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5" r:id="rId3"/>
    <p:sldMasterId id="2147483748" r:id="rId4"/>
  </p:sldMasterIdLst>
  <p:notesMasterIdLst>
    <p:notesMasterId r:id="rId42"/>
  </p:notesMasterIdLst>
  <p:handoutMasterIdLst>
    <p:handoutMasterId r:id="rId43"/>
  </p:handoutMasterIdLst>
  <p:sldIdLst>
    <p:sldId id="260" r:id="rId5"/>
    <p:sldId id="257" r:id="rId6"/>
    <p:sldId id="258" r:id="rId7"/>
    <p:sldId id="261" r:id="rId8"/>
    <p:sldId id="450" r:id="rId9"/>
    <p:sldId id="1050" r:id="rId10"/>
    <p:sldId id="1065" r:id="rId11"/>
    <p:sldId id="1049" r:id="rId12"/>
    <p:sldId id="593" r:id="rId13"/>
    <p:sldId id="451" r:id="rId14"/>
    <p:sldId id="571" r:id="rId15"/>
    <p:sldId id="452" r:id="rId16"/>
    <p:sldId id="596" r:id="rId17"/>
    <p:sldId id="572" r:id="rId18"/>
    <p:sldId id="575" r:id="rId19"/>
    <p:sldId id="587" r:id="rId20"/>
    <p:sldId id="1067" r:id="rId21"/>
    <p:sldId id="598" r:id="rId22"/>
    <p:sldId id="1056" r:id="rId23"/>
    <p:sldId id="580" r:id="rId24"/>
    <p:sldId id="573" r:id="rId25"/>
    <p:sldId id="1066" r:id="rId26"/>
    <p:sldId id="1062" r:id="rId27"/>
    <p:sldId id="585" r:id="rId28"/>
    <p:sldId id="1054" r:id="rId29"/>
    <p:sldId id="586" r:id="rId30"/>
    <p:sldId id="1069" r:id="rId31"/>
    <p:sldId id="574" r:id="rId32"/>
    <p:sldId id="1070" r:id="rId33"/>
    <p:sldId id="1072" r:id="rId34"/>
    <p:sldId id="1071" r:id="rId35"/>
    <p:sldId id="578" r:id="rId36"/>
    <p:sldId id="1057" r:id="rId37"/>
    <p:sldId id="576" r:id="rId38"/>
    <p:sldId id="1061" r:id="rId39"/>
    <p:sldId id="592" r:id="rId40"/>
    <p:sldId id="1068" r:id="rId4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D4DE3"/>
    <a:srgbClr val="004F71"/>
    <a:srgbClr val="01665E"/>
    <a:srgbClr val="053763"/>
    <a:srgbClr val="000000"/>
    <a:srgbClr val="B1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43" autoAdjust="0"/>
  </p:normalViewPr>
  <p:slideViewPr>
    <p:cSldViewPr>
      <p:cViewPr varScale="1">
        <p:scale>
          <a:sx n="108" d="100"/>
          <a:sy n="108" d="100"/>
        </p:scale>
        <p:origin x="408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568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PPM at Discharge</a:t>
            </a:r>
          </a:p>
        </c:rich>
      </c:tx>
      <c:layout>
        <c:manualLayout>
          <c:xMode val="edge"/>
          <c:yMode val="edge"/>
          <c:x val="0.246027389973451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86239407582215"/>
          <c:y val="0.15392370288208979"/>
          <c:w val="0.73283492350569723"/>
          <c:h val="0.745259458338558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DE2-43C0-BEC8-D463BBFBD61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E2-43C0-BEC8-D463BBFBD611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E2-43C0-BEC8-D463BBFBD61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A6-4243-B2B0-0CBC289702FB}"/>
              </c:ext>
            </c:extLst>
          </c:dPt>
          <c:dLbls>
            <c:dLbl>
              <c:idx val="0"/>
              <c:layout>
                <c:manualLayout>
                  <c:x val="-0.2006554927438815"/>
                  <c:y val="-0.10083655850276796"/>
                </c:manualLayout>
              </c:layout>
              <c:tx>
                <c:rich>
                  <a:bodyPr/>
                  <a:lstStyle/>
                  <a:p>
                    <a:fld id="{5F77ED27-DABE-41B3-82FB-ADE9A967FE1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76725453880166"/>
                      <c:h val="6.89074710796510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DE2-43C0-BEC8-D463BBFBD6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A28CDD1-0923-46AC-BC66-3E372FFE553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E2-43C0-BEC8-D463BBFBD611}"/>
                </c:ext>
              </c:extLst>
            </c:dLbl>
            <c:dLbl>
              <c:idx val="2"/>
              <c:layout>
                <c:manualLayout>
                  <c:x val="9.2121997572428199E-2"/>
                  <c:y val="0.117063842698351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125CC9A-31EA-4851-B1D5-F5214ADB395C}" type="VALUE">
                      <a:rPr lang="en-US" sz="1000" smtClean="0"/>
                      <a:pPr>
                        <a:defRPr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6657736555265"/>
                      <c:h val="0.110845891188727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DE2-43C0-BEC8-D463BBFBD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Insignificant</c:v>
                </c:pt>
                <c:pt idx="1">
                  <c:v>Moderate</c:v>
                </c:pt>
                <c:pt idx="2">
                  <c:v>Severe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68.2</c:v>
                </c:pt>
                <c:pt idx="1">
                  <c:v>24.9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2-43C0-BEC8-D463BBFBD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884198991701186E-2"/>
          <c:y val="5.870478739961401E-2"/>
          <c:w val="0.91834486694241579"/>
          <c:h val="0.73918477245844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53C8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F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25-4DE4-9251-E095CC1E4583}"/>
              </c:ext>
            </c:extLst>
          </c:dPt>
          <c:dPt>
            <c:idx val="1"/>
            <c:invertIfNegative val="0"/>
            <c:bubble3D val="0"/>
            <c:spPr>
              <a:solidFill>
                <a:srgbClr val="0397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25-4DE4-9251-E095CC1E4583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25-4DE4-9251-E095CC1E4583}"/>
              </c:ext>
            </c:extLst>
          </c:dPt>
          <c:cat>
            <c:strRef>
              <c:f>Sheet1!$A$2:$A$4</c:f>
              <c:strCache>
                <c:ptCount val="3"/>
                <c:pt idx="0">
                  <c:v>RCT Portico</c:v>
                </c:pt>
                <c:pt idx="1">
                  <c:v>FlexNav DS Cohort</c:v>
                </c:pt>
                <c:pt idx="2">
                  <c:v>Portico 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0">
                  <c:v>27.7</c:v>
                </c:pt>
                <c:pt idx="1">
                  <c:v>14.6</c:v>
                </c:pt>
                <c:pt idx="2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25-4DE4-9251-E095CC1E4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RCT Portico</c:v>
                </c:pt>
                <c:pt idx="1">
                  <c:v>FlexNav DS Cohort</c:v>
                </c:pt>
                <c:pt idx="2">
                  <c:v>Portico 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1925-4DE4-9251-E095CC1E45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RCT Portico</c:v>
                </c:pt>
                <c:pt idx="1">
                  <c:v>FlexNav DS Cohort</c:v>
                </c:pt>
                <c:pt idx="2">
                  <c:v>Portico 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1925-4DE4-9251-E095CC1E4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33"/>
        <c:axId val="1278909936"/>
        <c:axId val="1278905672"/>
      </c:barChart>
      <c:catAx>
        <c:axId val="127890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ln>
                  <a:noFill/>
                </a:ln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905672"/>
        <c:crossesAt val="0"/>
        <c:auto val="1"/>
        <c:lblAlgn val="ctr"/>
        <c:lblOffset val="100"/>
        <c:noMultiLvlLbl val="0"/>
      </c:catAx>
      <c:valAx>
        <c:axId val="127890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@" sourceLinked="0"/>
        <c:majorTickMark val="out"/>
        <c:minorTickMark val="none"/>
        <c:tickLblPos val="nextTo"/>
        <c:spPr>
          <a:noFill/>
          <a:ln w="1905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90993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0.12047</cdr:x>
      <cdr:y>0.02675</cdr:y>
    </cdr:from>
    <cdr:to>
      <cdr:x>0.21194</cdr:x>
      <cdr:y>0.12854</cdr:y>
    </cdr:to>
    <cdr:sp macro="" textlink="">
      <cdr:nvSpPr>
        <cdr:cNvPr id="21" name="TextBox 20">
          <a:extLst xmlns:a="http://schemas.openxmlformats.org/drawingml/2006/main">
            <a:ext uri="{FF2B5EF4-FFF2-40B4-BE49-F238E27FC236}">
              <a16:creationId xmlns:a16="http://schemas.microsoft.com/office/drawing/2014/main" id="{5087EE7D-B784-422F-B62A-594A876A9DE1}"/>
            </a:ext>
          </a:extLst>
        </cdr:cNvPr>
        <cdr:cNvSpPr txBox="1"/>
      </cdr:nvSpPr>
      <cdr:spPr>
        <a:xfrm xmlns:a="http://schemas.openxmlformats.org/drawingml/2006/main">
          <a:off x="777684" y="68750"/>
          <a:ext cx="590496" cy="2616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100" b="0" i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28.1%</a:t>
          </a:r>
        </a:p>
      </cdr:txBody>
    </cdr:sp>
  </cdr:relSizeAnchor>
  <cdr:relSizeAnchor xmlns:cdr="http://schemas.openxmlformats.org/drawingml/2006/chartDrawing">
    <cdr:from>
      <cdr:x>0.41922</cdr:x>
      <cdr:y>0.3539</cdr:y>
    </cdr:from>
    <cdr:to>
      <cdr:x>0.51433</cdr:x>
      <cdr:y>0.45569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5B02AA04-BE7B-4F4B-B933-1BADE3AC90C6}"/>
            </a:ext>
          </a:extLst>
        </cdr:cNvPr>
        <cdr:cNvSpPr txBox="1"/>
      </cdr:nvSpPr>
      <cdr:spPr>
        <a:xfrm xmlns:a="http://schemas.openxmlformats.org/drawingml/2006/main">
          <a:off x="2706328" y="909550"/>
          <a:ext cx="613994" cy="2616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i="0" dirty="0">
              <a:solidFill>
                <a:schemeClr val="bg2">
                  <a:lumMod val="10000"/>
                </a:schemeClr>
              </a:solidFill>
            </a:rPr>
            <a:t>14.6%</a:t>
          </a:r>
        </a:p>
      </cdr:txBody>
    </cdr:sp>
  </cdr:relSizeAnchor>
  <cdr:relSizeAnchor xmlns:cdr="http://schemas.openxmlformats.org/drawingml/2006/chartDrawing">
    <cdr:from>
      <cdr:x>0.73582</cdr:x>
      <cdr:y>0.24866</cdr:y>
    </cdr:from>
    <cdr:to>
      <cdr:x>0.82626</cdr:x>
      <cdr:y>0.35045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5B02AA04-BE7B-4F4B-B933-1BADE3AC90C6}"/>
            </a:ext>
          </a:extLst>
        </cdr:cNvPr>
        <cdr:cNvSpPr txBox="1"/>
      </cdr:nvSpPr>
      <cdr:spPr>
        <a:xfrm xmlns:a="http://schemas.openxmlformats.org/drawingml/2006/main">
          <a:off x="4750153" y="639083"/>
          <a:ext cx="583847" cy="2616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 anchor="ctr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chemeClr val="bg2">
                  <a:lumMod val="10000"/>
                </a:schemeClr>
              </a:solidFill>
            </a:rPr>
            <a:t>18.7</a:t>
          </a:r>
          <a:r>
            <a:rPr lang="en-US" sz="1100" i="0" dirty="0">
              <a:solidFill>
                <a:schemeClr val="bg2">
                  <a:lumMod val="10000"/>
                </a:schemeClr>
              </a:solidFill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26B66D6-0732-4BA4-AA51-5C1309A7D86F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D143332-19C1-488F-9E12-168CC4B3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4297B-F25F-4D2A-B45C-F7BE90CF1A7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1A0F4-43E0-40FA-B1F5-BD892DE2A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1A0F4-43E0-40FA-B1F5-BD892DE2AD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3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1A0F4-43E0-40FA-B1F5-BD892DE2AD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39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30450-CFE0-4A71-A8D0-523A9A15CD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1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8A184-837F-9B43-AA15-2CE1C2621E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9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1A0F4-43E0-40FA-B1F5-BD892DE2AD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1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1A0F4-43E0-40FA-B1F5-BD892DE2AD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1A0F4-43E0-40FA-B1F5-BD892DE2AD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6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1A0F4-43E0-40FA-B1F5-BD892DE2AD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8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481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1A0F4-43E0-40FA-B1F5-BD892DE2AD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0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1A0F4-43E0-40FA-B1F5-BD892DE2AD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2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5743696" y="44410"/>
            <a:ext cx="2218421" cy="2000670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4569215" y="0"/>
            <a:ext cx="2208517" cy="2015490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3939006" y="2085555"/>
            <a:ext cx="3295714" cy="2972220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5731006" y="2126870"/>
            <a:ext cx="2208517" cy="2015490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6946822" y="0"/>
            <a:ext cx="2208517" cy="2015490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3281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731520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1749981"/>
            <a:ext cx="7315200" cy="48006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50AAA5-DFA2-4D3B-86AC-4C77E72268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26" y="113221"/>
            <a:ext cx="193056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731520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1749981"/>
            <a:ext cx="7315200" cy="48006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69" y="114301"/>
            <a:ext cx="1371600" cy="11217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4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3030"/>
            <a:ext cx="731520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800100"/>
            <a:ext cx="7315200" cy="48006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43200"/>
            <a:ext cx="4846320" cy="480060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8" name="Picture 7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232" y="3714751"/>
            <a:ext cx="1190552" cy="13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3030"/>
            <a:ext cx="731520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800100"/>
            <a:ext cx="7315200" cy="48006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43200"/>
            <a:ext cx="4846320" cy="480060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82" y="3635530"/>
            <a:ext cx="1335866" cy="14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9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1463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312862"/>
            <a:ext cx="8229600" cy="33498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0C40-F59A-41C3-9A85-CFDD09A2BD2D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Enter title </a:t>
            </a:r>
            <a:r>
              <a:rPr lang="en-US" dirty="0">
                <a:solidFill>
                  <a:srgbClr val="000000"/>
                </a:solidFill>
              </a:rPr>
              <a:t>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938060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/ CALIBRI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096566"/>
            <a:ext cx="8229600" cy="3566160"/>
          </a:xfrm>
        </p:spPr>
        <p:txBody>
          <a:bodyPr/>
          <a:lstStyle>
            <a:lvl1pPr>
              <a:defRPr sz="18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0C40-F59A-41C3-9A85-CFDD09A2BD2D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Enter title </a:t>
            </a:r>
            <a:r>
              <a:rPr lang="en-US" dirty="0">
                <a:solidFill>
                  <a:srgbClr val="000000"/>
                </a:solidFill>
              </a:rPr>
              <a:t>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552313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sz="2800" b="1" cap="none" baseline="0">
                <a:solidFill>
                  <a:srgbClr val="0929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97280"/>
            <a:ext cx="7858030" cy="3566160"/>
          </a:xfrm>
        </p:spPr>
        <p:txBody>
          <a:bodyPr/>
          <a:lstStyle>
            <a:lvl1pPr>
              <a:spcBef>
                <a:spcPts val="1800"/>
              </a:spcBef>
              <a:defRPr sz="1800" b="0">
                <a:solidFill>
                  <a:srgbClr val="0929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0929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18EA2F-4350-425D-80A9-8A2C42420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26" y="113221"/>
            <a:ext cx="193056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9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191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   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287A09-0506-4D7B-A421-CF2A82782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26" y="41910"/>
            <a:ext cx="1930564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312862"/>
            <a:ext cx="3977640" cy="3350577"/>
          </a:xfrm>
        </p:spPr>
        <p:txBody>
          <a:bodyPr/>
          <a:lstStyle>
            <a:lvl1pPr>
              <a:spcBef>
                <a:spcPts val="600"/>
              </a:spcBef>
              <a:defRPr sz="18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1312862"/>
            <a:ext cx="3977640" cy="3350577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BABD-2AB3-41FA-ACDD-C2572390AC8B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745197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2259012"/>
            <a:ext cx="3977640" cy="2404427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2259012"/>
            <a:ext cx="3977640" cy="2404427"/>
          </a:xfrm>
        </p:spPr>
        <p:txBody>
          <a:bodyPr/>
          <a:lstStyle>
            <a:lvl1pPr>
              <a:spcBef>
                <a:spcPts val="600"/>
              </a:spcBef>
              <a:defRPr lang="en-US" sz="1600" b="1" kern="120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9122-CDBE-4667-82BC-FDB0DC49A71F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2920" y="1097280"/>
            <a:ext cx="8229600" cy="822960"/>
          </a:xfrm>
        </p:spPr>
        <p:txBody>
          <a:bodyPr/>
          <a:lstStyle>
            <a:lvl1pPr>
              <a:defRPr sz="2000" b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266123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tx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Insert an image, chart or typographic element</a:t>
            </a:r>
          </a:p>
          <a:p>
            <a:r>
              <a:rPr lang="en-US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3974592" cy="6858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3000"/>
              </a:spcBef>
              <a:defRPr sz="1800">
                <a:solidFill>
                  <a:schemeClr val="accent5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78C-3417-4946-8D0A-B4979FDD508E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744529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accent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Insert an image, chart or typographic element</a:t>
            </a:r>
          </a:p>
          <a:p>
            <a:r>
              <a:rPr lang="en-US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3974592" cy="6858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3000"/>
              </a:spcBef>
              <a:defRPr sz="1800">
                <a:solidFill>
                  <a:schemeClr val="accent5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78C-3417-4946-8D0A-B4979FDD508E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319782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accent4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/>
              <a:t>Insert an image, chart or typographic element</a:t>
            </a:r>
          </a:p>
          <a:p>
            <a:r>
              <a:rPr lang="en-US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3974592" cy="6858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3000"/>
              </a:spcBef>
              <a:defRPr sz="1800">
                <a:solidFill>
                  <a:schemeClr val="accent5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78C-3417-4946-8D0A-B4979FDD508E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959745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D07-943F-4C24-B41A-FA639365359B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12878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5ED3-1863-4C40-A3B2-EF73292AFE0A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704319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4B02-659B-4C45-BBAD-5D8F82CC34AE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Enter title via "insert&gt;header and footer&gt;footer"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1097280"/>
            <a:ext cx="8229600" cy="54864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2pPr>
          </a:lstStyle>
          <a:p>
            <a:pPr lvl="0"/>
            <a:r>
              <a:rPr lang="en-US" dirty="0"/>
              <a:t>CLICK TO EDIT CHART TITLE</a:t>
            </a:r>
          </a:p>
          <a:p>
            <a:pPr lvl="1"/>
            <a:r>
              <a:rPr lang="en-US" dirty="0"/>
              <a:t>Second level for chart subtitle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2920" y="1714500"/>
            <a:ext cx="8229600" cy="2743200"/>
          </a:xfrm>
        </p:spPr>
        <p:txBody>
          <a:bodyPr rIns="0" anchor="ctr" anchorCtr="1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920" y="4526280"/>
            <a:ext cx="8229600" cy="17081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819682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22960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7772400" cy="48006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73BD96-CB53-49A0-8C2C-F35EED0D8903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530942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22960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7772400" cy="48006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177D9-67ED-4092-A6F5-BFEC147C0634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457200" y="4800600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03036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22960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7772400" cy="48006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2E9FF2-6DDD-4C44-B3FA-2D50F58FAFBC}" type="datetime4">
              <a:rPr lang="en-US" smtClean="0"/>
              <a:pPr/>
              <a:t>February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tx2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243839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6188A9-C105-4CCE-B009-A8E24D25E943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Enter title via "insert&gt;header and footer&gt;footer" |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</p:spPr>
        <p:txBody>
          <a:bodyPr/>
          <a:lstStyle>
            <a:lvl1pPr algn="l">
              <a:lnSpc>
                <a:spcPct val="90000"/>
              </a:lnSpc>
              <a:defRPr sz="2800" b="0">
                <a:solidFill>
                  <a:schemeClr val="bg1"/>
                </a:solidFill>
                <a:latin typeface="+mn-lt"/>
              </a:defRPr>
            </a:lvl1pPr>
            <a:lvl2pPr marL="1371600" indent="-228600" algn="l"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64871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87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1463"/>
            <a:ext cx="8229600" cy="6858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19" y="1090613"/>
            <a:ext cx="8229600" cy="356616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CBD156-6A9D-4A80-868B-D18F7CEBDD01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748515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1463"/>
            <a:ext cx="8229600" cy="6858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097280"/>
            <a:ext cx="6675120" cy="3566160"/>
          </a:xfrm>
        </p:spPr>
        <p:txBody>
          <a:bodyPr/>
          <a:lstStyle>
            <a:lvl1pPr>
              <a:spcBef>
                <a:spcPts val="60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5A7C73-6293-4511-A40B-51867E5F0CED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406248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1463"/>
            <a:ext cx="8229600" cy="6858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566160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1097280"/>
            <a:ext cx="3977640" cy="3566160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4F128-C011-48AE-B06D-FA8533C7DDD7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 bwMode="auto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519867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1463"/>
            <a:ext cx="8229600" cy="685800"/>
          </a:xfrm>
        </p:spPr>
        <p:txBody>
          <a:bodyPr/>
          <a:lstStyle>
            <a:lvl1pPr>
              <a:defRPr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057400"/>
            <a:ext cx="3977640" cy="2606040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0"/>
            <a:ext cx="3977640" cy="2606040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BB3942-A54F-4EF3-B38E-B3BF9AB1C97B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2920" y="1097280"/>
            <a:ext cx="8229600" cy="82296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auto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610986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accent3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 within </a:t>
            </a:r>
            <a:br>
              <a:rPr lang="en-US"/>
            </a:br>
            <a:r>
              <a:rPr lang="en-US"/>
              <a:t>this placeholder or add a typographic callout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1463"/>
            <a:ext cx="3974592" cy="6858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30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2AE78C-3417-4946-8D0A-B4979FDD508E}" type="datetime4">
              <a:rPr lang="en-US" smtClean="0"/>
              <a:pPr/>
              <a:t>February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472819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accent5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Insert an image within </a:t>
            </a:r>
            <a:br>
              <a:rPr lang="en-US"/>
            </a:br>
            <a:r>
              <a:rPr lang="en-US"/>
              <a:t>this placeholder or add a typographic callout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1463"/>
            <a:ext cx="3974592" cy="6858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30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2AE78C-3417-4946-8D0A-B4979FDD508E}" type="datetime4">
              <a:rPr lang="en-US" smtClean="0"/>
              <a:pPr/>
              <a:t>February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6155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accent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Insert an image within </a:t>
            </a:r>
            <a:br>
              <a:rPr lang="en-US"/>
            </a:br>
            <a:r>
              <a:rPr lang="en-US"/>
              <a:t>this placeholder or add a typographic callout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1463"/>
            <a:ext cx="3974592" cy="6858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30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2AE78C-3417-4946-8D0A-B4979FDD508E}" type="datetime4">
              <a:rPr lang="en-US" smtClean="0"/>
              <a:pPr/>
              <a:t>February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98431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accent4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 within </a:t>
            </a:r>
            <a:br>
              <a:rPr lang="en-US"/>
            </a:br>
            <a:r>
              <a:rPr lang="en-US"/>
              <a:t>this placeholder or add a typographic callout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1463"/>
            <a:ext cx="3974592" cy="6858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30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2AE78C-3417-4946-8D0A-B4979FDD508E}" type="datetime4">
              <a:rPr lang="en-US" smtClean="0"/>
              <a:pPr/>
              <a:t>February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3329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1463"/>
            <a:ext cx="8229600" cy="6858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A9A014-9467-4898-931D-DBA723B62832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auto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678215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36930-4BE4-4517-BAB8-631D86707330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 bwMode="auto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880190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ED6C1-09B1-472F-A8A0-982624131CB9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Enter title via "insert&gt;header and footer&gt;footer" |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6218" y="1097280"/>
            <a:ext cx="8229600" cy="548640"/>
          </a:xfr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CHART TITLE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 for chart subtitle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6218" y="1714500"/>
            <a:ext cx="8229600" cy="2743200"/>
          </a:xfrm>
        </p:spPr>
        <p:txBody>
          <a:bodyPr rIns="0"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920" y="4526280"/>
            <a:ext cx="8229600" cy="184666"/>
          </a:xfrm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auto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406385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7315200" cy="1234440"/>
          </a:xfrm>
        </p:spPr>
        <p:txBody>
          <a:bodyPr/>
          <a:lstStyle>
            <a:lvl1pPr algn="l">
              <a:lnSpc>
                <a:spcPct val="90000"/>
              </a:lnSpc>
              <a:defRPr sz="33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1749981"/>
            <a:ext cx="7315200" cy="48006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350" b="1" cap="all" spc="113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</p:spPr>
        <p:txBody>
          <a:bodyPr/>
          <a:lstStyle>
            <a:lvl1pPr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69" y="114301"/>
            <a:ext cx="1371600" cy="112177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02920" y="4714104"/>
            <a:ext cx="5304756" cy="3255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3294325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7315200" cy="1234440"/>
          </a:xfrm>
        </p:spPr>
        <p:txBody>
          <a:bodyPr/>
          <a:lstStyle>
            <a:lvl1pPr algn="l">
              <a:lnSpc>
                <a:spcPct val="90000"/>
              </a:lnSpc>
              <a:defRPr sz="330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1749981"/>
            <a:ext cx="7315200" cy="48006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350" b="1" cap="all" spc="113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</p:spPr>
        <p:txBody>
          <a:bodyPr/>
          <a:lstStyle>
            <a:lvl1pPr>
              <a:defRPr sz="105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69" y="114301"/>
            <a:ext cx="1371600" cy="1121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56339"/>
            <a:ext cx="1526398" cy="124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98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">
    <p:bg bwMode="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3030"/>
            <a:ext cx="7315200" cy="1234440"/>
          </a:xfrm>
        </p:spPr>
        <p:txBody>
          <a:bodyPr/>
          <a:lstStyle>
            <a:lvl1pPr algn="l">
              <a:lnSpc>
                <a:spcPct val="90000"/>
              </a:lnSpc>
              <a:defRPr sz="33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800100"/>
            <a:ext cx="7315200" cy="48006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350" b="1" cap="all" spc="113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43200"/>
            <a:ext cx="4846320" cy="480060"/>
          </a:xfrm>
        </p:spPr>
        <p:txBody>
          <a:bodyPr/>
          <a:lstStyle>
            <a:lvl1pPr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1" y="3714751"/>
            <a:ext cx="1591196" cy="130137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 userDrawn="1"/>
        </p:nvSpPr>
        <p:spPr bwMode="gray">
          <a:xfrm>
            <a:off x="502921" y="4800601"/>
            <a:ext cx="5164712" cy="239078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774462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3030"/>
            <a:ext cx="7315200" cy="1234440"/>
          </a:xfrm>
        </p:spPr>
        <p:txBody>
          <a:bodyPr/>
          <a:lstStyle>
            <a:lvl1pPr algn="l">
              <a:lnSpc>
                <a:spcPct val="90000"/>
              </a:lnSpc>
              <a:defRPr sz="330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800100"/>
            <a:ext cx="7315200" cy="48006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350" b="1" cap="all" spc="113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43200"/>
            <a:ext cx="4846320" cy="480060"/>
          </a:xfrm>
        </p:spPr>
        <p:txBody>
          <a:bodyPr/>
          <a:lstStyle>
            <a:lvl1pPr>
              <a:defRPr sz="105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1" y="3714751"/>
            <a:ext cx="1591196" cy="1301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68" y="3646702"/>
            <a:ext cx="1767582" cy="144133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 userDrawn="1"/>
        </p:nvSpPr>
        <p:spPr bwMode="gray">
          <a:xfrm>
            <a:off x="502921" y="4720282"/>
            <a:ext cx="5362421" cy="319397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1637082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1463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096566"/>
            <a:ext cx="8229600" cy="356616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0C40-F59A-41C3-9A85-CFDD09A2BD2D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43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/ CALIBRI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096566"/>
            <a:ext cx="8229600" cy="3566160"/>
          </a:xfrm>
        </p:spPr>
        <p:txBody>
          <a:bodyPr/>
          <a:lstStyle>
            <a:lvl1pPr>
              <a:defRPr sz="135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0C40-F59A-41C3-9A85-CFDD09A2BD2D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7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97280"/>
            <a:ext cx="6675120" cy="3566160"/>
          </a:xfrm>
        </p:spPr>
        <p:txBody>
          <a:bodyPr/>
          <a:lstStyle>
            <a:lvl1pPr>
              <a:spcBef>
                <a:spcPts val="1350"/>
              </a:spcBef>
              <a:defRPr sz="1350" b="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F6AD-07A3-4F9C-A606-F3D9FA505A21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gray">
          <a:xfrm>
            <a:off x="502921" y="4767264"/>
            <a:ext cx="5321231" cy="2724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1677640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566160"/>
          </a:xfrm>
        </p:spPr>
        <p:txBody>
          <a:bodyPr/>
          <a:lstStyle>
            <a:lvl1pPr>
              <a:spcBef>
                <a:spcPts val="450"/>
              </a:spcBef>
              <a:defRPr sz="135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450"/>
              </a:spcBef>
              <a:defRPr sz="1350"/>
            </a:lvl2pPr>
            <a:lvl3pPr>
              <a:spcBef>
                <a:spcPts val="450"/>
              </a:spcBef>
              <a:defRPr sz="1200"/>
            </a:lvl3pPr>
            <a:lvl4pPr>
              <a:spcBef>
                <a:spcPts val="450"/>
              </a:spcBef>
              <a:defRPr sz="1050"/>
            </a:lvl4pPr>
            <a:lvl5pPr>
              <a:spcBef>
                <a:spcPts val="450"/>
              </a:spcBef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1097280"/>
            <a:ext cx="3977640" cy="3566160"/>
          </a:xfrm>
        </p:spPr>
        <p:txBody>
          <a:bodyPr/>
          <a:lstStyle>
            <a:lvl1pPr>
              <a:spcBef>
                <a:spcPts val="450"/>
              </a:spcBef>
              <a:defRPr lang="en-US" sz="1350" b="1" kern="120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450"/>
              </a:spcBef>
              <a:defRPr sz="1350"/>
            </a:lvl2pPr>
            <a:lvl3pPr>
              <a:spcBef>
                <a:spcPts val="450"/>
              </a:spcBef>
              <a:defRPr sz="1200"/>
            </a:lvl3pPr>
            <a:lvl4pPr>
              <a:spcBef>
                <a:spcPts val="450"/>
              </a:spcBef>
              <a:defRPr sz="1050"/>
            </a:lvl4pPr>
            <a:lvl5pPr>
              <a:spcBef>
                <a:spcPts val="450"/>
              </a:spcBef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BABD-2AB3-41FA-ACDD-C2572390AC8B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47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2057400"/>
            <a:ext cx="3977640" cy="2606040"/>
          </a:xfrm>
        </p:spPr>
        <p:txBody>
          <a:bodyPr/>
          <a:lstStyle>
            <a:lvl1pPr>
              <a:spcBef>
                <a:spcPts val="450"/>
              </a:spcBef>
              <a:defRPr sz="135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450"/>
              </a:spcBef>
              <a:defRPr sz="13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2057400"/>
            <a:ext cx="3977640" cy="2606040"/>
          </a:xfrm>
        </p:spPr>
        <p:txBody>
          <a:bodyPr/>
          <a:lstStyle>
            <a:lvl1pPr>
              <a:spcBef>
                <a:spcPts val="450"/>
              </a:spcBef>
              <a:defRPr lang="en-US" sz="1350" b="1" kern="120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450"/>
              </a:spcBef>
              <a:defRPr sz="13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9122-CDBE-4667-82BC-FDB0DC49A71F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2920" y="1097280"/>
            <a:ext cx="8229600" cy="822960"/>
          </a:xfrm>
        </p:spPr>
        <p:txBody>
          <a:bodyPr/>
          <a:lstStyle>
            <a:lvl1pPr>
              <a:defRPr sz="1500" b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1" y="4767264"/>
            <a:ext cx="5321231" cy="2724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3234968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tx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Insert an image, chart or typographic element</a:t>
            </a:r>
          </a:p>
          <a:p>
            <a:r>
              <a:rPr lang="en-US" dirty="0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3974592" cy="6858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2250"/>
              </a:spcBef>
              <a:defRPr sz="1350">
                <a:solidFill>
                  <a:schemeClr val="accent5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78C-3417-4946-8D0A-B4979FDD508E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 bwMode="gray">
          <a:xfrm>
            <a:off x="502921" y="4767264"/>
            <a:ext cx="3989937" cy="2724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1049551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accent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Insert an image, chart or typographic element</a:t>
            </a:r>
          </a:p>
          <a:p>
            <a:r>
              <a:rPr lang="en-US" dirty="0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3974592" cy="6858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2250"/>
              </a:spcBef>
              <a:defRPr sz="1350">
                <a:solidFill>
                  <a:schemeClr val="accent5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78C-3417-4946-8D0A-B4979FDD508E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 bwMode="gray">
          <a:xfrm>
            <a:off x="502921" y="4767264"/>
            <a:ext cx="3989937" cy="2724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559277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accent4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 dirty="0"/>
              <a:t>Insert an image, chart or typographic element</a:t>
            </a:r>
          </a:p>
          <a:p>
            <a:r>
              <a:rPr lang="en-US" dirty="0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3974592" cy="6858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2250"/>
              </a:spcBef>
              <a:defRPr sz="1350">
                <a:solidFill>
                  <a:schemeClr val="accent5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78C-3417-4946-8D0A-B4979FDD508E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 bwMode="gray">
          <a:xfrm>
            <a:off x="502921" y="4767264"/>
            <a:ext cx="3989937" cy="2724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1503130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D07-943F-4C24-B41A-FA639365359B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55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5ED3-1863-4C40-A3B2-EF73292AFE0A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 bwMode="gray">
          <a:xfrm>
            <a:off x="502921" y="4767264"/>
            <a:ext cx="5321231" cy="2724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1279843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4B02-659B-4C45-BBAD-5D8F82CC34AE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1097280"/>
            <a:ext cx="8229600" cy="54864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>
                <a:latin typeface="+mj-lt"/>
              </a:defRPr>
            </a:lvl2pPr>
          </a:lstStyle>
          <a:p>
            <a:pPr lvl="0"/>
            <a:r>
              <a:rPr lang="en-US" dirty="0"/>
              <a:t>CLICK TO EDIT CHART TITLE</a:t>
            </a:r>
          </a:p>
          <a:p>
            <a:pPr lvl="1"/>
            <a:r>
              <a:rPr lang="en-US" dirty="0"/>
              <a:t>Second level for chart subtitle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2920" y="1714500"/>
            <a:ext cx="8229600" cy="2743200"/>
          </a:xfrm>
        </p:spPr>
        <p:txBody>
          <a:bodyPr rIns="0" anchor="ctr" anchorCtr="1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920" y="4526280"/>
            <a:ext cx="8229600" cy="139654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50"/>
              </a:spcBef>
              <a:defRPr sz="67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 bwMode="gray">
          <a:xfrm>
            <a:off x="502921" y="4767264"/>
            <a:ext cx="5321231" cy="2724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2516736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22960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33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7772400" cy="48006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73BD96-CB53-49A0-8C2C-F35EED0D8903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7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">
    <p:bg bwMode="auto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22960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33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7772400" cy="48006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177D9-67ED-4092-A6F5-BFEC147C0634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gray">
          <a:xfrm>
            <a:off x="502921" y="4767264"/>
            <a:ext cx="5321231" cy="2724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3980403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"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22960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3300" b="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7772400" cy="48006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2E9FF2-6DDD-4C44-B3FA-2D50F58FAFBC}" type="datetime4">
              <a:rPr lang="en-US" smtClean="0"/>
              <a:pPr/>
              <a:t>February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gray">
          <a:xfrm>
            <a:off x="502921" y="4767264"/>
            <a:ext cx="5321231" cy="2724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11364230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5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22960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33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7772400" cy="48006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B74F6-AD42-489E-B36B-4741057CE031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gray">
          <a:xfrm>
            <a:off x="502921" y="4767264"/>
            <a:ext cx="5321231" cy="2724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2044188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6188A9-C105-4CCE-B009-A8E24D25E943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</p:spPr>
        <p:txBody>
          <a:bodyPr/>
          <a:lstStyle>
            <a:lvl1pPr algn="l">
              <a:lnSpc>
                <a:spcPct val="90000"/>
              </a:lnSpc>
              <a:defRPr sz="2100" b="0">
                <a:solidFill>
                  <a:schemeClr val="bg1"/>
                </a:solidFill>
                <a:latin typeface="+mn-lt"/>
              </a:defRPr>
            </a:lvl1pPr>
            <a:lvl2pPr marL="1028700" indent="-171450" algn="l">
              <a:spcBef>
                <a:spcPts val="1350"/>
              </a:spcBef>
              <a:buFont typeface="Arial" panose="020B0604020202020204" pitchFamily="34" charset="0"/>
              <a:buChar char="–"/>
              <a:defRPr sz="135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gray">
          <a:xfrm>
            <a:off x="502921" y="4767264"/>
            <a:ext cx="5321231" cy="2724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SJM-PTC-0817-0082 | Information contained herein for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outside of the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ONLY. Not to be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reproduced, distributed or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excerpted. Check the regulatory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device in areas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CE marking is not the</a:t>
            </a:r>
            <a:r>
              <a:rPr lang="en-US" sz="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in force.</a:t>
            </a:r>
          </a:p>
        </p:txBody>
      </p:sp>
    </p:spTree>
    <p:extLst>
      <p:ext uri="{BB962C8B-B14F-4D97-AF65-F5344CB8AC3E}">
        <p14:creationId xmlns:p14="http://schemas.microsoft.com/office/powerpoint/2010/main" val="795723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12" y="1133476"/>
            <a:ext cx="3338978" cy="27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73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48854"/>
            <a:ext cx="8229600" cy="6858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19" y="1090613"/>
            <a:ext cx="8229600" cy="3566160"/>
          </a:xfr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CBD156-6A9D-4A80-868B-D18F7CEBDD01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502921" y="4820604"/>
            <a:ext cx="3409323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750" dirty="0">
                <a:solidFill>
                  <a:schemeClr val="bg1"/>
                </a:solidFill>
              </a:rPr>
              <a:t>SJM-PTC-0817-0082 | Item approved for International use only.</a:t>
            </a:r>
          </a:p>
        </p:txBody>
      </p:sp>
    </p:spTree>
    <p:extLst>
      <p:ext uri="{BB962C8B-B14F-4D97-AF65-F5344CB8AC3E}">
        <p14:creationId xmlns:p14="http://schemas.microsoft.com/office/powerpoint/2010/main" val="34757162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ng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48854"/>
            <a:ext cx="8229600" cy="6858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097280"/>
            <a:ext cx="6675120" cy="3566160"/>
          </a:xfrm>
        </p:spPr>
        <p:txBody>
          <a:bodyPr/>
          <a:lstStyle>
            <a:lvl1pPr>
              <a:spcBef>
                <a:spcPts val="450"/>
              </a:spcBef>
              <a:defRPr sz="1350" b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defRPr sz="1350"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bg1"/>
                </a:solidFill>
              </a:defRPr>
            </a:lvl4pPr>
            <a:lvl5pPr marL="514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5A7C73-6293-4511-A40B-51867E5F0CED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502920" y="4820604"/>
            <a:ext cx="3328300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750" dirty="0">
                <a:solidFill>
                  <a:schemeClr val="bg1"/>
                </a:solidFill>
              </a:rPr>
              <a:t>SJM-PTC-0817-0082 | Item approved for International use only.</a:t>
            </a:r>
          </a:p>
        </p:txBody>
      </p:sp>
    </p:spTree>
    <p:extLst>
      <p:ext uri="{BB962C8B-B14F-4D97-AF65-F5344CB8AC3E}">
        <p14:creationId xmlns:p14="http://schemas.microsoft.com/office/powerpoint/2010/main" val="1734192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48854"/>
            <a:ext cx="8229600" cy="6858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566160"/>
          </a:xfrm>
        </p:spPr>
        <p:txBody>
          <a:bodyPr/>
          <a:lstStyle>
            <a:lvl1pPr>
              <a:spcBef>
                <a:spcPts val="450"/>
              </a:spcBef>
              <a:defRPr sz="135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350"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1097280"/>
            <a:ext cx="3977640" cy="3566160"/>
          </a:xfrm>
        </p:spPr>
        <p:txBody>
          <a:bodyPr/>
          <a:lstStyle>
            <a:lvl1pPr>
              <a:spcBef>
                <a:spcPts val="450"/>
              </a:spcBef>
              <a:defRPr lang="en-US" sz="135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450"/>
              </a:spcBef>
              <a:defRPr sz="1350"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4F128-C011-48AE-B06D-FA8533C7DDD7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 bwMode="auto">
          <a:xfrm>
            <a:off x="502921" y="4820604"/>
            <a:ext cx="3582943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750" dirty="0">
                <a:solidFill>
                  <a:schemeClr val="bg1"/>
                </a:solidFill>
              </a:rPr>
              <a:t>SJM-PTC-0817-0082 | Item approved for International use only.</a:t>
            </a:r>
          </a:p>
        </p:txBody>
      </p:sp>
    </p:spTree>
    <p:extLst>
      <p:ext uri="{BB962C8B-B14F-4D97-AF65-F5344CB8AC3E}">
        <p14:creationId xmlns:p14="http://schemas.microsoft.com/office/powerpoint/2010/main" val="17677933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+ Hea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48854"/>
            <a:ext cx="8229600" cy="685800"/>
          </a:xfrm>
        </p:spPr>
        <p:txBody>
          <a:bodyPr/>
          <a:lstStyle>
            <a:lvl1pPr>
              <a:defRPr cap="none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057400"/>
            <a:ext cx="3977640" cy="2606040"/>
          </a:xfrm>
        </p:spPr>
        <p:txBody>
          <a:bodyPr/>
          <a:lstStyle>
            <a:lvl1pPr>
              <a:spcBef>
                <a:spcPts val="450"/>
              </a:spcBef>
              <a:defRPr lang="en-US" sz="135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450"/>
              </a:spcBef>
              <a:defRPr sz="1350"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0"/>
            <a:ext cx="3977640" cy="2606040"/>
          </a:xfrm>
        </p:spPr>
        <p:txBody>
          <a:bodyPr/>
          <a:lstStyle>
            <a:lvl1pPr>
              <a:spcBef>
                <a:spcPts val="450"/>
              </a:spcBef>
              <a:defRPr lang="en-US" sz="135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450"/>
              </a:spcBef>
              <a:defRPr sz="1350"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BB3942-A54F-4EF3-B38E-B3BF9AB1C97B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2920" y="1097280"/>
            <a:ext cx="8229600" cy="822960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auto">
          <a:xfrm>
            <a:off x="502921" y="4820604"/>
            <a:ext cx="3710265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750" dirty="0">
                <a:solidFill>
                  <a:schemeClr val="bg1"/>
                </a:solidFill>
              </a:rPr>
              <a:t>SJM-PTC-0817-0082 | Item approved for International use only.</a:t>
            </a:r>
          </a:p>
        </p:txBody>
      </p:sp>
    </p:spTree>
    <p:extLst>
      <p:ext uri="{BB962C8B-B14F-4D97-AF65-F5344CB8AC3E}">
        <p14:creationId xmlns:p14="http://schemas.microsoft.com/office/powerpoint/2010/main" val="35025327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accent5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an image within </a:t>
            </a:r>
            <a:br>
              <a:rPr lang="en-US" dirty="0"/>
            </a:br>
            <a:r>
              <a:rPr lang="en-US" dirty="0"/>
              <a:t>this placeholder or add a typographic callout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49758"/>
            <a:ext cx="3974592" cy="6858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2250"/>
              </a:spcBef>
              <a:defRPr lang="en-US" sz="135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2AE78C-3417-4946-8D0A-B4979FDD508E}" type="datetime4">
              <a:rPr lang="en-US" smtClean="0"/>
              <a:pPr/>
              <a:t>February 24,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1" y="4820604"/>
            <a:ext cx="3409323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750" dirty="0">
                <a:solidFill>
                  <a:schemeClr val="bg1"/>
                </a:solidFill>
              </a:rPr>
              <a:t>SJM-PTC-0817-0082 | Item approved for International use only.</a:t>
            </a:r>
          </a:p>
        </p:txBody>
      </p:sp>
    </p:spTree>
    <p:extLst>
      <p:ext uri="{BB962C8B-B14F-4D97-AF65-F5344CB8AC3E}">
        <p14:creationId xmlns:p14="http://schemas.microsoft.com/office/powerpoint/2010/main" val="250119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accent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an image within </a:t>
            </a:r>
            <a:br>
              <a:rPr lang="en-US" dirty="0"/>
            </a:br>
            <a:r>
              <a:rPr lang="en-US" dirty="0"/>
              <a:t>this placeholder or add a typographic callout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49758"/>
            <a:ext cx="3974592" cy="6858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2250"/>
              </a:spcBef>
              <a:defRPr lang="en-US" sz="135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2AE78C-3417-4946-8D0A-B4979FDD508E}" type="datetime4">
              <a:rPr lang="en-US" smtClean="0"/>
              <a:pPr/>
              <a:t>February 24,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0" y="4820604"/>
            <a:ext cx="3420898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750" dirty="0">
                <a:solidFill>
                  <a:schemeClr val="bg1"/>
                </a:solidFill>
              </a:rPr>
              <a:t>SJM-PTC-0817-0082 | Item approved for International use only.</a:t>
            </a:r>
          </a:p>
        </p:txBody>
      </p:sp>
    </p:spTree>
    <p:extLst>
      <p:ext uri="{BB962C8B-B14F-4D97-AF65-F5344CB8AC3E}">
        <p14:creationId xmlns:p14="http://schemas.microsoft.com/office/powerpoint/2010/main" val="499544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solidFill>
            <a:schemeClr val="accent4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Insert an image within </a:t>
            </a:r>
            <a:br>
              <a:rPr lang="en-US" dirty="0"/>
            </a:br>
            <a:r>
              <a:rPr lang="en-US" dirty="0"/>
              <a:t>this placeholder or add a typographic callout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49758"/>
            <a:ext cx="3974592" cy="6858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097280"/>
            <a:ext cx="3977640" cy="3463290"/>
          </a:xfrm>
        </p:spPr>
        <p:txBody>
          <a:bodyPr rIns="182880"/>
          <a:lstStyle>
            <a:lvl1pPr>
              <a:spcBef>
                <a:spcPts val="2250"/>
              </a:spcBef>
              <a:defRPr lang="en-US" sz="135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2AE78C-3417-4946-8D0A-B4979FDD508E}" type="datetime4">
              <a:rPr lang="en-US" smtClean="0"/>
              <a:pPr/>
              <a:t>February 24,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via "insert&gt;header and footer&gt;footer"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1" y="4820604"/>
            <a:ext cx="3687973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750" dirty="0">
                <a:solidFill>
                  <a:schemeClr val="bg1"/>
                </a:solidFill>
              </a:rPr>
              <a:t>SJM-PTC-0817-0082 | Item approved for International use only.</a:t>
            </a:r>
          </a:p>
        </p:txBody>
      </p:sp>
    </p:spTree>
    <p:extLst>
      <p:ext uri="{BB962C8B-B14F-4D97-AF65-F5344CB8AC3E}">
        <p14:creationId xmlns:p14="http://schemas.microsoft.com/office/powerpoint/2010/main" val="16694237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48854"/>
            <a:ext cx="8229600" cy="6858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A9A014-9467-4898-931D-DBA723B62832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auto">
          <a:xfrm>
            <a:off x="502920" y="4820604"/>
            <a:ext cx="3837586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750" dirty="0"/>
              <a:t>SJM-PTC-0817-0082 | Item approved for International use only.</a:t>
            </a:r>
          </a:p>
        </p:txBody>
      </p:sp>
    </p:spTree>
    <p:extLst>
      <p:ext uri="{BB962C8B-B14F-4D97-AF65-F5344CB8AC3E}">
        <p14:creationId xmlns:p14="http://schemas.microsoft.com/office/powerpoint/2010/main" val="2054036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36930-4BE4-4517-BAB8-631D86707330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 bwMode="auto">
          <a:xfrm>
            <a:off x="502921" y="4820604"/>
            <a:ext cx="3293576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750" dirty="0"/>
              <a:t>SJM-PTC-0817-0082 | Item approved for International use only.</a:t>
            </a:r>
          </a:p>
        </p:txBody>
      </p:sp>
    </p:spTree>
    <p:extLst>
      <p:ext uri="{BB962C8B-B14F-4D97-AF65-F5344CB8AC3E}">
        <p14:creationId xmlns:p14="http://schemas.microsoft.com/office/powerpoint/2010/main" val="35382220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hart + Hea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ED6C1-09B1-472F-A8A0-982624131CB9}" type="datetime4">
              <a:rPr lang="en-US" smtClean="0">
                <a:solidFill>
                  <a:prstClr val="white"/>
                </a:solidFill>
              </a:rPr>
              <a:pPr/>
              <a:t>February 24, 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Enter title via "insert&gt;header and footer&gt;footer"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6218" y="1097280"/>
            <a:ext cx="8229600" cy="548640"/>
          </a:xfrm>
        </p:spPr>
        <p:txBody>
          <a:bodyPr/>
          <a:lstStyle>
            <a:lvl1pPr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CHART TITLE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 for chart subtitle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6218" y="1714500"/>
            <a:ext cx="8229600" cy="2743200"/>
          </a:xfrm>
        </p:spPr>
        <p:txBody>
          <a:bodyPr rIns="0"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920" y="4526280"/>
            <a:ext cx="8229600" cy="150041"/>
          </a:xfrm>
        </p:spPr>
        <p:txBody>
          <a:bodyPr>
            <a:spAutoFit/>
          </a:bodyPr>
          <a:lstStyle>
            <a:lvl1pPr>
              <a:defRPr sz="6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auto">
          <a:xfrm>
            <a:off x="502921" y="4820604"/>
            <a:ext cx="3339875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750" dirty="0">
                <a:solidFill>
                  <a:schemeClr val="bg1"/>
                </a:solidFill>
              </a:rPr>
              <a:t>SJM-PTC-0817-0082 | Item approved for International use only.</a:t>
            </a:r>
          </a:p>
        </p:txBody>
      </p:sp>
    </p:spTree>
    <p:extLst>
      <p:ext uri="{BB962C8B-B14F-4D97-AF65-F5344CB8AC3E}">
        <p14:creationId xmlns:p14="http://schemas.microsoft.com/office/powerpoint/2010/main" val="16696607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EFED-EE73-44DA-B076-253906AD71F6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691D-31D5-4691-9B3C-1CDE44060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20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10FC-1A7C-0142-9391-393B55E2CC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96863" y="975738"/>
            <a:ext cx="8539163" cy="3692128"/>
          </a:xfrm>
        </p:spPr>
        <p:txBody>
          <a:bodyPr/>
          <a:lstStyle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721804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09CD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6"/>
            <a:ext cx="397764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9525"/>
            <a:r>
              <a:rPr lang="en-US" spc="-4"/>
              <a:t>Propr</a:t>
            </a:r>
            <a:r>
              <a:rPr lang="en-US" spc="-8"/>
              <a:t>ie</a:t>
            </a:r>
            <a:r>
              <a:rPr lang="en-US" spc="-4"/>
              <a:t>tary and </a:t>
            </a:r>
            <a:r>
              <a:rPr lang="en-US" spc="-8"/>
              <a:t>confide</a:t>
            </a:r>
            <a:r>
              <a:rPr lang="en-US" spc="-4"/>
              <a:t>nt</a:t>
            </a:r>
            <a:r>
              <a:rPr lang="en-US" spc="-8"/>
              <a:t>i</a:t>
            </a:r>
            <a:r>
              <a:rPr lang="en-US" spc="-4"/>
              <a:t>al</a:t>
            </a:r>
            <a:r>
              <a:rPr lang="en-US" spc="-11"/>
              <a:t> </a:t>
            </a:r>
            <a:r>
              <a:rPr lang="en-US" spc="-8"/>
              <a:t>—</a:t>
            </a:r>
            <a:r>
              <a:rPr lang="en-US" spc="-11"/>
              <a:t> </a:t>
            </a:r>
            <a:r>
              <a:rPr lang="en-US" spc="-8"/>
              <a:t>do</a:t>
            </a:r>
            <a:r>
              <a:rPr lang="en-US"/>
              <a:t> </a:t>
            </a:r>
            <a:r>
              <a:rPr lang="en-US" spc="-4"/>
              <a:t>not</a:t>
            </a:r>
            <a:r>
              <a:rPr lang="en-US" spc="-8"/>
              <a:t> di</a:t>
            </a:r>
            <a:r>
              <a:rPr lang="en-US" spc="-11"/>
              <a:t>s</a:t>
            </a:r>
            <a:r>
              <a:rPr lang="en-US" spc="-4"/>
              <a:t>tr</a:t>
            </a:r>
            <a:r>
              <a:rPr lang="en-US" spc="-8"/>
              <a:t>i</a:t>
            </a:r>
            <a:r>
              <a:rPr lang="en-US" spc="-4"/>
              <a:t>bute</a:t>
            </a:r>
            <a:endParaRPr lang="en-US" spc="-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9050"/>
            <a:fld id="{81D60167-4931-47E6-BA6A-407CBD079E47}" type="slidenum">
              <a:rPr lang="en-US" spc="-4" smtClean="0"/>
              <a:pPr marL="19050"/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1081047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A8E61-BB80-1A4E-96CA-14970DD29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8FE508-F482-5B43-9361-24A65B3D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5696B-B516-D14D-9A81-0106F138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F49DF4-DF5C-9041-A4AC-9972CD4A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EB35D5-AAFA-6F48-A253-EB9914C2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0461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B5DAC-3473-9041-994F-892A86A2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E58D6-7F48-FD48-AB8F-76815606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1F57D-22CD-3B48-B6E8-9DC040440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EAE656-B6EC-C04A-A9C0-6ADAB565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A60CF2-4F24-4B4A-9123-C37836E2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A4F8CD-6E29-45EF-AC2B-3CE8057E64CB}"/>
              </a:ext>
            </a:extLst>
          </p:cNvPr>
          <p:cNvGrpSpPr/>
          <p:nvPr userDrawn="1"/>
        </p:nvGrpSpPr>
        <p:grpSpPr>
          <a:xfrm>
            <a:off x="2529" y="4596662"/>
            <a:ext cx="9144000" cy="502244"/>
            <a:chOff x="2529" y="4596662"/>
            <a:chExt cx="9144000" cy="502244"/>
          </a:xfrm>
        </p:grpSpPr>
        <p:pic>
          <p:nvPicPr>
            <p:cNvPr id="8" name="Picture 7" descr="A picture containing athletic game, sport&#10;&#10;Description automatically generated">
              <a:extLst>
                <a:ext uri="{FF2B5EF4-FFF2-40B4-BE49-F238E27FC236}">
                  <a16:creationId xmlns:a16="http://schemas.microsoft.com/office/drawing/2014/main" id="{23A6C1F0-FAC6-48FD-8B2B-C1D5A9B84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 b="2771"/>
            <a:stretch/>
          </p:blipFill>
          <p:spPr>
            <a:xfrm>
              <a:off x="7198315" y="4668822"/>
              <a:ext cx="1880949" cy="430084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EFF20C-6314-447E-A628-2963D93722EA}"/>
                </a:ext>
              </a:extLst>
            </p:cNvPr>
            <p:cNvCxnSpPr>
              <a:cxnSpLocks/>
            </p:cNvCxnSpPr>
            <p:nvPr/>
          </p:nvCxnSpPr>
          <p:spPr>
            <a:xfrm>
              <a:off x="2529" y="4596662"/>
              <a:ext cx="9144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452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06DB8-F449-884A-B8D2-E0722F23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4EE26D-A782-B941-B899-CD6057786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D8562-0E95-A74E-ABF6-9E364B9B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7B2FDE-F4AD-C048-8606-CBCE2F03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5D3C35-BF47-8A4B-B004-C2AB84CB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87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438A1-B57C-4E47-A44D-1C73328C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EE8F7-ACB8-3A46-ABA0-52F6482C3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2D507-C03B-024E-B463-84566BD7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D27BB7-C14B-2048-BBA8-29FDB6AF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874901-CE8B-7045-A19A-A5D735C2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A6AB6F-97AA-0F42-867D-0D394877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1700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7F727-E4B7-934B-B1CA-42F08076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2CECEB-4D67-B84C-A5B6-31CAB62C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0FD192-97DF-0141-A83F-D536C37FE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172F9A-7BA2-9844-893F-4CC1EAED6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48A569-079F-2743-A7FA-358C39281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72F4653-3ACB-9549-82FC-2FE875CD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42B648-EF65-B94D-AD79-CA67C687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888481-6F47-3A49-8024-7065A7AC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6520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35199-82D0-7F41-8257-B563446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E68F24-A325-A949-AAA8-B96A11B2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5F029F-7D2B-404F-A967-AD7C2877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5ECF0C-637D-FF4F-B303-A0683C23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884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CBFB28-CC5A-E14A-9D9D-E12F2A16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7D3832-DB6B-344C-8212-D63E230A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CB6D75-20EA-774A-A435-E0017FD4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4632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18A24-F99F-9343-893D-73D33BC6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85EE0-6E05-3B44-9678-64EB90B1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80266-62E4-1742-BE7F-43B87429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AC656F-00E1-1545-9FE7-1A9E6154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67C1F9-E65A-5445-BBB1-45695E3B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E53D69-403F-6F4F-A37D-1203BFBD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597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1D576-9FA0-4B4E-B1B1-9AD32C4D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2E3D1117-297D-1045-BF06-94BC4FCD1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7ABFB6-D5EF-B243-B5E0-88674127D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3C8A9C-3BF1-6143-8627-40639316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BA071A-D8FF-224C-B15D-16C2B176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9DB4E3-D847-D246-9D0A-EE9D21DB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8554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BED18-D150-8043-BD9A-0B8BCB45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61A2A9-94E2-7A4E-9715-71F923FEA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4CA33-EE12-9B4B-9904-C1408A85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E8B837-8D34-BD41-98FF-929F26DA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3E76CE-A6C7-344D-8756-CD0A61BF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4058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DE1F46-B2DE-CE45-BB7A-A03039A3F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E041B6-1A28-4942-AB1F-BE7CA897B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4E5A3C-4E22-384D-8FE0-80D160F3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46A051-4157-3440-9579-8F75972B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4F4DD-D86E-2942-8D62-B8CB83F9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706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D07-943F-4C24-B41A-FA639365359B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3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320"/>
            <a:ext cx="8229600" cy="6858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12862"/>
            <a:ext cx="8229600" cy="335057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173" y="4767263"/>
            <a:ext cx="1188720" cy="27384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901EC5-387D-4FE2-BA32-5A9BCEA0E16D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4471" y="4767263"/>
            <a:ext cx="4480560" cy="27384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Enter title via "insert&gt;header and footer&gt;footer"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290" y="4821174"/>
            <a:ext cx="292608" cy="212598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3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320"/>
            <a:ext cx="8229600" cy="6858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7280"/>
            <a:ext cx="8229600" cy="356616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173" y="4767264"/>
            <a:ext cx="1188720" cy="27384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7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901EC5-387D-4FE2-BA32-5A9BCEA0E16D}" type="datetime4">
              <a:rPr lang="en-US" smtClean="0">
                <a:solidFill>
                  <a:srgbClr val="000000"/>
                </a:solidFill>
              </a:rPr>
              <a:pPr/>
              <a:t>February 24,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4471" y="4767264"/>
            <a:ext cx="4480560" cy="27384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7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290" y="4821174"/>
            <a:ext cx="292608" cy="212598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75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950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135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27397" indent="-127397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00038" indent="-128588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97" indent="-127397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28588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299ED0-159C-1349-B327-1508DE74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60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8EA7F4-FBB6-8F45-8567-219B0FB09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08756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EB9B7-90D0-8642-BF39-27BE4F7A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975CD-C838-1146-84A8-88B81E4BD8D4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01EA14-6090-A34E-9E23-976401832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BC91C3-676B-BA4F-9D3A-0BAB9231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2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0"/>
          <p:cNvSpPr txBox="1">
            <a:spLocks/>
          </p:cNvSpPr>
          <p:nvPr/>
        </p:nvSpPr>
        <p:spPr bwMode="auto">
          <a:xfrm>
            <a:off x="396348" y="2880222"/>
            <a:ext cx="7419370" cy="146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52" tIns="121926" rIns="243852" bIns="121926" anchor="ctr">
            <a:spAutoFit/>
          </a:bodyPr>
          <a:lstStyle>
            <a:lvl1pPr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Raj R. Makkar, MD</a:t>
            </a:r>
          </a:p>
          <a:p>
            <a:pPr>
              <a:lnSpc>
                <a:spcPct val="130000"/>
              </a:lnSpc>
            </a:pPr>
            <a:r>
              <a:rPr lang="pt-BR" sz="2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Gregory P. Fontana, MD</a:t>
            </a:r>
          </a:p>
          <a:p>
            <a:pPr>
              <a:lnSpc>
                <a:spcPct val="130000"/>
              </a:lnSpc>
            </a:pPr>
            <a:endParaRPr lang="pt-BR" sz="11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>
              <a:lnSpc>
                <a:spcPct val="130000"/>
              </a:lnSpc>
            </a:pPr>
            <a:r>
              <a:rPr lang="pt-BR" sz="11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On behalf of the PORTICO IDE Investigators</a:t>
            </a:r>
            <a:endParaRPr lang="en-US" sz="11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542925"/>
            <a:ext cx="8321148" cy="2189107"/>
          </a:xfrm>
          <a:prstGeom prst="rect">
            <a:avLst/>
          </a:prstGeom>
          <a:noFill/>
        </p:spPr>
        <p:txBody>
          <a:bodyPr wrap="square" lIns="34336" tIns="17168" rIns="34336" bIns="17168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Comparison of Valve Performance of the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Intra-Annular Self-Expanding Portico™ Transcatheter Aortic Valve With Contemporary Supra-Annular Self Expanding and Intra-Annular Balloon-Expandable Valves: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Insights from the PORTICO Randomized IDE Trial</a:t>
            </a:r>
            <a:endParaRPr lang="en-US" sz="2800" b="1" i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3638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    </a:t>
            </a:r>
            <a:r>
              <a:rPr lang="en-US" sz="2600" b="1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a post hoc analysis, compare 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hemodynamics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paravalvular aortic regurgitation, patient prosthesis mismatch (PPM)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outcomes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severe aortic stenosis patients implanted with a Portico valve and contemporary THVs (Evolut™ R/PRO (Medtronic, MN) or SAPIEN™ 3 (Edwards Lifesciences, CA) valves)</a:t>
            </a:r>
          </a:p>
        </p:txBody>
      </p:sp>
    </p:spTree>
    <p:extLst>
      <p:ext uri="{BB962C8B-B14F-4D97-AF65-F5344CB8AC3E}">
        <p14:creationId xmlns:p14="http://schemas.microsoft.com/office/powerpoint/2010/main" val="424436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715D-50C2-42D0-89D4-58B0FF5F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8"/>
            <a:ext cx="9144000" cy="8572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   </a:t>
            </a:r>
            <a:r>
              <a:rPr lang="en-US" sz="2600" b="1" dirty="0"/>
              <a:t>RCT| Patient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701EA-7CBC-45F0-A098-3B100779D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58" y="752986"/>
            <a:ext cx="8229600" cy="296802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750 randomized subjects enrolled from 52 sites in US and AUS between May 2014-Oct 2017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D65EB-FD06-4D8B-9783-48686D31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85E78-1F86-4A3D-9EE1-B0103B1CEF1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4FE23-DEB9-4405-AD59-3E244D555FE2}"/>
              </a:ext>
            </a:extLst>
          </p:cNvPr>
          <p:cNvSpPr/>
          <p:nvPr/>
        </p:nvSpPr>
        <p:spPr bwMode="auto">
          <a:xfrm>
            <a:off x="4617126" y="1621949"/>
            <a:ext cx="2135296" cy="276173"/>
          </a:xfrm>
          <a:prstGeom prst="roundRect">
            <a:avLst/>
          </a:prstGeom>
          <a:solidFill>
            <a:srgbClr val="B11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369 Assigned Commercial valve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DF1471-B4A4-42D7-8D47-DB4B39195C1D}"/>
              </a:ext>
            </a:extLst>
          </p:cNvPr>
          <p:cNvSpPr/>
          <p:nvPr/>
        </p:nvSpPr>
        <p:spPr bwMode="auto">
          <a:xfrm>
            <a:off x="2073033" y="1627125"/>
            <a:ext cx="2138547" cy="272517"/>
          </a:xfrm>
          <a:prstGeom prst="roundRect">
            <a:avLst/>
          </a:prstGeom>
          <a:solidFill>
            <a:srgbClr val="005A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381 Assigned Portico valve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1A493B-699F-40B0-A1D2-22608B886075}"/>
              </a:ext>
            </a:extLst>
          </p:cNvPr>
          <p:cNvGrpSpPr/>
          <p:nvPr/>
        </p:nvGrpSpPr>
        <p:grpSpPr>
          <a:xfrm>
            <a:off x="3131643" y="1373744"/>
            <a:ext cx="2552608" cy="251819"/>
            <a:chOff x="2973719" y="1367754"/>
            <a:chExt cx="3785944" cy="41047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34D79C-C0DF-49C0-95F8-6F37EFDEDF03}"/>
                </a:ext>
              </a:extLst>
            </p:cNvPr>
            <p:cNvCxnSpPr/>
            <p:nvPr/>
          </p:nvCxnSpPr>
          <p:spPr bwMode="auto">
            <a:xfrm>
              <a:off x="2973719" y="1569998"/>
              <a:ext cx="3785944" cy="0"/>
            </a:xfrm>
            <a:prstGeom prst="line">
              <a:avLst/>
            </a:prstGeom>
            <a:solidFill>
              <a:srgbClr val="FF3300"/>
            </a:solidFill>
            <a:ln w="9525" cap="flat" cmpd="sng" algn="ctr">
              <a:solidFill>
                <a:srgbClr val="002E4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A0F0DA9-9A23-4CE9-B5EA-5F7170AE4723}"/>
                </a:ext>
              </a:extLst>
            </p:cNvPr>
            <p:cNvGrpSpPr/>
            <p:nvPr/>
          </p:nvGrpSpPr>
          <p:grpSpPr>
            <a:xfrm>
              <a:off x="2973719" y="1367754"/>
              <a:ext cx="3784170" cy="410470"/>
              <a:chOff x="2973719" y="1367754"/>
              <a:chExt cx="3784170" cy="410470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B34ABAB-A081-458A-8CF8-1AA3B5607CE4}"/>
                  </a:ext>
                </a:extLst>
              </p:cNvPr>
              <p:cNvCxnSpPr/>
              <p:nvPr/>
            </p:nvCxnSpPr>
            <p:spPr bwMode="auto">
              <a:xfrm>
                <a:off x="2973719" y="1570653"/>
                <a:ext cx="0" cy="201063"/>
              </a:xfrm>
              <a:prstGeom prst="straightConnector1">
                <a:avLst/>
              </a:prstGeom>
              <a:solidFill>
                <a:srgbClr val="FF3300"/>
              </a:solidFill>
              <a:ln w="9525" cap="flat" cmpd="sng" algn="ctr">
                <a:solidFill>
                  <a:srgbClr val="002E4B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BA997830-DA29-44C7-BDC3-9CE0854B1FD0}"/>
                  </a:ext>
                </a:extLst>
              </p:cNvPr>
              <p:cNvCxnSpPr/>
              <p:nvPr/>
            </p:nvCxnSpPr>
            <p:spPr bwMode="auto">
              <a:xfrm>
                <a:off x="6757889" y="1577161"/>
                <a:ext cx="0" cy="201063"/>
              </a:xfrm>
              <a:prstGeom prst="straightConnector1">
                <a:avLst/>
              </a:prstGeom>
              <a:solidFill>
                <a:srgbClr val="FF3300"/>
              </a:solidFill>
              <a:ln w="9525" cap="flat" cmpd="sng" algn="ctr">
                <a:solidFill>
                  <a:srgbClr val="002E4B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D31F754-51E8-437A-ABBB-4A2B948B669D}"/>
                  </a:ext>
                </a:extLst>
              </p:cNvPr>
              <p:cNvCxnSpPr/>
              <p:nvPr/>
            </p:nvCxnSpPr>
            <p:spPr bwMode="auto">
              <a:xfrm>
                <a:off x="4867065" y="1367754"/>
                <a:ext cx="0" cy="201018"/>
              </a:xfrm>
              <a:prstGeom prst="line">
                <a:avLst/>
              </a:prstGeom>
              <a:solidFill>
                <a:srgbClr val="FF3300"/>
              </a:solidFill>
              <a:ln w="9525" cap="flat" cmpd="sng" algn="ctr">
                <a:solidFill>
                  <a:srgbClr val="002E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9DE8AE-6E78-4F13-8731-F99E551363C2}"/>
              </a:ext>
            </a:extLst>
          </p:cNvPr>
          <p:cNvSpPr/>
          <p:nvPr/>
        </p:nvSpPr>
        <p:spPr bwMode="auto">
          <a:xfrm>
            <a:off x="2073033" y="2243715"/>
            <a:ext cx="2139302" cy="272516"/>
          </a:xfrm>
          <a:prstGeom prst="roundRect">
            <a:avLst/>
          </a:prstGeom>
          <a:solidFill>
            <a:srgbClr val="005A84"/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375 Treatment Initiated (AT)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6D48C4-E7C5-4C19-857B-800428EBBA0C}"/>
              </a:ext>
            </a:extLst>
          </p:cNvPr>
          <p:cNvSpPr/>
          <p:nvPr/>
        </p:nvSpPr>
        <p:spPr bwMode="auto">
          <a:xfrm>
            <a:off x="4622033" y="2845494"/>
            <a:ext cx="2135296" cy="266570"/>
          </a:xfrm>
          <a:prstGeom prst="roundRect">
            <a:avLst/>
          </a:prstGeom>
          <a:solidFill>
            <a:srgbClr val="B11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361 Implanted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A1FE31-7022-456B-A970-9386B7178E6D}"/>
              </a:ext>
            </a:extLst>
          </p:cNvPr>
          <p:cNvSpPr/>
          <p:nvPr/>
        </p:nvSpPr>
        <p:spPr bwMode="auto">
          <a:xfrm>
            <a:off x="2076807" y="2858430"/>
            <a:ext cx="2137794" cy="253633"/>
          </a:xfrm>
          <a:prstGeom prst="roundRect">
            <a:avLst/>
          </a:prstGeom>
          <a:solidFill>
            <a:srgbClr val="005A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371 Implanted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382DF3-1E37-45BE-8AD6-D109A6B6D88C}"/>
              </a:ext>
            </a:extLst>
          </p:cNvPr>
          <p:cNvSpPr/>
          <p:nvPr/>
        </p:nvSpPr>
        <p:spPr bwMode="auto">
          <a:xfrm>
            <a:off x="4635430" y="3924585"/>
            <a:ext cx="2135296" cy="312017"/>
          </a:xfrm>
          <a:prstGeom prst="roundRect">
            <a:avLst/>
          </a:prstGeom>
          <a:noFill/>
          <a:ln w="19050" cap="flat" cmpd="sng" algn="ctr">
            <a:solidFill>
              <a:srgbClr val="B11F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B11F63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30 Day FU: 97.2%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B11F63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1 Year FU: 98.1%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B81D77-2184-43E9-B523-71F6651D1EC7}"/>
              </a:ext>
            </a:extLst>
          </p:cNvPr>
          <p:cNvSpPr/>
          <p:nvPr/>
        </p:nvSpPr>
        <p:spPr bwMode="auto">
          <a:xfrm>
            <a:off x="2138720" y="3936133"/>
            <a:ext cx="2135296" cy="312017"/>
          </a:xfrm>
          <a:prstGeom prst="roundRect">
            <a:avLst/>
          </a:prstGeom>
          <a:noFill/>
          <a:ln w="19050" cap="flat" cmpd="sng" algn="ctr">
            <a:solidFill>
              <a:srgbClr val="005A8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5A84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30 Day FU: 97.5%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5A84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1 Year FU: 97.4%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A78406-C8DC-4A98-8675-D6307FC7CCF6}"/>
              </a:ext>
            </a:extLst>
          </p:cNvPr>
          <p:cNvSpPr/>
          <p:nvPr/>
        </p:nvSpPr>
        <p:spPr bwMode="auto">
          <a:xfrm>
            <a:off x="3392744" y="1153746"/>
            <a:ext cx="2100122" cy="252242"/>
          </a:xfrm>
          <a:prstGeom prst="roundRect">
            <a:avLst/>
          </a:prstGeom>
          <a:solidFill>
            <a:srgbClr val="005A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750 Randomized (ITT)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EDF9CB-F94F-4EBA-985A-20566BD49382}"/>
              </a:ext>
            </a:extLst>
          </p:cNvPr>
          <p:cNvCxnSpPr>
            <a:cxnSpLocks/>
          </p:cNvCxnSpPr>
          <p:nvPr/>
        </p:nvCxnSpPr>
        <p:spPr bwMode="auto">
          <a:xfrm>
            <a:off x="3131644" y="1899092"/>
            <a:ext cx="377" cy="345273"/>
          </a:xfrm>
          <a:prstGeom prst="line">
            <a:avLst/>
          </a:prstGeom>
          <a:solidFill>
            <a:srgbClr val="FF3300"/>
          </a:solidFill>
          <a:ln w="9525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680133-D386-441C-AC3F-46059CF6CDCF}"/>
              </a:ext>
            </a:extLst>
          </p:cNvPr>
          <p:cNvCxnSpPr>
            <a:cxnSpLocks/>
          </p:cNvCxnSpPr>
          <p:nvPr/>
        </p:nvCxnSpPr>
        <p:spPr bwMode="auto">
          <a:xfrm>
            <a:off x="3140616" y="2516004"/>
            <a:ext cx="377" cy="345273"/>
          </a:xfrm>
          <a:prstGeom prst="line">
            <a:avLst/>
          </a:prstGeom>
          <a:solidFill>
            <a:srgbClr val="FF3300"/>
          </a:solidFill>
          <a:ln w="9525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078695-C9B5-4BB6-A68D-FAB0C4BCA71B}"/>
              </a:ext>
            </a:extLst>
          </p:cNvPr>
          <p:cNvCxnSpPr>
            <a:cxnSpLocks/>
          </p:cNvCxnSpPr>
          <p:nvPr/>
        </p:nvCxnSpPr>
        <p:spPr bwMode="auto">
          <a:xfrm>
            <a:off x="5687277" y="1899642"/>
            <a:ext cx="377" cy="345273"/>
          </a:xfrm>
          <a:prstGeom prst="line">
            <a:avLst/>
          </a:prstGeom>
          <a:solidFill>
            <a:srgbClr val="FF3300"/>
          </a:solidFill>
          <a:ln w="9525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873F82-8877-4948-90A5-B2B253EE1063}"/>
              </a:ext>
            </a:extLst>
          </p:cNvPr>
          <p:cNvCxnSpPr>
            <a:cxnSpLocks/>
          </p:cNvCxnSpPr>
          <p:nvPr/>
        </p:nvCxnSpPr>
        <p:spPr bwMode="auto">
          <a:xfrm>
            <a:off x="5679326" y="2500219"/>
            <a:ext cx="377" cy="345273"/>
          </a:xfrm>
          <a:prstGeom prst="line">
            <a:avLst/>
          </a:prstGeom>
          <a:solidFill>
            <a:srgbClr val="FF3300"/>
          </a:solidFill>
          <a:ln w="9525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9A307B-941A-492C-89AC-E2AD6901E74D}"/>
              </a:ext>
            </a:extLst>
          </p:cNvPr>
          <p:cNvCxnSpPr>
            <a:cxnSpLocks/>
          </p:cNvCxnSpPr>
          <p:nvPr/>
        </p:nvCxnSpPr>
        <p:spPr bwMode="auto">
          <a:xfrm flipH="1">
            <a:off x="1986867" y="2068125"/>
            <a:ext cx="1144777" cy="0"/>
          </a:xfrm>
          <a:prstGeom prst="straightConnector1">
            <a:avLst/>
          </a:prstGeom>
          <a:solidFill>
            <a:srgbClr val="FF3300"/>
          </a:solidFill>
          <a:ln w="9525" cap="flat" cmpd="sng" algn="ctr">
            <a:solidFill>
              <a:srgbClr val="002E4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433A61-0C55-4BA4-851C-A6B9782F5BF5}"/>
              </a:ext>
            </a:extLst>
          </p:cNvPr>
          <p:cNvCxnSpPr/>
          <p:nvPr/>
        </p:nvCxnSpPr>
        <p:spPr bwMode="auto">
          <a:xfrm flipH="1">
            <a:off x="1976849" y="2684179"/>
            <a:ext cx="1163767" cy="0"/>
          </a:xfrm>
          <a:prstGeom prst="straightConnector1">
            <a:avLst/>
          </a:prstGeom>
          <a:solidFill>
            <a:srgbClr val="FF3300"/>
          </a:solidFill>
          <a:ln w="9525" cap="flat" cmpd="sng" algn="ctr">
            <a:solidFill>
              <a:srgbClr val="002E4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ED8F0C-3122-435A-98B1-AE787D512B8D}"/>
              </a:ext>
            </a:extLst>
          </p:cNvPr>
          <p:cNvCxnSpPr>
            <a:cxnSpLocks/>
          </p:cNvCxnSpPr>
          <p:nvPr/>
        </p:nvCxnSpPr>
        <p:spPr bwMode="auto">
          <a:xfrm>
            <a:off x="5686501" y="2045657"/>
            <a:ext cx="1150205" cy="0"/>
          </a:xfrm>
          <a:prstGeom prst="straightConnector1">
            <a:avLst/>
          </a:prstGeom>
          <a:solidFill>
            <a:srgbClr val="FF3300"/>
          </a:solidFill>
          <a:ln w="9525" cap="flat" cmpd="sng" algn="ctr">
            <a:solidFill>
              <a:srgbClr val="002E4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CA4291-578B-4410-AAFC-ECC42A78F483}"/>
              </a:ext>
            </a:extLst>
          </p:cNvPr>
          <p:cNvCxnSpPr>
            <a:cxnSpLocks/>
          </p:cNvCxnSpPr>
          <p:nvPr/>
        </p:nvCxnSpPr>
        <p:spPr bwMode="auto">
          <a:xfrm>
            <a:off x="5679326" y="2672857"/>
            <a:ext cx="1134759" cy="0"/>
          </a:xfrm>
          <a:prstGeom prst="straightConnector1">
            <a:avLst/>
          </a:prstGeom>
          <a:solidFill>
            <a:srgbClr val="FF3300"/>
          </a:solidFill>
          <a:ln w="9525" cap="flat" cmpd="sng" algn="ctr">
            <a:solidFill>
              <a:srgbClr val="002E4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EC4F66-1C04-475F-ABB3-1ECA8DDBFB01}"/>
              </a:ext>
            </a:extLst>
          </p:cNvPr>
          <p:cNvGrpSpPr/>
          <p:nvPr/>
        </p:nvGrpSpPr>
        <p:grpSpPr>
          <a:xfrm>
            <a:off x="6835278" y="1845957"/>
            <a:ext cx="1588045" cy="425606"/>
            <a:chOff x="846816" y="2383471"/>
            <a:chExt cx="1632121" cy="459581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4D8B279-040E-4CF6-8D9A-AECD7CF9852E}"/>
                </a:ext>
              </a:extLst>
            </p:cNvPr>
            <p:cNvSpPr/>
            <p:nvPr/>
          </p:nvSpPr>
          <p:spPr bwMode="auto">
            <a:xfrm>
              <a:off x="846816" y="2383471"/>
              <a:ext cx="1632121" cy="459581"/>
            </a:xfrm>
            <a:prstGeom prst="roundRect">
              <a:avLst/>
            </a:prstGeom>
            <a:noFill/>
            <a:ln w="9525" cap="flat" cmpd="sng" algn="ctr">
              <a:solidFill>
                <a:srgbClr val="002E4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1AFF42-0401-4ED9-837A-8AEE5269A914}"/>
                </a:ext>
              </a:extLst>
            </p:cNvPr>
            <p:cNvSpPr txBox="1"/>
            <p:nvPr/>
          </p:nvSpPr>
          <p:spPr>
            <a:xfrm>
              <a:off x="846901" y="2406328"/>
              <a:ext cx="1622975" cy="4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 3 Withdrew informed consent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 2 Died before procedure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 1 Did not meet eligibility criteria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 1 Randomized after subject expired</a:t>
              </a:r>
              <a:endParaRPr kumimoji="0" lang="en-US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E113FC-810E-4F9F-8AD4-4E8B755D23E9}"/>
              </a:ext>
            </a:extLst>
          </p:cNvPr>
          <p:cNvGrpSpPr/>
          <p:nvPr/>
        </p:nvGrpSpPr>
        <p:grpSpPr>
          <a:xfrm>
            <a:off x="390524" y="1914808"/>
            <a:ext cx="1596343" cy="359626"/>
            <a:chOff x="6996578" y="2367569"/>
            <a:chExt cx="1640649" cy="388334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FA9B41C-CA8B-4CCF-9A19-3340EF22C354}"/>
                </a:ext>
              </a:extLst>
            </p:cNvPr>
            <p:cNvSpPr/>
            <p:nvPr/>
          </p:nvSpPr>
          <p:spPr bwMode="auto">
            <a:xfrm>
              <a:off x="7005106" y="2367569"/>
              <a:ext cx="1632121" cy="388334"/>
            </a:xfrm>
            <a:prstGeom prst="roundRect">
              <a:avLst/>
            </a:prstGeom>
            <a:noFill/>
            <a:ln w="9525" cap="flat" cmpd="sng" algn="ctr">
              <a:solidFill>
                <a:srgbClr val="002E4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10C69D4-7B81-4E27-A01D-264E5B7CF32C}"/>
                </a:ext>
              </a:extLst>
            </p:cNvPr>
            <p:cNvSpPr/>
            <p:nvPr/>
          </p:nvSpPr>
          <p:spPr>
            <a:xfrm>
              <a:off x="6996578" y="2383471"/>
              <a:ext cx="1500658" cy="348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Mincho" panose="02020609040205080304" pitchFamily="49" charset="-128"/>
                  <a:cs typeface="Arial" charset="0"/>
                </a:rPr>
                <a:t> 3 Did not meet eligibility criteria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charset="0"/>
              </a:endParaRP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Mincho" panose="02020609040205080304" pitchFamily="49" charset="-128"/>
                  <a:cs typeface="Arial" charset="0"/>
                </a:rPr>
                <a:t> 2 Withdrew informed consent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charset="0"/>
              </a:endParaRP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Mincho" panose="02020609040205080304" pitchFamily="49" charset="-128"/>
                  <a:cs typeface="Arial" charset="0"/>
                </a:rPr>
                <a:t> 1 Investigator decision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36F620-4358-48E5-92FC-8CF745FC25AF}"/>
              </a:ext>
            </a:extLst>
          </p:cNvPr>
          <p:cNvGrpSpPr/>
          <p:nvPr/>
        </p:nvGrpSpPr>
        <p:grpSpPr>
          <a:xfrm>
            <a:off x="382259" y="2532017"/>
            <a:ext cx="1594590" cy="342028"/>
            <a:chOff x="6989852" y="3110518"/>
            <a:chExt cx="1638847" cy="30416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671FC8C-836D-402B-BE7A-A5A904934B78}"/>
                </a:ext>
              </a:extLst>
            </p:cNvPr>
            <p:cNvSpPr/>
            <p:nvPr/>
          </p:nvSpPr>
          <p:spPr bwMode="auto">
            <a:xfrm>
              <a:off x="6996578" y="3110518"/>
              <a:ext cx="1632121" cy="304164"/>
            </a:xfrm>
            <a:prstGeom prst="roundRect">
              <a:avLst/>
            </a:prstGeom>
            <a:noFill/>
            <a:ln w="9525" cap="flat" cmpd="sng" algn="ctr">
              <a:solidFill>
                <a:srgbClr val="002E4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A926D97-AE72-42DB-A596-C7538C94D628}"/>
                </a:ext>
              </a:extLst>
            </p:cNvPr>
            <p:cNvSpPr/>
            <p:nvPr/>
          </p:nvSpPr>
          <p:spPr>
            <a:xfrm>
              <a:off x="6989852" y="3110518"/>
              <a:ext cx="1638847" cy="287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Mincho" panose="02020609040205080304" pitchFamily="49" charset="-128"/>
                  <a:cs typeface="Arial" charset="0"/>
                </a:rPr>
                <a:t>2 Died during implant procedure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Arial" charset="0"/>
              </a:endParaRP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Mincho" panose="02020609040205080304" pitchFamily="49" charset="-128"/>
                  <a:cs typeface="Arial" charset="0"/>
                </a:rPr>
                <a:t>1 Converted to SAVR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Arial" charset="0"/>
              </a:endParaRP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Mincho" panose="02020609040205080304" pitchFamily="49" charset="-128"/>
                  <a:cs typeface="Arial" charset="0"/>
                </a:rPr>
                <a:t>1 Unable to gain vascular access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711D14-8781-43B7-A185-0F067A284B86}"/>
              </a:ext>
            </a:extLst>
          </p:cNvPr>
          <p:cNvGrpSpPr/>
          <p:nvPr/>
        </p:nvGrpSpPr>
        <p:grpSpPr>
          <a:xfrm>
            <a:off x="6808287" y="2566620"/>
            <a:ext cx="1598029" cy="235118"/>
            <a:chOff x="851764" y="3134300"/>
            <a:chExt cx="1642382" cy="25388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2D43565-5306-46A9-9FA6-013608B2CE95}"/>
                </a:ext>
              </a:extLst>
            </p:cNvPr>
            <p:cNvSpPr/>
            <p:nvPr/>
          </p:nvSpPr>
          <p:spPr bwMode="auto">
            <a:xfrm>
              <a:off x="862025" y="3134300"/>
              <a:ext cx="1632121" cy="253887"/>
            </a:xfrm>
            <a:prstGeom prst="roundRect">
              <a:avLst/>
            </a:prstGeom>
            <a:noFill/>
            <a:ln w="9525" cap="flat" cmpd="sng" algn="ctr">
              <a:solidFill>
                <a:srgbClr val="002E4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76E3B9-A460-4D53-A930-F06A6BC3B9C2}"/>
                </a:ext>
              </a:extLst>
            </p:cNvPr>
            <p:cNvSpPr/>
            <p:nvPr/>
          </p:nvSpPr>
          <p:spPr>
            <a:xfrm>
              <a:off x="851764" y="3156684"/>
              <a:ext cx="1142569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Mincho" panose="02020609040205080304" pitchFamily="49" charset="-128"/>
                  <a:cs typeface="Arial" charset="0"/>
                </a:rPr>
                <a:t>  1 Converted to SAVR</a:t>
              </a:r>
              <a:endPara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Arial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99DDEE-D2D5-4093-8A31-449421BF5955}"/>
              </a:ext>
            </a:extLst>
          </p:cNvPr>
          <p:cNvSpPr/>
          <p:nvPr/>
        </p:nvSpPr>
        <p:spPr bwMode="auto">
          <a:xfrm>
            <a:off x="4622034" y="2231534"/>
            <a:ext cx="2135296" cy="274641"/>
          </a:xfrm>
          <a:prstGeom prst="roundRect">
            <a:avLst/>
          </a:prstGeom>
          <a:solidFill>
            <a:srgbClr val="B11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362 Treatment Initiated (AT)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BC6CA9-EC74-448B-8BD9-FAB36B9E4006}"/>
              </a:ext>
            </a:extLst>
          </p:cNvPr>
          <p:cNvCxnSpPr>
            <a:cxnSpLocks/>
          </p:cNvCxnSpPr>
          <p:nvPr/>
        </p:nvCxnSpPr>
        <p:spPr bwMode="auto">
          <a:xfrm>
            <a:off x="3140616" y="3106570"/>
            <a:ext cx="377" cy="345273"/>
          </a:xfrm>
          <a:prstGeom prst="line">
            <a:avLst/>
          </a:prstGeom>
          <a:solidFill>
            <a:srgbClr val="FF3300"/>
          </a:solidFill>
          <a:ln w="9525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4F4BE7A-3221-4F37-BD37-181BF0422049}"/>
              </a:ext>
            </a:extLst>
          </p:cNvPr>
          <p:cNvCxnSpPr>
            <a:cxnSpLocks/>
          </p:cNvCxnSpPr>
          <p:nvPr/>
        </p:nvCxnSpPr>
        <p:spPr bwMode="auto">
          <a:xfrm>
            <a:off x="5695641" y="3103029"/>
            <a:ext cx="377" cy="345273"/>
          </a:xfrm>
          <a:prstGeom prst="line">
            <a:avLst/>
          </a:prstGeom>
          <a:solidFill>
            <a:srgbClr val="FF3300"/>
          </a:solidFill>
          <a:ln w="9525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8EC9A52-D23C-4260-8E83-4C8F9FA6B039}"/>
              </a:ext>
            </a:extLst>
          </p:cNvPr>
          <p:cNvSpPr/>
          <p:nvPr/>
        </p:nvSpPr>
        <p:spPr bwMode="auto">
          <a:xfrm>
            <a:off x="2089613" y="3417064"/>
            <a:ext cx="2137794" cy="359679"/>
          </a:xfrm>
          <a:prstGeom prst="roundRect">
            <a:avLst/>
          </a:prstGeom>
          <a:solidFill>
            <a:srgbClr val="005A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366 Implanted Per Treatment Assignment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24B5A36-F935-4940-BDE1-71C68E056F21}"/>
              </a:ext>
            </a:extLst>
          </p:cNvPr>
          <p:cNvSpPr/>
          <p:nvPr/>
        </p:nvSpPr>
        <p:spPr bwMode="auto">
          <a:xfrm>
            <a:off x="4622033" y="3404127"/>
            <a:ext cx="2135296" cy="372616"/>
          </a:xfrm>
          <a:prstGeom prst="roundRect">
            <a:avLst/>
          </a:prstGeom>
          <a:solidFill>
            <a:srgbClr val="B11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361 Implanted Per </a:t>
            </a:r>
            <a:r>
              <a:rPr lang="en-US" sz="900" b="1" kern="0" dirty="0">
                <a:solidFill>
                  <a:srgbClr val="FFFFFF"/>
                </a:solidFill>
                <a:latin typeface="Arial" charset="0"/>
                <a:ea typeface="ヒラギノ角ゴ Pro W3" pitchFamily="-111" charset="-128"/>
                <a:cs typeface="Arial" charset="0"/>
              </a:rPr>
              <a:t>Treatment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Assignment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62DEB8C-8036-4AEA-9E66-C229850527CA}"/>
              </a:ext>
            </a:extLst>
          </p:cNvPr>
          <p:cNvCxnSpPr/>
          <p:nvPr/>
        </p:nvCxnSpPr>
        <p:spPr bwMode="auto">
          <a:xfrm flipH="1">
            <a:off x="1969045" y="3256139"/>
            <a:ext cx="1163767" cy="0"/>
          </a:xfrm>
          <a:prstGeom prst="straightConnector1">
            <a:avLst/>
          </a:prstGeom>
          <a:solidFill>
            <a:srgbClr val="FF3300"/>
          </a:solidFill>
          <a:ln w="9525" cap="flat" cmpd="sng" algn="ctr">
            <a:solidFill>
              <a:srgbClr val="002E4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EB3DE7-A1B2-4542-8739-0B64181214ED}"/>
              </a:ext>
            </a:extLst>
          </p:cNvPr>
          <p:cNvGrpSpPr/>
          <p:nvPr/>
        </p:nvGrpSpPr>
        <p:grpSpPr>
          <a:xfrm>
            <a:off x="381000" y="3103973"/>
            <a:ext cx="1619339" cy="275275"/>
            <a:chOff x="6996578" y="3110518"/>
            <a:chExt cx="1664283" cy="244801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4D40E90E-2F42-4BF7-ACE3-B60A8391E8E5}"/>
                </a:ext>
              </a:extLst>
            </p:cNvPr>
            <p:cNvSpPr/>
            <p:nvPr/>
          </p:nvSpPr>
          <p:spPr bwMode="auto">
            <a:xfrm>
              <a:off x="6996578" y="3110518"/>
              <a:ext cx="1632121" cy="238199"/>
            </a:xfrm>
            <a:prstGeom prst="roundRect">
              <a:avLst/>
            </a:prstGeom>
            <a:noFill/>
            <a:ln w="9525" cap="flat" cmpd="sng" algn="ctr">
              <a:solidFill>
                <a:srgbClr val="002E4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13FEDB9-77B3-4213-B470-13E119234D03}"/>
                </a:ext>
              </a:extLst>
            </p:cNvPr>
            <p:cNvSpPr/>
            <p:nvPr/>
          </p:nvSpPr>
          <p:spPr>
            <a:xfrm>
              <a:off x="7022014" y="3136356"/>
              <a:ext cx="1638847" cy="218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Mincho" panose="02020609040205080304" pitchFamily="49" charset="-128"/>
                  <a:cs typeface="Arial" charset="0"/>
                </a:rPr>
                <a:t>2 Implanted with CAV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Arial" charset="0"/>
              </a:endParaRP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Mincho" panose="02020609040205080304" pitchFamily="49" charset="-128"/>
                  <a:cs typeface="Arial" charset="0"/>
                </a:rPr>
                <a:t>3 </a:t>
              </a: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Mincho" panose="02020609040205080304" pitchFamily="49" charset="-128"/>
                  <a:cs typeface="Arial" charset="0"/>
                </a:rPr>
                <a:t>Portico-in-CAV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Arial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028FD39-2667-4978-83BD-BBEB7F26BA9B}"/>
              </a:ext>
            </a:extLst>
          </p:cNvPr>
          <p:cNvGrpSpPr/>
          <p:nvPr/>
        </p:nvGrpSpPr>
        <p:grpSpPr>
          <a:xfrm>
            <a:off x="6849564" y="3140992"/>
            <a:ext cx="1790930" cy="830824"/>
            <a:chOff x="6849564" y="3263596"/>
            <a:chExt cx="1790930" cy="8308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DA9EB58-3690-4EE5-9AAD-F273DD11D251}"/>
                </a:ext>
              </a:extLst>
            </p:cNvPr>
            <p:cNvGrpSpPr/>
            <p:nvPr/>
          </p:nvGrpSpPr>
          <p:grpSpPr>
            <a:xfrm>
              <a:off x="6971694" y="3548729"/>
              <a:ext cx="1346000" cy="545691"/>
              <a:chOff x="7176770" y="3461385"/>
              <a:chExt cx="1383357" cy="58925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8C1C9FD-F02C-48E7-BAFC-E0152265E1D3}"/>
                  </a:ext>
                </a:extLst>
              </p:cNvPr>
              <p:cNvGrpSpPr/>
              <p:nvPr/>
            </p:nvGrpSpPr>
            <p:grpSpPr>
              <a:xfrm>
                <a:off x="7176770" y="3461385"/>
                <a:ext cx="1383357" cy="589253"/>
                <a:chOff x="7176770" y="3461385"/>
                <a:chExt cx="1383357" cy="589253"/>
              </a:xfrm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A280C32C-96B9-4A49-BA1D-2A7D7950EB06}"/>
                    </a:ext>
                  </a:extLst>
                </p:cNvPr>
                <p:cNvSpPr/>
                <p:nvPr/>
              </p:nvSpPr>
              <p:spPr bwMode="auto">
                <a:xfrm>
                  <a:off x="7176770" y="3461385"/>
                  <a:ext cx="509670" cy="588867"/>
                </a:xfrm>
                <a:prstGeom prst="round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1" u="none" strike="noStrike" kern="0" cap="none" spc="0" normalizeH="0" baseline="0" noProof="0">
                    <a:ln>
                      <a:noFill/>
                    </a:ln>
                    <a:solidFill>
                      <a:srgbClr val="FFCC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ヒラギノ角ゴ Pro W3" pitchFamily="-111" charset="-128"/>
                    <a:cs typeface="Arial" charset="0"/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371DFA27-D805-429E-BFDC-BC4079AC9E91}"/>
                    </a:ext>
                  </a:extLst>
                </p:cNvPr>
                <p:cNvSpPr/>
                <p:nvPr/>
              </p:nvSpPr>
              <p:spPr bwMode="auto">
                <a:xfrm>
                  <a:off x="7779796" y="3461385"/>
                  <a:ext cx="780331" cy="588868"/>
                </a:xfrm>
                <a:prstGeom prst="round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1" u="none" strike="noStrike" kern="0" cap="none" spc="0" normalizeH="0" baseline="0" noProof="0">
                    <a:ln>
                      <a:noFill/>
                    </a:ln>
                    <a:solidFill>
                      <a:srgbClr val="FFCC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ヒラギノ角ゴ Pro W3" pitchFamily="-111" charset="-128"/>
                    <a:cs typeface="Arial" charset="0"/>
                  </a:endParaRPr>
                </a:p>
              </p:txBody>
            </p:sp>
            <p:pic>
              <p:nvPicPr>
                <p:cNvPr id="37" name="Picture 36" descr="Image result for edwards sapien 3">
                  <a:extLst>
                    <a:ext uri="{FF2B5EF4-FFF2-40B4-BE49-F238E27FC236}">
                      <a16:creationId xmlns:a16="http://schemas.microsoft.com/office/drawing/2014/main" id="{0941DC2B-7532-40BF-97A6-BFB529F2C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11978" r="7388" b="6430"/>
                <a:stretch/>
              </p:blipFill>
              <p:spPr bwMode="auto">
                <a:xfrm>
                  <a:off x="7295510" y="3558090"/>
                  <a:ext cx="300204" cy="282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39" name="Picture 38" descr="Evolut[1]">
                  <a:extLst>
                    <a:ext uri="{FF2B5EF4-FFF2-40B4-BE49-F238E27FC236}">
                      <a16:creationId xmlns:a16="http://schemas.microsoft.com/office/drawing/2014/main" id="{743CD17D-993F-4F04-9E2E-241647ABD9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602" y="3516258"/>
                  <a:ext cx="222851" cy="3237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Picture 39" descr="Image result for medtronic evolut r">
                  <a:extLst>
                    <a:ext uri="{FF2B5EF4-FFF2-40B4-BE49-F238E27FC236}">
                      <a16:creationId xmlns:a16="http://schemas.microsoft.com/office/drawing/2014/main" id="{4B74539B-7810-4C8D-A2FE-72E8465A05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78078" y="3513314"/>
                  <a:ext cx="253134" cy="3308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C55FC8F-CFED-42C9-BD29-8F147302D343}"/>
                    </a:ext>
                  </a:extLst>
                </p:cNvPr>
                <p:cNvSpPr txBox="1"/>
                <p:nvPr/>
              </p:nvSpPr>
              <p:spPr>
                <a:xfrm>
                  <a:off x="7301361" y="3797429"/>
                  <a:ext cx="402137" cy="216025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ヒラギノ角ゴ Pro W3"/>
                      <a:cs typeface="Arial" charset="0"/>
                    </a:rPr>
                    <a:t>N=206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97B6531-986D-46CE-8DFC-B1CB342D9C1D}"/>
                    </a:ext>
                  </a:extLst>
                </p:cNvPr>
                <p:cNvSpPr txBox="1"/>
                <p:nvPr/>
              </p:nvSpPr>
              <p:spPr>
                <a:xfrm>
                  <a:off x="7940976" y="3835194"/>
                  <a:ext cx="252018" cy="21544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/>
                    <a:cs typeface="Arial" charset="0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20A09C-773E-4FF5-8446-575BDFDA0EA8}"/>
                  </a:ext>
                </a:extLst>
              </p:cNvPr>
              <p:cNvSpPr txBox="1"/>
              <p:nvPr/>
            </p:nvSpPr>
            <p:spPr>
              <a:xfrm flipH="1">
                <a:off x="8007951" y="3814851"/>
                <a:ext cx="358636" cy="21602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/>
                    <a:cs typeface="Arial" charset="0"/>
                  </a:rPr>
                  <a:t>N=110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EF02082-B18F-4C8C-B9DE-89594F8DB903}"/>
                </a:ext>
              </a:extLst>
            </p:cNvPr>
            <p:cNvSpPr txBox="1"/>
            <p:nvPr/>
          </p:nvSpPr>
          <p:spPr>
            <a:xfrm>
              <a:off x="6849564" y="3263596"/>
              <a:ext cx="17909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88% contemporary valves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8DC4485-C8CB-4B84-B0BB-74BF6E77AB4B}"/>
              </a:ext>
            </a:extLst>
          </p:cNvPr>
          <p:cNvSpPr/>
          <p:nvPr/>
        </p:nvSpPr>
        <p:spPr>
          <a:xfrm>
            <a:off x="2000339" y="3371824"/>
            <a:ext cx="4817932" cy="43245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CC1C4C-A60D-4A48-946D-A3B4DDE34C98}"/>
              </a:ext>
            </a:extLst>
          </p:cNvPr>
          <p:cNvSpPr txBox="1"/>
          <p:nvPr/>
        </p:nvSpPr>
        <p:spPr>
          <a:xfrm>
            <a:off x="2667000" y="4312197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ITT=Intention-to-Treat; AT= As-Treated</a:t>
            </a:r>
          </a:p>
        </p:txBody>
      </p:sp>
    </p:spTree>
    <p:extLst>
      <p:ext uri="{BB962C8B-B14F-4D97-AF65-F5344CB8AC3E}">
        <p14:creationId xmlns:p14="http://schemas.microsoft.com/office/powerpoint/2010/main" val="30152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0" grpId="0" animBg="1"/>
      <p:bldP spid="6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" y="0"/>
            <a:ext cx="91440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    </a:t>
            </a:r>
            <a:r>
              <a:rPr lang="en-US" sz="2600" dirty="0"/>
              <a:t>RCT| </a:t>
            </a:r>
            <a:r>
              <a:rPr lang="en-US" sz="2600" b="1" dirty="0"/>
              <a:t>Post Hoc Analysis Population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CBA1D9-9476-4AC2-A4E1-A6165F9D09C7}"/>
              </a:ext>
            </a:extLst>
          </p:cNvPr>
          <p:cNvGrpSpPr/>
          <p:nvPr/>
        </p:nvGrpSpPr>
        <p:grpSpPr>
          <a:xfrm>
            <a:off x="678201" y="1733550"/>
            <a:ext cx="1990725" cy="950745"/>
            <a:chOff x="678201" y="1849930"/>
            <a:chExt cx="1990725" cy="950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470785-B772-4543-BC8C-D36F2A711C47}"/>
                </a:ext>
              </a:extLst>
            </p:cNvPr>
            <p:cNvSpPr/>
            <p:nvPr/>
          </p:nvSpPr>
          <p:spPr>
            <a:xfrm>
              <a:off x="678201" y="1849930"/>
              <a:ext cx="1990725" cy="950745"/>
            </a:xfrm>
            <a:prstGeom prst="rect">
              <a:avLst/>
            </a:prstGeom>
            <a:solidFill>
              <a:srgbClr val="005A8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23181B-A4E0-432C-9BB1-3A88E501FD67}"/>
                </a:ext>
              </a:extLst>
            </p:cNvPr>
            <p:cNvSpPr txBox="1"/>
            <p:nvPr/>
          </p:nvSpPr>
          <p:spPr>
            <a:xfrm>
              <a:off x="678201" y="2089187"/>
              <a:ext cx="1990725" cy="556267"/>
            </a:xfrm>
            <a:prstGeom prst="rect">
              <a:avLst/>
            </a:prstGeom>
            <a:solidFill>
              <a:srgbClr val="005A84"/>
            </a:solidFill>
          </p:spPr>
          <p:txBody>
            <a:bodyPr wrap="square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Arial" charset="0"/>
                  <a:ea typeface="ヒラギノ角ゴ Pro W3"/>
                  <a:cs typeface="Arial" charset="0"/>
                </a:rPr>
                <a:t>Modified-AT: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FB4AD6-B65E-431C-A43D-FC258E6F43FB}"/>
              </a:ext>
            </a:extLst>
          </p:cNvPr>
          <p:cNvSpPr txBox="1">
            <a:spLocks noChangeAspect="1"/>
          </p:cNvSpPr>
          <p:nvPr/>
        </p:nvSpPr>
        <p:spPr>
          <a:xfrm>
            <a:off x="2759463" y="1721743"/>
            <a:ext cx="5669280" cy="954107"/>
          </a:xfrm>
          <a:prstGeom prst="rect">
            <a:avLst/>
          </a:prstGeom>
          <a:solidFill>
            <a:srgbClr val="005A84"/>
          </a:solidFill>
        </p:spPr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kern="0" dirty="0">
                <a:solidFill>
                  <a:srgbClr val="FFC000"/>
                </a:solidFill>
                <a:latin typeface="Arial" charset="0"/>
                <a:ea typeface="ヒラギノ角ゴ Pro W3"/>
                <a:cs typeface="Arial" charset="0"/>
              </a:rPr>
              <a:t>All randomized subjects </a:t>
            </a:r>
            <a:r>
              <a:rPr lang="en-US" sz="1400" i="1" dirty="0">
                <a:solidFill>
                  <a:srgbClr val="FFC000"/>
                </a:solidFill>
                <a:latin typeface="Arial" charset="0"/>
                <a:ea typeface="ヒラギノ角ゴ Pro W3"/>
                <a:cs typeface="Arial" charset="0"/>
              </a:rPr>
              <a:t>that were successfully implanted with ≥1 treatment assigned valve at time of index procedure. Subjects that died during the procedure, were converted to surgery or received a valve different than assigned were excluded.  </a:t>
            </a:r>
            <a:endParaRPr lang="en-US" sz="1400" i="1" kern="0" dirty="0">
              <a:solidFill>
                <a:srgbClr val="FFC000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B6CE60-6606-4341-9FB4-DDB75181C595}"/>
              </a:ext>
            </a:extLst>
          </p:cNvPr>
          <p:cNvSpPr txBox="1">
            <a:spLocks/>
          </p:cNvSpPr>
          <p:nvPr/>
        </p:nvSpPr>
        <p:spPr>
          <a:xfrm>
            <a:off x="192848" y="1007685"/>
            <a:ext cx="8446754" cy="1792665"/>
          </a:xfrm>
          <a:prstGeom prst="rect">
            <a:avLst/>
          </a:prstGeom>
        </p:spPr>
        <p:txBody>
          <a:bodyPr lIns="301752"/>
          <a:lstStyle>
            <a:lvl1pPr marL="228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b="1" spc="-10" baseline="0">
                <a:solidFill>
                  <a:srgbClr val="092939"/>
                </a:solidFill>
                <a:latin typeface="+mn-lt"/>
                <a:ea typeface="+mn-ea"/>
                <a:cs typeface="+mn-cs"/>
              </a:defRPr>
            </a:lvl1pPr>
            <a:lvl2pPr marL="457200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000" b="0" spc="-10" baseline="0">
                <a:solidFill>
                  <a:srgbClr val="092939"/>
                </a:solidFill>
                <a:latin typeface="+mn-lt"/>
              </a:defRPr>
            </a:lvl2pPr>
            <a:lvl3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spc="-10" baseline="0">
                <a:solidFill>
                  <a:srgbClr val="092939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500" b="1">
                <a:solidFill>
                  <a:srgbClr val="053763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rgbClr val="053763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E4B"/>
              </a:buClr>
              <a:defRPr/>
            </a:pPr>
            <a:r>
              <a:rPr lang="en-US" sz="1600" b="0" kern="0" dirty="0">
                <a:solidFill>
                  <a:schemeClr val="tx1"/>
                </a:solidFill>
                <a:latin typeface="Arial"/>
              </a:rPr>
              <a:t>To compare </a:t>
            </a:r>
            <a:r>
              <a:rPr lang="en-US" sz="1600" i="1" kern="0" dirty="0">
                <a:solidFill>
                  <a:srgbClr val="C00000"/>
                </a:solidFill>
                <a:latin typeface="Arial"/>
              </a:rPr>
              <a:t>valve performance </a:t>
            </a:r>
            <a:r>
              <a:rPr lang="en-US" sz="1600" b="0" kern="0" dirty="0">
                <a:solidFill>
                  <a:schemeClr val="tx1"/>
                </a:solidFill>
                <a:latin typeface="Arial"/>
              </a:rPr>
              <a:t>at 1 year between the Portico valve and contemporary valve models, analyses were performed on a ‘modified’ as-treated patient population </a:t>
            </a:r>
          </a:p>
          <a:p>
            <a:pPr marL="0" indent="0">
              <a:buClr>
                <a:srgbClr val="002E4B"/>
              </a:buClr>
              <a:buNone/>
              <a:defRPr/>
            </a:pPr>
            <a:endParaRPr lang="en-US" sz="2000" kern="0" dirty="0">
              <a:latin typeface="Arial"/>
            </a:endParaRPr>
          </a:p>
          <a:p>
            <a:pPr marL="0" indent="0">
              <a:buClr>
                <a:srgbClr val="002E4B"/>
              </a:buClr>
              <a:buNone/>
              <a:defRPr/>
            </a:pPr>
            <a:endParaRPr lang="en-US" sz="2000" kern="0" dirty="0">
              <a:latin typeface="Arial"/>
            </a:endParaRPr>
          </a:p>
          <a:p>
            <a:pPr marL="0" indent="0">
              <a:buClr>
                <a:srgbClr val="002E4B"/>
              </a:buClr>
              <a:buFont typeface="Arial" panose="020B0604020202020204" pitchFamily="34" charset="0"/>
              <a:buNone/>
              <a:defRPr/>
            </a:pPr>
            <a:r>
              <a:rPr lang="en-US" sz="1400" b="0" kern="0" dirty="0">
                <a:latin typeface="Arial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F24CF-21AB-4F35-BA3F-0B4BAAC76480}"/>
              </a:ext>
            </a:extLst>
          </p:cNvPr>
          <p:cNvSpPr/>
          <p:nvPr/>
        </p:nvSpPr>
        <p:spPr bwMode="auto">
          <a:xfrm>
            <a:off x="381000" y="969585"/>
            <a:ext cx="8258602" cy="1906965"/>
          </a:xfrm>
          <a:prstGeom prst="rect">
            <a:avLst/>
          </a:prstGeom>
          <a:noFill/>
          <a:ln w="31750" cap="flat" cmpd="sng" algn="ctr">
            <a:solidFill>
              <a:srgbClr val="002E4B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kern="0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9C9B6-034E-418D-A11F-82EACDB3AC74}"/>
              </a:ext>
            </a:extLst>
          </p:cNvPr>
          <p:cNvSpPr txBox="1"/>
          <p:nvPr/>
        </p:nvSpPr>
        <p:spPr>
          <a:xfrm>
            <a:off x="304800" y="3171013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compare 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outcomes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1 year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between the Portico valve and contemporary valve models, analyses were performed on an as-treated patient population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147-C1B9-4985-ABAE-6368094D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" y="0"/>
            <a:ext cx="9144000" cy="8191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    </a:t>
            </a:r>
            <a:r>
              <a:rPr lang="en-US" sz="2600" b="1" dirty="0"/>
              <a:t>RCT| Descriptive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9359-D41C-4A3A-AE3A-77183290A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5737"/>
            <a:ext cx="3657600" cy="2895599"/>
          </a:xfrm>
          <a:solidFill>
            <a:srgbClr val="004F71"/>
          </a:solidFill>
          <a:ln w="254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Performance through 1 Year*</a:t>
            </a:r>
          </a:p>
          <a:p>
            <a:pPr>
              <a:spcBef>
                <a:spcPts val="1200"/>
              </a:spcBef>
            </a:pPr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EOA (cm</a:t>
            </a:r>
            <a:r>
              <a:rPr lang="en-US" sz="1200" i="1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EOAi</a:t>
            </a:r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(cm</a:t>
            </a:r>
            <a:r>
              <a:rPr lang="en-US" sz="1200" i="1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US" sz="1200" i="1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transvalvular gradients (mmHg)</a:t>
            </a:r>
          </a:p>
          <a:p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Paravalvular leak</a:t>
            </a:r>
          </a:p>
          <a:p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Patient-prosthesis mismatch</a:t>
            </a:r>
          </a:p>
          <a:p>
            <a:pPr lvl="1"/>
            <a:r>
              <a:rPr lang="en-US" sz="105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105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EOAi</a:t>
            </a:r>
            <a:r>
              <a:rPr lang="en-US" sz="105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BMI cut offs  (VARC-2)</a:t>
            </a:r>
            <a:r>
              <a:rPr lang="en-US" sz="1050" i="1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5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D1AC7F-B36A-4724-911C-235F3D10E330}"/>
              </a:ext>
            </a:extLst>
          </p:cNvPr>
          <p:cNvSpPr txBox="1">
            <a:spLocks/>
          </p:cNvSpPr>
          <p:nvPr/>
        </p:nvSpPr>
        <p:spPr>
          <a:xfrm>
            <a:off x="4800600" y="1200151"/>
            <a:ext cx="3657600" cy="2895599"/>
          </a:xfrm>
          <a:prstGeom prst="rect">
            <a:avLst/>
          </a:prstGeom>
          <a:solidFill>
            <a:srgbClr val="004F71"/>
          </a:solidFill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VARC 2 Clinical Outcomes at 1 Year</a:t>
            </a:r>
          </a:p>
          <a:p>
            <a:pPr>
              <a:spcBef>
                <a:spcPts val="1200"/>
              </a:spcBef>
            </a:pPr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All-cause mortality</a:t>
            </a:r>
          </a:p>
          <a:p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related mortality</a:t>
            </a:r>
          </a:p>
          <a:p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 (Disabling and Non-disabling)</a:t>
            </a:r>
          </a:p>
          <a:p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</a:p>
          <a:p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atrial fibrillation</a:t>
            </a:r>
          </a:p>
          <a:p>
            <a:r>
              <a:rPr lang="en-US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Reintervention procedure for PVL*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40269-D49A-409B-944D-8D8B81BAA9AA}"/>
              </a:ext>
            </a:extLst>
          </p:cNvPr>
          <p:cNvSpPr txBox="1"/>
          <p:nvPr/>
        </p:nvSpPr>
        <p:spPr>
          <a:xfrm>
            <a:off x="630382" y="352497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B0F0"/>
                </a:solidFill>
              </a:rPr>
              <a:t>*Based on independent echocardiography core lab   </a:t>
            </a:r>
          </a:p>
          <a:p>
            <a:r>
              <a:rPr lang="en-US" sz="1200" i="1" dirty="0">
                <a:solidFill>
                  <a:srgbClr val="00B0F0"/>
                </a:solidFill>
              </a:rPr>
              <a:t>  assessments at discharge, 30d, 6mo and 1yr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A86B9-29E6-4D2A-839B-54648AE59D7D}"/>
              </a:ext>
            </a:extLst>
          </p:cNvPr>
          <p:cNvSpPr/>
          <p:nvPr/>
        </p:nvSpPr>
        <p:spPr bwMode="auto">
          <a:xfrm>
            <a:off x="457200" y="1047749"/>
            <a:ext cx="3962400" cy="3200401"/>
          </a:xfrm>
          <a:prstGeom prst="rect">
            <a:avLst/>
          </a:prstGeom>
          <a:noFill/>
          <a:ln w="31750" cap="flat" cmpd="sng" algn="ctr">
            <a:solidFill>
              <a:srgbClr val="002E4B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kern="0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00A779-25E8-4BC0-881E-7BBF5CC471D5}"/>
              </a:ext>
            </a:extLst>
          </p:cNvPr>
          <p:cNvSpPr/>
          <p:nvPr/>
        </p:nvSpPr>
        <p:spPr bwMode="auto">
          <a:xfrm>
            <a:off x="4648200" y="1047750"/>
            <a:ext cx="3962400" cy="3200401"/>
          </a:xfrm>
          <a:prstGeom prst="rect">
            <a:avLst/>
          </a:prstGeom>
          <a:noFill/>
          <a:ln w="31750" cap="flat" cmpd="sng" algn="ctr">
            <a:solidFill>
              <a:srgbClr val="002E4B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i="1" kern="0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A3D83-A761-4E16-8724-36A929DC6C4C}"/>
              </a:ext>
            </a:extLst>
          </p:cNvPr>
          <p:cNvSpPr txBox="1"/>
          <p:nvPr/>
        </p:nvSpPr>
        <p:spPr>
          <a:xfrm>
            <a:off x="4828308" y="3479453"/>
            <a:ext cx="362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B0F0"/>
                </a:solidFill>
              </a:rPr>
              <a:t>*Site-reported post-discharge BAV or TAV-in-TAV; all </a:t>
            </a:r>
          </a:p>
          <a:p>
            <a:r>
              <a:rPr lang="en-US" sz="1200" i="1" dirty="0">
                <a:solidFill>
                  <a:srgbClr val="00B0F0"/>
                </a:solidFill>
              </a:rPr>
              <a:t>  remaining events adjudicated by an independent CEC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FD5A4-892E-4277-A6BA-9FCE0DA1D028}"/>
              </a:ext>
            </a:extLst>
          </p:cNvPr>
          <p:cNvSpPr txBox="1"/>
          <p:nvPr/>
        </p:nvSpPr>
        <p:spPr>
          <a:xfrm>
            <a:off x="533400" y="4292829"/>
            <a:ext cx="754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Kappetein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AP, et al. Eur J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Cardiothorac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Surg. 2012; 42(5): S45-60</a:t>
            </a:r>
          </a:p>
        </p:txBody>
      </p:sp>
    </p:spTree>
    <p:extLst>
      <p:ext uri="{BB962C8B-B14F-4D97-AF65-F5344CB8AC3E}">
        <p14:creationId xmlns:p14="http://schemas.microsoft.com/office/powerpoint/2010/main" val="369994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57E4-4154-4B73-8304-5A8C27B7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    RCT| </a:t>
            </a:r>
            <a:r>
              <a:rPr lang="en-US" sz="2600" b="1" dirty="0"/>
              <a:t>Valve Comparisons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497235-26D9-4ACD-92FA-DDA0BBD37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111521"/>
              </p:ext>
            </p:extLst>
          </p:nvPr>
        </p:nvGraphicFramePr>
        <p:xfrm>
          <a:off x="655243" y="819150"/>
          <a:ext cx="7420536" cy="3489960"/>
        </p:xfrm>
        <a:graphic>
          <a:graphicData uri="http://schemas.openxmlformats.org/drawingml/2006/table">
            <a:tbl>
              <a:tblPr firstRow="1" bandRow="1"/>
              <a:tblGrid>
                <a:gridCol w="2473512">
                  <a:extLst>
                    <a:ext uri="{9D8B030D-6E8A-4147-A177-3AD203B41FA5}">
                      <a16:colId xmlns:a16="http://schemas.microsoft.com/office/drawing/2014/main" val="2307005395"/>
                    </a:ext>
                  </a:extLst>
                </a:gridCol>
                <a:gridCol w="2473512">
                  <a:extLst>
                    <a:ext uri="{9D8B030D-6E8A-4147-A177-3AD203B41FA5}">
                      <a16:colId xmlns:a16="http://schemas.microsoft.com/office/drawing/2014/main" val="2855942452"/>
                    </a:ext>
                  </a:extLst>
                </a:gridCol>
                <a:gridCol w="2473512">
                  <a:extLst>
                    <a:ext uri="{9D8B030D-6E8A-4147-A177-3AD203B41FA5}">
                      <a16:colId xmlns:a16="http://schemas.microsoft.com/office/drawing/2014/main" val="3856959858"/>
                    </a:ext>
                  </a:extLst>
                </a:gridCol>
              </a:tblGrid>
              <a:tr h="414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Portico™ valve</a:t>
                      </a:r>
                    </a:p>
                    <a:p>
                      <a:pPr algn="ctr"/>
                      <a:r>
                        <a:rPr lang="en-US" sz="1100" dirty="0"/>
                        <a:t>N=366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7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Evolut™ R/PRO</a:t>
                      </a:r>
                      <a:endParaRPr lang="en-US" sz="11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N=110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SAPIEN™ 3</a:t>
                      </a:r>
                      <a:endParaRPr lang="en-US" sz="11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N=206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14154"/>
                  </a:ext>
                </a:extLst>
              </a:tr>
              <a:tr h="1554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31638"/>
                  </a:ext>
                </a:extLst>
              </a:tr>
              <a:tr h="244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Intra-annular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Supra-annular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Intra-annular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797"/>
                  </a:ext>
                </a:extLst>
              </a:tr>
              <a:tr h="244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Self-expanding, nitinol frame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Self-expanding, nitinol frame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Balloon-expandable, cobalt-chromium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9271"/>
                  </a:ext>
                </a:extLst>
              </a:tr>
              <a:tr h="244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Bovine pericardial leaflets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Porcine pericardial leaflets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Bovine pericardial leaflets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1728"/>
                  </a:ext>
                </a:extLst>
              </a:tr>
              <a:tr h="244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Valve sizes 23/25/27/29mm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Valve sizes 23/26/29/34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Valve size 20/23/26/29 mm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97977"/>
                  </a:ext>
                </a:extLst>
              </a:tr>
              <a:tr h="244061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rapid pacing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rapid pacing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pacing required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1581"/>
                  </a:ext>
                </a:extLst>
              </a:tr>
              <a:tr h="244061"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Porcine pericardial wrap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Polyethylene terephthalate (PET) skirt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9921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0144391-8152-4FAF-80A4-51449A7DC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5" t="4883" r="3534" b="7224"/>
          <a:stretch/>
        </p:blipFill>
        <p:spPr>
          <a:xfrm>
            <a:off x="6117695" y="1280106"/>
            <a:ext cx="1435769" cy="1428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92D4B-3EB1-47C1-83CB-895D70307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03" b="1830"/>
          <a:stretch/>
        </p:blipFill>
        <p:spPr>
          <a:xfrm>
            <a:off x="3557755" y="1295488"/>
            <a:ext cx="1568225" cy="1428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BD010-8535-45D9-90B5-8F9260621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21" y="1295489"/>
            <a:ext cx="1497819" cy="14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6B02-9909-440C-AEE4-EB9F9286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   </a:t>
            </a:r>
            <a:r>
              <a:rPr lang="en-US" sz="2600" dirty="0"/>
              <a:t>RCT| </a:t>
            </a:r>
            <a:r>
              <a:rPr lang="en-US" sz="2600" b="1" dirty="0"/>
              <a:t>Key Baseline Characteristics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9ED5D85C-D766-4F36-9EF7-A797E5497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644026"/>
              </p:ext>
            </p:extLst>
          </p:nvPr>
        </p:nvGraphicFramePr>
        <p:xfrm>
          <a:off x="320039" y="914297"/>
          <a:ext cx="8503921" cy="3238707"/>
        </p:xfrm>
        <a:graphic>
          <a:graphicData uri="http://schemas.openxmlformats.org/drawingml/2006/table">
            <a:tbl>
              <a:tblPr firstRow="1" bandRow="1"/>
              <a:tblGrid>
                <a:gridCol w="2767474">
                  <a:extLst>
                    <a:ext uri="{9D8B030D-6E8A-4147-A177-3AD203B41FA5}">
                      <a16:colId xmlns:a16="http://schemas.microsoft.com/office/drawing/2014/main" val="1740555330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2952616035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4024356457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3697555229"/>
                    </a:ext>
                  </a:extLst>
                </a:gridCol>
              </a:tblGrid>
              <a:tr h="237255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Pivotal RCT (AT Population) 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1F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08340"/>
                  </a:ext>
                </a:extLst>
              </a:tr>
              <a:tr h="402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Characteristic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/>
                        <a:t>Portico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™</a:t>
                      </a:r>
                      <a:r>
                        <a:rPr lang="en-US" sz="1050" dirty="0"/>
                        <a:t> valve 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N=375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Evolut™ R/PRO</a:t>
                      </a:r>
                      <a:endParaRPr lang="en-US" sz="105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5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N=111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SAPIEN™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N=206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11559"/>
                  </a:ext>
                </a:extLst>
              </a:tr>
              <a:tr h="284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 ± 7.6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83.5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71196"/>
                  </a:ext>
                </a:extLst>
              </a:tr>
              <a:tr h="284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708142"/>
                  </a:ext>
                </a:extLst>
              </a:tr>
              <a:tr h="284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STS Predicted</a:t>
                      </a:r>
                      <a:r>
                        <a:rPr lang="en-US" sz="105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 of Mortality, %</a:t>
                      </a: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 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15217"/>
                  </a:ext>
                </a:extLst>
              </a:tr>
              <a:tr h="284503">
                <a:tc>
                  <a:txBody>
                    <a:bodyPr/>
                    <a:lstStyle/>
                    <a:p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EuroSCORE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II, %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 ± 7.2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r>
                        <a:rPr lang="en-US" sz="105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 ± 5.9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518117"/>
                  </a:ext>
                </a:extLst>
              </a:tr>
              <a:tr h="284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 Risk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9.9%</a:t>
                      </a:r>
                      <a:r>
                        <a:rPr lang="en-US" sz="105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4856"/>
                  </a:ext>
                </a:extLst>
              </a:tr>
              <a:tr h="284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NYHA Class III/IV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71.2%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67.6%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9488"/>
                  </a:ext>
                </a:extLst>
              </a:tr>
              <a:tr h="284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 Frailty</a:t>
                      </a:r>
                      <a:r>
                        <a:rPr lang="en-US" sz="105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Factor</a:t>
                      </a: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08706"/>
                  </a:ext>
                </a:extLst>
              </a:tr>
              <a:tr h="284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AVA, cm</a:t>
                      </a:r>
                      <a:r>
                        <a:rPr lang="en-US" sz="105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 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0.16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56896"/>
                  </a:ext>
                </a:extLst>
              </a:tr>
              <a:tr h="284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Gradient, mmHg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46.2  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highlight>
                            <a:srgbClr val="F8F8F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46.3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46.7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11.7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485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B0CAE8-1461-46D4-9044-7EA9C928BA69}"/>
              </a:ext>
            </a:extLst>
          </p:cNvPr>
          <p:cNvSpPr txBox="1"/>
          <p:nvPr/>
        </p:nvSpPr>
        <p:spPr>
          <a:xfrm>
            <a:off x="0" y="432435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p≤0.01 vs Portico valve group and vs Sapien 3 based on T-test ; 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p=0.03 vs Portico valve group based on Chi-square test. AVA and mean gradient based on site-reported echocardiographic measurements</a:t>
            </a:r>
          </a:p>
        </p:txBody>
      </p:sp>
    </p:spTree>
    <p:extLst>
      <p:ext uri="{BB962C8B-B14F-4D97-AF65-F5344CB8AC3E}">
        <p14:creationId xmlns:p14="http://schemas.microsoft.com/office/powerpoint/2010/main" val="4283921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6B02-9909-440C-AEE4-EB9F9286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   </a:t>
            </a:r>
            <a:r>
              <a:rPr lang="en-US" sz="2600" dirty="0"/>
              <a:t>RCT| </a:t>
            </a:r>
            <a:r>
              <a:rPr lang="en-US" sz="2600" b="1" dirty="0"/>
              <a:t>Implant Characteristics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9ED5D85C-D766-4F36-9EF7-A797E5497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386750"/>
              </p:ext>
            </p:extLst>
          </p:nvPr>
        </p:nvGraphicFramePr>
        <p:xfrm>
          <a:off x="320039" y="971550"/>
          <a:ext cx="8503921" cy="3200401"/>
        </p:xfrm>
        <a:graphic>
          <a:graphicData uri="http://schemas.openxmlformats.org/drawingml/2006/table">
            <a:tbl>
              <a:tblPr firstRow="1" bandRow="1"/>
              <a:tblGrid>
                <a:gridCol w="2767474">
                  <a:extLst>
                    <a:ext uri="{9D8B030D-6E8A-4147-A177-3AD203B41FA5}">
                      <a16:colId xmlns:a16="http://schemas.microsoft.com/office/drawing/2014/main" val="1740555330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2952616035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4024356457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3697555229"/>
                    </a:ext>
                  </a:extLst>
                </a:gridCol>
              </a:tblGrid>
              <a:tr h="304305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Pivotal RCT (AT Population) 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1F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08340"/>
                  </a:ext>
                </a:extLst>
              </a:tr>
              <a:tr h="516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Characteristic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/>
                        <a:t>Portico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™</a:t>
                      </a:r>
                      <a:r>
                        <a:rPr lang="en-US" sz="1050" dirty="0"/>
                        <a:t> valve 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N=375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Evolut™ R/PRO</a:t>
                      </a:r>
                      <a:endParaRPr lang="en-US" sz="105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5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N=111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SAPIEN™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N=206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11559"/>
                  </a:ext>
                </a:extLst>
              </a:tr>
              <a:tr h="3399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Anesthesia - Conscious sedation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35.1% 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71196"/>
                  </a:ext>
                </a:extLst>
              </a:tr>
              <a:tr h="3399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Pre-BAV performed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b-NO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b-NO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42.7%</a:t>
                      </a:r>
                      <a:r>
                        <a:rPr lang="nb-NO" sz="105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61.2%</a:t>
                      </a:r>
                      <a:r>
                        <a:rPr lang="en-US" sz="105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708142"/>
                  </a:ext>
                </a:extLst>
              </a:tr>
              <a:tr h="3399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Final deployed stent depth (mm)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 ± 2.3 (354) 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± 2.8 (87)</a:t>
                      </a:r>
                      <a:r>
                        <a:rPr lang="en-US" sz="105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 ± 2.0 (147)</a:t>
                      </a:r>
                      <a:r>
                        <a:rPr lang="en-US" sz="105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3, 4</a:t>
                      </a:r>
                      <a:endParaRPr lang="en-US" sz="105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15217"/>
                  </a:ext>
                </a:extLst>
              </a:tr>
              <a:tr h="3399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Post-implant balloon valvuloplasty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49.6%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29.7%</a:t>
                      </a:r>
                      <a:r>
                        <a:rPr lang="en-US" sz="105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15.5%</a:t>
                      </a:r>
                      <a:r>
                        <a:rPr lang="en-US" sz="105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4856"/>
                  </a:ext>
                </a:extLst>
              </a:tr>
              <a:tr h="339957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Need to </a:t>
                      </a:r>
                      <a:r>
                        <a:rPr lang="en-US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resheath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08706"/>
                  </a:ext>
                </a:extLst>
              </a:tr>
              <a:tr h="339957">
                <a:tc>
                  <a:txBody>
                    <a:bodyPr/>
                    <a:lstStyle/>
                    <a:p>
                      <a:pPr marL="0" marR="0" lvl="0" indent="-19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Transfemoral  Access Route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96.4% 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56896"/>
                  </a:ext>
                </a:extLst>
              </a:tr>
              <a:tr h="339957">
                <a:tc>
                  <a:txBody>
                    <a:bodyPr/>
                    <a:lstStyle/>
                    <a:p>
                      <a:pPr marL="0" marR="0" lvl="0" indent="-19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Need for second valve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0.9%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485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52B4C3-8E40-47B5-A2ED-D122A5BCD349}"/>
              </a:ext>
            </a:extLst>
          </p:cNvPr>
          <p:cNvSpPr txBox="1"/>
          <p:nvPr/>
        </p:nvSpPr>
        <p:spPr>
          <a:xfrm>
            <a:off x="533399" y="4141694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P&lt;0.0001 vs Portico valve group based on Chi-square test ; 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P=0.002 vs Evolut R/PRO based on Chi-square test; 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3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P&lt;0.0001 vs Portico valve group based on T-test; 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4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P=0.009 vs Evolut R/PRO based on t-test; 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5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P=0.0002 vs Portico valve group based on Chi-square test ; </a:t>
            </a:r>
          </a:p>
        </p:txBody>
      </p:sp>
    </p:spTree>
    <p:extLst>
      <p:ext uri="{BB962C8B-B14F-4D97-AF65-F5344CB8AC3E}">
        <p14:creationId xmlns:p14="http://schemas.microsoft.com/office/powerpoint/2010/main" val="351935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E0D9-71E5-47ED-A2C1-2AD73599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63"/>
            <a:ext cx="9144000" cy="879987"/>
          </a:xfrm>
        </p:spPr>
        <p:txBody>
          <a:bodyPr>
            <a:noAutofit/>
          </a:bodyPr>
          <a:lstStyle/>
          <a:p>
            <a:r>
              <a:rPr lang="en-US" sz="2800" b="1" dirty="0"/>
              <a:t>     </a:t>
            </a:r>
            <a:r>
              <a:rPr lang="en-US" sz="2600" b="1" dirty="0"/>
              <a:t>RCT| </a:t>
            </a:r>
            <a:r>
              <a:rPr lang="en-US" sz="2600" dirty="0"/>
              <a:t>CT-Derived  </a:t>
            </a:r>
            <a:r>
              <a:rPr lang="en-US" sz="2600" b="1" dirty="0"/>
              <a:t>Native Annulus Diameters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9F1E161-A9EE-4701-B0E3-8EF64BB4B8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795389"/>
              </p:ext>
            </p:extLst>
          </p:nvPr>
        </p:nvGraphicFramePr>
        <p:xfrm>
          <a:off x="304800" y="723900"/>
          <a:ext cx="6879053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Prism 8" r:id="rId3" imgW="10181037" imgH="5470380" progId="Prism8.Document">
                  <p:embed/>
                </p:oleObj>
              </mc:Choice>
              <mc:Fallback>
                <p:oleObj name="Prism 8" r:id="rId3" imgW="10181037" imgH="5470380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23900"/>
                        <a:ext cx="6879053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F4B15E-7359-4ADD-A329-8F4F9860B5EC}"/>
              </a:ext>
            </a:extLst>
          </p:cNvPr>
          <p:cNvSpPr txBox="1"/>
          <p:nvPr/>
        </p:nvSpPr>
        <p:spPr>
          <a:xfrm>
            <a:off x="6661355" y="2063918"/>
            <a:ext cx="2209800" cy="101566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Mean Annulus Diameter (mm)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Portico: 24.0 ± 2.2 mm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Evolut R/PRO: 23.7 ± 1.9 mm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Sapien 3: 23.8 ± 1.9 mm</a:t>
            </a:r>
          </a:p>
        </p:txBody>
      </p:sp>
    </p:spTree>
    <p:extLst>
      <p:ext uri="{BB962C8B-B14F-4D97-AF65-F5344CB8AC3E}">
        <p14:creationId xmlns:p14="http://schemas.microsoft.com/office/powerpoint/2010/main" val="407185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30CC-6234-4B7B-9255-C32CD82A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     RCT| </a:t>
            </a:r>
            <a:r>
              <a:rPr lang="en-US" sz="2600" b="1" dirty="0"/>
              <a:t>Valve Hemodynamics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B7A950C-72AA-48AB-AB0C-B1BE4F9A9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902343"/>
              </p:ext>
            </p:extLst>
          </p:nvPr>
        </p:nvGraphicFramePr>
        <p:xfrm>
          <a:off x="205545" y="1123950"/>
          <a:ext cx="4205157" cy="25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Prism 8" r:id="rId4" imgW="7830071" imgH="4674439" progId="Prism8.Document">
                  <p:embed/>
                </p:oleObj>
              </mc:Choice>
              <mc:Fallback>
                <p:oleObj name="Prism 8" r:id="rId4" imgW="7830071" imgH="4674439" progId="Prism8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B7A950C-72AA-48AB-AB0C-B1BE4F9A98BC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545" y="1123950"/>
                        <a:ext cx="4205157" cy="25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96A03F2-2DC1-48A3-A6DD-8A9C97789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86006"/>
              </p:ext>
            </p:extLst>
          </p:nvPr>
        </p:nvGraphicFramePr>
        <p:xfrm>
          <a:off x="0" y="3650742"/>
          <a:ext cx="3931920" cy="74980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114879607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01085712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51363146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8164433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294528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3989335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Gradient (mmHg)</a:t>
                      </a: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56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4F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Portico valve</a:t>
                      </a: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357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354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322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294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270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73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Sapien 3</a:t>
                      </a: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199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201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198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174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157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137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 (cm</a:t>
                      </a:r>
                      <a:r>
                        <a:rPr lang="en-US" sz="7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804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4F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Portico valve</a:t>
                      </a: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335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323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317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274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248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521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Sapien 3</a:t>
                      </a: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194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190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187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164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149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370710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D596C1B-1F53-4E4E-BBBE-31376201B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8055"/>
              </p:ext>
            </p:extLst>
          </p:nvPr>
        </p:nvGraphicFramePr>
        <p:xfrm>
          <a:off x="4876800" y="1123950"/>
          <a:ext cx="4205157" cy="256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Prism 8" r:id="rId6" imgW="7830071" imgH="4674439" progId="Prism8.Document">
                  <p:embed/>
                </p:oleObj>
              </mc:Choice>
              <mc:Fallback>
                <p:oleObj name="Prism 8" r:id="rId6" imgW="7830071" imgH="4674439" progId="Prism8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0333A63-63CC-4EA5-B7C9-B4AD7DE270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6800" y="1123950"/>
                        <a:ext cx="4205157" cy="256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2FF68C-6713-424A-9825-CF23ABB96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94289"/>
              </p:ext>
            </p:extLst>
          </p:nvPr>
        </p:nvGraphicFramePr>
        <p:xfrm>
          <a:off x="4495800" y="3634598"/>
          <a:ext cx="4114800" cy="74980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14879607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01085712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51363146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8164433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294528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398933588"/>
                    </a:ext>
                  </a:extLst>
                </a:gridCol>
              </a:tblGrid>
              <a:tr h="57912">
                <a:tc gridSpan="2">
                  <a:txBody>
                    <a:bodyPr/>
                    <a:lstStyle/>
                    <a:p>
                      <a:pPr algn="l"/>
                      <a:r>
                        <a:rPr lang="en-US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Gradient (mmHg)</a:t>
                      </a: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56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4F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Portico valve</a:t>
                      </a: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357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354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332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294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270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73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3D4D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 R/PRO</a:t>
                      </a: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3D4DE3"/>
                          </a:solidFill>
                        </a:rPr>
                        <a:t>105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3D4DE3"/>
                          </a:solidFill>
                        </a:rPr>
                        <a:t>105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3D4DE3"/>
                          </a:solidFill>
                        </a:rPr>
                        <a:t>106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3D4DE3"/>
                          </a:solidFill>
                        </a:rPr>
                        <a:t>90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3D4DE3"/>
                          </a:solidFill>
                        </a:rPr>
                        <a:t>86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137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 (cm</a:t>
                      </a:r>
                      <a:r>
                        <a:rPr lang="en-US" sz="7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/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804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4F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Portico valve</a:t>
                      </a: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335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323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317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274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4F71"/>
                          </a:solidFill>
                        </a:rPr>
                        <a:t>248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521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3D4D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 R/PRO</a:t>
                      </a:r>
                    </a:p>
                  </a:txBody>
                  <a:tcPr marL="0" marR="0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3D4DE3"/>
                          </a:solidFill>
                        </a:rPr>
                        <a:t>98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3D4DE3"/>
                          </a:solidFill>
                        </a:rPr>
                        <a:t>98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3D4DE3"/>
                          </a:solidFill>
                        </a:rPr>
                        <a:t>97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3D4DE3"/>
                          </a:solidFill>
                        </a:rPr>
                        <a:t>85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3D4DE3"/>
                          </a:solidFill>
                        </a:rPr>
                        <a:t>83</a:t>
                      </a:r>
                    </a:p>
                  </a:txBody>
                  <a:tcPr marL="0" marR="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3707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625800-E740-424D-B8A6-F148D2C3A350}"/>
              </a:ext>
            </a:extLst>
          </p:cNvPr>
          <p:cNvSpPr txBox="1"/>
          <p:nvPr/>
        </p:nvSpPr>
        <p:spPr>
          <a:xfrm>
            <a:off x="746022" y="896525"/>
            <a:ext cx="3124201" cy="215444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Portico™ valve vs Sapien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C63DC-2669-4BAA-8352-9A07ACE8ECC6}"/>
              </a:ext>
            </a:extLst>
          </p:cNvPr>
          <p:cNvSpPr txBox="1"/>
          <p:nvPr/>
        </p:nvSpPr>
        <p:spPr>
          <a:xfrm>
            <a:off x="5417277" y="895350"/>
            <a:ext cx="3124201" cy="215444"/>
          </a:xfrm>
          <a:prstGeom prst="rect">
            <a:avLst/>
          </a:prstGeom>
          <a:solidFill>
            <a:srgbClr val="3D4DE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Portico™ valve vs Evolut R/PRO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73E9-F218-4465-A326-EE8C58CD96CA}"/>
              </a:ext>
            </a:extLst>
          </p:cNvPr>
          <p:cNvSpPr txBox="1"/>
          <p:nvPr/>
        </p:nvSpPr>
        <p:spPr>
          <a:xfrm>
            <a:off x="3581400" y="196215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4F71"/>
                </a:solidFill>
                <a:latin typeface="Arial Narrow" panose="020B0606020202030204" pitchFamily="34" charset="0"/>
              </a:rPr>
              <a:t>1.81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B549B2-CDB1-43B9-AF1B-1777A205C455}"/>
              </a:ext>
            </a:extLst>
          </p:cNvPr>
          <p:cNvSpPr txBox="1"/>
          <p:nvPr/>
        </p:nvSpPr>
        <p:spPr>
          <a:xfrm>
            <a:off x="3581400" y="213088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Arial Narrow" panose="020B0606020202030204" pitchFamily="34" charset="0"/>
              </a:rPr>
              <a:t>1.62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B3D7A-44E9-4C75-B12F-2079E2D9D4EB}"/>
              </a:ext>
            </a:extLst>
          </p:cNvPr>
          <p:cNvSpPr txBox="1"/>
          <p:nvPr/>
        </p:nvSpPr>
        <p:spPr>
          <a:xfrm>
            <a:off x="3547455" y="3021131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Arial Narrow" panose="020B0606020202030204" pitchFamily="34" charset="0"/>
              </a:rPr>
              <a:t>12.4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CB3C89-70D7-489F-BC1B-DD38BF08A15C}"/>
              </a:ext>
            </a:extLst>
          </p:cNvPr>
          <p:cNvSpPr txBox="1"/>
          <p:nvPr/>
        </p:nvSpPr>
        <p:spPr>
          <a:xfrm>
            <a:off x="3581400" y="315321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4F71"/>
                </a:solidFill>
                <a:latin typeface="Arial Narrow" panose="020B0606020202030204" pitchFamily="34" charset="0"/>
              </a:rPr>
              <a:t>8.6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7B94FE-C863-4BB5-B8BF-B58F19D56E36}"/>
              </a:ext>
            </a:extLst>
          </p:cNvPr>
          <p:cNvSpPr txBox="1"/>
          <p:nvPr/>
        </p:nvSpPr>
        <p:spPr>
          <a:xfrm>
            <a:off x="8263545" y="196215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D4DE3"/>
                </a:solidFill>
                <a:latin typeface="Arial Narrow" panose="020B0606020202030204" pitchFamily="34" charset="0"/>
              </a:rPr>
              <a:t>1.83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36FF45-AB73-4972-A395-A89A90F7402B}"/>
              </a:ext>
            </a:extLst>
          </p:cNvPr>
          <p:cNvSpPr txBox="1"/>
          <p:nvPr/>
        </p:nvSpPr>
        <p:spPr>
          <a:xfrm>
            <a:off x="8263545" y="213858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4F71"/>
                </a:solidFill>
                <a:latin typeface="Arial Narrow" panose="020B0606020202030204" pitchFamily="34" charset="0"/>
              </a:rPr>
              <a:t>1.81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3355C2-D280-4898-8DF9-BC7118340775}"/>
              </a:ext>
            </a:extLst>
          </p:cNvPr>
          <p:cNvSpPr txBox="1"/>
          <p:nvPr/>
        </p:nvSpPr>
        <p:spPr>
          <a:xfrm>
            <a:off x="8263545" y="308986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4F71"/>
                </a:solidFill>
                <a:latin typeface="Arial Narrow" panose="020B0606020202030204" pitchFamily="34" charset="0"/>
              </a:rPr>
              <a:t>8.6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58AD64-DBA8-46C4-B961-84F7B5C7FE3F}"/>
              </a:ext>
            </a:extLst>
          </p:cNvPr>
          <p:cNvSpPr txBox="1"/>
          <p:nvPr/>
        </p:nvSpPr>
        <p:spPr>
          <a:xfrm>
            <a:off x="8263545" y="321186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D4DE3"/>
                </a:solidFill>
                <a:latin typeface="Arial Narrow" panose="020B0606020202030204" pitchFamily="34" charset="0"/>
              </a:rPr>
              <a:t>7.8</a:t>
            </a:r>
          </a:p>
        </p:txBody>
      </p:sp>
    </p:spTree>
    <p:extLst>
      <p:ext uri="{BB962C8B-B14F-4D97-AF65-F5344CB8AC3E}">
        <p14:creationId xmlns:p14="http://schemas.microsoft.com/office/powerpoint/2010/main" val="27410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B7DA-A723-4D8E-A3BD-166706E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" y="0"/>
            <a:ext cx="9144000" cy="819150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/>
              <a:t>   RCT| Patient Prosthesis Mismatch</a:t>
            </a:r>
            <a:endParaRPr lang="en-US" sz="2600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FED479C-A02B-42AD-8FBE-37D14DB75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817495"/>
              </p:ext>
            </p:extLst>
          </p:nvPr>
        </p:nvGraphicFramePr>
        <p:xfrm>
          <a:off x="685800" y="572239"/>
          <a:ext cx="7162800" cy="394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Prism 8" r:id="rId3" imgW="9440237" imgH="5203506" progId="Prism8.Document">
                  <p:embed/>
                </p:oleObj>
              </mc:Choice>
              <mc:Fallback>
                <p:oleObj name="Prism 8" r:id="rId3" imgW="9440237" imgH="5203506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572239"/>
                        <a:ext cx="7162800" cy="3948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FEFF5AA-2946-4BA9-A3DA-146B0008FA77}"/>
              </a:ext>
            </a:extLst>
          </p:cNvPr>
          <p:cNvSpPr/>
          <p:nvPr/>
        </p:nvSpPr>
        <p:spPr>
          <a:xfrm>
            <a:off x="685800" y="4263161"/>
            <a:ext cx="162095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</a:rPr>
              <a:t>Data presented for modified AT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5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819150"/>
            <a:ext cx="8229600" cy="31432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b="1" dirty="0">
                <a:latin typeface="TradeGothic" pitchFamily="2" charset="0"/>
              </a:rPr>
              <a:t>Raj R. Makkar, MD</a:t>
            </a:r>
          </a:p>
          <a:p>
            <a:pPr>
              <a:buNone/>
            </a:pPr>
            <a:r>
              <a:rPr lang="en-US" sz="2000" dirty="0"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 dirty="0"/>
              <a:t>I have the following relevant financial relationships:</a:t>
            </a:r>
          </a:p>
          <a:p>
            <a:pPr>
              <a:buNone/>
            </a:pPr>
            <a:r>
              <a:rPr lang="en-US" sz="2000" i="1" dirty="0"/>
              <a:t> </a:t>
            </a:r>
          </a:p>
          <a:p>
            <a:pPr>
              <a:buNone/>
            </a:pPr>
            <a:r>
              <a:rPr lang="en-US" sz="2000" dirty="0"/>
              <a:t>Received research grants, speaker and proctoring fees from: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Abbott Inc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Edwards Lifesciences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Medtronic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Boston Scientific</a:t>
            </a:r>
          </a:p>
          <a:p>
            <a:pPr>
              <a:buNone/>
            </a:pPr>
            <a:br>
              <a:rPr lang="en-US" sz="2000" dirty="0">
                <a:latin typeface="TradeGothic" pitchFamily="2" charset="0"/>
              </a:rPr>
            </a:br>
            <a:endParaRPr lang="en-US" sz="2000" dirty="0">
              <a:latin typeface="TradeGothic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67DF-47DD-40B1-A122-15394FB4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   </a:t>
            </a:r>
            <a:r>
              <a:rPr lang="en-US" sz="2600" b="1" dirty="0"/>
              <a:t>RCT| PPM and All-cause Mortality at 1 Year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B9BF2A-4FD8-4E29-AAE1-0C75ED5A1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589865"/>
              </p:ext>
            </p:extLst>
          </p:nvPr>
        </p:nvGraphicFramePr>
        <p:xfrm>
          <a:off x="161843" y="907735"/>
          <a:ext cx="2481492" cy="219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361" name="Group 13360">
            <a:extLst>
              <a:ext uri="{FF2B5EF4-FFF2-40B4-BE49-F238E27FC236}">
                <a16:creationId xmlns:a16="http://schemas.microsoft.com/office/drawing/2014/main" id="{09861A85-835D-43AE-8F44-ABAE84348928}"/>
              </a:ext>
            </a:extLst>
          </p:cNvPr>
          <p:cNvGrpSpPr/>
          <p:nvPr/>
        </p:nvGrpSpPr>
        <p:grpSpPr>
          <a:xfrm>
            <a:off x="3175079" y="907734"/>
            <a:ext cx="5359322" cy="3384640"/>
            <a:chOff x="3175079" y="907734"/>
            <a:chExt cx="5359322" cy="3384640"/>
          </a:xfrm>
        </p:grpSpPr>
        <p:grpSp>
          <p:nvGrpSpPr>
            <p:cNvPr id="13360" name="Group 13359">
              <a:extLst>
                <a:ext uri="{FF2B5EF4-FFF2-40B4-BE49-F238E27FC236}">
                  <a16:creationId xmlns:a16="http://schemas.microsoft.com/office/drawing/2014/main" id="{2798DF7F-9922-4BC4-ABF2-8F7BE2597FB3}"/>
                </a:ext>
              </a:extLst>
            </p:cNvPr>
            <p:cNvGrpSpPr/>
            <p:nvPr/>
          </p:nvGrpSpPr>
          <p:grpSpPr>
            <a:xfrm>
              <a:off x="3175079" y="907734"/>
              <a:ext cx="5359322" cy="3384640"/>
              <a:chOff x="2943622" y="718343"/>
              <a:chExt cx="5963894" cy="3714751"/>
            </a:xfrm>
          </p:grpSpPr>
          <p:grpSp>
            <p:nvGrpSpPr>
              <p:cNvPr id="8" name="Group 5">
                <a:extLst>
                  <a:ext uri="{FF2B5EF4-FFF2-40B4-BE49-F238E27FC236}">
                    <a16:creationId xmlns:a16="http://schemas.microsoft.com/office/drawing/2014/main" id="{6973D94D-19CA-4A44-A287-C6E6105AC4E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43622" y="718343"/>
                <a:ext cx="5591792" cy="3714751"/>
                <a:chOff x="2003" y="437"/>
                <a:chExt cx="3572" cy="2340"/>
              </a:xfrm>
            </p:grpSpPr>
            <p:sp>
              <p:nvSpPr>
                <p:cNvPr id="9" name="AutoShape 4">
                  <a:extLst>
                    <a:ext uri="{FF2B5EF4-FFF2-40B4-BE49-F238E27FC236}">
                      <a16:creationId xmlns:a16="http://schemas.microsoft.com/office/drawing/2014/main" id="{C52F4C38-9BB2-48DF-8E6B-2E65A5B84EA3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112" y="468"/>
                  <a:ext cx="3456" cy="2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Rectangle 6">
                  <a:extLst>
                    <a:ext uri="{FF2B5EF4-FFF2-40B4-BE49-F238E27FC236}">
                      <a16:creationId xmlns:a16="http://schemas.microsoft.com/office/drawing/2014/main" id="{0F7D0314-9782-4F4F-9590-F45F3F56F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9" y="437"/>
                  <a:ext cx="3456" cy="230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Rectangle 7">
                  <a:extLst>
                    <a:ext uri="{FF2B5EF4-FFF2-40B4-BE49-F238E27FC236}">
                      <a16:creationId xmlns:a16="http://schemas.microsoft.com/office/drawing/2014/main" id="{8A256DB3-5DB9-4BE9-AA6F-FA830820F6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0" y="250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417</a:t>
                  </a:r>
                </a:p>
              </p:txBody>
            </p:sp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6380CAF4-E030-4C0D-87CE-F6D8A79682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2" y="250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412</a:t>
                  </a:r>
                </a:p>
              </p:txBody>
            </p:sp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5E83642F-6EB8-4A91-A31B-81DB3EB9D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0" y="250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394</a:t>
                  </a:r>
                </a:p>
              </p:txBody>
            </p:sp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9D096CD2-52FA-4040-AAA5-2AB47509AA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6" y="250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382</a:t>
                  </a:r>
                </a:p>
              </p:txBody>
            </p:sp>
            <p:sp>
              <p:nvSpPr>
                <p:cNvPr id="15" name="Rectangle 11">
                  <a:extLst>
                    <a:ext uri="{FF2B5EF4-FFF2-40B4-BE49-F238E27FC236}">
                      <a16:creationId xmlns:a16="http://schemas.microsoft.com/office/drawing/2014/main" id="{22F2D65A-4297-402F-929F-49A4B89C1A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250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367</a:t>
                  </a:r>
                </a:p>
              </p:txBody>
            </p:sp>
            <p:sp>
              <p:nvSpPr>
                <p:cNvPr id="16" name="Rectangle 12">
                  <a:extLst>
                    <a:ext uri="{FF2B5EF4-FFF2-40B4-BE49-F238E27FC236}">
                      <a16:creationId xmlns:a16="http://schemas.microsoft.com/office/drawing/2014/main" id="{B841E702-B3B7-4FA0-9004-41523BE94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8" y="250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339</a:t>
                  </a:r>
                </a:p>
              </p:txBody>
            </p:sp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F0EBF6C1-1E98-4328-8CAA-E938DB1D9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0" y="259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cs typeface="Arial" panose="020B0604020202020204" pitchFamily="34" charset="0"/>
                    </a:rPr>
                    <a:t>152</a:t>
                  </a:r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88D4917D-AC50-47F2-8CC6-7C7CB225B2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2" y="259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cs typeface="Arial" panose="020B0604020202020204" pitchFamily="34" charset="0"/>
                    </a:rPr>
                    <a:t>147</a:t>
                  </a:r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8EF0E904-DBEB-4082-BA36-03F73E2DB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0" y="259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cs typeface="Arial" panose="020B0604020202020204" pitchFamily="34" charset="0"/>
                    </a:rPr>
                    <a:t>141</a:t>
                  </a:r>
                </a:p>
              </p:txBody>
            </p:sp>
            <p:sp>
              <p:nvSpPr>
                <p:cNvPr id="20" name="Rectangle 16">
                  <a:extLst>
                    <a:ext uri="{FF2B5EF4-FFF2-40B4-BE49-F238E27FC236}">
                      <a16:creationId xmlns:a16="http://schemas.microsoft.com/office/drawing/2014/main" id="{0D9E2E26-6663-4ABA-93B8-1DA8C3981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6" y="259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cs typeface="Arial" panose="020B0604020202020204" pitchFamily="34" charset="0"/>
                    </a:rPr>
                    <a:t>136</a:t>
                  </a:r>
                </a:p>
              </p:txBody>
            </p:sp>
            <p:sp>
              <p:nvSpPr>
                <p:cNvPr id="21" name="Rectangle 17">
                  <a:extLst>
                    <a:ext uri="{FF2B5EF4-FFF2-40B4-BE49-F238E27FC236}">
                      <a16:creationId xmlns:a16="http://schemas.microsoft.com/office/drawing/2014/main" id="{23EF7338-6A69-4978-9125-CADF48D14C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259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cs typeface="Arial" panose="020B0604020202020204" pitchFamily="34" charset="0"/>
                    </a:rPr>
                    <a:t>133</a:t>
                  </a:r>
                </a:p>
              </p:txBody>
            </p:sp>
            <p:sp>
              <p:nvSpPr>
                <p:cNvPr id="22" name="Rectangle 18">
                  <a:extLst>
                    <a:ext uri="{FF2B5EF4-FFF2-40B4-BE49-F238E27FC236}">
                      <a16:creationId xmlns:a16="http://schemas.microsoft.com/office/drawing/2014/main" id="{A5C196E6-D818-4767-ADD0-DA2C8EF9C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8" y="2598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cs typeface="Arial" panose="020B0604020202020204" pitchFamily="34" charset="0"/>
                    </a:rPr>
                    <a:t>122</a:t>
                  </a:r>
                </a:p>
              </p:txBody>
            </p:sp>
            <p:sp>
              <p:nvSpPr>
                <p:cNvPr id="23" name="Rectangle 19">
                  <a:extLst>
                    <a:ext uri="{FF2B5EF4-FFF2-40B4-BE49-F238E27FC236}">
                      <a16:creationId xmlns:a16="http://schemas.microsoft.com/office/drawing/2014/main" id="{6FBA543A-0F02-4B8A-A23E-DB016D914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2688"/>
                  <a:ext cx="82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42</a:t>
                  </a:r>
                </a:p>
              </p:txBody>
            </p:sp>
            <p:sp>
              <p:nvSpPr>
                <p:cNvPr id="24" name="Rectangle 20">
                  <a:extLst>
                    <a:ext uri="{FF2B5EF4-FFF2-40B4-BE49-F238E27FC236}">
                      <a16:creationId xmlns:a16="http://schemas.microsoft.com/office/drawing/2014/main" id="{A6713FB2-52A1-46D2-B4F4-DEE2D33B0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0" y="2688"/>
                  <a:ext cx="82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39</a:t>
                  </a:r>
                </a:p>
              </p:txBody>
            </p:sp>
            <p:sp>
              <p:nvSpPr>
                <p:cNvPr id="25" name="Rectangle 21">
                  <a:extLst>
                    <a:ext uri="{FF2B5EF4-FFF2-40B4-BE49-F238E27FC236}">
                      <a16:creationId xmlns:a16="http://schemas.microsoft.com/office/drawing/2014/main" id="{CBADCFA8-0D13-476C-9B17-C4CA06D1E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4" y="2688"/>
                  <a:ext cx="82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39</a:t>
                  </a: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DEEC2E78-DF51-44C6-8C1F-8FA747B33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4" y="2688"/>
                  <a:ext cx="82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38</a:t>
                  </a:r>
                </a:p>
              </p:txBody>
            </p:sp>
            <p:sp>
              <p:nvSpPr>
                <p:cNvPr id="27" name="Rectangle 23">
                  <a:extLst>
                    <a:ext uri="{FF2B5EF4-FFF2-40B4-BE49-F238E27FC236}">
                      <a16:creationId xmlns:a16="http://schemas.microsoft.com/office/drawing/2014/main" id="{B507CD2D-FD8B-4295-ABB4-3DA3A3263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0" y="2688"/>
                  <a:ext cx="82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37</a:t>
                  </a:r>
                </a:p>
              </p:txBody>
            </p:sp>
            <p:sp>
              <p:nvSpPr>
                <p:cNvPr id="28" name="Rectangle 24">
                  <a:extLst>
                    <a:ext uri="{FF2B5EF4-FFF2-40B4-BE49-F238E27FC236}">
                      <a16:creationId xmlns:a16="http://schemas.microsoft.com/office/drawing/2014/main" id="{00B9C48E-1179-4618-AA9F-0FE7FD271B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2" y="2688"/>
                  <a:ext cx="82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32</a:t>
                  </a:r>
                </a:p>
              </p:txBody>
            </p:sp>
            <p:sp>
              <p:nvSpPr>
                <p:cNvPr id="29" name="Rectangle 25">
                  <a:extLst>
                    <a:ext uri="{FF2B5EF4-FFF2-40B4-BE49-F238E27FC236}">
                      <a16:creationId xmlns:a16="http://schemas.microsoft.com/office/drawing/2014/main" id="{E97DAE35-92F9-4EB5-93A9-DE0C2D9E7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3" y="2508"/>
                  <a:ext cx="610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Insignificant PPM</a:t>
                  </a:r>
                </a:p>
              </p:txBody>
            </p:sp>
            <p:sp>
              <p:nvSpPr>
                <p:cNvPr id="30" name="Rectangle 26">
                  <a:extLst>
                    <a:ext uri="{FF2B5EF4-FFF2-40B4-BE49-F238E27FC236}">
                      <a16:creationId xmlns:a16="http://schemas.microsoft.com/office/drawing/2014/main" id="{279EF761-67AD-4EBB-A3E4-4D09A07F79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9" y="2598"/>
                  <a:ext cx="566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cs typeface="Arial" panose="020B0604020202020204" pitchFamily="34" charset="0"/>
                    </a:rPr>
                    <a:t>Moderate PPM</a:t>
                  </a:r>
                </a:p>
              </p:txBody>
            </p:sp>
            <p:sp>
              <p:nvSpPr>
                <p:cNvPr id="31" name="Rectangle 27">
                  <a:extLst>
                    <a:ext uri="{FF2B5EF4-FFF2-40B4-BE49-F238E27FC236}">
                      <a16:creationId xmlns:a16="http://schemas.microsoft.com/office/drawing/2014/main" id="{0E645599-54F5-4C34-9263-D34C237E2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9" y="2692"/>
                  <a:ext cx="420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cs typeface="Arial" panose="020B0604020202020204" pitchFamily="34" charset="0"/>
                    </a:rPr>
                    <a:t>Severe PPM</a:t>
                  </a:r>
                </a:p>
              </p:txBody>
            </p:sp>
            <p:sp>
              <p:nvSpPr>
                <p:cNvPr id="13312" name="Freeform 28">
                  <a:extLst>
                    <a:ext uri="{FF2B5EF4-FFF2-40B4-BE49-F238E27FC236}">
                      <a16:creationId xmlns:a16="http://schemas.microsoft.com/office/drawing/2014/main" id="{A6E81DA9-B971-40EF-8A0D-08ABBC1A5D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" y="1734"/>
                  <a:ext cx="2688" cy="390"/>
                </a:xfrm>
                <a:custGeom>
                  <a:avLst/>
                  <a:gdLst>
                    <a:gd name="T0" fmla="*/ 7 w 448"/>
                    <a:gd name="T1" fmla="*/ 64 h 65"/>
                    <a:gd name="T2" fmla="*/ 29 w 448"/>
                    <a:gd name="T3" fmla="*/ 63 h 65"/>
                    <a:gd name="T4" fmla="*/ 31 w 448"/>
                    <a:gd name="T5" fmla="*/ 61 h 65"/>
                    <a:gd name="T6" fmla="*/ 32 w 448"/>
                    <a:gd name="T7" fmla="*/ 60 h 65"/>
                    <a:gd name="T8" fmla="*/ 33 w 448"/>
                    <a:gd name="T9" fmla="*/ 59 h 65"/>
                    <a:gd name="T10" fmla="*/ 40 w 448"/>
                    <a:gd name="T11" fmla="*/ 57 h 65"/>
                    <a:gd name="T12" fmla="*/ 42 w 448"/>
                    <a:gd name="T13" fmla="*/ 56 h 65"/>
                    <a:gd name="T14" fmla="*/ 46 w 448"/>
                    <a:gd name="T15" fmla="*/ 55 h 65"/>
                    <a:gd name="T16" fmla="*/ 53 w 448"/>
                    <a:gd name="T17" fmla="*/ 54 h 65"/>
                    <a:gd name="T18" fmla="*/ 58 w 448"/>
                    <a:gd name="T19" fmla="*/ 52 h 65"/>
                    <a:gd name="T20" fmla="*/ 59 w 448"/>
                    <a:gd name="T21" fmla="*/ 51 h 65"/>
                    <a:gd name="T22" fmla="*/ 62 w 448"/>
                    <a:gd name="T23" fmla="*/ 50 h 65"/>
                    <a:gd name="T24" fmla="*/ 67 w 448"/>
                    <a:gd name="T25" fmla="*/ 48 h 65"/>
                    <a:gd name="T26" fmla="*/ 74 w 448"/>
                    <a:gd name="T27" fmla="*/ 47 h 65"/>
                    <a:gd name="T28" fmla="*/ 78 w 448"/>
                    <a:gd name="T29" fmla="*/ 46 h 65"/>
                    <a:gd name="T30" fmla="*/ 87 w 448"/>
                    <a:gd name="T31" fmla="*/ 44 h 65"/>
                    <a:gd name="T32" fmla="*/ 92 w 448"/>
                    <a:gd name="T33" fmla="*/ 43 h 65"/>
                    <a:gd name="T34" fmla="*/ 96 w 448"/>
                    <a:gd name="T35" fmla="*/ 42 h 65"/>
                    <a:gd name="T36" fmla="*/ 97 w 448"/>
                    <a:gd name="T37" fmla="*/ 41 h 65"/>
                    <a:gd name="T38" fmla="*/ 98 w 448"/>
                    <a:gd name="T39" fmla="*/ 39 h 65"/>
                    <a:gd name="T40" fmla="*/ 104 w 448"/>
                    <a:gd name="T41" fmla="*/ 38 h 65"/>
                    <a:gd name="T42" fmla="*/ 152 w 448"/>
                    <a:gd name="T43" fmla="*/ 37 h 65"/>
                    <a:gd name="T44" fmla="*/ 159 w 448"/>
                    <a:gd name="T45" fmla="*/ 35 h 65"/>
                    <a:gd name="T46" fmla="*/ 179 w 448"/>
                    <a:gd name="T47" fmla="*/ 34 h 65"/>
                    <a:gd name="T48" fmla="*/ 186 w 448"/>
                    <a:gd name="T49" fmla="*/ 33 h 65"/>
                    <a:gd name="T50" fmla="*/ 195 w 448"/>
                    <a:gd name="T51" fmla="*/ 31 h 65"/>
                    <a:gd name="T52" fmla="*/ 196 w 448"/>
                    <a:gd name="T53" fmla="*/ 30 h 65"/>
                    <a:gd name="T54" fmla="*/ 199 w 448"/>
                    <a:gd name="T55" fmla="*/ 29 h 65"/>
                    <a:gd name="T56" fmla="*/ 204 w 448"/>
                    <a:gd name="T57" fmla="*/ 28 h 65"/>
                    <a:gd name="T58" fmla="*/ 206 w 448"/>
                    <a:gd name="T59" fmla="*/ 26 h 65"/>
                    <a:gd name="T60" fmla="*/ 210 w 448"/>
                    <a:gd name="T61" fmla="*/ 25 h 65"/>
                    <a:gd name="T62" fmla="*/ 225 w 448"/>
                    <a:gd name="T63" fmla="*/ 24 h 65"/>
                    <a:gd name="T64" fmla="*/ 227 w 448"/>
                    <a:gd name="T65" fmla="*/ 22 h 65"/>
                    <a:gd name="T66" fmla="*/ 244 w 448"/>
                    <a:gd name="T67" fmla="*/ 21 h 65"/>
                    <a:gd name="T68" fmla="*/ 249 w 448"/>
                    <a:gd name="T69" fmla="*/ 20 h 65"/>
                    <a:gd name="T70" fmla="*/ 253 w 448"/>
                    <a:gd name="T71" fmla="*/ 18 h 65"/>
                    <a:gd name="T72" fmla="*/ 263 w 448"/>
                    <a:gd name="T73" fmla="*/ 17 h 65"/>
                    <a:gd name="T74" fmla="*/ 272 w 448"/>
                    <a:gd name="T75" fmla="*/ 16 h 65"/>
                    <a:gd name="T76" fmla="*/ 276 w 448"/>
                    <a:gd name="T77" fmla="*/ 14 h 65"/>
                    <a:gd name="T78" fmla="*/ 286 w 448"/>
                    <a:gd name="T79" fmla="*/ 13 h 65"/>
                    <a:gd name="T80" fmla="*/ 291 w 448"/>
                    <a:gd name="T81" fmla="*/ 12 h 65"/>
                    <a:gd name="T82" fmla="*/ 331 w 448"/>
                    <a:gd name="T83" fmla="*/ 10 h 65"/>
                    <a:gd name="T84" fmla="*/ 344 w 448"/>
                    <a:gd name="T85" fmla="*/ 9 h 65"/>
                    <a:gd name="T86" fmla="*/ 346 w 448"/>
                    <a:gd name="T87" fmla="*/ 8 h 65"/>
                    <a:gd name="T88" fmla="*/ 350 w 448"/>
                    <a:gd name="T89" fmla="*/ 7 h 65"/>
                    <a:gd name="T90" fmla="*/ 384 w 448"/>
                    <a:gd name="T91" fmla="*/ 5 h 65"/>
                    <a:gd name="T92" fmla="*/ 388 w 448"/>
                    <a:gd name="T93" fmla="*/ 4 h 65"/>
                    <a:gd name="T94" fmla="*/ 398 w 448"/>
                    <a:gd name="T95" fmla="*/ 3 h 65"/>
                    <a:gd name="T96" fmla="*/ 405 w 448"/>
                    <a:gd name="T97" fmla="*/ 1 h 65"/>
                    <a:gd name="T98" fmla="*/ 438 w 448"/>
                    <a:gd name="T99" fmla="*/ 0 h 65"/>
                    <a:gd name="T100" fmla="*/ 448 w 448"/>
                    <a:gd name="T101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48" h="65">
                      <a:moveTo>
                        <a:pt x="0" y="65"/>
                      </a:moveTo>
                      <a:lnTo>
                        <a:pt x="7" y="65"/>
                      </a:lnTo>
                      <a:lnTo>
                        <a:pt x="7" y="64"/>
                      </a:lnTo>
                      <a:lnTo>
                        <a:pt x="7" y="64"/>
                      </a:lnTo>
                      <a:lnTo>
                        <a:pt x="29" y="64"/>
                      </a:lnTo>
                      <a:lnTo>
                        <a:pt x="29" y="63"/>
                      </a:lnTo>
                      <a:lnTo>
                        <a:pt x="29" y="63"/>
                      </a:lnTo>
                      <a:lnTo>
                        <a:pt x="31" y="63"/>
                      </a:lnTo>
                      <a:lnTo>
                        <a:pt x="31" y="61"/>
                      </a:lnTo>
                      <a:lnTo>
                        <a:pt x="31" y="61"/>
                      </a:lnTo>
                      <a:lnTo>
                        <a:pt x="32" y="61"/>
                      </a:lnTo>
                      <a:lnTo>
                        <a:pt x="32" y="60"/>
                      </a:lnTo>
                      <a:lnTo>
                        <a:pt x="32" y="60"/>
                      </a:lnTo>
                      <a:lnTo>
                        <a:pt x="33" y="60"/>
                      </a:lnTo>
                      <a:lnTo>
                        <a:pt x="33" y="59"/>
                      </a:lnTo>
                      <a:lnTo>
                        <a:pt x="33" y="59"/>
                      </a:lnTo>
                      <a:lnTo>
                        <a:pt x="40" y="59"/>
                      </a:lnTo>
                      <a:lnTo>
                        <a:pt x="40" y="57"/>
                      </a:lnTo>
                      <a:lnTo>
                        <a:pt x="40" y="57"/>
                      </a:lnTo>
                      <a:lnTo>
                        <a:pt x="42" y="57"/>
                      </a:lnTo>
                      <a:lnTo>
                        <a:pt x="42" y="56"/>
                      </a:lnTo>
                      <a:lnTo>
                        <a:pt x="42" y="56"/>
                      </a:lnTo>
                      <a:lnTo>
                        <a:pt x="46" y="56"/>
                      </a:lnTo>
                      <a:lnTo>
                        <a:pt x="46" y="55"/>
                      </a:lnTo>
                      <a:lnTo>
                        <a:pt x="46" y="55"/>
                      </a:lnTo>
                      <a:lnTo>
                        <a:pt x="53" y="55"/>
                      </a:lnTo>
                      <a:lnTo>
                        <a:pt x="53" y="54"/>
                      </a:lnTo>
                      <a:lnTo>
                        <a:pt x="53" y="54"/>
                      </a:lnTo>
                      <a:lnTo>
                        <a:pt x="58" y="54"/>
                      </a:lnTo>
                      <a:lnTo>
                        <a:pt x="58" y="52"/>
                      </a:lnTo>
                      <a:lnTo>
                        <a:pt x="58" y="52"/>
                      </a:lnTo>
                      <a:lnTo>
                        <a:pt x="59" y="52"/>
                      </a:lnTo>
                      <a:lnTo>
                        <a:pt x="59" y="51"/>
                      </a:lnTo>
                      <a:lnTo>
                        <a:pt x="59" y="51"/>
                      </a:lnTo>
                      <a:lnTo>
                        <a:pt x="62" y="51"/>
                      </a:lnTo>
                      <a:lnTo>
                        <a:pt x="62" y="50"/>
                      </a:lnTo>
                      <a:lnTo>
                        <a:pt x="62" y="50"/>
                      </a:lnTo>
                      <a:lnTo>
                        <a:pt x="67" y="50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74" y="48"/>
                      </a:lnTo>
                      <a:lnTo>
                        <a:pt x="74" y="47"/>
                      </a:lnTo>
                      <a:lnTo>
                        <a:pt x="74" y="47"/>
                      </a:lnTo>
                      <a:lnTo>
                        <a:pt x="78" y="47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87" y="46"/>
                      </a:lnTo>
                      <a:lnTo>
                        <a:pt x="87" y="44"/>
                      </a:lnTo>
                      <a:lnTo>
                        <a:pt x="87" y="44"/>
                      </a:lnTo>
                      <a:lnTo>
                        <a:pt x="92" y="44"/>
                      </a:lnTo>
                      <a:lnTo>
                        <a:pt x="92" y="43"/>
                      </a:lnTo>
                      <a:lnTo>
                        <a:pt x="92" y="43"/>
                      </a:lnTo>
                      <a:lnTo>
                        <a:pt x="96" y="43"/>
                      </a:lnTo>
                      <a:lnTo>
                        <a:pt x="96" y="42"/>
                      </a:lnTo>
                      <a:lnTo>
                        <a:pt x="96" y="42"/>
                      </a:lnTo>
                      <a:lnTo>
                        <a:pt x="97" y="42"/>
                      </a:lnTo>
                      <a:lnTo>
                        <a:pt x="97" y="41"/>
                      </a:lnTo>
                      <a:lnTo>
                        <a:pt x="97" y="41"/>
                      </a:lnTo>
                      <a:lnTo>
                        <a:pt x="98" y="41"/>
                      </a:lnTo>
                      <a:lnTo>
                        <a:pt x="98" y="39"/>
                      </a:lnTo>
                      <a:lnTo>
                        <a:pt x="98" y="39"/>
                      </a:lnTo>
                      <a:lnTo>
                        <a:pt x="104" y="39"/>
                      </a:lnTo>
                      <a:lnTo>
                        <a:pt x="104" y="38"/>
                      </a:lnTo>
                      <a:lnTo>
                        <a:pt x="104" y="38"/>
                      </a:lnTo>
                      <a:lnTo>
                        <a:pt x="152" y="38"/>
                      </a:lnTo>
                      <a:lnTo>
                        <a:pt x="152" y="37"/>
                      </a:lnTo>
                      <a:lnTo>
                        <a:pt x="152" y="37"/>
                      </a:lnTo>
                      <a:lnTo>
                        <a:pt x="159" y="37"/>
                      </a:lnTo>
                      <a:lnTo>
                        <a:pt x="159" y="35"/>
                      </a:lnTo>
                      <a:lnTo>
                        <a:pt x="159" y="35"/>
                      </a:lnTo>
                      <a:lnTo>
                        <a:pt x="179" y="35"/>
                      </a:lnTo>
                      <a:lnTo>
                        <a:pt x="179" y="34"/>
                      </a:lnTo>
                      <a:lnTo>
                        <a:pt x="179" y="34"/>
                      </a:lnTo>
                      <a:lnTo>
                        <a:pt x="186" y="34"/>
                      </a:lnTo>
                      <a:lnTo>
                        <a:pt x="186" y="33"/>
                      </a:lnTo>
                      <a:lnTo>
                        <a:pt x="186" y="33"/>
                      </a:lnTo>
                      <a:lnTo>
                        <a:pt x="195" y="33"/>
                      </a:lnTo>
                      <a:lnTo>
                        <a:pt x="195" y="31"/>
                      </a:lnTo>
                      <a:lnTo>
                        <a:pt x="195" y="31"/>
                      </a:lnTo>
                      <a:lnTo>
                        <a:pt x="196" y="31"/>
                      </a:lnTo>
                      <a:lnTo>
                        <a:pt x="196" y="30"/>
                      </a:lnTo>
                      <a:lnTo>
                        <a:pt x="196" y="30"/>
                      </a:lnTo>
                      <a:lnTo>
                        <a:pt x="199" y="30"/>
                      </a:lnTo>
                      <a:lnTo>
                        <a:pt x="199" y="29"/>
                      </a:lnTo>
                      <a:lnTo>
                        <a:pt x="199" y="29"/>
                      </a:lnTo>
                      <a:lnTo>
                        <a:pt x="204" y="29"/>
                      </a:lnTo>
                      <a:lnTo>
                        <a:pt x="204" y="28"/>
                      </a:lnTo>
                      <a:lnTo>
                        <a:pt x="204" y="28"/>
                      </a:lnTo>
                      <a:lnTo>
                        <a:pt x="206" y="28"/>
                      </a:lnTo>
                      <a:lnTo>
                        <a:pt x="206" y="26"/>
                      </a:lnTo>
                      <a:lnTo>
                        <a:pt x="206" y="26"/>
                      </a:lnTo>
                      <a:lnTo>
                        <a:pt x="210" y="26"/>
                      </a:lnTo>
                      <a:lnTo>
                        <a:pt x="210" y="25"/>
                      </a:lnTo>
                      <a:lnTo>
                        <a:pt x="210" y="25"/>
                      </a:lnTo>
                      <a:lnTo>
                        <a:pt x="225" y="25"/>
                      </a:lnTo>
                      <a:lnTo>
                        <a:pt x="225" y="24"/>
                      </a:lnTo>
                      <a:lnTo>
                        <a:pt x="225" y="24"/>
                      </a:lnTo>
                      <a:lnTo>
                        <a:pt x="227" y="24"/>
                      </a:lnTo>
                      <a:lnTo>
                        <a:pt x="227" y="22"/>
                      </a:lnTo>
                      <a:lnTo>
                        <a:pt x="227" y="22"/>
                      </a:lnTo>
                      <a:lnTo>
                        <a:pt x="244" y="22"/>
                      </a:lnTo>
                      <a:lnTo>
                        <a:pt x="244" y="21"/>
                      </a:lnTo>
                      <a:lnTo>
                        <a:pt x="244" y="21"/>
                      </a:lnTo>
                      <a:lnTo>
                        <a:pt x="249" y="21"/>
                      </a:lnTo>
                      <a:lnTo>
                        <a:pt x="249" y="20"/>
                      </a:lnTo>
                      <a:lnTo>
                        <a:pt x="249" y="20"/>
                      </a:lnTo>
                      <a:lnTo>
                        <a:pt x="253" y="20"/>
                      </a:lnTo>
                      <a:lnTo>
                        <a:pt x="253" y="18"/>
                      </a:lnTo>
                      <a:lnTo>
                        <a:pt x="253" y="18"/>
                      </a:lnTo>
                      <a:lnTo>
                        <a:pt x="263" y="18"/>
                      </a:lnTo>
                      <a:lnTo>
                        <a:pt x="263" y="17"/>
                      </a:lnTo>
                      <a:lnTo>
                        <a:pt x="263" y="17"/>
                      </a:lnTo>
                      <a:lnTo>
                        <a:pt x="272" y="17"/>
                      </a:lnTo>
                      <a:lnTo>
                        <a:pt x="272" y="16"/>
                      </a:lnTo>
                      <a:lnTo>
                        <a:pt x="272" y="16"/>
                      </a:lnTo>
                      <a:lnTo>
                        <a:pt x="276" y="16"/>
                      </a:lnTo>
                      <a:lnTo>
                        <a:pt x="276" y="14"/>
                      </a:lnTo>
                      <a:lnTo>
                        <a:pt x="276" y="14"/>
                      </a:lnTo>
                      <a:lnTo>
                        <a:pt x="286" y="14"/>
                      </a:lnTo>
                      <a:lnTo>
                        <a:pt x="286" y="13"/>
                      </a:lnTo>
                      <a:lnTo>
                        <a:pt x="286" y="13"/>
                      </a:lnTo>
                      <a:lnTo>
                        <a:pt x="291" y="13"/>
                      </a:lnTo>
                      <a:lnTo>
                        <a:pt x="291" y="12"/>
                      </a:lnTo>
                      <a:lnTo>
                        <a:pt x="291" y="12"/>
                      </a:lnTo>
                      <a:lnTo>
                        <a:pt x="331" y="12"/>
                      </a:lnTo>
                      <a:lnTo>
                        <a:pt x="331" y="10"/>
                      </a:lnTo>
                      <a:lnTo>
                        <a:pt x="331" y="10"/>
                      </a:lnTo>
                      <a:lnTo>
                        <a:pt x="344" y="10"/>
                      </a:lnTo>
                      <a:lnTo>
                        <a:pt x="344" y="9"/>
                      </a:lnTo>
                      <a:lnTo>
                        <a:pt x="344" y="9"/>
                      </a:lnTo>
                      <a:lnTo>
                        <a:pt x="346" y="9"/>
                      </a:lnTo>
                      <a:lnTo>
                        <a:pt x="346" y="8"/>
                      </a:lnTo>
                      <a:lnTo>
                        <a:pt x="346" y="8"/>
                      </a:lnTo>
                      <a:lnTo>
                        <a:pt x="350" y="8"/>
                      </a:lnTo>
                      <a:lnTo>
                        <a:pt x="350" y="7"/>
                      </a:lnTo>
                      <a:lnTo>
                        <a:pt x="350" y="7"/>
                      </a:lnTo>
                      <a:lnTo>
                        <a:pt x="384" y="7"/>
                      </a:lnTo>
                      <a:lnTo>
                        <a:pt x="384" y="5"/>
                      </a:lnTo>
                      <a:lnTo>
                        <a:pt x="384" y="5"/>
                      </a:lnTo>
                      <a:lnTo>
                        <a:pt x="388" y="5"/>
                      </a:lnTo>
                      <a:lnTo>
                        <a:pt x="388" y="4"/>
                      </a:lnTo>
                      <a:lnTo>
                        <a:pt x="388" y="4"/>
                      </a:lnTo>
                      <a:lnTo>
                        <a:pt x="398" y="4"/>
                      </a:lnTo>
                      <a:lnTo>
                        <a:pt x="398" y="3"/>
                      </a:lnTo>
                      <a:lnTo>
                        <a:pt x="398" y="3"/>
                      </a:lnTo>
                      <a:lnTo>
                        <a:pt x="405" y="3"/>
                      </a:lnTo>
                      <a:lnTo>
                        <a:pt x="405" y="1"/>
                      </a:lnTo>
                      <a:lnTo>
                        <a:pt x="405" y="1"/>
                      </a:lnTo>
                      <a:lnTo>
                        <a:pt x="438" y="1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48" y="0"/>
                      </a:lnTo>
                      <a:lnTo>
                        <a:pt x="448" y="0"/>
                      </a:lnTo>
                    </a:path>
                  </a:pathLst>
                </a:custGeom>
                <a:noFill/>
                <a:ln w="19050" cap="flat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13" name="Freeform 29">
                  <a:extLst>
                    <a:ext uri="{FF2B5EF4-FFF2-40B4-BE49-F238E27FC236}">
                      <a16:creationId xmlns:a16="http://schemas.microsoft.com/office/drawing/2014/main" id="{329A15D7-E52E-4F7C-A900-D9ECF60B7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" y="1794"/>
                  <a:ext cx="2688" cy="330"/>
                </a:xfrm>
                <a:custGeom>
                  <a:avLst/>
                  <a:gdLst>
                    <a:gd name="T0" fmla="*/ 0 w 448"/>
                    <a:gd name="T1" fmla="*/ 55 h 55"/>
                    <a:gd name="T2" fmla="*/ 7 w 448"/>
                    <a:gd name="T3" fmla="*/ 55 h 55"/>
                    <a:gd name="T4" fmla="*/ 7 w 448"/>
                    <a:gd name="T5" fmla="*/ 48 h 55"/>
                    <a:gd name="T6" fmla="*/ 7 w 448"/>
                    <a:gd name="T7" fmla="*/ 48 h 55"/>
                    <a:gd name="T8" fmla="*/ 31 w 448"/>
                    <a:gd name="T9" fmla="*/ 48 h 55"/>
                    <a:gd name="T10" fmla="*/ 31 w 448"/>
                    <a:gd name="T11" fmla="*/ 44 h 55"/>
                    <a:gd name="T12" fmla="*/ 31 w 448"/>
                    <a:gd name="T13" fmla="*/ 44 h 55"/>
                    <a:gd name="T14" fmla="*/ 54 w 448"/>
                    <a:gd name="T15" fmla="*/ 44 h 55"/>
                    <a:gd name="T16" fmla="*/ 54 w 448"/>
                    <a:gd name="T17" fmla="*/ 41 h 55"/>
                    <a:gd name="T18" fmla="*/ 54 w 448"/>
                    <a:gd name="T19" fmla="*/ 41 h 55"/>
                    <a:gd name="T20" fmla="*/ 89 w 448"/>
                    <a:gd name="T21" fmla="*/ 41 h 55"/>
                    <a:gd name="T22" fmla="*/ 89 w 448"/>
                    <a:gd name="T23" fmla="*/ 37 h 55"/>
                    <a:gd name="T24" fmla="*/ 89 w 448"/>
                    <a:gd name="T25" fmla="*/ 37 h 55"/>
                    <a:gd name="T26" fmla="*/ 92 w 448"/>
                    <a:gd name="T27" fmla="*/ 37 h 55"/>
                    <a:gd name="T28" fmla="*/ 92 w 448"/>
                    <a:gd name="T29" fmla="*/ 34 h 55"/>
                    <a:gd name="T30" fmla="*/ 92 w 448"/>
                    <a:gd name="T31" fmla="*/ 34 h 55"/>
                    <a:gd name="T32" fmla="*/ 107 w 448"/>
                    <a:gd name="T33" fmla="*/ 34 h 55"/>
                    <a:gd name="T34" fmla="*/ 107 w 448"/>
                    <a:gd name="T35" fmla="*/ 30 h 55"/>
                    <a:gd name="T36" fmla="*/ 107 w 448"/>
                    <a:gd name="T37" fmla="*/ 30 h 55"/>
                    <a:gd name="T38" fmla="*/ 189 w 448"/>
                    <a:gd name="T39" fmla="*/ 30 h 55"/>
                    <a:gd name="T40" fmla="*/ 189 w 448"/>
                    <a:gd name="T41" fmla="*/ 26 h 55"/>
                    <a:gd name="T42" fmla="*/ 189 w 448"/>
                    <a:gd name="T43" fmla="*/ 26 h 55"/>
                    <a:gd name="T44" fmla="*/ 213 w 448"/>
                    <a:gd name="T45" fmla="*/ 26 h 55"/>
                    <a:gd name="T46" fmla="*/ 213 w 448"/>
                    <a:gd name="T47" fmla="*/ 23 h 55"/>
                    <a:gd name="T48" fmla="*/ 213 w 448"/>
                    <a:gd name="T49" fmla="*/ 23 h 55"/>
                    <a:gd name="T50" fmla="*/ 220 w 448"/>
                    <a:gd name="T51" fmla="*/ 23 h 55"/>
                    <a:gd name="T52" fmla="*/ 220 w 448"/>
                    <a:gd name="T53" fmla="*/ 19 h 55"/>
                    <a:gd name="T54" fmla="*/ 220 w 448"/>
                    <a:gd name="T55" fmla="*/ 19 h 55"/>
                    <a:gd name="T56" fmla="*/ 266 w 448"/>
                    <a:gd name="T57" fmla="*/ 19 h 55"/>
                    <a:gd name="T58" fmla="*/ 266 w 448"/>
                    <a:gd name="T59" fmla="*/ 15 h 55"/>
                    <a:gd name="T60" fmla="*/ 266 w 448"/>
                    <a:gd name="T61" fmla="*/ 15 h 55"/>
                    <a:gd name="T62" fmla="*/ 324 w 448"/>
                    <a:gd name="T63" fmla="*/ 15 h 55"/>
                    <a:gd name="T64" fmla="*/ 324 w 448"/>
                    <a:gd name="T65" fmla="*/ 12 h 55"/>
                    <a:gd name="T66" fmla="*/ 324 w 448"/>
                    <a:gd name="T67" fmla="*/ 12 h 55"/>
                    <a:gd name="T68" fmla="*/ 390 w 448"/>
                    <a:gd name="T69" fmla="*/ 12 h 55"/>
                    <a:gd name="T70" fmla="*/ 390 w 448"/>
                    <a:gd name="T71" fmla="*/ 8 h 55"/>
                    <a:gd name="T72" fmla="*/ 390 w 448"/>
                    <a:gd name="T73" fmla="*/ 8 h 55"/>
                    <a:gd name="T74" fmla="*/ 428 w 448"/>
                    <a:gd name="T75" fmla="*/ 8 h 55"/>
                    <a:gd name="T76" fmla="*/ 428 w 448"/>
                    <a:gd name="T77" fmla="*/ 4 h 55"/>
                    <a:gd name="T78" fmla="*/ 428 w 448"/>
                    <a:gd name="T79" fmla="*/ 4 h 55"/>
                    <a:gd name="T80" fmla="*/ 447 w 448"/>
                    <a:gd name="T81" fmla="*/ 4 h 55"/>
                    <a:gd name="T82" fmla="*/ 447 w 448"/>
                    <a:gd name="T83" fmla="*/ 0 h 55"/>
                    <a:gd name="T84" fmla="*/ 447 w 448"/>
                    <a:gd name="T85" fmla="*/ 0 h 55"/>
                    <a:gd name="T86" fmla="*/ 448 w 448"/>
                    <a:gd name="T87" fmla="*/ 0 h 55"/>
                    <a:gd name="T88" fmla="*/ 448 w 448"/>
                    <a:gd name="T8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48" h="55">
                      <a:moveTo>
                        <a:pt x="0" y="55"/>
                      </a:moveTo>
                      <a:lnTo>
                        <a:pt x="7" y="55"/>
                      </a:lnTo>
                      <a:lnTo>
                        <a:pt x="7" y="48"/>
                      </a:lnTo>
                      <a:lnTo>
                        <a:pt x="7" y="48"/>
                      </a:lnTo>
                      <a:lnTo>
                        <a:pt x="31" y="48"/>
                      </a:lnTo>
                      <a:lnTo>
                        <a:pt x="31" y="44"/>
                      </a:lnTo>
                      <a:lnTo>
                        <a:pt x="31" y="44"/>
                      </a:lnTo>
                      <a:lnTo>
                        <a:pt x="54" y="44"/>
                      </a:lnTo>
                      <a:lnTo>
                        <a:pt x="54" y="41"/>
                      </a:lnTo>
                      <a:lnTo>
                        <a:pt x="54" y="41"/>
                      </a:lnTo>
                      <a:lnTo>
                        <a:pt x="89" y="41"/>
                      </a:lnTo>
                      <a:lnTo>
                        <a:pt x="89" y="37"/>
                      </a:lnTo>
                      <a:lnTo>
                        <a:pt x="89" y="37"/>
                      </a:lnTo>
                      <a:lnTo>
                        <a:pt x="92" y="37"/>
                      </a:lnTo>
                      <a:lnTo>
                        <a:pt x="92" y="34"/>
                      </a:lnTo>
                      <a:lnTo>
                        <a:pt x="92" y="34"/>
                      </a:lnTo>
                      <a:lnTo>
                        <a:pt x="107" y="34"/>
                      </a:lnTo>
                      <a:lnTo>
                        <a:pt x="107" y="30"/>
                      </a:lnTo>
                      <a:lnTo>
                        <a:pt x="107" y="30"/>
                      </a:lnTo>
                      <a:lnTo>
                        <a:pt x="189" y="30"/>
                      </a:lnTo>
                      <a:lnTo>
                        <a:pt x="189" y="26"/>
                      </a:lnTo>
                      <a:lnTo>
                        <a:pt x="189" y="26"/>
                      </a:lnTo>
                      <a:lnTo>
                        <a:pt x="213" y="26"/>
                      </a:lnTo>
                      <a:lnTo>
                        <a:pt x="213" y="23"/>
                      </a:lnTo>
                      <a:lnTo>
                        <a:pt x="213" y="23"/>
                      </a:lnTo>
                      <a:lnTo>
                        <a:pt x="220" y="23"/>
                      </a:lnTo>
                      <a:lnTo>
                        <a:pt x="220" y="19"/>
                      </a:lnTo>
                      <a:lnTo>
                        <a:pt x="220" y="19"/>
                      </a:lnTo>
                      <a:lnTo>
                        <a:pt x="266" y="19"/>
                      </a:lnTo>
                      <a:lnTo>
                        <a:pt x="266" y="15"/>
                      </a:lnTo>
                      <a:lnTo>
                        <a:pt x="266" y="15"/>
                      </a:lnTo>
                      <a:lnTo>
                        <a:pt x="324" y="15"/>
                      </a:lnTo>
                      <a:lnTo>
                        <a:pt x="324" y="12"/>
                      </a:lnTo>
                      <a:lnTo>
                        <a:pt x="324" y="12"/>
                      </a:lnTo>
                      <a:lnTo>
                        <a:pt x="390" y="12"/>
                      </a:lnTo>
                      <a:lnTo>
                        <a:pt x="390" y="8"/>
                      </a:lnTo>
                      <a:lnTo>
                        <a:pt x="390" y="8"/>
                      </a:lnTo>
                      <a:lnTo>
                        <a:pt x="428" y="8"/>
                      </a:lnTo>
                      <a:lnTo>
                        <a:pt x="428" y="4"/>
                      </a:lnTo>
                      <a:lnTo>
                        <a:pt x="428" y="4"/>
                      </a:lnTo>
                      <a:lnTo>
                        <a:pt x="447" y="4"/>
                      </a:lnTo>
                      <a:lnTo>
                        <a:pt x="447" y="0"/>
                      </a:lnTo>
                      <a:lnTo>
                        <a:pt x="447" y="0"/>
                      </a:lnTo>
                      <a:lnTo>
                        <a:pt x="448" y="0"/>
                      </a:lnTo>
                      <a:lnTo>
                        <a:pt x="448" y="0"/>
                      </a:lnTo>
                    </a:path>
                  </a:pathLst>
                </a:custGeom>
                <a:noFill/>
                <a:ln w="19050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15" name="Freeform 30">
                  <a:extLst>
                    <a:ext uri="{FF2B5EF4-FFF2-40B4-BE49-F238E27FC236}">
                      <a16:creationId xmlns:a16="http://schemas.microsoft.com/office/drawing/2014/main" id="{878329E4-1754-4D19-AD1A-6449CC019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" y="1644"/>
                  <a:ext cx="2688" cy="480"/>
                </a:xfrm>
                <a:custGeom>
                  <a:avLst/>
                  <a:gdLst>
                    <a:gd name="T0" fmla="*/ 0 w 448"/>
                    <a:gd name="T1" fmla="*/ 80 h 80"/>
                    <a:gd name="T2" fmla="*/ 13 w 448"/>
                    <a:gd name="T3" fmla="*/ 80 h 80"/>
                    <a:gd name="T4" fmla="*/ 13 w 448"/>
                    <a:gd name="T5" fmla="*/ 67 h 80"/>
                    <a:gd name="T6" fmla="*/ 13 w 448"/>
                    <a:gd name="T7" fmla="*/ 67 h 80"/>
                    <a:gd name="T8" fmla="*/ 31 w 448"/>
                    <a:gd name="T9" fmla="*/ 67 h 80"/>
                    <a:gd name="T10" fmla="*/ 31 w 448"/>
                    <a:gd name="T11" fmla="*/ 55 h 80"/>
                    <a:gd name="T12" fmla="*/ 31 w 448"/>
                    <a:gd name="T13" fmla="*/ 55 h 80"/>
                    <a:gd name="T14" fmla="*/ 158 w 448"/>
                    <a:gd name="T15" fmla="*/ 55 h 80"/>
                    <a:gd name="T16" fmla="*/ 158 w 448"/>
                    <a:gd name="T17" fmla="*/ 41 h 80"/>
                    <a:gd name="T18" fmla="*/ 158 w 448"/>
                    <a:gd name="T19" fmla="*/ 41 h 80"/>
                    <a:gd name="T20" fmla="*/ 341 w 448"/>
                    <a:gd name="T21" fmla="*/ 41 h 80"/>
                    <a:gd name="T22" fmla="*/ 341 w 448"/>
                    <a:gd name="T23" fmla="*/ 28 h 80"/>
                    <a:gd name="T24" fmla="*/ 341 w 448"/>
                    <a:gd name="T25" fmla="*/ 28 h 80"/>
                    <a:gd name="T26" fmla="*/ 361 w 448"/>
                    <a:gd name="T27" fmla="*/ 28 h 80"/>
                    <a:gd name="T28" fmla="*/ 361 w 448"/>
                    <a:gd name="T29" fmla="*/ 14 h 80"/>
                    <a:gd name="T30" fmla="*/ 361 w 448"/>
                    <a:gd name="T31" fmla="*/ 14 h 80"/>
                    <a:gd name="T32" fmla="*/ 430 w 448"/>
                    <a:gd name="T33" fmla="*/ 14 h 80"/>
                    <a:gd name="T34" fmla="*/ 430 w 448"/>
                    <a:gd name="T35" fmla="*/ 0 h 80"/>
                    <a:gd name="T36" fmla="*/ 430 w 448"/>
                    <a:gd name="T37" fmla="*/ 0 h 80"/>
                    <a:gd name="T38" fmla="*/ 448 w 448"/>
                    <a:gd name="T39" fmla="*/ 0 h 80"/>
                    <a:gd name="T40" fmla="*/ 448 w 448"/>
                    <a:gd name="T4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8" h="80">
                      <a:moveTo>
                        <a:pt x="0" y="80"/>
                      </a:moveTo>
                      <a:lnTo>
                        <a:pt x="13" y="80"/>
                      </a:lnTo>
                      <a:lnTo>
                        <a:pt x="13" y="67"/>
                      </a:lnTo>
                      <a:lnTo>
                        <a:pt x="13" y="67"/>
                      </a:lnTo>
                      <a:lnTo>
                        <a:pt x="31" y="67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158" y="55"/>
                      </a:lnTo>
                      <a:lnTo>
                        <a:pt x="158" y="41"/>
                      </a:lnTo>
                      <a:lnTo>
                        <a:pt x="158" y="41"/>
                      </a:lnTo>
                      <a:lnTo>
                        <a:pt x="341" y="41"/>
                      </a:lnTo>
                      <a:lnTo>
                        <a:pt x="341" y="28"/>
                      </a:lnTo>
                      <a:lnTo>
                        <a:pt x="341" y="28"/>
                      </a:lnTo>
                      <a:lnTo>
                        <a:pt x="361" y="28"/>
                      </a:lnTo>
                      <a:lnTo>
                        <a:pt x="361" y="14"/>
                      </a:lnTo>
                      <a:lnTo>
                        <a:pt x="361" y="14"/>
                      </a:lnTo>
                      <a:lnTo>
                        <a:pt x="430" y="14"/>
                      </a:lnTo>
                      <a:lnTo>
                        <a:pt x="430" y="0"/>
                      </a:lnTo>
                      <a:lnTo>
                        <a:pt x="430" y="0"/>
                      </a:lnTo>
                      <a:lnTo>
                        <a:pt x="448" y="0"/>
                      </a:lnTo>
                      <a:lnTo>
                        <a:pt x="448" y="0"/>
                      </a:lnTo>
                    </a:path>
                  </a:pathLst>
                </a:custGeom>
                <a:noFill/>
                <a:ln w="19050" cap="flat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16" name="Line 31">
                  <a:extLst>
                    <a:ext uri="{FF2B5EF4-FFF2-40B4-BE49-F238E27FC236}">
                      <a16:creationId xmlns:a16="http://schemas.microsoft.com/office/drawing/2014/main" id="{61B63C3E-5336-49A5-B1F6-AD7961B24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00" y="1632"/>
                  <a:ext cx="0" cy="102"/>
                </a:xfrm>
                <a:prstGeom prst="line">
                  <a:avLst/>
                </a:prstGeom>
                <a:noFill/>
                <a:ln w="19050" cap="flat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17" name="Line 32">
                  <a:extLst>
                    <a:ext uri="{FF2B5EF4-FFF2-40B4-BE49-F238E27FC236}">
                      <a16:creationId xmlns:a16="http://schemas.microsoft.com/office/drawing/2014/main" id="{6FC38E31-A9CD-4851-9A5D-D87FA50EBE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48" y="1638"/>
                  <a:ext cx="0" cy="156"/>
                </a:xfrm>
                <a:prstGeom prst="line">
                  <a:avLst/>
                </a:prstGeom>
                <a:noFill/>
                <a:ln w="19050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18" name="Line 33">
                  <a:extLst>
                    <a:ext uri="{FF2B5EF4-FFF2-40B4-BE49-F238E27FC236}">
                      <a16:creationId xmlns:a16="http://schemas.microsoft.com/office/drawing/2014/main" id="{5EF2C811-CD0F-481C-97FD-C10079ED5B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24" y="1290"/>
                  <a:ext cx="0" cy="354"/>
                </a:xfrm>
                <a:prstGeom prst="line">
                  <a:avLst/>
                </a:prstGeom>
                <a:noFill/>
                <a:ln w="19050" cap="flat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19" name="Line 34">
                  <a:extLst>
                    <a:ext uri="{FF2B5EF4-FFF2-40B4-BE49-F238E27FC236}">
                      <a16:creationId xmlns:a16="http://schemas.microsoft.com/office/drawing/2014/main" id="{8842998E-D09D-43D9-877C-D77A793052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40" y="1632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0" name="Line 35">
                  <a:extLst>
                    <a:ext uri="{FF2B5EF4-FFF2-40B4-BE49-F238E27FC236}">
                      <a16:creationId xmlns:a16="http://schemas.microsoft.com/office/drawing/2014/main" id="{486C0C2E-4E58-4FD1-94B3-499D0DE66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88" y="1638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1" name="Line 36">
                  <a:extLst>
                    <a:ext uri="{FF2B5EF4-FFF2-40B4-BE49-F238E27FC236}">
                      <a16:creationId xmlns:a16="http://schemas.microsoft.com/office/drawing/2014/main" id="{59DB8077-3FF6-4EC9-BA55-17DCAEF5DE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4" y="1290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2" name="Line 37">
                  <a:extLst>
                    <a:ext uri="{FF2B5EF4-FFF2-40B4-BE49-F238E27FC236}">
                      <a16:creationId xmlns:a16="http://schemas.microsoft.com/office/drawing/2014/main" id="{BC30177D-585C-4EAA-8B2C-B89CE1504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00" y="1734"/>
                  <a:ext cx="0" cy="102"/>
                </a:xfrm>
                <a:prstGeom prst="line">
                  <a:avLst/>
                </a:prstGeom>
                <a:noFill/>
                <a:ln w="19050" cap="flat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3" name="Line 38">
                  <a:extLst>
                    <a:ext uri="{FF2B5EF4-FFF2-40B4-BE49-F238E27FC236}">
                      <a16:creationId xmlns:a16="http://schemas.microsoft.com/office/drawing/2014/main" id="{B03FB2DA-4608-44CA-99A6-E0CB7CB0B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48" y="1794"/>
                  <a:ext cx="0" cy="162"/>
                </a:xfrm>
                <a:prstGeom prst="line">
                  <a:avLst/>
                </a:prstGeom>
                <a:noFill/>
                <a:ln w="19050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4" name="Line 39">
                  <a:extLst>
                    <a:ext uri="{FF2B5EF4-FFF2-40B4-BE49-F238E27FC236}">
                      <a16:creationId xmlns:a16="http://schemas.microsoft.com/office/drawing/2014/main" id="{E47C6B72-33AF-4B04-8A3E-E23080495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24" y="1644"/>
                  <a:ext cx="0" cy="354"/>
                </a:xfrm>
                <a:prstGeom prst="line">
                  <a:avLst/>
                </a:prstGeom>
                <a:noFill/>
                <a:ln w="19050" cap="flat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5" name="Line 40">
                  <a:extLst>
                    <a:ext uri="{FF2B5EF4-FFF2-40B4-BE49-F238E27FC236}">
                      <a16:creationId xmlns:a16="http://schemas.microsoft.com/office/drawing/2014/main" id="{5C1CE867-19F4-4CFF-A9C1-E08D2BB38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40" y="1836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6" name="Line 41">
                  <a:extLst>
                    <a:ext uri="{FF2B5EF4-FFF2-40B4-BE49-F238E27FC236}">
                      <a16:creationId xmlns:a16="http://schemas.microsoft.com/office/drawing/2014/main" id="{C57F2D15-F80F-4AF7-9517-E7D23D15C7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88" y="1956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7" name="Line 42">
                  <a:extLst>
                    <a:ext uri="{FF2B5EF4-FFF2-40B4-BE49-F238E27FC236}">
                      <a16:creationId xmlns:a16="http://schemas.microsoft.com/office/drawing/2014/main" id="{62CCBF52-A7DA-42F0-849B-BD7AC39B1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4" y="1998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8" name="Line 43">
                  <a:extLst>
                    <a:ext uri="{FF2B5EF4-FFF2-40B4-BE49-F238E27FC236}">
                      <a16:creationId xmlns:a16="http://schemas.microsoft.com/office/drawing/2014/main" id="{EED11E00-EF97-471C-A9E6-D72CB5A19A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00" y="1734"/>
                  <a:ext cx="0" cy="0"/>
                </a:xfrm>
                <a:prstGeom prst="line">
                  <a:avLst/>
                </a:prstGeom>
                <a:noFill/>
                <a:ln w="0">
                  <a:solidFill>
                    <a:srgbClr val="2A25D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9" name="Line 44">
                  <a:extLst>
                    <a:ext uri="{FF2B5EF4-FFF2-40B4-BE49-F238E27FC236}">
                      <a16:creationId xmlns:a16="http://schemas.microsoft.com/office/drawing/2014/main" id="{67B3DE7E-1D57-40AC-B616-F115DC9ADC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48" y="1794"/>
                  <a:ext cx="0" cy="0"/>
                </a:xfrm>
                <a:prstGeom prst="line">
                  <a:avLst/>
                </a:prstGeom>
                <a:noFill/>
                <a:ln w="0">
                  <a:solidFill>
                    <a:srgbClr val="B2182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0" name="Line 45">
                  <a:extLst>
                    <a:ext uri="{FF2B5EF4-FFF2-40B4-BE49-F238E27FC236}">
                      <a16:creationId xmlns:a16="http://schemas.microsoft.com/office/drawing/2014/main" id="{4D628264-C60F-4E9C-AF1B-DB646F4A1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24" y="1644"/>
                  <a:ext cx="0" cy="0"/>
                </a:xfrm>
                <a:prstGeom prst="line">
                  <a:avLst/>
                </a:prstGeom>
                <a:noFill/>
                <a:ln w="0">
                  <a:solidFill>
                    <a:srgbClr val="01665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1" name="Line 46">
                  <a:extLst>
                    <a:ext uri="{FF2B5EF4-FFF2-40B4-BE49-F238E27FC236}">
                      <a16:creationId xmlns:a16="http://schemas.microsoft.com/office/drawing/2014/main" id="{FC0A0496-965A-41CC-8AC3-81D5E8A36C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8" y="2124"/>
                  <a:ext cx="29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2" name="Line 47">
                  <a:extLst>
                    <a:ext uri="{FF2B5EF4-FFF2-40B4-BE49-F238E27FC236}">
                      <a16:creationId xmlns:a16="http://schemas.microsoft.com/office/drawing/2014/main" id="{6A4693C1-690C-4705-9856-564DBD0A02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2124"/>
                  <a:ext cx="0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3" name="Rectangle 48">
                  <a:extLst>
                    <a:ext uri="{FF2B5EF4-FFF2-40B4-BE49-F238E27FC236}">
                      <a16:creationId xmlns:a16="http://schemas.microsoft.com/office/drawing/2014/main" id="{CA01A68F-C4AD-4A50-AD93-0D8E74002C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" y="2190"/>
                  <a:ext cx="41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0</a:t>
                  </a:r>
                  <a:endPara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4" name="Line 49">
                  <a:extLst>
                    <a:ext uri="{FF2B5EF4-FFF2-40B4-BE49-F238E27FC236}">
                      <a16:creationId xmlns:a16="http://schemas.microsoft.com/office/drawing/2014/main" id="{D0EE2532-6D34-4D99-9691-52F4B4ABA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8" y="2124"/>
                  <a:ext cx="0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5" name="Rectangle 50">
                  <a:extLst>
                    <a:ext uri="{FF2B5EF4-FFF2-40B4-BE49-F238E27FC236}">
                      <a16:creationId xmlns:a16="http://schemas.microsoft.com/office/drawing/2014/main" id="{4634879C-CAA7-4A7A-A4B8-9D011A6AC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0" y="2190"/>
                  <a:ext cx="82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30</a:t>
                  </a:r>
                  <a:endPara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6" name="Line 51">
                  <a:extLst>
                    <a:ext uri="{FF2B5EF4-FFF2-40B4-BE49-F238E27FC236}">
                      <a16:creationId xmlns:a16="http://schemas.microsoft.com/office/drawing/2014/main" id="{C283CFB4-3D4E-401C-A452-96A56AC98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6" y="2124"/>
                  <a:ext cx="0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7" name="Rectangle 52">
                  <a:extLst>
                    <a:ext uri="{FF2B5EF4-FFF2-40B4-BE49-F238E27FC236}">
                      <a16:creationId xmlns:a16="http://schemas.microsoft.com/office/drawing/2014/main" id="{7DB4AF77-4A4F-4F59-A38F-F6FDDF0C87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4" y="2190"/>
                  <a:ext cx="82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90</a:t>
                  </a:r>
                  <a:endPara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8" name="Line 53">
                  <a:extLst>
                    <a:ext uri="{FF2B5EF4-FFF2-40B4-BE49-F238E27FC236}">
                      <a16:creationId xmlns:a16="http://schemas.microsoft.com/office/drawing/2014/main" id="{11118E68-5369-4BAD-A36A-6888FAB48D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2" y="2124"/>
                  <a:ext cx="0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9" name="Rectangle 54">
                  <a:extLst>
                    <a:ext uri="{FF2B5EF4-FFF2-40B4-BE49-F238E27FC236}">
                      <a16:creationId xmlns:a16="http://schemas.microsoft.com/office/drawing/2014/main" id="{BCC3E21F-B3D1-4984-A929-168CE54FC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6" y="2190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180</a:t>
                  </a:r>
                  <a:endPara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0" name="Line 55">
                  <a:extLst>
                    <a:ext uri="{FF2B5EF4-FFF2-40B4-BE49-F238E27FC236}">
                      <a16:creationId xmlns:a16="http://schemas.microsoft.com/office/drawing/2014/main" id="{BC27029C-0730-467C-93EA-B6FC73E977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2" y="2124"/>
                  <a:ext cx="0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1" name="Rectangle 56">
                  <a:extLst>
                    <a:ext uri="{FF2B5EF4-FFF2-40B4-BE49-F238E27FC236}">
                      <a16:creationId xmlns:a16="http://schemas.microsoft.com/office/drawing/2014/main" id="{1A56D2AE-F5FF-4674-8DEF-A0BB3610F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2190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270</a:t>
                  </a:r>
                  <a:endPara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2" name="Line 57">
                  <a:extLst>
                    <a:ext uri="{FF2B5EF4-FFF2-40B4-BE49-F238E27FC236}">
                      <a16:creationId xmlns:a16="http://schemas.microsoft.com/office/drawing/2014/main" id="{5AD36634-D10C-451B-A995-230995758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24" y="2124"/>
                  <a:ext cx="0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3" name="Rectangle 58">
                  <a:extLst>
                    <a:ext uri="{FF2B5EF4-FFF2-40B4-BE49-F238E27FC236}">
                      <a16:creationId xmlns:a16="http://schemas.microsoft.com/office/drawing/2014/main" id="{4D18763B-6D4B-4175-B18B-3F2F52D953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8" y="2190"/>
                  <a:ext cx="12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365</a:t>
                  </a:r>
                  <a:endPara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4" name="Rectangle 59">
                  <a:extLst>
                    <a:ext uri="{FF2B5EF4-FFF2-40B4-BE49-F238E27FC236}">
                      <a16:creationId xmlns:a16="http://schemas.microsoft.com/office/drawing/2014/main" id="{E831C61D-869E-4ACF-BF67-5CB3C2BF4D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5" y="2324"/>
                  <a:ext cx="953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Days from Index Procedure</a:t>
                  </a:r>
                  <a:endPara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5" name="Line 60">
                  <a:extLst>
                    <a:ext uri="{FF2B5EF4-FFF2-40B4-BE49-F238E27FC236}">
                      <a16:creationId xmlns:a16="http://schemas.microsoft.com/office/drawing/2014/main" id="{731A08B5-3A67-4F82-8029-881BCCB24D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8" y="486"/>
                  <a:ext cx="0" cy="16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6" name="Line 61">
                  <a:extLst>
                    <a:ext uri="{FF2B5EF4-FFF2-40B4-BE49-F238E27FC236}">
                      <a16:creationId xmlns:a16="http://schemas.microsoft.com/office/drawing/2014/main" id="{491573AE-80E6-4871-B1DF-CF6A56A51F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2" y="2124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7" name="Rectangle 62">
                  <a:extLst>
                    <a:ext uri="{FF2B5EF4-FFF2-40B4-BE49-F238E27FC236}">
                      <a16:creationId xmlns:a16="http://schemas.microsoft.com/office/drawing/2014/main" id="{520FF2C6-43AA-4C52-B3E8-72BF040FF7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2" y="2088"/>
                  <a:ext cx="106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0%</a:t>
                  </a:r>
                  <a:endPara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8" name="Line 63">
                  <a:extLst>
                    <a:ext uri="{FF2B5EF4-FFF2-40B4-BE49-F238E27FC236}">
                      <a16:creationId xmlns:a16="http://schemas.microsoft.com/office/drawing/2014/main" id="{40B57C59-9F17-4A67-AE3E-F44B48DE0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2" y="1800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9" name="Rectangle 64">
                  <a:extLst>
                    <a:ext uri="{FF2B5EF4-FFF2-40B4-BE49-F238E27FC236}">
                      <a16:creationId xmlns:a16="http://schemas.microsoft.com/office/drawing/2014/main" id="{7197641F-4CD3-40ED-A540-EC468A76B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764"/>
                  <a:ext cx="147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10%</a:t>
                  </a:r>
                  <a:endPara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0" name="Line 65">
                  <a:extLst>
                    <a:ext uri="{FF2B5EF4-FFF2-40B4-BE49-F238E27FC236}">
                      <a16:creationId xmlns:a16="http://schemas.microsoft.com/office/drawing/2014/main" id="{6A1857D9-4A34-4A22-8801-4A47E2B20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2" y="1476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1" name="Rectangle 66">
                  <a:extLst>
                    <a:ext uri="{FF2B5EF4-FFF2-40B4-BE49-F238E27FC236}">
                      <a16:creationId xmlns:a16="http://schemas.microsoft.com/office/drawing/2014/main" id="{CFB9012E-6220-47CF-B566-3CBA1A91C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440"/>
                  <a:ext cx="147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20%</a:t>
                  </a:r>
                  <a:endPara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2" name="Line 67">
                  <a:extLst>
                    <a:ext uri="{FF2B5EF4-FFF2-40B4-BE49-F238E27FC236}">
                      <a16:creationId xmlns:a16="http://schemas.microsoft.com/office/drawing/2014/main" id="{B9DEE069-BF37-414E-985F-A3378C8E0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2" y="1158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3" name="Rectangle 68">
                  <a:extLst>
                    <a:ext uri="{FF2B5EF4-FFF2-40B4-BE49-F238E27FC236}">
                      <a16:creationId xmlns:a16="http://schemas.microsoft.com/office/drawing/2014/main" id="{492EC19E-A67E-497E-8E65-B45040A57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116"/>
                  <a:ext cx="147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30%</a:t>
                  </a:r>
                  <a:endPara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4" name="Line 69">
                  <a:extLst>
                    <a:ext uri="{FF2B5EF4-FFF2-40B4-BE49-F238E27FC236}">
                      <a16:creationId xmlns:a16="http://schemas.microsoft.com/office/drawing/2014/main" id="{1FF20250-3CFF-421F-A046-1A0562E883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2" y="834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5" name="Rectangle 70">
                  <a:extLst>
                    <a:ext uri="{FF2B5EF4-FFF2-40B4-BE49-F238E27FC236}">
                      <a16:creationId xmlns:a16="http://schemas.microsoft.com/office/drawing/2014/main" id="{99C67906-D11C-4EE5-94E9-84592CA65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792"/>
                  <a:ext cx="147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40%</a:t>
                  </a:r>
                  <a:endPara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6" name="Line 71">
                  <a:extLst>
                    <a:ext uri="{FF2B5EF4-FFF2-40B4-BE49-F238E27FC236}">
                      <a16:creationId xmlns:a16="http://schemas.microsoft.com/office/drawing/2014/main" id="{4C1C1F45-4335-480A-998C-341B3BFC54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2" y="510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7" name="Rectangle 72">
                  <a:extLst>
                    <a:ext uri="{FF2B5EF4-FFF2-40B4-BE49-F238E27FC236}">
                      <a16:creationId xmlns:a16="http://schemas.microsoft.com/office/drawing/2014/main" id="{FA094218-026B-44BE-892F-B6FCC465B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468"/>
                  <a:ext cx="147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50%</a:t>
                  </a:r>
                  <a:endPara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8" name="Rectangle 73">
                  <a:extLst>
                    <a:ext uri="{FF2B5EF4-FFF2-40B4-BE49-F238E27FC236}">
                      <a16:creationId xmlns:a16="http://schemas.microsoft.com/office/drawing/2014/main" id="{2C6370F8-ECBC-43D6-AB69-3C11099DD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598" y="1200"/>
                  <a:ext cx="1266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KM All-Cause Mortality Rate at 1 Year</a:t>
                  </a:r>
                  <a:endPara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16A673A-DD31-417D-90E4-7FF885E6E886}"/>
                  </a:ext>
                </a:extLst>
              </p:cNvPr>
              <p:cNvSpPr txBox="1"/>
              <p:nvPr/>
            </p:nvSpPr>
            <p:spPr>
              <a:xfrm>
                <a:off x="8305800" y="2620197"/>
                <a:ext cx="562732" cy="23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12.1%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E59E9D1-6977-4CCF-9A40-9E431924147E}"/>
                  </a:ext>
                </a:extLst>
              </p:cNvPr>
              <p:cNvSpPr txBox="1"/>
              <p:nvPr/>
            </p:nvSpPr>
            <p:spPr>
              <a:xfrm>
                <a:off x="8306849" y="2406157"/>
                <a:ext cx="584529" cy="23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14.9%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D1CC728-F222-44A7-85E3-A30AB3D038A7}"/>
                  </a:ext>
                </a:extLst>
              </p:cNvPr>
              <p:cNvSpPr txBox="1"/>
              <p:nvPr/>
            </p:nvSpPr>
            <p:spPr>
              <a:xfrm>
                <a:off x="8322987" y="2774455"/>
                <a:ext cx="584529" cy="23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10.2%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83546B-1A18-488A-A864-DC2B9E0DB8C8}"/>
                </a:ext>
              </a:extLst>
            </p:cNvPr>
            <p:cNvSpPr txBox="1"/>
            <p:nvPr/>
          </p:nvSpPr>
          <p:spPr>
            <a:xfrm>
              <a:off x="4572000" y="1436195"/>
              <a:ext cx="3200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No relationship between PPM status and mortality</a:t>
              </a:r>
            </a:p>
            <a:p>
              <a:pPr algn="ctr"/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Log-rank p=0.69</a:t>
              </a:r>
            </a:p>
          </p:txBody>
        </p:sp>
      </p:grpSp>
      <p:sp>
        <p:nvSpPr>
          <p:cNvPr id="86" name="TextBox 13">
            <a:extLst>
              <a:ext uri="{FF2B5EF4-FFF2-40B4-BE49-F238E27FC236}">
                <a16:creationId xmlns:a16="http://schemas.microsoft.com/office/drawing/2014/main" id="{6464479F-1388-4CEB-8B69-341CB65A9F1E}"/>
              </a:ext>
            </a:extLst>
          </p:cNvPr>
          <p:cNvSpPr txBox="1"/>
          <p:nvPr/>
        </p:nvSpPr>
        <p:spPr>
          <a:xfrm>
            <a:off x="1018756" y="3082706"/>
            <a:ext cx="16752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Severe PPM 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EOAi: &lt;0.65 if BMI &lt;30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EOAi: &lt;0.60 if BMI ≥30</a:t>
            </a:r>
          </a:p>
        </p:txBody>
      </p:sp>
      <p:sp>
        <p:nvSpPr>
          <p:cNvPr id="87" name="TextBox 14">
            <a:extLst>
              <a:ext uri="{FF2B5EF4-FFF2-40B4-BE49-F238E27FC236}">
                <a16:creationId xmlns:a16="http://schemas.microsoft.com/office/drawing/2014/main" id="{8DB7E466-37DA-4794-8B3E-FD71224D29F1}"/>
              </a:ext>
            </a:extLst>
          </p:cNvPr>
          <p:cNvSpPr txBox="1"/>
          <p:nvPr/>
        </p:nvSpPr>
        <p:spPr>
          <a:xfrm>
            <a:off x="1013403" y="3477797"/>
            <a:ext cx="1330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Moderate PPM 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EOAi: 0.65-0.85 if BMI &lt;30 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EOAi: 0.60-0.70 if BMI ≥30</a:t>
            </a:r>
          </a:p>
        </p:txBody>
      </p:sp>
      <p:sp>
        <p:nvSpPr>
          <p:cNvPr id="88" name="TextBox 15">
            <a:extLst>
              <a:ext uri="{FF2B5EF4-FFF2-40B4-BE49-F238E27FC236}">
                <a16:creationId xmlns:a16="http://schemas.microsoft.com/office/drawing/2014/main" id="{19300686-6EC7-4375-AB28-F6B3DCF4B588}"/>
              </a:ext>
            </a:extLst>
          </p:cNvPr>
          <p:cNvSpPr txBox="1"/>
          <p:nvPr/>
        </p:nvSpPr>
        <p:spPr>
          <a:xfrm>
            <a:off x="1008651" y="3866433"/>
            <a:ext cx="1602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Insignificant PPM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EOAi &gt;0.85 if BMI &lt;30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EOAi &gt;0.70 if BMI ≥30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978FDB9-CFC2-4074-8F49-9E4D9719D1E8}"/>
              </a:ext>
            </a:extLst>
          </p:cNvPr>
          <p:cNvSpPr/>
          <p:nvPr/>
        </p:nvSpPr>
        <p:spPr>
          <a:xfrm>
            <a:off x="740141" y="3922132"/>
            <a:ext cx="194209" cy="111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5DB993D-E7E1-4A0C-9751-C48BC851A6DD}"/>
              </a:ext>
            </a:extLst>
          </p:cNvPr>
          <p:cNvSpPr/>
          <p:nvPr/>
        </p:nvSpPr>
        <p:spPr>
          <a:xfrm>
            <a:off x="740141" y="3522967"/>
            <a:ext cx="194209" cy="11133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008957E-455F-4C00-8BEF-B82B76436804}"/>
              </a:ext>
            </a:extLst>
          </p:cNvPr>
          <p:cNvSpPr/>
          <p:nvPr/>
        </p:nvSpPr>
        <p:spPr>
          <a:xfrm>
            <a:off x="740141" y="3132306"/>
            <a:ext cx="194209" cy="111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950E-23DC-4786-A7CF-06A36958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/>
              <a:t>   RCT| Clinical Outcomes at 1 Year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4C3843CA-8DF7-4032-823E-BD03024CD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781837"/>
              </p:ext>
            </p:extLst>
          </p:nvPr>
        </p:nvGraphicFramePr>
        <p:xfrm>
          <a:off x="320039" y="769214"/>
          <a:ext cx="8503921" cy="3326535"/>
        </p:xfrm>
        <a:graphic>
          <a:graphicData uri="http://schemas.openxmlformats.org/drawingml/2006/table">
            <a:tbl>
              <a:tblPr firstRow="1" bandRow="1"/>
              <a:tblGrid>
                <a:gridCol w="2767474">
                  <a:extLst>
                    <a:ext uri="{9D8B030D-6E8A-4147-A177-3AD203B41FA5}">
                      <a16:colId xmlns:a16="http://schemas.microsoft.com/office/drawing/2014/main" val="1740555330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2952616035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4024356457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3697555229"/>
                    </a:ext>
                  </a:extLst>
                </a:gridCol>
              </a:tblGrid>
              <a:tr h="254354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Pivotal RCT  (AT Population) 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1F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08340"/>
                  </a:ext>
                </a:extLst>
              </a:tr>
              <a:tr h="431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VARC 2 Clinical Outcomes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/>
                        <a:t>Portico™ valve 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N=375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Evolut™ R/PRO</a:t>
                      </a:r>
                      <a:endParaRPr lang="en-US" sz="105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5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N=111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SAPIEN™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N=206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11559"/>
                  </a:ext>
                </a:extLst>
              </a:tr>
              <a:tr h="264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 mortality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 (54)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15.5% (17)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8.4%(17)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aseline="300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71196"/>
                  </a:ext>
                </a:extLst>
              </a:tr>
              <a:tr h="264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CV related mortality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9.2% (33)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9.3% (10)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5.6% (11)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708142"/>
                  </a:ext>
                </a:extLst>
              </a:tr>
              <a:tr h="264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Stroke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4.5% (16)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5.5% (6)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6.0% (12)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15217"/>
                  </a:ext>
                </a:extLst>
              </a:tr>
              <a:tr h="264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Disabling Stroke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1.6% (6)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3.7% (4)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 (5)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4856"/>
                  </a:ext>
                </a:extLst>
              </a:tr>
              <a:tr h="26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Non-Disabling Stroke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2.9% (10)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 (3)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 (7)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61833"/>
                  </a:ext>
                </a:extLst>
              </a:tr>
              <a:tr h="264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 (7)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 (2)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1.5% (3)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969488"/>
                  </a:ext>
                </a:extLst>
              </a:tr>
              <a:tr h="2640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Atrial Fibrillation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7.8% (28)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11.3% (12)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5.8% (12)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08706"/>
                  </a:ext>
                </a:extLst>
              </a:tr>
              <a:tr h="26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Permanent Pacemaker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31.7% (97)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19.9% (20)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8.5% (14)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5204"/>
                  </a:ext>
                </a:extLst>
              </a:tr>
              <a:tr h="264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Reintervention Procedure 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2.4% (8)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 (0)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 (1)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48529"/>
                  </a:ext>
                </a:extLst>
              </a:tr>
              <a:tr h="26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or greater PVL</a:t>
                      </a:r>
                    </a:p>
                  </a:txBody>
                  <a:tcPr marT="27432" marB="27432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7.6% (20/262)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2.4% (2/82)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1.3% (2/152)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61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A4AA1D-7D74-45BF-9E71-57074F4B2BDD}"/>
              </a:ext>
            </a:extLst>
          </p:cNvPr>
          <p:cNvSpPr txBox="1"/>
          <p:nvPr/>
        </p:nvSpPr>
        <p:spPr>
          <a:xfrm>
            <a:off x="228600" y="4076955"/>
            <a:ext cx="88239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Data presented as Kaplan Meier rates (no. subjects with event). Based on independent CEC adjudication according to VARC -2 criteria; with the exclusion of reintervention procedure for PVL correction (TAV-in-TAV, BAV)  and new permanent pacemaker which is based on site-reported data. Moderate or severe PVL is presented as a proportion (n/N) and is based on echo core lab assessment in modified AT population.  </a:t>
            </a:r>
            <a:r>
              <a:rPr lang="en-US" sz="700" baseline="30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P=0.02 vs Portico valve group (log-rank test), </a:t>
            </a:r>
            <a:r>
              <a:rPr lang="en-US" sz="700" baseline="30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P=0.03 vs Portico valve group (log-rank test), </a:t>
            </a:r>
            <a:r>
              <a:rPr lang="en-US" sz="700" baseline="30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3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P≤0.005 vs Portico valve and Evolut R/PRO groups (log-rank test), </a:t>
            </a:r>
            <a:r>
              <a:rPr lang="en-US" sz="700" baseline="30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4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P=0.006 vs Portico valve group (chi-squared test)</a:t>
            </a:r>
          </a:p>
        </p:txBody>
      </p:sp>
    </p:spTree>
    <p:extLst>
      <p:ext uri="{BB962C8B-B14F-4D97-AF65-F5344CB8AC3E}">
        <p14:creationId xmlns:p14="http://schemas.microsoft.com/office/powerpoint/2010/main" val="110588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2F58-2E32-436A-893E-E7E1FFA4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   </a:t>
            </a:r>
            <a:r>
              <a:rPr lang="en-US" sz="2300" dirty="0"/>
              <a:t>RCT| All-Cause Mortality: At 30 days and 31-365 days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0C7A0E8-120D-4059-BD4F-22831221ADFB}"/>
              </a:ext>
            </a:extLst>
          </p:cNvPr>
          <p:cNvGrpSpPr/>
          <p:nvPr/>
        </p:nvGrpSpPr>
        <p:grpSpPr>
          <a:xfrm>
            <a:off x="4527352" y="740892"/>
            <a:ext cx="4715803" cy="3436181"/>
            <a:chOff x="4527352" y="740892"/>
            <a:chExt cx="4715803" cy="3436181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BC0F9B43-F0AC-41D7-AE8F-C2A7DBFB66C5}"/>
                </a:ext>
              </a:extLst>
            </p:cNvPr>
            <p:cNvGrpSpPr/>
            <p:nvPr/>
          </p:nvGrpSpPr>
          <p:grpSpPr>
            <a:xfrm>
              <a:off x="4527352" y="740892"/>
              <a:ext cx="4392218" cy="3436181"/>
              <a:chOff x="4527352" y="740892"/>
              <a:chExt cx="4392218" cy="3436181"/>
            </a:xfrm>
          </p:grpSpPr>
          <p:grpSp>
            <p:nvGrpSpPr>
              <p:cNvPr id="12331" name="Group 5">
                <a:extLst>
                  <a:ext uri="{FF2B5EF4-FFF2-40B4-BE49-F238E27FC236}">
                    <a16:creationId xmlns:a16="http://schemas.microsoft.com/office/drawing/2014/main" id="{2EF45BCC-7CA8-454F-B855-6F8242F8B22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527352" y="740892"/>
                <a:ext cx="4392218" cy="3436181"/>
                <a:chOff x="-16" y="3"/>
                <a:chExt cx="3475" cy="2306"/>
              </a:xfrm>
            </p:grpSpPr>
            <p:sp>
              <p:nvSpPr>
                <p:cNvPr id="12332" name="AutoShape 4">
                  <a:extLst>
                    <a:ext uri="{FF2B5EF4-FFF2-40B4-BE49-F238E27FC236}">
                      <a16:creationId xmlns:a16="http://schemas.microsoft.com/office/drawing/2014/main" id="{0FE8AD95-AE25-47A3-948D-E5904442FFD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" y="3"/>
                  <a:ext cx="3456" cy="2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8" name="Rectangle 6">
                  <a:extLst>
                    <a:ext uri="{FF2B5EF4-FFF2-40B4-BE49-F238E27FC236}">
                      <a16:creationId xmlns:a16="http://schemas.microsoft.com/office/drawing/2014/main" id="{638232E9-F4C5-4BF0-B7F6-A003F4F47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" y="3"/>
                  <a:ext cx="3178" cy="230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9" name="Rectangle 7">
                  <a:extLst>
                    <a:ext uri="{FF2B5EF4-FFF2-40B4-BE49-F238E27FC236}">
                      <a16:creationId xmlns:a16="http://schemas.microsoft.com/office/drawing/2014/main" id="{72171CE8-EEBA-4D40-A413-5BEE21E19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" y="204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4F71"/>
                      </a:solidFill>
                      <a:effectLst/>
                      <a:latin typeface="Arial" panose="020B0604020202020204" pitchFamily="34" charset="0"/>
                    </a:rPr>
                    <a:t>355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4F7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" name="Rectangle 8">
                  <a:extLst>
                    <a:ext uri="{FF2B5EF4-FFF2-40B4-BE49-F238E27FC236}">
                      <a16:creationId xmlns:a16="http://schemas.microsoft.com/office/drawing/2014/main" id="{40A55220-BABC-4131-BB5A-F98533B8C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9" y="204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4F71"/>
                      </a:solidFill>
                      <a:effectLst/>
                      <a:latin typeface="Arial" panose="020B0604020202020204" pitchFamily="34" charset="0"/>
                    </a:rPr>
                    <a:t>337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4F7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" name="Rectangle 9">
                  <a:extLst>
                    <a:ext uri="{FF2B5EF4-FFF2-40B4-BE49-F238E27FC236}">
                      <a16:creationId xmlns:a16="http://schemas.microsoft.com/office/drawing/2014/main" id="{0544B3FA-34AB-483B-AA46-5AFBF3DB5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204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4F71"/>
                      </a:solidFill>
                      <a:effectLst/>
                      <a:latin typeface="Arial" panose="020B0604020202020204" pitchFamily="34" charset="0"/>
                    </a:rPr>
                    <a:t>329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4F7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" name="Rectangle 10">
                  <a:extLst>
                    <a:ext uri="{FF2B5EF4-FFF2-40B4-BE49-F238E27FC236}">
                      <a16:creationId xmlns:a16="http://schemas.microsoft.com/office/drawing/2014/main" id="{3D37DE2B-370F-40E4-A701-2661D8B6C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3" y="204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4F71"/>
                      </a:solidFill>
                      <a:effectLst/>
                      <a:latin typeface="Arial" panose="020B0604020202020204" pitchFamily="34" charset="0"/>
                    </a:rPr>
                    <a:t>317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4F7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" name="Rectangle 11">
                  <a:extLst>
                    <a:ext uri="{FF2B5EF4-FFF2-40B4-BE49-F238E27FC236}">
                      <a16:creationId xmlns:a16="http://schemas.microsoft.com/office/drawing/2014/main" id="{D1973333-DD9F-40AC-838B-74B01FA78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9" y="204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4F71"/>
                      </a:solidFill>
                      <a:effectLst/>
                      <a:latin typeface="Arial" panose="020B0604020202020204" pitchFamily="34" charset="0"/>
                    </a:rPr>
                    <a:t>296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4F7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" name="Rectangle 12">
                  <a:extLst>
                    <a:ext uri="{FF2B5EF4-FFF2-40B4-BE49-F238E27FC236}">
                      <a16:creationId xmlns:a16="http://schemas.microsoft.com/office/drawing/2014/main" id="{3C75AD91-0FB4-47A9-BDE0-A617AC4DC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" y="213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</a:rPr>
                    <a:t>206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" name="Rectangle 13">
                  <a:extLst>
                    <a:ext uri="{FF2B5EF4-FFF2-40B4-BE49-F238E27FC236}">
                      <a16:creationId xmlns:a16="http://schemas.microsoft.com/office/drawing/2014/main" id="{436EEEAC-7501-45AE-A671-C386032BB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9" y="213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</a:rPr>
                    <a:t>199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" name="Rectangle 14">
                  <a:extLst>
                    <a:ext uri="{FF2B5EF4-FFF2-40B4-BE49-F238E27FC236}">
                      <a16:creationId xmlns:a16="http://schemas.microsoft.com/office/drawing/2014/main" id="{DE3E038B-65DA-49C9-8579-143A562F0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213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</a:rPr>
                    <a:t>195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" name="Rectangle 15">
                  <a:extLst>
                    <a:ext uri="{FF2B5EF4-FFF2-40B4-BE49-F238E27FC236}">
                      <a16:creationId xmlns:a16="http://schemas.microsoft.com/office/drawing/2014/main" id="{2D03FBFF-085D-449E-AA4E-9C615D198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3" y="213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</a:rPr>
                    <a:t>190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" name="Rectangle 16">
                  <a:extLst>
                    <a:ext uri="{FF2B5EF4-FFF2-40B4-BE49-F238E27FC236}">
                      <a16:creationId xmlns:a16="http://schemas.microsoft.com/office/drawing/2014/main" id="{0CB1F6F1-9624-4576-B77B-8F0078ABF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9" y="213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</a:rPr>
                    <a:t>170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" name="Rectangle 17">
                  <a:extLst>
                    <a:ext uri="{FF2B5EF4-FFF2-40B4-BE49-F238E27FC236}">
                      <a16:creationId xmlns:a16="http://schemas.microsoft.com/office/drawing/2014/main" id="{0DB4CC06-44EC-4B84-ADA2-4EBC617415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" y="222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3D4DE3"/>
                      </a:solidFill>
                      <a:effectLst/>
                      <a:latin typeface="Arial" panose="020B0604020202020204" pitchFamily="34" charset="0"/>
                    </a:rPr>
                    <a:t>109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3D4DE3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" name="Rectangle 18">
                  <a:extLst>
                    <a:ext uri="{FF2B5EF4-FFF2-40B4-BE49-F238E27FC236}">
                      <a16:creationId xmlns:a16="http://schemas.microsoft.com/office/drawing/2014/main" id="{13731083-BB88-4196-BD1A-30B399CA0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9" y="222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3D4DE3"/>
                      </a:solidFill>
                      <a:effectLst/>
                      <a:latin typeface="Arial" panose="020B0604020202020204" pitchFamily="34" charset="0"/>
                    </a:rPr>
                    <a:t>107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3D4DE3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" name="Rectangle 19">
                  <a:extLst>
                    <a:ext uri="{FF2B5EF4-FFF2-40B4-BE49-F238E27FC236}">
                      <a16:creationId xmlns:a16="http://schemas.microsoft.com/office/drawing/2014/main" id="{B13C4DE0-FF27-4C04-A1C3-DF67822AB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2223"/>
                  <a:ext cx="13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3D4DE3"/>
                      </a:solidFill>
                      <a:effectLst/>
                      <a:latin typeface="Arial" panose="020B0604020202020204" pitchFamily="34" charset="0"/>
                    </a:rPr>
                    <a:t>101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3D4DE3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Rectangle 20">
                  <a:extLst>
                    <a:ext uri="{FF2B5EF4-FFF2-40B4-BE49-F238E27FC236}">
                      <a16:creationId xmlns:a16="http://schemas.microsoft.com/office/drawing/2014/main" id="{6B9A0F6B-75D2-4D9C-B911-D9A9C6C87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7" y="2223"/>
                  <a:ext cx="91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3D4DE3"/>
                      </a:solidFill>
                      <a:effectLst/>
                      <a:latin typeface="Arial" panose="020B0604020202020204" pitchFamily="34" charset="0"/>
                    </a:rPr>
                    <a:t>95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3D4DE3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Rectangle 21">
                  <a:extLst>
                    <a:ext uri="{FF2B5EF4-FFF2-40B4-BE49-F238E27FC236}">
                      <a16:creationId xmlns:a16="http://schemas.microsoft.com/office/drawing/2014/main" id="{C04A08FF-FFCA-4D8D-9F4C-2E4AD33B5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3" y="2223"/>
                  <a:ext cx="91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3D4DE3"/>
                      </a:solidFill>
                      <a:effectLst/>
                      <a:latin typeface="Arial" panose="020B0604020202020204" pitchFamily="34" charset="0"/>
                    </a:rPr>
                    <a:t>88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3D4DE3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Rectangle 22">
                  <a:extLst>
                    <a:ext uri="{FF2B5EF4-FFF2-40B4-BE49-F238E27FC236}">
                      <a16:creationId xmlns:a16="http://schemas.microsoft.com/office/drawing/2014/main" id="{B7A72C48-A7C0-4723-9A39-E9892A6F5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" y="2043"/>
                  <a:ext cx="536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4F71"/>
                      </a:solidFill>
                      <a:effectLst/>
                      <a:latin typeface="Arial" panose="020B0604020202020204" pitchFamily="34" charset="0"/>
                    </a:rPr>
                    <a:t>Portico valve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4F7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Rectangle 23">
                  <a:extLst>
                    <a:ext uri="{FF2B5EF4-FFF2-40B4-BE49-F238E27FC236}">
                      <a16:creationId xmlns:a16="http://schemas.microsoft.com/office/drawing/2014/main" id="{81B890BC-1C1B-4505-9768-3FA60547F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" y="2133"/>
                  <a:ext cx="336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</a:rPr>
                    <a:t>Sapien 3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Rectangle 24">
                  <a:extLst>
                    <a:ext uri="{FF2B5EF4-FFF2-40B4-BE49-F238E27FC236}">
                      <a16:creationId xmlns:a16="http://schemas.microsoft.com/office/drawing/2014/main" id="{46352F46-57CA-424C-9D7F-8B0FF0A67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6" y="2226"/>
                  <a:ext cx="529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3D4DE3"/>
                      </a:solidFill>
                      <a:effectLst/>
                      <a:latin typeface="Arial" panose="020B0604020202020204" pitchFamily="34" charset="0"/>
                    </a:rPr>
                    <a:t>Evolut R/PRO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3D4DE3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Freeform 25">
                  <a:extLst>
                    <a:ext uri="{FF2B5EF4-FFF2-40B4-BE49-F238E27FC236}">
                      <a16:creationId xmlns:a16="http://schemas.microsoft.com/office/drawing/2014/main" id="{93AA7A24-2A32-4649-9298-0B64A99A92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" y="1317"/>
                  <a:ext cx="2664" cy="342"/>
                </a:xfrm>
                <a:custGeom>
                  <a:avLst/>
                  <a:gdLst>
                    <a:gd name="T0" fmla="*/ 4 w 444"/>
                    <a:gd name="T1" fmla="*/ 57 h 57"/>
                    <a:gd name="T2" fmla="*/ 4 w 444"/>
                    <a:gd name="T3" fmla="*/ 56 h 57"/>
                    <a:gd name="T4" fmla="*/ 5 w 444"/>
                    <a:gd name="T5" fmla="*/ 54 h 57"/>
                    <a:gd name="T6" fmla="*/ 10 w 444"/>
                    <a:gd name="T7" fmla="*/ 54 h 57"/>
                    <a:gd name="T8" fmla="*/ 10 w 444"/>
                    <a:gd name="T9" fmla="*/ 53 h 57"/>
                    <a:gd name="T10" fmla="*/ 17 w 444"/>
                    <a:gd name="T11" fmla="*/ 51 h 57"/>
                    <a:gd name="T12" fmla="*/ 24 w 444"/>
                    <a:gd name="T13" fmla="*/ 51 h 57"/>
                    <a:gd name="T14" fmla="*/ 24 w 444"/>
                    <a:gd name="T15" fmla="*/ 50 h 57"/>
                    <a:gd name="T16" fmla="*/ 30 w 444"/>
                    <a:gd name="T17" fmla="*/ 48 h 57"/>
                    <a:gd name="T18" fmla="*/ 33 w 444"/>
                    <a:gd name="T19" fmla="*/ 48 h 57"/>
                    <a:gd name="T20" fmla="*/ 33 w 444"/>
                    <a:gd name="T21" fmla="*/ 47 h 57"/>
                    <a:gd name="T22" fmla="*/ 40 w 444"/>
                    <a:gd name="T23" fmla="*/ 45 h 57"/>
                    <a:gd name="T24" fmla="*/ 45 w 444"/>
                    <a:gd name="T25" fmla="*/ 45 h 57"/>
                    <a:gd name="T26" fmla="*/ 45 w 444"/>
                    <a:gd name="T27" fmla="*/ 43 h 57"/>
                    <a:gd name="T28" fmla="*/ 54 w 444"/>
                    <a:gd name="T29" fmla="*/ 42 h 57"/>
                    <a:gd name="T30" fmla="*/ 59 w 444"/>
                    <a:gd name="T31" fmla="*/ 42 h 57"/>
                    <a:gd name="T32" fmla="*/ 59 w 444"/>
                    <a:gd name="T33" fmla="*/ 40 h 57"/>
                    <a:gd name="T34" fmla="*/ 63 w 444"/>
                    <a:gd name="T35" fmla="*/ 39 h 57"/>
                    <a:gd name="T36" fmla="*/ 65 w 444"/>
                    <a:gd name="T37" fmla="*/ 39 h 57"/>
                    <a:gd name="T38" fmla="*/ 65 w 444"/>
                    <a:gd name="T39" fmla="*/ 37 h 57"/>
                    <a:gd name="T40" fmla="*/ 66 w 444"/>
                    <a:gd name="T41" fmla="*/ 36 h 57"/>
                    <a:gd name="T42" fmla="*/ 75 w 444"/>
                    <a:gd name="T43" fmla="*/ 36 h 57"/>
                    <a:gd name="T44" fmla="*/ 75 w 444"/>
                    <a:gd name="T45" fmla="*/ 34 h 57"/>
                    <a:gd name="T46" fmla="*/ 131 w 444"/>
                    <a:gd name="T47" fmla="*/ 33 h 57"/>
                    <a:gd name="T48" fmla="*/ 162 w 444"/>
                    <a:gd name="T49" fmla="*/ 33 h 57"/>
                    <a:gd name="T50" fmla="*/ 162 w 444"/>
                    <a:gd name="T51" fmla="*/ 31 h 57"/>
                    <a:gd name="T52" fmla="*/ 187 w 444"/>
                    <a:gd name="T53" fmla="*/ 30 h 57"/>
                    <a:gd name="T54" fmla="*/ 191 w 444"/>
                    <a:gd name="T55" fmla="*/ 30 h 57"/>
                    <a:gd name="T56" fmla="*/ 191 w 444"/>
                    <a:gd name="T57" fmla="*/ 28 h 57"/>
                    <a:gd name="T58" fmla="*/ 197 w 444"/>
                    <a:gd name="T59" fmla="*/ 27 h 57"/>
                    <a:gd name="T60" fmla="*/ 205 w 444"/>
                    <a:gd name="T61" fmla="*/ 27 h 57"/>
                    <a:gd name="T62" fmla="*/ 205 w 444"/>
                    <a:gd name="T63" fmla="*/ 25 h 57"/>
                    <a:gd name="T64" fmla="*/ 208 w 444"/>
                    <a:gd name="T65" fmla="*/ 24 h 57"/>
                    <a:gd name="T66" fmla="*/ 229 w 444"/>
                    <a:gd name="T67" fmla="*/ 24 h 57"/>
                    <a:gd name="T68" fmla="*/ 229 w 444"/>
                    <a:gd name="T69" fmla="*/ 22 h 57"/>
                    <a:gd name="T70" fmla="*/ 248 w 444"/>
                    <a:gd name="T71" fmla="*/ 20 h 57"/>
                    <a:gd name="T72" fmla="*/ 254 w 444"/>
                    <a:gd name="T73" fmla="*/ 20 h 57"/>
                    <a:gd name="T74" fmla="*/ 254 w 444"/>
                    <a:gd name="T75" fmla="*/ 19 h 57"/>
                    <a:gd name="T76" fmla="*/ 258 w 444"/>
                    <a:gd name="T77" fmla="*/ 17 h 57"/>
                    <a:gd name="T78" fmla="*/ 269 w 444"/>
                    <a:gd name="T79" fmla="*/ 17 h 57"/>
                    <a:gd name="T80" fmla="*/ 269 w 444"/>
                    <a:gd name="T81" fmla="*/ 16 h 57"/>
                    <a:gd name="T82" fmla="*/ 274 w 444"/>
                    <a:gd name="T83" fmla="*/ 14 h 57"/>
                    <a:gd name="T84" fmla="*/ 305 w 444"/>
                    <a:gd name="T85" fmla="*/ 14 h 57"/>
                    <a:gd name="T86" fmla="*/ 305 w 444"/>
                    <a:gd name="T87" fmla="*/ 13 h 57"/>
                    <a:gd name="T88" fmla="*/ 310 w 444"/>
                    <a:gd name="T89" fmla="*/ 11 h 57"/>
                    <a:gd name="T90" fmla="*/ 318 w 444"/>
                    <a:gd name="T91" fmla="*/ 11 h 57"/>
                    <a:gd name="T92" fmla="*/ 318 w 444"/>
                    <a:gd name="T93" fmla="*/ 10 h 57"/>
                    <a:gd name="T94" fmla="*/ 330 w 444"/>
                    <a:gd name="T95" fmla="*/ 8 h 57"/>
                    <a:gd name="T96" fmla="*/ 382 w 444"/>
                    <a:gd name="T97" fmla="*/ 8 h 57"/>
                    <a:gd name="T98" fmla="*/ 382 w 444"/>
                    <a:gd name="T99" fmla="*/ 6 h 57"/>
                    <a:gd name="T100" fmla="*/ 390 w 444"/>
                    <a:gd name="T101" fmla="*/ 5 h 57"/>
                    <a:gd name="T102" fmla="*/ 398 w 444"/>
                    <a:gd name="T103" fmla="*/ 5 h 57"/>
                    <a:gd name="T104" fmla="*/ 398 w 444"/>
                    <a:gd name="T105" fmla="*/ 3 h 57"/>
                    <a:gd name="T106" fmla="*/ 433 w 444"/>
                    <a:gd name="T107" fmla="*/ 2 h 57"/>
                    <a:gd name="T108" fmla="*/ 443 w 444"/>
                    <a:gd name="T109" fmla="*/ 2 h 57"/>
                    <a:gd name="T110" fmla="*/ 443 w 444"/>
                    <a:gd name="T111" fmla="*/ 0 h 57"/>
                    <a:gd name="T112" fmla="*/ 444 w 444"/>
                    <a:gd name="T11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44" h="57">
                      <a:moveTo>
                        <a:pt x="0" y="57"/>
                      </a:moveTo>
                      <a:lnTo>
                        <a:pt x="4" y="57"/>
                      </a:lnTo>
                      <a:lnTo>
                        <a:pt x="4" y="56"/>
                      </a:lnTo>
                      <a:lnTo>
                        <a:pt x="4" y="56"/>
                      </a:lnTo>
                      <a:lnTo>
                        <a:pt x="5" y="56"/>
                      </a:lnTo>
                      <a:lnTo>
                        <a:pt x="5" y="54"/>
                      </a:lnTo>
                      <a:lnTo>
                        <a:pt x="5" y="54"/>
                      </a:lnTo>
                      <a:lnTo>
                        <a:pt x="10" y="54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7" y="53"/>
                      </a:lnTo>
                      <a:lnTo>
                        <a:pt x="17" y="51"/>
                      </a:lnTo>
                      <a:lnTo>
                        <a:pt x="17" y="51"/>
                      </a:lnTo>
                      <a:lnTo>
                        <a:pt x="24" y="51"/>
                      </a:lnTo>
                      <a:lnTo>
                        <a:pt x="24" y="50"/>
                      </a:lnTo>
                      <a:lnTo>
                        <a:pt x="24" y="50"/>
                      </a:lnTo>
                      <a:lnTo>
                        <a:pt x="30" y="50"/>
                      </a:lnTo>
                      <a:lnTo>
                        <a:pt x="30" y="48"/>
                      </a:lnTo>
                      <a:lnTo>
                        <a:pt x="30" y="48"/>
                      </a:lnTo>
                      <a:lnTo>
                        <a:pt x="33" y="48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40" y="47"/>
                      </a:lnTo>
                      <a:lnTo>
                        <a:pt x="40" y="45"/>
                      </a:lnTo>
                      <a:lnTo>
                        <a:pt x="40" y="45"/>
                      </a:lnTo>
                      <a:lnTo>
                        <a:pt x="45" y="45"/>
                      </a:lnTo>
                      <a:lnTo>
                        <a:pt x="45" y="43"/>
                      </a:lnTo>
                      <a:lnTo>
                        <a:pt x="45" y="43"/>
                      </a:lnTo>
                      <a:lnTo>
                        <a:pt x="54" y="43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9" y="42"/>
                      </a:lnTo>
                      <a:lnTo>
                        <a:pt x="59" y="40"/>
                      </a:lnTo>
                      <a:lnTo>
                        <a:pt x="59" y="40"/>
                      </a:ln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3" y="39"/>
                      </a:lnTo>
                      <a:lnTo>
                        <a:pt x="65" y="39"/>
                      </a:lnTo>
                      <a:lnTo>
                        <a:pt x="65" y="37"/>
                      </a:lnTo>
                      <a:lnTo>
                        <a:pt x="65" y="37"/>
                      </a:lnTo>
                      <a:lnTo>
                        <a:pt x="66" y="37"/>
                      </a:lnTo>
                      <a:lnTo>
                        <a:pt x="66" y="36"/>
                      </a:lnTo>
                      <a:lnTo>
                        <a:pt x="66" y="36"/>
                      </a:lnTo>
                      <a:lnTo>
                        <a:pt x="75" y="36"/>
                      </a:lnTo>
                      <a:lnTo>
                        <a:pt x="75" y="34"/>
                      </a:lnTo>
                      <a:lnTo>
                        <a:pt x="75" y="34"/>
                      </a:lnTo>
                      <a:lnTo>
                        <a:pt x="131" y="34"/>
                      </a:lnTo>
                      <a:lnTo>
                        <a:pt x="131" y="33"/>
                      </a:lnTo>
                      <a:lnTo>
                        <a:pt x="131" y="33"/>
                      </a:lnTo>
                      <a:lnTo>
                        <a:pt x="162" y="33"/>
                      </a:lnTo>
                      <a:lnTo>
                        <a:pt x="162" y="31"/>
                      </a:lnTo>
                      <a:lnTo>
                        <a:pt x="162" y="31"/>
                      </a:lnTo>
                      <a:lnTo>
                        <a:pt x="187" y="31"/>
                      </a:lnTo>
                      <a:lnTo>
                        <a:pt x="187" y="30"/>
                      </a:lnTo>
                      <a:lnTo>
                        <a:pt x="187" y="30"/>
                      </a:lnTo>
                      <a:lnTo>
                        <a:pt x="191" y="30"/>
                      </a:lnTo>
                      <a:lnTo>
                        <a:pt x="191" y="28"/>
                      </a:lnTo>
                      <a:lnTo>
                        <a:pt x="191" y="28"/>
                      </a:lnTo>
                      <a:lnTo>
                        <a:pt x="197" y="28"/>
                      </a:lnTo>
                      <a:lnTo>
                        <a:pt x="197" y="27"/>
                      </a:lnTo>
                      <a:lnTo>
                        <a:pt x="197" y="27"/>
                      </a:lnTo>
                      <a:lnTo>
                        <a:pt x="205" y="27"/>
                      </a:lnTo>
                      <a:lnTo>
                        <a:pt x="205" y="25"/>
                      </a:lnTo>
                      <a:lnTo>
                        <a:pt x="205" y="25"/>
                      </a:lnTo>
                      <a:lnTo>
                        <a:pt x="208" y="25"/>
                      </a:lnTo>
                      <a:lnTo>
                        <a:pt x="208" y="24"/>
                      </a:lnTo>
                      <a:lnTo>
                        <a:pt x="208" y="24"/>
                      </a:lnTo>
                      <a:lnTo>
                        <a:pt x="229" y="24"/>
                      </a:lnTo>
                      <a:lnTo>
                        <a:pt x="229" y="22"/>
                      </a:lnTo>
                      <a:lnTo>
                        <a:pt x="229" y="22"/>
                      </a:lnTo>
                      <a:lnTo>
                        <a:pt x="248" y="22"/>
                      </a:lnTo>
                      <a:lnTo>
                        <a:pt x="248" y="20"/>
                      </a:lnTo>
                      <a:lnTo>
                        <a:pt x="248" y="20"/>
                      </a:lnTo>
                      <a:lnTo>
                        <a:pt x="254" y="20"/>
                      </a:lnTo>
                      <a:lnTo>
                        <a:pt x="254" y="19"/>
                      </a:lnTo>
                      <a:lnTo>
                        <a:pt x="254" y="19"/>
                      </a:lnTo>
                      <a:lnTo>
                        <a:pt x="258" y="19"/>
                      </a:lnTo>
                      <a:lnTo>
                        <a:pt x="258" y="17"/>
                      </a:lnTo>
                      <a:lnTo>
                        <a:pt x="258" y="17"/>
                      </a:lnTo>
                      <a:lnTo>
                        <a:pt x="269" y="17"/>
                      </a:lnTo>
                      <a:lnTo>
                        <a:pt x="269" y="16"/>
                      </a:lnTo>
                      <a:lnTo>
                        <a:pt x="269" y="16"/>
                      </a:lnTo>
                      <a:lnTo>
                        <a:pt x="274" y="16"/>
                      </a:lnTo>
                      <a:lnTo>
                        <a:pt x="274" y="14"/>
                      </a:lnTo>
                      <a:lnTo>
                        <a:pt x="274" y="14"/>
                      </a:lnTo>
                      <a:lnTo>
                        <a:pt x="305" y="14"/>
                      </a:lnTo>
                      <a:lnTo>
                        <a:pt x="305" y="13"/>
                      </a:lnTo>
                      <a:lnTo>
                        <a:pt x="305" y="13"/>
                      </a:lnTo>
                      <a:lnTo>
                        <a:pt x="310" y="13"/>
                      </a:lnTo>
                      <a:lnTo>
                        <a:pt x="310" y="11"/>
                      </a:lnTo>
                      <a:lnTo>
                        <a:pt x="310" y="11"/>
                      </a:lnTo>
                      <a:lnTo>
                        <a:pt x="318" y="11"/>
                      </a:lnTo>
                      <a:lnTo>
                        <a:pt x="318" y="10"/>
                      </a:lnTo>
                      <a:lnTo>
                        <a:pt x="318" y="10"/>
                      </a:lnTo>
                      <a:lnTo>
                        <a:pt x="330" y="10"/>
                      </a:lnTo>
                      <a:lnTo>
                        <a:pt x="330" y="8"/>
                      </a:lnTo>
                      <a:lnTo>
                        <a:pt x="330" y="8"/>
                      </a:lnTo>
                      <a:lnTo>
                        <a:pt x="382" y="8"/>
                      </a:lnTo>
                      <a:lnTo>
                        <a:pt x="382" y="6"/>
                      </a:lnTo>
                      <a:lnTo>
                        <a:pt x="382" y="6"/>
                      </a:lnTo>
                      <a:lnTo>
                        <a:pt x="390" y="6"/>
                      </a:lnTo>
                      <a:lnTo>
                        <a:pt x="390" y="5"/>
                      </a:lnTo>
                      <a:lnTo>
                        <a:pt x="390" y="5"/>
                      </a:lnTo>
                      <a:lnTo>
                        <a:pt x="398" y="5"/>
                      </a:lnTo>
                      <a:lnTo>
                        <a:pt x="398" y="3"/>
                      </a:lnTo>
                      <a:lnTo>
                        <a:pt x="398" y="3"/>
                      </a:lnTo>
                      <a:lnTo>
                        <a:pt x="433" y="3"/>
                      </a:lnTo>
                      <a:lnTo>
                        <a:pt x="433" y="2"/>
                      </a:lnTo>
                      <a:lnTo>
                        <a:pt x="433" y="2"/>
                      </a:lnTo>
                      <a:lnTo>
                        <a:pt x="443" y="2"/>
                      </a:lnTo>
                      <a:lnTo>
                        <a:pt x="443" y="0"/>
                      </a:lnTo>
                      <a:lnTo>
                        <a:pt x="443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19050" cap="flat">
                  <a:solidFill>
                    <a:srgbClr val="004F7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8" name="Freeform 26">
                  <a:extLst>
                    <a:ext uri="{FF2B5EF4-FFF2-40B4-BE49-F238E27FC236}">
                      <a16:creationId xmlns:a16="http://schemas.microsoft.com/office/drawing/2014/main" id="{276D6FD5-AE56-4510-B01B-BC8D96AE7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" y="1389"/>
                  <a:ext cx="2664" cy="270"/>
                </a:xfrm>
                <a:custGeom>
                  <a:avLst/>
                  <a:gdLst>
                    <a:gd name="T0" fmla="*/ 0 w 444"/>
                    <a:gd name="T1" fmla="*/ 45 h 45"/>
                    <a:gd name="T2" fmla="*/ 18 w 444"/>
                    <a:gd name="T3" fmla="*/ 45 h 45"/>
                    <a:gd name="T4" fmla="*/ 18 w 444"/>
                    <a:gd name="T5" fmla="*/ 43 h 45"/>
                    <a:gd name="T6" fmla="*/ 18 w 444"/>
                    <a:gd name="T7" fmla="*/ 43 h 45"/>
                    <a:gd name="T8" fmla="*/ 22 w 444"/>
                    <a:gd name="T9" fmla="*/ 43 h 45"/>
                    <a:gd name="T10" fmla="*/ 22 w 444"/>
                    <a:gd name="T11" fmla="*/ 40 h 45"/>
                    <a:gd name="T12" fmla="*/ 22 w 444"/>
                    <a:gd name="T13" fmla="*/ 40 h 45"/>
                    <a:gd name="T14" fmla="*/ 59 w 444"/>
                    <a:gd name="T15" fmla="*/ 40 h 45"/>
                    <a:gd name="T16" fmla="*/ 59 w 444"/>
                    <a:gd name="T17" fmla="*/ 37 h 45"/>
                    <a:gd name="T18" fmla="*/ 59 w 444"/>
                    <a:gd name="T19" fmla="*/ 37 h 45"/>
                    <a:gd name="T20" fmla="*/ 63 w 444"/>
                    <a:gd name="T21" fmla="*/ 37 h 45"/>
                    <a:gd name="T22" fmla="*/ 63 w 444"/>
                    <a:gd name="T23" fmla="*/ 35 h 45"/>
                    <a:gd name="T24" fmla="*/ 63 w 444"/>
                    <a:gd name="T25" fmla="*/ 35 h 45"/>
                    <a:gd name="T26" fmla="*/ 73 w 444"/>
                    <a:gd name="T27" fmla="*/ 35 h 45"/>
                    <a:gd name="T28" fmla="*/ 73 w 444"/>
                    <a:gd name="T29" fmla="*/ 32 h 45"/>
                    <a:gd name="T30" fmla="*/ 73 w 444"/>
                    <a:gd name="T31" fmla="*/ 32 h 45"/>
                    <a:gd name="T32" fmla="*/ 124 w 444"/>
                    <a:gd name="T33" fmla="*/ 32 h 45"/>
                    <a:gd name="T34" fmla="*/ 124 w 444"/>
                    <a:gd name="T35" fmla="*/ 29 h 45"/>
                    <a:gd name="T36" fmla="*/ 124 w 444"/>
                    <a:gd name="T37" fmla="*/ 29 h 45"/>
                    <a:gd name="T38" fmla="*/ 154 w 444"/>
                    <a:gd name="T39" fmla="*/ 29 h 45"/>
                    <a:gd name="T40" fmla="*/ 154 w 444"/>
                    <a:gd name="T41" fmla="*/ 27 h 45"/>
                    <a:gd name="T42" fmla="*/ 154 w 444"/>
                    <a:gd name="T43" fmla="*/ 27 h 45"/>
                    <a:gd name="T44" fmla="*/ 164 w 444"/>
                    <a:gd name="T45" fmla="*/ 27 h 45"/>
                    <a:gd name="T46" fmla="*/ 164 w 444"/>
                    <a:gd name="T47" fmla="*/ 24 h 45"/>
                    <a:gd name="T48" fmla="*/ 164 w 444"/>
                    <a:gd name="T49" fmla="*/ 24 h 45"/>
                    <a:gd name="T50" fmla="*/ 204 w 444"/>
                    <a:gd name="T51" fmla="*/ 24 h 45"/>
                    <a:gd name="T52" fmla="*/ 204 w 444"/>
                    <a:gd name="T53" fmla="*/ 21 h 45"/>
                    <a:gd name="T54" fmla="*/ 204 w 444"/>
                    <a:gd name="T55" fmla="*/ 21 h 45"/>
                    <a:gd name="T56" fmla="*/ 224 w 444"/>
                    <a:gd name="T57" fmla="*/ 21 h 45"/>
                    <a:gd name="T58" fmla="*/ 224 w 444"/>
                    <a:gd name="T59" fmla="*/ 19 h 45"/>
                    <a:gd name="T60" fmla="*/ 224 w 444"/>
                    <a:gd name="T61" fmla="*/ 19 h 45"/>
                    <a:gd name="T62" fmla="*/ 244 w 444"/>
                    <a:gd name="T63" fmla="*/ 19 h 45"/>
                    <a:gd name="T64" fmla="*/ 244 w 444"/>
                    <a:gd name="T65" fmla="*/ 16 h 45"/>
                    <a:gd name="T66" fmla="*/ 244 w 444"/>
                    <a:gd name="T67" fmla="*/ 16 h 45"/>
                    <a:gd name="T68" fmla="*/ 334 w 444"/>
                    <a:gd name="T69" fmla="*/ 16 h 45"/>
                    <a:gd name="T70" fmla="*/ 334 w 444"/>
                    <a:gd name="T71" fmla="*/ 13 h 45"/>
                    <a:gd name="T72" fmla="*/ 334 w 444"/>
                    <a:gd name="T73" fmla="*/ 13 h 45"/>
                    <a:gd name="T74" fmla="*/ 350 w 444"/>
                    <a:gd name="T75" fmla="*/ 13 h 45"/>
                    <a:gd name="T76" fmla="*/ 350 w 444"/>
                    <a:gd name="T77" fmla="*/ 11 h 45"/>
                    <a:gd name="T78" fmla="*/ 350 w 444"/>
                    <a:gd name="T79" fmla="*/ 11 h 45"/>
                    <a:gd name="T80" fmla="*/ 375 w 444"/>
                    <a:gd name="T81" fmla="*/ 11 h 45"/>
                    <a:gd name="T82" fmla="*/ 375 w 444"/>
                    <a:gd name="T83" fmla="*/ 8 h 45"/>
                    <a:gd name="T84" fmla="*/ 375 w 444"/>
                    <a:gd name="T85" fmla="*/ 8 h 45"/>
                    <a:gd name="T86" fmla="*/ 379 w 444"/>
                    <a:gd name="T87" fmla="*/ 8 h 45"/>
                    <a:gd name="T88" fmla="*/ 379 w 444"/>
                    <a:gd name="T89" fmla="*/ 5 h 45"/>
                    <a:gd name="T90" fmla="*/ 379 w 444"/>
                    <a:gd name="T91" fmla="*/ 5 h 45"/>
                    <a:gd name="T92" fmla="*/ 386 w 444"/>
                    <a:gd name="T93" fmla="*/ 5 h 45"/>
                    <a:gd name="T94" fmla="*/ 386 w 444"/>
                    <a:gd name="T95" fmla="*/ 3 h 45"/>
                    <a:gd name="T96" fmla="*/ 386 w 444"/>
                    <a:gd name="T97" fmla="*/ 3 h 45"/>
                    <a:gd name="T98" fmla="*/ 424 w 444"/>
                    <a:gd name="T99" fmla="*/ 3 h 45"/>
                    <a:gd name="T100" fmla="*/ 424 w 444"/>
                    <a:gd name="T101" fmla="*/ 0 h 45"/>
                    <a:gd name="T102" fmla="*/ 424 w 444"/>
                    <a:gd name="T103" fmla="*/ 0 h 45"/>
                    <a:gd name="T104" fmla="*/ 444 w 444"/>
                    <a:gd name="T105" fmla="*/ 0 h 45"/>
                    <a:gd name="T106" fmla="*/ 444 w 444"/>
                    <a:gd name="T10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44" h="45">
                      <a:moveTo>
                        <a:pt x="0" y="45"/>
                      </a:moveTo>
                      <a:lnTo>
                        <a:pt x="18" y="45"/>
                      </a:lnTo>
                      <a:lnTo>
                        <a:pt x="18" y="43"/>
                      </a:lnTo>
                      <a:lnTo>
                        <a:pt x="18" y="43"/>
                      </a:lnTo>
                      <a:lnTo>
                        <a:pt x="22" y="43"/>
                      </a:lnTo>
                      <a:lnTo>
                        <a:pt x="22" y="40"/>
                      </a:lnTo>
                      <a:lnTo>
                        <a:pt x="22" y="40"/>
                      </a:lnTo>
                      <a:lnTo>
                        <a:pt x="59" y="40"/>
                      </a:lnTo>
                      <a:lnTo>
                        <a:pt x="59" y="37"/>
                      </a:lnTo>
                      <a:lnTo>
                        <a:pt x="59" y="37"/>
                      </a:lnTo>
                      <a:lnTo>
                        <a:pt x="63" y="37"/>
                      </a:lnTo>
                      <a:lnTo>
                        <a:pt x="63" y="35"/>
                      </a:lnTo>
                      <a:lnTo>
                        <a:pt x="63" y="35"/>
                      </a:lnTo>
                      <a:lnTo>
                        <a:pt x="73" y="35"/>
                      </a:lnTo>
                      <a:lnTo>
                        <a:pt x="73" y="32"/>
                      </a:lnTo>
                      <a:lnTo>
                        <a:pt x="73" y="32"/>
                      </a:lnTo>
                      <a:lnTo>
                        <a:pt x="124" y="32"/>
                      </a:lnTo>
                      <a:lnTo>
                        <a:pt x="124" y="29"/>
                      </a:lnTo>
                      <a:lnTo>
                        <a:pt x="124" y="29"/>
                      </a:lnTo>
                      <a:lnTo>
                        <a:pt x="154" y="29"/>
                      </a:lnTo>
                      <a:lnTo>
                        <a:pt x="154" y="27"/>
                      </a:lnTo>
                      <a:lnTo>
                        <a:pt x="154" y="27"/>
                      </a:lnTo>
                      <a:lnTo>
                        <a:pt x="164" y="27"/>
                      </a:lnTo>
                      <a:lnTo>
                        <a:pt x="164" y="24"/>
                      </a:lnTo>
                      <a:lnTo>
                        <a:pt x="164" y="24"/>
                      </a:lnTo>
                      <a:lnTo>
                        <a:pt x="204" y="24"/>
                      </a:lnTo>
                      <a:lnTo>
                        <a:pt x="204" y="21"/>
                      </a:lnTo>
                      <a:lnTo>
                        <a:pt x="204" y="21"/>
                      </a:lnTo>
                      <a:lnTo>
                        <a:pt x="224" y="21"/>
                      </a:lnTo>
                      <a:lnTo>
                        <a:pt x="224" y="19"/>
                      </a:lnTo>
                      <a:lnTo>
                        <a:pt x="224" y="19"/>
                      </a:lnTo>
                      <a:lnTo>
                        <a:pt x="244" y="19"/>
                      </a:lnTo>
                      <a:lnTo>
                        <a:pt x="244" y="16"/>
                      </a:lnTo>
                      <a:lnTo>
                        <a:pt x="244" y="16"/>
                      </a:lnTo>
                      <a:lnTo>
                        <a:pt x="334" y="16"/>
                      </a:lnTo>
                      <a:lnTo>
                        <a:pt x="334" y="13"/>
                      </a:lnTo>
                      <a:lnTo>
                        <a:pt x="334" y="13"/>
                      </a:lnTo>
                      <a:lnTo>
                        <a:pt x="350" y="13"/>
                      </a:lnTo>
                      <a:lnTo>
                        <a:pt x="350" y="11"/>
                      </a:lnTo>
                      <a:lnTo>
                        <a:pt x="350" y="11"/>
                      </a:lnTo>
                      <a:lnTo>
                        <a:pt x="375" y="11"/>
                      </a:lnTo>
                      <a:lnTo>
                        <a:pt x="375" y="8"/>
                      </a:lnTo>
                      <a:lnTo>
                        <a:pt x="375" y="8"/>
                      </a:lnTo>
                      <a:lnTo>
                        <a:pt x="379" y="8"/>
                      </a:lnTo>
                      <a:lnTo>
                        <a:pt x="379" y="5"/>
                      </a:lnTo>
                      <a:lnTo>
                        <a:pt x="379" y="5"/>
                      </a:lnTo>
                      <a:lnTo>
                        <a:pt x="386" y="5"/>
                      </a:lnTo>
                      <a:lnTo>
                        <a:pt x="386" y="3"/>
                      </a:lnTo>
                      <a:lnTo>
                        <a:pt x="386" y="3"/>
                      </a:lnTo>
                      <a:lnTo>
                        <a:pt x="424" y="3"/>
                      </a:lnTo>
                      <a:lnTo>
                        <a:pt x="424" y="0"/>
                      </a:lnTo>
                      <a:lnTo>
                        <a:pt x="424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9" name="Freeform 27">
                  <a:extLst>
                    <a:ext uri="{FF2B5EF4-FFF2-40B4-BE49-F238E27FC236}">
                      <a16:creationId xmlns:a16="http://schemas.microsoft.com/office/drawing/2014/main" id="{3FBF9CE2-DB05-4223-9F08-F6DA46505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" y="1209"/>
                  <a:ext cx="2664" cy="450"/>
                </a:xfrm>
                <a:custGeom>
                  <a:avLst/>
                  <a:gdLst>
                    <a:gd name="T0" fmla="*/ 0 w 444"/>
                    <a:gd name="T1" fmla="*/ 75 h 75"/>
                    <a:gd name="T2" fmla="*/ 28 w 444"/>
                    <a:gd name="T3" fmla="*/ 75 h 75"/>
                    <a:gd name="T4" fmla="*/ 28 w 444"/>
                    <a:gd name="T5" fmla="*/ 70 h 75"/>
                    <a:gd name="T6" fmla="*/ 28 w 444"/>
                    <a:gd name="T7" fmla="*/ 70 h 75"/>
                    <a:gd name="T8" fmla="*/ 57 w 444"/>
                    <a:gd name="T9" fmla="*/ 70 h 75"/>
                    <a:gd name="T10" fmla="*/ 57 w 444"/>
                    <a:gd name="T11" fmla="*/ 65 h 75"/>
                    <a:gd name="T12" fmla="*/ 57 w 444"/>
                    <a:gd name="T13" fmla="*/ 65 h 75"/>
                    <a:gd name="T14" fmla="*/ 132 w 444"/>
                    <a:gd name="T15" fmla="*/ 65 h 75"/>
                    <a:gd name="T16" fmla="*/ 132 w 444"/>
                    <a:gd name="T17" fmla="*/ 60 h 75"/>
                    <a:gd name="T18" fmla="*/ 132 w 444"/>
                    <a:gd name="T19" fmla="*/ 60 h 75"/>
                    <a:gd name="T20" fmla="*/ 171 w 444"/>
                    <a:gd name="T21" fmla="*/ 60 h 75"/>
                    <a:gd name="T22" fmla="*/ 171 w 444"/>
                    <a:gd name="T23" fmla="*/ 55 h 75"/>
                    <a:gd name="T24" fmla="*/ 171 w 444"/>
                    <a:gd name="T25" fmla="*/ 55 h 75"/>
                    <a:gd name="T26" fmla="*/ 172 w 444"/>
                    <a:gd name="T27" fmla="*/ 55 h 75"/>
                    <a:gd name="T28" fmla="*/ 172 w 444"/>
                    <a:gd name="T29" fmla="*/ 50 h 75"/>
                    <a:gd name="T30" fmla="*/ 172 w 444"/>
                    <a:gd name="T31" fmla="*/ 50 h 75"/>
                    <a:gd name="T32" fmla="*/ 175 w 444"/>
                    <a:gd name="T33" fmla="*/ 50 h 75"/>
                    <a:gd name="T34" fmla="*/ 175 w 444"/>
                    <a:gd name="T35" fmla="*/ 46 h 75"/>
                    <a:gd name="T36" fmla="*/ 175 w 444"/>
                    <a:gd name="T37" fmla="*/ 46 h 75"/>
                    <a:gd name="T38" fmla="*/ 180 w 444"/>
                    <a:gd name="T39" fmla="*/ 46 h 75"/>
                    <a:gd name="T40" fmla="*/ 180 w 444"/>
                    <a:gd name="T41" fmla="*/ 41 h 75"/>
                    <a:gd name="T42" fmla="*/ 180 w 444"/>
                    <a:gd name="T43" fmla="*/ 41 h 75"/>
                    <a:gd name="T44" fmla="*/ 183 w 444"/>
                    <a:gd name="T45" fmla="*/ 41 h 75"/>
                    <a:gd name="T46" fmla="*/ 183 w 444"/>
                    <a:gd name="T47" fmla="*/ 36 h 75"/>
                    <a:gd name="T48" fmla="*/ 183 w 444"/>
                    <a:gd name="T49" fmla="*/ 36 h 75"/>
                    <a:gd name="T50" fmla="*/ 203 w 444"/>
                    <a:gd name="T51" fmla="*/ 36 h 75"/>
                    <a:gd name="T52" fmla="*/ 203 w 444"/>
                    <a:gd name="T53" fmla="*/ 31 h 75"/>
                    <a:gd name="T54" fmla="*/ 203 w 444"/>
                    <a:gd name="T55" fmla="*/ 31 h 75"/>
                    <a:gd name="T56" fmla="*/ 225 w 444"/>
                    <a:gd name="T57" fmla="*/ 31 h 75"/>
                    <a:gd name="T58" fmla="*/ 225 w 444"/>
                    <a:gd name="T59" fmla="*/ 26 h 75"/>
                    <a:gd name="T60" fmla="*/ 225 w 444"/>
                    <a:gd name="T61" fmla="*/ 26 h 75"/>
                    <a:gd name="T62" fmla="*/ 233 w 444"/>
                    <a:gd name="T63" fmla="*/ 26 h 75"/>
                    <a:gd name="T64" fmla="*/ 233 w 444"/>
                    <a:gd name="T65" fmla="*/ 21 h 75"/>
                    <a:gd name="T66" fmla="*/ 233 w 444"/>
                    <a:gd name="T67" fmla="*/ 21 h 75"/>
                    <a:gd name="T68" fmla="*/ 329 w 444"/>
                    <a:gd name="T69" fmla="*/ 21 h 75"/>
                    <a:gd name="T70" fmla="*/ 329 w 444"/>
                    <a:gd name="T71" fmla="*/ 16 h 75"/>
                    <a:gd name="T72" fmla="*/ 329 w 444"/>
                    <a:gd name="T73" fmla="*/ 16 h 75"/>
                    <a:gd name="T74" fmla="*/ 331 w 444"/>
                    <a:gd name="T75" fmla="*/ 16 h 75"/>
                    <a:gd name="T76" fmla="*/ 331 w 444"/>
                    <a:gd name="T77" fmla="*/ 11 h 75"/>
                    <a:gd name="T78" fmla="*/ 331 w 444"/>
                    <a:gd name="T79" fmla="*/ 11 h 75"/>
                    <a:gd name="T80" fmla="*/ 338 w 444"/>
                    <a:gd name="T81" fmla="*/ 11 h 75"/>
                    <a:gd name="T82" fmla="*/ 338 w 444"/>
                    <a:gd name="T83" fmla="*/ 5 h 75"/>
                    <a:gd name="T84" fmla="*/ 338 w 444"/>
                    <a:gd name="T85" fmla="*/ 5 h 75"/>
                    <a:gd name="T86" fmla="*/ 423 w 444"/>
                    <a:gd name="T87" fmla="*/ 5 h 75"/>
                    <a:gd name="T88" fmla="*/ 423 w 444"/>
                    <a:gd name="T89" fmla="*/ 0 h 75"/>
                    <a:gd name="T90" fmla="*/ 423 w 444"/>
                    <a:gd name="T91" fmla="*/ 0 h 75"/>
                    <a:gd name="T92" fmla="*/ 444 w 444"/>
                    <a:gd name="T93" fmla="*/ 0 h 75"/>
                    <a:gd name="T94" fmla="*/ 444 w 444"/>
                    <a:gd name="T9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44" h="75">
                      <a:moveTo>
                        <a:pt x="0" y="75"/>
                      </a:moveTo>
                      <a:lnTo>
                        <a:pt x="28" y="75"/>
                      </a:lnTo>
                      <a:lnTo>
                        <a:pt x="28" y="70"/>
                      </a:lnTo>
                      <a:lnTo>
                        <a:pt x="28" y="70"/>
                      </a:lnTo>
                      <a:lnTo>
                        <a:pt x="57" y="70"/>
                      </a:lnTo>
                      <a:lnTo>
                        <a:pt x="57" y="65"/>
                      </a:lnTo>
                      <a:lnTo>
                        <a:pt x="57" y="65"/>
                      </a:lnTo>
                      <a:lnTo>
                        <a:pt x="132" y="65"/>
                      </a:lnTo>
                      <a:lnTo>
                        <a:pt x="132" y="60"/>
                      </a:lnTo>
                      <a:lnTo>
                        <a:pt x="132" y="60"/>
                      </a:lnTo>
                      <a:lnTo>
                        <a:pt x="171" y="60"/>
                      </a:lnTo>
                      <a:lnTo>
                        <a:pt x="171" y="55"/>
                      </a:lnTo>
                      <a:lnTo>
                        <a:pt x="171" y="55"/>
                      </a:lnTo>
                      <a:lnTo>
                        <a:pt x="172" y="55"/>
                      </a:lnTo>
                      <a:lnTo>
                        <a:pt x="172" y="50"/>
                      </a:lnTo>
                      <a:lnTo>
                        <a:pt x="172" y="50"/>
                      </a:lnTo>
                      <a:lnTo>
                        <a:pt x="175" y="50"/>
                      </a:lnTo>
                      <a:lnTo>
                        <a:pt x="175" y="46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0" y="41"/>
                      </a:lnTo>
                      <a:lnTo>
                        <a:pt x="180" y="41"/>
                      </a:lnTo>
                      <a:lnTo>
                        <a:pt x="183" y="41"/>
                      </a:lnTo>
                      <a:lnTo>
                        <a:pt x="183" y="36"/>
                      </a:lnTo>
                      <a:lnTo>
                        <a:pt x="183" y="36"/>
                      </a:lnTo>
                      <a:lnTo>
                        <a:pt x="203" y="36"/>
                      </a:lnTo>
                      <a:lnTo>
                        <a:pt x="203" y="31"/>
                      </a:lnTo>
                      <a:lnTo>
                        <a:pt x="203" y="31"/>
                      </a:lnTo>
                      <a:lnTo>
                        <a:pt x="225" y="31"/>
                      </a:lnTo>
                      <a:lnTo>
                        <a:pt x="225" y="26"/>
                      </a:lnTo>
                      <a:lnTo>
                        <a:pt x="225" y="26"/>
                      </a:lnTo>
                      <a:lnTo>
                        <a:pt x="233" y="26"/>
                      </a:lnTo>
                      <a:lnTo>
                        <a:pt x="233" y="21"/>
                      </a:lnTo>
                      <a:lnTo>
                        <a:pt x="233" y="21"/>
                      </a:lnTo>
                      <a:lnTo>
                        <a:pt x="329" y="21"/>
                      </a:lnTo>
                      <a:lnTo>
                        <a:pt x="329" y="16"/>
                      </a:lnTo>
                      <a:lnTo>
                        <a:pt x="329" y="16"/>
                      </a:lnTo>
                      <a:lnTo>
                        <a:pt x="331" y="16"/>
                      </a:lnTo>
                      <a:lnTo>
                        <a:pt x="331" y="11"/>
                      </a:lnTo>
                      <a:lnTo>
                        <a:pt x="331" y="11"/>
                      </a:lnTo>
                      <a:lnTo>
                        <a:pt x="338" y="11"/>
                      </a:lnTo>
                      <a:lnTo>
                        <a:pt x="338" y="5"/>
                      </a:lnTo>
                      <a:lnTo>
                        <a:pt x="338" y="5"/>
                      </a:lnTo>
                      <a:lnTo>
                        <a:pt x="423" y="5"/>
                      </a:lnTo>
                      <a:lnTo>
                        <a:pt x="423" y="0"/>
                      </a:lnTo>
                      <a:lnTo>
                        <a:pt x="423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19050" cap="flat">
                  <a:solidFill>
                    <a:srgbClr val="3D4DE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0" name="Line 28">
                  <a:extLst>
                    <a:ext uri="{FF2B5EF4-FFF2-40B4-BE49-F238E27FC236}">
                      <a16:creationId xmlns:a16="http://schemas.microsoft.com/office/drawing/2014/main" id="{80B5D9DB-3AD7-409D-AA64-E021B5546B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1" y="1215"/>
                  <a:ext cx="0" cy="102"/>
                </a:xfrm>
                <a:prstGeom prst="line">
                  <a:avLst/>
                </a:prstGeom>
                <a:noFill/>
                <a:ln w="19050" cap="flat">
                  <a:solidFill>
                    <a:srgbClr val="004F7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1" name="Line 29">
                  <a:extLst>
                    <a:ext uri="{FF2B5EF4-FFF2-40B4-BE49-F238E27FC236}">
                      <a16:creationId xmlns:a16="http://schemas.microsoft.com/office/drawing/2014/main" id="{3923494D-837B-4E10-9168-6F9FEFEBA4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9" y="1263"/>
                  <a:ext cx="0" cy="126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2" name="Line 30">
                  <a:extLst>
                    <a:ext uri="{FF2B5EF4-FFF2-40B4-BE49-F238E27FC236}">
                      <a16:creationId xmlns:a16="http://schemas.microsoft.com/office/drawing/2014/main" id="{AB67A7F7-8386-4B68-8686-40C3CA66E6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5" y="999"/>
                  <a:ext cx="0" cy="210"/>
                </a:xfrm>
                <a:prstGeom prst="line">
                  <a:avLst/>
                </a:prstGeom>
                <a:noFill/>
                <a:ln w="19050" cap="flat">
                  <a:solidFill>
                    <a:srgbClr val="3D4DE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3" name="Line 31">
                  <a:extLst>
                    <a:ext uri="{FF2B5EF4-FFF2-40B4-BE49-F238E27FC236}">
                      <a16:creationId xmlns:a16="http://schemas.microsoft.com/office/drawing/2014/main" id="{06392ABC-EC89-47A2-A0A1-EC8C887183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1" y="1215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4F7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9" name="Line 32">
                  <a:extLst>
                    <a:ext uri="{FF2B5EF4-FFF2-40B4-BE49-F238E27FC236}">
                      <a16:creationId xmlns:a16="http://schemas.microsoft.com/office/drawing/2014/main" id="{FCDB02FE-B780-449A-B109-655A00FCD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9" y="1263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35" name="Line 33">
                  <a:extLst>
                    <a:ext uri="{FF2B5EF4-FFF2-40B4-BE49-F238E27FC236}">
                      <a16:creationId xmlns:a16="http://schemas.microsoft.com/office/drawing/2014/main" id="{67A71F46-6A2E-49B6-91C1-FB7910887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5" y="999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rgbClr val="3D4DE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36" name="Line 34">
                  <a:extLst>
                    <a:ext uri="{FF2B5EF4-FFF2-40B4-BE49-F238E27FC236}">
                      <a16:creationId xmlns:a16="http://schemas.microsoft.com/office/drawing/2014/main" id="{56ADD63D-AEC6-4721-9639-B4299701C0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1" y="1317"/>
                  <a:ext cx="0" cy="102"/>
                </a:xfrm>
                <a:prstGeom prst="line">
                  <a:avLst/>
                </a:prstGeom>
                <a:noFill/>
                <a:ln w="19050" cap="flat">
                  <a:solidFill>
                    <a:srgbClr val="004F7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37" name="Line 35">
                  <a:extLst>
                    <a:ext uri="{FF2B5EF4-FFF2-40B4-BE49-F238E27FC236}">
                      <a16:creationId xmlns:a16="http://schemas.microsoft.com/office/drawing/2014/main" id="{A320A1E0-73E2-42C6-83B2-9E87FC49BB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9" y="1389"/>
                  <a:ext cx="0" cy="12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38" name="Line 36">
                  <a:extLst>
                    <a:ext uri="{FF2B5EF4-FFF2-40B4-BE49-F238E27FC236}">
                      <a16:creationId xmlns:a16="http://schemas.microsoft.com/office/drawing/2014/main" id="{106D82C6-A67F-423B-9B64-D2989D4CC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5" y="1209"/>
                  <a:ext cx="0" cy="210"/>
                </a:xfrm>
                <a:prstGeom prst="line">
                  <a:avLst/>
                </a:prstGeom>
                <a:noFill/>
                <a:ln w="19050" cap="flat">
                  <a:solidFill>
                    <a:srgbClr val="3D4DE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39" name="Line 37">
                  <a:extLst>
                    <a:ext uri="{FF2B5EF4-FFF2-40B4-BE49-F238E27FC236}">
                      <a16:creationId xmlns:a16="http://schemas.microsoft.com/office/drawing/2014/main" id="{74D32904-9F05-4645-BDAC-9163BCA1B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1" y="1419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4F7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290" name="Line 38">
                  <a:extLst>
                    <a:ext uri="{FF2B5EF4-FFF2-40B4-BE49-F238E27FC236}">
                      <a16:creationId xmlns:a16="http://schemas.microsoft.com/office/drawing/2014/main" id="{20877CFB-8234-427C-92C2-E98B27D1DA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9" y="1509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40" name="Line 39">
                  <a:extLst>
                    <a:ext uri="{FF2B5EF4-FFF2-40B4-BE49-F238E27FC236}">
                      <a16:creationId xmlns:a16="http://schemas.microsoft.com/office/drawing/2014/main" id="{CCAA4A10-0929-4A57-942E-19B84CC65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5" y="1419"/>
                  <a:ext cx="120" cy="0"/>
                </a:xfrm>
                <a:prstGeom prst="line">
                  <a:avLst/>
                </a:prstGeom>
                <a:noFill/>
                <a:ln w="19050" cap="flat">
                  <a:solidFill>
                    <a:srgbClr val="3D4DE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41" name="Line 40">
                  <a:extLst>
                    <a:ext uri="{FF2B5EF4-FFF2-40B4-BE49-F238E27FC236}">
                      <a16:creationId xmlns:a16="http://schemas.microsoft.com/office/drawing/2014/main" id="{6F0BB286-8846-47CB-9B16-2FE51E97A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1" y="1317"/>
                  <a:ext cx="0" cy="0"/>
                </a:xfrm>
                <a:prstGeom prst="line">
                  <a:avLst/>
                </a:prstGeom>
                <a:noFill/>
                <a:ln w="0">
                  <a:solidFill>
                    <a:srgbClr val="2A25D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42" name="Line 41">
                  <a:extLst>
                    <a:ext uri="{FF2B5EF4-FFF2-40B4-BE49-F238E27FC236}">
                      <a16:creationId xmlns:a16="http://schemas.microsoft.com/office/drawing/2014/main" id="{3C93424C-5897-4077-A75B-DD3AFF5B3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9" y="1389"/>
                  <a:ext cx="0" cy="0"/>
                </a:xfrm>
                <a:prstGeom prst="line">
                  <a:avLst/>
                </a:prstGeom>
                <a:noFill/>
                <a:ln w="0">
                  <a:solidFill>
                    <a:srgbClr val="B2182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43" name="Line 42">
                  <a:extLst>
                    <a:ext uri="{FF2B5EF4-FFF2-40B4-BE49-F238E27FC236}">
                      <a16:creationId xmlns:a16="http://schemas.microsoft.com/office/drawing/2014/main" id="{8C616385-4D2F-4A95-9A6A-88705E819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5" y="1209"/>
                  <a:ext cx="0" cy="0"/>
                </a:xfrm>
                <a:prstGeom prst="line">
                  <a:avLst/>
                </a:prstGeom>
                <a:noFill/>
                <a:ln w="0">
                  <a:solidFill>
                    <a:srgbClr val="01665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44" name="Line 43">
                  <a:extLst>
                    <a:ext uri="{FF2B5EF4-FFF2-40B4-BE49-F238E27FC236}">
                      <a16:creationId xmlns:a16="http://schemas.microsoft.com/office/drawing/2014/main" id="{E04024D8-3475-4E62-9BB1-844D66220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3" y="1659"/>
                  <a:ext cx="294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45" name="Line 44">
                  <a:extLst>
                    <a:ext uri="{FF2B5EF4-FFF2-40B4-BE49-F238E27FC236}">
                      <a16:creationId xmlns:a16="http://schemas.microsoft.com/office/drawing/2014/main" id="{B070DEB4-041C-473B-8EE2-2CA0E947C8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1" y="1659"/>
                  <a:ext cx="0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46" name="Rectangle 45">
                  <a:extLst>
                    <a:ext uri="{FF2B5EF4-FFF2-40B4-BE49-F238E27FC236}">
                      <a16:creationId xmlns:a16="http://schemas.microsoft.com/office/drawing/2014/main" id="{02E0EC03-63FB-4DF9-A355-E646BD570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" y="1725"/>
                  <a:ext cx="7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30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47" name="Line 46">
                  <a:extLst>
                    <a:ext uri="{FF2B5EF4-FFF2-40B4-BE49-F238E27FC236}">
                      <a16:creationId xmlns:a16="http://schemas.microsoft.com/office/drawing/2014/main" id="{477FB709-EF82-4D3A-B8CE-A7FFABF511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" y="1659"/>
                  <a:ext cx="0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48" name="Rectangle 47">
                  <a:extLst>
                    <a:ext uri="{FF2B5EF4-FFF2-40B4-BE49-F238E27FC236}">
                      <a16:creationId xmlns:a16="http://schemas.microsoft.com/office/drawing/2014/main" id="{CE041D5C-BCB7-4A08-B63A-D71BC7B0C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1725"/>
                  <a:ext cx="7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90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49" name="Line 48">
                  <a:extLst>
                    <a:ext uri="{FF2B5EF4-FFF2-40B4-BE49-F238E27FC236}">
                      <a16:creationId xmlns:a16="http://schemas.microsoft.com/office/drawing/2014/main" id="{C4871FCC-D8F0-478D-AE1B-7F6890B286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5" y="1659"/>
                  <a:ext cx="0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50" name="Rectangle 49">
                  <a:extLst>
                    <a:ext uri="{FF2B5EF4-FFF2-40B4-BE49-F238E27FC236}">
                      <a16:creationId xmlns:a16="http://schemas.microsoft.com/office/drawing/2014/main" id="{6694528D-5E3C-4D61-BD10-141BA2B66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725"/>
                  <a:ext cx="116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180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51" name="Line 50">
                  <a:extLst>
                    <a:ext uri="{FF2B5EF4-FFF2-40B4-BE49-F238E27FC236}">
                      <a16:creationId xmlns:a16="http://schemas.microsoft.com/office/drawing/2014/main" id="{08D6FE48-D0A2-4E24-973E-4C16FBD1E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" y="1659"/>
                  <a:ext cx="0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52" name="Rectangle 51">
                  <a:extLst>
                    <a:ext uri="{FF2B5EF4-FFF2-40B4-BE49-F238E27FC236}">
                      <a16:creationId xmlns:a16="http://schemas.microsoft.com/office/drawing/2014/main" id="{6EE33EBE-2920-409A-8044-6ADC75F1E1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3" y="1725"/>
                  <a:ext cx="116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270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53" name="Line 52">
                  <a:extLst>
                    <a:ext uri="{FF2B5EF4-FFF2-40B4-BE49-F238E27FC236}">
                      <a16:creationId xmlns:a16="http://schemas.microsoft.com/office/drawing/2014/main" id="{045AB685-7B48-4EEF-9B0E-3111E4074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5" y="1659"/>
                  <a:ext cx="0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54" name="Rectangle 53">
                  <a:extLst>
                    <a:ext uri="{FF2B5EF4-FFF2-40B4-BE49-F238E27FC236}">
                      <a16:creationId xmlns:a16="http://schemas.microsoft.com/office/drawing/2014/main" id="{520C6A58-5328-449B-B9DA-BC7D62369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9" y="1725"/>
                  <a:ext cx="116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365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55" name="Rectangle 54">
                  <a:extLst>
                    <a:ext uri="{FF2B5EF4-FFF2-40B4-BE49-F238E27FC236}">
                      <a16:creationId xmlns:a16="http://schemas.microsoft.com/office/drawing/2014/main" id="{2A70EEF0-40DE-4B86-B9B4-271A94E72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3" y="1846"/>
                  <a:ext cx="899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Days from Index Procedure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56" name="Line 55">
                  <a:extLst>
                    <a:ext uri="{FF2B5EF4-FFF2-40B4-BE49-F238E27FC236}">
                      <a16:creationId xmlns:a16="http://schemas.microsoft.com/office/drawing/2014/main" id="{34860B48-29F7-4F84-A3E0-03DB7D5E41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" y="21"/>
                  <a:ext cx="0" cy="16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57" name="Line 56">
                  <a:extLst>
                    <a:ext uri="{FF2B5EF4-FFF2-40B4-BE49-F238E27FC236}">
                      <a16:creationId xmlns:a16="http://schemas.microsoft.com/office/drawing/2014/main" id="{5D880552-D6C5-4769-80DE-2AB0ED64E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" y="1659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58" name="Rectangle 57">
                  <a:extLst>
                    <a:ext uri="{FF2B5EF4-FFF2-40B4-BE49-F238E27FC236}">
                      <a16:creationId xmlns:a16="http://schemas.microsoft.com/office/drawing/2014/main" id="{7447D2B2-5745-4F68-AED6-2122FCA3B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623"/>
                  <a:ext cx="100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0%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59" name="Line 58">
                  <a:extLst>
                    <a:ext uri="{FF2B5EF4-FFF2-40B4-BE49-F238E27FC236}">
                      <a16:creationId xmlns:a16="http://schemas.microsoft.com/office/drawing/2014/main" id="{DCAF9790-D36A-4570-BFF2-16F1C4F22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" y="1335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60" name="Rectangle 59">
                  <a:extLst>
                    <a:ext uri="{FF2B5EF4-FFF2-40B4-BE49-F238E27FC236}">
                      <a16:creationId xmlns:a16="http://schemas.microsoft.com/office/drawing/2014/main" id="{EBFF14F5-C074-4615-9070-5D7DA2598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" y="1299"/>
                  <a:ext cx="139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10%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61" name="Line 60">
                  <a:extLst>
                    <a:ext uri="{FF2B5EF4-FFF2-40B4-BE49-F238E27FC236}">
                      <a16:creationId xmlns:a16="http://schemas.microsoft.com/office/drawing/2014/main" id="{81DD2EF2-36AC-477D-AFD8-F48B1E606B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" y="1011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62" name="Rectangle 61">
                  <a:extLst>
                    <a:ext uri="{FF2B5EF4-FFF2-40B4-BE49-F238E27FC236}">
                      <a16:creationId xmlns:a16="http://schemas.microsoft.com/office/drawing/2014/main" id="{D8A6EF5F-8FA6-4B05-9169-573E97D56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" y="975"/>
                  <a:ext cx="139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20%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63" name="Line 62">
                  <a:extLst>
                    <a:ext uri="{FF2B5EF4-FFF2-40B4-BE49-F238E27FC236}">
                      <a16:creationId xmlns:a16="http://schemas.microsoft.com/office/drawing/2014/main" id="{E977E05D-8D74-42AF-92C3-BBFC6B413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" y="693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64" name="Rectangle 63">
                  <a:extLst>
                    <a:ext uri="{FF2B5EF4-FFF2-40B4-BE49-F238E27FC236}">
                      <a16:creationId xmlns:a16="http://schemas.microsoft.com/office/drawing/2014/main" id="{9D1252CA-0A6A-4D08-938B-E366B9DF6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" y="651"/>
                  <a:ext cx="139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30%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65" name="Line 64">
                  <a:extLst>
                    <a:ext uri="{FF2B5EF4-FFF2-40B4-BE49-F238E27FC236}">
                      <a16:creationId xmlns:a16="http://schemas.microsoft.com/office/drawing/2014/main" id="{8986BC80-2E33-440F-A7EA-DD15FC4034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" y="369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66" name="Rectangle 65">
                  <a:extLst>
                    <a:ext uri="{FF2B5EF4-FFF2-40B4-BE49-F238E27FC236}">
                      <a16:creationId xmlns:a16="http://schemas.microsoft.com/office/drawing/2014/main" id="{C8D4E7E2-AC2C-4AFC-B794-9CE3325CF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" y="327"/>
                  <a:ext cx="139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40%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67" name="Line 66">
                  <a:extLst>
                    <a:ext uri="{FF2B5EF4-FFF2-40B4-BE49-F238E27FC236}">
                      <a16:creationId xmlns:a16="http://schemas.microsoft.com/office/drawing/2014/main" id="{8CE9CFB4-765B-4FDA-8C04-23BF5AE0DC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" y="45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68" name="Rectangle 67">
                  <a:extLst>
                    <a:ext uri="{FF2B5EF4-FFF2-40B4-BE49-F238E27FC236}">
                      <a16:creationId xmlns:a16="http://schemas.microsoft.com/office/drawing/2014/main" id="{8A21E36F-B036-4AA3-B40C-0024E2D80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" y="3"/>
                  <a:ext cx="139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50%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69" name="Rectangle 68">
                  <a:extLst>
                    <a:ext uri="{FF2B5EF4-FFF2-40B4-BE49-F238E27FC236}">
                      <a16:creationId xmlns:a16="http://schemas.microsoft.com/office/drawing/2014/main" id="{ADC5B645-F111-46E2-ADE1-DAE306C9D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506" y="672"/>
                  <a:ext cx="1282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Landmark Analysis at 30 days, 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KM All-Cause Mortality Rate at 30 Days</a:t>
                  </a:r>
                  <a:endPara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7460D4A3-D4E0-41B3-8612-9021A7707EE0}"/>
                  </a:ext>
                </a:extLst>
              </p:cNvPr>
              <p:cNvSpPr txBox="1"/>
              <p:nvPr/>
            </p:nvSpPr>
            <p:spPr>
              <a:xfrm>
                <a:off x="5736178" y="1230053"/>
                <a:ext cx="231203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No difference between valve brands between 30 -365 days</a:t>
                </a:r>
              </a:p>
              <a:p>
                <a:pPr algn="ctr"/>
                <a:r>
                  <a:rPr lang="en-US" sz="9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Log-rank p=0.32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D9953D24-F1DE-41F6-AA7B-246363647213}"/>
                  </a:ext>
                </a:extLst>
              </p:cNvPr>
              <p:cNvSpPr txBox="1"/>
              <p:nvPr/>
            </p:nvSpPr>
            <p:spPr>
              <a:xfrm>
                <a:off x="4590335" y="3604403"/>
                <a:ext cx="69222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No. at risk</a:t>
                </a:r>
              </a:p>
            </p:txBody>
          </p:sp>
        </p:grp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1E0334D-63A4-4C1B-870B-4EBD9A52C9C1}"/>
                </a:ext>
              </a:extLst>
            </p:cNvPr>
            <p:cNvSpPr txBox="1"/>
            <p:nvPr/>
          </p:nvSpPr>
          <p:spPr>
            <a:xfrm>
              <a:off x="8737546" y="2445411"/>
              <a:ext cx="5056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rgbClr val="3D4D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13.9%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20A09A9E-B65A-4FC3-8CB5-ED17E7DE33ED}"/>
                </a:ext>
              </a:extLst>
            </p:cNvPr>
            <p:cNvSpPr txBox="1"/>
            <p:nvPr/>
          </p:nvSpPr>
          <p:spPr>
            <a:xfrm>
              <a:off x="8743624" y="2656217"/>
              <a:ext cx="4804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rgbClr val="004F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10.6%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A0807D6E-060B-47C1-B0F7-A470387C610F}"/>
                </a:ext>
              </a:extLst>
            </p:cNvPr>
            <p:cNvSpPr txBox="1"/>
            <p:nvPr/>
          </p:nvSpPr>
          <p:spPr>
            <a:xfrm>
              <a:off x="8766194" y="2797677"/>
              <a:ext cx="4250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8.4%</a:t>
              </a:r>
            </a:p>
          </p:txBody>
        </p:sp>
      </p:grpSp>
      <p:sp>
        <p:nvSpPr>
          <p:cNvPr id="303" name="TextBox 302">
            <a:extLst>
              <a:ext uri="{FF2B5EF4-FFF2-40B4-BE49-F238E27FC236}">
                <a16:creationId xmlns:a16="http://schemas.microsoft.com/office/drawing/2014/main" id="{760D5260-AF8C-43C6-8314-958C123E7E22}"/>
              </a:ext>
            </a:extLst>
          </p:cNvPr>
          <p:cNvSpPr txBox="1"/>
          <p:nvPr/>
        </p:nvSpPr>
        <p:spPr>
          <a:xfrm>
            <a:off x="94343" y="3683527"/>
            <a:ext cx="692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59A45E3-2204-4D86-81C9-BB2F6E2A6523}"/>
              </a:ext>
            </a:extLst>
          </p:cNvPr>
          <p:cNvGrpSpPr/>
          <p:nvPr/>
        </p:nvGrpSpPr>
        <p:grpSpPr>
          <a:xfrm>
            <a:off x="49371" y="758181"/>
            <a:ext cx="4503305" cy="3413769"/>
            <a:chOff x="49371" y="842701"/>
            <a:chExt cx="4503305" cy="3413769"/>
          </a:xfrm>
        </p:grpSpPr>
        <p:grpSp>
          <p:nvGrpSpPr>
            <p:cNvPr id="17470" name="Group 72">
              <a:extLst>
                <a:ext uri="{FF2B5EF4-FFF2-40B4-BE49-F238E27FC236}">
                  <a16:creationId xmlns:a16="http://schemas.microsoft.com/office/drawing/2014/main" id="{0497ABA2-B171-4D3F-BCCF-7FB743432EF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371" y="842701"/>
              <a:ext cx="4202576" cy="3413769"/>
              <a:chOff x="-18" y="3"/>
              <a:chExt cx="3477" cy="2304"/>
            </a:xfrm>
          </p:grpSpPr>
          <p:sp>
            <p:nvSpPr>
              <p:cNvPr id="17471" name="AutoShape 71">
                <a:extLst>
                  <a:ext uri="{FF2B5EF4-FFF2-40B4-BE49-F238E27FC236}">
                    <a16:creationId xmlns:a16="http://schemas.microsoft.com/office/drawing/2014/main" id="{0C211DA4-5A0E-4504-A72B-0288D974286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" y="3"/>
                <a:ext cx="3456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72" name="Rectangle 73">
                <a:extLst>
                  <a:ext uri="{FF2B5EF4-FFF2-40B4-BE49-F238E27FC236}">
                    <a16:creationId xmlns:a16="http://schemas.microsoft.com/office/drawing/2014/main" id="{C8E9E282-AF95-4AD7-955A-34A90D56E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" y="3"/>
                <a:ext cx="3456" cy="23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73" name="Rectangle 74">
                <a:extLst>
                  <a:ext uri="{FF2B5EF4-FFF2-40B4-BE49-F238E27FC236}">
                    <a16:creationId xmlns:a16="http://schemas.microsoft.com/office/drawing/2014/main" id="{13F64BE6-68B1-4AEF-8201-19FC5F182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204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4F71"/>
                    </a:solidFill>
                    <a:effectLst/>
                    <a:cs typeface="Arial" panose="020B0604020202020204" pitchFamily="34" charset="0"/>
                  </a:rPr>
                  <a:t>375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4F7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74" name="Rectangle 75">
                <a:extLst>
                  <a:ext uri="{FF2B5EF4-FFF2-40B4-BE49-F238E27FC236}">
                    <a16:creationId xmlns:a16="http://schemas.microsoft.com/office/drawing/2014/main" id="{D6C2FAE3-0434-4EBC-BF3D-81A92D2F6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" y="204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4F71"/>
                    </a:solidFill>
                    <a:effectLst/>
                    <a:cs typeface="Arial" panose="020B0604020202020204" pitchFamily="34" charset="0"/>
                  </a:rPr>
                  <a:t>370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4F7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75" name="Rectangle 76">
                <a:extLst>
                  <a:ext uri="{FF2B5EF4-FFF2-40B4-BE49-F238E27FC236}">
                    <a16:creationId xmlns:a16="http://schemas.microsoft.com/office/drawing/2014/main" id="{C4A34247-D476-498B-8085-C8EF32C0F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" y="204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004F71"/>
                    </a:solidFill>
                    <a:effectLst/>
                    <a:cs typeface="Arial" panose="020B0604020202020204" pitchFamily="34" charset="0"/>
                  </a:rPr>
                  <a:t>366</a:t>
                </a:r>
                <a:endPara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004F7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76" name="Rectangle 77">
                <a:extLst>
                  <a:ext uri="{FF2B5EF4-FFF2-40B4-BE49-F238E27FC236}">
                    <a16:creationId xmlns:a16="http://schemas.microsoft.com/office/drawing/2014/main" id="{C1C6DD17-96BE-4415-92C8-3DE0E5B01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" y="204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4F71"/>
                    </a:solidFill>
                    <a:effectLst/>
                    <a:cs typeface="Arial" panose="020B0604020202020204" pitchFamily="34" charset="0"/>
                  </a:rPr>
                  <a:t>365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4F7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78" name="Rectangle 78">
                <a:extLst>
                  <a:ext uri="{FF2B5EF4-FFF2-40B4-BE49-F238E27FC236}">
                    <a16:creationId xmlns:a16="http://schemas.microsoft.com/office/drawing/2014/main" id="{C0B55FC5-AD47-4167-BE03-BED728587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1" y="204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4F71"/>
                    </a:solidFill>
                    <a:effectLst/>
                    <a:cs typeface="Arial" panose="020B0604020202020204" pitchFamily="34" charset="0"/>
                  </a:rPr>
                  <a:t>363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4F7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79" name="Rectangle 79">
                <a:extLst>
                  <a:ext uri="{FF2B5EF4-FFF2-40B4-BE49-F238E27FC236}">
                    <a16:creationId xmlns:a16="http://schemas.microsoft.com/office/drawing/2014/main" id="{E3683D24-BFDB-4D97-90B2-3030FD93B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04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4F71"/>
                    </a:solidFill>
                    <a:effectLst/>
                    <a:cs typeface="Arial" panose="020B0604020202020204" pitchFamily="34" charset="0"/>
                  </a:rPr>
                  <a:t>361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4F7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80" name="Rectangle 80">
                <a:extLst>
                  <a:ext uri="{FF2B5EF4-FFF2-40B4-BE49-F238E27FC236}">
                    <a16:creationId xmlns:a16="http://schemas.microsoft.com/office/drawing/2014/main" id="{D8B8E384-147E-4AC6-9009-BDBF21A0B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204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4F71"/>
                    </a:solidFill>
                    <a:effectLst/>
                    <a:cs typeface="Arial" panose="020B0604020202020204" pitchFamily="34" charset="0"/>
                  </a:rPr>
                  <a:t>355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4F7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81" name="Rectangle 81">
                <a:extLst>
                  <a:ext uri="{FF2B5EF4-FFF2-40B4-BE49-F238E27FC236}">
                    <a16:creationId xmlns:a16="http://schemas.microsoft.com/office/drawing/2014/main" id="{9C577ACC-53C6-4392-95EF-051481D8E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213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206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82" name="Rectangle 82">
                <a:extLst>
                  <a:ext uri="{FF2B5EF4-FFF2-40B4-BE49-F238E27FC236}">
                    <a16:creationId xmlns:a16="http://schemas.microsoft.com/office/drawing/2014/main" id="{1B98E3EC-BF73-48EC-BEBF-7A8596B74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" y="213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206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83" name="Rectangle 83">
                <a:extLst>
                  <a:ext uri="{FF2B5EF4-FFF2-40B4-BE49-F238E27FC236}">
                    <a16:creationId xmlns:a16="http://schemas.microsoft.com/office/drawing/2014/main" id="{3CD61DA9-0EC3-4891-8C33-E85BA9214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" y="213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206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84" name="Rectangle 84">
                <a:extLst>
                  <a:ext uri="{FF2B5EF4-FFF2-40B4-BE49-F238E27FC236}">
                    <a16:creationId xmlns:a16="http://schemas.microsoft.com/office/drawing/2014/main" id="{3C91476B-FB31-4392-BD9A-DB76AA035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" y="213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206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85" name="Rectangle 85">
                <a:extLst>
                  <a:ext uri="{FF2B5EF4-FFF2-40B4-BE49-F238E27FC236}">
                    <a16:creationId xmlns:a16="http://schemas.microsoft.com/office/drawing/2014/main" id="{72E4DF35-2B39-4830-95EB-AE8924EF9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1" y="213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206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86" name="Rectangle 86">
                <a:extLst>
                  <a:ext uri="{FF2B5EF4-FFF2-40B4-BE49-F238E27FC236}">
                    <a16:creationId xmlns:a16="http://schemas.microsoft.com/office/drawing/2014/main" id="{8D295E75-A7AE-4396-B5FD-75CF94BED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13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206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87" name="Rectangle 87">
                <a:extLst>
                  <a:ext uri="{FF2B5EF4-FFF2-40B4-BE49-F238E27FC236}">
                    <a16:creationId xmlns:a16="http://schemas.microsoft.com/office/drawing/2014/main" id="{2B657434-3CDD-42C9-9560-321423447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213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206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88" name="Rectangle 88">
                <a:extLst>
                  <a:ext uri="{FF2B5EF4-FFF2-40B4-BE49-F238E27FC236}">
                    <a16:creationId xmlns:a16="http://schemas.microsoft.com/office/drawing/2014/main" id="{19CA4FE5-EC24-49E5-91D5-DD4887BD4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222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3D4DE3"/>
                    </a:solidFill>
                    <a:effectLst/>
                    <a:cs typeface="Arial" panose="020B0604020202020204" pitchFamily="34" charset="0"/>
                  </a:rPr>
                  <a:t>111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3D4DE3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89" name="Rectangle 89">
                <a:extLst>
                  <a:ext uri="{FF2B5EF4-FFF2-40B4-BE49-F238E27FC236}">
                    <a16:creationId xmlns:a16="http://schemas.microsoft.com/office/drawing/2014/main" id="{B3221D65-6579-4840-8872-ABFC2DA54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" y="222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3D4DE3"/>
                    </a:solidFill>
                    <a:effectLst/>
                    <a:cs typeface="Arial" panose="020B0604020202020204" pitchFamily="34" charset="0"/>
                  </a:rPr>
                  <a:t>109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3D4DE3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90" name="Rectangle 90">
                <a:extLst>
                  <a:ext uri="{FF2B5EF4-FFF2-40B4-BE49-F238E27FC236}">
                    <a16:creationId xmlns:a16="http://schemas.microsoft.com/office/drawing/2014/main" id="{7E4B168B-4BD4-42FB-9343-EC8F6FAE3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" y="222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3D4DE3"/>
                    </a:solidFill>
                    <a:effectLst/>
                    <a:cs typeface="Arial" panose="020B0604020202020204" pitchFamily="34" charset="0"/>
                  </a:rPr>
                  <a:t>109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3D4DE3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91" name="Rectangle 91">
                <a:extLst>
                  <a:ext uri="{FF2B5EF4-FFF2-40B4-BE49-F238E27FC236}">
                    <a16:creationId xmlns:a16="http://schemas.microsoft.com/office/drawing/2014/main" id="{EA2F1834-ED8F-48B7-9704-F2ACCB105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" y="222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3D4DE3"/>
                    </a:solidFill>
                    <a:effectLst/>
                    <a:cs typeface="Arial" panose="020B0604020202020204" pitchFamily="34" charset="0"/>
                  </a:rPr>
                  <a:t>109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3D4DE3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92" name="Rectangle 92">
                <a:extLst>
                  <a:ext uri="{FF2B5EF4-FFF2-40B4-BE49-F238E27FC236}">
                    <a16:creationId xmlns:a16="http://schemas.microsoft.com/office/drawing/2014/main" id="{A8B0B59E-424F-4591-BC32-50DCDE0B3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1" y="222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3D4DE3"/>
                    </a:solidFill>
                    <a:effectLst/>
                    <a:cs typeface="Arial" panose="020B0604020202020204" pitchFamily="34" charset="0"/>
                  </a:rPr>
                  <a:t>109</a:t>
                </a:r>
                <a:endPara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3D4DE3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93" name="Rectangle 93">
                <a:extLst>
                  <a:ext uri="{FF2B5EF4-FFF2-40B4-BE49-F238E27FC236}">
                    <a16:creationId xmlns:a16="http://schemas.microsoft.com/office/drawing/2014/main" id="{6365D74B-2864-48A9-B9B5-EDD0A87D7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22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3D4DE3"/>
                    </a:solidFill>
                    <a:effectLst/>
                    <a:cs typeface="Arial" panose="020B0604020202020204" pitchFamily="34" charset="0"/>
                  </a:rPr>
                  <a:t>109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3D4DE3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94" name="Rectangle 94">
                <a:extLst>
                  <a:ext uri="{FF2B5EF4-FFF2-40B4-BE49-F238E27FC236}">
                    <a16:creationId xmlns:a16="http://schemas.microsoft.com/office/drawing/2014/main" id="{46324144-0EC6-4F7F-864A-281D7D61F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2223"/>
                <a:ext cx="1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3D4DE3"/>
                    </a:solidFill>
                    <a:effectLst/>
                    <a:cs typeface="Arial" panose="020B0604020202020204" pitchFamily="34" charset="0"/>
                  </a:rPr>
                  <a:t>109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3D4DE3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95" name="Rectangle 95">
                <a:extLst>
                  <a:ext uri="{FF2B5EF4-FFF2-40B4-BE49-F238E27FC236}">
                    <a16:creationId xmlns:a16="http://schemas.microsoft.com/office/drawing/2014/main" id="{E8259ED9-96DB-4A3C-922E-E52B05158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" y="2044"/>
                <a:ext cx="570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004F71"/>
                    </a:solidFill>
                    <a:effectLst/>
                    <a:cs typeface="Arial" panose="020B0604020202020204" pitchFamily="34" charset="0"/>
                  </a:rPr>
                  <a:t>Portico valve</a:t>
                </a:r>
                <a:endPara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004F7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96" name="Rectangle 96">
                <a:extLst>
                  <a:ext uri="{FF2B5EF4-FFF2-40B4-BE49-F238E27FC236}">
                    <a16:creationId xmlns:a16="http://schemas.microsoft.com/office/drawing/2014/main" id="{6BA50635-511A-4B8C-8792-669504B75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" y="2133"/>
                <a:ext cx="351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Sapien 3</a:t>
                </a:r>
                <a:endPara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97" name="Rectangle 97">
                <a:extLst>
                  <a:ext uri="{FF2B5EF4-FFF2-40B4-BE49-F238E27FC236}">
                    <a16:creationId xmlns:a16="http://schemas.microsoft.com/office/drawing/2014/main" id="{B07026A1-A7E4-4229-885E-BD0A36D85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" y="2223"/>
                <a:ext cx="55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3D4DE3"/>
                    </a:solidFill>
                    <a:effectLst/>
                    <a:cs typeface="Arial" panose="020B0604020202020204" pitchFamily="34" charset="0"/>
                  </a:rPr>
                  <a:t>Evolut R/PRO</a:t>
                </a:r>
                <a:endPara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3D4DE3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498" name="Freeform 98">
                <a:extLst>
                  <a:ext uri="{FF2B5EF4-FFF2-40B4-BE49-F238E27FC236}">
                    <a16:creationId xmlns:a16="http://schemas.microsoft.com/office/drawing/2014/main" id="{81A1452F-6DDC-4E1C-B3E1-9DCC63B47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" y="1365"/>
                <a:ext cx="2664" cy="294"/>
              </a:xfrm>
              <a:custGeom>
                <a:avLst/>
                <a:gdLst>
                  <a:gd name="T0" fmla="*/ 0 w 444"/>
                  <a:gd name="T1" fmla="*/ 49 h 49"/>
                  <a:gd name="T2" fmla="*/ 0 w 444"/>
                  <a:gd name="T3" fmla="*/ 49 h 49"/>
                  <a:gd name="T4" fmla="*/ 0 w 444"/>
                  <a:gd name="T5" fmla="*/ 41 h 49"/>
                  <a:gd name="T6" fmla="*/ 0 w 444"/>
                  <a:gd name="T7" fmla="*/ 41 h 49"/>
                  <a:gd name="T8" fmla="*/ 15 w 444"/>
                  <a:gd name="T9" fmla="*/ 41 h 49"/>
                  <a:gd name="T10" fmla="*/ 15 w 444"/>
                  <a:gd name="T11" fmla="*/ 38 h 49"/>
                  <a:gd name="T12" fmla="*/ 15 w 444"/>
                  <a:gd name="T13" fmla="*/ 38 h 49"/>
                  <a:gd name="T14" fmla="*/ 29 w 444"/>
                  <a:gd name="T15" fmla="*/ 38 h 49"/>
                  <a:gd name="T16" fmla="*/ 29 w 444"/>
                  <a:gd name="T17" fmla="*/ 35 h 49"/>
                  <a:gd name="T18" fmla="*/ 29 w 444"/>
                  <a:gd name="T19" fmla="*/ 35 h 49"/>
                  <a:gd name="T20" fmla="*/ 89 w 444"/>
                  <a:gd name="T21" fmla="*/ 35 h 49"/>
                  <a:gd name="T22" fmla="*/ 89 w 444"/>
                  <a:gd name="T23" fmla="*/ 26 h 49"/>
                  <a:gd name="T24" fmla="*/ 89 w 444"/>
                  <a:gd name="T25" fmla="*/ 26 h 49"/>
                  <a:gd name="T26" fmla="*/ 118 w 444"/>
                  <a:gd name="T27" fmla="*/ 26 h 49"/>
                  <a:gd name="T28" fmla="*/ 118 w 444"/>
                  <a:gd name="T29" fmla="*/ 23 h 49"/>
                  <a:gd name="T30" fmla="*/ 118 w 444"/>
                  <a:gd name="T31" fmla="*/ 23 h 49"/>
                  <a:gd name="T32" fmla="*/ 163 w 444"/>
                  <a:gd name="T33" fmla="*/ 23 h 49"/>
                  <a:gd name="T34" fmla="*/ 163 w 444"/>
                  <a:gd name="T35" fmla="*/ 20 h 49"/>
                  <a:gd name="T36" fmla="*/ 163 w 444"/>
                  <a:gd name="T37" fmla="*/ 20 h 49"/>
                  <a:gd name="T38" fmla="*/ 252 w 444"/>
                  <a:gd name="T39" fmla="*/ 20 h 49"/>
                  <a:gd name="T40" fmla="*/ 252 w 444"/>
                  <a:gd name="T41" fmla="*/ 18 h 49"/>
                  <a:gd name="T42" fmla="*/ 252 w 444"/>
                  <a:gd name="T43" fmla="*/ 18 h 49"/>
                  <a:gd name="T44" fmla="*/ 355 w 444"/>
                  <a:gd name="T45" fmla="*/ 18 h 49"/>
                  <a:gd name="T46" fmla="*/ 355 w 444"/>
                  <a:gd name="T47" fmla="*/ 15 h 49"/>
                  <a:gd name="T48" fmla="*/ 355 w 444"/>
                  <a:gd name="T49" fmla="*/ 15 h 49"/>
                  <a:gd name="T50" fmla="*/ 370 w 444"/>
                  <a:gd name="T51" fmla="*/ 15 h 49"/>
                  <a:gd name="T52" fmla="*/ 370 w 444"/>
                  <a:gd name="T53" fmla="*/ 6 h 49"/>
                  <a:gd name="T54" fmla="*/ 370 w 444"/>
                  <a:gd name="T55" fmla="*/ 6 h 49"/>
                  <a:gd name="T56" fmla="*/ 385 w 444"/>
                  <a:gd name="T57" fmla="*/ 6 h 49"/>
                  <a:gd name="T58" fmla="*/ 385 w 444"/>
                  <a:gd name="T59" fmla="*/ 3 h 49"/>
                  <a:gd name="T60" fmla="*/ 385 w 444"/>
                  <a:gd name="T61" fmla="*/ 3 h 49"/>
                  <a:gd name="T62" fmla="*/ 400 w 444"/>
                  <a:gd name="T63" fmla="*/ 3 h 49"/>
                  <a:gd name="T64" fmla="*/ 400 w 444"/>
                  <a:gd name="T65" fmla="*/ 0 h 49"/>
                  <a:gd name="T66" fmla="*/ 400 w 444"/>
                  <a:gd name="T67" fmla="*/ 0 h 49"/>
                  <a:gd name="T68" fmla="*/ 444 w 444"/>
                  <a:gd name="T69" fmla="*/ 0 h 49"/>
                  <a:gd name="T70" fmla="*/ 444 w 444"/>
                  <a:gd name="T7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4" h="49">
                    <a:moveTo>
                      <a:pt x="0" y="49"/>
                    </a:moveTo>
                    <a:lnTo>
                      <a:pt x="0" y="4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5" y="41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29" y="38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89" y="35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118" y="26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63" y="23"/>
                    </a:lnTo>
                    <a:lnTo>
                      <a:pt x="163" y="20"/>
                    </a:lnTo>
                    <a:lnTo>
                      <a:pt x="163" y="20"/>
                    </a:lnTo>
                    <a:lnTo>
                      <a:pt x="252" y="20"/>
                    </a:lnTo>
                    <a:lnTo>
                      <a:pt x="252" y="18"/>
                    </a:lnTo>
                    <a:lnTo>
                      <a:pt x="252" y="18"/>
                    </a:lnTo>
                    <a:lnTo>
                      <a:pt x="355" y="18"/>
                    </a:lnTo>
                    <a:lnTo>
                      <a:pt x="355" y="15"/>
                    </a:lnTo>
                    <a:lnTo>
                      <a:pt x="355" y="15"/>
                    </a:lnTo>
                    <a:lnTo>
                      <a:pt x="370" y="15"/>
                    </a:lnTo>
                    <a:lnTo>
                      <a:pt x="370" y="6"/>
                    </a:lnTo>
                    <a:lnTo>
                      <a:pt x="370" y="6"/>
                    </a:lnTo>
                    <a:lnTo>
                      <a:pt x="385" y="6"/>
                    </a:lnTo>
                    <a:lnTo>
                      <a:pt x="385" y="3"/>
                    </a:lnTo>
                    <a:lnTo>
                      <a:pt x="385" y="3"/>
                    </a:lnTo>
                    <a:lnTo>
                      <a:pt x="400" y="3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44" y="0"/>
                    </a:lnTo>
                    <a:lnTo>
                      <a:pt x="444" y="0"/>
                    </a:lnTo>
                  </a:path>
                </a:pathLst>
              </a:custGeom>
              <a:noFill/>
              <a:ln w="19050" cap="flat">
                <a:solidFill>
                  <a:srgbClr val="004F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99" name="Freeform 99">
                <a:extLst>
                  <a:ext uri="{FF2B5EF4-FFF2-40B4-BE49-F238E27FC236}">
                    <a16:creationId xmlns:a16="http://schemas.microsoft.com/office/drawing/2014/main" id="{9CAB6EB9-A455-4440-B637-4E0C854C8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" y="1659"/>
                <a:ext cx="2664" cy="0"/>
              </a:xfrm>
              <a:custGeom>
                <a:avLst/>
                <a:gdLst>
                  <a:gd name="T0" fmla="*/ 0 w 444"/>
                  <a:gd name="T1" fmla="*/ 444 w 444"/>
                  <a:gd name="T2" fmla="*/ 444 w 4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4">
                    <a:moveTo>
                      <a:pt x="0" y="0"/>
                    </a:moveTo>
                    <a:lnTo>
                      <a:pt x="444" y="0"/>
                    </a:lnTo>
                    <a:lnTo>
                      <a:pt x="444" y="0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00" name="Freeform 100">
                <a:extLst>
                  <a:ext uri="{FF2B5EF4-FFF2-40B4-BE49-F238E27FC236}">
                    <a16:creationId xmlns:a16="http://schemas.microsoft.com/office/drawing/2014/main" id="{AAD9D6FC-9677-4C74-B913-9F4DAE402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" y="1545"/>
                <a:ext cx="2664" cy="114"/>
              </a:xfrm>
              <a:custGeom>
                <a:avLst/>
                <a:gdLst>
                  <a:gd name="T0" fmla="*/ 0 w 444"/>
                  <a:gd name="T1" fmla="*/ 19 h 19"/>
                  <a:gd name="T2" fmla="*/ 44 w 444"/>
                  <a:gd name="T3" fmla="*/ 19 h 19"/>
                  <a:gd name="T4" fmla="*/ 44 w 444"/>
                  <a:gd name="T5" fmla="*/ 9 h 19"/>
                  <a:gd name="T6" fmla="*/ 44 w 444"/>
                  <a:gd name="T7" fmla="*/ 9 h 19"/>
                  <a:gd name="T8" fmla="*/ 59 w 444"/>
                  <a:gd name="T9" fmla="*/ 9 h 19"/>
                  <a:gd name="T10" fmla="*/ 59 w 444"/>
                  <a:gd name="T11" fmla="*/ 0 h 19"/>
                  <a:gd name="T12" fmla="*/ 59 w 444"/>
                  <a:gd name="T13" fmla="*/ 0 h 19"/>
                  <a:gd name="T14" fmla="*/ 444 w 444"/>
                  <a:gd name="T15" fmla="*/ 0 h 19"/>
                  <a:gd name="T16" fmla="*/ 444 w 444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19">
                    <a:moveTo>
                      <a:pt x="0" y="19"/>
                    </a:moveTo>
                    <a:lnTo>
                      <a:pt x="44" y="1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59" y="9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44" y="0"/>
                    </a:lnTo>
                    <a:lnTo>
                      <a:pt x="444" y="0"/>
                    </a:lnTo>
                  </a:path>
                </a:pathLst>
              </a:custGeom>
              <a:noFill/>
              <a:ln w="19050" cap="flat">
                <a:solidFill>
                  <a:srgbClr val="3D4D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01" name="Line 101">
                <a:extLst>
                  <a:ext uri="{FF2B5EF4-FFF2-40B4-BE49-F238E27FC236}">
                    <a16:creationId xmlns:a16="http://schemas.microsoft.com/office/drawing/2014/main" id="{655512B0-804D-48FA-B716-E0C3CD5CA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3" y="1233"/>
                <a:ext cx="0" cy="132"/>
              </a:xfrm>
              <a:prstGeom prst="line">
                <a:avLst/>
              </a:prstGeom>
              <a:noFill/>
              <a:ln w="19050" cap="flat">
                <a:solidFill>
                  <a:srgbClr val="004F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02" name="Line 102">
                <a:extLst>
                  <a:ext uri="{FF2B5EF4-FFF2-40B4-BE49-F238E27FC236}">
                    <a16:creationId xmlns:a16="http://schemas.microsoft.com/office/drawing/2014/main" id="{A426DCFB-0335-493F-8C8B-A5370CA29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7" y="1659"/>
                <a:ext cx="0" cy="0"/>
              </a:xfrm>
              <a:prstGeom prst="line">
                <a:avLst/>
              </a:prstGeom>
              <a:noFill/>
              <a:ln w="19050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03" name="Line 103">
                <a:extLst>
                  <a:ext uri="{FF2B5EF4-FFF2-40B4-BE49-F238E27FC236}">
                    <a16:creationId xmlns:a16="http://schemas.microsoft.com/office/drawing/2014/main" id="{35CF2ADC-C2F4-41F2-857D-0B8D4419E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5" y="1383"/>
                <a:ext cx="0" cy="162"/>
              </a:xfrm>
              <a:prstGeom prst="line">
                <a:avLst/>
              </a:prstGeom>
              <a:noFill/>
              <a:ln w="19050" cap="flat">
                <a:solidFill>
                  <a:srgbClr val="3D4D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Line 104">
                <a:extLst>
                  <a:ext uri="{FF2B5EF4-FFF2-40B4-BE49-F238E27FC236}">
                    <a16:creationId xmlns:a16="http://schemas.microsoft.com/office/drawing/2014/main" id="{2DB9FA26-8128-47BB-AB45-873C24808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3" y="1233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004F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Line 105">
                <a:extLst>
                  <a:ext uri="{FF2B5EF4-FFF2-40B4-BE49-F238E27FC236}">
                    <a16:creationId xmlns:a16="http://schemas.microsoft.com/office/drawing/2014/main" id="{8FC44AB0-3380-4901-84D6-E0D0B9E09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7" y="1659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Line 106">
                <a:extLst>
                  <a:ext uri="{FF2B5EF4-FFF2-40B4-BE49-F238E27FC236}">
                    <a16:creationId xmlns:a16="http://schemas.microsoft.com/office/drawing/2014/main" id="{DCD5C2A6-C830-4194-BE6E-4495B6D17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5" y="1383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3D4D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Line 107">
                <a:extLst>
                  <a:ext uri="{FF2B5EF4-FFF2-40B4-BE49-F238E27FC236}">
                    <a16:creationId xmlns:a16="http://schemas.microsoft.com/office/drawing/2014/main" id="{6A465767-370E-4567-A2A2-34F92666F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3" y="1365"/>
                <a:ext cx="0" cy="138"/>
              </a:xfrm>
              <a:prstGeom prst="line">
                <a:avLst/>
              </a:prstGeom>
              <a:noFill/>
              <a:ln w="19050" cap="flat">
                <a:solidFill>
                  <a:srgbClr val="004F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Line 108">
                <a:extLst>
                  <a:ext uri="{FF2B5EF4-FFF2-40B4-BE49-F238E27FC236}">
                    <a16:creationId xmlns:a16="http://schemas.microsoft.com/office/drawing/2014/main" id="{9E7977AF-9767-49F4-964B-8BA057B75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7" y="1659"/>
                <a:ext cx="0" cy="0"/>
              </a:xfrm>
              <a:prstGeom prst="line">
                <a:avLst/>
              </a:prstGeom>
              <a:noFill/>
              <a:ln w="19050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Line 109">
                <a:extLst>
                  <a:ext uri="{FF2B5EF4-FFF2-40B4-BE49-F238E27FC236}">
                    <a16:creationId xmlns:a16="http://schemas.microsoft.com/office/drawing/2014/main" id="{AF078920-BEE2-4E9C-A7B9-0D774A69E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" y="1545"/>
                <a:ext cx="0" cy="114"/>
              </a:xfrm>
              <a:prstGeom prst="line">
                <a:avLst/>
              </a:prstGeom>
              <a:noFill/>
              <a:ln w="19050" cap="flat">
                <a:solidFill>
                  <a:srgbClr val="3D4D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Line 110">
                <a:extLst>
                  <a:ext uri="{FF2B5EF4-FFF2-40B4-BE49-F238E27FC236}">
                    <a16:creationId xmlns:a16="http://schemas.microsoft.com/office/drawing/2014/main" id="{A5E29E47-A886-4C22-BD41-D6AD860BE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3" y="1503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004F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Line 111">
                <a:extLst>
                  <a:ext uri="{FF2B5EF4-FFF2-40B4-BE49-F238E27FC236}">
                    <a16:creationId xmlns:a16="http://schemas.microsoft.com/office/drawing/2014/main" id="{482B876B-53AB-4F2C-BDF5-FA0A08A15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7" y="1659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Line 112">
                <a:extLst>
                  <a:ext uri="{FF2B5EF4-FFF2-40B4-BE49-F238E27FC236}">
                    <a16:creationId xmlns:a16="http://schemas.microsoft.com/office/drawing/2014/main" id="{F7964992-CC67-44D9-BDFE-E69737D9E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5" y="1659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0166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Line 113">
                <a:extLst>
                  <a:ext uri="{FF2B5EF4-FFF2-40B4-BE49-F238E27FC236}">
                    <a16:creationId xmlns:a16="http://schemas.microsoft.com/office/drawing/2014/main" id="{913DEF1B-07DB-41C2-AACB-4C2747946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3" y="1365"/>
                <a:ext cx="0" cy="0"/>
              </a:xfrm>
              <a:prstGeom prst="line">
                <a:avLst/>
              </a:prstGeom>
              <a:noFill/>
              <a:ln w="0">
                <a:solidFill>
                  <a:srgbClr val="2A25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Line 114">
                <a:extLst>
                  <a:ext uri="{FF2B5EF4-FFF2-40B4-BE49-F238E27FC236}">
                    <a16:creationId xmlns:a16="http://schemas.microsoft.com/office/drawing/2014/main" id="{F0FA179D-598C-4CE8-B085-4DD3B341F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7" y="1659"/>
                <a:ext cx="0" cy="0"/>
              </a:xfrm>
              <a:prstGeom prst="line">
                <a:avLst/>
              </a:prstGeom>
              <a:noFill/>
              <a:ln w="0">
                <a:solidFill>
                  <a:srgbClr val="B21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Line 115">
                <a:extLst>
                  <a:ext uri="{FF2B5EF4-FFF2-40B4-BE49-F238E27FC236}">
                    <a16:creationId xmlns:a16="http://schemas.microsoft.com/office/drawing/2014/main" id="{CFB002D7-F650-4B01-9AEE-34249A691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" y="154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1665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Line 116">
                <a:extLst>
                  <a:ext uri="{FF2B5EF4-FFF2-40B4-BE49-F238E27FC236}">
                    <a16:creationId xmlns:a16="http://schemas.microsoft.com/office/drawing/2014/main" id="{1134A0F0-7D0D-4D22-B501-C61CF39C4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" y="1660"/>
                <a:ext cx="294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Line 117">
                <a:extLst>
                  <a:ext uri="{FF2B5EF4-FFF2-40B4-BE49-F238E27FC236}">
                    <a16:creationId xmlns:a16="http://schemas.microsoft.com/office/drawing/2014/main" id="{CC0551CC-73AE-47F3-A25A-2E0A5A957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Rectangle 118">
                <a:extLst>
                  <a:ext uri="{FF2B5EF4-FFF2-40B4-BE49-F238E27FC236}">
                    <a16:creationId xmlns:a16="http://schemas.microsoft.com/office/drawing/2014/main" id="{AEE6EF0B-CA7C-4B7B-8920-6D44A66BB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1725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2" name="Line 119">
                <a:extLst>
                  <a:ext uri="{FF2B5EF4-FFF2-40B4-BE49-F238E27FC236}">
                    <a16:creationId xmlns:a16="http://schemas.microsoft.com/office/drawing/2014/main" id="{500EDAB6-9D0C-4256-B24B-1B1874772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5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Rectangle 120">
                <a:extLst>
                  <a:ext uri="{FF2B5EF4-FFF2-40B4-BE49-F238E27FC236}">
                    <a16:creationId xmlns:a16="http://schemas.microsoft.com/office/drawing/2014/main" id="{CB32EA0F-632B-4735-B98E-2A514BA7D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725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5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4" name="Line 121">
                <a:extLst>
                  <a:ext uri="{FF2B5EF4-FFF2-40B4-BE49-F238E27FC236}">
                    <a16:creationId xmlns:a16="http://schemas.microsoft.com/office/drawing/2014/main" id="{704B29D0-13BC-415E-8E6B-0137C3E99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9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Rectangle 122">
                <a:extLst>
                  <a:ext uri="{FF2B5EF4-FFF2-40B4-BE49-F238E27FC236}">
                    <a16:creationId xmlns:a16="http://schemas.microsoft.com/office/drawing/2014/main" id="{3651A8E8-85E5-4783-9877-497AA15D8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1725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10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6" name="Line 123">
                <a:extLst>
                  <a:ext uri="{FF2B5EF4-FFF2-40B4-BE49-F238E27FC236}">
                    <a16:creationId xmlns:a16="http://schemas.microsoft.com/office/drawing/2014/main" id="{493DDAAC-BF96-436A-99EE-67EBA7DD7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3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Rectangle 124">
                <a:extLst>
                  <a:ext uri="{FF2B5EF4-FFF2-40B4-BE49-F238E27FC236}">
                    <a16:creationId xmlns:a16="http://schemas.microsoft.com/office/drawing/2014/main" id="{0B9EBD75-6008-403A-90A2-CADCEF71E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" y="1725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15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8" name="Line 125">
                <a:extLst>
                  <a:ext uri="{FF2B5EF4-FFF2-40B4-BE49-F238E27FC236}">
                    <a16:creationId xmlns:a16="http://schemas.microsoft.com/office/drawing/2014/main" id="{E545D5DC-7092-4B75-9659-0C045BC0A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Rectangle 126">
                <a:extLst>
                  <a:ext uri="{FF2B5EF4-FFF2-40B4-BE49-F238E27FC236}">
                    <a16:creationId xmlns:a16="http://schemas.microsoft.com/office/drawing/2014/main" id="{870EDA81-8C9B-4916-B8FA-07A6B6DD0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9" y="1725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20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50" name="Line 127">
                <a:extLst>
                  <a:ext uri="{FF2B5EF4-FFF2-40B4-BE49-F238E27FC236}">
                    <a16:creationId xmlns:a16="http://schemas.microsoft.com/office/drawing/2014/main" id="{CA71D88C-94CD-4623-9308-455D73152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Rectangle 128">
                <a:extLst>
                  <a:ext uri="{FF2B5EF4-FFF2-40B4-BE49-F238E27FC236}">
                    <a16:creationId xmlns:a16="http://schemas.microsoft.com/office/drawing/2014/main" id="{FD0519C7-84D9-48AD-B039-A5295D6D2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1725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25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52" name="Line 129">
                <a:extLst>
                  <a:ext uri="{FF2B5EF4-FFF2-40B4-BE49-F238E27FC236}">
                    <a16:creationId xmlns:a16="http://schemas.microsoft.com/office/drawing/2014/main" id="{5972E2B2-F605-43D7-AE39-45918BE28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Rectangle 130">
                <a:extLst>
                  <a:ext uri="{FF2B5EF4-FFF2-40B4-BE49-F238E27FC236}">
                    <a16:creationId xmlns:a16="http://schemas.microsoft.com/office/drawing/2014/main" id="{F475155A-2D84-49A6-83B2-DF921EC72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3" y="1725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30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54" name="Rectangle 131">
                <a:extLst>
                  <a:ext uri="{FF2B5EF4-FFF2-40B4-BE49-F238E27FC236}">
                    <a16:creationId xmlns:a16="http://schemas.microsoft.com/office/drawing/2014/main" id="{1366D27F-D1F1-458C-A4AF-C1830A710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1851"/>
                <a:ext cx="147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Days from Index Procedure</a:t>
                </a:r>
                <a:endPara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55" name="Line 132">
                <a:extLst>
                  <a:ext uri="{FF2B5EF4-FFF2-40B4-BE49-F238E27FC236}">
                    <a16:creationId xmlns:a16="http://schemas.microsoft.com/office/drawing/2014/main" id="{94E716C5-78BC-4BF5-A68B-10173982B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" y="21"/>
                <a:ext cx="0" cy="1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Line 133">
                <a:extLst>
                  <a:ext uri="{FF2B5EF4-FFF2-40B4-BE49-F238E27FC236}">
                    <a16:creationId xmlns:a16="http://schemas.microsoft.com/office/drawing/2014/main" id="{2A2C2491-8050-46CC-B737-6FE564AC2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" y="1659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tangle 134">
                <a:extLst>
                  <a:ext uri="{FF2B5EF4-FFF2-40B4-BE49-F238E27FC236}">
                    <a16:creationId xmlns:a16="http://schemas.microsoft.com/office/drawing/2014/main" id="{4014B7CD-CC12-47AF-AC0F-0140CB02B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" y="1623"/>
                <a:ext cx="9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0%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94" name="Line 135">
                <a:extLst>
                  <a:ext uri="{FF2B5EF4-FFF2-40B4-BE49-F238E27FC236}">
                    <a16:creationId xmlns:a16="http://schemas.microsoft.com/office/drawing/2014/main" id="{D34D6E28-D3D5-43D4-9621-FC0D36D81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" y="1335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Rectangle 136">
                <a:extLst>
                  <a:ext uri="{FF2B5EF4-FFF2-40B4-BE49-F238E27FC236}">
                    <a16:creationId xmlns:a16="http://schemas.microsoft.com/office/drawing/2014/main" id="{9ED34002-600D-4DC7-A8F4-759698711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" y="1299"/>
                <a:ext cx="9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5%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96" name="Line 137">
                <a:extLst>
                  <a:ext uri="{FF2B5EF4-FFF2-40B4-BE49-F238E27FC236}">
                    <a16:creationId xmlns:a16="http://schemas.microsoft.com/office/drawing/2014/main" id="{9FB0649D-9BF9-4A61-A10D-FC6DAE8F5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" y="1011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Rectangle 138">
                <a:extLst>
                  <a:ext uri="{FF2B5EF4-FFF2-40B4-BE49-F238E27FC236}">
                    <a16:creationId xmlns:a16="http://schemas.microsoft.com/office/drawing/2014/main" id="{8D764F8D-4983-404F-84F0-C9A464A9D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975"/>
                <a:ext cx="13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10%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98" name="Line 139">
                <a:extLst>
                  <a:ext uri="{FF2B5EF4-FFF2-40B4-BE49-F238E27FC236}">
                    <a16:creationId xmlns:a16="http://schemas.microsoft.com/office/drawing/2014/main" id="{BE6FD360-E06C-4400-8109-045418D31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" y="693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Rectangle 140">
                <a:extLst>
                  <a:ext uri="{FF2B5EF4-FFF2-40B4-BE49-F238E27FC236}">
                    <a16:creationId xmlns:a16="http://schemas.microsoft.com/office/drawing/2014/main" id="{41E23517-4A2E-46F8-B009-014539A2B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51"/>
                <a:ext cx="13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15%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0" name="Line 141">
                <a:extLst>
                  <a:ext uri="{FF2B5EF4-FFF2-40B4-BE49-F238E27FC236}">
                    <a16:creationId xmlns:a16="http://schemas.microsoft.com/office/drawing/2014/main" id="{74F916B3-5078-4B38-A89E-17E0117B0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" y="369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Rectangle 142">
                <a:extLst>
                  <a:ext uri="{FF2B5EF4-FFF2-40B4-BE49-F238E27FC236}">
                    <a16:creationId xmlns:a16="http://schemas.microsoft.com/office/drawing/2014/main" id="{F2B35407-7016-4D9B-9BD4-995AF1F25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327"/>
                <a:ext cx="13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20%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2" name="Line 143">
                <a:extLst>
                  <a:ext uri="{FF2B5EF4-FFF2-40B4-BE49-F238E27FC236}">
                    <a16:creationId xmlns:a16="http://schemas.microsoft.com/office/drawing/2014/main" id="{6D116734-4B3B-4796-892F-F4F80E22F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" y="45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Rectangle 144">
                <a:extLst>
                  <a:ext uri="{FF2B5EF4-FFF2-40B4-BE49-F238E27FC236}">
                    <a16:creationId xmlns:a16="http://schemas.microsoft.com/office/drawing/2014/main" id="{52566E02-3A9A-4030-ADAB-A89EE66A1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3"/>
                <a:ext cx="13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25%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ctangle 145">
                <a:extLst>
                  <a:ext uri="{FF2B5EF4-FFF2-40B4-BE49-F238E27FC236}">
                    <a16:creationId xmlns:a16="http://schemas.microsoft.com/office/drawing/2014/main" id="{5BDC0D33-81D6-432C-8D2D-50C4831D0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472" y="778"/>
                <a:ext cx="129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KM All-Cause Mortality Rate at 30 Days</a:t>
                </a:r>
                <a:endPara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25943A7-4035-47D2-BDFC-2A5FB4F26FE3}"/>
                </a:ext>
              </a:extLst>
            </p:cNvPr>
            <p:cNvSpPr txBox="1"/>
            <p:nvPr/>
          </p:nvSpPr>
          <p:spPr>
            <a:xfrm>
              <a:off x="1255064" y="1291210"/>
              <a:ext cx="23272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Sig. difference between valve brands at 30 days</a:t>
              </a:r>
            </a:p>
            <a:p>
              <a:pPr algn="ctr"/>
              <a:r>
                <a:rPr lang="en-US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Log-rank p=0.005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E160DBB-5A45-4C37-BFE4-7885D77A66E2}"/>
                </a:ext>
              </a:extLst>
            </p:cNvPr>
            <p:cNvSpPr txBox="1"/>
            <p:nvPr/>
          </p:nvSpPr>
          <p:spPr>
            <a:xfrm>
              <a:off x="4034466" y="2716714"/>
              <a:ext cx="4804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004F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4.5%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30720A1-1914-477D-812B-0441796605DF}"/>
                </a:ext>
              </a:extLst>
            </p:cNvPr>
            <p:cNvSpPr txBox="1"/>
            <p:nvPr/>
          </p:nvSpPr>
          <p:spPr>
            <a:xfrm>
              <a:off x="4047067" y="3005155"/>
              <a:ext cx="5056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rgbClr val="3D4D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1.8%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66A249D-0308-44F1-9AEA-D55B93D4A7A8}"/>
                </a:ext>
              </a:extLst>
            </p:cNvPr>
            <p:cNvSpPr txBox="1"/>
            <p:nvPr/>
          </p:nvSpPr>
          <p:spPr>
            <a:xfrm>
              <a:off x="4064853" y="3135161"/>
              <a:ext cx="4250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2641E30C-2BC4-4805-A5F0-7689C6B7CAE8}"/>
              </a:ext>
            </a:extLst>
          </p:cNvPr>
          <p:cNvSpPr txBox="1"/>
          <p:nvPr/>
        </p:nvSpPr>
        <p:spPr>
          <a:xfrm>
            <a:off x="2671861" y="4292318"/>
            <a:ext cx="3636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Kaplan Meier (KM) rates presented for AT Population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7AEFD318-589B-4270-9F5D-07F486F83B36}"/>
              </a:ext>
            </a:extLst>
          </p:cNvPr>
          <p:cNvSpPr txBox="1"/>
          <p:nvPr/>
        </p:nvSpPr>
        <p:spPr>
          <a:xfrm>
            <a:off x="115713" y="3599183"/>
            <a:ext cx="692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</p:txBody>
      </p:sp>
    </p:spTree>
    <p:extLst>
      <p:ext uri="{BB962C8B-B14F-4D97-AF65-F5344CB8AC3E}">
        <p14:creationId xmlns:p14="http://schemas.microsoft.com/office/powerpoint/2010/main" val="2764613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7ACF-A7C4-4C46-8457-654B5C7D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    </a:t>
            </a:r>
            <a:r>
              <a:rPr lang="en-US" sz="2600" dirty="0"/>
              <a:t>IDE FlexNav DS| Safety Profile at 30 Days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009C04F1-AA14-4E05-B56C-C977899FD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085666"/>
              </p:ext>
            </p:extLst>
          </p:nvPr>
        </p:nvGraphicFramePr>
        <p:xfrm>
          <a:off x="418515" y="1382241"/>
          <a:ext cx="8306970" cy="2648712"/>
        </p:xfrm>
        <a:graphic>
          <a:graphicData uri="http://schemas.openxmlformats.org/drawingml/2006/table">
            <a:tbl>
              <a:tblPr firstRow="1" bandRow="1"/>
              <a:tblGrid>
                <a:gridCol w="3126543">
                  <a:extLst>
                    <a:ext uri="{9D8B030D-6E8A-4147-A177-3AD203B41FA5}">
                      <a16:colId xmlns:a16="http://schemas.microsoft.com/office/drawing/2014/main" val="1740555330"/>
                    </a:ext>
                  </a:extLst>
                </a:gridCol>
                <a:gridCol w="1726809">
                  <a:extLst>
                    <a:ext uri="{9D8B030D-6E8A-4147-A177-3AD203B41FA5}">
                      <a16:colId xmlns:a16="http://schemas.microsoft.com/office/drawing/2014/main" val="1764076739"/>
                    </a:ext>
                  </a:extLst>
                </a:gridCol>
                <a:gridCol w="1726809">
                  <a:extLst>
                    <a:ext uri="{9D8B030D-6E8A-4147-A177-3AD203B41FA5}">
                      <a16:colId xmlns:a16="http://schemas.microsoft.com/office/drawing/2014/main" val="2592679959"/>
                    </a:ext>
                  </a:extLst>
                </a:gridCol>
                <a:gridCol w="1726809">
                  <a:extLst>
                    <a:ext uri="{9D8B030D-6E8A-4147-A177-3AD203B41FA5}">
                      <a16:colId xmlns:a16="http://schemas.microsoft.com/office/drawing/2014/main" val="3280053230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KM Rate at 30 Days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FlexNav™ DS Cohort</a:t>
                      </a:r>
                    </a:p>
                    <a:p>
                      <a:pPr algn="ctr"/>
                      <a:r>
                        <a:rPr lang="en-US" sz="1100" dirty="0"/>
                        <a:t>N=100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Evolut™ R/PRO</a:t>
                      </a:r>
                      <a:endParaRPr lang="en-US" sz="11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N=111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SAPIEN 3™</a:t>
                      </a:r>
                      <a:endParaRPr lang="en-US" sz="11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N=206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11559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 Mortality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71196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Cardiovascular Mortality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ADAD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708142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Disabling Stroke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DADADA"/>
                      </a:solidFill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15217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Life-Threatening Bleeding Requiring Transfusion</a:t>
                      </a:r>
                    </a:p>
                  </a:txBody>
                  <a:tcPr marR="0" marT="36576" marB="36576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856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Kidney Injury Requiring Dialysis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 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9488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Vascular Complications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7.2% 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43082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Atrial Fibrillation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6.3%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5.3%</a:t>
                      </a:r>
                      <a:r>
                        <a:rPr lang="en-US" sz="1000" b="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270182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PPI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18.8%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5.4%</a:t>
                      </a:r>
                      <a:r>
                        <a:rPr lang="en-US" sz="1000" b="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64533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or Greater PVL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6.5% (6/93)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4.0%  (4/101)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1.6% (3/192)</a:t>
                      </a:r>
                      <a:endParaRPr lang="en-US" sz="1000" b="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410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5A6535-5FC7-44E7-8585-223ACB6EB8BE}"/>
              </a:ext>
            </a:extLst>
          </p:cNvPr>
          <p:cNvSpPr txBox="1"/>
          <p:nvPr/>
        </p:nvSpPr>
        <p:spPr>
          <a:xfrm>
            <a:off x="358421" y="768431"/>
            <a:ext cx="851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Safety profile of Portico™ valve with next-gen FlexNav™ DS similar to contemporary THVs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BE2F2-0143-4C6F-A7AF-C96B6CE961A9}"/>
              </a:ext>
            </a:extLst>
          </p:cNvPr>
          <p:cNvSpPr txBox="1"/>
          <p:nvPr/>
        </p:nvSpPr>
        <p:spPr>
          <a:xfrm>
            <a:off x="5268350" y="1123950"/>
            <a:ext cx="3457135" cy="261610"/>
          </a:xfrm>
          <a:prstGeom prst="rect">
            <a:avLst/>
          </a:prstGeom>
          <a:solidFill>
            <a:srgbClr val="B11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Pivotal RCT (AT Population)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5CF74-C0B3-4976-96A0-1669FAC845BD}"/>
              </a:ext>
            </a:extLst>
          </p:cNvPr>
          <p:cNvSpPr/>
          <p:nvPr/>
        </p:nvSpPr>
        <p:spPr>
          <a:xfrm>
            <a:off x="388468" y="4081495"/>
            <a:ext cx="8367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Competitive valve data presented on 100 high or extreme risk patients enrolled in the IDE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FlexNav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Delivery System Cohort. (AT population).  Pivotal RCT data for contemporary valve models presented for “As-Treated” population; except for moderate or greater PVL which is presented for modified AT population. </a:t>
            </a:r>
            <a:r>
              <a:rPr lang="en-US" sz="7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P=0.02 vs Portico valve group; </a:t>
            </a:r>
            <a:r>
              <a:rPr lang="en-US" sz="7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P=0.04 vs Portico valve group; 3 P≤0.01 for Portico valve group and Evolut R/PRO group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460469-8B27-4CE6-AEEC-348B89CC51A3}"/>
              </a:ext>
            </a:extLst>
          </p:cNvPr>
          <p:cNvSpPr/>
          <p:nvPr/>
        </p:nvSpPr>
        <p:spPr>
          <a:xfrm>
            <a:off x="418515" y="1809750"/>
            <a:ext cx="830697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8A0398-260C-43D8-90A2-CB35EDF21C06}"/>
              </a:ext>
            </a:extLst>
          </p:cNvPr>
          <p:cNvSpPr/>
          <p:nvPr/>
        </p:nvSpPr>
        <p:spPr>
          <a:xfrm>
            <a:off x="418515" y="3544158"/>
            <a:ext cx="830697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88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F242-30A4-4BD7-813A-3B194ABC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>
                <a:solidFill>
                  <a:prstClr val="black"/>
                </a:solidFill>
              </a:rPr>
              <a:t>   </a:t>
            </a:r>
            <a:r>
              <a:rPr lang="en-US" sz="2600" b="1" dirty="0">
                <a:solidFill>
                  <a:prstClr val="black"/>
                </a:solidFill>
              </a:rPr>
              <a:t>RCT| Moderate or Severe PVL by Valve Brand</a:t>
            </a:r>
            <a:endParaRPr lang="en-US" sz="26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3AAFFA-E6CB-4C5D-9699-44B636260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19148"/>
              </p:ext>
            </p:extLst>
          </p:nvPr>
        </p:nvGraphicFramePr>
        <p:xfrm>
          <a:off x="899835" y="819150"/>
          <a:ext cx="7344329" cy="3452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Prism 8" r:id="rId3" imgW="9440237" imgH="4438178" progId="Prism8.Document">
                  <p:embed/>
                </p:oleObj>
              </mc:Choice>
              <mc:Fallback>
                <p:oleObj name="Prism 8" r:id="rId3" imgW="9440237" imgH="4438178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835" y="819150"/>
                        <a:ext cx="7344329" cy="3452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192CE45-2CE3-4EEE-856E-D2908B3C7709}"/>
              </a:ext>
            </a:extLst>
          </p:cNvPr>
          <p:cNvSpPr/>
          <p:nvPr/>
        </p:nvSpPr>
        <p:spPr>
          <a:xfrm>
            <a:off x="2590800" y="4271367"/>
            <a:ext cx="43925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</a:rPr>
              <a:t>Moderate or severe PVL based on echo core laboratory assessment. Data presented for modified AT populations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1257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332D-735D-415B-8C86-F603B200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   </a:t>
            </a:r>
            <a:r>
              <a:rPr lang="en-US" sz="2600" dirty="0"/>
              <a:t>RCT Portico| Predictors of PVL at 1 Year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9C3BE-624D-4E40-90EF-2C882A6B0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730"/>
            <a:ext cx="8229600" cy="3394472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Multivariable logistic regression analyses performed using a stepwise selection process (entry: P&lt;0.15, stay: P&lt;0.05) to identify baseline and procedural risk factors that independently predicted moderate or severe PVL at 1-year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0DF76C-03F6-4F9A-B904-F50428268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075340"/>
              </p:ext>
            </p:extLst>
          </p:nvPr>
        </p:nvGraphicFramePr>
        <p:xfrm>
          <a:off x="1066800" y="2114550"/>
          <a:ext cx="6591772" cy="1981202"/>
        </p:xfrm>
        <a:graphic>
          <a:graphicData uri="http://schemas.openxmlformats.org/drawingml/2006/table">
            <a:tbl>
              <a:tblPr firstRow="1" bandRow="1"/>
              <a:tblGrid>
                <a:gridCol w="2767474">
                  <a:extLst>
                    <a:ext uri="{9D8B030D-6E8A-4147-A177-3AD203B41FA5}">
                      <a16:colId xmlns:a16="http://schemas.microsoft.com/office/drawing/2014/main" val="3914597208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1431455551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1941508289"/>
                    </a:ext>
                  </a:extLst>
                </a:gridCol>
              </a:tblGrid>
              <a:tr h="287312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Portico valve (N=269)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94756"/>
                  </a:ext>
                </a:extLst>
              </a:tr>
              <a:tr h="38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(95% CI)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12042"/>
                  </a:ext>
                </a:extLst>
              </a:tr>
              <a:tr h="387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Severe mitral annular calcification 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18.91 (2.34, 152.9)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65" marR="1206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65" marR="1206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61919"/>
                  </a:ext>
                </a:extLst>
              </a:tr>
              <a:tr h="387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Pre BAV balloon diameter -minimum native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annulus diameter (mm)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1.14 (1.04, 1.25)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65" marR="1206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65" marR="1206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461371"/>
                  </a:ext>
                </a:extLst>
              </a:tr>
              <a:tr h="387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Aortic valve calcification (HU-850 volume)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1.002 (1.000, 1.003)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65" marR="1206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12065" marR="1206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97109"/>
                  </a:ext>
                </a:extLst>
              </a:tr>
              <a:tr h="14519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analysis performed on n=218 subjects with available data in modified AT population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05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88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73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39D2-56BB-49E9-A7DE-C87E5A4D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3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600" b="1" dirty="0"/>
              <a:t>    RCT Portico| Clinical Impact of PVL at 30 days</a:t>
            </a:r>
          </a:p>
        </p:txBody>
      </p:sp>
      <p:grpSp>
        <p:nvGrpSpPr>
          <p:cNvPr id="14538" name="Group 14537">
            <a:extLst>
              <a:ext uri="{FF2B5EF4-FFF2-40B4-BE49-F238E27FC236}">
                <a16:creationId xmlns:a16="http://schemas.microsoft.com/office/drawing/2014/main" id="{F0A50A64-3C03-41A4-8CE4-87FD280E30D2}"/>
              </a:ext>
            </a:extLst>
          </p:cNvPr>
          <p:cNvGrpSpPr/>
          <p:nvPr/>
        </p:nvGrpSpPr>
        <p:grpSpPr>
          <a:xfrm>
            <a:off x="4558574" y="1057616"/>
            <a:ext cx="4325667" cy="3172827"/>
            <a:chOff x="4558574" y="1057616"/>
            <a:chExt cx="4325667" cy="3172827"/>
          </a:xfrm>
        </p:grpSpPr>
        <p:grpSp>
          <p:nvGrpSpPr>
            <p:cNvPr id="14453" name="Group 146">
              <a:extLst>
                <a:ext uri="{FF2B5EF4-FFF2-40B4-BE49-F238E27FC236}">
                  <a16:creationId xmlns:a16="http://schemas.microsoft.com/office/drawing/2014/main" id="{8D27BE58-8BA3-4B4D-9188-0BA2735C73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58574" y="1057616"/>
              <a:ext cx="4325667" cy="3172827"/>
              <a:chOff x="2795" y="778"/>
              <a:chExt cx="2810" cy="1882"/>
            </a:xfrm>
          </p:grpSpPr>
          <p:sp>
            <p:nvSpPr>
              <p:cNvPr id="14454" name="AutoShape 145">
                <a:extLst>
                  <a:ext uri="{FF2B5EF4-FFF2-40B4-BE49-F238E27FC236}">
                    <a16:creationId xmlns:a16="http://schemas.microsoft.com/office/drawing/2014/main" id="{9A8D8F48-54F6-4201-A5D1-372B32DEF55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95" y="787"/>
                <a:ext cx="2810" cy="1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55" name="Rectangle 147">
                <a:extLst>
                  <a:ext uri="{FF2B5EF4-FFF2-40B4-BE49-F238E27FC236}">
                    <a16:creationId xmlns:a16="http://schemas.microsoft.com/office/drawing/2014/main" id="{373E9F9C-58E9-49A2-AB80-3A2D6BE54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778"/>
                <a:ext cx="2810" cy="18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56" name="Rectangle 148">
                <a:extLst>
                  <a:ext uri="{FF2B5EF4-FFF2-40B4-BE49-F238E27FC236}">
                    <a16:creationId xmlns:a16="http://schemas.microsoft.com/office/drawing/2014/main" id="{DCE911E6-8362-4246-8355-D5F2479D1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9" y="2445"/>
                <a:ext cx="9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2A25D9"/>
                    </a:solidFill>
                    <a:effectLst/>
                    <a:cs typeface="Arial" panose="020B0604020202020204" pitchFamily="34" charset="0"/>
                  </a:rPr>
                  <a:t>122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57" name="Rectangle 149">
                <a:extLst>
                  <a:ext uri="{FF2B5EF4-FFF2-40B4-BE49-F238E27FC236}">
                    <a16:creationId xmlns:a16="http://schemas.microsoft.com/office/drawing/2014/main" id="{3C880C1C-2566-47A8-A8E3-F7097E0BE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2445"/>
                <a:ext cx="9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2A25D9"/>
                    </a:solidFill>
                    <a:effectLst/>
                    <a:cs typeface="Arial" panose="020B0604020202020204" pitchFamily="34" charset="0"/>
                  </a:rPr>
                  <a:t>118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58" name="Rectangle 150">
                <a:extLst>
                  <a:ext uri="{FF2B5EF4-FFF2-40B4-BE49-F238E27FC236}">
                    <a16:creationId xmlns:a16="http://schemas.microsoft.com/office/drawing/2014/main" id="{F2696F8F-2C95-4380-984E-A7EF537AB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" y="2445"/>
                <a:ext cx="9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2A25D9"/>
                    </a:solidFill>
                    <a:effectLst/>
                    <a:cs typeface="Arial" panose="020B0604020202020204" pitchFamily="34" charset="0"/>
                  </a:rPr>
                  <a:t>116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59" name="Rectangle 151">
                <a:extLst>
                  <a:ext uri="{FF2B5EF4-FFF2-40B4-BE49-F238E27FC236}">
                    <a16:creationId xmlns:a16="http://schemas.microsoft.com/office/drawing/2014/main" id="{DC05404C-9981-46E6-A19C-B271199B2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3" y="2445"/>
                <a:ext cx="9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2A25D9"/>
                    </a:solidFill>
                    <a:effectLst/>
                    <a:cs typeface="Arial" panose="020B0604020202020204" pitchFamily="34" charset="0"/>
                  </a:rPr>
                  <a:t>112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60" name="Rectangle 152">
                <a:extLst>
                  <a:ext uri="{FF2B5EF4-FFF2-40B4-BE49-F238E27FC236}">
                    <a16:creationId xmlns:a16="http://schemas.microsoft.com/office/drawing/2014/main" id="{957005BE-C76D-486C-9D4D-441810924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2445"/>
                <a:ext cx="9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2A25D9"/>
                    </a:solidFill>
                    <a:effectLst/>
                    <a:cs typeface="Arial" panose="020B0604020202020204" pitchFamily="34" charset="0"/>
                  </a:rPr>
                  <a:t>102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61" name="Rectangle 153">
                <a:extLst>
                  <a:ext uri="{FF2B5EF4-FFF2-40B4-BE49-F238E27FC236}">
                    <a16:creationId xmlns:a16="http://schemas.microsoft.com/office/drawing/2014/main" id="{003E1894-1D98-4ECC-8435-3812E10B2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9" y="2518"/>
                <a:ext cx="9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cs typeface="Arial" panose="020B0604020202020204" pitchFamily="34" charset="0"/>
                  </a:rPr>
                  <a:t>184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62" name="Rectangle 154">
                <a:extLst>
                  <a:ext uri="{FF2B5EF4-FFF2-40B4-BE49-F238E27FC236}">
                    <a16:creationId xmlns:a16="http://schemas.microsoft.com/office/drawing/2014/main" id="{245E71CA-B9A3-4CB8-8461-6520919DA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2518"/>
                <a:ext cx="9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cs typeface="Arial" panose="020B0604020202020204" pitchFamily="34" charset="0"/>
                  </a:rPr>
                  <a:t>177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63" name="Rectangle 155">
                <a:extLst>
                  <a:ext uri="{FF2B5EF4-FFF2-40B4-BE49-F238E27FC236}">
                    <a16:creationId xmlns:a16="http://schemas.microsoft.com/office/drawing/2014/main" id="{A10770F7-EB8E-4AAD-8F18-6C8199D22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" y="2518"/>
                <a:ext cx="9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cs typeface="Arial" panose="020B0604020202020204" pitchFamily="34" charset="0"/>
                  </a:rPr>
                  <a:t>173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 156">
                <a:extLst>
                  <a:ext uri="{FF2B5EF4-FFF2-40B4-BE49-F238E27FC236}">
                    <a16:creationId xmlns:a16="http://schemas.microsoft.com/office/drawing/2014/main" id="{E9C185A2-929D-4D2F-9A70-16E073EA9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3" y="2518"/>
                <a:ext cx="9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cs typeface="Arial" panose="020B0604020202020204" pitchFamily="34" charset="0"/>
                  </a:rPr>
                  <a:t>166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29" name="Rectangle 157">
                <a:extLst>
                  <a:ext uri="{FF2B5EF4-FFF2-40B4-BE49-F238E27FC236}">
                    <a16:creationId xmlns:a16="http://schemas.microsoft.com/office/drawing/2014/main" id="{8F3CF649-6647-4E3C-89C7-458B3339D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2518"/>
                <a:ext cx="9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cs typeface="Arial" panose="020B0604020202020204" pitchFamily="34" charset="0"/>
                  </a:rPr>
                  <a:t>157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tangle 158">
                <a:extLst>
                  <a:ext uri="{FF2B5EF4-FFF2-40B4-BE49-F238E27FC236}">
                    <a16:creationId xmlns:a16="http://schemas.microsoft.com/office/drawing/2014/main" id="{477E86B2-20AA-4B9E-8A43-45D400B54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3" y="2591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01665E"/>
                    </a:solidFill>
                    <a:effectLst/>
                    <a:cs typeface="Arial" panose="020B0604020202020204" pitchFamily="34" charset="0"/>
                  </a:rPr>
                  <a:t>20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1" name="Rectangle 159">
                <a:extLst>
                  <a:ext uri="{FF2B5EF4-FFF2-40B4-BE49-F238E27FC236}">
                    <a16:creationId xmlns:a16="http://schemas.microsoft.com/office/drawing/2014/main" id="{9E8E3486-D2E8-44CA-98B5-CA8FB37E6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591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01665E"/>
                    </a:solidFill>
                    <a:effectLst/>
                    <a:cs typeface="Arial" panose="020B0604020202020204" pitchFamily="34" charset="0"/>
                  </a:rPr>
                  <a:t>18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2" name="Rectangle 160">
                <a:extLst>
                  <a:ext uri="{FF2B5EF4-FFF2-40B4-BE49-F238E27FC236}">
                    <a16:creationId xmlns:a16="http://schemas.microsoft.com/office/drawing/2014/main" id="{7179BC5A-73F7-4646-9343-BDD2D4B4E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2591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01665E"/>
                    </a:solidFill>
                    <a:effectLst/>
                    <a:cs typeface="Arial" panose="020B0604020202020204" pitchFamily="34" charset="0"/>
                  </a:rPr>
                  <a:t>18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3" name="Rectangle 161">
                <a:extLst>
                  <a:ext uri="{FF2B5EF4-FFF2-40B4-BE49-F238E27FC236}">
                    <a16:creationId xmlns:a16="http://schemas.microsoft.com/office/drawing/2014/main" id="{F3BC212D-EB01-46BE-A120-DA908B4CA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3" y="2591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01665E"/>
                    </a:solidFill>
                    <a:effectLst/>
                    <a:cs typeface="Arial" panose="020B0604020202020204" pitchFamily="34" charset="0"/>
                  </a:rPr>
                  <a:t>18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4" name="Rectangle 162">
                <a:extLst>
                  <a:ext uri="{FF2B5EF4-FFF2-40B4-BE49-F238E27FC236}">
                    <a16:creationId xmlns:a16="http://schemas.microsoft.com/office/drawing/2014/main" id="{8F5D4462-91ED-4A62-8885-2BFBF495A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3" y="2591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01665E"/>
                    </a:solidFill>
                    <a:effectLst/>
                    <a:cs typeface="Arial" panose="020B0604020202020204" pitchFamily="34" charset="0"/>
                  </a:rPr>
                  <a:t>16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5" name="Rectangle 163">
                <a:extLst>
                  <a:ext uri="{FF2B5EF4-FFF2-40B4-BE49-F238E27FC236}">
                    <a16:creationId xmlns:a16="http://schemas.microsoft.com/office/drawing/2014/main" id="{03AE1E47-5844-4E95-87CB-7C6591013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445"/>
                <a:ext cx="30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 dirty="0">
                    <a:ln>
                      <a:noFill/>
                    </a:ln>
                    <a:solidFill>
                      <a:srgbClr val="2A25D9"/>
                    </a:solidFill>
                    <a:effectLst/>
                    <a:cs typeface="Arial" panose="020B0604020202020204" pitchFamily="34" charset="0"/>
                  </a:rPr>
                  <a:t>Trace/None</a:t>
                </a:r>
                <a:endParaRPr kumimoji="0" lang="en-US" altLang="en-US" sz="7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6" name="Rectangle 164">
                <a:extLst>
                  <a:ext uri="{FF2B5EF4-FFF2-40B4-BE49-F238E27FC236}">
                    <a16:creationId xmlns:a16="http://schemas.microsoft.com/office/drawing/2014/main" id="{4002CDA0-23FB-4AB2-A9BB-871B12BDE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2518"/>
                <a:ext cx="106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cs typeface="Arial" panose="020B0604020202020204" pitchFamily="34" charset="0"/>
                  </a:rPr>
                  <a:t>Mild</a:t>
                </a:r>
                <a:endParaRPr kumimoji="0" lang="en-US" altLang="en-US" sz="7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165">
                <a:extLst>
                  <a:ext uri="{FF2B5EF4-FFF2-40B4-BE49-F238E27FC236}">
                    <a16:creationId xmlns:a16="http://schemas.microsoft.com/office/drawing/2014/main" id="{C5D94189-5DAE-46B5-87D5-C82B5E686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8" y="2591"/>
                <a:ext cx="50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 dirty="0">
                    <a:ln>
                      <a:noFill/>
                    </a:ln>
                    <a:solidFill>
                      <a:srgbClr val="01665E"/>
                    </a:solidFill>
                    <a:effectLst/>
                    <a:cs typeface="Arial" panose="020B0604020202020204" pitchFamily="34" charset="0"/>
                  </a:rPr>
                  <a:t>Moderate or severe</a:t>
                </a:r>
                <a:endParaRPr kumimoji="0" lang="en-US" altLang="en-US" sz="7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66">
                <a:extLst>
                  <a:ext uri="{FF2B5EF4-FFF2-40B4-BE49-F238E27FC236}">
                    <a16:creationId xmlns:a16="http://schemas.microsoft.com/office/drawing/2014/main" id="{5FB78B51-FA47-437B-91F1-0C8C66976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1709"/>
                <a:ext cx="2005" cy="424"/>
              </a:xfrm>
              <a:custGeom>
                <a:avLst/>
                <a:gdLst>
                  <a:gd name="T0" fmla="*/ 0 w 411"/>
                  <a:gd name="T1" fmla="*/ 87 h 87"/>
                  <a:gd name="T2" fmla="*/ 16 w 411"/>
                  <a:gd name="T3" fmla="*/ 87 h 87"/>
                  <a:gd name="T4" fmla="*/ 16 w 411"/>
                  <a:gd name="T5" fmla="*/ 83 h 87"/>
                  <a:gd name="T6" fmla="*/ 16 w 411"/>
                  <a:gd name="T7" fmla="*/ 83 h 87"/>
                  <a:gd name="T8" fmla="*/ 28 w 411"/>
                  <a:gd name="T9" fmla="*/ 83 h 87"/>
                  <a:gd name="T10" fmla="*/ 28 w 411"/>
                  <a:gd name="T11" fmla="*/ 78 h 87"/>
                  <a:gd name="T12" fmla="*/ 28 w 411"/>
                  <a:gd name="T13" fmla="*/ 78 h 87"/>
                  <a:gd name="T14" fmla="*/ 30 w 411"/>
                  <a:gd name="T15" fmla="*/ 78 h 87"/>
                  <a:gd name="T16" fmla="*/ 30 w 411"/>
                  <a:gd name="T17" fmla="*/ 74 h 87"/>
                  <a:gd name="T18" fmla="*/ 30 w 411"/>
                  <a:gd name="T19" fmla="*/ 74 h 87"/>
                  <a:gd name="T20" fmla="*/ 59 w 411"/>
                  <a:gd name="T21" fmla="*/ 74 h 87"/>
                  <a:gd name="T22" fmla="*/ 59 w 411"/>
                  <a:gd name="T23" fmla="*/ 69 h 87"/>
                  <a:gd name="T24" fmla="*/ 59 w 411"/>
                  <a:gd name="T25" fmla="*/ 69 h 87"/>
                  <a:gd name="T26" fmla="*/ 121 w 411"/>
                  <a:gd name="T27" fmla="*/ 69 h 87"/>
                  <a:gd name="T28" fmla="*/ 121 w 411"/>
                  <a:gd name="T29" fmla="*/ 65 h 87"/>
                  <a:gd name="T30" fmla="*/ 121 w 411"/>
                  <a:gd name="T31" fmla="*/ 65 h 87"/>
                  <a:gd name="T32" fmla="*/ 173 w 411"/>
                  <a:gd name="T33" fmla="*/ 65 h 87"/>
                  <a:gd name="T34" fmla="*/ 173 w 411"/>
                  <a:gd name="T35" fmla="*/ 61 h 87"/>
                  <a:gd name="T36" fmla="*/ 173 w 411"/>
                  <a:gd name="T37" fmla="*/ 61 h 87"/>
                  <a:gd name="T38" fmla="*/ 190 w 411"/>
                  <a:gd name="T39" fmla="*/ 61 h 87"/>
                  <a:gd name="T40" fmla="*/ 190 w 411"/>
                  <a:gd name="T41" fmla="*/ 56 h 87"/>
                  <a:gd name="T42" fmla="*/ 190 w 411"/>
                  <a:gd name="T43" fmla="*/ 56 h 87"/>
                  <a:gd name="T44" fmla="*/ 249 w 411"/>
                  <a:gd name="T45" fmla="*/ 56 h 87"/>
                  <a:gd name="T46" fmla="*/ 249 w 411"/>
                  <a:gd name="T47" fmla="*/ 52 h 87"/>
                  <a:gd name="T48" fmla="*/ 249 w 411"/>
                  <a:gd name="T49" fmla="*/ 52 h 87"/>
                  <a:gd name="T50" fmla="*/ 254 w 411"/>
                  <a:gd name="T51" fmla="*/ 52 h 87"/>
                  <a:gd name="T52" fmla="*/ 254 w 411"/>
                  <a:gd name="T53" fmla="*/ 47 h 87"/>
                  <a:gd name="T54" fmla="*/ 254 w 411"/>
                  <a:gd name="T55" fmla="*/ 47 h 87"/>
                  <a:gd name="T56" fmla="*/ 353 w 411"/>
                  <a:gd name="T57" fmla="*/ 47 h 87"/>
                  <a:gd name="T58" fmla="*/ 353 w 411"/>
                  <a:gd name="T59" fmla="*/ 43 h 87"/>
                  <a:gd name="T60" fmla="*/ 353 w 411"/>
                  <a:gd name="T61" fmla="*/ 43 h 87"/>
                  <a:gd name="T62" fmla="*/ 361 w 411"/>
                  <a:gd name="T63" fmla="*/ 43 h 87"/>
                  <a:gd name="T64" fmla="*/ 361 w 411"/>
                  <a:gd name="T65" fmla="*/ 38 h 87"/>
                  <a:gd name="T66" fmla="*/ 361 w 411"/>
                  <a:gd name="T67" fmla="*/ 38 h 87"/>
                  <a:gd name="T68" fmla="*/ 368 w 411"/>
                  <a:gd name="T69" fmla="*/ 38 h 87"/>
                  <a:gd name="T70" fmla="*/ 368 w 411"/>
                  <a:gd name="T71" fmla="*/ 34 h 87"/>
                  <a:gd name="T72" fmla="*/ 368 w 411"/>
                  <a:gd name="T73" fmla="*/ 34 h 87"/>
                  <a:gd name="T74" fmla="*/ 411 w 411"/>
                  <a:gd name="T75" fmla="*/ 34 h 87"/>
                  <a:gd name="T76" fmla="*/ 411 w 411"/>
                  <a:gd name="T77" fmla="*/ 0 h 87"/>
                  <a:gd name="T78" fmla="*/ 411 w 411"/>
                  <a:gd name="T79" fmla="*/ 0 h 87"/>
                  <a:gd name="T80" fmla="*/ 411 w 411"/>
                  <a:gd name="T81" fmla="*/ 0 h 87"/>
                  <a:gd name="T82" fmla="*/ 411 w 411"/>
                  <a:gd name="T8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1" h="87">
                    <a:moveTo>
                      <a:pt x="0" y="87"/>
                    </a:moveTo>
                    <a:lnTo>
                      <a:pt x="16" y="87"/>
                    </a:lnTo>
                    <a:lnTo>
                      <a:pt x="16" y="83"/>
                    </a:lnTo>
                    <a:lnTo>
                      <a:pt x="16" y="83"/>
                    </a:lnTo>
                    <a:lnTo>
                      <a:pt x="28" y="83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30" y="78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59" y="74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121" y="69"/>
                    </a:lnTo>
                    <a:lnTo>
                      <a:pt x="121" y="65"/>
                    </a:lnTo>
                    <a:lnTo>
                      <a:pt x="121" y="65"/>
                    </a:lnTo>
                    <a:lnTo>
                      <a:pt x="173" y="65"/>
                    </a:lnTo>
                    <a:lnTo>
                      <a:pt x="173" y="61"/>
                    </a:lnTo>
                    <a:lnTo>
                      <a:pt x="173" y="61"/>
                    </a:lnTo>
                    <a:lnTo>
                      <a:pt x="190" y="61"/>
                    </a:lnTo>
                    <a:lnTo>
                      <a:pt x="190" y="56"/>
                    </a:lnTo>
                    <a:lnTo>
                      <a:pt x="190" y="56"/>
                    </a:lnTo>
                    <a:lnTo>
                      <a:pt x="249" y="56"/>
                    </a:lnTo>
                    <a:lnTo>
                      <a:pt x="249" y="52"/>
                    </a:lnTo>
                    <a:lnTo>
                      <a:pt x="249" y="52"/>
                    </a:lnTo>
                    <a:lnTo>
                      <a:pt x="254" y="52"/>
                    </a:lnTo>
                    <a:lnTo>
                      <a:pt x="254" y="47"/>
                    </a:lnTo>
                    <a:lnTo>
                      <a:pt x="254" y="47"/>
                    </a:lnTo>
                    <a:lnTo>
                      <a:pt x="353" y="47"/>
                    </a:lnTo>
                    <a:lnTo>
                      <a:pt x="353" y="43"/>
                    </a:lnTo>
                    <a:lnTo>
                      <a:pt x="353" y="43"/>
                    </a:lnTo>
                    <a:lnTo>
                      <a:pt x="361" y="43"/>
                    </a:lnTo>
                    <a:lnTo>
                      <a:pt x="361" y="38"/>
                    </a:lnTo>
                    <a:lnTo>
                      <a:pt x="361" y="38"/>
                    </a:lnTo>
                    <a:lnTo>
                      <a:pt x="368" y="38"/>
                    </a:lnTo>
                    <a:lnTo>
                      <a:pt x="368" y="34"/>
                    </a:lnTo>
                    <a:lnTo>
                      <a:pt x="368" y="34"/>
                    </a:lnTo>
                    <a:lnTo>
                      <a:pt x="411" y="34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</a:path>
                </a:pathLst>
              </a:custGeom>
              <a:noFill/>
              <a:ln w="15875" cap="flat">
                <a:solidFill>
                  <a:srgbClr val="2A25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67">
                <a:extLst>
                  <a:ext uri="{FF2B5EF4-FFF2-40B4-BE49-F238E27FC236}">
                    <a16:creationId xmlns:a16="http://schemas.microsoft.com/office/drawing/2014/main" id="{DB0997F8-420B-492B-9BA0-44C02FE9E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1675"/>
                <a:ext cx="2005" cy="458"/>
              </a:xfrm>
              <a:custGeom>
                <a:avLst/>
                <a:gdLst>
                  <a:gd name="T0" fmla="*/ 0 w 411"/>
                  <a:gd name="T1" fmla="*/ 94 h 94"/>
                  <a:gd name="T2" fmla="*/ 10 w 411"/>
                  <a:gd name="T3" fmla="*/ 94 h 94"/>
                  <a:gd name="T4" fmla="*/ 10 w 411"/>
                  <a:gd name="T5" fmla="*/ 91 h 94"/>
                  <a:gd name="T6" fmla="*/ 10 w 411"/>
                  <a:gd name="T7" fmla="*/ 91 h 94"/>
                  <a:gd name="T8" fmla="*/ 50 w 411"/>
                  <a:gd name="T9" fmla="*/ 91 h 94"/>
                  <a:gd name="T10" fmla="*/ 50 w 411"/>
                  <a:gd name="T11" fmla="*/ 88 h 94"/>
                  <a:gd name="T12" fmla="*/ 50 w 411"/>
                  <a:gd name="T13" fmla="*/ 88 h 94"/>
                  <a:gd name="T14" fmla="*/ 60 w 411"/>
                  <a:gd name="T15" fmla="*/ 88 h 94"/>
                  <a:gd name="T16" fmla="*/ 60 w 411"/>
                  <a:gd name="T17" fmla="*/ 85 h 94"/>
                  <a:gd name="T18" fmla="*/ 60 w 411"/>
                  <a:gd name="T19" fmla="*/ 85 h 94"/>
                  <a:gd name="T20" fmla="*/ 61 w 411"/>
                  <a:gd name="T21" fmla="*/ 85 h 94"/>
                  <a:gd name="T22" fmla="*/ 61 w 411"/>
                  <a:gd name="T23" fmla="*/ 82 h 94"/>
                  <a:gd name="T24" fmla="*/ 61 w 411"/>
                  <a:gd name="T25" fmla="*/ 82 h 94"/>
                  <a:gd name="T26" fmla="*/ 70 w 411"/>
                  <a:gd name="T27" fmla="*/ 82 h 94"/>
                  <a:gd name="T28" fmla="*/ 70 w 411"/>
                  <a:gd name="T29" fmla="*/ 79 h 94"/>
                  <a:gd name="T30" fmla="*/ 70 w 411"/>
                  <a:gd name="T31" fmla="*/ 79 h 94"/>
                  <a:gd name="T32" fmla="*/ 150 w 411"/>
                  <a:gd name="T33" fmla="*/ 79 h 94"/>
                  <a:gd name="T34" fmla="*/ 150 w 411"/>
                  <a:gd name="T35" fmla="*/ 76 h 94"/>
                  <a:gd name="T36" fmla="*/ 150 w 411"/>
                  <a:gd name="T37" fmla="*/ 76 h 94"/>
                  <a:gd name="T38" fmla="*/ 177 w 411"/>
                  <a:gd name="T39" fmla="*/ 76 h 94"/>
                  <a:gd name="T40" fmla="*/ 177 w 411"/>
                  <a:gd name="T41" fmla="*/ 73 h 94"/>
                  <a:gd name="T42" fmla="*/ 177 w 411"/>
                  <a:gd name="T43" fmla="*/ 73 h 94"/>
                  <a:gd name="T44" fmla="*/ 183 w 411"/>
                  <a:gd name="T45" fmla="*/ 73 h 94"/>
                  <a:gd name="T46" fmla="*/ 183 w 411"/>
                  <a:gd name="T47" fmla="*/ 70 h 94"/>
                  <a:gd name="T48" fmla="*/ 183 w 411"/>
                  <a:gd name="T49" fmla="*/ 70 h 94"/>
                  <a:gd name="T50" fmla="*/ 193 w 411"/>
                  <a:gd name="T51" fmla="*/ 70 h 94"/>
                  <a:gd name="T52" fmla="*/ 193 w 411"/>
                  <a:gd name="T53" fmla="*/ 68 h 94"/>
                  <a:gd name="T54" fmla="*/ 193 w 411"/>
                  <a:gd name="T55" fmla="*/ 68 h 94"/>
                  <a:gd name="T56" fmla="*/ 212 w 411"/>
                  <a:gd name="T57" fmla="*/ 68 h 94"/>
                  <a:gd name="T58" fmla="*/ 212 w 411"/>
                  <a:gd name="T59" fmla="*/ 65 h 94"/>
                  <a:gd name="T60" fmla="*/ 212 w 411"/>
                  <a:gd name="T61" fmla="*/ 65 h 94"/>
                  <a:gd name="T62" fmla="*/ 220 w 411"/>
                  <a:gd name="T63" fmla="*/ 65 h 94"/>
                  <a:gd name="T64" fmla="*/ 220 w 411"/>
                  <a:gd name="T65" fmla="*/ 62 h 94"/>
                  <a:gd name="T66" fmla="*/ 220 w 411"/>
                  <a:gd name="T67" fmla="*/ 62 h 94"/>
                  <a:gd name="T68" fmla="*/ 229 w 411"/>
                  <a:gd name="T69" fmla="*/ 62 h 94"/>
                  <a:gd name="T70" fmla="*/ 229 w 411"/>
                  <a:gd name="T71" fmla="*/ 59 h 94"/>
                  <a:gd name="T72" fmla="*/ 229 w 411"/>
                  <a:gd name="T73" fmla="*/ 59 h 94"/>
                  <a:gd name="T74" fmla="*/ 235 w 411"/>
                  <a:gd name="T75" fmla="*/ 59 h 94"/>
                  <a:gd name="T76" fmla="*/ 235 w 411"/>
                  <a:gd name="T77" fmla="*/ 56 h 94"/>
                  <a:gd name="T78" fmla="*/ 235 w 411"/>
                  <a:gd name="T79" fmla="*/ 56 h 94"/>
                  <a:gd name="T80" fmla="*/ 287 w 411"/>
                  <a:gd name="T81" fmla="*/ 56 h 94"/>
                  <a:gd name="T82" fmla="*/ 287 w 411"/>
                  <a:gd name="T83" fmla="*/ 53 h 94"/>
                  <a:gd name="T84" fmla="*/ 287 w 411"/>
                  <a:gd name="T85" fmla="*/ 53 h 94"/>
                  <a:gd name="T86" fmla="*/ 294 w 411"/>
                  <a:gd name="T87" fmla="*/ 53 h 94"/>
                  <a:gd name="T88" fmla="*/ 294 w 411"/>
                  <a:gd name="T89" fmla="*/ 50 h 94"/>
                  <a:gd name="T90" fmla="*/ 294 w 411"/>
                  <a:gd name="T91" fmla="*/ 50 h 94"/>
                  <a:gd name="T92" fmla="*/ 315 w 411"/>
                  <a:gd name="T93" fmla="*/ 50 h 94"/>
                  <a:gd name="T94" fmla="*/ 315 w 411"/>
                  <a:gd name="T95" fmla="*/ 47 h 94"/>
                  <a:gd name="T96" fmla="*/ 315 w 411"/>
                  <a:gd name="T97" fmla="*/ 47 h 94"/>
                  <a:gd name="T98" fmla="*/ 401 w 411"/>
                  <a:gd name="T99" fmla="*/ 47 h 94"/>
                  <a:gd name="T100" fmla="*/ 401 w 411"/>
                  <a:gd name="T101" fmla="*/ 44 h 94"/>
                  <a:gd name="T102" fmla="*/ 401 w 411"/>
                  <a:gd name="T103" fmla="*/ 44 h 94"/>
                  <a:gd name="T104" fmla="*/ 410 w 411"/>
                  <a:gd name="T105" fmla="*/ 44 h 94"/>
                  <a:gd name="T106" fmla="*/ 410 w 411"/>
                  <a:gd name="T107" fmla="*/ 40 h 94"/>
                  <a:gd name="T108" fmla="*/ 410 w 411"/>
                  <a:gd name="T109" fmla="*/ 40 h 94"/>
                  <a:gd name="T110" fmla="*/ 411 w 411"/>
                  <a:gd name="T111" fmla="*/ 40 h 94"/>
                  <a:gd name="T112" fmla="*/ 411 w 411"/>
                  <a:gd name="T113" fmla="*/ 0 h 94"/>
                  <a:gd name="T114" fmla="*/ 411 w 411"/>
                  <a:gd name="T115" fmla="*/ 0 h 94"/>
                  <a:gd name="T116" fmla="*/ 411 w 411"/>
                  <a:gd name="T117" fmla="*/ 0 h 94"/>
                  <a:gd name="T118" fmla="*/ 411 w 411"/>
                  <a:gd name="T1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1" h="94">
                    <a:moveTo>
                      <a:pt x="0" y="94"/>
                    </a:moveTo>
                    <a:lnTo>
                      <a:pt x="10" y="94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50" y="91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60" y="88"/>
                    </a:lnTo>
                    <a:lnTo>
                      <a:pt x="60" y="85"/>
                    </a:lnTo>
                    <a:lnTo>
                      <a:pt x="60" y="85"/>
                    </a:lnTo>
                    <a:lnTo>
                      <a:pt x="61" y="85"/>
                    </a:lnTo>
                    <a:lnTo>
                      <a:pt x="61" y="82"/>
                    </a:lnTo>
                    <a:lnTo>
                      <a:pt x="61" y="82"/>
                    </a:lnTo>
                    <a:lnTo>
                      <a:pt x="70" y="82"/>
                    </a:lnTo>
                    <a:lnTo>
                      <a:pt x="70" y="79"/>
                    </a:lnTo>
                    <a:lnTo>
                      <a:pt x="70" y="79"/>
                    </a:lnTo>
                    <a:lnTo>
                      <a:pt x="150" y="79"/>
                    </a:lnTo>
                    <a:lnTo>
                      <a:pt x="150" y="76"/>
                    </a:lnTo>
                    <a:lnTo>
                      <a:pt x="150" y="76"/>
                    </a:lnTo>
                    <a:lnTo>
                      <a:pt x="177" y="76"/>
                    </a:lnTo>
                    <a:lnTo>
                      <a:pt x="177" y="73"/>
                    </a:lnTo>
                    <a:lnTo>
                      <a:pt x="177" y="73"/>
                    </a:lnTo>
                    <a:lnTo>
                      <a:pt x="183" y="73"/>
                    </a:lnTo>
                    <a:lnTo>
                      <a:pt x="183" y="70"/>
                    </a:lnTo>
                    <a:lnTo>
                      <a:pt x="183" y="70"/>
                    </a:lnTo>
                    <a:lnTo>
                      <a:pt x="193" y="70"/>
                    </a:lnTo>
                    <a:lnTo>
                      <a:pt x="193" y="68"/>
                    </a:lnTo>
                    <a:lnTo>
                      <a:pt x="193" y="68"/>
                    </a:lnTo>
                    <a:lnTo>
                      <a:pt x="212" y="68"/>
                    </a:lnTo>
                    <a:lnTo>
                      <a:pt x="212" y="65"/>
                    </a:lnTo>
                    <a:lnTo>
                      <a:pt x="212" y="65"/>
                    </a:lnTo>
                    <a:lnTo>
                      <a:pt x="220" y="65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9" y="62"/>
                    </a:lnTo>
                    <a:lnTo>
                      <a:pt x="229" y="59"/>
                    </a:lnTo>
                    <a:lnTo>
                      <a:pt x="229" y="59"/>
                    </a:lnTo>
                    <a:lnTo>
                      <a:pt x="235" y="59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87" y="56"/>
                    </a:lnTo>
                    <a:lnTo>
                      <a:pt x="287" y="53"/>
                    </a:lnTo>
                    <a:lnTo>
                      <a:pt x="287" y="53"/>
                    </a:lnTo>
                    <a:lnTo>
                      <a:pt x="294" y="53"/>
                    </a:lnTo>
                    <a:lnTo>
                      <a:pt x="294" y="50"/>
                    </a:lnTo>
                    <a:lnTo>
                      <a:pt x="294" y="50"/>
                    </a:lnTo>
                    <a:lnTo>
                      <a:pt x="315" y="50"/>
                    </a:lnTo>
                    <a:lnTo>
                      <a:pt x="315" y="47"/>
                    </a:lnTo>
                    <a:lnTo>
                      <a:pt x="315" y="47"/>
                    </a:lnTo>
                    <a:lnTo>
                      <a:pt x="401" y="47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10" y="44"/>
                    </a:lnTo>
                    <a:lnTo>
                      <a:pt x="410" y="40"/>
                    </a:lnTo>
                    <a:lnTo>
                      <a:pt x="410" y="40"/>
                    </a:lnTo>
                    <a:lnTo>
                      <a:pt x="411" y="4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</a:path>
                </a:pathLst>
              </a:custGeom>
              <a:noFill/>
              <a:ln w="15875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68">
                <a:extLst>
                  <a:ext uri="{FF2B5EF4-FFF2-40B4-BE49-F238E27FC236}">
                    <a16:creationId xmlns:a16="http://schemas.microsoft.com/office/drawing/2014/main" id="{7F0D0152-9C2A-4871-B94F-F59221A2E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1460"/>
                <a:ext cx="2005" cy="673"/>
              </a:xfrm>
              <a:custGeom>
                <a:avLst/>
                <a:gdLst>
                  <a:gd name="T0" fmla="*/ 0 w 411"/>
                  <a:gd name="T1" fmla="*/ 138 h 138"/>
                  <a:gd name="T2" fmla="*/ 21 w 411"/>
                  <a:gd name="T3" fmla="*/ 138 h 138"/>
                  <a:gd name="T4" fmla="*/ 21 w 411"/>
                  <a:gd name="T5" fmla="*/ 111 h 138"/>
                  <a:gd name="T6" fmla="*/ 21 w 411"/>
                  <a:gd name="T7" fmla="*/ 111 h 138"/>
                  <a:gd name="T8" fmla="*/ 41 w 411"/>
                  <a:gd name="T9" fmla="*/ 111 h 138"/>
                  <a:gd name="T10" fmla="*/ 41 w 411"/>
                  <a:gd name="T11" fmla="*/ 84 h 138"/>
                  <a:gd name="T12" fmla="*/ 41 w 411"/>
                  <a:gd name="T13" fmla="*/ 84 h 138"/>
                  <a:gd name="T14" fmla="*/ 307 w 411"/>
                  <a:gd name="T15" fmla="*/ 84 h 138"/>
                  <a:gd name="T16" fmla="*/ 307 w 411"/>
                  <a:gd name="T17" fmla="*/ 57 h 138"/>
                  <a:gd name="T18" fmla="*/ 307 w 411"/>
                  <a:gd name="T19" fmla="*/ 57 h 138"/>
                  <a:gd name="T20" fmla="*/ 411 w 411"/>
                  <a:gd name="T21" fmla="*/ 57 h 138"/>
                  <a:gd name="T22" fmla="*/ 411 w 411"/>
                  <a:gd name="T23" fmla="*/ 0 h 138"/>
                  <a:gd name="T24" fmla="*/ 411 w 411"/>
                  <a:gd name="T25" fmla="*/ 0 h 138"/>
                  <a:gd name="T26" fmla="*/ 411 w 411"/>
                  <a:gd name="T27" fmla="*/ 0 h 138"/>
                  <a:gd name="T28" fmla="*/ 411 w 411"/>
                  <a:gd name="T2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1" h="138">
                    <a:moveTo>
                      <a:pt x="0" y="138"/>
                    </a:moveTo>
                    <a:lnTo>
                      <a:pt x="21" y="138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41" y="111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307" y="84"/>
                    </a:lnTo>
                    <a:lnTo>
                      <a:pt x="307" y="57"/>
                    </a:lnTo>
                    <a:lnTo>
                      <a:pt x="307" y="57"/>
                    </a:lnTo>
                    <a:lnTo>
                      <a:pt x="411" y="57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</a:path>
                </a:pathLst>
              </a:custGeom>
              <a:noFill/>
              <a:ln w="15875" cap="flat">
                <a:solidFill>
                  <a:srgbClr val="0166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Line 169">
                <a:extLst>
                  <a:ext uri="{FF2B5EF4-FFF2-40B4-BE49-F238E27FC236}">
                    <a16:creationId xmlns:a16="http://schemas.microsoft.com/office/drawing/2014/main" id="{95274D38-3892-4FA0-8195-5E1675E1E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88" y="1538"/>
                <a:ext cx="0" cy="171"/>
              </a:xfrm>
              <a:prstGeom prst="line">
                <a:avLst/>
              </a:prstGeom>
              <a:noFill/>
              <a:ln w="15875" cap="flat">
                <a:solidFill>
                  <a:srgbClr val="2A25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Line 170">
                <a:extLst>
                  <a:ext uri="{FF2B5EF4-FFF2-40B4-BE49-F238E27FC236}">
                    <a16:creationId xmlns:a16="http://schemas.microsoft.com/office/drawing/2014/main" id="{95414E96-AC13-44E5-9BE5-E5B4971D0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27" y="1528"/>
                <a:ext cx="0" cy="147"/>
              </a:xfrm>
              <a:prstGeom prst="line">
                <a:avLst/>
              </a:prstGeom>
              <a:noFill/>
              <a:ln w="15875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Line 171">
                <a:extLst>
                  <a:ext uri="{FF2B5EF4-FFF2-40B4-BE49-F238E27FC236}">
                    <a16:creationId xmlns:a16="http://schemas.microsoft.com/office/drawing/2014/main" id="{46B0465C-B09E-4D42-B510-C0318153D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7" y="953"/>
                <a:ext cx="0" cy="507"/>
              </a:xfrm>
              <a:prstGeom prst="line">
                <a:avLst/>
              </a:prstGeom>
              <a:noFill/>
              <a:ln w="15875" cap="flat">
                <a:solidFill>
                  <a:srgbClr val="0166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Line 172">
                <a:extLst>
                  <a:ext uri="{FF2B5EF4-FFF2-40B4-BE49-F238E27FC236}">
                    <a16:creationId xmlns:a16="http://schemas.microsoft.com/office/drawing/2014/main" id="{A97BD3DA-4DCB-4F4B-9F2D-520C79E70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9" y="1538"/>
                <a:ext cx="98" cy="0"/>
              </a:xfrm>
              <a:prstGeom prst="line">
                <a:avLst/>
              </a:prstGeom>
              <a:noFill/>
              <a:ln w="15875" cap="flat">
                <a:solidFill>
                  <a:srgbClr val="2A25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Line 173">
                <a:extLst>
                  <a:ext uri="{FF2B5EF4-FFF2-40B4-BE49-F238E27FC236}">
                    <a16:creationId xmlns:a16="http://schemas.microsoft.com/office/drawing/2014/main" id="{AE813E5E-D9A1-4E69-B9FD-B4FBDA73D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8" y="1528"/>
                <a:ext cx="98" cy="0"/>
              </a:xfrm>
              <a:prstGeom prst="line">
                <a:avLst/>
              </a:prstGeom>
              <a:noFill/>
              <a:ln w="15875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Line 174">
                <a:extLst>
                  <a:ext uri="{FF2B5EF4-FFF2-40B4-BE49-F238E27FC236}">
                    <a16:creationId xmlns:a16="http://schemas.microsoft.com/office/drawing/2014/main" id="{99B777E8-B690-4F87-9663-EAD6ED055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9" y="953"/>
                <a:ext cx="97" cy="0"/>
              </a:xfrm>
              <a:prstGeom prst="line">
                <a:avLst/>
              </a:prstGeom>
              <a:noFill/>
              <a:ln w="15875" cap="flat">
                <a:solidFill>
                  <a:srgbClr val="0166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Line 175">
                <a:extLst>
                  <a:ext uri="{FF2B5EF4-FFF2-40B4-BE49-F238E27FC236}">
                    <a16:creationId xmlns:a16="http://schemas.microsoft.com/office/drawing/2014/main" id="{91DEFBD2-E767-473D-8C00-62A87C882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8" y="1709"/>
                <a:ext cx="0" cy="175"/>
              </a:xfrm>
              <a:prstGeom prst="line">
                <a:avLst/>
              </a:prstGeom>
              <a:noFill/>
              <a:ln w="15875" cap="flat">
                <a:solidFill>
                  <a:srgbClr val="2A25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Line 176">
                <a:extLst>
                  <a:ext uri="{FF2B5EF4-FFF2-40B4-BE49-F238E27FC236}">
                    <a16:creationId xmlns:a16="http://schemas.microsoft.com/office/drawing/2014/main" id="{2DBD7D0E-4621-42E9-8146-378FD4F49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7" y="1675"/>
                <a:ext cx="0" cy="146"/>
              </a:xfrm>
              <a:prstGeom prst="line">
                <a:avLst/>
              </a:prstGeom>
              <a:noFill/>
              <a:ln w="15875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Line 177">
                <a:extLst>
                  <a:ext uri="{FF2B5EF4-FFF2-40B4-BE49-F238E27FC236}">
                    <a16:creationId xmlns:a16="http://schemas.microsoft.com/office/drawing/2014/main" id="{3BC40CB0-F809-41E8-B62E-5BD75739E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7" y="1460"/>
                <a:ext cx="0" cy="512"/>
              </a:xfrm>
              <a:prstGeom prst="line">
                <a:avLst/>
              </a:prstGeom>
              <a:noFill/>
              <a:ln w="15875" cap="flat">
                <a:solidFill>
                  <a:srgbClr val="0166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Line 178">
                <a:extLst>
                  <a:ext uri="{FF2B5EF4-FFF2-40B4-BE49-F238E27FC236}">
                    <a16:creationId xmlns:a16="http://schemas.microsoft.com/office/drawing/2014/main" id="{98AC9437-67E4-4193-894A-32816483B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9" y="1884"/>
                <a:ext cx="98" cy="0"/>
              </a:xfrm>
              <a:prstGeom prst="line">
                <a:avLst/>
              </a:prstGeom>
              <a:noFill/>
              <a:ln w="15875" cap="flat">
                <a:solidFill>
                  <a:srgbClr val="2A25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Line 179">
                <a:extLst>
                  <a:ext uri="{FF2B5EF4-FFF2-40B4-BE49-F238E27FC236}">
                    <a16:creationId xmlns:a16="http://schemas.microsoft.com/office/drawing/2014/main" id="{85E6A8D7-843A-4B3C-B8F8-6D9857FB2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8" y="1821"/>
                <a:ext cx="98" cy="0"/>
              </a:xfrm>
              <a:prstGeom prst="line">
                <a:avLst/>
              </a:prstGeom>
              <a:noFill/>
              <a:ln w="15875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Line 180">
                <a:extLst>
                  <a:ext uri="{FF2B5EF4-FFF2-40B4-BE49-F238E27FC236}">
                    <a16:creationId xmlns:a16="http://schemas.microsoft.com/office/drawing/2014/main" id="{52F11C42-4DD9-45E0-9114-F7E4D049C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9" y="1972"/>
                <a:ext cx="97" cy="0"/>
              </a:xfrm>
              <a:prstGeom prst="line">
                <a:avLst/>
              </a:prstGeom>
              <a:noFill/>
              <a:ln w="15875" cap="flat">
                <a:solidFill>
                  <a:srgbClr val="0166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Line 181">
                <a:extLst>
                  <a:ext uri="{FF2B5EF4-FFF2-40B4-BE49-F238E27FC236}">
                    <a16:creationId xmlns:a16="http://schemas.microsoft.com/office/drawing/2014/main" id="{487949C7-3AD5-4F20-900B-7B852A446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8" y="1709"/>
                <a:ext cx="0" cy="0"/>
              </a:xfrm>
              <a:prstGeom prst="line">
                <a:avLst/>
              </a:prstGeom>
              <a:noFill/>
              <a:ln w="0">
                <a:solidFill>
                  <a:srgbClr val="2A25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64" name="Line 182">
                <a:extLst>
                  <a:ext uri="{FF2B5EF4-FFF2-40B4-BE49-F238E27FC236}">
                    <a16:creationId xmlns:a16="http://schemas.microsoft.com/office/drawing/2014/main" id="{46527B1C-C8F8-4BA0-9F3A-83B35DED8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7" y="1675"/>
                <a:ext cx="0" cy="0"/>
              </a:xfrm>
              <a:prstGeom prst="line">
                <a:avLst/>
              </a:prstGeom>
              <a:noFill/>
              <a:ln w="0">
                <a:solidFill>
                  <a:srgbClr val="B21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65" name="Line 183">
                <a:extLst>
                  <a:ext uri="{FF2B5EF4-FFF2-40B4-BE49-F238E27FC236}">
                    <a16:creationId xmlns:a16="http://schemas.microsoft.com/office/drawing/2014/main" id="{DA06A17F-5F42-4028-9F15-5BD005E58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7" y="146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1665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66" name="Line 184">
                <a:extLst>
                  <a:ext uri="{FF2B5EF4-FFF2-40B4-BE49-F238E27FC236}">
                    <a16:creationId xmlns:a16="http://schemas.microsoft.com/office/drawing/2014/main" id="{9B1AA8B5-AFF0-4662-BE6A-DEE394491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0" y="2133"/>
                <a:ext cx="219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67" name="Line 185">
                <a:extLst>
                  <a:ext uri="{FF2B5EF4-FFF2-40B4-BE49-F238E27FC236}">
                    <a16:creationId xmlns:a16="http://schemas.microsoft.com/office/drawing/2014/main" id="{B6D47B76-2C49-4FE7-B576-1A718CE3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" y="2133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68" name="Rectangle 186">
                <a:extLst>
                  <a:ext uri="{FF2B5EF4-FFF2-40B4-BE49-F238E27FC236}">
                    <a16:creationId xmlns:a16="http://schemas.microsoft.com/office/drawing/2014/main" id="{904D7185-A0D9-49D5-8014-806D0C017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3" y="2187"/>
                <a:ext cx="75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30</a:t>
                </a:r>
                <a:endPara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69" name="Line 187">
                <a:extLst>
                  <a:ext uri="{FF2B5EF4-FFF2-40B4-BE49-F238E27FC236}">
                    <a16:creationId xmlns:a16="http://schemas.microsoft.com/office/drawing/2014/main" id="{8D0FA8CC-A764-4769-8C8A-0408A2553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9" y="2133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70" name="Rectangle 188">
                <a:extLst>
                  <a:ext uri="{FF2B5EF4-FFF2-40B4-BE49-F238E27FC236}">
                    <a16:creationId xmlns:a16="http://schemas.microsoft.com/office/drawing/2014/main" id="{3E834A2C-214F-4DC9-AC01-2D5CA8861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187"/>
                <a:ext cx="75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90</a:t>
                </a:r>
                <a:endPara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71" name="Line 189">
                <a:extLst>
                  <a:ext uri="{FF2B5EF4-FFF2-40B4-BE49-F238E27FC236}">
                    <a16:creationId xmlns:a16="http://schemas.microsoft.com/office/drawing/2014/main" id="{4911473A-1286-4246-94CD-3A1FC8521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0" y="2133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72" name="Rectangle 190">
                <a:extLst>
                  <a:ext uri="{FF2B5EF4-FFF2-40B4-BE49-F238E27FC236}">
                    <a16:creationId xmlns:a16="http://schemas.microsoft.com/office/drawing/2014/main" id="{66985A80-3127-4038-AB7B-F68FFD094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" y="2187"/>
                <a:ext cx="11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180</a:t>
                </a:r>
                <a:endParaRPr kumimoji="0" lang="en-US" alt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73" name="Line 191">
                <a:extLst>
                  <a:ext uri="{FF2B5EF4-FFF2-40B4-BE49-F238E27FC236}">
                    <a16:creationId xmlns:a16="http://schemas.microsoft.com/office/drawing/2014/main" id="{1DB69621-D132-4CD6-8732-572818AB7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7" y="2133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74" name="Rectangle 192">
                <a:extLst>
                  <a:ext uri="{FF2B5EF4-FFF2-40B4-BE49-F238E27FC236}">
                    <a16:creationId xmlns:a16="http://schemas.microsoft.com/office/drawing/2014/main" id="{B6CBCEDB-ED01-4EF5-9BE4-CCB955C8E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3" y="2187"/>
                <a:ext cx="11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270</a:t>
                </a:r>
                <a:endParaRPr kumimoji="0" lang="en-US" alt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75" name="Line 193">
                <a:extLst>
                  <a:ext uri="{FF2B5EF4-FFF2-40B4-BE49-F238E27FC236}">
                    <a16:creationId xmlns:a16="http://schemas.microsoft.com/office/drawing/2014/main" id="{9598199F-6CEF-4EBB-BB87-68CA2BAC3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7" y="2133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76" name="Rectangle 194">
                <a:extLst>
                  <a:ext uri="{FF2B5EF4-FFF2-40B4-BE49-F238E27FC236}">
                    <a16:creationId xmlns:a16="http://schemas.microsoft.com/office/drawing/2014/main" id="{72765BC9-BC8C-48D1-9A6D-C217E8DCF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2187"/>
                <a:ext cx="11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365</a:t>
                </a:r>
                <a:endParaRPr kumimoji="0" lang="en-US" alt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77" name="Rectangle 195">
                <a:extLst>
                  <a:ext uri="{FF2B5EF4-FFF2-40B4-BE49-F238E27FC236}">
                    <a16:creationId xmlns:a16="http://schemas.microsoft.com/office/drawing/2014/main" id="{4469EB5C-14D9-46F6-9BE1-F1910C2BD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275"/>
                <a:ext cx="87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Days from Index Procedure</a:t>
                </a:r>
                <a:endPara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78" name="Line 196">
                <a:extLst>
                  <a:ext uri="{FF2B5EF4-FFF2-40B4-BE49-F238E27FC236}">
                    <a16:creationId xmlns:a16="http://schemas.microsoft.com/office/drawing/2014/main" id="{6922C586-43E5-4920-831F-4072EF7A8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0" y="802"/>
                <a:ext cx="0" cy="1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80" name="Line 197">
                <a:extLst>
                  <a:ext uri="{FF2B5EF4-FFF2-40B4-BE49-F238E27FC236}">
                    <a16:creationId xmlns:a16="http://schemas.microsoft.com/office/drawing/2014/main" id="{90E76FB2-64C6-4B57-A1CC-D95AADBE0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0" y="2133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81" name="Rectangle 198">
                <a:extLst>
                  <a:ext uri="{FF2B5EF4-FFF2-40B4-BE49-F238E27FC236}">
                    <a16:creationId xmlns:a16="http://schemas.microsoft.com/office/drawing/2014/main" id="{6334143D-6789-425C-AAD7-F65CB5A54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3" y="2104"/>
                <a:ext cx="97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0%</a:t>
                </a:r>
                <a:endPara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82" name="Line 199">
                <a:extLst>
                  <a:ext uri="{FF2B5EF4-FFF2-40B4-BE49-F238E27FC236}">
                    <a16:creationId xmlns:a16="http://schemas.microsoft.com/office/drawing/2014/main" id="{79F0BB2C-6CFA-4C7E-83E2-E90636B85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0" y="187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83" name="Rectangle 200">
                <a:extLst>
                  <a:ext uri="{FF2B5EF4-FFF2-40B4-BE49-F238E27FC236}">
                    <a16:creationId xmlns:a16="http://schemas.microsoft.com/office/drawing/2014/main" id="{0489753A-AC23-4E12-8193-B732E59A2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1840"/>
                <a:ext cx="13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10%</a:t>
                </a:r>
                <a:endParaRPr kumimoji="0" lang="en-US" alt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84" name="Line 201">
                <a:extLst>
                  <a:ext uri="{FF2B5EF4-FFF2-40B4-BE49-F238E27FC236}">
                    <a16:creationId xmlns:a16="http://schemas.microsoft.com/office/drawing/2014/main" id="{301433D1-C596-47DF-A3CD-225FC8A13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0" y="160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85" name="Rectangle 202">
                <a:extLst>
                  <a:ext uri="{FF2B5EF4-FFF2-40B4-BE49-F238E27FC236}">
                    <a16:creationId xmlns:a16="http://schemas.microsoft.com/office/drawing/2014/main" id="{DB980E99-1D51-4E5D-821C-A300624B8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1577"/>
                <a:ext cx="13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20%</a:t>
                </a:r>
                <a:endParaRPr kumimoji="0" lang="en-US" alt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86" name="Line 203">
                <a:extLst>
                  <a:ext uri="{FF2B5EF4-FFF2-40B4-BE49-F238E27FC236}">
                    <a16:creationId xmlns:a16="http://schemas.microsoft.com/office/drawing/2014/main" id="{4A1BD8C2-6C44-464B-9616-CDEAA5A8C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0" y="134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87" name="Rectangle 204">
                <a:extLst>
                  <a:ext uri="{FF2B5EF4-FFF2-40B4-BE49-F238E27FC236}">
                    <a16:creationId xmlns:a16="http://schemas.microsoft.com/office/drawing/2014/main" id="{3F214139-CFF8-49FC-965D-A415BADAD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1313"/>
                <a:ext cx="13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30%</a:t>
                </a:r>
                <a:endPara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88" name="Line 205">
                <a:extLst>
                  <a:ext uri="{FF2B5EF4-FFF2-40B4-BE49-F238E27FC236}">
                    <a16:creationId xmlns:a16="http://schemas.microsoft.com/office/drawing/2014/main" id="{12EB755D-9CFD-4450-8800-58DB30DF1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0" y="108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89" name="Rectangle 206">
                <a:extLst>
                  <a:ext uri="{FF2B5EF4-FFF2-40B4-BE49-F238E27FC236}">
                    <a16:creationId xmlns:a16="http://schemas.microsoft.com/office/drawing/2014/main" id="{94BEB59A-50A1-4284-A885-09AB37A06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1050"/>
                <a:ext cx="13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40%</a:t>
                </a:r>
                <a:endParaRPr kumimoji="0" lang="en-US" alt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90" name="Line 207">
                <a:extLst>
                  <a:ext uri="{FF2B5EF4-FFF2-40B4-BE49-F238E27FC236}">
                    <a16:creationId xmlns:a16="http://schemas.microsoft.com/office/drawing/2014/main" id="{1FC16D6D-7D74-4479-9B16-18FABDFA9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0" y="821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91" name="Rectangle 208">
                <a:extLst>
                  <a:ext uri="{FF2B5EF4-FFF2-40B4-BE49-F238E27FC236}">
                    <a16:creationId xmlns:a16="http://schemas.microsoft.com/office/drawing/2014/main" id="{10247F02-BAF5-4C3A-B24B-3F784FED1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787"/>
                <a:ext cx="13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50%</a:t>
                </a:r>
                <a:endParaRPr kumimoji="0" lang="en-US" alt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92" name="Rectangle 209">
                <a:extLst>
                  <a:ext uri="{FF2B5EF4-FFF2-40B4-BE49-F238E27FC236}">
                    <a16:creationId xmlns:a16="http://schemas.microsoft.com/office/drawing/2014/main" id="{B854F8D8-3B57-4015-96EE-7A9B301B9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463" y="1365"/>
                <a:ext cx="130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Landma</a:t>
                </a:r>
                <a:r>
                  <a:rPr lang="en-US" altLang="en-US" sz="8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rk Analysis at 30 and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All-Cause Mortality or Reintervention for PVL</a:t>
                </a:r>
                <a:endPara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F69579-9754-4AD9-830D-AE1612722C2F}"/>
                </a:ext>
              </a:extLst>
            </p:cNvPr>
            <p:cNvSpPr txBox="1"/>
            <p:nvPr/>
          </p:nvSpPr>
          <p:spPr>
            <a:xfrm>
              <a:off x="5678633" y="1135886"/>
              <a:ext cx="28336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i="1" dirty="0">
                  <a:solidFill>
                    <a:srgbClr val="000000"/>
                  </a:solidFill>
                  <a:latin typeface="Arial" charset="0"/>
                  <a:ea typeface="ヒラギノ角ゴ Pro W3"/>
                  <a:cs typeface="Arial" charset="0"/>
                </a:rPr>
                <a:t>Log-rank p=0.57</a:t>
              </a: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C35C238C-CAFA-404F-8EF5-F289D4D807E4}"/>
              </a:ext>
            </a:extLst>
          </p:cNvPr>
          <p:cNvSpPr txBox="1"/>
          <p:nvPr/>
        </p:nvSpPr>
        <p:spPr>
          <a:xfrm>
            <a:off x="4209720" y="2902138"/>
            <a:ext cx="5142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8.8%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497AC4C-04F8-4DD4-AB5B-7610130B1C8F}"/>
              </a:ext>
            </a:extLst>
          </p:cNvPr>
          <p:cNvSpPr txBox="1"/>
          <p:nvPr/>
        </p:nvSpPr>
        <p:spPr>
          <a:xfrm>
            <a:off x="4212261" y="3042106"/>
            <a:ext cx="5142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1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5.0%</a:t>
            </a:r>
            <a:endParaRPr lang="en-US" sz="1400" b="1" dirty="0">
              <a:solidFill>
                <a:srgbClr val="0166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8AC5773-8680-4630-84E3-B08154BF5B8B}"/>
              </a:ext>
            </a:extLst>
          </p:cNvPr>
          <p:cNvSpPr txBox="1"/>
          <p:nvPr/>
        </p:nvSpPr>
        <p:spPr>
          <a:xfrm>
            <a:off x="4216071" y="2769557"/>
            <a:ext cx="584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D4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9.9%</a:t>
            </a:r>
            <a:endParaRPr lang="en-US" sz="1400" b="1" dirty="0">
              <a:solidFill>
                <a:srgbClr val="3D4D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55F9A90-1FAF-4F5E-A18A-6588BAF7390E}"/>
              </a:ext>
            </a:extLst>
          </p:cNvPr>
          <p:cNvSpPr txBox="1"/>
          <p:nvPr/>
        </p:nvSpPr>
        <p:spPr>
          <a:xfrm>
            <a:off x="8716983" y="2573573"/>
            <a:ext cx="5142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17.4%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97A964C-0750-4632-B842-2644B7F66A69}"/>
              </a:ext>
            </a:extLst>
          </p:cNvPr>
          <p:cNvSpPr txBox="1"/>
          <p:nvPr/>
        </p:nvSpPr>
        <p:spPr>
          <a:xfrm>
            <a:off x="8705186" y="2418647"/>
            <a:ext cx="5142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1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25.6%</a:t>
            </a:r>
            <a:endParaRPr lang="en-US" sz="1400" b="1" dirty="0">
              <a:solidFill>
                <a:srgbClr val="0166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673A932-0364-4062-98BA-048C9BA096A8}"/>
              </a:ext>
            </a:extLst>
          </p:cNvPr>
          <p:cNvSpPr txBox="1"/>
          <p:nvPr/>
        </p:nvSpPr>
        <p:spPr>
          <a:xfrm>
            <a:off x="8728076" y="2771510"/>
            <a:ext cx="4913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D4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16.1%</a:t>
            </a:r>
            <a:endParaRPr lang="en-US" sz="1400" b="1" dirty="0">
              <a:solidFill>
                <a:srgbClr val="3D4D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494" name="Group 213">
            <a:extLst>
              <a:ext uri="{FF2B5EF4-FFF2-40B4-BE49-F238E27FC236}">
                <a16:creationId xmlns:a16="http://schemas.microsoft.com/office/drawing/2014/main" id="{1158C1F7-58FD-405E-BFB3-445807FD92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965" y="1050861"/>
            <a:ext cx="4304579" cy="3179582"/>
            <a:chOff x="3" y="-13"/>
            <a:chExt cx="3456" cy="2320"/>
          </a:xfrm>
        </p:grpSpPr>
        <p:sp>
          <p:nvSpPr>
            <p:cNvPr id="14495" name="AutoShape 212">
              <a:extLst>
                <a:ext uri="{FF2B5EF4-FFF2-40B4-BE49-F238E27FC236}">
                  <a16:creationId xmlns:a16="http://schemas.microsoft.com/office/drawing/2014/main" id="{90B1C177-8909-4CD7-A99B-31A779A1FA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" y="3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3" name="Rectangle 214">
              <a:extLst>
                <a:ext uri="{FF2B5EF4-FFF2-40B4-BE49-F238E27FC236}">
                  <a16:creationId xmlns:a16="http://schemas.microsoft.com/office/drawing/2014/main" id="{4262F0D0-18E0-404D-A69C-DA75007BA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-13"/>
              <a:ext cx="3156" cy="2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4" name="Rectangle 215">
              <a:extLst>
                <a:ext uri="{FF2B5EF4-FFF2-40B4-BE49-F238E27FC236}">
                  <a16:creationId xmlns:a16="http://schemas.microsoft.com/office/drawing/2014/main" id="{5130F6E8-21B5-4731-A97D-FF423ADEF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2043"/>
              <a:ext cx="11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" panose="020B0604020202020204" pitchFamily="34" charset="0"/>
                </a:rPr>
                <a:t>122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Rectangle 216">
              <a:extLst>
                <a:ext uri="{FF2B5EF4-FFF2-40B4-BE49-F238E27FC236}">
                  <a16:creationId xmlns:a16="http://schemas.microsoft.com/office/drawing/2014/main" id="{BB990E18-0C1C-4A41-9F59-2DD919DDE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2043"/>
              <a:ext cx="11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" panose="020B0604020202020204" pitchFamily="34" charset="0"/>
                </a:rPr>
                <a:t>118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Rectangle 217">
              <a:extLst>
                <a:ext uri="{FF2B5EF4-FFF2-40B4-BE49-F238E27FC236}">
                  <a16:creationId xmlns:a16="http://schemas.microsoft.com/office/drawing/2014/main" id="{47E96E4D-68C6-46F9-B2EA-1FA82ED7F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" y="2043"/>
              <a:ext cx="11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" panose="020B0604020202020204" pitchFamily="34" charset="0"/>
                </a:rPr>
                <a:t>116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Rectangle 218">
              <a:extLst>
                <a:ext uri="{FF2B5EF4-FFF2-40B4-BE49-F238E27FC236}">
                  <a16:creationId xmlns:a16="http://schemas.microsoft.com/office/drawing/2014/main" id="{0B6E1620-F773-497D-B0F9-449DA2AB6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2043"/>
              <a:ext cx="11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" panose="020B0604020202020204" pitchFamily="34" charset="0"/>
                </a:rPr>
                <a:t>112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19">
              <a:extLst>
                <a:ext uri="{FF2B5EF4-FFF2-40B4-BE49-F238E27FC236}">
                  <a16:creationId xmlns:a16="http://schemas.microsoft.com/office/drawing/2014/main" id="{4B1C72C6-7C37-4513-A8D1-A5FE90D94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043"/>
              <a:ext cx="11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" panose="020B0604020202020204" pitchFamily="34" charset="0"/>
                </a:rPr>
                <a:t>102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0">
              <a:extLst>
                <a:ext uri="{FF2B5EF4-FFF2-40B4-BE49-F238E27FC236}">
                  <a16:creationId xmlns:a16="http://schemas.microsoft.com/office/drawing/2014/main" id="{86DA0F82-64E8-4782-8B96-9E092C91A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2133"/>
              <a:ext cx="11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" panose="020B0604020202020204" pitchFamily="34" charset="0"/>
                </a:rPr>
                <a:t>186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1">
              <a:extLst>
                <a:ext uri="{FF2B5EF4-FFF2-40B4-BE49-F238E27FC236}">
                  <a16:creationId xmlns:a16="http://schemas.microsoft.com/office/drawing/2014/main" id="{BAEB7C61-3BEF-4FE0-A98D-F0089149B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2133"/>
              <a:ext cx="11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" panose="020B0604020202020204" pitchFamily="34" charset="0"/>
                </a:rPr>
                <a:t>179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2">
              <a:extLst>
                <a:ext uri="{FF2B5EF4-FFF2-40B4-BE49-F238E27FC236}">
                  <a16:creationId xmlns:a16="http://schemas.microsoft.com/office/drawing/2014/main" id="{2B49D425-54EF-4DA6-A953-C3290E3C7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" y="2133"/>
              <a:ext cx="11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" panose="020B0604020202020204" pitchFamily="34" charset="0"/>
                </a:rPr>
                <a:t>175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Rectangle 223">
              <a:extLst>
                <a:ext uri="{FF2B5EF4-FFF2-40B4-BE49-F238E27FC236}">
                  <a16:creationId xmlns:a16="http://schemas.microsoft.com/office/drawing/2014/main" id="{5782E8A9-3A2A-4A84-AB08-CEFBE4702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2133"/>
              <a:ext cx="11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" panose="020B0604020202020204" pitchFamily="34" charset="0"/>
                </a:rPr>
                <a:t>169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Rectangle 224">
              <a:extLst>
                <a:ext uri="{FF2B5EF4-FFF2-40B4-BE49-F238E27FC236}">
                  <a16:creationId xmlns:a16="http://schemas.microsoft.com/office/drawing/2014/main" id="{79DD922D-3CA4-4AF1-BDEE-E7AC1BEED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133"/>
              <a:ext cx="11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" panose="020B0604020202020204" pitchFamily="34" charset="0"/>
                </a:rPr>
                <a:t>161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Rectangle 225">
              <a:extLst>
                <a:ext uri="{FF2B5EF4-FFF2-40B4-BE49-F238E27FC236}">
                  <a16:creationId xmlns:a16="http://schemas.microsoft.com/office/drawing/2014/main" id="{30BB7736-8D46-41E9-AEBB-A87524F53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" y="2223"/>
              <a:ext cx="7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01665E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Rectangle 226">
              <a:extLst>
                <a:ext uri="{FF2B5EF4-FFF2-40B4-BE49-F238E27FC236}">
                  <a16:creationId xmlns:a16="http://schemas.microsoft.com/office/drawing/2014/main" id="{21006B3C-7B35-4126-B923-24B5CBF24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" y="2223"/>
              <a:ext cx="7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01665E"/>
                  </a:solidFill>
                  <a:effectLst/>
                  <a:latin typeface="Arial" panose="020B0604020202020204" pitchFamily="34" charset="0"/>
                </a:rPr>
                <a:t>19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Rectangle 227">
              <a:extLst>
                <a:ext uri="{FF2B5EF4-FFF2-40B4-BE49-F238E27FC236}">
                  <a16:creationId xmlns:a16="http://schemas.microsoft.com/office/drawing/2014/main" id="{2EFDA2CD-F2CF-4A27-A8E3-A1E2C0A66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2223"/>
              <a:ext cx="7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01665E"/>
                  </a:solidFill>
                  <a:effectLst/>
                  <a:latin typeface="Arial" panose="020B0604020202020204" pitchFamily="34" charset="0"/>
                </a:rPr>
                <a:t>19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Rectangle 228">
              <a:extLst>
                <a:ext uri="{FF2B5EF4-FFF2-40B4-BE49-F238E27FC236}">
                  <a16:creationId xmlns:a16="http://schemas.microsoft.com/office/drawing/2014/main" id="{B9CDC7CC-6B44-4C17-9E94-89A939D77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2223"/>
              <a:ext cx="7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01665E"/>
                  </a:solidFill>
                  <a:effectLst/>
                  <a:latin typeface="Arial" panose="020B0604020202020204" pitchFamily="34" charset="0"/>
                </a:rPr>
                <a:t>19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Rectangle 229">
              <a:extLst>
                <a:ext uri="{FF2B5EF4-FFF2-40B4-BE49-F238E27FC236}">
                  <a16:creationId xmlns:a16="http://schemas.microsoft.com/office/drawing/2014/main" id="{057D730E-D545-4699-A7BF-ACC36F0A6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223"/>
              <a:ext cx="7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01665E"/>
                  </a:solidFill>
                  <a:effectLst/>
                  <a:latin typeface="Arial" panose="020B0604020202020204" pitchFamily="34" charset="0"/>
                </a:rPr>
                <a:t>18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Rectangle 230">
              <a:extLst>
                <a:ext uri="{FF2B5EF4-FFF2-40B4-BE49-F238E27FC236}">
                  <a16:creationId xmlns:a16="http://schemas.microsoft.com/office/drawing/2014/main" id="{3AA7AF90-E62C-4C17-B98D-8A489A84B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" y="2043"/>
              <a:ext cx="366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 dirty="0">
                  <a:ln>
                    <a:noFill/>
                  </a:ln>
                  <a:solidFill>
                    <a:srgbClr val="2A25D9"/>
                  </a:solidFill>
                  <a:effectLst/>
                  <a:latin typeface="Arial" panose="020B0604020202020204" pitchFamily="34" charset="0"/>
                </a:rPr>
                <a:t>Trace/None</a:t>
              </a:r>
              <a:endPara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Rectangle 231">
              <a:extLst>
                <a:ext uri="{FF2B5EF4-FFF2-40B4-BE49-F238E27FC236}">
                  <a16:creationId xmlns:a16="http://schemas.microsoft.com/office/drawing/2014/main" id="{C1029B30-DE72-42D4-80A2-9CE8749F2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2133"/>
              <a:ext cx="12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" panose="020B0604020202020204" pitchFamily="34" charset="0"/>
                </a:rPr>
                <a:t>Mild</a:t>
              </a:r>
              <a:endParaRPr kumimoji="0" lang="en-US" alt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Rectangle 232">
              <a:extLst>
                <a:ext uri="{FF2B5EF4-FFF2-40B4-BE49-F238E27FC236}">
                  <a16:creationId xmlns:a16="http://schemas.microsoft.com/office/drawing/2014/main" id="{8096B2E8-6AA8-403C-AF37-56999F5F5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" y="2223"/>
              <a:ext cx="65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i="0" u="none" strike="noStrike" cap="none" normalizeH="0" baseline="0" dirty="0">
                  <a:ln>
                    <a:noFill/>
                  </a:ln>
                  <a:solidFill>
                    <a:srgbClr val="01665E"/>
                  </a:solidFill>
                  <a:effectLst/>
                  <a:latin typeface="Arial" panose="020B0604020202020204" pitchFamily="34" charset="0"/>
                </a:rPr>
                <a:t>Moderate or severe</a:t>
              </a:r>
              <a:endPara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Freeform 233">
              <a:extLst>
                <a:ext uri="{FF2B5EF4-FFF2-40B4-BE49-F238E27FC236}">
                  <a16:creationId xmlns:a16="http://schemas.microsoft.com/office/drawing/2014/main" id="{EB921B1D-135B-4470-9043-29F7C8733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341"/>
              <a:ext cx="2466" cy="318"/>
            </a:xfrm>
            <a:custGeom>
              <a:avLst/>
              <a:gdLst>
                <a:gd name="T0" fmla="*/ 0 w 411"/>
                <a:gd name="T1" fmla="*/ 53 h 53"/>
                <a:gd name="T2" fmla="*/ 16 w 411"/>
                <a:gd name="T3" fmla="*/ 53 h 53"/>
                <a:gd name="T4" fmla="*/ 16 w 411"/>
                <a:gd name="T5" fmla="*/ 49 h 53"/>
                <a:gd name="T6" fmla="*/ 16 w 411"/>
                <a:gd name="T7" fmla="*/ 49 h 53"/>
                <a:gd name="T8" fmla="*/ 28 w 411"/>
                <a:gd name="T9" fmla="*/ 49 h 53"/>
                <a:gd name="T10" fmla="*/ 28 w 411"/>
                <a:gd name="T11" fmla="*/ 44 h 53"/>
                <a:gd name="T12" fmla="*/ 28 w 411"/>
                <a:gd name="T13" fmla="*/ 44 h 53"/>
                <a:gd name="T14" fmla="*/ 30 w 411"/>
                <a:gd name="T15" fmla="*/ 44 h 53"/>
                <a:gd name="T16" fmla="*/ 30 w 411"/>
                <a:gd name="T17" fmla="*/ 40 h 53"/>
                <a:gd name="T18" fmla="*/ 30 w 411"/>
                <a:gd name="T19" fmla="*/ 40 h 53"/>
                <a:gd name="T20" fmla="*/ 59 w 411"/>
                <a:gd name="T21" fmla="*/ 40 h 53"/>
                <a:gd name="T22" fmla="*/ 59 w 411"/>
                <a:gd name="T23" fmla="*/ 35 h 53"/>
                <a:gd name="T24" fmla="*/ 59 w 411"/>
                <a:gd name="T25" fmla="*/ 35 h 53"/>
                <a:gd name="T26" fmla="*/ 121 w 411"/>
                <a:gd name="T27" fmla="*/ 35 h 53"/>
                <a:gd name="T28" fmla="*/ 121 w 411"/>
                <a:gd name="T29" fmla="*/ 31 h 53"/>
                <a:gd name="T30" fmla="*/ 121 w 411"/>
                <a:gd name="T31" fmla="*/ 31 h 53"/>
                <a:gd name="T32" fmla="*/ 173 w 411"/>
                <a:gd name="T33" fmla="*/ 31 h 53"/>
                <a:gd name="T34" fmla="*/ 173 w 411"/>
                <a:gd name="T35" fmla="*/ 27 h 53"/>
                <a:gd name="T36" fmla="*/ 173 w 411"/>
                <a:gd name="T37" fmla="*/ 27 h 53"/>
                <a:gd name="T38" fmla="*/ 190 w 411"/>
                <a:gd name="T39" fmla="*/ 27 h 53"/>
                <a:gd name="T40" fmla="*/ 190 w 411"/>
                <a:gd name="T41" fmla="*/ 22 h 53"/>
                <a:gd name="T42" fmla="*/ 190 w 411"/>
                <a:gd name="T43" fmla="*/ 22 h 53"/>
                <a:gd name="T44" fmla="*/ 249 w 411"/>
                <a:gd name="T45" fmla="*/ 22 h 53"/>
                <a:gd name="T46" fmla="*/ 249 w 411"/>
                <a:gd name="T47" fmla="*/ 18 h 53"/>
                <a:gd name="T48" fmla="*/ 249 w 411"/>
                <a:gd name="T49" fmla="*/ 18 h 53"/>
                <a:gd name="T50" fmla="*/ 254 w 411"/>
                <a:gd name="T51" fmla="*/ 18 h 53"/>
                <a:gd name="T52" fmla="*/ 254 w 411"/>
                <a:gd name="T53" fmla="*/ 13 h 53"/>
                <a:gd name="T54" fmla="*/ 254 w 411"/>
                <a:gd name="T55" fmla="*/ 13 h 53"/>
                <a:gd name="T56" fmla="*/ 353 w 411"/>
                <a:gd name="T57" fmla="*/ 13 h 53"/>
                <a:gd name="T58" fmla="*/ 353 w 411"/>
                <a:gd name="T59" fmla="*/ 9 h 53"/>
                <a:gd name="T60" fmla="*/ 353 w 411"/>
                <a:gd name="T61" fmla="*/ 9 h 53"/>
                <a:gd name="T62" fmla="*/ 361 w 411"/>
                <a:gd name="T63" fmla="*/ 9 h 53"/>
                <a:gd name="T64" fmla="*/ 361 w 411"/>
                <a:gd name="T65" fmla="*/ 4 h 53"/>
                <a:gd name="T66" fmla="*/ 361 w 411"/>
                <a:gd name="T67" fmla="*/ 4 h 53"/>
                <a:gd name="T68" fmla="*/ 368 w 411"/>
                <a:gd name="T69" fmla="*/ 4 h 53"/>
                <a:gd name="T70" fmla="*/ 368 w 411"/>
                <a:gd name="T71" fmla="*/ 0 h 53"/>
                <a:gd name="T72" fmla="*/ 368 w 411"/>
                <a:gd name="T73" fmla="*/ 0 h 53"/>
                <a:gd name="T74" fmla="*/ 411 w 411"/>
                <a:gd name="T75" fmla="*/ 0 h 53"/>
                <a:gd name="T76" fmla="*/ 411 w 411"/>
                <a:gd name="T7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1" h="53">
                  <a:moveTo>
                    <a:pt x="0" y="53"/>
                  </a:moveTo>
                  <a:lnTo>
                    <a:pt x="16" y="53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59" y="40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121" y="35"/>
                  </a:lnTo>
                  <a:lnTo>
                    <a:pt x="121" y="31"/>
                  </a:lnTo>
                  <a:lnTo>
                    <a:pt x="121" y="31"/>
                  </a:lnTo>
                  <a:lnTo>
                    <a:pt x="173" y="31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90" y="27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249" y="22"/>
                  </a:lnTo>
                  <a:lnTo>
                    <a:pt x="249" y="18"/>
                  </a:lnTo>
                  <a:lnTo>
                    <a:pt x="249" y="18"/>
                  </a:lnTo>
                  <a:lnTo>
                    <a:pt x="254" y="18"/>
                  </a:lnTo>
                  <a:lnTo>
                    <a:pt x="254" y="13"/>
                  </a:lnTo>
                  <a:lnTo>
                    <a:pt x="254" y="13"/>
                  </a:lnTo>
                  <a:lnTo>
                    <a:pt x="353" y="13"/>
                  </a:lnTo>
                  <a:lnTo>
                    <a:pt x="353" y="9"/>
                  </a:lnTo>
                  <a:lnTo>
                    <a:pt x="353" y="9"/>
                  </a:lnTo>
                  <a:lnTo>
                    <a:pt x="361" y="9"/>
                  </a:lnTo>
                  <a:lnTo>
                    <a:pt x="361" y="4"/>
                  </a:lnTo>
                  <a:lnTo>
                    <a:pt x="361" y="4"/>
                  </a:lnTo>
                  <a:lnTo>
                    <a:pt x="368" y="4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411" y="0"/>
                  </a:lnTo>
                  <a:lnTo>
                    <a:pt x="411" y="0"/>
                  </a:lnTo>
                </a:path>
              </a:pathLst>
            </a:custGeom>
            <a:noFill/>
            <a:ln w="19050" cap="flat">
              <a:solidFill>
                <a:srgbClr val="2A25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3" name="Freeform 234">
              <a:extLst>
                <a:ext uri="{FF2B5EF4-FFF2-40B4-BE49-F238E27FC236}">
                  <a16:creationId xmlns:a16="http://schemas.microsoft.com/office/drawing/2014/main" id="{2DF93958-7333-4076-BCD4-38B71DCD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377"/>
              <a:ext cx="2466" cy="282"/>
            </a:xfrm>
            <a:custGeom>
              <a:avLst/>
              <a:gdLst>
                <a:gd name="T0" fmla="*/ 0 w 411"/>
                <a:gd name="T1" fmla="*/ 47 h 47"/>
                <a:gd name="T2" fmla="*/ 10 w 411"/>
                <a:gd name="T3" fmla="*/ 47 h 47"/>
                <a:gd name="T4" fmla="*/ 10 w 411"/>
                <a:gd name="T5" fmla="*/ 44 h 47"/>
                <a:gd name="T6" fmla="*/ 10 w 411"/>
                <a:gd name="T7" fmla="*/ 44 h 47"/>
                <a:gd name="T8" fmla="*/ 50 w 411"/>
                <a:gd name="T9" fmla="*/ 44 h 47"/>
                <a:gd name="T10" fmla="*/ 50 w 411"/>
                <a:gd name="T11" fmla="*/ 41 h 47"/>
                <a:gd name="T12" fmla="*/ 50 w 411"/>
                <a:gd name="T13" fmla="*/ 41 h 47"/>
                <a:gd name="T14" fmla="*/ 60 w 411"/>
                <a:gd name="T15" fmla="*/ 41 h 47"/>
                <a:gd name="T16" fmla="*/ 60 w 411"/>
                <a:gd name="T17" fmla="*/ 38 h 47"/>
                <a:gd name="T18" fmla="*/ 60 w 411"/>
                <a:gd name="T19" fmla="*/ 38 h 47"/>
                <a:gd name="T20" fmla="*/ 61 w 411"/>
                <a:gd name="T21" fmla="*/ 38 h 47"/>
                <a:gd name="T22" fmla="*/ 61 w 411"/>
                <a:gd name="T23" fmla="*/ 35 h 47"/>
                <a:gd name="T24" fmla="*/ 61 w 411"/>
                <a:gd name="T25" fmla="*/ 35 h 47"/>
                <a:gd name="T26" fmla="*/ 70 w 411"/>
                <a:gd name="T27" fmla="*/ 35 h 47"/>
                <a:gd name="T28" fmla="*/ 70 w 411"/>
                <a:gd name="T29" fmla="*/ 33 h 47"/>
                <a:gd name="T30" fmla="*/ 70 w 411"/>
                <a:gd name="T31" fmla="*/ 33 h 47"/>
                <a:gd name="T32" fmla="*/ 150 w 411"/>
                <a:gd name="T33" fmla="*/ 33 h 47"/>
                <a:gd name="T34" fmla="*/ 150 w 411"/>
                <a:gd name="T35" fmla="*/ 30 h 47"/>
                <a:gd name="T36" fmla="*/ 150 w 411"/>
                <a:gd name="T37" fmla="*/ 30 h 47"/>
                <a:gd name="T38" fmla="*/ 177 w 411"/>
                <a:gd name="T39" fmla="*/ 30 h 47"/>
                <a:gd name="T40" fmla="*/ 177 w 411"/>
                <a:gd name="T41" fmla="*/ 27 h 47"/>
                <a:gd name="T42" fmla="*/ 177 w 411"/>
                <a:gd name="T43" fmla="*/ 27 h 47"/>
                <a:gd name="T44" fmla="*/ 183 w 411"/>
                <a:gd name="T45" fmla="*/ 27 h 47"/>
                <a:gd name="T46" fmla="*/ 183 w 411"/>
                <a:gd name="T47" fmla="*/ 24 h 47"/>
                <a:gd name="T48" fmla="*/ 183 w 411"/>
                <a:gd name="T49" fmla="*/ 24 h 47"/>
                <a:gd name="T50" fmla="*/ 193 w 411"/>
                <a:gd name="T51" fmla="*/ 24 h 47"/>
                <a:gd name="T52" fmla="*/ 193 w 411"/>
                <a:gd name="T53" fmla="*/ 21 h 47"/>
                <a:gd name="T54" fmla="*/ 193 w 411"/>
                <a:gd name="T55" fmla="*/ 21 h 47"/>
                <a:gd name="T56" fmla="*/ 212 w 411"/>
                <a:gd name="T57" fmla="*/ 21 h 47"/>
                <a:gd name="T58" fmla="*/ 212 w 411"/>
                <a:gd name="T59" fmla="*/ 18 h 47"/>
                <a:gd name="T60" fmla="*/ 212 w 411"/>
                <a:gd name="T61" fmla="*/ 18 h 47"/>
                <a:gd name="T62" fmla="*/ 229 w 411"/>
                <a:gd name="T63" fmla="*/ 18 h 47"/>
                <a:gd name="T64" fmla="*/ 229 w 411"/>
                <a:gd name="T65" fmla="*/ 15 h 47"/>
                <a:gd name="T66" fmla="*/ 229 w 411"/>
                <a:gd name="T67" fmla="*/ 15 h 47"/>
                <a:gd name="T68" fmla="*/ 235 w 411"/>
                <a:gd name="T69" fmla="*/ 15 h 47"/>
                <a:gd name="T70" fmla="*/ 235 w 411"/>
                <a:gd name="T71" fmla="*/ 12 h 47"/>
                <a:gd name="T72" fmla="*/ 235 w 411"/>
                <a:gd name="T73" fmla="*/ 12 h 47"/>
                <a:gd name="T74" fmla="*/ 287 w 411"/>
                <a:gd name="T75" fmla="*/ 12 h 47"/>
                <a:gd name="T76" fmla="*/ 287 w 411"/>
                <a:gd name="T77" fmla="*/ 9 h 47"/>
                <a:gd name="T78" fmla="*/ 287 w 411"/>
                <a:gd name="T79" fmla="*/ 9 h 47"/>
                <a:gd name="T80" fmla="*/ 294 w 411"/>
                <a:gd name="T81" fmla="*/ 9 h 47"/>
                <a:gd name="T82" fmla="*/ 294 w 411"/>
                <a:gd name="T83" fmla="*/ 6 h 47"/>
                <a:gd name="T84" fmla="*/ 294 w 411"/>
                <a:gd name="T85" fmla="*/ 6 h 47"/>
                <a:gd name="T86" fmla="*/ 401 w 411"/>
                <a:gd name="T87" fmla="*/ 6 h 47"/>
                <a:gd name="T88" fmla="*/ 401 w 411"/>
                <a:gd name="T89" fmla="*/ 3 h 47"/>
                <a:gd name="T90" fmla="*/ 401 w 411"/>
                <a:gd name="T91" fmla="*/ 3 h 47"/>
                <a:gd name="T92" fmla="*/ 410 w 411"/>
                <a:gd name="T93" fmla="*/ 3 h 47"/>
                <a:gd name="T94" fmla="*/ 410 w 411"/>
                <a:gd name="T95" fmla="*/ 0 h 47"/>
                <a:gd name="T96" fmla="*/ 410 w 411"/>
                <a:gd name="T97" fmla="*/ 0 h 47"/>
                <a:gd name="T98" fmla="*/ 411 w 411"/>
                <a:gd name="T99" fmla="*/ 0 h 47"/>
                <a:gd name="T100" fmla="*/ 411 w 411"/>
                <a:gd name="T10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1" h="47">
                  <a:moveTo>
                    <a:pt x="0" y="47"/>
                  </a:moveTo>
                  <a:lnTo>
                    <a:pt x="10" y="47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60" y="41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150" y="33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77" y="30"/>
                  </a:lnTo>
                  <a:lnTo>
                    <a:pt x="177" y="27"/>
                  </a:lnTo>
                  <a:lnTo>
                    <a:pt x="177" y="27"/>
                  </a:lnTo>
                  <a:lnTo>
                    <a:pt x="183" y="27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93" y="24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212" y="21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29" y="18"/>
                  </a:lnTo>
                  <a:lnTo>
                    <a:pt x="229" y="15"/>
                  </a:lnTo>
                  <a:lnTo>
                    <a:pt x="229" y="15"/>
                  </a:lnTo>
                  <a:lnTo>
                    <a:pt x="235" y="15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87" y="12"/>
                  </a:lnTo>
                  <a:lnTo>
                    <a:pt x="287" y="9"/>
                  </a:lnTo>
                  <a:lnTo>
                    <a:pt x="287" y="9"/>
                  </a:lnTo>
                  <a:lnTo>
                    <a:pt x="294" y="9"/>
                  </a:lnTo>
                  <a:lnTo>
                    <a:pt x="294" y="6"/>
                  </a:lnTo>
                  <a:lnTo>
                    <a:pt x="294" y="6"/>
                  </a:lnTo>
                  <a:lnTo>
                    <a:pt x="401" y="6"/>
                  </a:lnTo>
                  <a:lnTo>
                    <a:pt x="401" y="3"/>
                  </a:lnTo>
                  <a:lnTo>
                    <a:pt x="401" y="3"/>
                  </a:lnTo>
                  <a:lnTo>
                    <a:pt x="410" y="3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1" y="0"/>
                  </a:lnTo>
                  <a:lnTo>
                    <a:pt x="411" y="0"/>
                  </a:lnTo>
                </a:path>
              </a:pathLst>
            </a:custGeom>
            <a:noFill/>
            <a:ln w="19050" cap="flat">
              <a:solidFill>
                <a:srgbClr val="B21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4" name="Freeform 235">
              <a:extLst>
                <a:ext uri="{FF2B5EF4-FFF2-40B4-BE49-F238E27FC236}">
                  <a16:creationId xmlns:a16="http://schemas.microsoft.com/office/drawing/2014/main" id="{BF62983A-0610-4D06-BC35-1A2E5F15A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497"/>
              <a:ext cx="2466" cy="162"/>
            </a:xfrm>
            <a:custGeom>
              <a:avLst/>
              <a:gdLst>
                <a:gd name="T0" fmla="*/ 0 w 411"/>
                <a:gd name="T1" fmla="*/ 27 h 27"/>
                <a:gd name="T2" fmla="*/ 41 w 411"/>
                <a:gd name="T3" fmla="*/ 27 h 27"/>
                <a:gd name="T4" fmla="*/ 41 w 411"/>
                <a:gd name="T5" fmla="*/ 0 h 27"/>
                <a:gd name="T6" fmla="*/ 41 w 411"/>
                <a:gd name="T7" fmla="*/ 0 h 27"/>
                <a:gd name="T8" fmla="*/ 411 w 411"/>
                <a:gd name="T9" fmla="*/ 0 h 27"/>
                <a:gd name="T10" fmla="*/ 411 w 411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27">
                  <a:moveTo>
                    <a:pt x="0" y="27"/>
                  </a:moveTo>
                  <a:lnTo>
                    <a:pt x="41" y="27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1" y="0"/>
                  </a:lnTo>
                  <a:lnTo>
                    <a:pt x="411" y="0"/>
                  </a:lnTo>
                </a:path>
              </a:pathLst>
            </a:custGeom>
            <a:noFill/>
            <a:ln w="19050" cap="flat">
              <a:solidFill>
                <a:srgbClr val="0166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5" name="Line 236">
              <a:extLst>
                <a:ext uri="{FF2B5EF4-FFF2-40B4-BE49-F238E27FC236}">
                  <a16:creationId xmlns:a16="http://schemas.microsoft.com/office/drawing/2014/main" id="{9EE63905-C0AF-4A4D-ACEA-DA3969213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5" y="1167"/>
              <a:ext cx="0" cy="174"/>
            </a:xfrm>
            <a:prstGeom prst="line">
              <a:avLst/>
            </a:prstGeom>
            <a:noFill/>
            <a:ln w="19050" cap="flat">
              <a:solidFill>
                <a:srgbClr val="2A25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2" name="Line 237">
              <a:extLst>
                <a:ext uri="{FF2B5EF4-FFF2-40B4-BE49-F238E27FC236}">
                  <a16:creationId xmlns:a16="http://schemas.microsoft.com/office/drawing/2014/main" id="{764E8418-A368-44A1-A642-D70FED319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3" y="1245"/>
              <a:ext cx="0" cy="132"/>
            </a:xfrm>
            <a:prstGeom prst="line">
              <a:avLst/>
            </a:prstGeom>
            <a:noFill/>
            <a:ln w="19050" cap="flat">
              <a:solidFill>
                <a:srgbClr val="B21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3" name="Line 238">
              <a:extLst>
                <a:ext uri="{FF2B5EF4-FFF2-40B4-BE49-F238E27FC236}">
                  <a16:creationId xmlns:a16="http://schemas.microsoft.com/office/drawing/2014/main" id="{B1C22BF5-B6DD-4C53-8CC5-B0574F9B1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191"/>
              <a:ext cx="0" cy="306"/>
            </a:xfrm>
            <a:prstGeom prst="line">
              <a:avLst/>
            </a:prstGeom>
            <a:noFill/>
            <a:ln w="19050" cap="flat">
              <a:solidFill>
                <a:srgbClr val="0166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4" name="Line 239">
              <a:extLst>
                <a:ext uri="{FF2B5EF4-FFF2-40B4-BE49-F238E27FC236}">
                  <a16:creationId xmlns:a16="http://schemas.microsoft.com/office/drawing/2014/main" id="{2521CAAC-DD24-4602-ADA5-A91BA76AE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167"/>
              <a:ext cx="120" cy="0"/>
            </a:xfrm>
            <a:prstGeom prst="line">
              <a:avLst/>
            </a:prstGeom>
            <a:noFill/>
            <a:ln w="19050" cap="flat">
              <a:solidFill>
                <a:srgbClr val="2A25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5" name="Line 240">
              <a:extLst>
                <a:ext uri="{FF2B5EF4-FFF2-40B4-BE49-F238E27FC236}">
                  <a16:creationId xmlns:a16="http://schemas.microsoft.com/office/drawing/2014/main" id="{7BE8B824-C582-4CDB-9A73-78B1FD98C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" y="1245"/>
              <a:ext cx="120" cy="0"/>
            </a:xfrm>
            <a:prstGeom prst="line">
              <a:avLst/>
            </a:prstGeom>
            <a:noFill/>
            <a:ln w="19050" cap="flat">
              <a:solidFill>
                <a:srgbClr val="B21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6" name="Line 241">
              <a:extLst>
                <a:ext uri="{FF2B5EF4-FFF2-40B4-BE49-F238E27FC236}">
                  <a16:creationId xmlns:a16="http://schemas.microsoft.com/office/drawing/2014/main" id="{E23A8529-F5EB-4125-90CF-E1A19A183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9" y="1191"/>
              <a:ext cx="120" cy="0"/>
            </a:xfrm>
            <a:prstGeom prst="line">
              <a:avLst/>
            </a:prstGeom>
            <a:noFill/>
            <a:ln w="19050" cap="flat">
              <a:solidFill>
                <a:srgbClr val="0166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7" name="Line 242">
              <a:extLst>
                <a:ext uri="{FF2B5EF4-FFF2-40B4-BE49-F238E27FC236}">
                  <a16:creationId xmlns:a16="http://schemas.microsoft.com/office/drawing/2014/main" id="{4260DB19-3027-4F59-838C-F45D32537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5" y="1341"/>
              <a:ext cx="0" cy="168"/>
            </a:xfrm>
            <a:prstGeom prst="line">
              <a:avLst/>
            </a:prstGeom>
            <a:noFill/>
            <a:ln w="19050" cap="flat">
              <a:solidFill>
                <a:srgbClr val="2A25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8" name="Line 243">
              <a:extLst>
                <a:ext uri="{FF2B5EF4-FFF2-40B4-BE49-F238E27FC236}">
                  <a16:creationId xmlns:a16="http://schemas.microsoft.com/office/drawing/2014/main" id="{848E81CF-0958-45F2-A7D3-B30A419FC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1377"/>
              <a:ext cx="0" cy="132"/>
            </a:xfrm>
            <a:prstGeom prst="line">
              <a:avLst/>
            </a:prstGeom>
            <a:noFill/>
            <a:ln w="19050" cap="flat">
              <a:solidFill>
                <a:srgbClr val="B21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9" name="Line 244">
              <a:extLst>
                <a:ext uri="{FF2B5EF4-FFF2-40B4-BE49-F238E27FC236}">
                  <a16:creationId xmlns:a16="http://schemas.microsoft.com/office/drawing/2014/main" id="{68874FFE-FFA9-4F59-BAC2-F78CCA39B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1497"/>
              <a:ext cx="0" cy="162"/>
            </a:xfrm>
            <a:prstGeom prst="line">
              <a:avLst/>
            </a:prstGeom>
            <a:noFill/>
            <a:ln w="19050" cap="flat">
              <a:solidFill>
                <a:srgbClr val="0166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0" name="Line 245">
              <a:extLst>
                <a:ext uri="{FF2B5EF4-FFF2-40B4-BE49-F238E27FC236}">
                  <a16:creationId xmlns:a16="http://schemas.microsoft.com/office/drawing/2014/main" id="{45915149-3D1C-4BA8-85A4-E05A87802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509"/>
              <a:ext cx="120" cy="0"/>
            </a:xfrm>
            <a:prstGeom prst="line">
              <a:avLst/>
            </a:prstGeom>
            <a:noFill/>
            <a:ln w="19050" cap="flat">
              <a:solidFill>
                <a:srgbClr val="2A25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1" name="Line 246">
              <a:extLst>
                <a:ext uri="{FF2B5EF4-FFF2-40B4-BE49-F238E27FC236}">
                  <a16:creationId xmlns:a16="http://schemas.microsoft.com/office/drawing/2014/main" id="{63ED18FD-6B1B-4524-8F62-0357C40C3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" y="1509"/>
              <a:ext cx="120" cy="0"/>
            </a:xfrm>
            <a:prstGeom prst="line">
              <a:avLst/>
            </a:prstGeom>
            <a:noFill/>
            <a:ln w="19050" cap="flat">
              <a:solidFill>
                <a:srgbClr val="B21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2" name="Line 247">
              <a:extLst>
                <a:ext uri="{FF2B5EF4-FFF2-40B4-BE49-F238E27FC236}">
                  <a16:creationId xmlns:a16="http://schemas.microsoft.com/office/drawing/2014/main" id="{2F7F672F-7C21-4222-86CE-D66B88256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9" y="1659"/>
              <a:ext cx="120" cy="0"/>
            </a:xfrm>
            <a:prstGeom prst="line">
              <a:avLst/>
            </a:prstGeom>
            <a:noFill/>
            <a:ln w="19050" cap="flat">
              <a:solidFill>
                <a:srgbClr val="0166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3" name="Line 248">
              <a:extLst>
                <a:ext uri="{FF2B5EF4-FFF2-40B4-BE49-F238E27FC236}">
                  <a16:creationId xmlns:a16="http://schemas.microsoft.com/office/drawing/2014/main" id="{B6462194-2E08-41BD-8AA5-E7F0613A7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5" y="1341"/>
              <a:ext cx="0" cy="0"/>
            </a:xfrm>
            <a:prstGeom prst="line">
              <a:avLst/>
            </a:prstGeom>
            <a:noFill/>
            <a:ln w="0">
              <a:solidFill>
                <a:srgbClr val="2A25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4" name="Line 249">
              <a:extLst>
                <a:ext uri="{FF2B5EF4-FFF2-40B4-BE49-F238E27FC236}">
                  <a16:creationId xmlns:a16="http://schemas.microsoft.com/office/drawing/2014/main" id="{6F94D11D-0DD8-47AF-967D-8CF63D09D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1377"/>
              <a:ext cx="0" cy="0"/>
            </a:xfrm>
            <a:prstGeom prst="line">
              <a:avLst/>
            </a:prstGeom>
            <a:noFill/>
            <a:ln w="0">
              <a:solidFill>
                <a:srgbClr val="B21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5" name="Line 250">
              <a:extLst>
                <a:ext uri="{FF2B5EF4-FFF2-40B4-BE49-F238E27FC236}">
                  <a16:creationId xmlns:a16="http://schemas.microsoft.com/office/drawing/2014/main" id="{EB852D5C-1965-430E-9C0B-4CB41690A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1497"/>
              <a:ext cx="0" cy="0"/>
            </a:xfrm>
            <a:prstGeom prst="line">
              <a:avLst/>
            </a:prstGeom>
            <a:noFill/>
            <a:ln w="0">
              <a:solidFill>
                <a:srgbClr val="016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6" name="Line 251">
              <a:extLst>
                <a:ext uri="{FF2B5EF4-FFF2-40B4-BE49-F238E27FC236}">
                  <a16:creationId xmlns:a16="http://schemas.microsoft.com/office/drawing/2014/main" id="{41E252E5-0C08-4EA0-9A1E-4DE36E810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" y="1659"/>
              <a:ext cx="269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7" name="Line 252">
              <a:extLst>
                <a:ext uri="{FF2B5EF4-FFF2-40B4-BE49-F238E27FC236}">
                  <a16:creationId xmlns:a16="http://schemas.microsoft.com/office/drawing/2014/main" id="{BE9D16C6-B8E2-46CE-A95F-FAE4C6695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" y="165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8" name="Rectangle 253">
              <a:extLst>
                <a:ext uri="{FF2B5EF4-FFF2-40B4-BE49-F238E27FC236}">
                  <a16:creationId xmlns:a16="http://schemas.microsoft.com/office/drawing/2014/main" id="{E9E2092C-51DC-4D1D-BE91-1A28FAAC4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" y="1725"/>
              <a:ext cx="9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" name="Line 254">
              <a:extLst>
                <a:ext uri="{FF2B5EF4-FFF2-40B4-BE49-F238E27FC236}">
                  <a16:creationId xmlns:a16="http://schemas.microsoft.com/office/drawing/2014/main" id="{4F43D49B-EFE5-4775-A475-63A99109E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1" y="165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0" name="Rectangle 255">
              <a:extLst>
                <a:ext uri="{FF2B5EF4-FFF2-40B4-BE49-F238E27FC236}">
                  <a16:creationId xmlns:a16="http://schemas.microsoft.com/office/drawing/2014/main" id="{648F6BFA-419B-444E-9A92-2F4A4A203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" y="1725"/>
              <a:ext cx="9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" name="Line 256">
              <a:extLst>
                <a:ext uri="{FF2B5EF4-FFF2-40B4-BE49-F238E27FC236}">
                  <a16:creationId xmlns:a16="http://schemas.microsoft.com/office/drawing/2014/main" id="{ADE63666-2EA7-4EE4-BB21-5829DABC3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" y="165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2" name="Rectangle 257">
              <a:extLst>
                <a:ext uri="{FF2B5EF4-FFF2-40B4-BE49-F238E27FC236}">
                  <a16:creationId xmlns:a16="http://schemas.microsoft.com/office/drawing/2014/main" id="{C15AA46E-A990-4740-AF04-73888DE7F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" y="1725"/>
              <a:ext cx="13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180</a:t>
              </a:r>
              <a:endPara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Line 258">
              <a:extLst>
                <a:ext uri="{FF2B5EF4-FFF2-40B4-BE49-F238E27FC236}">
                  <a16:creationId xmlns:a16="http://schemas.microsoft.com/office/drawing/2014/main" id="{9A58A0CC-F595-4F75-9455-144F8C321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7" y="165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4" name="Rectangle 259">
              <a:extLst>
                <a:ext uri="{FF2B5EF4-FFF2-40B4-BE49-F238E27FC236}">
                  <a16:creationId xmlns:a16="http://schemas.microsoft.com/office/drawing/2014/main" id="{95EACFE4-9558-4AD6-9143-CA106230F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1725"/>
              <a:ext cx="13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270</a:t>
              </a:r>
              <a:endPara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Line 260">
              <a:extLst>
                <a:ext uri="{FF2B5EF4-FFF2-40B4-BE49-F238E27FC236}">
                  <a16:creationId xmlns:a16="http://schemas.microsoft.com/office/drawing/2014/main" id="{E77DC4DD-EB3D-413B-97CE-AC2256139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165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6" name="Rectangle 261">
              <a:extLst>
                <a:ext uri="{FF2B5EF4-FFF2-40B4-BE49-F238E27FC236}">
                  <a16:creationId xmlns:a16="http://schemas.microsoft.com/office/drawing/2014/main" id="{F23B5F2B-26EF-41C8-9819-76657F714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1725"/>
              <a:ext cx="13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365</a:t>
              </a:r>
              <a:endPara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7" name="Rectangle 262">
              <a:extLst>
                <a:ext uri="{FF2B5EF4-FFF2-40B4-BE49-F238E27FC236}">
                  <a16:creationId xmlns:a16="http://schemas.microsoft.com/office/drawing/2014/main" id="{0F5EF748-B807-474F-B47E-DDB886C78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856"/>
              <a:ext cx="111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Days from Index Procedure</a:t>
              </a:r>
              <a:endPara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" name="Line 263">
              <a:extLst>
                <a:ext uri="{FF2B5EF4-FFF2-40B4-BE49-F238E27FC236}">
                  <a16:creationId xmlns:a16="http://schemas.microsoft.com/office/drawing/2014/main" id="{D4997AC3-525F-490E-A04E-0D2E756C9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" y="21"/>
              <a:ext cx="0" cy="1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9" name="Line 264">
              <a:extLst>
                <a:ext uri="{FF2B5EF4-FFF2-40B4-BE49-F238E27FC236}">
                  <a16:creationId xmlns:a16="http://schemas.microsoft.com/office/drawing/2014/main" id="{08B4BDD8-77E6-4E38-9135-8972E021F1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" y="165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0" name="Rectangle 265">
              <a:extLst>
                <a:ext uri="{FF2B5EF4-FFF2-40B4-BE49-F238E27FC236}">
                  <a16:creationId xmlns:a16="http://schemas.microsoft.com/office/drawing/2014/main" id="{E26D017C-C62A-4848-B646-86E0F16D0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1623"/>
              <a:ext cx="12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0%</a:t>
              </a:r>
              <a:endPara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" name="Line 266">
              <a:extLst>
                <a:ext uri="{FF2B5EF4-FFF2-40B4-BE49-F238E27FC236}">
                  <a16:creationId xmlns:a16="http://schemas.microsoft.com/office/drawing/2014/main" id="{D051096E-01C8-4C08-BC74-D69A883B6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" y="133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528" name="Rectangle 267">
              <a:extLst>
                <a:ext uri="{FF2B5EF4-FFF2-40B4-BE49-F238E27FC236}">
                  <a16:creationId xmlns:a16="http://schemas.microsoft.com/office/drawing/2014/main" id="{45C75B04-9FDE-4D64-BEBE-9799D57C5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1299"/>
              <a:ext cx="16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10%</a:t>
              </a:r>
              <a:endPara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29" name="Line 268">
              <a:extLst>
                <a:ext uri="{FF2B5EF4-FFF2-40B4-BE49-F238E27FC236}">
                  <a16:creationId xmlns:a16="http://schemas.microsoft.com/office/drawing/2014/main" id="{75F340E1-D571-47EF-BCA9-669BE466E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" y="1011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530" name="Rectangle 269">
              <a:extLst>
                <a:ext uri="{FF2B5EF4-FFF2-40B4-BE49-F238E27FC236}">
                  <a16:creationId xmlns:a16="http://schemas.microsoft.com/office/drawing/2014/main" id="{0C89E600-0F63-432D-B204-992986C7B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975"/>
              <a:ext cx="16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20%</a:t>
              </a:r>
              <a:endPara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31" name="Line 270">
              <a:extLst>
                <a:ext uri="{FF2B5EF4-FFF2-40B4-BE49-F238E27FC236}">
                  <a16:creationId xmlns:a16="http://schemas.microsoft.com/office/drawing/2014/main" id="{756F33F5-C0F7-452C-B5B3-A50BDF3ED9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" y="693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532" name="Rectangle 271">
              <a:extLst>
                <a:ext uri="{FF2B5EF4-FFF2-40B4-BE49-F238E27FC236}">
                  <a16:creationId xmlns:a16="http://schemas.microsoft.com/office/drawing/2014/main" id="{3B7214C6-62A0-4B6E-9620-330B57654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651"/>
              <a:ext cx="16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30%</a:t>
              </a:r>
              <a:endPara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33" name="Line 272">
              <a:extLst>
                <a:ext uri="{FF2B5EF4-FFF2-40B4-BE49-F238E27FC236}">
                  <a16:creationId xmlns:a16="http://schemas.microsoft.com/office/drawing/2014/main" id="{BE70A55F-CB5F-4119-A582-4564ACFB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" y="36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534" name="Rectangle 273">
              <a:extLst>
                <a:ext uri="{FF2B5EF4-FFF2-40B4-BE49-F238E27FC236}">
                  <a16:creationId xmlns:a16="http://schemas.microsoft.com/office/drawing/2014/main" id="{F8B01CDC-D90C-4304-8D81-5405A1778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327"/>
              <a:ext cx="16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40%</a:t>
              </a:r>
              <a:endPara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35" name="Line 274">
              <a:extLst>
                <a:ext uri="{FF2B5EF4-FFF2-40B4-BE49-F238E27FC236}">
                  <a16:creationId xmlns:a16="http://schemas.microsoft.com/office/drawing/2014/main" id="{CF5C49D5-92D2-450E-9B28-1E40C50A1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" y="4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536" name="Rectangle 275">
              <a:extLst>
                <a:ext uri="{FF2B5EF4-FFF2-40B4-BE49-F238E27FC236}">
                  <a16:creationId xmlns:a16="http://schemas.microsoft.com/office/drawing/2014/main" id="{5A9A5DB2-DFBA-457B-B1EE-131E3756E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3"/>
              <a:ext cx="16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50%</a:t>
              </a:r>
              <a:endPara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37" name="Rectangle 276">
              <a:extLst>
                <a:ext uri="{FF2B5EF4-FFF2-40B4-BE49-F238E27FC236}">
                  <a16:creationId xmlns:a16="http://schemas.microsoft.com/office/drawing/2014/main" id="{C64FD269-0CFA-4120-AE0D-8F7B96992F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98" y="752"/>
              <a:ext cx="117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Landmark Analysis at 30 Days,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a</a:t>
              </a: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nd All-Cause Mortality at 1 Year</a:t>
              </a:r>
              <a:endPara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469D53C-2F7E-4100-977F-9108A2F5833A}"/>
              </a:ext>
            </a:extLst>
          </p:cNvPr>
          <p:cNvSpPr txBox="1"/>
          <p:nvPr/>
        </p:nvSpPr>
        <p:spPr>
          <a:xfrm>
            <a:off x="992624" y="1138886"/>
            <a:ext cx="340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i="1" dirty="0">
                <a:solidFill>
                  <a:srgbClr val="000000"/>
                </a:solidFill>
                <a:latin typeface="Arial" charset="0"/>
                <a:ea typeface="ヒラギノ角ゴ Pro W3"/>
                <a:cs typeface="Arial" charset="0"/>
              </a:rPr>
              <a:t>Log-rank p=0.78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6EB390B-9A2C-41C3-A3B7-0DF758F3DC80}"/>
              </a:ext>
            </a:extLst>
          </p:cNvPr>
          <p:cNvSpPr/>
          <p:nvPr/>
        </p:nvSpPr>
        <p:spPr>
          <a:xfrm>
            <a:off x="2642023" y="4315246"/>
            <a:ext cx="43957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</a:rPr>
              <a:t>PVL status at 30 days based on echo core laboratory assessment. Data presented for modified AT Portico group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5633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39D2-56BB-49E9-A7DE-C87E5A4D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3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600" b="1" dirty="0"/>
              <a:t>    RCT Portico| Clinical Impact of PVL at 30 days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AE6879-AD83-455A-AEB5-74ACA01195C4}"/>
              </a:ext>
            </a:extLst>
          </p:cNvPr>
          <p:cNvGrpSpPr/>
          <p:nvPr/>
        </p:nvGrpSpPr>
        <p:grpSpPr>
          <a:xfrm>
            <a:off x="922882" y="742950"/>
            <a:ext cx="6383835" cy="3487493"/>
            <a:chOff x="16965" y="1050861"/>
            <a:chExt cx="4783635" cy="3179582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35C238C-CAFA-404F-8EF5-F289D4D807E4}"/>
                </a:ext>
              </a:extLst>
            </p:cNvPr>
            <p:cNvSpPr txBox="1"/>
            <p:nvPr/>
          </p:nvSpPr>
          <p:spPr>
            <a:xfrm>
              <a:off x="4209720" y="2902138"/>
              <a:ext cx="5142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8.8%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497AC4C-04F8-4DD4-AB5B-7610130B1C8F}"/>
                </a:ext>
              </a:extLst>
            </p:cNvPr>
            <p:cNvSpPr txBox="1"/>
            <p:nvPr/>
          </p:nvSpPr>
          <p:spPr>
            <a:xfrm>
              <a:off x="4212261" y="3042106"/>
              <a:ext cx="5142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166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5.0%</a:t>
              </a:r>
              <a:endParaRPr lang="en-US" sz="1600" b="1" dirty="0">
                <a:solidFill>
                  <a:srgbClr val="0166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8AC5773-8680-4630-84E3-B08154BF5B8B}"/>
                </a:ext>
              </a:extLst>
            </p:cNvPr>
            <p:cNvSpPr txBox="1"/>
            <p:nvPr/>
          </p:nvSpPr>
          <p:spPr>
            <a:xfrm>
              <a:off x="4216071" y="2769557"/>
              <a:ext cx="5845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3D4D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9.9%</a:t>
              </a:r>
              <a:endParaRPr lang="en-US" sz="1600" b="1" dirty="0">
                <a:solidFill>
                  <a:srgbClr val="3D4D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494" name="Group 213">
              <a:extLst>
                <a:ext uri="{FF2B5EF4-FFF2-40B4-BE49-F238E27FC236}">
                  <a16:creationId xmlns:a16="http://schemas.microsoft.com/office/drawing/2014/main" id="{1158C1F7-58FD-405E-BFB3-445807FD925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965" y="1050861"/>
              <a:ext cx="4304579" cy="3179582"/>
              <a:chOff x="3" y="-13"/>
              <a:chExt cx="3456" cy="2320"/>
            </a:xfrm>
          </p:grpSpPr>
          <p:sp>
            <p:nvSpPr>
              <p:cNvPr id="14495" name="AutoShape 212">
                <a:extLst>
                  <a:ext uri="{FF2B5EF4-FFF2-40B4-BE49-F238E27FC236}">
                    <a16:creationId xmlns:a16="http://schemas.microsoft.com/office/drawing/2014/main" id="{90B1C177-8909-4CD7-A99B-31A779A1FA9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" y="3"/>
                <a:ext cx="3456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3" name="Rectangle 214">
                <a:extLst>
                  <a:ext uri="{FF2B5EF4-FFF2-40B4-BE49-F238E27FC236}">
                    <a16:creationId xmlns:a16="http://schemas.microsoft.com/office/drawing/2014/main" id="{4262F0D0-18E0-404D-A69C-DA75007BA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" y="-13"/>
                <a:ext cx="3156" cy="23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4" name="Rectangle 215">
                <a:extLst>
                  <a:ext uri="{FF2B5EF4-FFF2-40B4-BE49-F238E27FC236}">
                    <a16:creationId xmlns:a16="http://schemas.microsoft.com/office/drawing/2014/main" id="{5130F6E8-21B5-4731-A97D-FF423ADEF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" y="2043"/>
                <a:ext cx="10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2A25D9"/>
                    </a:solidFill>
                    <a:effectLst/>
                    <a:latin typeface="Arial" panose="020B0604020202020204" pitchFamily="34" charset="0"/>
                  </a:rPr>
                  <a:t>122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216">
                <a:extLst>
                  <a:ext uri="{FF2B5EF4-FFF2-40B4-BE49-F238E27FC236}">
                    <a16:creationId xmlns:a16="http://schemas.microsoft.com/office/drawing/2014/main" id="{BB990E18-0C1C-4A41-9F59-2DD919DDE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5" y="2043"/>
                <a:ext cx="10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2A25D9"/>
                    </a:solidFill>
                    <a:effectLst/>
                    <a:latin typeface="Arial" panose="020B0604020202020204" pitchFamily="34" charset="0"/>
                  </a:rPr>
                  <a:t>118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217">
                <a:extLst>
                  <a:ext uri="{FF2B5EF4-FFF2-40B4-BE49-F238E27FC236}">
                    <a16:creationId xmlns:a16="http://schemas.microsoft.com/office/drawing/2014/main" id="{47E96E4D-68C6-46F9-B2EA-1FA82ED7F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2043"/>
                <a:ext cx="10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2A25D9"/>
                    </a:solidFill>
                    <a:effectLst/>
                    <a:latin typeface="Arial" panose="020B0604020202020204" pitchFamily="34" charset="0"/>
                  </a:rPr>
                  <a:t>116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218">
                <a:extLst>
                  <a:ext uri="{FF2B5EF4-FFF2-40B4-BE49-F238E27FC236}">
                    <a16:creationId xmlns:a16="http://schemas.microsoft.com/office/drawing/2014/main" id="{0B6E1620-F773-497D-B0F9-449DA2AB6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2043"/>
                <a:ext cx="10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2A25D9"/>
                    </a:solidFill>
                    <a:effectLst/>
                    <a:latin typeface="Arial" panose="020B0604020202020204" pitchFamily="34" charset="0"/>
                  </a:rPr>
                  <a:t>112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219">
                <a:extLst>
                  <a:ext uri="{FF2B5EF4-FFF2-40B4-BE49-F238E27FC236}">
                    <a16:creationId xmlns:a16="http://schemas.microsoft.com/office/drawing/2014/main" id="{4B1C72C6-7C37-4513-A8D1-A5FE90D94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3" y="2043"/>
                <a:ext cx="10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2A25D9"/>
                    </a:solidFill>
                    <a:effectLst/>
                    <a:latin typeface="Arial" panose="020B0604020202020204" pitchFamily="34" charset="0"/>
                  </a:rPr>
                  <a:t>102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220">
                <a:extLst>
                  <a:ext uri="{FF2B5EF4-FFF2-40B4-BE49-F238E27FC236}">
                    <a16:creationId xmlns:a16="http://schemas.microsoft.com/office/drawing/2014/main" id="{86DA0F82-64E8-4782-8B96-9E092C91A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" y="2133"/>
                <a:ext cx="10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latin typeface="Arial" panose="020B0604020202020204" pitchFamily="34" charset="0"/>
                  </a:rPr>
                  <a:t>186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221">
                <a:extLst>
                  <a:ext uri="{FF2B5EF4-FFF2-40B4-BE49-F238E27FC236}">
                    <a16:creationId xmlns:a16="http://schemas.microsoft.com/office/drawing/2014/main" id="{BAEB7C61-3BEF-4FE0-A98D-F0089149B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5" y="2133"/>
                <a:ext cx="10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latin typeface="Arial" panose="020B0604020202020204" pitchFamily="34" charset="0"/>
                  </a:rPr>
                  <a:t>179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Rectangle 222">
                <a:extLst>
                  <a:ext uri="{FF2B5EF4-FFF2-40B4-BE49-F238E27FC236}">
                    <a16:creationId xmlns:a16="http://schemas.microsoft.com/office/drawing/2014/main" id="{2B49D425-54EF-4DA6-A953-C3290E3C7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2133"/>
                <a:ext cx="10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latin typeface="Arial" panose="020B0604020202020204" pitchFamily="34" charset="0"/>
                  </a:rPr>
                  <a:t>175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223">
                <a:extLst>
                  <a:ext uri="{FF2B5EF4-FFF2-40B4-BE49-F238E27FC236}">
                    <a16:creationId xmlns:a16="http://schemas.microsoft.com/office/drawing/2014/main" id="{5782E8A9-3A2A-4A84-AB08-CEFBE4702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2133"/>
                <a:ext cx="10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latin typeface="Arial" panose="020B0604020202020204" pitchFamily="34" charset="0"/>
                  </a:rPr>
                  <a:t>169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224">
                <a:extLst>
                  <a:ext uri="{FF2B5EF4-FFF2-40B4-BE49-F238E27FC236}">
                    <a16:creationId xmlns:a16="http://schemas.microsoft.com/office/drawing/2014/main" id="{79DD922D-3CA4-4AF1-BDEE-E7AC1BEED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3" y="2133"/>
                <a:ext cx="10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latin typeface="Arial" panose="020B0604020202020204" pitchFamily="34" charset="0"/>
                  </a:rPr>
                  <a:t>161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225">
                <a:extLst>
                  <a:ext uri="{FF2B5EF4-FFF2-40B4-BE49-F238E27FC236}">
                    <a16:creationId xmlns:a16="http://schemas.microsoft.com/office/drawing/2014/main" id="{30BB7736-8D46-41E9-AEBB-A87524F53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" y="2223"/>
                <a:ext cx="69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01665E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226">
                <a:extLst>
                  <a:ext uri="{FF2B5EF4-FFF2-40B4-BE49-F238E27FC236}">
                    <a16:creationId xmlns:a16="http://schemas.microsoft.com/office/drawing/2014/main" id="{21006B3C-7B35-4126-B923-24B5CBF24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9" y="2223"/>
                <a:ext cx="69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01665E"/>
                    </a:solidFill>
                    <a:effectLst/>
                    <a:latin typeface="Arial" panose="020B0604020202020204" pitchFamily="34" charset="0"/>
                  </a:rPr>
                  <a:t>19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227">
                <a:extLst>
                  <a:ext uri="{FF2B5EF4-FFF2-40B4-BE49-F238E27FC236}">
                    <a16:creationId xmlns:a16="http://schemas.microsoft.com/office/drawing/2014/main" id="{2EFDA2CD-F2CF-4A27-A8E3-A1E2C0A66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9" y="2223"/>
                <a:ext cx="69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01665E"/>
                    </a:solidFill>
                    <a:effectLst/>
                    <a:latin typeface="Arial" panose="020B0604020202020204" pitchFamily="34" charset="0"/>
                  </a:rPr>
                  <a:t>19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228">
                <a:extLst>
                  <a:ext uri="{FF2B5EF4-FFF2-40B4-BE49-F238E27FC236}">
                    <a16:creationId xmlns:a16="http://schemas.microsoft.com/office/drawing/2014/main" id="{B9CDC7CC-6B44-4C17-9E94-89A939D7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2223"/>
                <a:ext cx="69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01665E"/>
                    </a:solidFill>
                    <a:effectLst/>
                    <a:latin typeface="Arial" panose="020B0604020202020204" pitchFamily="34" charset="0"/>
                  </a:rPr>
                  <a:t>19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229">
                <a:extLst>
                  <a:ext uri="{FF2B5EF4-FFF2-40B4-BE49-F238E27FC236}">
                    <a16:creationId xmlns:a16="http://schemas.microsoft.com/office/drawing/2014/main" id="{057D730E-D545-4699-A7BF-ACC36F0A6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" y="2223"/>
                <a:ext cx="69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01665E"/>
                    </a:solidFill>
                    <a:effectLst/>
                    <a:latin typeface="Arial" panose="020B0604020202020204" pitchFamily="34" charset="0"/>
                  </a:rPr>
                  <a:t>18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230">
                <a:extLst>
                  <a:ext uri="{FF2B5EF4-FFF2-40B4-BE49-F238E27FC236}">
                    <a16:creationId xmlns:a16="http://schemas.microsoft.com/office/drawing/2014/main" id="{3AA7AF90-E62C-4C17-B98D-8A489A84B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" y="2043"/>
                <a:ext cx="32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solidFill>
                      <a:srgbClr val="2A25D9"/>
                    </a:solidFill>
                    <a:effectLst/>
                    <a:latin typeface="Arial" panose="020B0604020202020204" pitchFamily="34" charset="0"/>
                  </a:rPr>
                  <a:t>Trace/None</a:t>
                </a:r>
                <a:endParaRPr kumimoji="0" lang="en-US" alt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231">
                <a:extLst>
                  <a:ext uri="{FF2B5EF4-FFF2-40B4-BE49-F238E27FC236}">
                    <a16:creationId xmlns:a16="http://schemas.microsoft.com/office/drawing/2014/main" id="{C1029B30-DE72-42D4-80A2-9CE8749F2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133"/>
                <a:ext cx="113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rgbClr val="B2182B"/>
                    </a:solidFill>
                    <a:effectLst/>
                    <a:latin typeface="Arial" panose="020B0604020202020204" pitchFamily="34" charset="0"/>
                  </a:rPr>
                  <a:t>Mild</a:t>
                </a:r>
                <a:endParaRPr kumimoji="0" lang="en-US" alt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Rectangle 232">
                <a:extLst>
                  <a:ext uri="{FF2B5EF4-FFF2-40B4-BE49-F238E27FC236}">
                    <a16:creationId xmlns:a16="http://schemas.microsoft.com/office/drawing/2014/main" id="{8096B2E8-6AA8-403C-AF37-56999F5F5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" y="2218"/>
                <a:ext cx="538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solidFill>
                      <a:srgbClr val="01665E"/>
                    </a:solidFill>
                    <a:effectLst/>
                    <a:latin typeface="Arial" panose="020B0604020202020204" pitchFamily="34" charset="0"/>
                  </a:rPr>
                  <a:t>Moderate or severe</a:t>
                </a:r>
                <a:endParaRPr kumimoji="0" lang="en-US" alt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Freeform 233">
                <a:extLst>
                  <a:ext uri="{FF2B5EF4-FFF2-40B4-BE49-F238E27FC236}">
                    <a16:creationId xmlns:a16="http://schemas.microsoft.com/office/drawing/2014/main" id="{EB921B1D-135B-4470-9043-29F7C8733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" y="1341"/>
                <a:ext cx="2466" cy="318"/>
              </a:xfrm>
              <a:custGeom>
                <a:avLst/>
                <a:gdLst>
                  <a:gd name="T0" fmla="*/ 0 w 411"/>
                  <a:gd name="T1" fmla="*/ 53 h 53"/>
                  <a:gd name="T2" fmla="*/ 16 w 411"/>
                  <a:gd name="T3" fmla="*/ 53 h 53"/>
                  <a:gd name="T4" fmla="*/ 16 w 411"/>
                  <a:gd name="T5" fmla="*/ 49 h 53"/>
                  <a:gd name="T6" fmla="*/ 16 w 411"/>
                  <a:gd name="T7" fmla="*/ 49 h 53"/>
                  <a:gd name="T8" fmla="*/ 28 w 411"/>
                  <a:gd name="T9" fmla="*/ 49 h 53"/>
                  <a:gd name="T10" fmla="*/ 28 w 411"/>
                  <a:gd name="T11" fmla="*/ 44 h 53"/>
                  <a:gd name="T12" fmla="*/ 28 w 411"/>
                  <a:gd name="T13" fmla="*/ 44 h 53"/>
                  <a:gd name="T14" fmla="*/ 30 w 411"/>
                  <a:gd name="T15" fmla="*/ 44 h 53"/>
                  <a:gd name="T16" fmla="*/ 30 w 411"/>
                  <a:gd name="T17" fmla="*/ 40 h 53"/>
                  <a:gd name="T18" fmla="*/ 30 w 411"/>
                  <a:gd name="T19" fmla="*/ 40 h 53"/>
                  <a:gd name="T20" fmla="*/ 59 w 411"/>
                  <a:gd name="T21" fmla="*/ 40 h 53"/>
                  <a:gd name="T22" fmla="*/ 59 w 411"/>
                  <a:gd name="T23" fmla="*/ 35 h 53"/>
                  <a:gd name="T24" fmla="*/ 59 w 411"/>
                  <a:gd name="T25" fmla="*/ 35 h 53"/>
                  <a:gd name="T26" fmla="*/ 121 w 411"/>
                  <a:gd name="T27" fmla="*/ 35 h 53"/>
                  <a:gd name="T28" fmla="*/ 121 w 411"/>
                  <a:gd name="T29" fmla="*/ 31 h 53"/>
                  <a:gd name="T30" fmla="*/ 121 w 411"/>
                  <a:gd name="T31" fmla="*/ 31 h 53"/>
                  <a:gd name="T32" fmla="*/ 173 w 411"/>
                  <a:gd name="T33" fmla="*/ 31 h 53"/>
                  <a:gd name="T34" fmla="*/ 173 w 411"/>
                  <a:gd name="T35" fmla="*/ 27 h 53"/>
                  <a:gd name="T36" fmla="*/ 173 w 411"/>
                  <a:gd name="T37" fmla="*/ 27 h 53"/>
                  <a:gd name="T38" fmla="*/ 190 w 411"/>
                  <a:gd name="T39" fmla="*/ 27 h 53"/>
                  <a:gd name="T40" fmla="*/ 190 w 411"/>
                  <a:gd name="T41" fmla="*/ 22 h 53"/>
                  <a:gd name="T42" fmla="*/ 190 w 411"/>
                  <a:gd name="T43" fmla="*/ 22 h 53"/>
                  <a:gd name="T44" fmla="*/ 249 w 411"/>
                  <a:gd name="T45" fmla="*/ 22 h 53"/>
                  <a:gd name="T46" fmla="*/ 249 w 411"/>
                  <a:gd name="T47" fmla="*/ 18 h 53"/>
                  <a:gd name="T48" fmla="*/ 249 w 411"/>
                  <a:gd name="T49" fmla="*/ 18 h 53"/>
                  <a:gd name="T50" fmla="*/ 254 w 411"/>
                  <a:gd name="T51" fmla="*/ 18 h 53"/>
                  <a:gd name="T52" fmla="*/ 254 w 411"/>
                  <a:gd name="T53" fmla="*/ 13 h 53"/>
                  <a:gd name="T54" fmla="*/ 254 w 411"/>
                  <a:gd name="T55" fmla="*/ 13 h 53"/>
                  <a:gd name="T56" fmla="*/ 353 w 411"/>
                  <a:gd name="T57" fmla="*/ 13 h 53"/>
                  <a:gd name="T58" fmla="*/ 353 w 411"/>
                  <a:gd name="T59" fmla="*/ 9 h 53"/>
                  <a:gd name="T60" fmla="*/ 353 w 411"/>
                  <a:gd name="T61" fmla="*/ 9 h 53"/>
                  <a:gd name="T62" fmla="*/ 361 w 411"/>
                  <a:gd name="T63" fmla="*/ 9 h 53"/>
                  <a:gd name="T64" fmla="*/ 361 w 411"/>
                  <a:gd name="T65" fmla="*/ 4 h 53"/>
                  <a:gd name="T66" fmla="*/ 361 w 411"/>
                  <a:gd name="T67" fmla="*/ 4 h 53"/>
                  <a:gd name="T68" fmla="*/ 368 w 411"/>
                  <a:gd name="T69" fmla="*/ 4 h 53"/>
                  <a:gd name="T70" fmla="*/ 368 w 411"/>
                  <a:gd name="T71" fmla="*/ 0 h 53"/>
                  <a:gd name="T72" fmla="*/ 368 w 411"/>
                  <a:gd name="T73" fmla="*/ 0 h 53"/>
                  <a:gd name="T74" fmla="*/ 411 w 411"/>
                  <a:gd name="T75" fmla="*/ 0 h 53"/>
                  <a:gd name="T76" fmla="*/ 411 w 411"/>
                  <a:gd name="T7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1" h="53">
                    <a:moveTo>
                      <a:pt x="0" y="53"/>
                    </a:moveTo>
                    <a:lnTo>
                      <a:pt x="16" y="53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8" y="49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59" y="40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121" y="35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73" y="31"/>
                    </a:lnTo>
                    <a:lnTo>
                      <a:pt x="173" y="27"/>
                    </a:lnTo>
                    <a:lnTo>
                      <a:pt x="173" y="27"/>
                    </a:lnTo>
                    <a:lnTo>
                      <a:pt x="190" y="27"/>
                    </a:lnTo>
                    <a:lnTo>
                      <a:pt x="190" y="22"/>
                    </a:lnTo>
                    <a:lnTo>
                      <a:pt x="190" y="22"/>
                    </a:lnTo>
                    <a:lnTo>
                      <a:pt x="249" y="22"/>
                    </a:lnTo>
                    <a:lnTo>
                      <a:pt x="249" y="18"/>
                    </a:lnTo>
                    <a:lnTo>
                      <a:pt x="249" y="18"/>
                    </a:lnTo>
                    <a:lnTo>
                      <a:pt x="254" y="18"/>
                    </a:lnTo>
                    <a:lnTo>
                      <a:pt x="254" y="13"/>
                    </a:lnTo>
                    <a:lnTo>
                      <a:pt x="254" y="13"/>
                    </a:lnTo>
                    <a:lnTo>
                      <a:pt x="353" y="13"/>
                    </a:lnTo>
                    <a:lnTo>
                      <a:pt x="353" y="9"/>
                    </a:lnTo>
                    <a:lnTo>
                      <a:pt x="353" y="9"/>
                    </a:lnTo>
                    <a:lnTo>
                      <a:pt x="361" y="9"/>
                    </a:lnTo>
                    <a:lnTo>
                      <a:pt x="361" y="4"/>
                    </a:lnTo>
                    <a:lnTo>
                      <a:pt x="361" y="4"/>
                    </a:lnTo>
                    <a:lnTo>
                      <a:pt x="368" y="4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411" y="0"/>
                    </a:lnTo>
                    <a:lnTo>
                      <a:pt x="411" y="0"/>
                    </a:lnTo>
                  </a:path>
                </a:pathLst>
              </a:custGeom>
              <a:noFill/>
              <a:ln w="19050" cap="flat">
                <a:solidFill>
                  <a:srgbClr val="2A25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3" name="Freeform 234">
                <a:extLst>
                  <a:ext uri="{FF2B5EF4-FFF2-40B4-BE49-F238E27FC236}">
                    <a16:creationId xmlns:a16="http://schemas.microsoft.com/office/drawing/2014/main" id="{2DF93958-7333-4076-BCD4-38B71DCD2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" y="1377"/>
                <a:ext cx="2466" cy="282"/>
              </a:xfrm>
              <a:custGeom>
                <a:avLst/>
                <a:gdLst>
                  <a:gd name="T0" fmla="*/ 0 w 411"/>
                  <a:gd name="T1" fmla="*/ 47 h 47"/>
                  <a:gd name="T2" fmla="*/ 10 w 411"/>
                  <a:gd name="T3" fmla="*/ 47 h 47"/>
                  <a:gd name="T4" fmla="*/ 10 w 411"/>
                  <a:gd name="T5" fmla="*/ 44 h 47"/>
                  <a:gd name="T6" fmla="*/ 10 w 411"/>
                  <a:gd name="T7" fmla="*/ 44 h 47"/>
                  <a:gd name="T8" fmla="*/ 50 w 411"/>
                  <a:gd name="T9" fmla="*/ 44 h 47"/>
                  <a:gd name="T10" fmla="*/ 50 w 411"/>
                  <a:gd name="T11" fmla="*/ 41 h 47"/>
                  <a:gd name="T12" fmla="*/ 50 w 411"/>
                  <a:gd name="T13" fmla="*/ 41 h 47"/>
                  <a:gd name="T14" fmla="*/ 60 w 411"/>
                  <a:gd name="T15" fmla="*/ 41 h 47"/>
                  <a:gd name="T16" fmla="*/ 60 w 411"/>
                  <a:gd name="T17" fmla="*/ 38 h 47"/>
                  <a:gd name="T18" fmla="*/ 60 w 411"/>
                  <a:gd name="T19" fmla="*/ 38 h 47"/>
                  <a:gd name="T20" fmla="*/ 61 w 411"/>
                  <a:gd name="T21" fmla="*/ 38 h 47"/>
                  <a:gd name="T22" fmla="*/ 61 w 411"/>
                  <a:gd name="T23" fmla="*/ 35 h 47"/>
                  <a:gd name="T24" fmla="*/ 61 w 411"/>
                  <a:gd name="T25" fmla="*/ 35 h 47"/>
                  <a:gd name="T26" fmla="*/ 70 w 411"/>
                  <a:gd name="T27" fmla="*/ 35 h 47"/>
                  <a:gd name="T28" fmla="*/ 70 w 411"/>
                  <a:gd name="T29" fmla="*/ 33 h 47"/>
                  <a:gd name="T30" fmla="*/ 70 w 411"/>
                  <a:gd name="T31" fmla="*/ 33 h 47"/>
                  <a:gd name="T32" fmla="*/ 150 w 411"/>
                  <a:gd name="T33" fmla="*/ 33 h 47"/>
                  <a:gd name="T34" fmla="*/ 150 w 411"/>
                  <a:gd name="T35" fmla="*/ 30 h 47"/>
                  <a:gd name="T36" fmla="*/ 150 w 411"/>
                  <a:gd name="T37" fmla="*/ 30 h 47"/>
                  <a:gd name="T38" fmla="*/ 177 w 411"/>
                  <a:gd name="T39" fmla="*/ 30 h 47"/>
                  <a:gd name="T40" fmla="*/ 177 w 411"/>
                  <a:gd name="T41" fmla="*/ 27 h 47"/>
                  <a:gd name="T42" fmla="*/ 177 w 411"/>
                  <a:gd name="T43" fmla="*/ 27 h 47"/>
                  <a:gd name="T44" fmla="*/ 183 w 411"/>
                  <a:gd name="T45" fmla="*/ 27 h 47"/>
                  <a:gd name="T46" fmla="*/ 183 w 411"/>
                  <a:gd name="T47" fmla="*/ 24 h 47"/>
                  <a:gd name="T48" fmla="*/ 183 w 411"/>
                  <a:gd name="T49" fmla="*/ 24 h 47"/>
                  <a:gd name="T50" fmla="*/ 193 w 411"/>
                  <a:gd name="T51" fmla="*/ 24 h 47"/>
                  <a:gd name="T52" fmla="*/ 193 w 411"/>
                  <a:gd name="T53" fmla="*/ 21 h 47"/>
                  <a:gd name="T54" fmla="*/ 193 w 411"/>
                  <a:gd name="T55" fmla="*/ 21 h 47"/>
                  <a:gd name="T56" fmla="*/ 212 w 411"/>
                  <a:gd name="T57" fmla="*/ 21 h 47"/>
                  <a:gd name="T58" fmla="*/ 212 w 411"/>
                  <a:gd name="T59" fmla="*/ 18 h 47"/>
                  <a:gd name="T60" fmla="*/ 212 w 411"/>
                  <a:gd name="T61" fmla="*/ 18 h 47"/>
                  <a:gd name="T62" fmla="*/ 229 w 411"/>
                  <a:gd name="T63" fmla="*/ 18 h 47"/>
                  <a:gd name="T64" fmla="*/ 229 w 411"/>
                  <a:gd name="T65" fmla="*/ 15 h 47"/>
                  <a:gd name="T66" fmla="*/ 229 w 411"/>
                  <a:gd name="T67" fmla="*/ 15 h 47"/>
                  <a:gd name="T68" fmla="*/ 235 w 411"/>
                  <a:gd name="T69" fmla="*/ 15 h 47"/>
                  <a:gd name="T70" fmla="*/ 235 w 411"/>
                  <a:gd name="T71" fmla="*/ 12 h 47"/>
                  <a:gd name="T72" fmla="*/ 235 w 411"/>
                  <a:gd name="T73" fmla="*/ 12 h 47"/>
                  <a:gd name="T74" fmla="*/ 287 w 411"/>
                  <a:gd name="T75" fmla="*/ 12 h 47"/>
                  <a:gd name="T76" fmla="*/ 287 w 411"/>
                  <a:gd name="T77" fmla="*/ 9 h 47"/>
                  <a:gd name="T78" fmla="*/ 287 w 411"/>
                  <a:gd name="T79" fmla="*/ 9 h 47"/>
                  <a:gd name="T80" fmla="*/ 294 w 411"/>
                  <a:gd name="T81" fmla="*/ 9 h 47"/>
                  <a:gd name="T82" fmla="*/ 294 w 411"/>
                  <a:gd name="T83" fmla="*/ 6 h 47"/>
                  <a:gd name="T84" fmla="*/ 294 w 411"/>
                  <a:gd name="T85" fmla="*/ 6 h 47"/>
                  <a:gd name="T86" fmla="*/ 401 w 411"/>
                  <a:gd name="T87" fmla="*/ 6 h 47"/>
                  <a:gd name="T88" fmla="*/ 401 w 411"/>
                  <a:gd name="T89" fmla="*/ 3 h 47"/>
                  <a:gd name="T90" fmla="*/ 401 w 411"/>
                  <a:gd name="T91" fmla="*/ 3 h 47"/>
                  <a:gd name="T92" fmla="*/ 410 w 411"/>
                  <a:gd name="T93" fmla="*/ 3 h 47"/>
                  <a:gd name="T94" fmla="*/ 410 w 411"/>
                  <a:gd name="T95" fmla="*/ 0 h 47"/>
                  <a:gd name="T96" fmla="*/ 410 w 411"/>
                  <a:gd name="T97" fmla="*/ 0 h 47"/>
                  <a:gd name="T98" fmla="*/ 411 w 411"/>
                  <a:gd name="T99" fmla="*/ 0 h 47"/>
                  <a:gd name="T100" fmla="*/ 411 w 411"/>
                  <a:gd name="T10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1" h="47">
                    <a:moveTo>
                      <a:pt x="0" y="47"/>
                    </a:moveTo>
                    <a:lnTo>
                      <a:pt x="10" y="47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50" y="44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60" y="41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1" y="38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70" y="35"/>
                    </a:lnTo>
                    <a:lnTo>
                      <a:pt x="70" y="33"/>
                    </a:lnTo>
                    <a:lnTo>
                      <a:pt x="70" y="33"/>
                    </a:lnTo>
                    <a:lnTo>
                      <a:pt x="150" y="33"/>
                    </a:lnTo>
                    <a:lnTo>
                      <a:pt x="150" y="30"/>
                    </a:lnTo>
                    <a:lnTo>
                      <a:pt x="150" y="30"/>
                    </a:lnTo>
                    <a:lnTo>
                      <a:pt x="177" y="30"/>
                    </a:lnTo>
                    <a:lnTo>
                      <a:pt x="177" y="27"/>
                    </a:lnTo>
                    <a:lnTo>
                      <a:pt x="177" y="27"/>
                    </a:lnTo>
                    <a:lnTo>
                      <a:pt x="183" y="27"/>
                    </a:lnTo>
                    <a:lnTo>
                      <a:pt x="183" y="24"/>
                    </a:lnTo>
                    <a:lnTo>
                      <a:pt x="183" y="24"/>
                    </a:lnTo>
                    <a:lnTo>
                      <a:pt x="193" y="24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212" y="21"/>
                    </a:lnTo>
                    <a:lnTo>
                      <a:pt x="212" y="18"/>
                    </a:lnTo>
                    <a:lnTo>
                      <a:pt x="212" y="18"/>
                    </a:lnTo>
                    <a:lnTo>
                      <a:pt x="229" y="18"/>
                    </a:lnTo>
                    <a:lnTo>
                      <a:pt x="229" y="15"/>
                    </a:lnTo>
                    <a:lnTo>
                      <a:pt x="229" y="15"/>
                    </a:lnTo>
                    <a:lnTo>
                      <a:pt x="235" y="15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87" y="12"/>
                    </a:lnTo>
                    <a:lnTo>
                      <a:pt x="287" y="9"/>
                    </a:lnTo>
                    <a:lnTo>
                      <a:pt x="287" y="9"/>
                    </a:lnTo>
                    <a:lnTo>
                      <a:pt x="294" y="9"/>
                    </a:lnTo>
                    <a:lnTo>
                      <a:pt x="294" y="6"/>
                    </a:lnTo>
                    <a:lnTo>
                      <a:pt x="294" y="6"/>
                    </a:lnTo>
                    <a:lnTo>
                      <a:pt x="401" y="6"/>
                    </a:lnTo>
                    <a:lnTo>
                      <a:pt x="401" y="3"/>
                    </a:lnTo>
                    <a:lnTo>
                      <a:pt x="401" y="3"/>
                    </a:lnTo>
                    <a:lnTo>
                      <a:pt x="410" y="3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11" y="0"/>
                    </a:lnTo>
                    <a:lnTo>
                      <a:pt x="411" y="0"/>
                    </a:lnTo>
                  </a:path>
                </a:pathLst>
              </a:custGeom>
              <a:noFill/>
              <a:ln w="19050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4" name="Freeform 235">
                <a:extLst>
                  <a:ext uri="{FF2B5EF4-FFF2-40B4-BE49-F238E27FC236}">
                    <a16:creationId xmlns:a16="http://schemas.microsoft.com/office/drawing/2014/main" id="{BF62983A-0610-4D06-BC35-1A2E5F15A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" y="1497"/>
                <a:ext cx="2466" cy="162"/>
              </a:xfrm>
              <a:custGeom>
                <a:avLst/>
                <a:gdLst>
                  <a:gd name="T0" fmla="*/ 0 w 411"/>
                  <a:gd name="T1" fmla="*/ 27 h 27"/>
                  <a:gd name="T2" fmla="*/ 41 w 411"/>
                  <a:gd name="T3" fmla="*/ 27 h 27"/>
                  <a:gd name="T4" fmla="*/ 41 w 411"/>
                  <a:gd name="T5" fmla="*/ 0 h 27"/>
                  <a:gd name="T6" fmla="*/ 41 w 411"/>
                  <a:gd name="T7" fmla="*/ 0 h 27"/>
                  <a:gd name="T8" fmla="*/ 411 w 411"/>
                  <a:gd name="T9" fmla="*/ 0 h 27"/>
                  <a:gd name="T10" fmla="*/ 411 w 411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" h="27">
                    <a:moveTo>
                      <a:pt x="0" y="27"/>
                    </a:moveTo>
                    <a:lnTo>
                      <a:pt x="41" y="27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1" y="0"/>
                    </a:lnTo>
                    <a:lnTo>
                      <a:pt x="411" y="0"/>
                    </a:lnTo>
                  </a:path>
                </a:pathLst>
              </a:custGeom>
              <a:noFill/>
              <a:ln w="19050" cap="flat">
                <a:solidFill>
                  <a:srgbClr val="0166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5" name="Line 236">
                <a:extLst>
                  <a:ext uri="{FF2B5EF4-FFF2-40B4-BE49-F238E27FC236}">
                    <a16:creationId xmlns:a16="http://schemas.microsoft.com/office/drawing/2014/main" id="{9EE63905-C0AF-4A4D-ACEA-DA3969213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5" y="1167"/>
                <a:ext cx="0" cy="174"/>
              </a:xfrm>
              <a:prstGeom prst="line">
                <a:avLst/>
              </a:prstGeom>
              <a:noFill/>
              <a:ln w="19050" cap="flat">
                <a:solidFill>
                  <a:srgbClr val="2A25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2" name="Line 237">
                <a:extLst>
                  <a:ext uri="{FF2B5EF4-FFF2-40B4-BE49-F238E27FC236}">
                    <a16:creationId xmlns:a16="http://schemas.microsoft.com/office/drawing/2014/main" id="{764E8418-A368-44A1-A642-D70FED319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3" y="1245"/>
                <a:ext cx="0" cy="132"/>
              </a:xfrm>
              <a:prstGeom prst="line">
                <a:avLst/>
              </a:prstGeom>
              <a:noFill/>
              <a:ln w="19050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3" name="Line 238">
                <a:extLst>
                  <a:ext uri="{FF2B5EF4-FFF2-40B4-BE49-F238E27FC236}">
                    <a16:creationId xmlns:a16="http://schemas.microsoft.com/office/drawing/2014/main" id="{B1C22BF5-B6DD-4C53-8CC5-B0574F9B1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9" y="1191"/>
                <a:ext cx="0" cy="306"/>
              </a:xfrm>
              <a:prstGeom prst="line">
                <a:avLst/>
              </a:prstGeom>
              <a:noFill/>
              <a:ln w="19050" cap="flat">
                <a:solidFill>
                  <a:srgbClr val="0166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4" name="Line 239">
                <a:extLst>
                  <a:ext uri="{FF2B5EF4-FFF2-40B4-BE49-F238E27FC236}">
                    <a16:creationId xmlns:a16="http://schemas.microsoft.com/office/drawing/2014/main" id="{2521CAAC-DD24-4602-ADA5-A91BA76AE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5" y="1167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2A25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5" name="Line 240">
                <a:extLst>
                  <a:ext uri="{FF2B5EF4-FFF2-40B4-BE49-F238E27FC236}">
                    <a16:creationId xmlns:a16="http://schemas.microsoft.com/office/drawing/2014/main" id="{7BE8B824-C582-4CDB-9A73-78B1FD98C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3" y="1245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6" name="Line 241">
                <a:extLst>
                  <a:ext uri="{FF2B5EF4-FFF2-40B4-BE49-F238E27FC236}">
                    <a16:creationId xmlns:a16="http://schemas.microsoft.com/office/drawing/2014/main" id="{E23A8529-F5EB-4125-90CF-E1A19A183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9" y="1191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0166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7" name="Line 242">
                <a:extLst>
                  <a:ext uri="{FF2B5EF4-FFF2-40B4-BE49-F238E27FC236}">
                    <a16:creationId xmlns:a16="http://schemas.microsoft.com/office/drawing/2014/main" id="{4260DB19-3027-4F59-838C-F45D32537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" y="1341"/>
                <a:ext cx="0" cy="168"/>
              </a:xfrm>
              <a:prstGeom prst="line">
                <a:avLst/>
              </a:prstGeom>
              <a:noFill/>
              <a:ln w="19050" cap="flat">
                <a:solidFill>
                  <a:srgbClr val="2A25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8" name="Line 243">
                <a:extLst>
                  <a:ext uri="{FF2B5EF4-FFF2-40B4-BE49-F238E27FC236}">
                    <a16:creationId xmlns:a16="http://schemas.microsoft.com/office/drawing/2014/main" id="{848E81CF-0958-45F2-A7D3-B30A419FC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3" y="1377"/>
                <a:ext cx="0" cy="132"/>
              </a:xfrm>
              <a:prstGeom prst="line">
                <a:avLst/>
              </a:prstGeom>
              <a:noFill/>
              <a:ln w="19050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9" name="Line 244">
                <a:extLst>
                  <a:ext uri="{FF2B5EF4-FFF2-40B4-BE49-F238E27FC236}">
                    <a16:creationId xmlns:a16="http://schemas.microsoft.com/office/drawing/2014/main" id="{68874FFE-FFA9-4F59-BAC2-F78CCA39B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9" y="1497"/>
                <a:ext cx="0" cy="162"/>
              </a:xfrm>
              <a:prstGeom prst="line">
                <a:avLst/>
              </a:prstGeom>
              <a:noFill/>
              <a:ln w="19050" cap="flat">
                <a:solidFill>
                  <a:srgbClr val="0166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0" name="Line 245">
                <a:extLst>
                  <a:ext uri="{FF2B5EF4-FFF2-40B4-BE49-F238E27FC236}">
                    <a16:creationId xmlns:a16="http://schemas.microsoft.com/office/drawing/2014/main" id="{45915149-3D1C-4BA8-85A4-E05A87802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5" y="1509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2A25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1" name="Line 246">
                <a:extLst>
                  <a:ext uri="{FF2B5EF4-FFF2-40B4-BE49-F238E27FC236}">
                    <a16:creationId xmlns:a16="http://schemas.microsoft.com/office/drawing/2014/main" id="{63ED18FD-6B1B-4524-8F62-0357C40C3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3" y="1509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B21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2" name="Line 247">
                <a:extLst>
                  <a:ext uri="{FF2B5EF4-FFF2-40B4-BE49-F238E27FC236}">
                    <a16:creationId xmlns:a16="http://schemas.microsoft.com/office/drawing/2014/main" id="{2F7F672F-7C21-4222-86CE-D66B88256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9" y="1659"/>
                <a:ext cx="120" cy="0"/>
              </a:xfrm>
              <a:prstGeom prst="line">
                <a:avLst/>
              </a:prstGeom>
              <a:noFill/>
              <a:ln w="19050" cap="flat">
                <a:solidFill>
                  <a:srgbClr val="0166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3" name="Line 248">
                <a:extLst>
                  <a:ext uri="{FF2B5EF4-FFF2-40B4-BE49-F238E27FC236}">
                    <a16:creationId xmlns:a16="http://schemas.microsoft.com/office/drawing/2014/main" id="{B6462194-2E08-41BD-8AA5-E7F0613A7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" y="1341"/>
                <a:ext cx="0" cy="0"/>
              </a:xfrm>
              <a:prstGeom prst="line">
                <a:avLst/>
              </a:prstGeom>
              <a:noFill/>
              <a:ln w="0">
                <a:solidFill>
                  <a:srgbClr val="2A25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4" name="Line 249">
                <a:extLst>
                  <a:ext uri="{FF2B5EF4-FFF2-40B4-BE49-F238E27FC236}">
                    <a16:creationId xmlns:a16="http://schemas.microsoft.com/office/drawing/2014/main" id="{6F94D11D-0DD8-47AF-967D-8CF63D09D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3" y="1377"/>
                <a:ext cx="0" cy="0"/>
              </a:xfrm>
              <a:prstGeom prst="line">
                <a:avLst/>
              </a:prstGeom>
              <a:noFill/>
              <a:ln w="0">
                <a:solidFill>
                  <a:srgbClr val="B21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5" name="Line 250">
                <a:extLst>
                  <a:ext uri="{FF2B5EF4-FFF2-40B4-BE49-F238E27FC236}">
                    <a16:creationId xmlns:a16="http://schemas.microsoft.com/office/drawing/2014/main" id="{EB852D5C-1965-430E-9C0B-4CB41690A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9" y="149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1665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6" name="Line 251">
                <a:extLst>
                  <a:ext uri="{FF2B5EF4-FFF2-40B4-BE49-F238E27FC236}">
                    <a16:creationId xmlns:a16="http://schemas.microsoft.com/office/drawing/2014/main" id="{41E252E5-0C08-4EA0-9A1E-4DE36E810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" y="1659"/>
                <a:ext cx="269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7" name="Line 252">
                <a:extLst>
                  <a:ext uri="{FF2B5EF4-FFF2-40B4-BE49-F238E27FC236}">
                    <a16:creationId xmlns:a16="http://schemas.microsoft.com/office/drawing/2014/main" id="{BE9D16C6-B8E2-46CE-A95F-FAE4C6695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3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8" name="Rectangle 253">
                <a:extLst>
                  <a:ext uri="{FF2B5EF4-FFF2-40B4-BE49-F238E27FC236}">
                    <a16:creationId xmlns:a16="http://schemas.microsoft.com/office/drawing/2014/main" id="{E9E2092C-51DC-4D1D-BE91-1A28FAAC4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" y="1725"/>
                <a:ext cx="77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Line 254">
                <a:extLst>
                  <a:ext uri="{FF2B5EF4-FFF2-40B4-BE49-F238E27FC236}">
                    <a16:creationId xmlns:a16="http://schemas.microsoft.com/office/drawing/2014/main" id="{4F43D49B-EFE5-4775-A475-63A99109E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1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0" name="Rectangle 255">
                <a:extLst>
                  <a:ext uri="{FF2B5EF4-FFF2-40B4-BE49-F238E27FC236}">
                    <a16:creationId xmlns:a16="http://schemas.microsoft.com/office/drawing/2014/main" id="{648F6BFA-419B-444E-9A92-2F4A4A203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9" y="1725"/>
                <a:ext cx="77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90</a:t>
                </a:r>
                <a:endParaRPr kumimoji="0" lang="en-US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Line 256">
                <a:extLst>
                  <a:ext uri="{FF2B5EF4-FFF2-40B4-BE49-F238E27FC236}">
                    <a16:creationId xmlns:a16="http://schemas.microsoft.com/office/drawing/2014/main" id="{ADE63666-2EA7-4EE4-BB21-5829DABC3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7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2" name="Rectangle 257">
                <a:extLst>
                  <a:ext uri="{FF2B5EF4-FFF2-40B4-BE49-F238E27FC236}">
                    <a16:creationId xmlns:a16="http://schemas.microsoft.com/office/drawing/2014/main" id="{C15AA46E-A990-4740-AF04-73888DE7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1725"/>
                <a:ext cx="116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180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Line 258">
                <a:extLst>
                  <a:ext uri="{FF2B5EF4-FFF2-40B4-BE49-F238E27FC236}">
                    <a16:creationId xmlns:a16="http://schemas.microsoft.com/office/drawing/2014/main" id="{9A58A0CC-F595-4F75-9455-144F8C321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7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4" name="Rectangle 259">
                <a:extLst>
                  <a:ext uri="{FF2B5EF4-FFF2-40B4-BE49-F238E27FC236}">
                    <a16:creationId xmlns:a16="http://schemas.microsoft.com/office/drawing/2014/main" id="{95EACFE4-9558-4AD6-9143-CA106230F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725"/>
                <a:ext cx="116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270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Line 260">
                <a:extLst>
                  <a:ext uri="{FF2B5EF4-FFF2-40B4-BE49-F238E27FC236}">
                    <a16:creationId xmlns:a16="http://schemas.microsoft.com/office/drawing/2014/main" id="{E77DC4DD-EB3D-413B-97CE-AC2256139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9" y="1659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6" name="Rectangle 261">
                <a:extLst>
                  <a:ext uri="{FF2B5EF4-FFF2-40B4-BE49-F238E27FC236}">
                    <a16:creationId xmlns:a16="http://schemas.microsoft.com/office/drawing/2014/main" id="{F23B5F2B-26EF-41C8-9819-76657F714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3" y="1725"/>
                <a:ext cx="116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365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262">
                <a:extLst>
                  <a:ext uri="{FF2B5EF4-FFF2-40B4-BE49-F238E27FC236}">
                    <a16:creationId xmlns:a16="http://schemas.microsoft.com/office/drawing/2014/main" id="{0F5EF748-B807-474F-B47E-DDB886C78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1856"/>
                <a:ext cx="1119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Days from Index Procedure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Line 263">
                <a:extLst>
                  <a:ext uri="{FF2B5EF4-FFF2-40B4-BE49-F238E27FC236}">
                    <a16:creationId xmlns:a16="http://schemas.microsoft.com/office/drawing/2014/main" id="{D4997AC3-525F-490E-A04E-0D2E756C9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9" y="21"/>
                <a:ext cx="0" cy="1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9" name="Line 264">
                <a:extLst>
                  <a:ext uri="{FF2B5EF4-FFF2-40B4-BE49-F238E27FC236}">
                    <a16:creationId xmlns:a16="http://schemas.microsoft.com/office/drawing/2014/main" id="{08B4BDD8-77E6-4E38-9135-8972E021F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" y="1659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20" name="Rectangle 265">
                <a:extLst>
                  <a:ext uri="{FF2B5EF4-FFF2-40B4-BE49-F238E27FC236}">
                    <a16:creationId xmlns:a16="http://schemas.microsoft.com/office/drawing/2014/main" id="{E26D017C-C62A-4848-B646-86E0F16D0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" y="1623"/>
                <a:ext cx="100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0%</a:t>
                </a:r>
                <a:endParaRPr kumimoji="0" lang="en-US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Line 266">
                <a:extLst>
                  <a:ext uri="{FF2B5EF4-FFF2-40B4-BE49-F238E27FC236}">
                    <a16:creationId xmlns:a16="http://schemas.microsoft.com/office/drawing/2014/main" id="{D051096E-01C8-4C08-BC74-D69A883B6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" y="1335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528" name="Rectangle 267">
                <a:extLst>
                  <a:ext uri="{FF2B5EF4-FFF2-40B4-BE49-F238E27FC236}">
                    <a16:creationId xmlns:a16="http://schemas.microsoft.com/office/drawing/2014/main" id="{45C75B04-9FDE-4D64-BEBE-9799D57C5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1299"/>
                <a:ext cx="139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10%</a:t>
                </a:r>
                <a:endParaRPr kumimoji="0" lang="en-US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29" name="Line 268">
                <a:extLst>
                  <a:ext uri="{FF2B5EF4-FFF2-40B4-BE49-F238E27FC236}">
                    <a16:creationId xmlns:a16="http://schemas.microsoft.com/office/drawing/2014/main" id="{75F340E1-D571-47EF-BCA9-669BE466E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" y="1011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530" name="Rectangle 269">
                <a:extLst>
                  <a:ext uri="{FF2B5EF4-FFF2-40B4-BE49-F238E27FC236}">
                    <a16:creationId xmlns:a16="http://schemas.microsoft.com/office/drawing/2014/main" id="{0C89E600-0F63-432D-B204-992986C7B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975"/>
                <a:ext cx="139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20%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31" name="Line 270">
                <a:extLst>
                  <a:ext uri="{FF2B5EF4-FFF2-40B4-BE49-F238E27FC236}">
                    <a16:creationId xmlns:a16="http://schemas.microsoft.com/office/drawing/2014/main" id="{756F33F5-C0F7-452C-B5B3-A50BDF3ED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" y="693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532" name="Rectangle 271">
                <a:extLst>
                  <a:ext uri="{FF2B5EF4-FFF2-40B4-BE49-F238E27FC236}">
                    <a16:creationId xmlns:a16="http://schemas.microsoft.com/office/drawing/2014/main" id="{3B7214C6-62A0-4B6E-9620-330B57654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651"/>
                <a:ext cx="139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30%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33" name="Line 272">
                <a:extLst>
                  <a:ext uri="{FF2B5EF4-FFF2-40B4-BE49-F238E27FC236}">
                    <a16:creationId xmlns:a16="http://schemas.microsoft.com/office/drawing/2014/main" id="{BE70A55F-CB5F-4119-A582-4564ACFBF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" y="369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534" name="Rectangle 273">
                <a:extLst>
                  <a:ext uri="{FF2B5EF4-FFF2-40B4-BE49-F238E27FC236}">
                    <a16:creationId xmlns:a16="http://schemas.microsoft.com/office/drawing/2014/main" id="{F8B01CDC-D90C-4304-8D81-5405A1778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327"/>
                <a:ext cx="139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40%</a:t>
                </a:r>
                <a:endParaRPr kumimoji="0" lang="en-US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35" name="Line 274">
                <a:extLst>
                  <a:ext uri="{FF2B5EF4-FFF2-40B4-BE49-F238E27FC236}">
                    <a16:creationId xmlns:a16="http://schemas.microsoft.com/office/drawing/2014/main" id="{CF5C49D5-92D2-450E-9B28-1E40C50A1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" y="45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536" name="Rectangle 275">
                <a:extLst>
                  <a:ext uri="{FF2B5EF4-FFF2-40B4-BE49-F238E27FC236}">
                    <a16:creationId xmlns:a16="http://schemas.microsoft.com/office/drawing/2014/main" id="{5A9A5DB2-DFBA-457B-B1EE-131E3756E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3"/>
                <a:ext cx="139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50%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37" name="Rectangle 276">
                <a:extLst>
                  <a:ext uri="{FF2B5EF4-FFF2-40B4-BE49-F238E27FC236}">
                    <a16:creationId xmlns:a16="http://schemas.microsoft.com/office/drawing/2014/main" id="{C64FD269-0CFA-4120-AE0D-8F7B96992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210" y="768"/>
                <a:ext cx="1194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Landmark Analysis at 30 Days,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900" b="1" dirty="0">
                    <a:solidFill>
                      <a:srgbClr val="000000"/>
                    </a:solidFill>
                  </a:rPr>
                  <a:t>a</a:t>
                </a: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nd All-Cause Mortality at 1 Year</a:t>
                </a:r>
                <a:endPara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469D53C-2F7E-4100-977F-9108A2F5833A}"/>
              </a:ext>
            </a:extLst>
          </p:cNvPr>
          <p:cNvSpPr txBox="1"/>
          <p:nvPr/>
        </p:nvSpPr>
        <p:spPr>
          <a:xfrm>
            <a:off x="2819400" y="1189851"/>
            <a:ext cx="340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i="1" dirty="0">
                <a:solidFill>
                  <a:srgbClr val="000000"/>
                </a:solidFill>
                <a:latin typeface="Arial" charset="0"/>
                <a:ea typeface="ヒラギノ角ゴ Pro W3"/>
                <a:cs typeface="Arial" charset="0"/>
              </a:rPr>
              <a:t>Log-rank p=0.78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6EB390B-9A2C-41C3-A3B7-0DF758F3DC80}"/>
              </a:ext>
            </a:extLst>
          </p:cNvPr>
          <p:cNvSpPr/>
          <p:nvPr/>
        </p:nvSpPr>
        <p:spPr>
          <a:xfrm>
            <a:off x="2642023" y="4315246"/>
            <a:ext cx="43957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</a:rPr>
              <a:t>PVL status at 30 days based on echo core laboratory assessment. Data presented for modified AT Portico group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179D7-7100-4900-9AF8-916AA5ED500F}"/>
              </a:ext>
            </a:extLst>
          </p:cNvPr>
          <p:cNvSpPr txBox="1"/>
          <p:nvPr/>
        </p:nvSpPr>
        <p:spPr>
          <a:xfrm>
            <a:off x="2831795" y="731444"/>
            <a:ext cx="494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Reinterventions: N=5 (Portico) vs N=1 (CAV) </a:t>
            </a:r>
          </a:p>
        </p:txBody>
      </p:sp>
    </p:spTree>
    <p:extLst>
      <p:ext uri="{BB962C8B-B14F-4D97-AF65-F5344CB8AC3E}">
        <p14:creationId xmlns:p14="http://schemas.microsoft.com/office/powerpoint/2010/main" val="1235475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67DF-47DD-40B1-A122-15394FB4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    </a:t>
            </a:r>
            <a:r>
              <a:rPr lang="en-US" sz="26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AAE62-3DD1-4EAE-898F-C676882C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9150"/>
            <a:ext cx="8458200" cy="40386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this post hoc analysis, the Portico™ valve with GEN 1 delivery system demonstrated at 1 year…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Excellent valve hemodynamics (large AVA, single-digit gradients and low severe PPM):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Similar to contemporary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supra-annular Evolut R/PRO valves 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Better than the intra-annular Sapien 3 valve</a:t>
            </a:r>
          </a:p>
          <a:p>
            <a:pPr>
              <a:spcBef>
                <a:spcPts val="12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Effectiveness (deaths and neurological events) comparable to self-expanding Evolut R/PRO valves</a:t>
            </a:r>
          </a:p>
          <a:p>
            <a:pPr>
              <a:spcBef>
                <a:spcPts val="12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Higher rates of all-cause mortality and new permanent pacemaker compared to Sapien 3. However; 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Landmark analysis at 30 days, shows no difference in mortality rates between valve brands at 1 year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FlexNav DS improved safety profile of Portico valve (0% mortality, ~50% less pacemakers)</a:t>
            </a:r>
          </a:p>
          <a:p>
            <a:pPr>
              <a:spcBef>
                <a:spcPts val="12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Clinically significant PVL observed at 30 days (6.1%) and 1 year (7.6%) 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PVL linked to more reinterventions, however, not driving increased mortality risk 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85070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67DF-47DD-40B1-A122-15394FB4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    </a:t>
            </a:r>
            <a:r>
              <a:rPr lang="en-US" sz="26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AAE62-3DD1-4EAE-898F-C676882C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8458200" cy="37338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this post hoc analysis, the Portico™ valve with GEN 1 delivery system demonstrated at 1 year…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Comparable hemodynamics to self-expanding supra-annular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Evolut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valve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Superior hemodynamics compared to balloon-expandable intra-annular Sapien3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Higher moderate-severe PVL rates (Portico 7.6%,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Evolut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2.4%, Sapien3 1.3%)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Long-term (1–year) safety profile consistent with self-expanding Evolut R/PRO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Higher rates of all-cause mortality compared to Sapien 3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Landmark analysis at 30 days, shows no difference in mortality rates between valve types at 1 year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FlexNav DS shown to improve safety profile of Portico valve 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615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64"/>
            <a:ext cx="9144000" cy="857250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/>
              <a:t>  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60323"/>
            <a:ext cx="8610600" cy="36164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As TAVR expands into lower risk patients, there is renewed focus on valve hemodynamics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Supra-annular self-expanding transcatheter heart valves (THVs) are associated with superior hemodynamics and low patient-prosthesis mismatch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trial: first investigator-lead, randomized trial (n=241; 5 German centers) to show superior long-term (5-year) valve hemodynamics of supra-annular (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CoreValve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over intra-annular (Sapien XT) THVs</a:t>
            </a:r>
            <a:r>
              <a:rPr lang="en-US" sz="1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PORTICO IDE trial is the </a:t>
            </a:r>
            <a:r>
              <a:rPr lang="en-US" sz="1300" b="1" u="sng" dirty="0">
                <a:solidFill>
                  <a:srgbClr val="004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large, randomized device study</a:t>
            </a:r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to compare the safety and performance of 3 THV designs: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intra-annular, self-expanding Portico™ valve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supra-annular, self-expanding Medtronic valves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intra-annular, balloon-expandable Edwards valves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52D98-3423-455C-91F0-B76F933C2BDA}"/>
              </a:ext>
            </a:extLst>
          </p:cNvPr>
          <p:cNvSpPr txBox="1"/>
          <p:nvPr/>
        </p:nvSpPr>
        <p:spPr>
          <a:xfrm>
            <a:off x="6400800" y="4220133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Abdel-Wahab, M.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EuroPCR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meeting; May 21, 2019; Paris,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1">
            <a:extLst>
              <a:ext uri="{FF2B5EF4-FFF2-40B4-BE49-F238E27FC236}">
                <a16:creationId xmlns:a16="http://schemas.microsoft.com/office/drawing/2014/main" id="{0A363B9A-7216-410C-953D-879A7649B156}"/>
              </a:ext>
            </a:extLst>
          </p:cNvPr>
          <p:cNvGrpSpPr>
            <a:grpSpLocks/>
          </p:cNvGrpSpPr>
          <p:nvPr/>
        </p:nvGrpSpPr>
        <p:grpSpPr bwMode="auto">
          <a:xfrm>
            <a:off x="381914" y="1490498"/>
            <a:ext cx="3904488" cy="2941313"/>
            <a:chOff x="3" y="3"/>
            <a:chExt cx="3456" cy="2317"/>
          </a:xfrm>
        </p:grpSpPr>
        <p:sp>
          <p:nvSpPr>
            <p:cNvPr id="160" name="AutoShape 150">
              <a:extLst>
                <a:ext uri="{FF2B5EF4-FFF2-40B4-BE49-F238E27FC236}">
                  <a16:creationId xmlns:a16="http://schemas.microsoft.com/office/drawing/2014/main" id="{DF115E93-EE05-4634-A4FE-229DDCA85C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" y="3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1" name="Rectangle 152">
              <a:extLst>
                <a:ext uri="{FF2B5EF4-FFF2-40B4-BE49-F238E27FC236}">
                  <a16:creationId xmlns:a16="http://schemas.microsoft.com/office/drawing/2014/main" id="{EADB42E3-FF2B-484F-B11B-49F144DBC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3"/>
              <a:ext cx="3456" cy="2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2" name="Rectangle 153">
              <a:extLst>
                <a:ext uri="{FF2B5EF4-FFF2-40B4-BE49-F238E27FC236}">
                  <a16:creationId xmlns:a16="http://schemas.microsoft.com/office/drawing/2014/main" id="{2E0775B7-B892-4962-9E21-A5356C3D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191</a:t>
              </a:r>
              <a:endParaRPr lang="en-US" altLang="en-US" sz="800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3" name="Rectangle 154">
              <a:extLst>
                <a:ext uri="{FF2B5EF4-FFF2-40B4-BE49-F238E27FC236}">
                  <a16:creationId xmlns:a16="http://schemas.microsoft.com/office/drawing/2014/main" id="{9E37A92E-18B0-4195-A344-3604A2515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178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4" name="Rectangle 155">
              <a:extLst>
                <a:ext uri="{FF2B5EF4-FFF2-40B4-BE49-F238E27FC236}">
                  <a16:creationId xmlns:a16="http://schemas.microsoft.com/office/drawing/2014/main" id="{2BB594C2-5698-4D13-90D1-82B423B16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168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5" name="Rectangle 156">
              <a:extLst>
                <a:ext uri="{FF2B5EF4-FFF2-40B4-BE49-F238E27FC236}">
                  <a16:creationId xmlns:a16="http://schemas.microsoft.com/office/drawing/2014/main" id="{26EBF639-EC43-48EA-8C45-CE0559BFE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161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6" name="Rectangle 157">
              <a:extLst>
                <a:ext uri="{FF2B5EF4-FFF2-40B4-BE49-F238E27FC236}">
                  <a16:creationId xmlns:a16="http://schemas.microsoft.com/office/drawing/2014/main" id="{A3261297-C143-421F-A51E-61F702E8B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159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7" name="Rectangle 158">
              <a:extLst>
                <a:ext uri="{FF2B5EF4-FFF2-40B4-BE49-F238E27FC236}">
                  <a16:creationId xmlns:a16="http://schemas.microsoft.com/office/drawing/2014/main" id="{7B2CEF24-27E8-41CA-9E35-2DFF79C0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158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8" name="Rectangle 159">
              <a:extLst>
                <a:ext uri="{FF2B5EF4-FFF2-40B4-BE49-F238E27FC236}">
                  <a16:creationId xmlns:a16="http://schemas.microsoft.com/office/drawing/2014/main" id="{D6C40026-F037-4B07-8DDD-B0B6FCB23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156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9" name="Rectangle 160">
              <a:extLst>
                <a:ext uri="{FF2B5EF4-FFF2-40B4-BE49-F238E27FC236}">
                  <a16:creationId xmlns:a16="http://schemas.microsoft.com/office/drawing/2014/main" id="{E3804337-51D9-428F-86CF-3F7EC653F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184</a:t>
              </a:r>
              <a:endParaRPr lang="en-US" altLang="en-US" sz="800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0" name="Rectangle 161">
              <a:extLst>
                <a:ext uri="{FF2B5EF4-FFF2-40B4-BE49-F238E27FC236}">
                  <a16:creationId xmlns:a16="http://schemas.microsoft.com/office/drawing/2014/main" id="{614DBB2D-3B08-4C88-9896-7F4D8937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178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1" name="Rectangle 162">
              <a:extLst>
                <a:ext uri="{FF2B5EF4-FFF2-40B4-BE49-F238E27FC236}">
                  <a16:creationId xmlns:a16="http://schemas.microsoft.com/office/drawing/2014/main" id="{59511132-5205-44EC-B4C7-F793998C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177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2" name="Rectangle 163">
              <a:extLst>
                <a:ext uri="{FF2B5EF4-FFF2-40B4-BE49-F238E27FC236}">
                  <a16:creationId xmlns:a16="http://schemas.microsoft.com/office/drawing/2014/main" id="{267E6EE0-11F3-4A85-87B4-819754906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173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3" name="Rectangle 164">
              <a:extLst>
                <a:ext uri="{FF2B5EF4-FFF2-40B4-BE49-F238E27FC236}">
                  <a16:creationId xmlns:a16="http://schemas.microsoft.com/office/drawing/2014/main" id="{52B52966-D80F-4C8F-8130-B80B71B9D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172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4" name="Rectangle 165">
              <a:extLst>
                <a:ext uri="{FF2B5EF4-FFF2-40B4-BE49-F238E27FC236}">
                  <a16:creationId xmlns:a16="http://schemas.microsoft.com/office/drawing/2014/main" id="{16F17080-5E4C-40E3-A44B-70C932155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171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5" name="Rectangle 166">
              <a:extLst>
                <a:ext uri="{FF2B5EF4-FFF2-40B4-BE49-F238E27FC236}">
                  <a16:creationId xmlns:a16="http://schemas.microsoft.com/office/drawing/2014/main" id="{EA99F11A-DED7-4B91-BE48-5A412FD67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168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6" name="Freeform 169">
              <a:extLst>
                <a:ext uri="{FF2B5EF4-FFF2-40B4-BE49-F238E27FC236}">
                  <a16:creationId xmlns:a16="http://schemas.microsoft.com/office/drawing/2014/main" id="{6FDAB235-35A5-4201-8E3B-254E43CBD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479"/>
              <a:ext cx="2820" cy="270"/>
            </a:xfrm>
            <a:custGeom>
              <a:avLst/>
              <a:gdLst>
                <a:gd name="T0" fmla="*/ 0 w 470"/>
                <a:gd name="T1" fmla="*/ 45 h 45"/>
                <a:gd name="T2" fmla="*/ 16 w 470"/>
                <a:gd name="T3" fmla="*/ 45 h 45"/>
                <a:gd name="T4" fmla="*/ 16 w 470"/>
                <a:gd name="T5" fmla="*/ 38 h 45"/>
                <a:gd name="T6" fmla="*/ 16 w 470"/>
                <a:gd name="T7" fmla="*/ 38 h 45"/>
                <a:gd name="T8" fmla="*/ 31 w 470"/>
                <a:gd name="T9" fmla="*/ 38 h 45"/>
                <a:gd name="T10" fmla="*/ 31 w 470"/>
                <a:gd name="T11" fmla="*/ 33 h 45"/>
                <a:gd name="T12" fmla="*/ 31 w 470"/>
                <a:gd name="T13" fmla="*/ 33 h 45"/>
                <a:gd name="T14" fmla="*/ 47 w 470"/>
                <a:gd name="T15" fmla="*/ 33 h 45"/>
                <a:gd name="T16" fmla="*/ 47 w 470"/>
                <a:gd name="T17" fmla="*/ 32 h 45"/>
                <a:gd name="T18" fmla="*/ 47 w 470"/>
                <a:gd name="T19" fmla="*/ 32 h 45"/>
                <a:gd name="T20" fmla="*/ 78 w 470"/>
                <a:gd name="T21" fmla="*/ 32 h 45"/>
                <a:gd name="T22" fmla="*/ 78 w 470"/>
                <a:gd name="T23" fmla="*/ 30 h 45"/>
                <a:gd name="T24" fmla="*/ 78 w 470"/>
                <a:gd name="T25" fmla="*/ 30 h 45"/>
                <a:gd name="T26" fmla="*/ 94 w 470"/>
                <a:gd name="T27" fmla="*/ 30 h 45"/>
                <a:gd name="T28" fmla="*/ 94 w 470"/>
                <a:gd name="T29" fmla="*/ 27 h 45"/>
                <a:gd name="T30" fmla="*/ 94 w 470"/>
                <a:gd name="T31" fmla="*/ 27 h 45"/>
                <a:gd name="T32" fmla="*/ 110 w 470"/>
                <a:gd name="T33" fmla="*/ 27 h 45"/>
                <a:gd name="T34" fmla="*/ 110 w 470"/>
                <a:gd name="T35" fmla="*/ 19 h 45"/>
                <a:gd name="T36" fmla="*/ 110 w 470"/>
                <a:gd name="T37" fmla="*/ 19 h 45"/>
                <a:gd name="T38" fmla="*/ 141 w 470"/>
                <a:gd name="T39" fmla="*/ 19 h 45"/>
                <a:gd name="T40" fmla="*/ 141 w 470"/>
                <a:gd name="T41" fmla="*/ 16 h 45"/>
                <a:gd name="T42" fmla="*/ 141 w 470"/>
                <a:gd name="T43" fmla="*/ 16 h 45"/>
                <a:gd name="T44" fmla="*/ 157 w 470"/>
                <a:gd name="T45" fmla="*/ 16 h 45"/>
                <a:gd name="T46" fmla="*/ 157 w 470"/>
                <a:gd name="T47" fmla="*/ 15 h 45"/>
                <a:gd name="T48" fmla="*/ 157 w 470"/>
                <a:gd name="T49" fmla="*/ 15 h 45"/>
                <a:gd name="T50" fmla="*/ 188 w 470"/>
                <a:gd name="T51" fmla="*/ 15 h 45"/>
                <a:gd name="T52" fmla="*/ 188 w 470"/>
                <a:gd name="T53" fmla="*/ 13 h 45"/>
                <a:gd name="T54" fmla="*/ 188 w 470"/>
                <a:gd name="T55" fmla="*/ 13 h 45"/>
                <a:gd name="T56" fmla="*/ 204 w 470"/>
                <a:gd name="T57" fmla="*/ 13 h 45"/>
                <a:gd name="T58" fmla="*/ 204 w 470"/>
                <a:gd name="T59" fmla="*/ 9 h 45"/>
                <a:gd name="T60" fmla="*/ 204 w 470"/>
                <a:gd name="T61" fmla="*/ 9 h 45"/>
                <a:gd name="T62" fmla="*/ 219 w 470"/>
                <a:gd name="T63" fmla="*/ 9 h 45"/>
                <a:gd name="T64" fmla="*/ 219 w 470"/>
                <a:gd name="T65" fmla="*/ 7 h 45"/>
                <a:gd name="T66" fmla="*/ 219 w 470"/>
                <a:gd name="T67" fmla="*/ 7 h 45"/>
                <a:gd name="T68" fmla="*/ 235 w 470"/>
                <a:gd name="T69" fmla="*/ 7 h 45"/>
                <a:gd name="T70" fmla="*/ 235 w 470"/>
                <a:gd name="T71" fmla="*/ 6 h 45"/>
                <a:gd name="T72" fmla="*/ 235 w 470"/>
                <a:gd name="T73" fmla="*/ 6 h 45"/>
                <a:gd name="T74" fmla="*/ 282 w 470"/>
                <a:gd name="T75" fmla="*/ 6 h 45"/>
                <a:gd name="T76" fmla="*/ 282 w 470"/>
                <a:gd name="T77" fmla="*/ 4 h 45"/>
                <a:gd name="T78" fmla="*/ 282 w 470"/>
                <a:gd name="T79" fmla="*/ 4 h 45"/>
                <a:gd name="T80" fmla="*/ 329 w 470"/>
                <a:gd name="T81" fmla="*/ 4 h 45"/>
                <a:gd name="T82" fmla="*/ 329 w 470"/>
                <a:gd name="T83" fmla="*/ 3 h 45"/>
                <a:gd name="T84" fmla="*/ 329 w 470"/>
                <a:gd name="T85" fmla="*/ 3 h 45"/>
                <a:gd name="T86" fmla="*/ 439 w 470"/>
                <a:gd name="T87" fmla="*/ 3 h 45"/>
                <a:gd name="T88" fmla="*/ 439 w 470"/>
                <a:gd name="T89" fmla="*/ 0 h 45"/>
                <a:gd name="T90" fmla="*/ 439 w 470"/>
                <a:gd name="T91" fmla="*/ 0 h 45"/>
                <a:gd name="T92" fmla="*/ 470 w 470"/>
                <a:gd name="T93" fmla="*/ 0 h 45"/>
                <a:gd name="T94" fmla="*/ 470 w 470"/>
                <a:gd name="T9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45">
                  <a:moveTo>
                    <a:pt x="0" y="45"/>
                  </a:moveTo>
                  <a:lnTo>
                    <a:pt x="16" y="45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1" y="38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94" y="3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110" y="27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41" y="19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57" y="16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88" y="15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204" y="13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19" y="9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5" y="6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4"/>
                  </a:lnTo>
                  <a:lnTo>
                    <a:pt x="329" y="4"/>
                  </a:lnTo>
                  <a:lnTo>
                    <a:pt x="329" y="3"/>
                  </a:lnTo>
                  <a:lnTo>
                    <a:pt x="329" y="3"/>
                  </a:lnTo>
                  <a:lnTo>
                    <a:pt x="439" y="3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70" y="0"/>
                  </a:lnTo>
                  <a:lnTo>
                    <a:pt x="470" y="0"/>
                  </a:lnTo>
                </a:path>
              </a:pathLst>
            </a:cu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7" name="Freeform 170">
              <a:extLst>
                <a:ext uri="{FF2B5EF4-FFF2-40B4-BE49-F238E27FC236}">
                  <a16:creationId xmlns:a16="http://schemas.microsoft.com/office/drawing/2014/main" id="{869AB7B2-A753-4A7A-A877-002532F59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617"/>
              <a:ext cx="2820" cy="132"/>
            </a:xfrm>
            <a:custGeom>
              <a:avLst/>
              <a:gdLst>
                <a:gd name="T0" fmla="*/ 0 w 470"/>
                <a:gd name="T1" fmla="*/ 22 h 22"/>
                <a:gd name="T2" fmla="*/ 16 w 470"/>
                <a:gd name="T3" fmla="*/ 22 h 22"/>
                <a:gd name="T4" fmla="*/ 16 w 470"/>
                <a:gd name="T5" fmla="*/ 21 h 22"/>
                <a:gd name="T6" fmla="*/ 16 w 470"/>
                <a:gd name="T7" fmla="*/ 21 h 22"/>
                <a:gd name="T8" fmla="*/ 47 w 470"/>
                <a:gd name="T9" fmla="*/ 21 h 22"/>
                <a:gd name="T10" fmla="*/ 47 w 470"/>
                <a:gd name="T11" fmla="*/ 17 h 22"/>
                <a:gd name="T12" fmla="*/ 47 w 470"/>
                <a:gd name="T13" fmla="*/ 17 h 22"/>
                <a:gd name="T14" fmla="*/ 63 w 470"/>
                <a:gd name="T15" fmla="*/ 17 h 22"/>
                <a:gd name="T16" fmla="*/ 63 w 470"/>
                <a:gd name="T17" fmla="*/ 16 h 22"/>
                <a:gd name="T18" fmla="*/ 63 w 470"/>
                <a:gd name="T19" fmla="*/ 16 h 22"/>
                <a:gd name="T20" fmla="*/ 125 w 470"/>
                <a:gd name="T21" fmla="*/ 16 h 22"/>
                <a:gd name="T22" fmla="*/ 125 w 470"/>
                <a:gd name="T23" fmla="*/ 14 h 22"/>
                <a:gd name="T24" fmla="*/ 125 w 470"/>
                <a:gd name="T25" fmla="*/ 14 h 22"/>
                <a:gd name="T26" fmla="*/ 157 w 470"/>
                <a:gd name="T27" fmla="*/ 14 h 22"/>
                <a:gd name="T28" fmla="*/ 157 w 470"/>
                <a:gd name="T29" fmla="*/ 13 h 22"/>
                <a:gd name="T30" fmla="*/ 157 w 470"/>
                <a:gd name="T31" fmla="*/ 13 h 22"/>
                <a:gd name="T32" fmla="*/ 172 w 470"/>
                <a:gd name="T33" fmla="*/ 13 h 22"/>
                <a:gd name="T34" fmla="*/ 172 w 470"/>
                <a:gd name="T35" fmla="*/ 11 h 22"/>
                <a:gd name="T36" fmla="*/ 172 w 470"/>
                <a:gd name="T37" fmla="*/ 11 h 22"/>
                <a:gd name="T38" fmla="*/ 188 w 470"/>
                <a:gd name="T39" fmla="*/ 11 h 22"/>
                <a:gd name="T40" fmla="*/ 188 w 470"/>
                <a:gd name="T41" fmla="*/ 10 h 22"/>
                <a:gd name="T42" fmla="*/ 188 w 470"/>
                <a:gd name="T43" fmla="*/ 10 h 22"/>
                <a:gd name="T44" fmla="*/ 204 w 470"/>
                <a:gd name="T45" fmla="*/ 10 h 22"/>
                <a:gd name="T46" fmla="*/ 204 w 470"/>
                <a:gd name="T47" fmla="*/ 8 h 22"/>
                <a:gd name="T48" fmla="*/ 204 w 470"/>
                <a:gd name="T49" fmla="*/ 8 h 22"/>
                <a:gd name="T50" fmla="*/ 251 w 470"/>
                <a:gd name="T51" fmla="*/ 8 h 22"/>
                <a:gd name="T52" fmla="*/ 251 w 470"/>
                <a:gd name="T53" fmla="*/ 7 h 22"/>
                <a:gd name="T54" fmla="*/ 251 w 470"/>
                <a:gd name="T55" fmla="*/ 7 h 22"/>
                <a:gd name="T56" fmla="*/ 360 w 470"/>
                <a:gd name="T57" fmla="*/ 7 h 22"/>
                <a:gd name="T58" fmla="*/ 360 w 470"/>
                <a:gd name="T59" fmla="*/ 5 h 22"/>
                <a:gd name="T60" fmla="*/ 360 w 470"/>
                <a:gd name="T61" fmla="*/ 5 h 22"/>
                <a:gd name="T62" fmla="*/ 392 w 470"/>
                <a:gd name="T63" fmla="*/ 5 h 22"/>
                <a:gd name="T64" fmla="*/ 392 w 470"/>
                <a:gd name="T65" fmla="*/ 3 h 22"/>
                <a:gd name="T66" fmla="*/ 392 w 470"/>
                <a:gd name="T67" fmla="*/ 3 h 22"/>
                <a:gd name="T68" fmla="*/ 439 w 470"/>
                <a:gd name="T69" fmla="*/ 3 h 22"/>
                <a:gd name="T70" fmla="*/ 439 w 470"/>
                <a:gd name="T71" fmla="*/ 0 h 22"/>
                <a:gd name="T72" fmla="*/ 439 w 470"/>
                <a:gd name="T73" fmla="*/ 0 h 22"/>
                <a:gd name="T74" fmla="*/ 470 w 470"/>
                <a:gd name="T75" fmla="*/ 0 h 22"/>
                <a:gd name="T76" fmla="*/ 470 w 470"/>
                <a:gd name="T7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0" h="22">
                  <a:moveTo>
                    <a:pt x="0" y="22"/>
                  </a:move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47" y="21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57" y="14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72" y="13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88" y="11"/>
                  </a:lnTo>
                  <a:lnTo>
                    <a:pt x="188" y="10"/>
                  </a:lnTo>
                  <a:lnTo>
                    <a:pt x="188" y="10"/>
                  </a:lnTo>
                  <a:lnTo>
                    <a:pt x="204" y="10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51" y="8"/>
                  </a:lnTo>
                  <a:lnTo>
                    <a:pt x="251" y="7"/>
                  </a:lnTo>
                  <a:lnTo>
                    <a:pt x="251" y="7"/>
                  </a:lnTo>
                  <a:lnTo>
                    <a:pt x="360" y="7"/>
                  </a:lnTo>
                  <a:lnTo>
                    <a:pt x="360" y="5"/>
                  </a:lnTo>
                  <a:lnTo>
                    <a:pt x="360" y="5"/>
                  </a:lnTo>
                  <a:lnTo>
                    <a:pt x="392" y="5"/>
                  </a:lnTo>
                  <a:lnTo>
                    <a:pt x="392" y="3"/>
                  </a:lnTo>
                  <a:lnTo>
                    <a:pt x="392" y="3"/>
                  </a:lnTo>
                  <a:lnTo>
                    <a:pt x="439" y="3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70" y="0"/>
                  </a:lnTo>
                  <a:lnTo>
                    <a:pt x="470" y="0"/>
                  </a:lnTo>
                </a:path>
              </a:pathLst>
            </a:cu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8" name="Line 171">
              <a:extLst>
                <a:ext uri="{FF2B5EF4-FFF2-40B4-BE49-F238E27FC236}">
                  <a16:creationId xmlns:a16="http://schemas.microsoft.com/office/drawing/2014/main" id="{AF9698C1-B54F-4E70-BC18-43DE3D40A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7" y="1389"/>
              <a:ext cx="0" cy="9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9" name="Line 172">
              <a:extLst>
                <a:ext uri="{FF2B5EF4-FFF2-40B4-BE49-F238E27FC236}">
                  <a16:creationId xmlns:a16="http://schemas.microsoft.com/office/drawing/2014/main" id="{448ADEED-6EB6-4A7A-B53B-41310076E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1" y="1554"/>
              <a:ext cx="0" cy="66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0" name="Line 173">
              <a:extLst>
                <a:ext uri="{FF2B5EF4-FFF2-40B4-BE49-F238E27FC236}">
                  <a16:creationId xmlns:a16="http://schemas.microsoft.com/office/drawing/2014/main" id="{D6C01736-75F8-4444-93D5-5BC97B33F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7" y="1389"/>
              <a:ext cx="120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1" name="Line 174">
              <a:extLst>
                <a:ext uri="{FF2B5EF4-FFF2-40B4-BE49-F238E27FC236}">
                  <a16:creationId xmlns:a16="http://schemas.microsoft.com/office/drawing/2014/main" id="{2939081B-D1DA-4FB8-B593-01BE2ED5E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1551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2" name="Line 175">
              <a:extLst>
                <a:ext uri="{FF2B5EF4-FFF2-40B4-BE49-F238E27FC236}">
                  <a16:creationId xmlns:a16="http://schemas.microsoft.com/office/drawing/2014/main" id="{D0301CDD-919C-4608-A9E4-B3FB1C53A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" y="1479"/>
              <a:ext cx="0" cy="84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3" name="Line 176">
              <a:extLst>
                <a:ext uri="{FF2B5EF4-FFF2-40B4-BE49-F238E27FC236}">
                  <a16:creationId xmlns:a16="http://schemas.microsoft.com/office/drawing/2014/main" id="{3ADA7079-21D5-4EE5-B57A-C4AD45FB2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1" y="1617"/>
              <a:ext cx="0" cy="66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4" name="Line 177">
              <a:extLst>
                <a:ext uri="{FF2B5EF4-FFF2-40B4-BE49-F238E27FC236}">
                  <a16:creationId xmlns:a16="http://schemas.microsoft.com/office/drawing/2014/main" id="{7C3AB6B2-3E62-4FAD-8125-012720A98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7" y="1563"/>
              <a:ext cx="120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5" name="Line 178">
              <a:extLst>
                <a:ext uri="{FF2B5EF4-FFF2-40B4-BE49-F238E27FC236}">
                  <a16:creationId xmlns:a16="http://schemas.microsoft.com/office/drawing/2014/main" id="{7E14E2A4-4C9E-4701-96E3-21BC72D0A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1683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6" name="Line 179">
              <a:extLst>
                <a:ext uri="{FF2B5EF4-FFF2-40B4-BE49-F238E27FC236}">
                  <a16:creationId xmlns:a16="http://schemas.microsoft.com/office/drawing/2014/main" id="{C2F0BBBB-1FAF-4DE8-A6B9-F50489FB1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" y="1479"/>
              <a:ext cx="0" cy="0"/>
            </a:xfrm>
            <a:prstGeom prst="line">
              <a:avLst/>
            </a:prstGeom>
            <a:noFill/>
            <a:ln w="0">
              <a:solidFill>
                <a:srgbClr val="2A25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7" name="Line 180">
              <a:extLst>
                <a:ext uri="{FF2B5EF4-FFF2-40B4-BE49-F238E27FC236}">
                  <a16:creationId xmlns:a16="http://schemas.microsoft.com/office/drawing/2014/main" id="{3255F71B-2C21-4185-98AF-342683008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1" y="1617"/>
              <a:ext cx="0" cy="0"/>
            </a:xfrm>
            <a:prstGeom prst="line">
              <a:avLst/>
            </a:prstGeom>
            <a:noFill/>
            <a:ln w="0">
              <a:solidFill>
                <a:srgbClr val="B21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8" name="Line 181">
              <a:extLst>
                <a:ext uri="{FF2B5EF4-FFF2-40B4-BE49-F238E27FC236}">
                  <a16:creationId xmlns:a16="http://schemas.microsoft.com/office/drawing/2014/main" id="{68C22B04-25AD-42B9-BAAB-378368B07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" y="1749"/>
              <a:ext cx="30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9" name="Line 182">
              <a:extLst>
                <a:ext uri="{FF2B5EF4-FFF2-40B4-BE49-F238E27FC236}">
                  <a16:creationId xmlns:a16="http://schemas.microsoft.com/office/drawing/2014/main" id="{D4D81901-BAD9-4E9D-BE70-DE974D7CA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0" name="Rectangle 183">
              <a:extLst>
                <a:ext uri="{FF2B5EF4-FFF2-40B4-BE49-F238E27FC236}">
                  <a16:creationId xmlns:a16="http://schemas.microsoft.com/office/drawing/2014/main" id="{10C34FD4-769B-49C9-A168-9FD724DF0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815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1" name="Line 184">
              <a:extLst>
                <a:ext uri="{FF2B5EF4-FFF2-40B4-BE49-F238E27FC236}">
                  <a16:creationId xmlns:a16="http://schemas.microsoft.com/office/drawing/2014/main" id="{52192C1F-AAB0-46D7-B489-43B1A990D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7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2" name="Rectangle 185">
              <a:extLst>
                <a:ext uri="{FF2B5EF4-FFF2-40B4-BE49-F238E27FC236}">
                  <a16:creationId xmlns:a16="http://schemas.microsoft.com/office/drawing/2014/main" id="{29FCA6BF-A17D-47F1-BDDC-5933F01B9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815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3" name="Line 186">
              <a:extLst>
                <a:ext uri="{FF2B5EF4-FFF2-40B4-BE49-F238E27FC236}">
                  <a16:creationId xmlns:a16="http://schemas.microsoft.com/office/drawing/2014/main" id="{E6CF508D-079B-4707-844A-2BC6E40AB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4" name="Rectangle 187">
              <a:extLst>
                <a:ext uri="{FF2B5EF4-FFF2-40B4-BE49-F238E27FC236}">
                  <a16:creationId xmlns:a16="http://schemas.microsoft.com/office/drawing/2014/main" id="{221C57AA-E5FD-4953-99A3-B06E314ED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" y="1815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5" name="Line 188">
              <a:extLst>
                <a:ext uri="{FF2B5EF4-FFF2-40B4-BE49-F238E27FC236}">
                  <a16:creationId xmlns:a16="http://schemas.microsoft.com/office/drawing/2014/main" id="{36E5DE21-E916-4466-A463-C799DC177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6" name="Rectangle 189">
              <a:extLst>
                <a:ext uri="{FF2B5EF4-FFF2-40B4-BE49-F238E27FC236}">
                  <a16:creationId xmlns:a16="http://schemas.microsoft.com/office/drawing/2014/main" id="{7D5F8978-D3FA-431D-86AF-FD96E6323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1815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7" name="Line 190">
              <a:extLst>
                <a:ext uri="{FF2B5EF4-FFF2-40B4-BE49-F238E27FC236}">
                  <a16:creationId xmlns:a16="http://schemas.microsoft.com/office/drawing/2014/main" id="{F21CFCB2-88BE-4F1F-97AF-DDABA57B1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7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8" name="Rectangle 191">
              <a:extLst>
                <a:ext uri="{FF2B5EF4-FFF2-40B4-BE49-F238E27FC236}">
                  <a16:creationId xmlns:a16="http://schemas.microsoft.com/office/drawing/2014/main" id="{57AF5E55-91BB-46E2-B7A0-1BDB92C39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1815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9" name="Line 192">
              <a:extLst>
                <a:ext uri="{FF2B5EF4-FFF2-40B4-BE49-F238E27FC236}">
                  <a16:creationId xmlns:a16="http://schemas.microsoft.com/office/drawing/2014/main" id="{95BD063A-70FB-4A43-B1B6-D782D33A4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1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0" name="Rectangle 193">
              <a:extLst>
                <a:ext uri="{FF2B5EF4-FFF2-40B4-BE49-F238E27FC236}">
                  <a16:creationId xmlns:a16="http://schemas.microsoft.com/office/drawing/2014/main" id="{E53088C8-0E80-4A7C-A92A-F563D2C9D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1815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1" name="Line 194">
              <a:extLst>
                <a:ext uri="{FF2B5EF4-FFF2-40B4-BE49-F238E27FC236}">
                  <a16:creationId xmlns:a16="http://schemas.microsoft.com/office/drawing/2014/main" id="{A5B5B2A0-901D-48BC-BE08-74BEED999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2" name="Rectangle 195">
              <a:extLst>
                <a:ext uri="{FF2B5EF4-FFF2-40B4-BE49-F238E27FC236}">
                  <a16:creationId xmlns:a16="http://schemas.microsoft.com/office/drawing/2014/main" id="{D3CFBD7E-A164-47BE-B8BE-C11987985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1815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3" name="Rectangle 196">
              <a:extLst>
                <a:ext uri="{FF2B5EF4-FFF2-40B4-BE49-F238E27FC236}">
                  <a16:creationId xmlns:a16="http://schemas.microsoft.com/office/drawing/2014/main" id="{84D08850-D8F1-4D1F-9C69-6FEB2BD5E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1942"/>
              <a:ext cx="9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Days from Randomization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4" name="Line 197">
              <a:extLst>
                <a:ext uri="{FF2B5EF4-FFF2-40B4-BE49-F238E27FC236}">
                  <a16:creationId xmlns:a16="http://schemas.microsoft.com/office/drawing/2014/main" id="{553EBC4A-9F34-4F5D-91CE-6157FF738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21"/>
              <a:ext cx="0" cy="1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5" name="Line 198">
              <a:extLst>
                <a:ext uri="{FF2B5EF4-FFF2-40B4-BE49-F238E27FC236}">
                  <a16:creationId xmlns:a16="http://schemas.microsoft.com/office/drawing/2014/main" id="{1027C9C8-854C-4033-9720-1C4F98AC4F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74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6" name="Rectangle 199">
              <a:extLst>
                <a:ext uri="{FF2B5EF4-FFF2-40B4-BE49-F238E27FC236}">
                  <a16:creationId xmlns:a16="http://schemas.microsoft.com/office/drawing/2014/main" id="{5DA4701A-0E08-461D-AE41-E7D75951D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713"/>
              <a:ext cx="1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7" name="Line 200">
              <a:extLst>
                <a:ext uri="{FF2B5EF4-FFF2-40B4-BE49-F238E27FC236}">
                  <a16:creationId xmlns:a16="http://schemas.microsoft.com/office/drawing/2014/main" id="{A6A4E463-9AF8-4535-BB36-66365B563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581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8" name="Rectangle 201">
              <a:extLst>
                <a:ext uri="{FF2B5EF4-FFF2-40B4-BE49-F238E27FC236}">
                  <a16:creationId xmlns:a16="http://schemas.microsoft.com/office/drawing/2014/main" id="{082EF241-5EF6-4AD5-9E55-3D67F45FA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539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9" name="Line 202">
              <a:extLst>
                <a:ext uri="{FF2B5EF4-FFF2-40B4-BE49-F238E27FC236}">
                  <a16:creationId xmlns:a16="http://schemas.microsoft.com/office/drawing/2014/main" id="{65EDFFE1-49FF-4AE3-A5EA-0C6865B50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40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0" name="Rectangle 203">
              <a:extLst>
                <a:ext uri="{FF2B5EF4-FFF2-40B4-BE49-F238E27FC236}">
                  <a16:creationId xmlns:a16="http://schemas.microsoft.com/office/drawing/2014/main" id="{86A7F47B-2FE9-4F46-B349-43A3963C8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371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1" name="Line 204">
              <a:extLst>
                <a:ext uri="{FF2B5EF4-FFF2-40B4-BE49-F238E27FC236}">
                  <a16:creationId xmlns:a16="http://schemas.microsoft.com/office/drawing/2014/main" id="{4358863D-61A9-4832-9C20-6F5EF4671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23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2" name="Rectangle 205">
              <a:extLst>
                <a:ext uri="{FF2B5EF4-FFF2-40B4-BE49-F238E27FC236}">
                  <a16:creationId xmlns:a16="http://schemas.microsoft.com/office/drawing/2014/main" id="{6909FB4B-70EA-4DAB-B32C-980F596E4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197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3" name="Line 206">
              <a:extLst>
                <a:ext uri="{FF2B5EF4-FFF2-40B4-BE49-F238E27FC236}">
                  <a16:creationId xmlns:a16="http://schemas.microsoft.com/office/drawing/2014/main" id="{40EF591C-322D-4321-8C30-732D3C832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06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4" name="Rectangle 207">
              <a:extLst>
                <a:ext uri="{FF2B5EF4-FFF2-40B4-BE49-F238E27FC236}">
                  <a16:creationId xmlns:a16="http://schemas.microsoft.com/office/drawing/2014/main" id="{2C5C32E1-FD28-4BDF-93EB-4EAC00CCF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029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40%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5" name="Line 208">
              <a:extLst>
                <a:ext uri="{FF2B5EF4-FFF2-40B4-BE49-F238E27FC236}">
                  <a16:creationId xmlns:a16="http://schemas.microsoft.com/office/drawing/2014/main" id="{177E109D-5CAA-4472-8F26-28995BE62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89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6" name="Rectangle 209">
              <a:extLst>
                <a:ext uri="{FF2B5EF4-FFF2-40B4-BE49-F238E27FC236}">
                  <a16:creationId xmlns:a16="http://schemas.microsoft.com/office/drawing/2014/main" id="{281D1B4B-A91D-4C57-8D60-12C1B1BA6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861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50%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7" name="Line 210">
              <a:extLst>
                <a:ext uri="{FF2B5EF4-FFF2-40B4-BE49-F238E27FC236}">
                  <a16:creationId xmlns:a16="http://schemas.microsoft.com/office/drawing/2014/main" id="{7403F9F7-A0E5-4D67-B554-1C04DFD8E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72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8" name="Rectangle 211">
              <a:extLst>
                <a:ext uri="{FF2B5EF4-FFF2-40B4-BE49-F238E27FC236}">
                  <a16:creationId xmlns:a16="http://schemas.microsoft.com/office/drawing/2014/main" id="{AC8ABE4B-F780-4BCD-858F-CA451797A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687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60%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9" name="Line 212">
              <a:extLst>
                <a:ext uri="{FF2B5EF4-FFF2-40B4-BE49-F238E27FC236}">
                  <a16:creationId xmlns:a16="http://schemas.microsoft.com/office/drawing/2014/main" id="{EE73597F-8ECF-4353-8BA3-EA938C391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55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0" name="Rectangle 213">
              <a:extLst>
                <a:ext uri="{FF2B5EF4-FFF2-40B4-BE49-F238E27FC236}">
                  <a16:creationId xmlns:a16="http://schemas.microsoft.com/office/drawing/2014/main" id="{6B1E8AC8-0C3E-490C-B644-FF55F818A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519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70%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1" name="Line 214">
              <a:extLst>
                <a:ext uri="{FF2B5EF4-FFF2-40B4-BE49-F238E27FC236}">
                  <a16:creationId xmlns:a16="http://schemas.microsoft.com/office/drawing/2014/main" id="{1642D901-D088-48EB-80A3-9A63F71F0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38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2" name="Rectangle 215">
              <a:extLst>
                <a:ext uri="{FF2B5EF4-FFF2-40B4-BE49-F238E27FC236}">
                  <a16:creationId xmlns:a16="http://schemas.microsoft.com/office/drawing/2014/main" id="{1E10747A-DE94-4BFC-B8F6-6DFD3894A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345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80%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3" name="Line 216">
              <a:extLst>
                <a:ext uri="{FF2B5EF4-FFF2-40B4-BE49-F238E27FC236}">
                  <a16:creationId xmlns:a16="http://schemas.microsoft.com/office/drawing/2014/main" id="{E1708989-1614-4DE0-962F-8B64C9DA0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213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4" name="Rectangle 217">
              <a:extLst>
                <a:ext uri="{FF2B5EF4-FFF2-40B4-BE49-F238E27FC236}">
                  <a16:creationId xmlns:a16="http://schemas.microsoft.com/office/drawing/2014/main" id="{944CD16F-A9A2-4F75-BCCD-273030F31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77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90%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5" name="Line 218">
              <a:extLst>
                <a:ext uri="{FF2B5EF4-FFF2-40B4-BE49-F238E27FC236}">
                  <a16:creationId xmlns:a16="http://schemas.microsoft.com/office/drawing/2014/main" id="{CD2E5571-EBC0-438C-8FBA-D633DB077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4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6" name="Rectangle 219">
              <a:extLst>
                <a:ext uri="{FF2B5EF4-FFF2-40B4-BE49-F238E27FC236}">
                  <a16:creationId xmlns:a16="http://schemas.microsoft.com/office/drawing/2014/main" id="{B3AB5D59-1EC6-4DFC-BB6B-68C858A5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3"/>
              <a:ext cx="19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7" name="Rectangle 220">
              <a:extLst>
                <a:ext uri="{FF2B5EF4-FFF2-40B4-BE49-F238E27FC236}">
                  <a16:creationId xmlns:a16="http://schemas.microsoft.com/office/drawing/2014/main" id="{31E3EBAE-6653-48BC-95C1-9A869DD6E5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661" y="758"/>
              <a:ext cx="147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Primary Safety Endpoint at 30 Days- First Half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</p:grpSp>
      <p:grpSp>
        <p:nvGrpSpPr>
          <p:cNvPr id="228" name="Group 78">
            <a:extLst>
              <a:ext uri="{FF2B5EF4-FFF2-40B4-BE49-F238E27FC236}">
                <a16:creationId xmlns:a16="http://schemas.microsoft.com/office/drawing/2014/main" id="{DAB58B3B-E4E3-420C-9109-87649510E3B4}"/>
              </a:ext>
            </a:extLst>
          </p:cNvPr>
          <p:cNvGrpSpPr>
            <a:grpSpLocks/>
          </p:cNvGrpSpPr>
          <p:nvPr/>
        </p:nvGrpSpPr>
        <p:grpSpPr bwMode="auto">
          <a:xfrm>
            <a:off x="4916241" y="1492768"/>
            <a:ext cx="3933862" cy="2942590"/>
            <a:chOff x="-23" y="3"/>
            <a:chExt cx="3482" cy="2317"/>
          </a:xfrm>
        </p:grpSpPr>
        <p:sp>
          <p:nvSpPr>
            <p:cNvPr id="229" name="AutoShape 77">
              <a:extLst>
                <a:ext uri="{FF2B5EF4-FFF2-40B4-BE49-F238E27FC236}">
                  <a16:creationId xmlns:a16="http://schemas.microsoft.com/office/drawing/2014/main" id="{FA90723F-62DA-4578-8F18-CF97861793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" y="3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0" name="Rectangle 79">
              <a:extLst>
                <a:ext uri="{FF2B5EF4-FFF2-40B4-BE49-F238E27FC236}">
                  <a16:creationId xmlns:a16="http://schemas.microsoft.com/office/drawing/2014/main" id="{18BAC64F-6307-4D6F-B65B-884F77ECE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3"/>
              <a:ext cx="3456" cy="2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1" name="Rectangle 80">
              <a:extLst>
                <a:ext uri="{FF2B5EF4-FFF2-40B4-BE49-F238E27FC236}">
                  <a16:creationId xmlns:a16="http://schemas.microsoft.com/office/drawing/2014/main" id="{DE4C3641-CB52-4885-81FF-3B8A48AFF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190</a:t>
              </a:r>
              <a:endParaRPr lang="en-US" altLang="en-US" sz="800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2" name="Rectangle 81">
              <a:extLst>
                <a:ext uri="{FF2B5EF4-FFF2-40B4-BE49-F238E27FC236}">
                  <a16:creationId xmlns:a16="http://schemas.microsoft.com/office/drawing/2014/main" id="{FC5C031D-C43C-4054-85BB-F6A0A4583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179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3" name="Rectangle 82">
              <a:extLst>
                <a:ext uri="{FF2B5EF4-FFF2-40B4-BE49-F238E27FC236}">
                  <a16:creationId xmlns:a16="http://schemas.microsoft.com/office/drawing/2014/main" id="{012FDD21-175F-4827-ADC8-B8FE91CEA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174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4" name="Rectangle 83">
              <a:extLst>
                <a:ext uri="{FF2B5EF4-FFF2-40B4-BE49-F238E27FC236}">
                  <a16:creationId xmlns:a16="http://schemas.microsoft.com/office/drawing/2014/main" id="{761483F8-FED3-4D41-BE70-5AD633A24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172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5" name="Rectangle 84">
              <a:extLst>
                <a:ext uri="{FF2B5EF4-FFF2-40B4-BE49-F238E27FC236}">
                  <a16:creationId xmlns:a16="http://schemas.microsoft.com/office/drawing/2014/main" id="{C665E03D-C871-4A91-B2B4-CF6B5B78B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170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6" name="Rectangle 85">
              <a:extLst>
                <a:ext uri="{FF2B5EF4-FFF2-40B4-BE49-F238E27FC236}">
                  <a16:creationId xmlns:a16="http://schemas.microsoft.com/office/drawing/2014/main" id="{2E53BCA9-80C9-4156-91FA-8292EC5C3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169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7" name="Rectangle 86">
              <a:extLst>
                <a:ext uri="{FF2B5EF4-FFF2-40B4-BE49-F238E27FC236}">
                  <a16:creationId xmlns:a16="http://schemas.microsoft.com/office/drawing/2014/main" id="{C2FFE715-24A7-4ABE-AA8B-C034589F4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13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165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8" name="Rectangle 87">
              <a:extLst>
                <a:ext uri="{FF2B5EF4-FFF2-40B4-BE49-F238E27FC236}">
                  <a16:creationId xmlns:a16="http://schemas.microsoft.com/office/drawing/2014/main" id="{C6640742-CF56-4624-AACF-02A227101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185</a:t>
              </a:r>
              <a:endParaRPr lang="en-US" altLang="en-US" sz="800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9" name="Rectangle 88">
              <a:extLst>
                <a:ext uri="{FF2B5EF4-FFF2-40B4-BE49-F238E27FC236}">
                  <a16:creationId xmlns:a16="http://schemas.microsoft.com/office/drawing/2014/main" id="{13E835CA-C3F5-4C0E-8B09-9192E7D17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171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0" name="Rectangle 89">
              <a:extLst>
                <a:ext uri="{FF2B5EF4-FFF2-40B4-BE49-F238E27FC236}">
                  <a16:creationId xmlns:a16="http://schemas.microsoft.com/office/drawing/2014/main" id="{E559D3D4-59C4-44F7-AF82-A9BCFE30A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169</a:t>
              </a:r>
              <a:endParaRPr lang="en-US" altLang="en-US" sz="800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1" name="Rectangle 90">
              <a:extLst>
                <a:ext uri="{FF2B5EF4-FFF2-40B4-BE49-F238E27FC236}">
                  <a16:creationId xmlns:a16="http://schemas.microsoft.com/office/drawing/2014/main" id="{EA40B047-CE2B-4D68-A632-0911D526B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165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2" name="Rectangle 91">
              <a:extLst>
                <a:ext uri="{FF2B5EF4-FFF2-40B4-BE49-F238E27FC236}">
                  <a16:creationId xmlns:a16="http://schemas.microsoft.com/office/drawing/2014/main" id="{44B8DBE2-A2E8-4966-A27E-BBE235B9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161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3" name="Rectangle 92">
              <a:extLst>
                <a:ext uri="{FF2B5EF4-FFF2-40B4-BE49-F238E27FC236}">
                  <a16:creationId xmlns:a16="http://schemas.microsoft.com/office/drawing/2014/main" id="{2E4D8F1D-39E9-46BA-B3E8-11579131F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160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4" name="Rectangle 93">
              <a:extLst>
                <a:ext uri="{FF2B5EF4-FFF2-40B4-BE49-F238E27FC236}">
                  <a16:creationId xmlns:a16="http://schemas.microsoft.com/office/drawing/2014/main" id="{41EDC651-08CF-4E31-AFE5-E004D4BE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223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160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5" name="Freeform 96">
              <a:extLst>
                <a:ext uri="{FF2B5EF4-FFF2-40B4-BE49-F238E27FC236}">
                  <a16:creationId xmlns:a16="http://schemas.microsoft.com/office/drawing/2014/main" id="{9AE8961E-F05B-4FF3-9E4A-7DE925E6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551"/>
              <a:ext cx="2820" cy="198"/>
            </a:xfrm>
            <a:custGeom>
              <a:avLst/>
              <a:gdLst>
                <a:gd name="T0" fmla="*/ 0 w 470"/>
                <a:gd name="T1" fmla="*/ 33 h 33"/>
                <a:gd name="T2" fmla="*/ 16 w 470"/>
                <a:gd name="T3" fmla="*/ 33 h 33"/>
                <a:gd name="T4" fmla="*/ 16 w 470"/>
                <a:gd name="T5" fmla="*/ 27 h 33"/>
                <a:gd name="T6" fmla="*/ 16 w 470"/>
                <a:gd name="T7" fmla="*/ 27 h 33"/>
                <a:gd name="T8" fmla="*/ 31 w 470"/>
                <a:gd name="T9" fmla="*/ 27 h 33"/>
                <a:gd name="T10" fmla="*/ 31 w 470"/>
                <a:gd name="T11" fmla="*/ 24 h 33"/>
                <a:gd name="T12" fmla="*/ 31 w 470"/>
                <a:gd name="T13" fmla="*/ 24 h 33"/>
                <a:gd name="T14" fmla="*/ 47 w 470"/>
                <a:gd name="T15" fmla="*/ 24 h 33"/>
                <a:gd name="T16" fmla="*/ 47 w 470"/>
                <a:gd name="T17" fmla="*/ 18 h 33"/>
                <a:gd name="T18" fmla="*/ 47 w 470"/>
                <a:gd name="T19" fmla="*/ 18 h 33"/>
                <a:gd name="T20" fmla="*/ 63 w 470"/>
                <a:gd name="T21" fmla="*/ 18 h 33"/>
                <a:gd name="T22" fmla="*/ 63 w 470"/>
                <a:gd name="T23" fmla="*/ 17 h 33"/>
                <a:gd name="T24" fmla="*/ 63 w 470"/>
                <a:gd name="T25" fmla="*/ 17 h 33"/>
                <a:gd name="T26" fmla="*/ 78 w 470"/>
                <a:gd name="T27" fmla="*/ 17 h 33"/>
                <a:gd name="T28" fmla="*/ 78 w 470"/>
                <a:gd name="T29" fmla="*/ 15 h 33"/>
                <a:gd name="T30" fmla="*/ 78 w 470"/>
                <a:gd name="T31" fmla="*/ 15 h 33"/>
                <a:gd name="T32" fmla="*/ 94 w 470"/>
                <a:gd name="T33" fmla="*/ 15 h 33"/>
                <a:gd name="T34" fmla="*/ 94 w 470"/>
                <a:gd name="T35" fmla="*/ 14 h 33"/>
                <a:gd name="T36" fmla="*/ 94 w 470"/>
                <a:gd name="T37" fmla="*/ 14 h 33"/>
                <a:gd name="T38" fmla="*/ 125 w 470"/>
                <a:gd name="T39" fmla="*/ 14 h 33"/>
                <a:gd name="T40" fmla="*/ 125 w 470"/>
                <a:gd name="T41" fmla="*/ 9 h 33"/>
                <a:gd name="T42" fmla="*/ 125 w 470"/>
                <a:gd name="T43" fmla="*/ 9 h 33"/>
                <a:gd name="T44" fmla="*/ 172 w 470"/>
                <a:gd name="T45" fmla="*/ 9 h 33"/>
                <a:gd name="T46" fmla="*/ 172 w 470"/>
                <a:gd name="T47" fmla="*/ 8 h 33"/>
                <a:gd name="T48" fmla="*/ 172 w 470"/>
                <a:gd name="T49" fmla="*/ 8 h 33"/>
                <a:gd name="T50" fmla="*/ 219 w 470"/>
                <a:gd name="T51" fmla="*/ 8 h 33"/>
                <a:gd name="T52" fmla="*/ 219 w 470"/>
                <a:gd name="T53" fmla="*/ 6 h 33"/>
                <a:gd name="T54" fmla="*/ 219 w 470"/>
                <a:gd name="T55" fmla="*/ 6 h 33"/>
                <a:gd name="T56" fmla="*/ 235 w 470"/>
                <a:gd name="T57" fmla="*/ 6 h 33"/>
                <a:gd name="T58" fmla="*/ 235 w 470"/>
                <a:gd name="T59" fmla="*/ 5 h 33"/>
                <a:gd name="T60" fmla="*/ 235 w 470"/>
                <a:gd name="T61" fmla="*/ 5 h 33"/>
                <a:gd name="T62" fmla="*/ 251 w 470"/>
                <a:gd name="T63" fmla="*/ 5 h 33"/>
                <a:gd name="T64" fmla="*/ 251 w 470"/>
                <a:gd name="T65" fmla="*/ 3 h 33"/>
                <a:gd name="T66" fmla="*/ 251 w 470"/>
                <a:gd name="T67" fmla="*/ 3 h 33"/>
                <a:gd name="T68" fmla="*/ 407 w 470"/>
                <a:gd name="T69" fmla="*/ 3 h 33"/>
                <a:gd name="T70" fmla="*/ 407 w 470"/>
                <a:gd name="T71" fmla="*/ 2 h 33"/>
                <a:gd name="T72" fmla="*/ 407 w 470"/>
                <a:gd name="T73" fmla="*/ 2 h 33"/>
                <a:gd name="T74" fmla="*/ 454 w 470"/>
                <a:gd name="T75" fmla="*/ 2 h 33"/>
                <a:gd name="T76" fmla="*/ 454 w 470"/>
                <a:gd name="T77" fmla="*/ 0 h 33"/>
                <a:gd name="T78" fmla="*/ 454 w 470"/>
                <a:gd name="T79" fmla="*/ 0 h 33"/>
                <a:gd name="T80" fmla="*/ 470 w 470"/>
                <a:gd name="T81" fmla="*/ 0 h 33"/>
                <a:gd name="T82" fmla="*/ 470 w 470"/>
                <a:gd name="T8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0" h="33">
                  <a:moveTo>
                    <a:pt x="0" y="33"/>
                  </a:moveTo>
                  <a:lnTo>
                    <a:pt x="16" y="33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47" y="24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63" y="18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78" y="1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94" y="15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25" y="14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72" y="9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219" y="8"/>
                  </a:lnTo>
                  <a:lnTo>
                    <a:pt x="219" y="6"/>
                  </a:lnTo>
                  <a:lnTo>
                    <a:pt x="219" y="6"/>
                  </a:lnTo>
                  <a:lnTo>
                    <a:pt x="235" y="6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51" y="5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407" y="3"/>
                  </a:lnTo>
                  <a:lnTo>
                    <a:pt x="407" y="2"/>
                  </a:lnTo>
                  <a:lnTo>
                    <a:pt x="407" y="2"/>
                  </a:lnTo>
                  <a:lnTo>
                    <a:pt x="454" y="2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70" y="0"/>
                  </a:lnTo>
                </a:path>
              </a:pathLst>
            </a:cu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6" name="Freeform 97">
              <a:extLst>
                <a:ext uri="{FF2B5EF4-FFF2-40B4-BE49-F238E27FC236}">
                  <a16:creationId xmlns:a16="http://schemas.microsoft.com/office/drawing/2014/main" id="{BB926B60-D6AD-468A-97D5-04C41F1FD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557"/>
              <a:ext cx="2820" cy="192"/>
            </a:xfrm>
            <a:custGeom>
              <a:avLst/>
              <a:gdLst>
                <a:gd name="T0" fmla="*/ 0 w 470"/>
                <a:gd name="T1" fmla="*/ 32 h 32"/>
                <a:gd name="T2" fmla="*/ 0 w 470"/>
                <a:gd name="T3" fmla="*/ 32 h 32"/>
                <a:gd name="T4" fmla="*/ 0 w 470"/>
                <a:gd name="T5" fmla="*/ 29 h 32"/>
                <a:gd name="T6" fmla="*/ 0 w 470"/>
                <a:gd name="T7" fmla="*/ 29 h 32"/>
                <a:gd name="T8" fmla="*/ 16 w 470"/>
                <a:gd name="T9" fmla="*/ 29 h 32"/>
                <a:gd name="T10" fmla="*/ 16 w 470"/>
                <a:gd name="T11" fmla="*/ 24 h 32"/>
                <a:gd name="T12" fmla="*/ 16 w 470"/>
                <a:gd name="T13" fmla="*/ 24 h 32"/>
                <a:gd name="T14" fmla="*/ 31 w 470"/>
                <a:gd name="T15" fmla="*/ 24 h 32"/>
                <a:gd name="T16" fmla="*/ 31 w 470"/>
                <a:gd name="T17" fmla="*/ 23 h 32"/>
                <a:gd name="T18" fmla="*/ 31 w 470"/>
                <a:gd name="T19" fmla="*/ 23 h 32"/>
                <a:gd name="T20" fmla="*/ 47 w 470"/>
                <a:gd name="T21" fmla="*/ 23 h 32"/>
                <a:gd name="T22" fmla="*/ 47 w 470"/>
                <a:gd name="T23" fmla="*/ 20 h 32"/>
                <a:gd name="T24" fmla="*/ 47 w 470"/>
                <a:gd name="T25" fmla="*/ 20 h 32"/>
                <a:gd name="T26" fmla="*/ 63 w 470"/>
                <a:gd name="T27" fmla="*/ 20 h 32"/>
                <a:gd name="T28" fmla="*/ 63 w 470"/>
                <a:gd name="T29" fmla="*/ 15 h 32"/>
                <a:gd name="T30" fmla="*/ 63 w 470"/>
                <a:gd name="T31" fmla="*/ 15 h 32"/>
                <a:gd name="T32" fmla="*/ 110 w 470"/>
                <a:gd name="T33" fmla="*/ 15 h 32"/>
                <a:gd name="T34" fmla="*/ 110 w 470"/>
                <a:gd name="T35" fmla="*/ 14 h 32"/>
                <a:gd name="T36" fmla="*/ 110 w 470"/>
                <a:gd name="T37" fmla="*/ 14 h 32"/>
                <a:gd name="T38" fmla="*/ 125 w 470"/>
                <a:gd name="T39" fmla="*/ 14 h 32"/>
                <a:gd name="T40" fmla="*/ 125 w 470"/>
                <a:gd name="T41" fmla="*/ 12 h 32"/>
                <a:gd name="T42" fmla="*/ 125 w 470"/>
                <a:gd name="T43" fmla="*/ 12 h 32"/>
                <a:gd name="T44" fmla="*/ 172 w 470"/>
                <a:gd name="T45" fmla="*/ 12 h 32"/>
                <a:gd name="T46" fmla="*/ 172 w 470"/>
                <a:gd name="T47" fmla="*/ 9 h 32"/>
                <a:gd name="T48" fmla="*/ 172 w 470"/>
                <a:gd name="T49" fmla="*/ 9 h 32"/>
                <a:gd name="T50" fmla="*/ 219 w 470"/>
                <a:gd name="T51" fmla="*/ 9 h 32"/>
                <a:gd name="T52" fmla="*/ 219 w 470"/>
                <a:gd name="T53" fmla="*/ 6 h 32"/>
                <a:gd name="T54" fmla="*/ 219 w 470"/>
                <a:gd name="T55" fmla="*/ 6 h 32"/>
                <a:gd name="T56" fmla="*/ 282 w 470"/>
                <a:gd name="T57" fmla="*/ 6 h 32"/>
                <a:gd name="T58" fmla="*/ 282 w 470"/>
                <a:gd name="T59" fmla="*/ 1 h 32"/>
                <a:gd name="T60" fmla="*/ 282 w 470"/>
                <a:gd name="T61" fmla="*/ 1 h 32"/>
                <a:gd name="T62" fmla="*/ 345 w 470"/>
                <a:gd name="T63" fmla="*/ 1 h 32"/>
                <a:gd name="T64" fmla="*/ 345 w 470"/>
                <a:gd name="T65" fmla="*/ 0 h 32"/>
                <a:gd name="T66" fmla="*/ 345 w 470"/>
                <a:gd name="T67" fmla="*/ 0 h 32"/>
                <a:gd name="T68" fmla="*/ 470 w 470"/>
                <a:gd name="T69" fmla="*/ 0 h 32"/>
                <a:gd name="T70" fmla="*/ 470 w 470"/>
                <a:gd name="T7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0" h="32">
                  <a:moveTo>
                    <a:pt x="0" y="32"/>
                  </a:moveTo>
                  <a:lnTo>
                    <a:pt x="0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63" y="20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72" y="12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219" y="9"/>
                  </a:lnTo>
                  <a:lnTo>
                    <a:pt x="219" y="6"/>
                  </a:lnTo>
                  <a:lnTo>
                    <a:pt x="219" y="6"/>
                  </a:lnTo>
                  <a:lnTo>
                    <a:pt x="282" y="6"/>
                  </a:lnTo>
                  <a:lnTo>
                    <a:pt x="282" y="1"/>
                  </a:lnTo>
                  <a:lnTo>
                    <a:pt x="282" y="1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470" y="0"/>
                  </a:lnTo>
                  <a:lnTo>
                    <a:pt x="470" y="0"/>
                  </a:lnTo>
                </a:path>
              </a:pathLst>
            </a:cu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7" name="Line 98">
              <a:extLst>
                <a:ext uri="{FF2B5EF4-FFF2-40B4-BE49-F238E27FC236}">
                  <a16:creationId xmlns:a16="http://schemas.microsoft.com/office/drawing/2014/main" id="{809BB685-11BA-436B-BB94-58BAB5BE2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7" y="1473"/>
              <a:ext cx="0" cy="78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8" name="Line 99">
              <a:extLst>
                <a:ext uri="{FF2B5EF4-FFF2-40B4-BE49-F238E27FC236}">
                  <a16:creationId xmlns:a16="http://schemas.microsoft.com/office/drawing/2014/main" id="{9F7D59D2-3842-4A1C-B95D-1CCA0E509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1" y="1473"/>
              <a:ext cx="0" cy="84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9" name="Line 100">
              <a:extLst>
                <a:ext uri="{FF2B5EF4-FFF2-40B4-BE49-F238E27FC236}">
                  <a16:creationId xmlns:a16="http://schemas.microsoft.com/office/drawing/2014/main" id="{85C4A527-4BA2-4900-B222-11D664D7A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7" y="1473"/>
              <a:ext cx="120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0" name="Line 101">
              <a:extLst>
                <a:ext uri="{FF2B5EF4-FFF2-40B4-BE49-F238E27FC236}">
                  <a16:creationId xmlns:a16="http://schemas.microsoft.com/office/drawing/2014/main" id="{542BB9B7-BA0A-486D-8CD9-45C547DE0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1473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1" name="Line 102">
              <a:extLst>
                <a:ext uri="{FF2B5EF4-FFF2-40B4-BE49-F238E27FC236}">
                  <a16:creationId xmlns:a16="http://schemas.microsoft.com/office/drawing/2014/main" id="{980E6A1B-039C-4338-A059-A93120194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" y="1551"/>
              <a:ext cx="0" cy="78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2" name="Line 103">
              <a:extLst>
                <a:ext uri="{FF2B5EF4-FFF2-40B4-BE49-F238E27FC236}">
                  <a16:creationId xmlns:a16="http://schemas.microsoft.com/office/drawing/2014/main" id="{E6C3816D-908C-4C22-900E-BC4F023EB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1" y="1557"/>
              <a:ext cx="0" cy="78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3" name="Line 104">
              <a:extLst>
                <a:ext uri="{FF2B5EF4-FFF2-40B4-BE49-F238E27FC236}">
                  <a16:creationId xmlns:a16="http://schemas.microsoft.com/office/drawing/2014/main" id="{15C60D23-CF0D-481F-8668-06FEBECEA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7" y="1629"/>
              <a:ext cx="120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4" name="Line 105">
              <a:extLst>
                <a:ext uri="{FF2B5EF4-FFF2-40B4-BE49-F238E27FC236}">
                  <a16:creationId xmlns:a16="http://schemas.microsoft.com/office/drawing/2014/main" id="{FB2EF5A2-E57D-45D8-9A21-2A9CD0F74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1635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5" name="Line 106">
              <a:extLst>
                <a:ext uri="{FF2B5EF4-FFF2-40B4-BE49-F238E27FC236}">
                  <a16:creationId xmlns:a16="http://schemas.microsoft.com/office/drawing/2014/main" id="{E0DFC121-7FF5-4D4B-9533-614AF2983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" y="1551"/>
              <a:ext cx="0" cy="0"/>
            </a:xfrm>
            <a:prstGeom prst="line">
              <a:avLst/>
            </a:prstGeom>
            <a:noFill/>
            <a:ln w="0">
              <a:solidFill>
                <a:srgbClr val="005A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6" name="Line 107">
              <a:extLst>
                <a:ext uri="{FF2B5EF4-FFF2-40B4-BE49-F238E27FC236}">
                  <a16:creationId xmlns:a16="http://schemas.microsoft.com/office/drawing/2014/main" id="{5B9B0EEA-9EA8-4F96-A2C0-104258D91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1" y="1557"/>
              <a:ext cx="0" cy="0"/>
            </a:xfrm>
            <a:prstGeom prst="line">
              <a:avLst/>
            </a:prstGeom>
            <a:noFill/>
            <a:ln w="0">
              <a:solidFill>
                <a:srgbClr val="B11F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7" name="Line 108">
              <a:extLst>
                <a:ext uri="{FF2B5EF4-FFF2-40B4-BE49-F238E27FC236}">
                  <a16:creationId xmlns:a16="http://schemas.microsoft.com/office/drawing/2014/main" id="{A835F252-34B4-4069-9828-18065D799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" y="1749"/>
              <a:ext cx="30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8" name="Line 109">
              <a:extLst>
                <a:ext uri="{FF2B5EF4-FFF2-40B4-BE49-F238E27FC236}">
                  <a16:creationId xmlns:a16="http://schemas.microsoft.com/office/drawing/2014/main" id="{E7917DF9-FAC5-4388-BE5B-0127FAF9B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9" name="Rectangle 110">
              <a:extLst>
                <a:ext uri="{FF2B5EF4-FFF2-40B4-BE49-F238E27FC236}">
                  <a16:creationId xmlns:a16="http://schemas.microsoft.com/office/drawing/2014/main" id="{1778922E-AFA6-4A14-815E-A82E9D0B1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815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0" name="Line 111">
              <a:extLst>
                <a:ext uri="{FF2B5EF4-FFF2-40B4-BE49-F238E27FC236}">
                  <a16:creationId xmlns:a16="http://schemas.microsoft.com/office/drawing/2014/main" id="{1EE3BFC1-7534-48F4-880A-60E94B7ED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7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1" name="Rectangle 112">
              <a:extLst>
                <a:ext uri="{FF2B5EF4-FFF2-40B4-BE49-F238E27FC236}">
                  <a16:creationId xmlns:a16="http://schemas.microsoft.com/office/drawing/2014/main" id="{30159EAE-8293-4151-B239-D603776BE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815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2" name="Line 113">
              <a:extLst>
                <a:ext uri="{FF2B5EF4-FFF2-40B4-BE49-F238E27FC236}">
                  <a16:creationId xmlns:a16="http://schemas.microsoft.com/office/drawing/2014/main" id="{1F5FA52E-6D32-41B6-B22F-9945CCE90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3" name="Rectangle 114">
              <a:extLst>
                <a:ext uri="{FF2B5EF4-FFF2-40B4-BE49-F238E27FC236}">
                  <a16:creationId xmlns:a16="http://schemas.microsoft.com/office/drawing/2014/main" id="{01A405EC-D1B8-40E3-9D94-E233CF2B1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" y="1815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4" name="Line 115">
              <a:extLst>
                <a:ext uri="{FF2B5EF4-FFF2-40B4-BE49-F238E27FC236}">
                  <a16:creationId xmlns:a16="http://schemas.microsoft.com/office/drawing/2014/main" id="{DC25C57C-DAC8-4970-B9C1-709CC5BA1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5" name="Rectangle 116">
              <a:extLst>
                <a:ext uri="{FF2B5EF4-FFF2-40B4-BE49-F238E27FC236}">
                  <a16:creationId xmlns:a16="http://schemas.microsoft.com/office/drawing/2014/main" id="{DF86BA80-0801-4170-9CF0-904EAE026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1815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6" name="Line 117">
              <a:extLst>
                <a:ext uri="{FF2B5EF4-FFF2-40B4-BE49-F238E27FC236}">
                  <a16:creationId xmlns:a16="http://schemas.microsoft.com/office/drawing/2014/main" id="{E8AC4987-1549-4DBE-9412-C1E56A0D4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7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7" name="Rectangle 118">
              <a:extLst>
                <a:ext uri="{FF2B5EF4-FFF2-40B4-BE49-F238E27FC236}">
                  <a16:creationId xmlns:a16="http://schemas.microsoft.com/office/drawing/2014/main" id="{C16A3258-8F20-4936-9B7A-769C05A26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1815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8" name="Line 119">
              <a:extLst>
                <a:ext uri="{FF2B5EF4-FFF2-40B4-BE49-F238E27FC236}">
                  <a16:creationId xmlns:a16="http://schemas.microsoft.com/office/drawing/2014/main" id="{B4422DF6-088A-49E6-818F-B54E3A5B4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1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9" name="Rectangle 120">
              <a:extLst>
                <a:ext uri="{FF2B5EF4-FFF2-40B4-BE49-F238E27FC236}">
                  <a16:creationId xmlns:a16="http://schemas.microsoft.com/office/drawing/2014/main" id="{1E511226-33E5-4A31-9450-98FEB886B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1815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0" name="Line 121">
              <a:extLst>
                <a:ext uri="{FF2B5EF4-FFF2-40B4-BE49-F238E27FC236}">
                  <a16:creationId xmlns:a16="http://schemas.microsoft.com/office/drawing/2014/main" id="{DB36193D-8F90-4C35-89EA-AE6C63887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1" name="Rectangle 122">
              <a:extLst>
                <a:ext uri="{FF2B5EF4-FFF2-40B4-BE49-F238E27FC236}">
                  <a16:creationId xmlns:a16="http://schemas.microsoft.com/office/drawing/2014/main" id="{92A8662A-6990-498A-8877-90223D300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1815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2" name="Rectangle 123">
              <a:extLst>
                <a:ext uri="{FF2B5EF4-FFF2-40B4-BE49-F238E27FC236}">
                  <a16:creationId xmlns:a16="http://schemas.microsoft.com/office/drawing/2014/main" id="{F4D8814C-3568-4B22-AE89-4FB33AB12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941"/>
              <a:ext cx="9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Days from Randomization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3" name="Line 124">
              <a:extLst>
                <a:ext uri="{FF2B5EF4-FFF2-40B4-BE49-F238E27FC236}">
                  <a16:creationId xmlns:a16="http://schemas.microsoft.com/office/drawing/2014/main" id="{75562CB6-C216-4BA2-ABEF-FEA6FB977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21"/>
              <a:ext cx="0" cy="1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4" name="Line 125">
              <a:extLst>
                <a:ext uri="{FF2B5EF4-FFF2-40B4-BE49-F238E27FC236}">
                  <a16:creationId xmlns:a16="http://schemas.microsoft.com/office/drawing/2014/main" id="{F4230E7C-B7E7-4EF8-ABCB-E1E6C2005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74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5" name="Rectangle 126">
              <a:extLst>
                <a:ext uri="{FF2B5EF4-FFF2-40B4-BE49-F238E27FC236}">
                  <a16:creationId xmlns:a16="http://schemas.microsoft.com/office/drawing/2014/main" id="{96763F71-C901-4FD5-AF05-DBE86DC18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713"/>
              <a:ext cx="1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6" name="Line 127">
              <a:extLst>
                <a:ext uri="{FF2B5EF4-FFF2-40B4-BE49-F238E27FC236}">
                  <a16:creationId xmlns:a16="http://schemas.microsoft.com/office/drawing/2014/main" id="{AA5E80D0-AC6F-43C4-BEB8-626AB5327A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581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7" name="Rectangle 128">
              <a:extLst>
                <a:ext uri="{FF2B5EF4-FFF2-40B4-BE49-F238E27FC236}">
                  <a16:creationId xmlns:a16="http://schemas.microsoft.com/office/drawing/2014/main" id="{D39FAE81-A96E-4809-AA47-837C60A7E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539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8" name="Line 129">
              <a:extLst>
                <a:ext uri="{FF2B5EF4-FFF2-40B4-BE49-F238E27FC236}">
                  <a16:creationId xmlns:a16="http://schemas.microsoft.com/office/drawing/2014/main" id="{9C892F35-A207-4B6C-9BF8-40B88D7E0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40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9" name="Rectangle 130">
              <a:extLst>
                <a:ext uri="{FF2B5EF4-FFF2-40B4-BE49-F238E27FC236}">
                  <a16:creationId xmlns:a16="http://schemas.microsoft.com/office/drawing/2014/main" id="{D11008FE-F2F6-4E83-AE9E-B959CFC56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371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0" name="Line 131">
              <a:extLst>
                <a:ext uri="{FF2B5EF4-FFF2-40B4-BE49-F238E27FC236}">
                  <a16:creationId xmlns:a16="http://schemas.microsoft.com/office/drawing/2014/main" id="{C7322825-57A5-4684-A457-822A907C3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23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1" name="Rectangle 132">
              <a:extLst>
                <a:ext uri="{FF2B5EF4-FFF2-40B4-BE49-F238E27FC236}">
                  <a16:creationId xmlns:a16="http://schemas.microsoft.com/office/drawing/2014/main" id="{DAD05797-DBF0-46ED-ADEC-1A7A034F3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197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2" name="Line 133">
              <a:extLst>
                <a:ext uri="{FF2B5EF4-FFF2-40B4-BE49-F238E27FC236}">
                  <a16:creationId xmlns:a16="http://schemas.microsoft.com/office/drawing/2014/main" id="{34CA35BA-E9DF-4CBF-B786-EE92098DE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06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3" name="Rectangle 134">
              <a:extLst>
                <a:ext uri="{FF2B5EF4-FFF2-40B4-BE49-F238E27FC236}">
                  <a16:creationId xmlns:a16="http://schemas.microsoft.com/office/drawing/2014/main" id="{045A6093-2E81-49EA-84A7-0587D1704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029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40%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4" name="Line 135">
              <a:extLst>
                <a:ext uri="{FF2B5EF4-FFF2-40B4-BE49-F238E27FC236}">
                  <a16:creationId xmlns:a16="http://schemas.microsoft.com/office/drawing/2014/main" id="{3C00400D-0A26-4F23-A99D-43096121D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89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5" name="Rectangle 136">
              <a:extLst>
                <a:ext uri="{FF2B5EF4-FFF2-40B4-BE49-F238E27FC236}">
                  <a16:creationId xmlns:a16="http://schemas.microsoft.com/office/drawing/2014/main" id="{976929E1-B9CD-43FD-AE7B-EF93C07BC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861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50%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6" name="Line 137">
              <a:extLst>
                <a:ext uri="{FF2B5EF4-FFF2-40B4-BE49-F238E27FC236}">
                  <a16:creationId xmlns:a16="http://schemas.microsoft.com/office/drawing/2014/main" id="{D3764096-2ABC-4EA9-81E3-ABE91A03A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72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7" name="Rectangle 138">
              <a:extLst>
                <a:ext uri="{FF2B5EF4-FFF2-40B4-BE49-F238E27FC236}">
                  <a16:creationId xmlns:a16="http://schemas.microsoft.com/office/drawing/2014/main" id="{AB4FC9DA-AB00-47C3-9DBB-B9A0E5266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687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60%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8" name="Line 139">
              <a:extLst>
                <a:ext uri="{FF2B5EF4-FFF2-40B4-BE49-F238E27FC236}">
                  <a16:creationId xmlns:a16="http://schemas.microsoft.com/office/drawing/2014/main" id="{5F1EEDF8-AF4A-4264-B5F3-0525E1934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55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9" name="Rectangle 140">
              <a:extLst>
                <a:ext uri="{FF2B5EF4-FFF2-40B4-BE49-F238E27FC236}">
                  <a16:creationId xmlns:a16="http://schemas.microsoft.com/office/drawing/2014/main" id="{B3C1D16C-B1D8-41C9-8B1D-A3114C5E9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519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70%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90" name="Line 141">
              <a:extLst>
                <a:ext uri="{FF2B5EF4-FFF2-40B4-BE49-F238E27FC236}">
                  <a16:creationId xmlns:a16="http://schemas.microsoft.com/office/drawing/2014/main" id="{A0E87A6C-513D-4BEC-AF5A-F4E1053F3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38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91" name="Rectangle 142">
              <a:extLst>
                <a:ext uri="{FF2B5EF4-FFF2-40B4-BE49-F238E27FC236}">
                  <a16:creationId xmlns:a16="http://schemas.microsoft.com/office/drawing/2014/main" id="{1A05A3C3-69C5-4A60-A06C-3F0E4FC8B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345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80%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92" name="Line 143">
              <a:extLst>
                <a:ext uri="{FF2B5EF4-FFF2-40B4-BE49-F238E27FC236}">
                  <a16:creationId xmlns:a16="http://schemas.microsoft.com/office/drawing/2014/main" id="{268D335E-54D1-4FCC-BEA3-44483A9B8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213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93" name="Rectangle 144">
              <a:extLst>
                <a:ext uri="{FF2B5EF4-FFF2-40B4-BE49-F238E27FC236}">
                  <a16:creationId xmlns:a16="http://schemas.microsoft.com/office/drawing/2014/main" id="{CB3C9B9B-5B24-489E-A622-F19C46072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77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90%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94" name="Line 145">
              <a:extLst>
                <a:ext uri="{FF2B5EF4-FFF2-40B4-BE49-F238E27FC236}">
                  <a16:creationId xmlns:a16="http://schemas.microsoft.com/office/drawing/2014/main" id="{D68AA565-1DEF-4009-936B-FECA201924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4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95" name="Rectangle 146">
              <a:extLst>
                <a:ext uri="{FF2B5EF4-FFF2-40B4-BE49-F238E27FC236}">
                  <a16:creationId xmlns:a16="http://schemas.microsoft.com/office/drawing/2014/main" id="{B7302E58-5F3B-48FF-83A9-5D4835494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3"/>
              <a:ext cx="19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96" name="Rectangle 147">
              <a:extLst>
                <a:ext uri="{FF2B5EF4-FFF2-40B4-BE49-F238E27FC236}">
                  <a16:creationId xmlns:a16="http://schemas.microsoft.com/office/drawing/2014/main" id="{C7B5D580-02A5-4755-A137-26C50FB128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790" y="777"/>
              <a:ext cx="164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Primary Safety Endpoint at 30 Days- Second Half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EEADE1D-D6F8-4ADC-B4FB-8A58C6476CEA}"/>
              </a:ext>
            </a:extLst>
          </p:cNvPr>
          <p:cNvGrpSpPr/>
          <p:nvPr/>
        </p:nvGrpSpPr>
        <p:grpSpPr>
          <a:xfrm>
            <a:off x="900074" y="1422610"/>
            <a:ext cx="3437710" cy="617236"/>
            <a:chOff x="900074" y="1422610"/>
            <a:chExt cx="3437710" cy="617236"/>
          </a:xfrm>
        </p:grpSpPr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374DAE74-2AC2-471F-A31B-D6037A7F782F}"/>
                </a:ext>
              </a:extLst>
            </p:cNvPr>
            <p:cNvSpPr txBox="1"/>
            <p:nvPr/>
          </p:nvSpPr>
          <p:spPr>
            <a:xfrm>
              <a:off x="900074" y="1422610"/>
              <a:ext cx="343771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92939"/>
                  </a:solidFill>
                  <a:latin typeface="Arial" charset="0"/>
                  <a:cs typeface="Arial" charset="0"/>
                </a:rPr>
                <a:t>1</a:t>
              </a:r>
              <a:r>
                <a:rPr lang="en-US" sz="1400" b="1" baseline="30000" dirty="0">
                  <a:solidFill>
                    <a:srgbClr val="092939"/>
                  </a:solidFill>
                  <a:latin typeface="Arial" charset="0"/>
                  <a:cs typeface="Arial" charset="0"/>
                </a:rPr>
                <a:t>st</a:t>
              </a:r>
              <a:r>
                <a:rPr lang="en-US" sz="1400" b="1" dirty="0">
                  <a:solidFill>
                    <a:srgbClr val="092939"/>
                  </a:solidFill>
                  <a:latin typeface="Arial" charset="0"/>
                  <a:cs typeface="Arial" charset="0"/>
                </a:rPr>
                <a:t> Half of Enrollment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BFD27214-5A8E-41A0-8D05-35738DE5C909}"/>
                </a:ext>
              </a:extLst>
            </p:cNvPr>
            <p:cNvSpPr txBox="1"/>
            <p:nvPr/>
          </p:nvSpPr>
          <p:spPr>
            <a:xfrm>
              <a:off x="919501" y="1793625"/>
              <a:ext cx="33153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53763"/>
                  </a:solidFill>
                  <a:latin typeface="Arial" charset="0"/>
                  <a:cs typeface="Arial" charset="0"/>
                </a:rPr>
                <a:t>Mean difference 8.3%</a:t>
              </a: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281CB246-D55F-4382-A19B-BEF49D008389}"/>
              </a:ext>
            </a:extLst>
          </p:cNvPr>
          <p:cNvGrpSpPr/>
          <p:nvPr/>
        </p:nvGrpSpPr>
        <p:grpSpPr>
          <a:xfrm>
            <a:off x="5152273" y="1422610"/>
            <a:ext cx="3655430" cy="776045"/>
            <a:chOff x="5152273" y="1422610"/>
            <a:chExt cx="3655430" cy="776045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A75521BD-4653-432A-95A2-47A77D454FDD}"/>
                </a:ext>
              </a:extLst>
            </p:cNvPr>
            <p:cNvSpPr txBox="1"/>
            <p:nvPr/>
          </p:nvSpPr>
          <p:spPr>
            <a:xfrm>
              <a:off x="5152273" y="1422610"/>
              <a:ext cx="365543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92939"/>
                  </a:solidFill>
                  <a:latin typeface="Arial" charset="0"/>
                  <a:cs typeface="Arial" charset="0"/>
                </a:rPr>
                <a:t>2</a:t>
              </a:r>
              <a:r>
                <a:rPr lang="en-US" sz="1400" b="1" baseline="30000" dirty="0">
                  <a:solidFill>
                    <a:srgbClr val="092939"/>
                  </a:solidFill>
                  <a:latin typeface="Arial" charset="0"/>
                  <a:cs typeface="Arial" charset="0"/>
                </a:rPr>
                <a:t>nd</a:t>
              </a:r>
              <a:r>
                <a:rPr lang="en-US" sz="1400" b="1" dirty="0">
                  <a:solidFill>
                    <a:srgbClr val="092939"/>
                  </a:solidFill>
                  <a:latin typeface="Arial" charset="0"/>
                  <a:cs typeface="Arial" charset="0"/>
                </a:rPr>
                <a:t> Half of Enrollment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CFE7D94F-AC6D-4DE6-B7EB-F29CA1A80DF3}"/>
                </a:ext>
              </a:extLst>
            </p:cNvPr>
            <p:cNvSpPr txBox="1"/>
            <p:nvPr/>
          </p:nvSpPr>
          <p:spPr>
            <a:xfrm>
              <a:off x="5185743" y="1798545"/>
              <a:ext cx="3596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53763"/>
                  </a:solidFill>
                  <a:latin typeface="Arial" charset="0"/>
                  <a:cs typeface="Arial" charset="0"/>
                </a:rPr>
                <a:t>Mean difference 0.1%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2E4B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3" name="Title 2">
            <a:extLst>
              <a:ext uri="{FF2B5EF4-FFF2-40B4-BE49-F238E27FC236}">
                <a16:creationId xmlns:a16="http://schemas.microsoft.com/office/drawing/2014/main" id="{A0CC2C47-A5D6-432F-9299-F9395067E9EC}"/>
              </a:ext>
            </a:extLst>
          </p:cNvPr>
          <p:cNvSpPr txBox="1">
            <a:spLocks/>
          </p:cNvSpPr>
          <p:nvPr/>
        </p:nvSpPr>
        <p:spPr bwMode="auto">
          <a:xfrm>
            <a:off x="0" y="-2"/>
            <a:ext cx="9144000" cy="10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1752" tIns="384048" rIns="411480" bIns="2286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50" baseline="0">
                <a:solidFill>
                  <a:srgbClr val="09293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-50" normalizeH="0" baseline="0" noProof="0">
                <a:ln>
                  <a:noFill/>
                </a:ln>
                <a:solidFill>
                  <a:srgbClr val="09293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Pivotal RCT: Post Hoc Learning Analysis </a:t>
            </a:r>
            <a:br>
              <a:rPr kumimoji="0" lang="en-US" sz="2600" b="1" i="0" u="none" strike="noStrike" kern="0" cap="none" spc="-50" normalizeH="0" baseline="0" noProof="0">
                <a:ln>
                  <a:noFill/>
                </a:ln>
                <a:solidFill>
                  <a:srgbClr val="09293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600" b="1" i="0" u="none" strike="noStrike" kern="0" cap="none" spc="-50" normalizeH="0" baseline="0" noProof="0">
                <a:ln>
                  <a:noFill/>
                </a:ln>
                <a:solidFill>
                  <a:srgbClr val="09293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Primary </a:t>
            </a:r>
            <a:r>
              <a:rPr kumimoji="0" lang="en-US" sz="2600" b="1" i="0" u="none" strike="noStrike" kern="0" cap="none" spc="-50" normalizeH="0" baseline="0" noProof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Safety</a:t>
            </a:r>
            <a:r>
              <a:rPr kumimoji="0" lang="en-US" sz="2600" b="1" i="0" u="none" strike="noStrike" kern="0" cap="none" spc="-50" normalizeH="0" baseline="0" noProof="0">
                <a:ln>
                  <a:noFill/>
                </a:ln>
                <a:solidFill>
                  <a:srgbClr val="09293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Endpoint</a:t>
            </a:r>
            <a:endParaRPr kumimoji="0" lang="en-US" sz="2600" b="1" i="0" u="none" strike="noStrike" kern="0" cap="none" spc="-50" normalizeH="0" baseline="0" noProof="0" dirty="0">
              <a:ln>
                <a:noFill/>
              </a:ln>
              <a:solidFill>
                <a:srgbClr val="09293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04" name="Rectangle 21">
            <a:extLst>
              <a:ext uri="{FF2B5EF4-FFF2-40B4-BE49-F238E27FC236}">
                <a16:creationId xmlns:a16="http://schemas.microsoft.com/office/drawing/2014/main" id="{129E832D-25F6-4FEE-9463-563F47E68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441" y="4197868"/>
            <a:ext cx="522579" cy="1231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rPr>
              <a:t>Portico valve</a:t>
            </a:r>
            <a:endParaRPr lang="en-US" altLang="en-US" sz="800" dirty="0">
              <a:solidFill>
                <a:srgbClr val="005A84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305" name="Rectangle 22">
            <a:extLst>
              <a:ext uri="{FF2B5EF4-FFF2-40B4-BE49-F238E27FC236}">
                <a16:creationId xmlns:a16="http://schemas.microsoft.com/office/drawing/2014/main" id="{E2143296-3D9F-4DAB-A8EF-FAD9E75E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203" y="4314560"/>
            <a:ext cx="716543" cy="1231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rPr>
              <a:t>Commercial valve</a:t>
            </a:r>
            <a:endParaRPr lang="en-US" altLang="en-US" sz="800" dirty="0">
              <a:solidFill>
                <a:srgbClr val="B11F63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458F4E10-3724-4AA7-9896-897544ABB013}"/>
              </a:ext>
            </a:extLst>
          </p:cNvPr>
          <p:cNvSpPr txBox="1"/>
          <p:nvPr/>
        </p:nvSpPr>
        <p:spPr>
          <a:xfrm>
            <a:off x="4799789" y="4026412"/>
            <a:ext cx="601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 panose="020B0606020202030204" pitchFamily="34" charset="0"/>
                <a:cs typeface="Arial" charset="0"/>
              </a:rPr>
              <a:t># At Risk</a:t>
            </a:r>
          </a:p>
        </p:txBody>
      </p:sp>
      <p:sp>
        <p:nvSpPr>
          <p:cNvPr id="307" name="Rectangle 21">
            <a:extLst>
              <a:ext uri="{FF2B5EF4-FFF2-40B4-BE49-F238E27FC236}">
                <a16:creationId xmlns:a16="http://schemas.microsoft.com/office/drawing/2014/main" id="{0E1E5869-8063-4676-96F4-6AB33644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58" y="4194731"/>
            <a:ext cx="522579" cy="1231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rPr>
              <a:t>Portico valve</a:t>
            </a:r>
            <a:endParaRPr lang="en-US" altLang="en-US" sz="800" dirty="0">
              <a:solidFill>
                <a:srgbClr val="005A84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308" name="Rectangle 22">
            <a:extLst>
              <a:ext uri="{FF2B5EF4-FFF2-40B4-BE49-F238E27FC236}">
                <a16:creationId xmlns:a16="http://schemas.microsoft.com/office/drawing/2014/main" id="{24AD2298-B938-4BFD-8EE1-DD6521A6E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7" y="4309038"/>
            <a:ext cx="716543" cy="1231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rPr>
              <a:t>Commercial valve</a:t>
            </a:r>
            <a:endParaRPr lang="en-US" altLang="en-US" sz="800" dirty="0">
              <a:solidFill>
                <a:srgbClr val="B11F63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7D539A09-4FBB-4E55-8A65-43395454C6AD}"/>
              </a:ext>
            </a:extLst>
          </p:cNvPr>
          <p:cNvSpPr txBox="1"/>
          <p:nvPr/>
        </p:nvSpPr>
        <p:spPr>
          <a:xfrm>
            <a:off x="349456" y="4023205"/>
            <a:ext cx="624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 panose="020B0606020202030204" pitchFamily="34" charset="0"/>
                <a:cs typeface="Arial" charset="0"/>
              </a:rPr>
              <a:t># At Risk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80EE139F-9479-4071-B9E0-1F20CE01FE64}"/>
              </a:ext>
            </a:extLst>
          </p:cNvPr>
          <p:cNvSpPr txBox="1"/>
          <p:nvPr/>
        </p:nvSpPr>
        <p:spPr>
          <a:xfrm>
            <a:off x="4166832" y="3239026"/>
            <a:ext cx="431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rPr>
              <a:t>16.0%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93B27AB8-938C-4C06-B172-F158386F1808}"/>
              </a:ext>
            </a:extLst>
          </p:cNvPr>
          <p:cNvSpPr txBox="1"/>
          <p:nvPr/>
        </p:nvSpPr>
        <p:spPr>
          <a:xfrm>
            <a:off x="4181239" y="3440071"/>
            <a:ext cx="416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rPr>
              <a:t>7.7%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B1F12506-DA10-44B3-B8A0-6DB064FDC749}"/>
              </a:ext>
            </a:extLst>
          </p:cNvPr>
          <p:cNvSpPr txBox="1"/>
          <p:nvPr/>
        </p:nvSpPr>
        <p:spPr>
          <a:xfrm>
            <a:off x="8728481" y="3272172"/>
            <a:ext cx="440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rPr>
              <a:t>11.6%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AB1B5A41-5DA1-4B6D-BADF-960B6B9387D6}"/>
              </a:ext>
            </a:extLst>
          </p:cNvPr>
          <p:cNvSpPr txBox="1"/>
          <p:nvPr/>
        </p:nvSpPr>
        <p:spPr>
          <a:xfrm>
            <a:off x="8741080" y="3402334"/>
            <a:ext cx="431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rPr>
              <a:t>11.5%</a:t>
            </a:r>
          </a:p>
        </p:txBody>
      </p:sp>
    </p:spTree>
    <p:extLst>
      <p:ext uri="{BB962C8B-B14F-4D97-AF65-F5344CB8AC3E}">
        <p14:creationId xmlns:p14="http://schemas.microsoft.com/office/powerpoint/2010/main" val="2191879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74">
            <a:extLst>
              <a:ext uri="{FF2B5EF4-FFF2-40B4-BE49-F238E27FC236}">
                <a16:creationId xmlns:a16="http://schemas.microsoft.com/office/drawing/2014/main" id="{1452AFF9-DB65-44B5-897B-3EDC7C77395F}"/>
              </a:ext>
            </a:extLst>
          </p:cNvPr>
          <p:cNvGrpSpPr>
            <a:grpSpLocks/>
          </p:cNvGrpSpPr>
          <p:nvPr/>
        </p:nvGrpSpPr>
        <p:grpSpPr bwMode="auto">
          <a:xfrm>
            <a:off x="4625523" y="1442114"/>
            <a:ext cx="4119051" cy="2941313"/>
            <a:chOff x="-327" y="3"/>
            <a:chExt cx="3786" cy="2317"/>
          </a:xfrm>
        </p:grpSpPr>
        <p:sp>
          <p:nvSpPr>
            <p:cNvPr id="151" name="Rectangle 75">
              <a:extLst>
                <a:ext uri="{FF2B5EF4-FFF2-40B4-BE49-F238E27FC236}">
                  <a16:creationId xmlns:a16="http://schemas.microsoft.com/office/drawing/2014/main" id="{CB0D922F-DCA2-4D8D-B92A-409573072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3"/>
              <a:ext cx="3456" cy="2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52" name="AutoShape 73">
              <a:extLst>
                <a:ext uri="{FF2B5EF4-FFF2-40B4-BE49-F238E27FC236}">
                  <a16:creationId xmlns:a16="http://schemas.microsoft.com/office/drawing/2014/main" id="{B7D2B7C2-5F6D-41DB-9C2A-46896AD213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" y="3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53" name="Rectangle 76">
              <a:extLst>
                <a:ext uri="{FF2B5EF4-FFF2-40B4-BE49-F238E27FC236}">
                  <a16:creationId xmlns:a16="http://schemas.microsoft.com/office/drawing/2014/main" id="{0D85F2EF-AF02-4870-A1AD-222494FF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213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190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54" name="Rectangle 77">
              <a:extLst>
                <a:ext uri="{FF2B5EF4-FFF2-40B4-BE49-F238E27FC236}">
                  <a16:creationId xmlns:a16="http://schemas.microsoft.com/office/drawing/2014/main" id="{E89E6296-CD3D-401B-92D3-AC936C8C0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213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179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55" name="Rectangle 78">
              <a:extLst>
                <a:ext uri="{FF2B5EF4-FFF2-40B4-BE49-F238E27FC236}">
                  <a16:creationId xmlns:a16="http://schemas.microsoft.com/office/drawing/2014/main" id="{C6A80F91-5089-4557-8926-9E1658F09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213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171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56" name="Rectangle 79">
              <a:extLst>
                <a:ext uri="{FF2B5EF4-FFF2-40B4-BE49-F238E27FC236}">
                  <a16:creationId xmlns:a16="http://schemas.microsoft.com/office/drawing/2014/main" id="{4A2A8340-40F6-45C7-BC7F-F9E186116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13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169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57" name="Rectangle 80">
              <a:extLst>
                <a:ext uri="{FF2B5EF4-FFF2-40B4-BE49-F238E27FC236}">
                  <a16:creationId xmlns:a16="http://schemas.microsoft.com/office/drawing/2014/main" id="{0FCFD910-9682-4797-84F9-19B12FB78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13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165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58" name="Rectangle 81">
              <a:extLst>
                <a:ext uri="{FF2B5EF4-FFF2-40B4-BE49-F238E27FC236}">
                  <a16:creationId xmlns:a16="http://schemas.microsoft.com/office/drawing/2014/main" id="{2C9DA98C-3A6D-4E98-A87B-D60D2FA6B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13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151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59" name="Rectangle 82">
              <a:extLst>
                <a:ext uri="{FF2B5EF4-FFF2-40B4-BE49-F238E27FC236}">
                  <a16:creationId xmlns:a16="http://schemas.microsoft.com/office/drawing/2014/main" id="{82DC35BB-D401-46FA-A1A5-0E56F148F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222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185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0" name="Rectangle 83">
              <a:extLst>
                <a:ext uri="{FF2B5EF4-FFF2-40B4-BE49-F238E27FC236}">
                  <a16:creationId xmlns:a16="http://schemas.microsoft.com/office/drawing/2014/main" id="{E084D639-8770-4153-A32D-0D0051338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222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176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1" name="Rectangle 84">
              <a:extLst>
                <a:ext uri="{FF2B5EF4-FFF2-40B4-BE49-F238E27FC236}">
                  <a16:creationId xmlns:a16="http://schemas.microsoft.com/office/drawing/2014/main" id="{8E2403DB-EDC1-4681-BF96-2F50C716D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222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172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2" name="Rectangle 85">
              <a:extLst>
                <a:ext uri="{FF2B5EF4-FFF2-40B4-BE49-F238E27FC236}">
                  <a16:creationId xmlns:a16="http://schemas.microsoft.com/office/drawing/2014/main" id="{243F784C-9292-4A09-B624-35AB50DB1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22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167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3" name="Rectangle 86">
              <a:extLst>
                <a:ext uri="{FF2B5EF4-FFF2-40B4-BE49-F238E27FC236}">
                  <a16:creationId xmlns:a16="http://schemas.microsoft.com/office/drawing/2014/main" id="{A38AF475-0C81-4663-95A0-61D72BECC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22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161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4" name="Rectangle 87">
              <a:extLst>
                <a:ext uri="{FF2B5EF4-FFF2-40B4-BE49-F238E27FC236}">
                  <a16:creationId xmlns:a16="http://schemas.microsoft.com/office/drawing/2014/main" id="{B11A13CC-AF6A-445C-963D-196006BD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223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144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5" name="Rectangle 88">
              <a:extLst>
                <a:ext uri="{FF2B5EF4-FFF2-40B4-BE49-F238E27FC236}">
                  <a16:creationId xmlns:a16="http://schemas.microsoft.com/office/drawing/2014/main" id="{0899302D-B6F3-4235-9A6F-376F32732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3" y="2125"/>
              <a:ext cx="48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Portico valve</a:t>
              </a:r>
              <a:endParaRPr lang="en-US" altLang="en-US" sz="800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6" name="Rectangle 89">
              <a:extLst>
                <a:ext uri="{FF2B5EF4-FFF2-40B4-BE49-F238E27FC236}">
                  <a16:creationId xmlns:a16="http://schemas.microsoft.com/office/drawing/2014/main" id="{789758B1-337A-4513-9066-5E18B68DA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7" y="2223"/>
              <a:ext cx="6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Commercial valve</a:t>
              </a:r>
              <a:endParaRPr lang="en-US" altLang="en-US" sz="800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7" name="Freeform 90">
              <a:extLst>
                <a:ext uri="{FF2B5EF4-FFF2-40B4-BE49-F238E27FC236}">
                  <a16:creationId xmlns:a16="http://schemas.microsoft.com/office/drawing/2014/main" id="{4B13C0A9-2DD9-4FCC-B636-E5D397ADD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539"/>
              <a:ext cx="2820" cy="210"/>
            </a:xfrm>
            <a:custGeom>
              <a:avLst/>
              <a:gdLst>
                <a:gd name="T0" fmla="*/ 1 w 470"/>
                <a:gd name="T1" fmla="*/ 35 h 35"/>
                <a:gd name="T2" fmla="*/ 1 w 470"/>
                <a:gd name="T3" fmla="*/ 34 h 35"/>
                <a:gd name="T4" fmla="*/ 2 w 470"/>
                <a:gd name="T5" fmla="*/ 32 h 35"/>
                <a:gd name="T6" fmla="*/ 4 w 470"/>
                <a:gd name="T7" fmla="*/ 32 h 35"/>
                <a:gd name="T8" fmla="*/ 4 w 470"/>
                <a:gd name="T9" fmla="*/ 31 h 35"/>
                <a:gd name="T10" fmla="*/ 14 w 470"/>
                <a:gd name="T11" fmla="*/ 29 h 35"/>
                <a:gd name="T12" fmla="*/ 20 w 470"/>
                <a:gd name="T13" fmla="*/ 29 h 35"/>
                <a:gd name="T14" fmla="*/ 20 w 470"/>
                <a:gd name="T15" fmla="*/ 28 h 35"/>
                <a:gd name="T16" fmla="*/ 33 w 470"/>
                <a:gd name="T17" fmla="*/ 26 h 35"/>
                <a:gd name="T18" fmla="*/ 36 w 470"/>
                <a:gd name="T19" fmla="*/ 26 h 35"/>
                <a:gd name="T20" fmla="*/ 36 w 470"/>
                <a:gd name="T21" fmla="*/ 25 h 35"/>
                <a:gd name="T22" fmla="*/ 37 w 470"/>
                <a:gd name="T23" fmla="*/ 23 h 35"/>
                <a:gd name="T24" fmla="*/ 49 w 470"/>
                <a:gd name="T25" fmla="*/ 23 h 35"/>
                <a:gd name="T26" fmla="*/ 49 w 470"/>
                <a:gd name="T27" fmla="*/ 19 h 35"/>
                <a:gd name="T28" fmla="*/ 62 w 470"/>
                <a:gd name="T29" fmla="*/ 17 h 35"/>
                <a:gd name="T30" fmla="*/ 111 w 470"/>
                <a:gd name="T31" fmla="*/ 17 h 35"/>
                <a:gd name="T32" fmla="*/ 111 w 470"/>
                <a:gd name="T33" fmla="*/ 15 h 35"/>
                <a:gd name="T34" fmla="*/ 113 w 470"/>
                <a:gd name="T35" fmla="*/ 14 h 35"/>
                <a:gd name="T36" fmla="*/ 185 w 470"/>
                <a:gd name="T37" fmla="*/ 14 h 35"/>
                <a:gd name="T38" fmla="*/ 185 w 470"/>
                <a:gd name="T39" fmla="*/ 12 h 35"/>
                <a:gd name="T40" fmla="*/ 202 w 470"/>
                <a:gd name="T41" fmla="*/ 11 h 35"/>
                <a:gd name="T42" fmla="*/ 234 w 470"/>
                <a:gd name="T43" fmla="*/ 11 h 35"/>
                <a:gd name="T44" fmla="*/ 234 w 470"/>
                <a:gd name="T45" fmla="*/ 9 h 35"/>
                <a:gd name="T46" fmla="*/ 242 w 470"/>
                <a:gd name="T47" fmla="*/ 8 h 35"/>
                <a:gd name="T48" fmla="*/ 336 w 470"/>
                <a:gd name="T49" fmla="*/ 8 h 35"/>
                <a:gd name="T50" fmla="*/ 336 w 470"/>
                <a:gd name="T51" fmla="*/ 6 h 35"/>
                <a:gd name="T52" fmla="*/ 348 w 470"/>
                <a:gd name="T53" fmla="*/ 5 h 35"/>
                <a:gd name="T54" fmla="*/ 355 w 470"/>
                <a:gd name="T55" fmla="*/ 5 h 35"/>
                <a:gd name="T56" fmla="*/ 355 w 470"/>
                <a:gd name="T57" fmla="*/ 3 h 35"/>
                <a:gd name="T58" fmla="*/ 361 w 470"/>
                <a:gd name="T59" fmla="*/ 2 h 35"/>
                <a:gd name="T60" fmla="*/ 428 w 470"/>
                <a:gd name="T61" fmla="*/ 2 h 35"/>
                <a:gd name="T62" fmla="*/ 428 w 470"/>
                <a:gd name="T63" fmla="*/ 0 h 35"/>
                <a:gd name="T64" fmla="*/ 470 w 470"/>
                <a:gd name="T6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0" h="35">
                  <a:moveTo>
                    <a:pt x="0" y="35"/>
                  </a:moveTo>
                  <a:lnTo>
                    <a:pt x="1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4" y="31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3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85" y="14"/>
                  </a:lnTo>
                  <a:lnTo>
                    <a:pt x="185" y="12"/>
                  </a:lnTo>
                  <a:lnTo>
                    <a:pt x="185" y="12"/>
                  </a:lnTo>
                  <a:lnTo>
                    <a:pt x="202" y="12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234" y="11"/>
                  </a:lnTo>
                  <a:lnTo>
                    <a:pt x="234" y="9"/>
                  </a:lnTo>
                  <a:lnTo>
                    <a:pt x="234" y="9"/>
                  </a:lnTo>
                  <a:lnTo>
                    <a:pt x="242" y="9"/>
                  </a:lnTo>
                  <a:lnTo>
                    <a:pt x="242" y="8"/>
                  </a:lnTo>
                  <a:lnTo>
                    <a:pt x="242" y="8"/>
                  </a:lnTo>
                  <a:lnTo>
                    <a:pt x="336" y="8"/>
                  </a:lnTo>
                  <a:lnTo>
                    <a:pt x="336" y="6"/>
                  </a:lnTo>
                  <a:lnTo>
                    <a:pt x="336" y="6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55" y="5"/>
                  </a:lnTo>
                  <a:lnTo>
                    <a:pt x="355" y="3"/>
                  </a:lnTo>
                  <a:lnTo>
                    <a:pt x="355" y="3"/>
                  </a:lnTo>
                  <a:lnTo>
                    <a:pt x="361" y="3"/>
                  </a:lnTo>
                  <a:lnTo>
                    <a:pt x="361" y="2"/>
                  </a:lnTo>
                  <a:lnTo>
                    <a:pt x="361" y="2"/>
                  </a:lnTo>
                  <a:lnTo>
                    <a:pt x="428" y="2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70" y="0"/>
                  </a:lnTo>
                  <a:lnTo>
                    <a:pt x="470" y="0"/>
                  </a:lnTo>
                </a:path>
              </a:pathLst>
            </a:cu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8" name="Freeform 91">
              <a:extLst>
                <a:ext uri="{FF2B5EF4-FFF2-40B4-BE49-F238E27FC236}">
                  <a16:creationId xmlns:a16="http://schemas.microsoft.com/office/drawing/2014/main" id="{CC94C932-EF01-41F0-9B21-325EE9B8F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521"/>
              <a:ext cx="2820" cy="228"/>
            </a:xfrm>
            <a:custGeom>
              <a:avLst/>
              <a:gdLst>
                <a:gd name="T0" fmla="*/ 1 w 470"/>
                <a:gd name="T1" fmla="*/ 38 h 38"/>
                <a:gd name="T2" fmla="*/ 1 w 470"/>
                <a:gd name="T3" fmla="*/ 37 h 38"/>
                <a:gd name="T4" fmla="*/ 9 w 470"/>
                <a:gd name="T5" fmla="*/ 35 h 38"/>
                <a:gd name="T6" fmla="*/ 10 w 470"/>
                <a:gd name="T7" fmla="*/ 35 h 38"/>
                <a:gd name="T8" fmla="*/ 10 w 470"/>
                <a:gd name="T9" fmla="*/ 33 h 38"/>
                <a:gd name="T10" fmla="*/ 23 w 470"/>
                <a:gd name="T11" fmla="*/ 32 h 38"/>
                <a:gd name="T12" fmla="*/ 28 w 470"/>
                <a:gd name="T13" fmla="*/ 32 h 38"/>
                <a:gd name="T14" fmla="*/ 28 w 470"/>
                <a:gd name="T15" fmla="*/ 30 h 38"/>
                <a:gd name="T16" fmla="*/ 78 w 470"/>
                <a:gd name="T17" fmla="*/ 29 h 38"/>
                <a:gd name="T18" fmla="*/ 100 w 470"/>
                <a:gd name="T19" fmla="*/ 29 h 38"/>
                <a:gd name="T20" fmla="*/ 100 w 470"/>
                <a:gd name="T21" fmla="*/ 27 h 38"/>
                <a:gd name="T22" fmla="*/ 102 w 470"/>
                <a:gd name="T23" fmla="*/ 26 h 38"/>
                <a:gd name="T24" fmla="*/ 133 w 470"/>
                <a:gd name="T25" fmla="*/ 26 h 38"/>
                <a:gd name="T26" fmla="*/ 133 w 470"/>
                <a:gd name="T27" fmla="*/ 24 h 38"/>
                <a:gd name="T28" fmla="*/ 160 w 470"/>
                <a:gd name="T29" fmla="*/ 22 h 38"/>
                <a:gd name="T30" fmla="*/ 201 w 470"/>
                <a:gd name="T31" fmla="*/ 22 h 38"/>
                <a:gd name="T32" fmla="*/ 201 w 470"/>
                <a:gd name="T33" fmla="*/ 21 h 38"/>
                <a:gd name="T34" fmla="*/ 221 w 470"/>
                <a:gd name="T35" fmla="*/ 18 h 38"/>
                <a:gd name="T36" fmla="*/ 247 w 470"/>
                <a:gd name="T37" fmla="*/ 18 h 38"/>
                <a:gd name="T38" fmla="*/ 247 w 470"/>
                <a:gd name="T39" fmla="*/ 16 h 38"/>
                <a:gd name="T40" fmla="*/ 252 w 470"/>
                <a:gd name="T41" fmla="*/ 15 h 38"/>
                <a:gd name="T42" fmla="*/ 274 w 470"/>
                <a:gd name="T43" fmla="*/ 15 h 38"/>
                <a:gd name="T44" fmla="*/ 274 w 470"/>
                <a:gd name="T45" fmla="*/ 13 h 38"/>
                <a:gd name="T46" fmla="*/ 282 w 470"/>
                <a:gd name="T47" fmla="*/ 11 h 38"/>
                <a:gd name="T48" fmla="*/ 366 w 470"/>
                <a:gd name="T49" fmla="*/ 11 h 38"/>
                <a:gd name="T50" fmla="*/ 366 w 470"/>
                <a:gd name="T51" fmla="*/ 8 h 38"/>
                <a:gd name="T52" fmla="*/ 373 w 470"/>
                <a:gd name="T53" fmla="*/ 7 h 38"/>
                <a:gd name="T54" fmla="*/ 379 w 470"/>
                <a:gd name="T55" fmla="*/ 7 h 38"/>
                <a:gd name="T56" fmla="*/ 379 w 470"/>
                <a:gd name="T57" fmla="*/ 5 h 38"/>
                <a:gd name="T58" fmla="*/ 407 w 470"/>
                <a:gd name="T59" fmla="*/ 3 h 38"/>
                <a:gd name="T60" fmla="*/ 430 w 470"/>
                <a:gd name="T61" fmla="*/ 3 h 38"/>
                <a:gd name="T62" fmla="*/ 430 w 470"/>
                <a:gd name="T63" fmla="*/ 2 h 38"/>
                <a:gd name="T64" fmla="*/ 461 w 470"/>
                <a:gd name="T65" fmla="*/ 0 h 38"/>
                <a:gd name="T66" fmla="*/ 470 w 470"/>
                <a:gd name="T6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0" h="38">
                  <a:moveTo>
                    <a:pt x="0" y="38"/>
                  </a:moveTo>
                  <a:lnTo>
                    <a:pt x="1" y="38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33" y="26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60" y="2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201" y="22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221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47" y="18"/>
                  </a:lnTo>
                  <a:lnTo>
                    <a:pt x="247" y="16"/>
                  </a:lnTo>
                  <a:lnTo>
                    <a:pt x="247" y="16"/>
                  </a:lnTo>
                  <a:lnTo>
                    <a:pt x="252" y="16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82" y="13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366" y="11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73" y="8"/>
                  </a:lnTo>
                  <a:lnTo>
                    <a:pt x="373" y="7"/>
                  </a:lnTo>
                  <a:lnTo>
                    <a:pt x="373" y="7"/>
                  </a:lnTo>
                  <a:lnTo>
                    <a:pt x="379" y="7"/>
                  </a:lnTo>
                  <a:lnTo>
                    <a:pt x="379" y="5"/>
                  </a:lnTo>
                  <a:lnTo>
                    <a:pt x="379" y="5"/>
                  </a:lnTo>
                  <a:lnTo>
                    <a:pt x="407" y="5"/>
                  </a:lnTo>
                  <a:lnTo>
                    <a:pt x="407" y="3"/>
                  </a:lnTo>
                  <a:lnTo>
                    <a:pt x="407" y="3"/>
                  </a:lnTo>
                  <a:lnTo>
                    <a:pt x="430" y="3"/>
                  </a:lnTo>
                  <a:lnTo>
                    <a:pt x="430" y="2"/>
                  </a:lnTo>
                  <a:lnTo>
                    <a:pt x="430" y="2"/>
                  </a:lnTo>
                  <a:lnTo>
                    <a:pt x="461" y="2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70" y="0"/>
                  </a:lnTo>
                  <a:lnTo>
                    <a:pt x="470" y="0"/>
                  </a:lnTo>
                </a:path>
              </a:pathLst>
            </a:cu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69" name="Line 92">
              <a:extLst>
                <a:ext uri="{FF2B5EF4-FFF2-40B4-BE49-F238E27FC236}">
                  <a16:creationId xmlns:a16="http://schemas.microsoft.com/office/drawing/2014/main" id="{990AE97F-78ED-40E7-BEC9-F6C603C72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1" y="1461"/>
              <a:ext cx="0" cy="78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0" name="Line 93">
              <a:extLst>
                <a:ext uri="{FF2B5EF4-FFF2-40B4-BE49-F238E27FC236}">
                  <a16:creationId xmlns:a16="http://schemas.microsoft.com/office/drawing/2014/main" id="{BBA46D07-D9CB-4E65-8B40-0CCFA2E54B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7" y="1437"/>
              <a:ext cx="0" cy="84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1" name="Line 94">
              <a:extLst>
                <a:ext uri="{FF2B5EF4-FFF2-40B4-BE49-F238E27FC236}">
                  <a16:creationId xmlns:a16="http://schemas.microsoft.com/office/drawing/2014/main" id="{7361FE01-4CD7-4594-BA9A-48AB047C7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1" y="1461"/>
              <a:ext cx="120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2" name="Line 95">
              <a:extLst>
                <a:ext uri="{FF2B5EF4-FFF2-40B4-BE49-F238E27FC236}">
                  <a16:creationId xmlns:a16="http://schemas.microsoft.com/office/drawing/2014/main" id="{E7428E78-C2DC-4FD9-84B2-769A832FF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7" y="1437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3" name="Line 96">
              <a:extLst>
                <a:ext uri="{FF2B5EF4-FFF2-40B4-BE49-F238E27FC236}">
                  <a16:creationId xmlns:a16="http://schemas.microsoft.com/office/drawing/2014/main" id="{42397E0C-F436-475C-A00D-7513B0B28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1539"/>
              <a:ext cx="0" cy="78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4" name="Line 97">
              <a:extLst>
                <a:ext uri="{FF2B5EF4-FFF2-40B4-BE49-F238E27FC236}">
                  <a16:creationId xmlns:a16="http://schemas.microsoft.com/office/drawing/2014/main" id="{9ECD6F95-8CF9-4958-A8CD-9BCC0C49E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1521"/>
              <a:ext cx="0" cy="84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5" name="Line 98">
              <a:extLst>
                <a:ext uri="{FF2B5EF4-FFF2-40B4-BE49-F238E27FC236}">
                  <a16:creationId xmlns:a16="http://schemas.microsoft.com/office/drawing/2014/main" id="{5DEB5039-B281-43A9-8DAC-45E943905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1" y="1617"/>
              <a:ext cx="120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6" name="Line 99">
              <a:extLst>
                <a:ext uri="{FF2B5EF4-FFF2-40B4-BE49-F238E27FC236}">
                  <a16:creationId xmlns:a16="http://schemas.microsoft.com/office/drawing/2014/main" id="{8AA7E2BB-67D7-4A04-8C13-5D5FABD76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7" y="1605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7" name="Line 100">
              <a:extLst>
                <a:ext uri="{FF2B5EF4-FFF2-40B4-BE49-F238E27FC236}">
                  <a16:creationId xmlns:a16="http://schemas.microsoft.com/office/drawing/2014/main" id="{C86A53CA-02B8-4EA0-A096-03F531D7D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1539"/>
              <a:ext cx="0" cy="0"/>
            </a:xfrm>
            <a:prstGeom prst="line">
              <a:avLst/>
            </a:prstGeom>
            <a:noFill/>
            <a:ln w="0">
              <a:solidFill>
                <a:srgbClr val="2A25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8" name="Line 101">
              <a:extLst>
                <a:ext uri="{FF2B5EF4-FFF2-40B4-BE49-F238E27FC236}">
                  <a16:creationId xmlns:a16="http://schemas.microsoft.com/office/drawing/2014/main" id="{E273393E-54FA-4327-81B0-51170EAAF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1521"/>
              <a:ext cx="0" cy="0"/>
            </a:xfrm>
            <a:prstGeom prst="line">
              <a:avLst/>
            </a:prstGeom>
            <a:noFill/>
            <a:ln w="0">
              <a:solidFill>
                <a:srgbClr val="B21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9" name="Line 102">
              <a:extLst>
                <a:ext uri="{FF2B5EF4-FFF2-40B4-BE49-F238E27FC236}">
                  <a16:creationId xmlns:a16="http://schemas.microsoft.com/office/drawing/2014/main" id="{1501E957-4703-4184-978A-C40433C92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" y="1749"/>
              <a:ext cx="30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0" name="Line 103">
              <a:extLst>
                <a:ext uri="{FF2B5EF4-FFF2-40B4-BE49-F238E27FC236}">
                  <a16:creationId xmlns:a16="http://schemas.microsoft.com/office/drawing/2014/main" id="{2F8BAC86-336B-4FB4-B617-A3AC44E83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1" name="Rectangle 104">
              <a:extLst>
                <a:ext uri="{FF2B5EF4-FFF2-40B4-BE49-F238E27FC236}">
                  <a16:creationId xmlns:a16="http://schemas.microsoft.com/office/drawing/2014/main" id="{8C96E36F-BC76-4264-BF44-7F9078E5A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815"/>
              <a:ext cx="4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2" name="Line 105">
              <a:extLst>
                <a:ext uri="{FF2B5EF4-FFF2-40B4-BE49-F238E27FC236}">
                  <a16:creationId xmlns:a16="http://schemas.microsoft.com/office/drawing/2014/main" id="{7344A93B-71E5-4184-A254-24C95063A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3" name="Rectangle 106">
              <a:extLst>
                <a:ext uri="{FF2B5EF4-FFF2-40B4-BE49-F238E27FC236}">
                  <a16:creationId xmlns:a16="http://schemas.microsoft.com/office/drawing/2014/main" id="{FDDE2A55-FF3A-4BD0-AA5C-CEF95EE41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1815"/>
              <a:ext cx="8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4" name="Line 107">
              <a:extLst>
                <a:ext uri="{FF2B5EF4-FFF2-40B4-BE49-F238E27FC236}">
                  <a16:creationId xmlns:a16="http://schemas.microsoft.com/office/drawing/2014/main" id="{00035639-775D-4533-A19E-DD6746473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5" name="Rectangle 108">
              <a:extLst>
                <a:ext uri="{FF2B5EF4-FFF2-40B4-BE49-F238E27FC236}">
                  <a16:creationId xmlns:a16="http://schemas.microsoft.com/office/drawing/2014/main" id="{67AC7003-E876-4C94-93D8-65A4CA6A2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1815"/>
              <a:ext cx="8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90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6" name="Line 109">
              <a:extLst>
                <a:ext uri="{FF2B5EF4-FFF2-40B4-BE49-F238E27FC236}">
                  <a16:creationId xmlns:a16="http://schemas.microsoft.com/office/drawing/2014/main" id="{311DE37F-1451-44CC-838A-E2B2B999C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7" name="Rectangle 110">
              <a:extLst>
                <a:ext uri="{FF2B5EF4-FFF2-40B4-BE49-F238E27FC236}">
                  <a16:creationId xmlns:a16="http://schemas.microsoft.com/office/drawing/2014/main" id="{65BCF983-5C80-4D09-872B-EDECE3C01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1815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180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8" name="Line 111">
              <a:extLst>
                <a:ext uri="{FF2B5EF4-FFF2-40B4-BE49-F238E27FC236}">
                  <a16:creationId xmlns:a16="http://schemas.microsoft.com/office/drawing/2014/main" id="{7FE5E2E2-77DF-45FE-BED2-95CA72033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89" name="Rectangle 112">
              <a:extLst>
                <a:ext uri="{FF2B5EF4-FFF2-40B4-BE49-F238E27FC236}">
                  <a16:creationId xmlns:a16="http://schemas.microsoft.com/office/drawing/2014/main" id="{6FC6D703-2D43-4623-8B39-A54ADE53E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815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270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0" name="Line 113">
              <a:extLst>
                <a:ext uri="{FF2B5EF4-FFF2-40B4-BE49-F238E27FC236}">
                  <a16:creationId xmlns:a16="http://schemas.microsoft.com/office/drawing/2014/main" id="{5CADB57E-64C0-4818-94E3-D2E2ABA81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1" name="Rectangle 114">
              <a:extLst>
                <a:ext uri="{FF2B5EF4-FFF2-40B4-BE49-F238E27FC236}">
                  <a16:creationId xmlns:a16="http://schemas.microsoft.com/office/drawing/2014/main" id="{82853B2E-2A23-4CD0-9D16-B0E028EB5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1815"/>
              <a:ext cx="1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365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2" name="Rectangle 115">
              <a:extLst>
                <a:ext uri="{FF2B5EF4-FFF2-40B4-BE49-F238E27FC236}">
                  <a16:creationId xmlns:a16="http://schemas.microsoft.com/office/drawing/2014/main" id="{FB4FA147-C396-4D4C-92FB-CC45FD0B0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1946"/>
              <a:ext cx="9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Days from Randomization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3" name="Line 116">
              <a:extLst>
                <a:ext uri="{FF2B5EF4-FFF2-40B4-BE49-F238E27FC236}">
                  <a16:creationId xmlns:a16="http://schemas.microsoft.com/office/drawing/2014/main" id="{A073316D-4249-45A5-9147-7576A50EF4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21"/>
              <a:ext cx="0" cy="1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4" name="Line 117">
              <a:extLst>
                <a:ext uri="{FF2B5EF4-FFF2-40B4-BE49-F238E27FC236}">
                  <a16:creationId xmlns:a16="http://schemas.microsoft.com/office/drawing/2014/main" id="{228DCA51-0395-4370-8335-FD4E80779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74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5" name="Rectangle 118">
              <a:extLst>
                <a:ext uri="{FF2B5EF4-FFF2-40B4-BE49-F238E27FC236}">
                  <a16:creationId xmlns:a16="http://schemas.microsoft.com/office/drawing/2014/main" id="{1BE5A6A9-D5AC-4A84-9768-79EB43D80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713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6" name="Line 119">
              <a:extLst>
                <a:ext uri="{FF2B5EF4-FFF2-40B4-BE49-F238E27FC236}">
                  <a16:creationId xmlns:a16="http://schemas.microsoft.com/office/drawing/2014/main" id="{38CD2DA1-8594-4BF5-86DB-707CD8C5F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581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7" name="Rectangle 120">
              <a:extLst>
                <a:ext uri="{FF2B5EF4-FFF2-40B4-BE49-F238E27FC236}">
                  <a16:creationId xmlns:a16="http://schemas.microsoft.com/office/drawing/2014/main" id="{C7FE0504-95FA-4F7E-8259-1FBA2B8FF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539"/>
              <a:ext cx="1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8" name="Line 121">
              <a:extLst>
                <a:ext uri="{FF2B5EF4-FFF2-40B4-BE49-F238E27FC236}">
                  <a16:creationId xmlns:a16="http://schemas.microsoft.com/office/drawing/2014/main" id="{1E3BC89A-3261-4B11-8D5A-0FAEE2B60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40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99" name="Rectangle 122">
              <a:extLst>
                <a:ext uri="{FF2B5EF4-FFF2-40B4-BE49-F238E27FC236}">
                  <a16:creationId xmlns:a16="http://schemas.microsoft.com/office/drawing/2014/main" id="{6DBA537B-5266-4202-B7C6-AF4CDDFF1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371"/>
              <a:ext cx="1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0" name="Line 123">
              <a:extLst>
                <a:ext uri="{FF2B5EF4-FFF2-40B4-BE49-F238E27FC236}">
                  <a16:creationId xmlns:a16="http://schemas.microsoft.com/office/drawing/2014/main" id="{215521D0-10B9-4FDB-8C87-F937A5C3B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23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1" name="Rectangle 124">
              <a:extLst>
                <a:ext uri="{FF2B5EF4-FFF2-40B4-BE49-F238E27FC236}">
                  <a16:creationId xmlns:a16="http://schemas.microsoft.com/office/drawing/2014/main" id="{4A8020EF-508E-4F81-B8F3-830D5A357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197"/>
              <a:ext cx="1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2" name="Line 125">
              <a:extLst>
                <a:ext uri="{FF2B5EF4-FFF2-40B4-BE49-F238E27FC236}">
                  <a16:creationId xmlns:a16="http://schemas.microsoft.com/office/drawing/2014/main" id="{8C72EECB-9002-4775-BC81-64FE3EEDE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06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3" name="Rectangle 126">
              <a:extLst>
                <a:ext uri="{FF2B5EF4-FFF2-40B4-BE49-F238E27FC236}">
                  <a16:creationId xmlns:a16="http://schemas.microsoft.com/office/drawing/2014/main" id="{4892774E-1095-4F78-BF5F-BD9E40F9E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029"/>
              <a:ext cx="1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40%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4" name="Line 127">
              <a:extLst>
                <a:ext uri="{FF2B5EF4-FFF2-40B4-BE49-F238E27FC236}">
                  <a16:creationId xmlns:a16="http://schemas.microsoft.com/office/drawing/2014/main" id="{20AF0376-730F-49A8-B141-9A257870EA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89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5" name="Rectangle 128">
              <a:extLst>
                <a:ext uri="{FF2B5EF4-FFF2-40B4-BE49-F238E27FC236}">
                  <a16:creationId xmlns:a16="http://schemas.microsoft.com/office/drawing/2014/main" id="{2ABE5B6A-3540-4AA7-B9BF-898C946B8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861"/>
              <a:ext cx="1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50%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6" name="Line 129">
              <a:extLst>
                <a:ext uri="{FF2B5EF4-FFF2-40B4-BE49-F238E27FC236}">
                  <a16:creationId xmlns:a16="http://schemas.microsoft.com/office/drawing/2014/main" id="{C28FD7C4-A04F-4971-8CA6-C64BD421A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72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7" name="Rectangle 130">
              <a:extLst>
                <a:ext uri="{FF2B5EF4-FFF2-40B4-BE49-F238E27FC236}">
                  <a16:creationId xmlns:a16="http://schemas.microsoft.com/office/drawing/2014/main" id="{8EF5A0CD-1A0C-4C16-8D3E-502014254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687"/>
              <a:ext cx="1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60%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8" name="Line 131">
              <a:extLst>
                <a:ext uri="{FF2B5EF4-FFF2-40B4-BE49-F238E27FC236}">
                  <a16:creationId xmlns:a16="http://schemas.microsoft.com/office/drawing/2014/main" id="{7FA12F2F-F828-49A9-8C61-8085AF42D5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55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09" name="Rectangle 132">
              <a:extLst>
                <a:ext uri="{FF2B5EF4-FFF2-40B4-BE49-F238E27FC236}">
                  <a16:creationId xmlns:a16="http://schemas.microsoft.com/office/drawing/2014/main" id="{C045C0EF-198B-496F-A515-1AEA817CD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519"/>
              <a:ext cx="1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70%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0" name="Line 133">
              <a:extLst>
                <a:ext uri="{FF2B5EF4-FFF2-40B4-BE49-F238E27FC236}">
                  <a16:creationId xmlns:a16="http://schemas.microsoft.com/office/drawing/2014/main" id="{685717F9-FACA-4CBD-991B-09E34DAF0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38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1" name="Rectangle 134">
              <a:extLst>
                <a:ext uri="{FF2B5EF4-FFF2-40B4-BE49-F238E27FC236}">
                  <a16:creationId xmlns:a16="http://schemas.microsoft.com/office/drawing/2014/main" id="{4A99C9B5-ABF3-4CEF-AA58-8E312B79E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345"/>
              <a:ext cx="1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80%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2" name="Line 135">
              <a:extLst>
                <a:ext uri="{FF2B5EF4-FFF2-40B4-BE49-F238E27FC236}">
                  <a16:creationId xmlns:a16="http://schemas.microsoft.com/office/drawing/2014/main" id="{B3F5BFBF-73D2-4CE5-A1A1-56D96FFE5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213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3" name="Rectangle 136">
              <a:extLst>
                <a:ext uri="{FF2B5EF4-FFF2-40B4-BE49-F238E27FC236}">
                  <a16:creationId xmlns:a16="http://schemas.microsoft.com/office/drawing/2014/main" id="{C914D429-E38E-4C6D-8BA1-74706BB59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77"/>
              <a:ext cx="1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90%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4" name="Line 137">
              <a:extLst>
                <a:ext uri="{FF2B5EF4-FFF2-40B4-BE49-F238E27FC236}">
                  <a16:creationId xmlns:a16="http://schemas.microsoft.com/office/drawing/2014/main" id="{BAB21708-4DF3-4A96-B29A-4E3817F64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4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5" name="Rectangle 138">
              <a:extLst>
                <a:ext uri="{FF2B5EF4-FFF2-40B4-BE49-F238E27FC236}">
                  <a16:creationId xmlns:a16="http://schemas.microsoft.com/office/drawing/2014/main" id="{61822323-7876-4271-BE5B-289AA57A3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3"/>
              <a:ext cx="1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6" name="Rectangle 139">
              <a:extLst>
                <a:ext uri="{FF2B5EF4-FFF2-40B4-BE49-F238E27FC236}">
                  <a16:creationId xmlns:a16="http://schemas.microsoft.com/office/drawing/2014/main" id="{114F514D-4372-47B1-9F3E-BFE0B01816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831" y="832"/>
              <a:ext cx="171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Primary Effectiveness Endpoint at 1 Year- Second Half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</p:grpSp>
      <p:grpSp>
        <p:nvGrpSpPr>
          <p:cNvPr id="217" name="Group 5">
            <a:extLst>
              <a:ext uri="{FF2B5EF4-FFF2-40B4-BE49-F238E27FC236}">
                <a16:creationId xmlns:a16="http://schemas.microsoft.com/office/drawing/2014/main" id="{41645EA3-F860-4B77-B179-49E52207229D}"/>
              </a:ext>
            </a:extLst>
          </p:cNvPr>
          <p:cNvGrpSpPr>
            <a:grpSpLocks/>
          </p:cNvGrpSpPr>
          <p:nvPr/>
        </p:nvGrpSpPr>
        <p:grpSpPr bwMode="auto">
          <a:xfrm>
            <a:off x="170417" y="1442114"/>
            <a:ext cx="4160931" cy="2942590"/>
            <a:chOff x="-302" y="3"/>
            <a:chExt cx="3761" cy="2317"/>
          </a:xfrm>
        </p:grpSpPr>
        <p:sp>
          <p:nvSpPr>
            <p:cNvPr id="218" name="Rectangle 6">
              <a:extLst>
                <a:ext uri="{FF2B5EF4-FFF2-40B4-BE49-F238E27FC236}">
                  <a16:creationId xmlns:a16="http://schemas.microsoft.com/office/drawing/2014/main" id="{82793A07-B17E-4C0F-9EF4-5584A924D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3"/>
              <a:ext cx="3456" cy="2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19" name="AutoShape 4">
              <a:extLst>
                <a:ext uri="{FF2B5EF4-FFF2-40B4-BE49-F238E27FC236}">
                  <a16:creationId xmlns:a16="http://schemas.microsoft.com/office/drawing/2014/main" id="{E646837B-CDA2-4E6C-A715-73E583CB25C0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3" y="3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0" name="Rectangle 7">
              <a:extLst>
                <a:ext uri="{FF2B5EF4-FFF2-40B4-BE49-F238E27FC236}">
                  <a16:creationId xmlns:a16="http://schemas.microsoft.com/office/drawing/2014/main" id="{F1D8A510-C9AB-4AEC-A13E-1CB37CC3C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213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191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1" name="Rectangle 8">
              <a:extLst>
                <a:ext uri="{FF2B5EF4-FFF2-40B4-BE49-F238E27FC236}">
                  <a16:creationId xmlns:a16="http://schemas.microsoft.com/office/drawing/2014/main" id="{A5928F85-859E-40AE-B4F8-770F44A25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213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176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2" name="Rectangle 9">
              <a:extLst>
                <a:ext uri="{FF2B5EF4-FFF2-40B4-BE49-F238E27FC236}">
                  <a16:creationId xmlns:a16="http://schemas.microsoft.com/office/drawing/2014/main" id="{F0922797-A288-47E7-925B-CA54FDB2A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213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164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3" name="Rectangle 10">
              <a:extLst>
                <a:ext uri="{FF2B5EF4-FFF2-40B4-BE49-F238E27FC236}">
                  <a16:creationId xmlns:a16="http://schemas.microsoft.com/office/drawing/2014/main" id="{29438B05-1C70-4515-BBBC-FE0094695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13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161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4" name="Rectangle 11">
              <a:extLst>
                <a:ext uri="{FF2B5EF4-FFF2-40B4-BE49-F238E27FC236}">
                  <a16:creationId xmlns:a16="http://schemas.microsoft.com/office/drawing/2014/main" id="{A2B679ED-C19F-401D-AC10-B0781C17B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13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154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5" name="Rectangle 12">
              <a:extLst>
                <a:ext uri="{FF2B5EF4-FFF2-40B4-BE49-F238E27FC236}">
                  <a16:creationId xmlns:a16="http://schemas.microsoft.com/office/drawing/2014/main" id="{0BE56DB4-C541-4368-A4D1-1E0A2BCFF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13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149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6" name="Rectangle 13">
              <a:extLst>
                <a:ext uri="{FF2B5EF4-FFF2-40B4-BE49-F238E27FC236}">
                  <a16:creationId xmlns:a16="http://schemas.microsoft.com/office/drawing/2014/main" id="{989F4412-9AC4-47DF-8B7C-3870332BC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222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184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7" name="Rectangle 14">
              <a:extLst>
                <a:ext uri="{FF2B5EF4-FFF2-40B4-BE49-F238E27FC236}">
                  <a16:creationId xmlns:a16="http://schemas.microsoft.com/office/drawing/2014/main" id="{AEB72D69-DD50-439D-A3C9-474D2F5D3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222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177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8" name="Rectangle 15">
              <a:extLst>
                <a:ext uri="{FF2B5EF4-FFF2-40B4-BE49-F238E27FC236}">
                  <a16:creationId xmlns:a16="http://schemas.microsoft.com/office/drawing/2014/main" id="{75390B1B-B947-4B42-8D98-BAF163AF4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222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170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29" name="Rectangle 16">
              <a:extLst>
                <a:ext uri="{FF2B5EF4-FFF2-40B4-BE49-F238E27FC236}">
                  <a16:creationId xmlns:a16="http://schemas.microsoft.com/office/drawing/2014/main" id="{48FF28F9-1075-4CEF-89C9-746F14A7C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22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163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0" name="Rectangle 17">
              <a:extLst>
                <a:ext uri="{FF2B5EF4-FFF2-40B4-BE49-F238E27FC236}">
                  <a16:creationId xmlns:a16="http://schemas.microsoft.com/office/drawing/2014/main" id="{59BB7557-2FB2-469F-BEE6-C9E27FD8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22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158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1" name="Rectangle 18">
              <a:extLst>
                <a:ext uri="{FF2B5EF4-FFF2-40B4-BE49-F238E27FC236}">
                  <a16:creationId xmlns:a16="http://schemas.microsoft.com/office/drawing/2014/main" id="{F63E64CD-A7AD-4E44-BA27-743B5B84C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223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152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2" name="Rectangle 19">
              <a:extLst>
                <a:ext uri="{FF2B5EF4-FFF2-40B4-BE49-F238E27FC236}">
                  <a16:creationId xmlns:a16="http://schemas.microsoft.com/office/drawing/2014/main" id="{A5DB5BBC-4126-421F-8CC6-56BBA6774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6" y="2133"/>
              <a:ext cx="4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Portico valve</a:t>
              </a:r>
              <a:endParaRPr lang="en-US" altLang="en-US" sz="800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3" name="Rectangle 20">
              <a:extLst>
                <a:ext uri="{FF2B5EF4-FFF2-40B4-BE49-F238E27FC236}">
                  <a16:creationId xmlns:a16="http://schemas.microsoft.com/office/drawing/2014/main" id="{F5DCBB5A-A0CE-4D71-9873-314AF35F9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2" y="2223"/>
              <a:ext cx="6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Commercial valve</a:t>
              </a:r>
              <a:endParaRPr lang="en-US" altLang="en-US" sz="800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4" name="Freeform 21">
              <a:extLst>
                <a:ext uri="{FF2B5EF4-FFF2-40B4-BE49-F238E27FC236}">
                  <a16:creationId xmlns:a16="http://schemas.microsoft.com/office/drawing/2014/main" id="{D581E4D7-C4FF-4A60-A24D-5D49CC57F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455"/>
              <a:ext cx="2820" cy="294"/>
            </a:xfrm>
            <a:custGeom>
              <a:avLst/>
              <a:gdLst>
                <a:gd name="T0" fmla="*/ 2 w 470"/>
                <a:gd name="T1" fmla="*/ 49 h 49"/>
                <a:gd name="T2" fmla="*/ 2 w 470"/>
                <a:gd name="T3" fmla="*/ 48 h 49"/>
                <a:gd name="T4" fmla="*/ 9 w 470"/>
                <a:gd name="T5" fmla="*/ 46 h 49"/>
                <a:gd name="T6" fmla="*/ 13 w 470"/>
                <a:gd name="T7" fmla="*/ 46 h 49"/>
                <a:gd name="T8" fmla="*/ 13 w 470"/>
                <a:gd name="T9" fmla="*/ 45 h 49"/>
                <a:gd name="T10" fmla="*/ 17 w 470"/>
                <a:gd name="T11" fmla="*/ 42 h 49"/>
                <a:gd name="T12" fmla="*/ 18 w 470"/>
                <a:gd name="T13" fmla="*/ 42 h 49"/>
                <a:gd name="T14" fmla="*/ 18 w 470"/>
                <a:gd name="T15" fmla="*/ 40 h 49"/>
                <a:gd name="T16" fmla="*/ 19 w 470"/>
                <a:gd name="T17" fmla="*/ 37 h 49"/>
                <a:gd name="T18" fmla="*/ 27 w 470"/>
                <a:gd name="T19" fmla="*/ 37 h 49"/>
                <a:gd name="T20" fmla="*/ 27 w 470"/>
                <a:gd name="T21" fmla="*/ 35 h 49"/>
                <a:gd name="T22" fmla="*/ 36 w 470"/>
                <a:gd name="T23" fmla="*/ 34 h 49"/>
                <a:gd name="T24" fmla="*/ 58 w 470"/>
                <a:gd name="T25" fmla="*/ 34 h 49"/>
                <a:gd name="T26" fmla="*/ 58 w 470"/>
                <a:gd name="T27" fmla="*/ 32 h 49"/>
                <a:gd name="T28" fmla="*/ 59 w 470"/>
                <a:gd name="T29" fmla="*/ 31 h 49"/>
                <a:gd name="T30" fmla="*/ 62 w 470"/>
                <a:gd name="T31" fmla="*/ 31 h 49"/>
                <a:gd name="T32" fmla="*/ 62 w 470"/>
                <a:gd name="T33" fmla="*/ 29 h 49"/>
                <a:gd name="T34" fmla="*/ 72 w 470"/>
                <a:gd name="T35" fmla="*/ 26 h 49"/>
                <a:gd name="T36" fmla="*/ 78 w 470"/>
                <a:gd name="T37" fmla="*/ 26 h 49"/>
                <a:gd name="T38" fmla="*/ 78 w 470"/>
                <a:gd name="T39" fmla="*/ 25 h 49"/>
                <a:gd name="T40" fmla="*/ 90 w 470"/>
                <a:gd name="T41" fmla="*/ 23 h 49"/>
                <a:gd name="T42" fmla="*/ 99 w 470"/>
                <a:gd name="T43" fmla="*/ 23 h 49"/>
                <a:gd name="T44" fmla="*/ 99 w 470"/>
                <a:gd name="T45" fmla="*/ 22 h 49"/>
                <a:gd name="T46" fmla="*/ 102 w 470"/>
                <a:gd name="T47" fmla="*/ 20 h 49"/>
                <a:gd name="T48" fmla="*/ 104 w 470"/>
                <a:gd name="T49" fmla="*/ 20 h 49"/>
                <a:gd name="T50" fmla="*/ 104 w 470"/>
                <a:gd name="T51" fmla="*/ 17 h 49"/>
                <a:gd name="T52" fmla="*/ 224 w 470"/>
                <a:gd name="T53" fmla="*/ 15 h 49"/>
                <a:gd name="T54" fmla="*/ 246 w 470"/>
                <a:gd name="T55" fmla="*/ 15 h 49"/>
                <a:gd name="T56" fmla="*/ 246 w 470"/>
                <a:gd name="T57" fmla="*/ 14 h 49"/>
                <a:gd name="T58" fmla="*/ 261 w 470"/>
                <a:gd name="T59" fmla="*/ 12 h 49"/>
                <a:gd name="T60" fmla="*/ 279 w 470"/>
                <a:gd name="T61" fmla="*/ 12 h 49"/>
                <a:gd name="T62" fmla="*/ 279 w 470"/>
                <a:gd name="T63" fmla="*/ 11 h 49"/>
                <a:gd name="T64" fmla="*/ 294 w 470"/>
                <a:gd name="T65" fmla="*/ 9 h 49"/>
                <a:gd name="T66" fmla="*/ 314 w 470"/>
                <a:gd name="T67" fmla="*/ 9 h 49"/>
                <a:gd name="T68" fmla="*/ 314 w 470"/>
                <a:gd name="T69" fmla="*/ 8 h 49"/>
                <a:gd name="T70" fmla="*/ 315 w 470"/>
                <a:gd name="T71" fmla="*/ 6 h 49"/>
                <a:gd name="T72" fmla="*/ 371 w 470"/>
                <a:gd name="T73" fmla="*/ 6 h 49"/>
                <a:gd name="T74" fmla="*/ 371 w 470"/>
                <a:gd name="T75" fmla="*/ 5 h 49"/>
                <a:gd name="T76" fmla="*/ 425 w 470"/>
                <a:gd name="T77" fmla="*/ 3 h 49"/>
                <a:gd name="T78" fmla="*/ 434 w 470"/>
                <a:gd name="T79" fmla="*/ 3 h 49"/>
                <a:gd name="T80" fmla="*/ 434 w 470"/>
                <a:gd name="T81" fmla="*/ 1 h 49"/>
                <a:gd name="T82" fmla="*/ 461 w 470"/>
                <a:gd name="T83" fmla="*/ 0 h 49"/>
                <a:gd name="T84" fmla="*/ 470 w 470"/>
                <a:gd name="T8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0" h="49">
                  <a:moveTo>
                    <a:pt x="0" y="49"/>
                  </a:moveTo>
                  <a:lnTo>
                    <a:pt x="2" y="49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7" y="45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36" y="35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72" y="29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8" y="26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2" y="22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224" y="17"/>
                  </a:lnTo>
                  <a:lnTo>
                    <a:pt x="224" y="15"/>
                  </a:lnTo>
                  <a:lnTo>
                    <a:pt x="224" y="15"/>
                  </a:lnTo>
                  <a:lnTo>
                    <a:pt x="246" y="15"/>
                  </a:lnTo>
                  <a:lnTo>
                    <a:pt x="246" y="14"/>
                  </a:lnTo>
                  <a:lnTo>
                    <a:pt x="246" y="14"/>
                  </a:lnTo>
                  <a:lnTo>
                    <a:pt x="261" y="14"/>
                  </a:lnTo>
                  <a:lnTo>
                    <a:pt x="261" y="12"/>
                  </a:lnTo>
                  <a:lnTo>
                    <a:pt x="261" y="12"/>
                  </a:lnTo>
                  <a:lnTo>
                    <a:pt x="279" y="12"/>
                  </a:lnTo>
                  <a:lnTo>
                    <a:pt x="279" y="11"/>
                  </a:lnTo>
                  <a:lnTo>
                    <a:pt x="279" y="11"/>
                  </a:lnTo>
                  <a:lnTo>
                    <a:pt x="294" y="11"/>
                  </a:lnTo>
                  <a:lnTo>
                    <a:pt x="294" y="9"/>
                  </a:lnTo>
                  <a:lnTo>
                    <a:pt x="294" y="9"/>
                  </a:lnTo>
                  <a:lnTo>
                    <a:pt x="314" y="9"/>
                  </a:lnTo>
                  <a:lnTo>
                    <a:pt x="314" y="8"/>
                  </a:lnTo>
                  <a:lnTo>
                    <a:pt x="314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6"/>
                  </a:lnTo>
                  <a:lnTo>
                    <a:pt x="371" y="6"/>
                  </a:lnTo>
                  <a:lnTo>
                    <a:pt x="371" y="5"/>
                  </a:lnTo>
                  <a:lnTo>
                    <a:pt x="371" y="5"/>
                  </a:lnTo>
                  <a:lnTo>
                    <a:pt x="425" y="5"/>
                  </a:lnTo>
                  <a:lnTo>
                    <a:pt x="425" y="3"/>
                  </a:lnTo>
                  <a:lnTo>
                    <a:pt x="425" y="3"/>
                  </a:lnTo>
                  <a:lnTo>
                    <a:pt x="434" y="3"/>
                  </a:lnTo>
                  <a:lnTo>
                    <a:pt x="434" y="1"/>
                  </a:lnTo>
                  <a:lnTo>
                    <a:pt x="434" y="1"/>
                  </a:lnTo>
                  <a:lnTo>
                    <a:pt x="461" y="1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70" y="0"/>
                  </a:lnTo>
                  <a:lnTo>
                    <a:pt x="470" y="0"/>
                  </a:lnTo>
                </a:path>
              </a:pathLst>
            </a:cu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5" name="Freeform 22">
              <a:extLst>
                <a:ext uri="{FF2B5EF4-FFF2-40B4-BE49-F238E27FC236}">
                  <a16:creationId xmlns:a16="http://schemas.microsoft.com/office/drawing/2014/main" id="{057340A7-EB33-4599-A6B1-DB4B905A3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521"/>
              <a:ext cx="2820" cy="228"/>
            </a:xfrm>
            <a:custGeom>
              <a:avLst/>
              <a:gdLst>
                <a:gd name="T0" fmla="*/ 5 w 470"/>
                <a:gd name="T1" fmla="*/ 38 h 38"/>
                <a:gd name="T2" fmla="*/ 5 w 470"/>
                <a:gd name="T3" fmla="*/ 37 h 38"/>
                <a:gd name="T4" fmla="*/ 17 w 470"/>
                <a:gd name="T5" fmla="*/ 35 h 38"/>
                <a:gd name="T6" fmla="*/ 18 w 470"/>
                <a:gd name="T7" fmla="*/ 35 h 38"/>
                <a:gd name="T8" fmla="*/ 18 w 470"/>
                <a:gd name="T9" fmla="*/ 32 h 38"/>
                <a:gd name="T10" fmla="*/ 29 w 470"/>
                <a:gd name="T11" fmla="*/ 30 h 38"/>
                <a:gd name="T12" fmla="*/ 51 w 470"/>
                <a:gd name="T13" fmla="*/ 30 h 38"/>
                <a:gd name="T14" fmla="*/ 51 w 470"/>
                <a:gd name="T15" fmla="*/ 29 h 38"/>
                <a:gd name="T16" fmla="*/ 54 w 470"/>
                <a:gd name="T17" fmla="*/ 27 h 38"/>
                <a:gd name="T18" fmla="*/ 60 w 470"/>
                <a:gd name="T19" fmla="*/ 27 h 38"/>
                <a:gd name="T20" fmla="*/ 60 w 470"/>
                <a:gd name="T21" fmla="*/ 26 h 38"/>
                <a:gd name="T22" fmla="*/ 67 w 470"/>
                <a:gd name="T23" fmla="*/ 24 h 38"/>
                <a:gd name="T24" fmla="*/ 78 w 470"/>
                <a:gd name="T25" fmla="*/ 24 h 38"/>
                <a:gd name="T26" fmla="*/ 78 w 470"/>
                <a:gd name="T27" fmla="*/ 22 h 38"/>
                <a:gd name="T28" fmla="*/ 102 w 470"/>
                <a:gd name="T29" fmla="*/ 21 h 38"/>
                <a:gd name="T30" fmla="*/ 117 w 470"/>
                <a:gd name="T31" fmla="*/ 21 h 38"/>
                <a:gd name="T32" fmla="*/ 117 w 470"/>
                <a:gd name="T33" fmla="*/ 19 h 38"/>
                <a:gd name="T34" fmla="*/ 170 w 470"/>
                <a:gd name="T35" fmla="*/ 18 h 38"/>
                <a:gd name="T36" fmla="*/ 196 w 470"/>
                <a:gd name="T37" fmla="*/ 18 h 38"/>
                <a:gd name="T38" fmla="*/ 196 w 470"/>
                <a:gd name="T39" fmla="*/ 16 h 38"/>
                <a:gd name="T40" fmla="*/ 207 w 470"/>
                <a:gd name="T41" fmla="*/ 15 h 38"/>
                <a:gd name="T42" fmla="*/ 212 w 470"/>
                <a:gd name="T43" fmla="*/ 15 h 38"/>
                <a:gd name="T44" fmla="*/ 212 w 470"/>
                <a:gd name="T45" fmla="*/ 13 h 38"/>
                <a:gd name="T46" fmla="*/ 223 w 470"/>
                <a:gd name="T47" fmla="*/ 11 h 38"/>
                <a:gd name="T48" fmla="*/ 256 w 470"/>
                <a:gd name="T49" fmla="*/ 11 h 38"/>
                <a:gd name="T50" fmla="*/ 256 w 470"/>
                <a:gd name="T51" fmla="*/ 10 h 38"/>
                <a:gd name="T52" fmla="*/ 274 w 470"/>
                <a:gd name="T53" fmla="*/ 8 h 38"/>
                <a:gd name="T54" fmla="*/ 363 w 470"/>
                <a:gd name="T55" fmla="*/ 8 h 38"/>
                <a:gd name="T56" fmla="*/ 363 w 470"/>
                <a:gd name="T57" fmla="*/ 7 h 38"/>
                <a:gd name="T58" fmla="*/ 367 w 470"/>
                <a:gd name="T59" fmla="*/ 5 h 38"/>
                <a:gd name="T60" fmla="*/ 429 w 470"/>
                <a:gd name="T61" fmla="*/ 5 h 38"/>
                <a:gd name="T62" fmla="*/ 429 w 470"/>
                <a:gd name="T63" fmla="*/ 3 h 38"/>
                <a:gd name="T64" fmla="*/ 452 w 470"/>
                <a:gd name="T65" fmla="*/ 2 h 38"/>
                <a:gd name="T66" fmla="*/ 469 w 470"/>
                <a:gd name="T67" fmla="*/ 2 h 38"/>
                <a:gd name="T68" fmla="*/ 469 w 470"/>
                <a:gd name="T69" fmla="*/ 0 h 38"/>
                <a:gd name="T70" fmla="*/ 470 w 470"/>
                <a:gd name="T7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0" h="38">
                  <a:moveTo>
                    <a:pt x="0" y="38"/>
                  </a:moveTo>
                  <a:lnTo>
                    <a:pt x="5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7" y="26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78" y="24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102" y="22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17" y="21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70" y="19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96" y="18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207" y="16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2" y="15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23" y="13"/>
                  </a:lnTo>
                  <a:lnTo>
                    <a:pt x="223" y="11"/>
                  </a:lnTo>
                  <a:lnTo>
                    <a:pt x="223" y="11"/>
                  </a:lnTo>
                  <a:lnTo>
                    <a:pt x="256" y="11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74" y="10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363" y="8"/>
                  </a:lnTo>
                  <a:lnTo>
                    <a:pt x="363" y="7"/>
                  </a:lnTo>
                  <a:lnTo>
                    <a:pt x="363" y="7"/>
                  </a:lnTo>
                  <a:lnTo>
                    <a:pt x="367" y="7"/>
                  </a:lnTo>
                  <a:lnTo>
                    <a:pt x="367" y="5"/>
                  </a:lnTo>
                  <a:lnTo>
                    <a:pt x="367" y="5"/>
                  </a:lnTo>
                  <a:lnTo>
                    <a:pt x="429" y="5"/>
                  </a:lnTo>
                  <a:lnTo>
                    <a:pt x="429" y="3"/>
                  </a:lnTo>
                  <a:lnTo>
                    <a:pt x="429" y="3"/>
                  </a:lnTo>
                  <a:lnTo>
                    <a:pt x="452" y="3"/>
                  </a:lnTo>
                  <a:lnTo>
                    <a:pt x="452" y="2"/>
                  </a:lnTo>
                  <a:lnTo>
                    <a:pt x="452" y="2"/>
                  </a:lnTo>
                  <a:lnTo>
                    <a:pt x="469" y="2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0" y="0"/>
                  </a:lnTo>
                </a:path>
              </a:pathLst>
            </a:cu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6" name="Line 23">
              <a:extLst>
                <a:ext uri="{FF2B5EF4-FFF2-40B4-BE49-F238E27FC236}">
                  <a16:creationId xmlns:a16="http://schemas.microsoft.com/office/drawing/2014/main" id="{B4016DF7-59B5-401B-A4BD-F305F92C5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1" y="1359"/>
              <a:ext cx="0" cy="96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7" name="Line 24">
              <a:extLst>
                <a:ext uri="{FF2B5EF4-FFF2-40B4-BE49-F238E27FC236}">
                  <a16:creationId xmlns:a16="http://schemas.microsoft.com/office/drawing/2014/main" id="{3D224153-65FC-4900-B8A3-8F3D451BA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7" y="1437"/>
              <a:ext cx="0" cy="84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8" name="Line 25">
              <a:extLst>
                <a:ext uri="{FF2B5EF4-FFF2-40B4-BE49-F238E27FC236}">
                  <a16:creationId xmlns:a16="http://schemas.microsoft.com/office/drawing/2014/main" id="{AD2A4119-936F-40B2-A595-3DA3C12BA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1" y="1359"/>
              <a:ext cx="120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39" name="Line 26">
              <a:extLst>
                <a:ext uri="{FF2B5EF4-FFF2-40B4-BE49-F238E27FC236}">
                  <a16:creationId xmlns:a16="http://schemas.microsoft.com/office/drawing/2014/main" id="{DAA37760-A2F2-4DCF-A452-CD4DE4942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7" y="1437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0" name="Line 27">
              <a:extLst>
                <a:ext uri="{FF2B5EF4-FFF2-40B4-BE49-F238E27FC236}">
                  <a16:creationId xmlns:a16="http://schemas.microsoft.com/office/drawing/2014/main" id="{DE7B4D18-2932-4A39-80A0-72433DACE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1455"/>
              <a:ext cx="0" cy="9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1" name="Line 28">
              <a:extLst>
                <a:ext uri="{FF2B5EF4-FFF2-40B4-BE49-F238E27FC236}">
                  <a16:creationId xmlns:a16="http://schemas.microsoft.com/office/drawing/2014/main" id="{F0704B93-001A-4002-86AA-D389FBCDD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1521"/>
              <a:ext cx="0" cy="84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2" name="Line 29">
              <a:extLst>
                <a:ext uri="{FF2B5EF4-FFF2-40B4-BE49-F238E27FC236}">
                  <a16:creationId xmlns:a16="http://schemas.microsoft.com/office/drawing/2014/main" id="{0623E7EA-5153-46E3-82CB-44E7FE714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1" y="1545"/>
              <a:ext cx="120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3" name="Line 30">
              <a:extLst>
                <a:ext uri="{FF2B5EF4-FFF2-40B4-BE49-F238E27FC236}">
                  <a16:creationId xmlns:a16="http://schemas.microsoft.com/office/drawing/2014/main" id="{BFBEF316-8766-40C4-A97A-C543368F7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7" y="1605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4" name="Line 31">
              <a:extLst>
                <a:ext uri="{FF2B5EF4-FFF2-40B4-BE49-F238E27FC236}">
                  <a16:creationId xmlns:a16="http://schemas.microsoft.com/office/drawing/2014/main" id="{1AD22320-9C9A-4881-A133-C16736A86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1455"/>
              <a:ext cx="0" cy="0"/>
            </a:xfrm>
            <a:prstGeom prst="line">
              <a:avLst/>
            </a:prstGeom>
            <a:noFill/>
            <a:ln w="0">
              <a:solidFill>
                <a:srgbClr val="2A25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5" name="Line 32">
              <a:extLst>
                <a:ext uri="{FF2B5EF4-FFF2-40B4-BE49-F238E27FC236}">
                  <a16:creationId xmlns:a16="http://schemas.microsoft.com/office/drawing/2014/main" id="{B5D596FD-5A44-4BC1-92AF-A5AE201F3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1521"/>
              <a:ext cx="0" cy="0"/>
            </a:xfrm>
            <a:prstGeom prst="line">
              <a:avLst/>
            </a:prstGeom>
            <a:noFill/>
            <a:ln w="0">
              <a:solidFill>
                <a:srgbClr val="B21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6" name="Line 33">
              <a:extLst>
                <a:ext uri="{FF2B5EF4-FFF2-40B4-BE49-F238E27FC236}">
                  <a16:creationId xmlns:a16="http://schemas.microsoft.com/office/drawing/2014/main" id="{1B4A3057-5CE4-4F5D-8065-1ACAB5B03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" y="1749"/>
              <a:ext cx="30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7" name="Line 34">
              <a:extLst>
                <a:ext uri="{FF2B5EF4-FFF2-40B4-BE49-F238E27FC236}">
                  <a16:creationId xmlns:a16="http://schemas.microsoft.com/office/drawing/2014/main" id="{DA6AD58B-20E0-470C-92E9-C6D153B91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8" name="Rectangle 35">
              <a:extLst>
                <a:ext uri="{FF2B5EF4-FFF2-40B4-BE49-F238E27FC236}">
                  <a16:creationId xmlns:a16="http://schemas.microsoft.com/office/drawing/2014/main" id="{CD4AA0CF-7D0F-4D1A-99C3-276CDCB5F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815"/>
              <a:ext cx="4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49" name="Line 36">
              <a:extLst>
                <a:ext uri="{FF2B5EF4-FFF2-40B4-BE49-F238E27FC236}">
                  <a16:creationId xmlns:a16="http://schemas.microsoft.com/office/drawing/2014/main" id="{AF38832C-D994-4738-8BC5-58DA129E8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0" name="Rectangle 37">
              <a:extLst>
                <a:ext uri="{FF2B5EF4-FFF2-40B4-BE49-F238E27FC236}">
                  <a16:creationId xmlns:a16="http://schemas.microsoft.com/office/drawing/2014/main" id="{2EC789F9-C924-4634-9FF6-2ECC2721D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1815"/>
              <a:ext cx="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1" name="Line 38">
              <a:extLst>
                <a:ext uri="{FF2B5EF4-FFF2-40B4-BE49-F238E27FC236}">
                  <a16:creationId xmlns:a16="http://schemas.microsoft.com/office/drawing/2014/main" id="{0A98FB40-C8C0-417E-A041-3E2CFBB15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2" name="Rectangle 39">
              <a:extLst>
                <a:ext uri="{FF2B5EF4-FFF2-40B4-BE49-F238E27FC236}">
                  <a16:creationId xmlns:a16="http://schemas.microsoft.com/office/drawing/2014/main" id="{8AB03ACB-D1D5-4997-AAFB-ABBAE70A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1815"/>
              <a:ext cx="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90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3" name="Line 40">
              <a:extLst>
                <a:ext uri="{FF2B5EF4-FFF2-40B4-BE49-F238E27FC236}">
                  <a16:creationId xmlns:a16="http://schemas.microsoft.com/office/drawing/2014/main" id="{CC9C7543-4E12-439B-B426-F5D61971F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4" name="Rectangle 41">
              <a:extLst>
                <a:ext uri="{FF2B5EF4-FFF2-40B4-BE49-F238E27FC236}">
                  <a16:creationId xmlns:a16="http://schemas.microsoft.com/office/drawing/2014/main" id="{5E7ADA27-A7B4-4909-AE7E-193197FE3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1815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180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5" name="Line 42">
              <a:extLst>
                <a:ext uri="{FF2B5EF4-FFF2-40B4-BE49-F238E27FC236}">
                  <a16:creationId xmlns:a16="http://schemas.microsoft.com/office/drawing/2014/main" id="{B0E57148-49AB-4715-B77D-C8AD08631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6" name="Rectangle 43">
              <a:extLst>
                <a:ext uri="{FF2B5EF4-FFF2-40B4-BE49-F238E27FC236}">
                  <a16:creationId xmlns:a16="http://schemas.microsoft.com/office/drawing/2014/main" id="{AB611824-B0D1-412C-B82C-C255C2D5C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815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270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7" name="Line 44">
              <a:extLst>
                <a:ext uri="{FF2B5EF4-FFF2-40B4-BE49-F238E27FC236}">
                  <a16:creationId xmlns:a16="http://schemas.microsoft.com/office/drawing/2014/main" id="{55F4310B-05FB-4EAD-90AA-4EBD350E7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8" name="Rectangle 45">
              <a:extLst>
                <a:ext uri="{FF2B5EF4-FFF2-40B4-BE49-F238E27FC236}">
                  <a16:creationId xmlns:a16="http://schemas.microsoft.com/office/drawing/2014/main" id="{F8562916-72BC-4F3A-A2E3-00E220BCC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1815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365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59" name="Rectangle 46">
              <a:extLst>
                <a:ext uri="{FF2B5EF4-FFF2-40B4-BE49-F238E27FC236}">
                  <a16:creationId xmlns:a16="http://schemas.microsoft.com/office/drawing/2014/main" id="{64A8B61A-7499-44F5-834F-DF7C0781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" y="1948"/>
              <a:ext cx="93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Days from Randomization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0" name="Line 47">
              <a:extLst>
                <a:ext uri="{FF2B5EF4-FFF2-40B4-BE49-F238E27FC236}">
                  <a16:creationId xmlns:a16="http://schemas.microsoft.com/office/drawing/2014/main" id="{7A54E96E-2232-486D-9A26-8987D2939A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21"/>
              <a:ext cx="0" cy="1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1" name="Line 48">
              <a:extLst>
                <a:ext uri="{FF2B5EF4-FFF2-40B4-BE49-F238E27FC236}">
                  <a16:creationId xmlns:a16="http://schemas.microsoft.com/office/drawing/2014/main" id="{EE472D0D-7979-4254-84F3-AAA04D3E4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74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2" name="Rectangle 49">
              <a:extLst>
                <a:ext uri="{FF2B5EF4-FFF2-40B4-BE49-F238E27FC236}">
                  <a16:creationId xmlns:a16="http://schemas.microsoft.com/office/drawing/2014/main" id="{3251E026-B9F0-44E6-949A-A95E4922E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713"/>
              <a:ext cx="1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3" name="Line 50">
              <a:extLst>
                <a:ext uri="{FF2B5EF4-FFF2-40B4-BE49-F238E27FC236}">
                  <a16:creationId xmlns:a16="http://schemas.microsoft.com/office/drawing/2014/main" id="{123BE45F-DCF5-4880-87F9-DAE9136F61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581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4" name="Rectangle 51">
              <a:extLst>
                <a:ext uri="{FF2B5EF4-FFF2-40B4-BE49-F238E27FC236}">
                  <a16:creationId xmlns:a16="http://schemas.microsoft.com/office/drawing/2014/main" id="{CA8FDCF0-18C2-44D0-A247-9CCCE59F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539"/>
              <a:ext cx="1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5" name="Line 52">
              <a:extLst>
                <a:ext uri="{FF2B5EF4-FFF2-40B4-BE49-F238E27FC236}">
                  <a16:creationId xmlns:a16="http://schemas.microsoft.com/office/drawing/2014/main" id="{224A4299-CF55-4CB4-BAC3-CAC662F57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40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6" name="Rectangle 53">
              <a:extLst>
                <a:ext uri="{FF2B5EF4-FFF2-40B4-BE49-F238E27FC236}">
                  <a16:creationId xmlns:a16="http://schemas.microsoft.com/office/drawing/2014/main" id="{267C7123-483E-480C-8F7B-431A3987D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371"/>
              <a:ext cx="1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7" name="Line 54">
              <a:extLst>
                <a:ext uri="{FF2B5EF4-FFF2-40B4-BE49-F238E27FC236}">
                  <a16:creationId xmlns:a16="http://schemas.microsoft.com/office/drawing/2014/main" id="{41DC811E-0DD4-44FE-9A3C-4F41FEDA6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23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8" name="Rectangle 55">
              <a:extLst>
                <a:ext uri="{FF2B5EF4-FFF2-40B4-BE49-F238E27FC236}">
                  <a16:creationId xmlns:a16="http://schemas.microsoft.com/office/drawing/2014/main" id="{2DA871D0-D5AC-4CA2-9543-79DDDE06D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197"/>
              <a:ext cx="1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69" name="Line 56">
              <a:extLst>
                <a:ext uri="{FF2B5EF4-FFF2-40B4-BE49-F238E27FC236}">
                  <a16:creationId xmlns:a16="http://schemas.microsoft.com/office/drawing/2014/main" id="{DFC357D4-AC7B-4E1C-BA73-1F1934DF0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06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0" name="Rectangle 57">
              <a:extLst>
                <a:ext uri="{FF2B5EF4-FFF2-40B4-BE49-F238E27FC236}">
                  <a16:creationId xmlns:a16="http://schemas.microsoft.com/office/drawing/2014/main" id="{29150270-E354-45C0-B0B3-79F55259C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029"/>
              <a:ext cx="1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40%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1" name="Line 58">
              <a:extLst>
                <a:ext uri="{FF2B5EF4-FFF2-40B4-BE49-F238E27FC236}">
                  <a16:creationId xmlns:a16="http://schemas.microsoft.com/office/drawing/2014/main" id="{93889831-86D1-4F08-AD04-1EC059DD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89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2" name="Rectangle 59">
              <a:extLst>
                <a:ext uri="{FF2B5EF4-FFF2-40B4-BE49-F238E27FC236}">
                  <a16:creationId xmlns:a16="http://schemas.microsoft.com/office/drawing/2014/main" id="{1813FD2D-2E94-4D1C-A15D-1879BFC0C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861"/>
              <a:ext cx="1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50%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3" name="Line 60">
              <a:extLst>
                <a:ext uri="{FF2B5EF4-FFF2-40B4-BE49-F238E27FC236}">
                  <a16:creationId xmlns:a16="http://schemas.microsoft.com/office/drawing/2014/main" id="{F078A71B-A497-486B-ABD2-45D51DADF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72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4" name="Rectangle 61">
              <a:extLst>
                <a:ext uri="{FF2B5EF4-FFF2-40B4-BE49-F238E27FC236}">
                  <a16:creationId xmlns:a16="http://schemas.microsoft.com/office/drawing/2014/main" id="{64956BEE-DA6E-4338-8DD7-817AF9430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687"/>
              <a:ext cx="1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60%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5" name="Line 62">
              <a:extLst>
                <a:ext uri="{FF2B5EF4-FFF2-40B4-BE49-F238E27FC236}">
                  <a16:creationId xmlns:a16="http://schemas.microsoft.com/office/drawing/2014/main" id="{DACEBFBD-04BF-4ED8-A1D0-045C610A8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55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6" name="Rectangle 63">
              <a:extLst>
                <a:ext uri="{FF2B5EF4-FFF2-40B4-BE49-F238E27FC236}">
                  <a16:creationId xmlns:a16="http://schemas.microsoft.com/office/drawing/2014/main" id="{12F86B08-4FA9-47E1-8C27-91AEF5EFE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519"/>
              <a:ext cx="1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70%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7" name="Line 64">
              <a:extLst>
                <a:ext uri="{FF2B5EF4-FFF2-40B4-BE49-F238E27FC236}">
                  <a16:creationId xmlns:a16="http://schemas.microsoft.com/office/drawing/2014/main" id="{1AC5CF0E-7C2C-4E8A-A7AD-4BC5E0AC1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38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8" name="Rectangle 65">
              <a:extLst>
                <a:ext uri="{FF2B5EF4-FFF2-40B4-BE49-F238E27FC236}">
                  <a16:creationId xmlns:a16="http://schemas.microsoft.com/office/drawing/2014/main" id="{8821002D-DAC6-4A87-A2BE-34F7F3A02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345"/>
              <a:ext cx="1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80%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79" name="Line 66">
              <a:extLst>
                <a:ext uri="{FF2B5EF4-FFF2-40B4-BE49-F238E27FC236}">
                  <a16:creationId xmlns:a16="http://schemas.microsoft.com/office/drawing/2014/main" id="{C3BA8C79-2983-4835-8829-BB8979CEC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213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0" name="Rectangle 67">
              <a:extLst>
                <a:ext uri="{FF2B5EF4-FFF2-40B4-BE49-F238E27FC236}">
                  <a16:creationId xmlns:a16="http://schemas.microsoft.com/office/drawing/2014/main" id="{59BF171D-8CB6-418E-A211-CFECCAE09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77"/>
              <a:ext cx="1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90%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1" name="Line 68">
              <a:extLst>
                <a:ext uri="{FF2B5EF4-FFF2-40B4-BE49-F238E27FC236}">
                  <a16:creationId xmlns:a16="http://schemas.microsoft.com/office/drawing/2014/main" id="{0B8E0DFE-7A08-48A9-A87F-17A6D286A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4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2" name="Rectangle 69">
              <a:extLst>
                <a:ext uri="{FF2B5EF4-FFF2-40B4-BE49-F238E27FC236}">
                  <a16:creationId xmlns:a16="http://schemas.microsoft.com/office/drawing/2014/main" id="{5AF6D5AA-1C9B-4CC4-BB5B-E216A45B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3"/>
              <a:ext cx="19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283" name="Rectangle 70">
              <a:extLst>
                <a:ext uri="{FF2B5EF4-FFF2-40B4-BE49-F238E27FC236}">
                  <a16:creationId xmlns:a16="http://schemas.microsoft.com/office/drawing/2014/main" id="{53FCA228-D6DD-4267-B4AA-EE1F25E72C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798" y="830"/>
              <a:ext cx="165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Primary Effectiveness Endpoint at 1 Year – First Half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</p:grpSp>
      <p:sp>
        <p:nvSpPr>
          <p:cNvPr id="284" name="Title 2">
            <a:extLst>
              <a:ext uri="{FF2B5EF4-FFF2-40B4-BE49-F238E27FC236}">
                <a16:creationId xmlns:a16="http://schemas.microsoft.com/office/drawing/2014/main" id="{4EC7B6FF-D33F-455C-9771-AE04F8F93A8C}"/>
              </a:ext>
            </a:extLst>
          </p:cNvPr>
          <p:cNvSpPr txBox="1">
            <a:spLocks/>
          </p:cNvSpPr>
          <p:nvPr/>
        </p:nvSpPr>
        <p:spPr bwMode="auto">
          <a:xfrm>
            <a:off x="0" y="-2"/>
            <a:ext cx="9144000" cy="10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1752" tIns="384048" rIns="411480" bIns="2286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50" baseline="0">
                <a:solidFill>
                  <a:srgbClr val="09293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-50" normalizeH="0" baseline="0" noProof="0">
                <a:ln>
                  <a:noFill/>
                </a:ln>
                <a:solidFill>
                  <a:srgbClr val="09293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Pivotal RCT: Post Hoc Learning Analysis </a:t>
            </a:r>
            <a:br>
              <a:rPr kumimoji="0" lang="en-US" sz="2600" b="1" i="0" u="none" strike="noStrike" kern="0" cap="none" spc="-50" normalizeH="0" baseline="0" noProof="0">
                <a:ln>
                  <a:noFill/>
                </a:ln>
                <a:solidFill>
                  <a:srgbClr val="09293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600" b="1" i="0" u="none" strike="noStrike" kern="0" cap="none" spc="-50" normalizeH="0" baseline="0" noProof="0">
                <a:ln>
                  <a:noFill/>
                </a:ln>
                <a:solidFill>
                  <a:srgbClr val="09293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Primary </a:t>
            </a:r>
            <a:r>
              <a:rPr kumimoji="0" lang="en-US" sz="2600" b="1" i="0" u="none" strike="noStrike" kern="0" cap="none" spc="-50" normalizeH="0" baseline="0" noProof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Effectiveness</a:t>
            </a:r>
            <a:r>
              <a:rPr kumimoji="0" lang="en-US" sz="2600" b="1" i="0" u="none" strike="noStrike" kern="0" cap="none" spc="-50" normalizeH="0" baseline="0" noProof="0">
                <a:ln>
                  <a:noFill/>
                </a:ln>
                <a:solidFill>
                  <a:srgbClr val="09293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Endpoint</a:t>
            </a:r>
            <a:endParaRPr kumimoji="0" lang="en-US" sz="2600" b="1" i="0" u="none" strike="noStrike" kern="0" cap="none" spc="-50" normalizeH="0" baseline="0" noProof="0" dirty="0">
              <a:ln>
                <a:noFill/>
              </a:ln>
              <a:solidFill>
                <a:srgbClr val="09293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BA4141C3-86BF-4BEF-9744-BA1374D8F1CE}"/>
              </a:ext>
            </a:extLst>
          </p:cNvPr>
          <p:cNvGrpSpPr/>
          <p:nvPr/>
        </p:nvGrpSpPr>
        <p:grpSpPr>
          <a:xfrm>
            <a:off x="5152273" y="1422610"/>
            <a:ext cx="3655430" cy="622156"/>
            <a:chOff x="5152273" y="1422610"/>
            <a:chExt cx="3655430" cy="622156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50A910B9-61DE-44A8-8589-C4CBFCCEF7BB}"/>
                </a:ext>
              </a:extLst>
            </p:cNvPr>
            <p:cNvSpPr txBox="1"/>
            <p:nvPr/>
          </p:nvSpPr>
          <p:spPr>
            <a:xfrm>
              <a:off x="5152273" y="1422610"/>
              <a:ext cx="365543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92939"/>
                  </a:solidFill>
                  <a:latin typeface="Arial" charset="0"/>
                  <a:cs typeface="Arial" charset="0"/>
                </a:rPr>
                <a:t>2</a:t>
              </a:r>
              <a:r>
                <a:rPr lang="en-US" sz="1400" b="1" baseline="30000" dirty="0">
                  <a:solidFill>
                    <a:srgbClr val="092939"/>
                  </a:solidFill>
                  <a:latin typeface="Arial" charset="0"/>
                  <a:cs typeface="Arial" charset="0"/>
                </a:rPr>
                <a:t>nd</a:t>
              </a:r>
              <a:r>
                <a:rPr lang="en-US" sz="1400" b="1" dirty="0">
                  <a:solidFill>
                    <a:srgbClr val="092939"/>
                  </a:solidFill>
                  <a:latin typeface="Arial" charset="0"/>
                  <a:cs typeface="Arial" charset="0"/>
                </a:rPr>
                <a:t> Half of Enrollment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7EA7CA8E-C8F1-4F2A-8E70-86294D851BE3}"/>
                </a:ext>
              </a:extLst>
            </p:cNvPr>
            <p:cNvSpPr txBox="1"/>
            <p:nvPr/>
          </p:nvSpPr>
          <p:spPr>
            <a:xfrm>
              <a:off x="5185743" y="1798545"/>
              <a:ext cx="35963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53763"/>
                  </a:solidFill>
                  <a:latin typeface="Arial" charset="0"/>
                  <a:cs typeface="Arial" charset="0"/>
                </a:rPr>
                <a:t>Mean difference -1.0%</a:t>
              </a:r>
            </a:p>
          </p:txBody>
        </p:sp>
      </p:grpSp>
      <p:sp>
        <p:nvSpPr>
          <p:cNvPr id="288" name="TextBox 287">
            <a:extLst>
              <a:ext uri="{FF2B5EF4-FFF2-40B4-BE49-F238E27FC236}">
                <a16:creationId xmlns:a16="http://schemas.microsoft.com/office/drawing/2014/main" id="{4B29DD84-9E30-4407-9861-77683E025EB7}"/>
              </a:ext>
            </a:extLst>
          </p:cNvPr>
          <p:cNvSpPr txBox="1"/>
          <p:nvPr/>
        </p:nvSpPr>
        <p:spPr>
          <a:xfrm>
            <a:off x="427260" y="3969643"/>
            <a:ext cx="60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 panose="020B0606020202030204" pitchFamily="34" charset="0"/>
                <a:cs typeface="Arial" charset="0"/>
              </a:rPr>
              <a:t># At Risk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A941AC44-1666-4918-890B-089A7528600D}"/>
              </a:ext>
            </a:extLst>
          </p:cNvPr>
          <p:cNvSpPr txBox="1"/>
          <p:nvPr/>
        </p:nvSpPr>
        <p:spPr>
          <a:xfrm>
            <a:off x="900074" y="1422610"/>
            <a:ext cx="343771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92939"/>
                </a:solidFill>
                <a:latin typeface="Arial" charset="0"/>
                <a:cs typeface="Arial" charset="0"/>
              </a:rPr>
              <a:t>1</a:t>
            </a:r>
            <a:r>
              <a:rPr lang="en-US" sz="1400" b="1" baseline="30000" dirty="0">
                <a:solidFill>
                  <a:srgbClr val="092939"/>
                </a:solidFill>
                <a:latin typeface="Arial" charset="0"/>
                <a:cs typeface="Arial" charset="0"/>
              </a:rPr>
              <a:t>st</a:t>
            </a:r>
            <a:r>
              <a:rPr lang="en-US" sz="1400" b="1" dirty="0">
                <a:solidFill>
                  <a:srgbClr val="092939"/>
                </a:solidFill>
                <a:latin typeface="Arial" charset="0"/>
                <a:cs typeface="Arial" charset="0"/>
              </a:rPr>
              <a:t> Half of Enrollment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F2A40F7B-4F18-454D-97A3-A186624830EF}"/>
              </a:ext>
            </a:extLst>
          </p:cNvPr>
          <p:cNvSpPr txBox="1"/>
          <p:nvPr/>
        </p:nvSpPr>
        <p:spPr>
          <a:xfrm>
            <a:off x="919501" y="1793625"/>
            <a:ext cx="331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53763"/>
                </a:solidFill>
                <a:latin typeface="Arial" charset="0"/>
                <a:cs typeface="Arial" charset="0"/>
              </a:rPr>
              <a:t>Mean difference 4.1%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2E4B"/>
              </a:solidFill>
              <a:latin typeface="Arial" charset="0"/>
              <a:cs typeface="Arial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46EAA50C-D867-4AE5-B2AC-57708615F824}"/>
              </a:ext>
            </a:extLst>
          </p:cNvPr>
          <p:cNvSpPr txBox="1"/>
          <p:nvPr/>
        </p:nvSpPr>
        <p:spPr>
          <a:xfrm>
            <a:off x="4876151" y="3961483"/>
            <a:ext cx="609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 panose="020B0606020202030204" pitchFamily="34" charset="0"/>
                <a:cs typeface="Arial" charset="0"/>
              </a:rPr>
              <a:t># At Risk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B41D4E03-E2CA-4B75-A972-C3A5EDF4087B}"/>
              </a:ext>
            </a:extLst>
          </p:cNvPr>
          <p:cNvSpPr txBox="1"/>
          <p:nvPr/>
        </p:nvSpPr>
        <p:spPr>
          <a:xfrm>
            <a:off x="4245008" y="3156294"/>
            <a:ext cx="477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rPr>
              <a:t>17.4%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0A8E58A-DB70-46E2-BF89-C0883C935ACC}"/>
              </a:ext>
            </a:extLst>
          </p:cNvPr>
          <p:cNvSpPr txBox="1"/>
          <p:nvPr/>
        </p:nvSpPr>
        <p:spPr>
          <a:xfrm>
            <a:off x="4242088" y="3305867"/>
            <a:ext cx="5635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rPr>
              <a:t>13.3%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AB95366F-A276-4708-B9B7-5F77E5F8AAF3}"/>
              </a:ext>
            </a:extLst>
          </p:cNvPr>
          <p:cNvSpPr txBox="1"/>
          <p:nvPr/>
        </p:nvSpPr>
        <p:spPr>
          <a:xfrm>
            <a:off x="8636984" y="3323532"/>
            <a:ext cx="555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rPr>
              <a:t>12.4%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83B142CF-D1DB-44D0-A656-DC767F847871}"/>
              </a:ext>
            </a:extLst>
          </p:cNvPr>
          <p:cNvSpPr txBox="1"/>
          <p:nvPr/>
        </p:nvSpPr>
        <p:spPr>
          <a:xfrm>
            <a:off x="8640077" y="3169973"/>
            <a:ext cx="5553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rPr>
              <a:t>13.4%</a:t>
            </a:r>
          </a:p>
        </p:txBody>
      </p:sp>
    </p:spTree>
    <p:extLst>
      <p:ext uri="{BB962C8B-B14F-4D97-AF65-F5344CB8AC3E}">
        <p14:creationId xmlns:p14="http://schemas.microsoft.com/office/powerpoint/2010/main" val="123267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67DF-47DD-40B1-A122-15394FB4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    </a:t>
            </a:r>
            <a:r>
              <a:rPr lang="en-US" sz="2600" b="1" dirty="0"/>
              <a:t>Clinical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AAE62-3DD1-4EAE-898F-C676882C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19399"/>
          </a:xfrm>
        </p:spPr>
        <p:txBody>
          <a:bodyPr/>
          <a:lstStyle/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7128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578C-D8CB-4044-981D-87138C8C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Back 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FFFF-1D19-48F8-82C0-EBBC8268D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0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4E31-424A-485D-8145-B8CC848C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2"/>
            <a:ext cx="9144000" cy="8572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   </a:t>
            </a:r>
            <a:r>
              <a:rPr lang="en-US" sz="2600" b="1" dirty="0"/>
              <a:t>Distribution of Valve Sizes Implanted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C8FB5E65-A9D8-4C6D-97FA-1F0F18054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779952"/>
              </p:ext>
            </p:extLst>
          </p:nvPr>
        </p:nvGraphicFramePr>
        <p:xfrm>
          <a:off x="696036" y="1156960"/>
          <a:ext cx="8086297" cy="3055178"/>
        </p:xfrm>
        <a:graphic>
          <a:graphicData uri="http://schemas.openxmlformats.org/drawingml/2006/table">
            <a:tbl>
              <a:tblPr firstRow="1" bandRow="1"/>
              <a:tblGrid>
                <a:gridCol w="1557417">
                  <a:extLst>
                    <a:ext uri="{9D8B030D-6E8A-4147-A177-3AD203B41FA5}">
                      <a16:colId xmlns:a16="http://schemas.microsoft.com/office/drawing/2014/main" val="3638146659"/>
                    </a:ext>
                  </a:extLst>
                </a:gridCol>
                <a:gridCol w="618078">
                  <a:extLst>
                    <a:ext uri="{9D8B030D-6E8A-4147-A177-3AD203B41FA5}">
                      <a16:colId xmlns:a16="http://schemas.microsoft.com/office/drawing/2014/main" val="1764076739"/>
                    </a:ext>
                  </a:extLst>
                </a:gridCol>
                <a:gridCol w="1446877">
                  <a:extLst>
                    <a:ext uri="{9D8B030D-6E8A-4147-A177-3AD203B41FA5}">
                      <a16:colId xmlns:a16="http://schemas.microsoft.com/office/drawing/2014/main" val="3870696888"/>
                    </a:ext>
                  </a:extLst>
                </a:gridCol>
                <a:gridCol w="630022">
                  <a:extLst>
                    <a:ext uri="{9D8B030D-6E8A-4147-A177-3AD203B41FA5}">
                      <a16:colId xmlns:a16="http://schemas.microsoft.com/office/drawing/2014/main" val="2592679959"/>
                    </a:ext>
                  </a:extLst>
                </a:gridCol>
                <a:gridCol w="1434932">
                  <a:extLst>
                    <a:ext uri="{9D8B030D-6E8A-4147-A177-3AD203B41FA5}">
                      <a16:colId xmlns:a16="http://schemas.microsoft.com/office/drawing/2014/main" val="2787982537"/>
                    </a:ext>
                  </a:extLst>
                </a:gridCol>
                <a:gridCol w="542877">
                  <a:extLst>
                    <a:ext uri="{9D8B030D-6E8A-4147-A177-3AD203B41FA5}">
                      <a16:colId xmlns:a16="http://schemas.microsoft.com/office/drawing/2014/main" val="3280053230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1196205713"/>
                    </a:ext>
                  </a:extLst>
                </a:gridCol>
                <a:gridCol w="511791">
                  <a:extLst>
                    <a:ext uri="{9D8B030D-6E8A-4147-A177-3AD203B41FA5}">
                      <a16:colId xmlns:a16="http://schemas.microsoft.com/office/drawing/2014/main" val="437654436"/>
                    </a:ext>
                  </a:extLst>
                </a:gridCol>
                <a:gridCol w="702858">
                  <a:extLst>
                    <a:ext uri="{9D8B030D-6E8A-4147-A177-3AD203B41FA5}">
                      <a16:colId xmlns:a16="http://schemas.microsoft.com/office/drawing/2014/main" val="1005245988"/>
                    </a:ext>
                  </a:extLst>
                </a:gridCol>
              </a:tblGrid>
              <a:tr h="463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Native Annulus Diameter (mm)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Portico™ valve</a:t>
                      </a:r>
                    </a:p>
                    <a:p>
                      <a:pPr algn="ctr"/>
                      <a:r>
                        <a:rPr lang="en-US" sz="1100" dirty="0"/>
                        <a:t>N=366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Evolut™ R/PRO</a:t>
                      </a:r>
                      <a:endParaRPr lang="en-US" sz="11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N=110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SAPIEN™ 3</a:t>
                      </a:r>
                      <a:endParaRPr lang="en-US" sz="11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N=206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11559"/>
                  </a:ext>
                </a:extLst>
              </a:tr>
              <a:tr h="4121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23mm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3.3% (12/366)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23mm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0.9% (1/110)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20mm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3.4% (7/206)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23mm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39.8% (82/206)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4856"/>
                  </a:ext>
                </a:extLst>
              </a:tr>
              <a:tr h="16498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26mm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29.1% (32/110)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888149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26mm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29.1% (32/110)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969488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25mm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21.0% (77/366)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43082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rowSpan="3"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26mm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49.0% (101/206)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270182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27mm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36.9% (135/366)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29mm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59.1% (65/110)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45334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86072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29mm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38.8% (142/366)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29mm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7.8% (16/206)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369851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31mm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34mm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10.9% (12/110)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53495"/>
                  </a:ext>
                </a:extLst>
              </a:tr>
              <a:tr h="24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6576" marB="36576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25241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FCE416-F65C-4499-BFFA-6E9EF39150ED}"/>
              </a:ext>
            </a:extLst>
          </p:cNvPr>
          <p:cNvSpPr txBox="1"/>
          <p:nvPr/>
        </p:nvSpPr>
        <p:spPr>
          <a:xfrm>
            <a:off x="2253917" y="895350"/>
            <a:ext cx="6528416" cy="261610"/>
          </a:xfrm>
          <a:prstGeom prst="rect">
            <a:avLst/>
          </a:prstGeom>
          <a:solidFill>
            <a:srgbClr val="B11F63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Pivotal RCT (Modified AT Population) </a:t>
            </a:r>
          </a:p>
        </p:txBody>
      </p:sp>
    </p:spTree>
    <p:extLst>
      <p:ext uri="{BB962C8B-B14F-4D97-AF65-F5344CB8AC3E}">
        <p14:creationId xmlns:p14="http://schemas.microsoft.com/office/powerpoint/2010/main" val="2547296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B29BD31-DDB1-4EA3-AD2D-DB511B8C1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826120"/>
              </p:ext>
            </p:extLst>
          </p:nvPr>
        </p:nvGraphicFramePr>
        <p:xfrm>
          <a:off x="1258036" y="1731981"/>
          <a:ext cx="6455626" cy="257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1747612-A58F-4DBE-A4A4-C2A8D4BB254C}"/>
              </a:ext>
            </a:extLst>
          </p:cNvPr>
          <p:cNvSpPr txBox="1"/>
          <p:nvPr/>
        </p:nvSpPr>
        <p:spPr>
          <a:xfrm>
            <a:off x="1611980" y="3883318"/>
            <a:ext cx="1479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RCT Portico™ valve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(N=375)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40DF8F-28CC-477F-B569-762599E6DC5C}"/>
              </a:ext>
            </a:extLst>
          </p:cNvPr>
          <p:cNvSpPr txBox="1"/>
          <p:nvPr/>
        </p:nvSpPr>
        <p:spPr>
          <a:xfrm>
            <a:off x="3622639" y="3883318"/>
            <a:ext cx="1527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FlexNav™ DS Cohort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(N=100)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4DD82-A95A-40D2-94D7-010EB63890A9}"/>
              </a:ext>
            </a:extLst>
          </p:cNvPr>
          <p:cNvSpPr txBox="1"/>
          <p:nvPr/>
        </p:nvSpPr>
        <p:spPr>
          <a:xfrm>
            <a:off x="5654400" y="3900900"/>
            <a:ext cx="1527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Portico I Registry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(N=941)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1EFCE3-B60F-4F96-A8EB-4714D7EC3155}"/>
              </a:ext>
            </a:extLst>
          </p:cNvPr>
          <p:cNvSpPr txBox="1"/>
          <p:nvPr/>
        </p:nvSpPr>
        <p:spPr>
          <a:xfrm>
            <a:off x="911787" y="2271724"/>
            <a:ext cx="353943" cy="1698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PPI rate at 30 days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A6E468-7C73-4B2F-8AEF-DA3FDA665EB4}"/>
              </a:ext>
            </a:extLst>
          </p:cNvPr>
          <p:cNvSpPr/>
          <p:nvPr/>
        </p:nvSpPr>
        <p:spPr bwMode="auto">
          <a:xfrm>
            <a:off x="5417681" y="1623808"/>
            <a:ext cx="363475" cy="285294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DA09A5E-5363-4716-8ED6-7E7A059B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</a:t>
            </a:r>
            <a:r>
              <a:rPr lang="en-US" sz="2600" dirty="0"/>
              <a:t>New Permanent Pacemaker at 30 Days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D46B32-BCF2-4C30-B5A0-AFEFBB53A499}"/>
              </a:ext>
            </a:extLst>
          </p:cNvPr>
          <p:cNvSpPr txBox="1"/>
          <p:nvPr/>
        </p:nvSpPr>
        <p:spPr>
          <a:xfrm>
            <a:off x="381000" y="804658"/>
            <a:ext cx="8502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IDE FlexNav DS cohort, new permanent pacemaker implantation (PPI) rate was halved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Mean implant depth reduced to 4.0 mm (vs 6.4mm in RCT Portico valve AT cohort)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Rate consistent with real-world Portico use in EU and AUS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DDCC2-2DE9-4D16-8986-D277067E0484}"/>
              </a:ext>
            </a:extLst>
          </p:cNvPr>
          <p:cNvSpPr txBox="1"/>
          <p:nvPr/>
        </p:nvSpPr>
        <p:spPr>
          <a:xfrm>
            <a:off x="159524" y="4298815"/>
            <a:ext cx="1802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Implant depth: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83215-C1D9-4295-9AEA-F0E92A98F1E2}"/>
              </a:ext>
            </a:extLst>
          </p:cNvPr>
          <p:cNvSpPr txBox="1"/>
          <p:nvPr/>
        </p:nvSpPr>
        <p:spPr>
          <a:xfrm>
            <a:off x="1968293" y="4298814"/>
            <a:ext cx="754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31EAB-5376-4A2F-9454-C6AD97DA1D9E}"/>
              </a:ext>
            </a:extLst>
          </p:cNvPr>
          <p:cNvSpPr txBox="1"/>
          <p:nvPr/>
        </p:nvSpPr>
        <p:spPr>
          <a:xfrm>
            <a:off x="4042933" y="4297708"/>
            <a:ext cx="754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0CD0B-777F-4A76-B19E-3C2008675CF3}"/>
              </a:ext>
            </a:extLst>
          </p:cNvPr>
          <p:cNvSpPr txBox="1"/>
          <p:nvPr/>
        </p:nvSpPr>
        <p:spPr>
          <a:xfrm>
            <a:off x="6098682" y="4297704"/>
            <a:ext cx="754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 mm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B8C5D6-A0C3-42A2-84CE-869ECC3F2934}"/>
              </a:ext>
            </a:extLst>
          </p:cNvPr>
          <p:cNvCxnSpPr/>
          <p:nvPr/>
        </p:nvCxnSpPr>
        <p:spPr>
          <a:xfrm>
            <a:off x="186220" y="4324350"/>
            <a:ext cx="745602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26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ABA334FA-0CAA-4A80-BAEF-EBA399503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746400"/>
              </p:ext>
            </p:extLst>
          </p:nvPr>
        </p:nvGraphicFramePr>
        <p:xfrm>
          <a:off x="381000" y="1466595"/>
          <a:ext cx="8153397" cy="2689860"/>
        </p:xfrm>
        <a:graphic>
          <a:graphicData uri="http://schemas.openxmlformats.org/drawingml/2006/table">
            <a:tbl>
              <a:tblPr firstRow="1" bandRow="1"/>
              <a:tblGrid>
                <a:gridCol w="1802019">
                  <a:extLst>
                    <a:ext uri="{9D8B030D-6E8A-4147-A177-3AD203B41FA5}">
                      <a16:colId xmlns:a16="http://schemas.microsoft.com/office/drawing/2014/main" val="1740555330"/>
                    </a:ext>
                  </a:extLst>
                </a:gridCol>
                <a:gridCol w="1058563">
                  <a:extLst>
                    <a:ext uri="{9D8B030D-6E8A-4147-A177-3AD203B41FA5}">
                      <a16:colId xmlns:a16="http://schemas.microsoft.com/office/drawing/2014/main" val="2952616035"/>
                    </a:ext>
                  </a:extLst>
                </a:gridCol>
                <a:gridCol w="1058563">
                  <a:extLst>
                    <a:ext uri="{9D8B030D-6E8A-4147-A177-3AD203B41FA5}">
                      <a16:colId xmlns:a16="http://schemas.microsoft.com/office/drawing/2014/main" val="48064183"/>
                    </a:ext>
                  </a:extLst>
                </a:gridCol>
                <a:gridCol w="1058563">
                  <a:extLst>
                    <a:ext uri="{9D8B030D-6E8A-4147-A177-3AD203B41FA5}">
                      <a16:colId xmlns:a16="http://schemas.microsoft.com/office/drawing/2014/main" val="4024356457"/>
                    </a:ext>
                  </a:extLst>
                </a:gridCol>
                <a:gridCol w="1058563">
                  <a:extLst>
                    <a:ext uri="{9D8B030D-6E8A-4147-A177-3AD203B41FA5}">
                      <a16:colId xmlns:a16="http://schemas.microsoft.com/office/drawing/2014/main" val="1567300247"/>
                    </a:ext>
                  </a:extLst>
                </a:gridCol>
                <a:gridCol w="1058563">
                  <a:extLst>
                    <a:ext uri="{9D8B030D-6E8A-4147-A177-3AD203B41FA5}">
                      <a16:colId xmlns:a16="http://schemas.microsoft.com/office/drawing/2014/main" val="3697555229"/>
                    </a:ext>
                  </a:extLst>
                </a:gridCol>
                <a:gridCol w="1058563">
                  <a:extLst>
                    <a:ext uri="{9D8B030D-6E8A-4147-A177-3AD203B41FA5}">
                      <a16:colId xmlns:a16="http://schemas.microsoft.com/office/drawing/2014/main" val="60648241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Pivotal RCT (Modified AT Population) 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1F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1F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08340"/>
                  </a:ext>
                </a:extLst>
              </a:tr>
              <a:tr h="423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Outcome at 1 Year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/>
                        <a:t>Portico valve 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N=366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8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8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Evolut™ R/PRO</a:t>
                      </a:r>
                      <a:endParaRPr lang="en-US" sz="105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5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N=110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SAPIEN™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N=206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11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Valve Sizing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Aortic Valve Area (cm</a:t>
                      </a:r>
                      <a:r>
                        <a:rPr lang="en-US" sz="9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Gradient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(mmHg)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Aortic Valve Area (cm</a:t>
                      </a:r>
                      <a:r>
                        <a:rPr lang="en-US" sz="9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Gradient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(mmHg)</a:t>
                      </a:r>
                    </a:p>
                  </a:txBody>
                  <a:tcPr marL="0" marR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Aortic Valve Area (cm</a:t>
                      </a:r>
                      <a:r>
                        <a:rPr lang="en-US" sz="9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Gradient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(mmHg)</a:t>
                      </a:r>
                    </a:p>
                  </a:txBody>
                  <a:tcPr marL="0" marR="0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0969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~Undersized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99" marR="63499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 ± 0.42 (11)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± 4.2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1.79 ± 0.23 (7)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 ± 3.1  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 ± 0.50 (11)</a:t>
                      </a:r>
                      <a:endParaRPr lang="en-US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 ± 4.8 (11)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7119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~Within Range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99" marR="63499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 ± 0.51 (194)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 ± 4.0 (211)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 ± 0.51 (60)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 ± 3.5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(62)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 ± 0.45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(127)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 ± 5.5 (134)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70814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~Oversized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99" marR="63499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1.79 ± 0.50 (40)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 ± 3.0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(45)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 ± 0.42 (14)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 ± 3.9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 ± 0.51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 ± 4.8 (11)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152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0B465E-DEB3-425C-8A72-D8BB8EA61CFD}"/>
              </a:ext>
            </a:extLst>
          </p:cNvPr>
          <p:cNvSpPr txBox="1"/>
          <p:nvPr/>
        </p:nvSpPr>
        <p:spPr>
          <a:xfrm>
            <a:off x="0" y="23929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    RCT| Sizing and Hemodynamics at 1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FB19A-AB43-4F66-B8C3-389197B96E2D}"/>
              </a:ext>
            </a:extLst>
          </p:cNvPr>
          <p:cNvSpPr txBox="1"/>
          <p:nvPr/>
        </p:nvSpPr>
        <p:spPr>
          <a:xfrm>
            <a:off x="381000" y="94170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5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hemodynamics of Portico™ valve is not driven by “oversized” valves</a:t>
            </a:r>
          </a:p>
        </p:txBody>
      </p:sp>
    </p:spTree>
    <p:extLst>
      <p:ext uri="{BB962C8B-B14F-4D97-AF65-F5344CB8AC3E}">
        <p14:creationId xmlns:p14="http://schemas.microsoft.com/office/powerpoint/2010/main" val="1497125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6B02-9909-440C-AEE4-EB9F9286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   </a:t>
            </a:r>
            <a:r>
              <a:rPr lang="en-US" sz="2600" dirty="0"/>
              <a:t>RCT| </a:t>
            </a:r>
            <a:r>
              <a:rPr lang="en-US" sz="2600" b="1" dirty="0"/>
              <a:t>Implant Characteristics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9ED5D85C-D766-4F36-9EF7-A797E5497839}"/>
              </a:ext>
            </a:extLst>
          </p:cNvPr>
          <p:cNvGraphicFramePr>
            <a:graphicFrameLocks/>
          </p:cNvGraphicFramePr>
          <p:nvPr/>
        </p:nvGraphicFramePr>
        <p:xfrm>
          <a:off x="320039" y="811530"/>
          <a:ext cx="8503921" cy="3487380"/>
        </p:xfrm>
        <a:graphic>
          <a:graphicData uri="http://schemas.openxmlformats.org/drawingml/2006/table">
            <a:tbl>
              <a:tblPr firstRow="1" bandRow="1"/>
              <a:tblGrid>
                <a:gridCol w="2767474">
                  <a:extLst>
                    <a:ext uri="{9D8B030D-6E8A-4147-A177-3AD203B41FA5}">
                      <a16:colId xmlns:a16="http://schemas.microsoft.com/office/drawing/2014/main" val="1740555330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2952616035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4024356457"/>
                    </a:ext>
                  </a:extLst>
                </a:gridCol>
                <a:gridCol w="1912149">
                  <a:extLst>
                    <a:ext uri="{9D8B030D-6E8A-4147-A177-3AD203B41FA5}">
                      <a16:colId xmlns:a16="http://schemas.microsoft.com/office/drawing/2014/main" val="3697555229"/>
                    </a:ext>
                  </a:extLst>
                </a:gridCol>
              </a:tblGrid>
              <a:tr h="249203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Pivotal RCT (Modified AT Population) 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1F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08340"/>
                  </a:ext>
                </a:extLst>
              </a:tr>
              <a:tr h="422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Characteristic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/>
                        <a:t>Portico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™</a:t>
                      </a:r>
                      <a:r>
                        <a:rPr lang="en-US" sz="1050" dirty="0"/>
                        <a:t> valve 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N=366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Evolut™ R/PRO</a:t>
                      </a:r>
                      <a:endParaRPr lang="en-US" sz="105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5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N=110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D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SAPIEN™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N=206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11559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Anesthesia - Conscious sedation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35.5% 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71196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Pre-BAV performed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b-NO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86.1%</a:t>
                      </a: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b-NO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42.7%</a:t>
                      </a:r>
                      <a:r>
                        <a:rPr lang="nb-NO" sz="105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61.2%</a:t>
                      </a:r>
                      <a:r>
                        <a:rPr lang="en-US" sz="105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708142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Final deployed stent depth (mm)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6.37 ± 2.31(348) 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5.05 ± 2.81(87)</a:t>
                      </a:r>
                      <a:r>
                        <a:rPr lang="en-US" sz="105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4.14 ± 2.01 (147)</a:t>
                      </a:r>
                      <a:r>
                        <a:rPr lang="en-US" sz="105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15217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Post-implant balloon valvuloplasty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49.5%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30.0%</a:t>
                      </a:r>
                      <a:r>
                        <a:rPr lang="en-US" sz="105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15.5%</a:t>
                      </a:r>
                      <a:r>
                        <a:rPr lang="en-US" sz="105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4856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Need to </a:t>
                      </a:r>
                      <a:r>
                        <a:rPr lang="en-US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resheath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08706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marL="0" marR="0" lvl="0" indent="-19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Transfemoral  Access Route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96.4% 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56896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marL="0" marR="0" lvl="0" indent="-19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TAV-in-TAV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0.9%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48529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marL="0" marR="0" lvl="0" indent="-19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Valve- Undersized*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36813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marL="0" marR="0" lvl="0" indent="-19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Valve- Within range* 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79.8%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74.1%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81.9%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01485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marL="0" marR="0" lvl="0" indent="-19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Valve- Oversized*</a:t>
                      </a:r>
                    </a:p>
                  </a:txBody>
                  <a:tcPr marL="18415" marR="18415" marT="0" marB="0" anchor="ctr"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15.8%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7.8%</a:t>
                      </a:r>
                    </a:p>
                  </a:txBody>
                  <a:tcPr marT="27432" marB="27432" anchor="ctr">
                    <a:lnL>
                      <a:noFill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34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52B4C3-8E40-47B5-A2ED-D122A5BCD349}"/>
              </a:ext>
            </a:extLst>
          </p:cNvPr>
          <p:cNvSpPr txBox="1"/>
          <p:nvPr/>
        </p:nvSpPr>
        <p:spPr>
          <a:xfrm>
            <a:off x="1371600" y="4292827"/>
            <a:ext cx="693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Compared to Portico valve 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; 1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P≤0.0003 based on Chi-squared test ; 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P&lt;0.0001 based on T-test ; * Valve sizing based on CT measured native annulus mean diameter (mm) </a:t>
            </a:r>
          </a:p>
        </p:txBody>
      </p:sp>
    </p:spTree>
    <p:extLst>
      <p:ext uri="{BB962C8B-B14F-4D97-AF65-F5344CB8AC3E}">
        <p14:creationId xmlns:p14="http://schemas.microsoft.com/office/powerpoint/2010/main" val="15913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64006"/>
          </a:xfrm>
        </p:spPr>
        <p:txBody>
          <a:bodyPr/>
          <a:lstStyle/>
          <a:p>
            <a:pPr algn="l"/>
            <a:r>
              <a:rPr lang="en-US" dirty="0"/>
              <a:t>   </a:t>
            </a:r>
            <a:r>
              <a:rPr lang="en-US" sz="2600" b="1" dirty="0"/>
              <a:t>Portico™ Transcatheter Aortic Valve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BFC40-FCE7-442E-8080-3E6468DE4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78" t="1087" r="-11111" b="-1087"/>
          <a:stretch/>
        </p:blipFill>
        <p:spPr>
          <a:xfrm>
            <a:off x="0" y="1123950"/>
            <a:ext cx="2456329" cy="3402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FF075-3D67-4FC6-854B-B68B659F98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82" t="25537" r="20873" b="18167"/>
          <a:stretch/>
        </p:blipFill>
        <p:spPr>
          <a:xfrm>
            <a:off x="5562600" y="1123950"/>
            <a:ext cx="3423345" cy="3276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8B12C2-2EE9-4A9C-96CE-5144DFD528E2}"/>
              </a:ext>
            </a:extLst>
          </p:cNvPr>
          <p:cNvSpPr txBox="1"/>
          <p:nvPr/>
        </p:nvSpPr>
        <p:spPr>
          <a:xfrm>
            <a:off x="1981401" y="1080016"/>
            <a:ext cx="3528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58" lvl="0" indent="-182558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valve functionality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hemodynamic stability throughout deployment</a:t>
            </a:r>
            <a:r>
              <a:rPr lang="en-US" sz="12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82558" lvl="0" indent="-182558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rapid pacing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12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</a:p>
          <a:p>
            <a:pPr marL="182558" lvl="0" indent="-182558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open cell frame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minimizes obstruction to coronary blood flow and preserves coronary access</a:t>
            </a:r>
            <a:r>
              <a:rPr lang="en-US" sz="12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82558" lvl="0" indent="-182558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Nitinol self-expanding stent is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recapturable, repositionable and retrievable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182558" lvl="0" indent="-182558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annulus range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19-27 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16E1B-BE72-4ABD-9942-72E88F022A3B}"/>
              </a:ext>
            </a:extLst>
          </p:cNvPr>
          <p:cNvSpPr txBox="1"/>
          <p:nvPr/>
        </p:nvSpPr>
        <p:spPr>
          <a:xfrm>
            <a:off x="2126966" y="4063484"/>
            <a:ext cx="3423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 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Möllmann H et al. Portico TF EU Pre-CE Mark 30d outcomes for all 4 valve sizes. J Am Coll Cardiol Intv. 2017; 10:1538–47.Coronary access report, for cell size measurements #90103707.</a:t>
            </a:r>
          </a:p>
          <a:p>
            <a:r>
              <a:rPr lang="en-US" sz="7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 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Portico IFU</a:t>
            </a:r>
          </a:p>
        </p:txBody>
      </p:sp>
    </p:spTree>
    <p:extLst>
      <p:ext uri="{BB962C8B-B14F-4D97-AF65-F5344CB8AC3E}">
        <p14:creationId xmlns:p14="http://schemas.microsoft.com/office/powerpoint/2010/main" val="22710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0FA0EF3-E5AB-4609-B004-96019990BC7E}"/>
              </a:ext>
            </a:extLst>
          </p:cNvPr>
          <p:cNvSpPr/>
          <p:nvPr/>
        </p:nvSpPr>
        <p:spPr>
          <a:xfrm>
            <a:off x="2814273" y="4307966"/>
            <a:ext cx="3529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The trial was funded by Abbott (formerly St Jude Medical)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210E9A-4E04-4C38-86AD-F3144A67DCA0}"/>
              </a:ext>
            </a:extLst>
          </p:cNvPr>
          <p:cNvSpPr/>
          <p:nvPr/>
        </p:nvSpPr>
        <p:spPr bwMode="auto">
          <a:xfrm>
            <a:off x="1837331" y="3090054"/>
            <a:ext cx="2468880" cy="411480"/>
          </a:xfrm>
          <a:prstGeom prst="roundRect">
            <a:avLst/>
          </a:prstGeom>
          <a:solidFill>
            <a:srgbClr val="005A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Randomized 1:1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632FC4B-A0CC-4E32-89F1-033C7411345B}"/>
              </a:ext>
            </a:extLst>
          </p:cNvPr>
          <p:cNvSpPr/>
          <p:nvPr/>
        </p:nvSpPr>
        <p:spPr bwMode="auto">
          <a:xfrm>
            <a:off x="1837331" y="2581394"/>
            <a:ext cx="2468880" cy="411480"/>
          </a:xfrm>
          <a:prstGeom prst="roundRect">
            <a:avLst/>
          </a:prstGeom>
          <a:solidFill>
            <a:srgbClr val="005A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Pivotal RCT (n=750)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D3996AC-E358-4361-B328-D1004954B756}"/>
              </a:ext>
            </a:extLst>
          </p:cNvPr>
          <p:cNvSpPr/>
          <p:nvPr/>
        </p:nvSpPr>
        <p:spPr bwMode="auto">
          <a:xfrm>
            <a:off x="1306549" y="2057972"/>
            <a:ext cx="6973289" cy="320563"/>
          </a:xfrm>
          <a:prstGeom prst="roundRect">
            <a:avLst/>
          </a:prstGeom>
          <a:noFill/>
          <a:ln w="9525" cap="flat" cmpd="sng" algn="ctr">
            <a:solidFill>
              <a:srgbClr val="3C3C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High or extreme surgical risk patients with symptomatic severe AS; Annulus 19-27 mm; TF or Alternative Access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EE759D8-6B67-49C3-8D97-0178D7BF7A84}"/>
              </a:ext>
            </a:extLst>
          </p:cNvPr>
          <p:cNvSpPr/>
          <p:nvPr/>
        </p:nvSpPr>
        <p:spPr bwMode="auto">
          <a:xfrm>
            <a:off x="3021367" y="1100176"/>
            <a:ext cx="3543653" cy="702745"/>
          </a:xfrm>
          <a:prstGeom prst="roundRect">
            <a:avLst/>
          </a:prstGeom>
          <a:noFill/>
          <a:ln w="9525" cap="flat" cmpd="sng" algn="ctr">
            <a:solidFill>
              <a:srgbClr val="3C3C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PORTICO IDE Trial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Global, multicenter (70 sites), prospective, randomized, controlled non-inferiority trial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3B8940-F64F-4408-852F-CD2C6B5AC275}"/>
              </a:ext>
            </a:extLst>
          </p:cNvPr>
          <p:cNvCxnSpPr>
            <a:cxnSpLocks/>
            <a:stCxn id="30" idx="2"/>
            <a:endCxn id="29" idx="0"/>
          </p:cNvCxnSpPr>
          <p:nvPr/>
        </p:nvCxnSpPr>
        <p:spPr bwMode="auto">
          <a:xfrm>
            <a:off x="4793194" y="1802921"/>
            <a:ext cx="0" cy="2550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C3C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9826F953-7C9A-47F2-8B8E-4D343473E02B}"/>
              </a:ext>
            </a:extLst>
          </p:cNvPr>
          <p:cNvCxnSpPr>
            <a:cxnSpLocks/>
            <a:stCxn id="29" idx="2"/>
            <a:endCxn id="28" idx="0"/>
          </p:cNvCxnSpPr>
          <p:nvPr/>
        </p:nvCxnSpPr>
        <p:spPr bwMode="auto">
          <a:xfrm rot="5400000">
            <a:off x="3831054" y="1619253"/>
            <a:ext cx="202859" cy="1721423"/>
          </a:xfrm>
          <a:prstGeom prst="bentConnector3">
            <a:avLst>
              <a:gd name="adj1" fmla="val 65816"/>
            </a:avLst>
          </a:prstGeom>
          <a:solidFill>
            <a:schemeClr val="accent1"/>
          </a:solidFill>
          <a:ln w="19050" cap="flat" cmpd="sng" algn="ctr">
            <a:solidFill>
              <a:srgbClr val="3C3C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5FB5F3-75DA-49BF-A320-838E798BF8D7}"/>
              </a:ext>
            </a:extLst>
          </p:cNvPr>
          <p:cNvCxnSpPr>
            <a:stCxn id="28" idx="2"/>
            <a:endCxn id="22" idx="0"/>
          </p:cNvCxnSpPr>
          <p:nvPr/>
        </p:nvCxnSpPr>
        <p:spPr bwMode="auto">
          <a:xfrm>
            <a:off x="3071771" y="2992874"/>
            <a:ext cx="0" cy="971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C3C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54F028AC-723F-4BFF-85B5-C40FCB52C9D6}"/>
              </a:ext>
            </a:extLst>
          </p:cNvPr>
          <p:cNvCxnSpPr>
            <a:stCxn id="22" idx="2"/>
          </p:cNvCxnSpPr>
          <p:nvPr/>
        </p:nvCxnSpPr>
        <p:spPr bwMode="auto">
          <a:xfrm rot="16200000" flipH="1">
            <a:off x="3608975" y="2964330"/>
            <a:ext cx="223612" cy="12980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3C3C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D0224B56-DDC3-428F-9ABA-31E8FADE1137}"/>
              </a:ext>
            </a:extLst>
          </p:cNvPr>
          <p:cNvCxnSpPr>
            <a:stCxn id="22" idx="2"/>
          </p:cNvCxnSpPr>
          <p:nvPr/>
        </p:nvCxnSpPr>
        <p:spPr bwMode="auto">
          <a:xfrm rot="5400000">
            <a:off x="2308560" y="2966725"/>
            <a:ext cx="228403" cy="12980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3C3C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1EA6B1-AD3E-43CE-AFC4-FFA2381191E6}"/>
              </a:ext>
            </a:extLst>
          </p:cNvPr>
          <p:cNvGrpSpPr/>
          <p:nvPr/>
        </p:nvGrpSpPr>
        <p:grpSpPr>
          <a:xfrm>
            <a:off x="4793193" y="2505665"/>
            <a:ext cx="3458501" cy="1621916"/>
            <a:chOff x="4793193" y="2505665"/>
            <a:chExt cx="3458501" cy="162191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933B12-9C8D-4E22-A03D-B005C24A01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16775" y="3470095"/>
              <a:ext cx="0" cy="2468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C3C3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5093322-491B-4CA5-9925-016B9477FDEE}"/>
                </a:ext>
              </a:extLst>
            </p:cNvPr>
            <p:cNvGrpSpPr/>
            <p:nvPr/>
          </p:nvGrpSpPr>
          <p:grpSpPr>
            <a:xfrm>
              <a:off x="4793193" y="2505665"/>
              <a:ext cx="3458501" cy="1621916"/>
              <a:chOff x="4586420" y="2497054"/>
              <a:chExt cx="3458501" cy="168188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5818D7A-6634-4A1F-B4D1-1269425F5ED6}"/>
                  </a:ext>
                </a:extLst>
              </p:cNvPr>
              <p:cNvGrpSpPr/>
              <p:nvPr/>
            </p:nvGrpSpPr>
            <p:grpSpPr>
              <a:xfrm>
                <a:off x="4594441" y="2765494"/>
                <a:ext cx="3450480" cy="1413441"/>
                <a:chOff x="4635185" y="2155326"/>
                <a:chExt cx="3450480" cy="1413441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7B6667AF-BB58-4F92-BF11-C3B4113406CA}"/>
                    </a:ext>
                  </a:extLst>
                </p:cNvPr>
                <p:cNvSpPr/>
                <p:nvPr/>
              </p:nvSpPr>
              <p:spPr bwMode="auto">
                <a:xfrm>
                  <a:off x="5616785" y="3137324"/>
                  <a:ext cx="2468880" cy="431443"/>
                </a:xfrm>
                <a:prstGeom prst="roundRect">
                  <a:avLst/>
                </a:prstGeom>
                <a:solidFill>
                  <a:srgbClr val="0397D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0" rIns="9144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ヒラギノ角ゴ Pro W3" pitchFamily="-111" charset="-128"/>
                      <a:cs typeface="Arial" charset="0"/>
                    </a:rPr>
                    <a:t>Portico valve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ヒラギノ角ゴ Pro W3" pitchFamily="-111" charset="-128"/>
                      <a:cs typeface="Arial" charset="0"/>
                    </a:rPr>
                    <a:t>+ FlexNav™ Delivery System (DS)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ヒラギノ角ゴ Pro W3" pitchFamily="-111" charset="-128"/>
                    <a:cs typeface="Arial" charset="0"/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30821627-FCBE-43E9-AD45-E5E9DF567D46}"/>
                    </a:ext>
                  </a:extLst>
                </p:cNvPr>
                <p:cNvSpPr/>
                <p:nvPr/>
              </p:nvSpPr>
              <p:spPr bwMode="auto">
                <a:xfrm>
                  <a:off x="5616785" y="2483502"/>
                  <a:ext cx="2468880" cy="421943"/>
                </a:xfrm>
                <a:prstGeom prst="roundRect">
                  <a:avLst/>
                </a:prstGeom>
                <a:solidFill>
                  <a:srgbClr val="0397D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ヒラギノ角ゴ Pro W3" pitchFamily="-111" charset="-128"/>
                      <a:cs typeface="Arial" charset="0"/>
                    </a:rPr>
                    <a:t>FlexNav™ DS Cohort (n=100)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ヒラギノ角ゴ Pro W3" pitchFamily="-111" charset="-128"/>
                    <a:cs typeface="Arial" charset="0"/>
                  </a:endParaRPr>
                </a:p>
              </p:txBody>
            </p:sp>
            <p:cxnSp>
              <p:nvCxnSpPr>
                <p:cNvPr id="53" name="Connector: Elbow 52">
                  <a:extLst>
                    <a:ext uri="{FF2B5EF4-FFF2-40B4-BE49-F238E27FC236}">
                      <a16:creationId xmlns:a16="http://schemas.microsoft.com/office/drawing/2014/main" id="{A2827EC3-BD4C-4D0A-9AAC-D1CD02E9A676}"/>
                    </a:ext>
                  </a:extLst>
                </p:cNvPr>
                <p:cNvCxnSpPr>
                  <a:cxnSpLocks/>
                  <a:endCxn id="52" idx="0"/>
                </p:cNvCxnSpPr>
                <p:nvPr/>
              </p:nvCxnSpPr>
              <p:spPr bwMode="auto">
                <a:xfrm>
                  <a:off x="4635185" y="2155326"/>
                  <a:ext cx="2216040" cy="328176"/>
                </a:xfrm>
                <a:prstGeom prst="bentConnector2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3C3C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998EE3B-9EE0-499A-8E11-9886A68E90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86420" y="2497054"/>
                <a:ext cx="1623" cy="2794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3C3C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A8A5779-F3C5-4B0C-9BD6-91DCB6D4A0AC}"/>
              </a:ext>
            </a:extLst>
          </p:cNvPr>
          <p:cNvSpPr/>
          <p:nvPr/>
        </p:nvSpPr>
        <p:spPr bwMode="auto">
          <a:xfrm>
            <a:off x="3130571" y="3725146"/>
            <a:ext cx="2468880" cy="411480"/>
          </a:xfrm>
          <a:prstGeom prst="roundRect">
            <a:avLst/>
          </a:prstGeom>
          <a:solidFill>
            <a:srgbClr val="B11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369 Any FDA-approved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commercial TAVR system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902A0A7-C8A3-4BC5-8C82-96D32B6AB7C3}"/>
              </a:ext>
            </a:extLst>
          </p:cNvPr>
          <p:cNvSpPr/>
          <p:nvPr/>
        </p:nvSpPr>
        <p:spPr bwMode="auto">
          <a:xfrm>
            <a:off x="533400" y="3725146"/>
            <a:ext cx="2468880" cy="411480"/>
          </a:xfrm>
          <a:prstGeom prst="roundRect">
            <a:avLst/>
          </a:prstGeom>
          <a:solidFill>
            <a:srgbClr val="005A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381 Portico™ valve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Arial" charset="0"/>
              </a:rPr>
              <a:t>+ first-gen DS (TF and Alt Access)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9D3220-4B7C-42F8-8A9E-AD152071C32C}"/>
              </a:ext>
            </a:extLst>
          </p:cNvPr>
          <p:cNvSpPr/>
          <p:nvPr/>
        </p:nvSpPr>
        <p:spPr>
          <a:xfrm>
            <a:off x="133643" y="2618401"/>
            <a:ext cx="1252025" cy="418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0E23F-5D02-41E4-BEDB-3DDBDAF3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25"/>
            <a:ext cx="915774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  </a:t>
            </a:r>
            <a:r>
              <a:rPr lang="en-US" sz="2600" b="1" dirty="0"/>
              <a:t>PORTICO IDE Trial Design    </a:t>
            </a:r>
          </a:p>
        </p:txBody>
      </p:sp>
    </p:spTree>
    <p:extLst>
      <p:ext uri="{BB962C8B-B14F-4D97-AF65-F5344CB8AC3E}">
        <p14:creationId xmlns:p14="http://schemas.microsoft.com/office/powerpoint/2010/main" val="19509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77F1-6F9C-4D35-B615-742BDEAB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953753"/>
          </a:xfrm>
        </p:spPr>
        <p:txBody>
          <a:bodyPr>
            <a:normAutofit/>
          </a:bodyPr>
          <a:lstStyle/>
          <a:p>
            <a:r>
              <a:rPr lang="en-US" sz="2600" dirty="0"/>
              <a:t>   RCT| Primary Safety Endpoint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EA28D8-EFAC-4227-8671-482636278EB8}"/>
              </a:ext>
            </a:extLst>
          </p:cNvPr>
          <p:cNvSpPr/>
          <p:nvPr/>
        </p:nvSpPr>
        <p:spPr bwMode="auto">
          <a:xfrm>
            <a:off x="5819494" y="4176529"/>
            <a:ext cx="2637602" cy="322139"/>
          </a:xfrm>
          <a:prstGeom prst="roundRect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53763"/>
                </a:solidFill>
                <a:latin typeface="Arial" charset="0"/>
                <a:cs typeface="Arial" charset="0"/>
              </a:rPr>
              <a:t>P</a:t>
            </a:r>
            <a:r>
              <a:rPr lang="en-US" sz="1100" b="1" dirty="0">
                <a:solidFill>
                  <a:srgbClr val="053763"/>
                </a:solidFill>
                <a:latin typeface="Arial" charset="0"/>
                <a:cs typeface="Arial" charset="0"/>
              </a:rPr>
              <a:t>-value for non-inferiority = 0.03</a:t>
            </a:r>
            <a:endParaRPr lang="en-US" sz="1200" b="1" dirty="0">
              <a:solidFill>
                <a:srgbClr val="053763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AAF52-B934-4CC9-9F8D-F040BB17DA7A}"/>
              </a:ext>
            </a:extLst>
          </p:cNvPr>
          <p:cNvSpPr txBox="1"/>
          <p:nvPr/>
        </p:nvSpPr>
        <p:spPr>
          <a:xfrm>
            <a:off x="5688275" y="3865908"/>
            <a:ext cx="30872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8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Difference in Primary Safety Endpoint Event Rates (Portico-Commercial)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3E4AAF-419F-4446-98B3-FB391D4F8BD1}"/>
              </a:ext>
            </a:extLst>
          </p:cNvPr>
          <p:cNvGrpSpPr/>
          <p:nvPr/>
        </p:nvGrpSpPr>
        <p:grpSpPr>
          <a:xfrm>
            <a:off x="5709205" y="1470222"/>
            <a:ext cx="3188646" cy="2436247"/>
            <a:chOff x="5967305" y="1353788"/>
            <a:chExt cx="2964175" cy="24362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3842FD-D154-4E20-890F-2BCDB68DDE41}"/>
                </a:ext>
              </a:extLst>
            </p:cNvPr>
            <p:cNvSpPr txBox="1"/>
            <p:nvPr/>
          </p:nvSpPr>
          <p:spPr>
            <a:xfrm>
              <a:off x="5967357" y="3574591"/>
              <a:ext cx="27216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charset="0"/>
                </a:rPr>
                <a:t>0          1          2          3          4          5         6         7        8        9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DD6D8B-4810-4334-88EA-0653FD09B97A}"/>
                </a:ext>
              </a:extLst>
            </p:cNvPr>
            <p:cNvCxnSpPr/>
            <p:nvPr/>
          </p:nvCxnSpPr>
          <p:spPr>
            <a:xfrm>
              <a:off x="8099669" y="351055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39D97B-6365-4770-AB46-8CB19981BA29}"/>
                </a:ext>
              </a:extLst>
            </p:cNvPr>
            <p:cNvCxnSpPr/>
            <p:nvPr/>
          </p:nvCxnSpPr>
          <p:spPr>
            <a:xfrm>
              <a:off x="8305155" y="3517895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C3E527C-BCE1-44DE-9A35-7F46B672842C}"/>
                </a:ext>
              </a:extLst>
            </p:cNvPr>
            <p:cNvCxnSpPr/>
            <p:nvPr/>
          </p:nvCxnSpPr>
          <p:spPr>
            <a:xfrm>
              <a:off x="6072911" y="3512651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AAED02-EC27-459B-9B76-B4B5ADD3520D}"/>
                </a:ext>
              </a:extLst>
            </p:cNvPr>
            <p:cNvCxnSpPr/>
            <p:nvPr/>
          </p:nvCxnSpPr>
          <p:spPr>
            <a:xfrm>
              <a:off x="6338213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70F417-F523-46BC-AAF1-24B0324B9488}"/>
                </a:ext>
              </a:extLst>
            </p:cNvPr>
            <p:cNvCxnSpPr/>
            <p:nvPr/>
          </p:nvCxnSpPr>
          <p:spPr>
            <a:xfrm>
              <a:off x="6597223" y="3514748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9FBADA-2321-4C7D-843A-F57CED2AD09D}"/>
                </a:ext>
              </a:extLst>
            </p:cNvPr>
            <p:cNvCxnSpPr/>
            <p:nvPr/>
          </p:nvCxnSpPr>
          <p:spPr>
            <a:xfrm>
              <a:off x="6875109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139D2D8-272E-49ED-94FC-28CF7AB8440E}"/>
                </a:ext>
              </a:extLst>
            </p:cNvPr>
            <p:cNvCxnSpPr/>
            <p:nvPr/>
          </p:nvCxnSpPr>
          <p:spPr>
            <a:xfrm>
              <a:off x="7126779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AD4FEE-4C5A-4AE0-987A-10CA0F0D470E}"/>
                </a:ext>
              </a:extLst>
            </p:cNvPr>
            <p:cNvCxnSpPr/>
            <p:nvPr/>
          </p:nvCxnSpPr>
          <p:spPr>
            <a:xfrm>
              <a:off x="7391032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A85BCE-B2B4-46E9-B329-5B4CD6C2B360}"/>
                </a:ext>
              </a:extLst>
            </p:cNvPr>
            <p:cNvCxnSpPr/>
            <p:nvPr/>
          </p:nvCxnSpPr>
          <p:spPr>
            <a:xfrm>
              <a:off x="7863962" y="351055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7BEB86A-05EF-4BDA-B54B-AEDF24AAC84E}"/>
                </a:ext>
              </a:extLst>
            </p:cNvPr>
            <p:cNvCxnSpPr/>
            <p:nvPr/>
          </p:nvCxnSpPr>
          <p:spPr>
            <a:xfrm>
              <a:off x="7632216" y="351789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FCF900A-3359-465D-9DBE-8ACF4E3E9339}"/>
                </a:ext>
              </a:extLst>
            </p:cNvPr>
            <p:cNvGrpSpPr/>
            <p:nvPr/>
          </p:nvGrpSpPr>
          <p:grpSpPr>
            <a:xfrm>
              <a:off x="7145545" y="2269666"/>
              <a:ext cx="938342" cy="194290"/>
              <a:chOff x="5315616" y="5657859"/>
              <a:chExt cx="1487856" cy="15100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C0973DB-E035-4630-AADD-C688E8A1F0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3279" y="5722754"/>
                <a:ext cx="1351244" cy="0"/>
              </a:xfrm>
              <a:prstGeom prst="line">
                <a:avLst/>
              </a:prstGeom>
              <a:solidFill>
                <a:srgbClr val="053763"/>
              </a:solidFill>
              <a:ln w="19050" cap="flat" cmpd="sng" algn="ctr">
                <a:solidFill>
                  <a:srgbClr val="053763"/>
                </a:solidFill>
                <a:prstDash val="soli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F0B1419-17F2-488B-AF42-28D232616C15}"/>
                  </a:ext>
                </a:extLst>
              </p:cNvPr>
              <p:cNvCxnSpPr/>
              <p:nvPr/>
            </p:nvCxnSpPr>
            <p:spPr>
              <a:xfrm>
                <a:off x="6803472" y="5657859"/>
                <a:ext cx="0" cy="151002"/>
              </a:xfrm>
              <a:prstGeom prst="line">
                <a:avLst/>
              </a:prstGeom>
              <a:solidFill>
                <a:srgbClr val="053763"/>
              </a:solidFill>
              <a:ln w="19050" cap="flat" cmpd="sng" algn="ctr">
                <a:solidFill>
                  <a:srgbClr val="053763"/>
                </a:solidFill>
                <a:prstDash val="solid"/>
              </a:ln>
              <a:effectLst/>
            </p:spPr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47A91BB-9A99-4566-9454-57FBB4D8FE37}"/>
                  </a:ext>
                </a:extLst>
              </p:cNvPr>
              <p:cNvSpPr/>
              <p:nvPr/>
            </p:nvSpPr>
            <p:spPr>
              <a:xfrm>
                <a:off x="5315616" y="5686483"/>
                <a:ext cx="191297" cy="94618"/>
              </a:xfrm>
              <a:prstGeom prst="ellipse">
                <a:avLst/>
              </a:prstGeom>
              <a:solidFill>
                <a:srgbClr val="05376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cs typeface="Arial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F63392-706A-48DF-B770-3FE4B6967714}"/>
                </a:ext>
              </a:extLst>
            </p:cNvPr>
            <p:cNvSpPr txBox="1"/>
            <p:nvPr/>
          </p:nvSpPr>
          <p:spPr>
            <a:xfrm>
              <a:off x="6676972" y="2454087"/>
              <a:ext cx="1804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 charset="0"/>
                </a:rPr>
                <a:t>One-sided 95% UCL = 8.1%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98FD80-7869-4F4E-9DE2-92F127338194}"/>
                </a:ext>
              </a:extLst>
            </p:cNvPr>
            <p:cNvCxnSpPr>
              <a:cxnSpLocks/>
            </p:cNvCxnSpPr>
            <p:nvPr/>
          </p:nvCxnSpPr>
          <p:spPr>
            <a:xfrm>
              <a:off x="8189235" y="1735019"/>
              <a:ext cx="0" cy="1748241"/>
            </a:xfrm>
            <a:prstGeom prst="line">
              <a:avLst/>
            </a:prstGeom>
            <a:solidFill>
              <a:srgbClr val="053763"/>
            </a:solidFill>
            <a:ln w="25400" cap="flat" cmpd="sng" algn="ctr">
              <a:solidFill>
                <a:srgbClr val="053763"/>
              </a:solidFill>
              <a:prstDash val="sysDash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7C21CD7-5187-44A1-A875-80C147971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7305" y="3517894"/>
              <a:ext cx="2554448" cy="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4F090E-F915-4B04-A34A-5B7CE099ECB8}"/>
                </a:ext>
              </a:extLst>
            </p:cNvPr>
            <p:cNvSpPr txBox="1"/>
            <p:nvPr/>
          </p:nvSpPr>
          <p:spPr>
            <a:xfrm>
              <a:off x="6762060" y="2010252"/>
              <a:ext cx="10132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 charset="0"/>
                </a:rPr>
                <a:t>Mean 4.2%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FA8C342-533C-4403-B1F3-5594563200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1188" y="1735019"/>
              <a:ext cx="12626" cy="183957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B8148D-3CE3-4D0F-AE61-B788942585AD}"/>
                </a:ext>
              </a:extLst>
            </p:cNvPr>
            <p:cNvSpPr txBox="1"/>
            <p:nvPr/>
          </p:nvSpPr>
          <p:spPr>
            <a:xfrm>
              <a:off x="7539103" y="1353788"/>
              <a:ext cx="1392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53763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Predefined 8.5%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53763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non-inferiority margin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9E40B6-413B-47F4-A166-42D2D4978A12}"/>
              </a:ext>
            </a:extLst>
          </p:cNvPr>
          <p:cNvSpPr txBox="1"/>
          <p:nvPr/>
        </p:nvSpPr>
        <p:spPr>
          <a:xfrm>
            <a:off x="0" y="10343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53763"/>
                </a:solidFill>
                <a:latin typeface="Arial" charset="0"/>
                <a:cs typeface="Arial" charset="0"/>
              </a:rPr>
              <a:t>Non-inferiority met</a:t>
            </a:r>
          </a:p>
        </p:txBody>
      </p:sp>
      <p:grpSp>
        <p:nvGrpSpPr>
          <p:cNvPr id="32" name="Group 5">
            <a:extLst>
              <a:ext uri="{FF2B5EF4-FFF2-40B4-BE49-F238E27FC236}">
                <a16:creationId xmlns:a16="http://schemas.microsoft.com/office/drawing/2014/main" id="{7B08F55F-9B95-4D45-B19E-AD52B1B2AD49}"/>
              </a:ext>
            </a:extLst>
          </p:cNvPr>
          <p:cNvGrpSpPr>
            <a:grpSpLocks/>
          </p:cNvGrpSpPr>
          <p:nvPr/>
        </p:nvGrpSpPr>
        <p:grpSpPr bwMode="auto">
          <a:xfrm>
            <a:off x="194498" y="1080517"/>
            <a:ext cx="5067194" cy="3483817"/>
            <a:chOff x="-224" y="3"/>
            <a:chExt cx="3683" cy="2391"/>
          </a:xfrm>
        </p:grpSpPr>
        <p:sp>
          <p:nvSpPr>
            <p:cNvPr id="33" name="AutoShape 4">
              <a:extLst>
                <a:ext uri="{FF2B5EF4-FFF2-40B4-BE49-F238E27FC236}">
                  <a16:creationId xmlns:a16="http://schemas.microsoft.com/office/drawing/2014/main" id="{F293E05C-B1EA-4117-A5AB-13F9C58B111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" y="3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 dirty="0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DE1DDC6B-AEB8-4C63-A747-F9B210A42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" y="96"/>
              <a:ext cx="3341" cy="22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40EF41AC-ED04-4DA6-ADE5-977AE98C4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213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381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040EEF3D-FCFC-467C-9DBF-0CECE1E1C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" y="213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357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C5FB0E90-607C-4167-AFD5-72680164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" y="213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342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0D6E011D-A0B3-461C-A960-6C3846EF0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13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333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3D5D194E-D440-4527-B626-86172B02B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213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329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0AEC8D39-0A16-4A5F-82AB-DD4C28B7E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213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327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1" name="Rectangle 13">
              <a:extLst>
                <a:ext uri="{FF2B5EF4-FFF2-40B4-BE49-F238E27FC236}">
                  <a16:creationId xmlns:a16="http://schemas.microsoft.com/office/drawing/2014/main" id="{04AE59BF-6213-4E7F-8185-DD1AD9B99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13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321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C8EA2F17-627B-4B63-8C8E-CE2915623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222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369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id="{745BB634-4682-4FA4-9E4C-1CBA7EDAF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" y="222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349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C8149116-B6B7-4954-A578-C3BCAAD9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" y="222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346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5" name="Rectangle 17">
              <a:extLst>
                <a:ext uri="{FF2B5EF4-FFF2-40B4-BE49-F238E27FC236}">
                  <a16:creationId xmlns:a16="http://schemas.microsoft.com/office/drawing/2014/main" id="{38E9D0E8-860F-4ECF-8111-758A9E7CD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22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338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1B9A301A-D43E-44C1-9C1E-8727EEF84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222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333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E1A72448-A060-472F-8E05-6DC46BA07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222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331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66696A0D-01D9-4530-B19F-972CD1FE2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223"/>
              <a:ext cx="10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328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18F37746-C447-499D-9186-C1ADE27A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" y="2133"/>
              <a:ext cx="38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5A84"/>
                  </a:solidFill>
                  <a:latin typeface="Arial Narrow" panose="020B0606020202030204" pitchFamily="34" charset="0"/>
                  <a:cs typeface="Arial" charset="0"/>
                </a:rPr>
                <a:t>Portico valve</a:t>
              </a:r>
              <a:endParaRPr lang="en-US" altLang="en-US" sz="800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0D23A036-437A-4288-B6EB-F46BE48C6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1" y="2223"/>
              <a:ext cx="52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B11F63"/>
                  </a:solidFill>
                  <a:latin typeface="Arial Narrow" panose="020B0606020202030204" pitchFamily="34" charset="0"/>
                  <a:cs typeface="Arial" charset="0"/>
                </a:rPr>
                <a:t>Commercial valve</a:t>
              </a:r>
              <a:endParaRPr lang="en-US" altLang="en-US" sz="800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43A34192-5319-4996-9A6D-DEB6541DC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515"/>
              <a:ext cx="2772" cy="234"/>
            </a:xfrm>
            <a:custGeom>
              <a:avLst/>
              <a:gdLst>
                <a:gd name="T0" fmla="*/ 15 w 462"/>
                <a:gd name="T1" fmla="*/ 39 h 39"/>
                <a:gd name="T2" fmla="*/ 15 w 462"/>
                <a:gd name="T3" fmla="*/ 32 h 39"/>
                <a:gd name="T4" fmla="*/ 31 w 462"/>
                <a:gd name="T5" fmla="*/ 29 h 39"/>
                <a:gd name="T6" fmla="*/ 46 w 462"/>
                <a:gd name="T7" fmla="*/ 29 h 39"/>
                <a:gd name="T8" fmla="*/ 46 w 462"/>
                <a:gd name="T9" fmla="*/ 25 h 39"/>
                <a:gd name="T10" fmla="*/ 61 w 462"/>
                <a:gd name="T11" fmla="*/ 24 h 39"/>
                <a:gd name="T12" fmla="*/ 77 w 462"/>
                <a:gd name="T13" fmla="*/ 24 h 39"/>
                <a:gd name="T14" fmla="*/ 77 w 462"/>
                <a:gd name="T15" fmla="*/ 23 h 39"/>
                <a:gd name="T16" fmla="*/ 92 w 462"/>
                <a:gd name="T17" fmla="*/ 20 h 39"/>
                <a:gd name="T18" fmla="*/ 108 w 462"/>
                <a:gd name="T19" fmla="*/ 20 h 39"/>
                <a:gd name="T20" fmla="*/ 108 w 462"/>
                <a:gd name="T21" fmla="*/ 17 h 39"/>
                <a:gd name="T22" fmla="*/ 123 w 462"/>
                <a:gd name="T23" fmla="*/ 14 h 39"/>
                <a:gd name="T24" fmla="*/ 139 w 462"/>
                <a:gd name="T25" fmla="*/ 14 h 39"/>
                <a:gd name="T26" fmla="*/ 139 w 462"/>
                <a:gd name="T27" fmla="*/ 13 h 39"/>
                <a:gd name="T28" fmla="*/ 154 w 462"/>
                <a:gd name="T29" fmla="*/ 12 h 39"/>
                <a:gd name="T30" fmla="*/ 169 w 462"/>
                <a:gd name="T31" fmla="*/ 12 h 39"/>
                <a:gd name="T32" fmla="*/ 169 w 462"/>
                <a:gd name="T33" fmla="*/ 11 h 39"/>
                <a:gd name="T34" fmla="*/ 185 w 462"/>
                <a:gd name="T35" fmla="*/ 11 h 39"/>
                <a:gd name="T36" fmla="*/ 200 w 462"/>
                <a:gd name="T37" fmla="*/ 11 h 39"/>
                <a:gd name="T38" fmla="*/ 200 w 462"/>
                <a:gd name="T39" fmla="*/ 8 h 39"/>
                <a:gd name="T40" fmla="*/ 216 w 462"/>
                <a:gd name="T41" fmla="*/ 7 h 39"/>
                <a:gd name="T42" fmla="*/ 231 w 462"/>
                <a:gd name="T43" fmla="*/ 7 h 39"/>
                <a:gd name="T44" fmla="*/ 231 w 462"/>
                <a:gd name="T45" fmla="*/ 5 h 39"/>
                <a:gd name="T46" fmla="*/ 246 w 462"/>
                <a:gd name="T47" fmla="*/ 4 h 39"/>
                <a:gd name="T48" fmla="*/ 277 w 462"/>
                <a:gd name="T49" fmla="*/ 4 h 39"/>
                <a:gd name="T50" fmla="*/ 277 w 462"/>
                <a:gd name="T51" fmla="*/ 4 h 39"/>
                <a:gd name="T52" fmla="*/ 323 w 462"/>
                <a:gd name="T53" fmla="*/ 3 h 39"/>
                <a:gd name="T54" fmla="*/ 400 w 462"/>
                <a:gd name="T55" fmla="*/ 3 h 39"/>
                <a:gd name="T56" fmla="*/ 400 w 462"/>
                <a:gd name="T57" fmla="*/ 2 h 39"/>
                <a:gd name="T58" fmla="*/ 431 w 462"/>
                <a:gd name="T59" fmla="*/ 1 h 39"/>
                <a:gd name="T60" fmla="*/ 447 w 462"/>
                <a:gd name="T61" fmla="*/ 1 h 39"/>
                <a:gd name="T62" fmla="*/ 447 w 462"/>
                <a:gd name="T63" fmla="*/ 0 h 39"/>
                <a:gd name="T64" fmla="*/ 462 w 462"/>
                <a:gd name="T6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2" h="39">
                  <a:moveTo>
                    <a:pt x="0" y="39"/>
                  </a:moveTo>
                  <a:lnTo>
                    <a:pt x="15" y="39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31" y="32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46" y="29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92" y="23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108" y="20"/>
                  </a:lnTo>
                  <a:lnTo>
                    <a:pt x="108" y="17"/>
                  </a:lnTo>
                  <a:lnTo>
                    <a:pt x="108" y="17"/>
                  </a:lnTo>
                  <a:lnTo>
                    <a:pt x="123" y="17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9" y="14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54" y="13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69" y="12"/>
                  </a:lnTo>
                  <a:lnTo>
                    <a:pt x="169" y="11"/>
                  </a:lnTo>
                  <a:lnTo>
                    <a:pt x="169" y="11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200" y="11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216" y="8"/>
                  </a:lnTo>
                  <a:lnTo>
                    <a:pt x="216" y="7"/>
                  </a:lnTo>
                  <a:lnTo>
                    <a:pt x="216" y="7"/>
                  </a:lnTo>
                  <a:lnTo>
                    <a:pt x="231" y="7"/>
                  </a:lnTo>
                  <a:lnTo>
                    <a:pt x="231" y="5"/>
                  </a:lnTo>
                  <a:lnTo>
                    <a:pt x="231" y="5"/>
                  </a:lnTo>
                  <a:lnTo>
                    <a:pt x="246" y="5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77" y="4"/>
                  </a:lnTo>
                  <a:lnTo>
                    <a:pt x="277" y="4"/>
                  </a:lnTo>
                  <a:lnTo>
                    <a:pt x="277" y="4"/>
                  </a:lnTo>
                  <a:lnTo>
                    <a:pt x="323" y="4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400" y="3"/>
                  </a:lnTo>
                  <a:lnTo>
                    <a:pt x="400" y="2"/>
                  </a:lnTo>
                  <a:lnTo>
                    <a:pt x="400" y="2"/>
                  </a:lnTo>
                  <a:lnTo>
                    <a:pt x="431" y="2"/>
                  </a:lnTo>
                  <a:lnTo>
                    <a:pt x="431" y="1"/>
                  </a:lnTo>
                  <a:lnTo>
                    <a:pt x="431" y="1"/>
                  </a:lnTo>
                  <a:lnTo>
                    <a:pt x="447" y="1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62" y="0"/>
                  </a:lnTo>
                  <a:lnTo>
                    <a:pt x="462" y="0"/>
                  </a:lnTo>
                </a:path>
              </a:pathLst>
            </a:cu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9F4E55F6-9B8A-4F7B-915E-9BC31A9F0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587"/>
              <a:ext cx="2772" cy="162"/>
            </a:xfrm>
            <a:custGeom>
              <a:avLst/>
              <a:gdLst>
                <a:gd name="T0" fmla="*/ 0 w 462"/>
                <a:gd name="T1" fmla="*/ 27 h 27"/>
                <a:gd name="T2" fmla="*/ 0 w 462"/>
                <a:gd name="T3" fmla="*/ 27 h 27"/>
                <a:gd name="T4" fmla="*/ 0 w 462"/>
                <a:gd name="T5" fmla="*/ 26 h 27"/>
                <a:gd name="T6" fmla="*/ 0 w 462"/>
                <a:gd name="T7" fmla="*/ 26 h 27"/>
                <a:gd name="T8" fmla="*/ 15 w 462"/>
                <a:gd name="T9" fmla="*/ 26 h 27"/>
                <a:gd name="T10" fmla="*/ 15 w 462"/>
                <a:gd name="T11" fmla="*/ 23 h 27"/>
                <a:gd name="T12" fmla="*/ 15 w 462"/>
                <a:gd name="T13" fmla="*/ 23 h 27"/>
                <a:gd name="T14" fmla="*/ 31 w 462"/>
                <a:gd name="T15" fmla="*/ 23 h 27"/>
                <a:gd name="T16" fmla="*/ 31 w 462"/>
                <a:gd name="T17" fmla="*/ 22 h 27"/>
                <a:gd name="T18" fmla="*/ 31 w 462"/>
                <a:gd name="T19" fmla="*/ 22 h 27"/>
                <a:gd name="T20" fmla="*/ 46 w 462"/>
                <a:gd name="T21" fmla="*/ 22 h 27"/>
                <a:gd name="T22" fmla="*/ 46 w 462"/>
                <a:gd name="T23" fmla="*/ 19 h 27"/>
                <a:gd name="T24" fmla="*/ 46 w 462"/>
                <a:gd name="T25" fmla="*/ 19 h 27"/>
                <a:gd name="T26" fmla="*/ 61 w 462"/>
                <a:gd name="T27" fmla="*/ 19 h 27"/>
                <a:gd name="T28" fmla="*/ 61 w 462"/>
                <a:gd name="T29" fmla="*/ 16 h 27"/>
                <a:gd name="T30" fmla="*/ 61 w 462"/>
                <a:gd name="T31" fmla="*/ 16 h 27"/>
                <a:gd name="T32" fmla="*/ 108 w 462"/>
                <a:gd name="T33" fmla="*/ 16 h 27"/>
                <a:gd name="T34" fmla="*/ 108 w 462"/>
                <a:gd name="T35" fmla="*/ 15 h 27"/>
                <a:gd name="T36" fmla="*/ 108 w 462"/>
                <a:gd name="T37" fmla="*/ 15 h 27"/>
                <a:gd name="T38" fmla="*/ 123 w 462"/>
                <a:gd name="T39" fmla="*/ 15 h 27"/>
                <a:gd name="T40" fmla="*/ 123 w 462"/>
                <a:gd name="T41" fmla="*/ 13 h 27"/>
                <a:gd name="T42" fmla="*/ 123 w 462"/>
                <a:gd name="T43" fmla="*/ 13 h 27"/>
                <a:gd name="T44" fmla="*/ 154 w 462"/>
                <a:gd name="T45" fmla="*/ 13 h 27"/>
                <a:gd name="T46" fmla="*/ 154 w 462"/>
                <a:gd name="T47" fmla="*/ 12 h 27"/>
                <a:gd name="T48" fmla="*/ 154 w 462"/>
                <a:gd name="T49" fmla="*/ 12 h 27"/>
                <a:gd name="T50" fmla="*/ 169 w 462"/>
                <a:gd name="T51" fmla="*/ 12 h 27"/>
                <a:gd name="T52" fmla="*/ 169 w 462"/>
                <a:gd name="T53" fmla="*/ 10 h 27"/>
                <a:gd name="T54" fmla="*/ 169 w 462"/>
                <a:gd name="T55" fmla="*/ 10 h 27"/>
                <a:gd name="T56" fmla="*/ 185 w 462"/>
                <a:gd name="T57" fmla="*/ 10 h 27"/>
                <a:gd name="T58" fmla="*/ 185 w 462"/>
                <a:gd name="T59" fmla="*/ 9 h 27"/>
                <a:gd name="T60" fmla="*/ 185 w 462"/>
                <a:gd name="T61" fmla="*/ 9 h 27"/>
                <a:gd name="T62" fmla="*/ 200 w 462"/>
                <a:gd name="T63" fmla="*/ 9 h 27"/>
                <a:gd name="T64" fmla="*/ 200 w 462"/>
                <a:gd name="T65" fmla="*/ 8 h 27"/>
                <a:gd name="T66" fmla="*/ 200 w 462"/>
                <a:gd name="T67" fmla="*/ 8 h 27"/>
                <a:gd name="T68" fmla="*/ 216 w 462"/>
                <a:gd name="T69" fmla="*/ 8 h 27"/>
                <a:gd name="T70" fmla="*/ 216 w 462"/>
                <a:gd name="T71" fmla="*/ 7 h 27"/>
                <a:gd name="T72" fmla="*/ 216 w 462"/>
                <a:gd name="T73" fmla="*/ 7 h 27"/>
                <a:gd name="T74" fmla="*/ 246 w 462"/>
                <a:gd name="T75" fmla="*/ 7 h 27"/>
                <a:gd name="T76" fmla="*/ 246 w 462"/>
                <a:gd name="T77" fmla="*/ 6 h 27"/>
                <a:gd name="T78" fmla="*/ 246 w 462"/>
                <a:gd name="T79" fmla="*/ 6 h 27"/>
                <a:gd name="T80" fmla="*/ 277 w 462"/>
                <a:gd name="T81" fmla="*/ 6 h 27"/>
                <a:gd name="T82" fmla="*/ 277 w 462"/>
                <a:gd name="T83" fmla="*/ 4 h 27"/>
                <a:gd name="T84" fmla="*/ 277 w 462"/>
                <a:gd name="T85" fmla="*/ 4 h 27"/>
                <a:gd name="T86" fmla="*/ 339 w 462"/>
                <a:gd name="T87" fmla="*/ 4 h 27"/>
                <a:gd name="T88" fmla="*/ 339 w 462"/>
                <a:gd name="T89" fmla="*/ 3 h 27"/>
                <a:gd name="T90" fmla="*/ 339 w 462"/>
                <a:gd name="T91" fmla="*/ 3 h 27"/>
                <a:gd name="T92" fmla="*/ 354 w 462"/>
                <a:gd name="T93" fmla="*/ 3 h 27"/>
                <a:gd name="T94" fmla="*/ 354 w 462"/>
                <a:gd name="T95" fmla="*/ 2 h 27"/>
                <a:gd name="T96" fmla="*/ 354 w 462"/>
                <a:gd name="T97" fmla="*/ 2 h 27"/>
                <a:gd name="T98" fmla="*/ 385 w 462"/>
                <a:gd name="T99" fmla="*/ 2 h 27"/>
                <a:gd name="T100" fmla="*/ 385 w 462"/>
                <a:gd name="T101" fmla="*/ 1 h 27"/>
                <a:gd name="T102" fmla="*/ 385 w 462"/>
                <a:gd name="T103" fmla="*/ 1 h 27"/>
                <a:gd name="T104" fmla="*/ 431 w 462"/>
                <a:gd name="T105" fmla="*/ 1 h 27"/>
                <a:gd name="T106" fmla="*/ 431 w 462"/>
                <a:gd name="T107" fmla="*/ 0 h 27"/>
                <a:gd name="T108" fmla="*/ 431 w 462"/>
                <a:gd name="T109" fmla="*/ 0 h 27"/>
                <a:gd name="T110" fmla="*/ 462 w 462"/>
                <a:gd name="T111" fmla="*/ 0 h 27"/>
                <a:gd name="T112" fmla="*/ 462 w 462"/>
                <a:gd name="T1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2" h="27">
                  <a:moveTo>
                    <a:pt x="0" y="27"/>
                  </a:move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46" y="22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61" y="19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108" y="16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3" y="13"/>
                  </a:lnTo>
                  <a:lnTo>
                    <a:pt x="154" y="13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69" y="12"/>
                  </a:lnTo>
                  <a:lnTo>
                    <a:pt x="169" y="10"/>
                  </a:lnTo>
                  <a:lnTo>
                    <a:pt x="169" y="10"/>
                  </a:lnTo>
                  <a:lnTo>
                    <a:pt x="185" y="10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200" y="9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216" y="8"/>
                  </a:lnTo>
                  <a:lnTo>
                    <a:pt x="216" y="7"/>
                  </a:lnTo>
                  <a:lnTo>
                    <a:pt x="216" y="7"/>
                  </a:lnTo>
                  <a:lnTo>
                    <a:pt x="246" y="7"/>
                  </a:lnTo>
                  <a:lnTo>
                    <a:pt x="246" y="6"/>
                  </a:lnTo>
                  <a:lnTo>
                    <a:pt x="246" y="6"/>
                  </a:lnTo>
                  <a:lnTo>
                    <a:pt x="277" y="6"/>
                  </a:lnTo>
                  <a:lnTo>
                    <a:pt x="277" y="4"/>
                  </a:lnTo>
                  <a:lnTo>
                    <a:pt x="277" y="4"/>
                  </a:lnTo>
                  <a:lnTo>
                    <a:pt x="339" y="4"/>
                  </a:lnTo>
                  <a:lnTo>
                    <a:pt x="339" y="3"/>
                  </a:lnTo>
                  <a:lnTo>
                    <a:pt x="339" y="3"/>
                  </a:lnTo>
                  <a:lnTo>
                    <a:pt x="354" y="3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85" y="2"/>
                  </a:lnTo>
                  <a:lnTo>
                    <a:pt x="385" y="1"/>
                  </a:lnTo>
                  <a:lnTo>
                    <a:pt x="385" y="1"/>
                  </a:lnTo>
                  <a:lnTo>
                    <a:pt x="431" y="1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62" y="0"/>
                  </a:lnTo>
                  <a:lnTo>
                    <a:pt x="462" y="0"/>
                  </a:lnTo>
                </a:path>
              </a:pathLst>
            </a:cu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53" name="Line 25">
              <a:extLst>
                <a:ext uri="{FF2B5EF4-FFF2-40B4-BE49-F238E27FC236}">
                  <a16:creationId xmlns:a16="http://schemas.microsoft.com/office/drawing/2014/main" id="{B1776637-38AA-4D7D-AD6C-D118F2414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9" y="1455"/>
              <a:ext cx="0" cy="6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54" name="Line 26">
              <a:extLst>
                <a:ext uri="{FF2B5EF4-FFF2-40B4-BE49-F238E27FC236}">
                  <a16:creationId xmlns:a16="http://schemas.microsoft.com/office/drawing/2014/main" id="{99E1EFB0-F368-4B7B-82A9-8CBE0D514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7" y="1533"/>
              <a:ext cx="0" cy="54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55" name="Line 27">
              <a:extLst>
                <a:ext uri="{FF2B5EF4-FFF2-40B4-BE49-F238E27FC236}">
                  <a16:creationId xmlns:a16="http://schemas.microsoft.com/office/drawing/2014/main" id="{50B975D4-009E-4475-BF2B-69330550F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9" y="1455"/>
              <a:ext cx="114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56" name="Line 28">
              <a:extLst>
                <a:ext uri="{FF2B5EF4-FFF2-40B4-BE49-F238E27FC236}">
                  <a16:creationId xmlns:a16="http://schemas.microsoft.com/office/drawing/2014/main" id="{1DB1BBBE-2BEB-4110-ABCE-450AC777B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7" y="1533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 dirty="0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57" name="Line 29">
              <a:extLst>
                <a:ext uri="{FF2B5EF4-FFF2-40B4-BE49-F238E27FC236}">
                  <a16:creationId xmlns:a16="http://schemas.microsoft.com/office/drawing/2014/main" id="{23D05256-1F84-42A6-8E82-3FFDA26CF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515"/>
              <a:ext cx="0" cy="6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 dirty="0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58" name="Line 30">
              <a:extLst>
                <a:ext uri="{FF2B5EF4-FFF2-40B4-BE49-F238E27FC236}">
                  <a16:creationId xmlns:a16="http://schemas.microsoft.com/office/drawing/2014/main" id="{F0269122-FB8C-45BD-BEAE-E2AD74679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" y="1587"/>
              <a:ext cx="0" cy="48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59" name="Line 31">
              <a:extLst>
                <a:ext uri="{FF2B5EF4-FFF2-40B4-BE49-F238E27FC236}">
                  <a16:creationId xmlns:a16="http://schemas.microsoft.com/office/drawing/2014/main" id="{9884F77B-E40D-4FF4-95E8-7C15BB5D8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9" y="1575"/>
              <a:ext cx="114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 dirty="0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244C3644-7A32-4FBF-AD46-2A4C43150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7" y="1635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 dirty="0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2C3C8242-CCC2-4498-A30D-29950D665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515"/>
              <a:ext cx="0" cy="0"/>
            </a:xfrm>
            <a:prstGeom prst="line">
              <a:avLst/>
            </a:prstGeom>
            <a:noFill/>
            <a:ln w="0">
              <a:solidFill>
                <a:srgbClr val="005A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1AC2B186-7C14-4B97-8DC0-7CFAC24DF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" y="1587"/>
              <a:ext cx="0" cy="0"/>
            </a:xfrm>
            <a:prstGeom prst="line">
              <a:avLst/>
            </a:prstGeom>
            <a:noFill/>
            <a:ln w="0">
              <a:solidFill>
                <a:srgbClr val="B21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50E525B8-63DB-4966-A838-5E08300A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" y="1749"/>
              <a:ext cx="30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C2A7BCBB-E350-4FA9-8DA1-4D8132F7C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65" name="Rectangle 37">
              <a:extLst>
                <a:ext uri="{FF2B5EF4-FFF2-40B4-BE49-F238E27FC236}">
                  <a16:creationId xmlns:a16="http://schemas.microsoft.com/office/drawing/2014/main" id="{A873EE0C-2864-4DAC-B7B6-93C5E20F8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1815"/>
              <a:ext cx="3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66" name="Line 38">
              <a:extLst>
                <a:ext uri="{FF2B5EF4-FFF2-40B4-BE49-F238E27FC236}">
                  <a16:creationId xmlns:a16="http://schemas.microsoft.com/office/drawing/2014/main" id="{ACDC1D5D-A320-4C3A-BDA5-D4944E07E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67" name="Rectangle 39">
              <a:extLst>
                <a:ext uri="{FF2B5EF4-FFF2-40B4-BE49-F238E27FC236}">
                  <a16:creationId xmlns:a16="http://schemas.microsoft.com/office/drawing/2014/main" id="{8357FB4F-BC4D-4E36-8C97-C553683A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1815"/>
              <a:ext cx="3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68" name="Line 40">
              <a:extLst>
                <a:ext uri="{FF2B5EF4-FFF2-40B4-BE49-F238E27FC236}">
                  <a16:creationId xmlns:a16="http://schemas.microsoft.com/office/drawing/2014/main" id="{BC9118F0-D49F-4D7F-8CE2-5B60EA84C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7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69" name="Rectangle 41">
              <a:extLst>
                <a:ext uri="{FF2B5EF4-FFF2-40B4-BE49-F238E27FC236}">
                  <a16:creationId xmlns:a16="http://schemas.microsoft.com/office/drawing/2014/main" id="{EF3D331D-6BF4-4308-A0B9-18A0424D4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1815"/>
              <a:ext cx="6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70" name="Line 42">
              <a:extLst>
                <a:ext uri="{FF2B5EF4-FFF2-40B4-BE49-F238E27FC236}">
                  <a16:creationId xmlns:a16="http://schemas.microsoft.com/office/drawing/2014/main" id="{E5CA4AEB-8FE8-4D79-89C9-B0D54F26B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587A8ECB-3D3C-446B-8FBE-D84762D87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1815"/>
              <a:ext cx="6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72" name="Line 44">
              <a:extLst>
                <a:ext uri="{FF2B5EF4-FFF2-40B4-BE49-F238E27FC236}">
                  <a16:creationId xmlns:a16="http://schemas.microsoft.com/office/drawing/2014/main" id="{F01CDBA0-0A3F-4BDA-8F62-A3F8BFA0C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1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73" name="Rectangle 45">
              <a:extLst>
                <a:ext uri="{FF2B5EF4-FFF2-40B4-BE49-F238E27FC236}">
                  <a16:creationId xmlns:a16="http://schemas.microsoft.com/office/drawing/2014/main" id="{4E010962-2E7C-4494-9EF7-B86EB2525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1815"/>
              <a:ext cx="6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74" name="Line 46">
              <a:extLst>
                <a:ext uri="{FF2B5EF4-FFF2-40B4-BE49-F238E27FC236}">
                  <a16:creationId xmlns:a16="http://schemas.microsoft.com/office/drawing/2014/main" id="{AA95646B-1CBF-42D6-B8A3-B4E6FE27D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3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75" name="Rectangle 47">
              <a:extLst>
                <a:ext uri="{FF2B5EF4-FFF2-40B4-BE49-F238E27FC236}">
                  <a16:creationId xmlns:a16="http://schemas.microsoft.com/office/drawing/2014/main" id="{12865A28-2CE5-48B5-8818-14A43FD92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1815"/>
              <a:ext cx="6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76" name="Line 48">
              <a:extLst>
                <a:ext uri="{FF2B5EF4-FFF2-40B4-BE49-F238E27FC236}">
                  <a16:creationId xmlns:a16="http://schemas.microsoft.com/office/drawing/2014/main" id="{5FD10A26-9749-4DF8-9B4E-9C900C8EE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5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77" name="Rectangle 49">
              <a:extLst>
                <a:ext uri="{FF2B5EF4-FFF2-40B4-BE49-F238E27FC236}">
                  <a16:creationId xmlns:a16="http://schemas.microsoft.com/office/drawing/2014/main" id="{3D2F701A-E7BC-4E3F-BBC3-D02209380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1815"/>
              <a:ext cx="6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78" name="Rectangle 50">
              <a:extLst>
                <a:ext uri="{FF2B5EF4-FFF2-40B4-BE49-F238E27FC236}">
                  <a16:creationId xmlns:a16="http://schemas.microsoft.com/office/drawing/2014/main" id="{1D26261C-6345-4FDC-8A15-7327B868F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1948"/>
              <a:ext cx="75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Days from Randomization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79" name="Line 51">
              <a:extLst>
                <a:ext uri="{FF2B5EF4-FFF2-40B4-BE49-F238E27FC236}">
                  <a16:creationId xmlns:a16="http://schemas.microsoft.com/office/drawing/2014/main" id="{1E4E8DA9-E34A-48F2-9FC1-581E47C99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21"/>
              <a:ext cx="0" cy="1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80" name="Line 52">
              <a:extLst>
                <a:ext uri="{FF2B5EF4-FFF2-40B4-BE49-F238E27FC236}">
                  <a16:creationId xmlns:a16="http://schemas.microsoft.com/office/drawing/2014/main" id="{303E77CB-5CAF-4E4E-A056-969B334D8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74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81" name="Rectangle 53">
              <a:extLst>
                <a:ext uri="{FF2B5EF4-FFF2-40B4-BE49-F238E27FC236}">
                  <a16:creationId xmlns:a16="http://schemas.microsoft.com/office/drawing/2014/main" id="{802E7DAD-5E09-4188-B0F5-07EC93FD0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713"/>
              <a:ext cx="8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82" name="Line 54">
              <a:extLst>
                <a:ext uri="{FF2B5EF4-FFF2-40B4-BE49-F238E27FC236}">
                  <a16:creationId xmlns:a16="http://schemas.microsoft.com/office/drawing/2014/main" id="{4D019362-067B-4110-83CB-E2CCB23BB3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581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83" name="Rectangle 55">
              <a:extLst>
                <a:ext uri="{FF2B5EF4-FFF2-40B4-BE49-F238E27FC236}">
                  <a16:creationId xmlns:a16="http://schemas.microsoft.com/office/drawing/2014/main" id="{89A0774B-2C96-46CA-A571-4CF1B0A9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539"/>
              <a:ext cx="12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84" name="Line 56">
              <a:extLst>
                <a:ext uri="{FF2B5EF4-FFF2-40B4-BE49-F238E27FC236}">
                  <a16:creationId xmlns:a16="http://schemas.microsoft.com/office/drawing/2014/main" id="{5223547C-7BB8-4FC1-BB65-FEAD51DB1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40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85" name="Rectangle 57">
              <a:extLst>
                <a:ext uri="{FF2B5EF4-FFF2-40B4-BE49-F238E27FC236}">
                  <a16:creationId xmlns:a16="http://schemas.microsoft.com/office/drawing/2014/main" id="{C6AC0DAE-2DD1-413F-B97F-276FE4140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371"/>
              <a:ext cx="12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20%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86" name="Line 58">
              <a:extLst>
                <a:ext uri="{FF2B5EF4-FFF2-40B4-BE49-F238E27FC236}">
                  <a16:creationId xmlns:a16="http://schemas.microsoft.com/office/drawing/2014/main" id="{ED799CF7-3B3C-4A7D-921A-95F5D9E05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23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87" name="Rectangle 59">
              <a:extLst>
                <a:ext uri="{FF2B5EF4-FFF2-40B4-BE49-F238E27FC236}">
                  <a16:creationId xmlns:a16="http://schemas.microsoft.com/office/drawing/2014/main" id="{2C8F1B31-EEAE-47D9-B1B6-B014437E7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197"/>
              <a:ext cx="12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30%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88" name="Line 60">
              <a:extLst>
                <a:ext uri="{FF2B5EF4-FFF2-40B4-BE49-F238E27FC236}">
                  <a16:creationId xmlns:a16="http://schemas.microsoft.com/office/drawing/2014/main" id="{6F83B992-682E-46F6-9614-42C0FAE996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06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89" name="Rectangle 61">
              <a:extLst>
                <a:ext uri="{FF2B5EF4-FFF2-40B4-BE49-F238E27FC236}">
                  <a16:creationId xmlns:a16="http://schemas.microsoft.com/office/drawing/2014/main" id="{6C87D1E8-53CA-47C3-B06F-6F962E787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029"/>
              <a:ext cx="12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40%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90" name="Line 62">
              <a:extLst>
                <a:ext uri="{FF2B5EF4-FFF2-40B4-BE49-F238E27FC236}">
                  <a16:creationId xmlns:a16="http://schemas.microsoft.com/office/drawing/2014/main" id="{89C05427-BACF-4898-92AB-82E733845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89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91" name="Rectangle 63">
              <a:extLst>
                <a:ext uri="{FF2B5EF4-FFF2-40B4-BE49-F238E27FC236}">
                  <a16:creationId xmlns:a16="http://schemas.microsoft.com/office/drawing/2014/main" id="{8F5DB9B6-A4A9-4997-9E8B-5C11C2ED6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861"/>
              <a:ext cx="12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50%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92" name="Line 64">
              <a:extLst>
                <a:ext uri="{FF2B5EF4-FFF2-40B4-BE49-F238E27FC236}">
                  <a16:creationId xmlns:a16="http://schemas.microsoft.com/office/drawing/2014/main" id="{57B08C75-5B89-4887-BE89-DFB1450CA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72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93" name="Rectangle 65">
              <a:extLst>
                <a:ext uri="{FF2B5EF4-FFF2-40B4-BE49-F238E27FC236}">
                  <a16:creationId xmlns:a16="http://schemas.microsoft.com/office/drawing/2014/main" id="{4B2D9FA7-757C-4B16-9BDD-AB22F1C97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687"/>
              <a:ext cx="12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60%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94" name="Line 66">
              <a:extLst>
                <a:ext uri="{FF2B5EF4-FFF2-40B4-BE49-F238E27FC236}">
                  <a16:creationId xmlns:a16="http://schemas.microsoft.com/office/drawing/2014/main" id="{61C3ADE9-B721-4C24-B5C8-68B01C8E6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55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95" name="Rectangle 67">
              <a:extLst>
                <a:ext uri="{FF2B5EF4-FFF2-40B4-BE49-F238E27FC236}">
                  <a16:creationId xmlns:a16="http://schemas.microsoft.com/office/drawing/2014/main" id="{242AC773-251F-4AAD-A6A6-5AB0629D9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519"/>
              <a:ext cx="12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70%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96" name="Line 68">
              <a:extLst>
                <a:ext uri="{FF2B5EF4-FFF2-40B4-BE49-F238E27FC236}">
                  <a16:creationId xmlns:a16="http://schemas.microsoft.com/office/drawing/2014/main" id="{AEDB41A0-F2D1-4553-818E-FA549D126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38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97" name="Rectangle 69">
              <a:extLst>
                <a:ext uri="{FF2B5EF4-FFF2-40B4-BE49-F238E27FC236}">
                  <a16:creationId xmlns:a16="http://schemas.microsoft.com/office/drawing/2014/main" id="{5DBE8943-1596-484D-A72F-CDAA4AFE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345"/>
              <a:ext cx="12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80%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98" name="Line 70">
              <a:extLst>
                <a:ext uri="{FF2B5EF4-FFF2-40B4-BE49-F238E27FC236}">
                  <a16:creationId xmlns:a16="http://schemas.microsoft.com/office/drawing/2014/main" id="{C13EA230-8CF4-4302-8F3C-08E78F612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213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99" name="Rectangle 71">
              <a:extLst>
                <a:ext uri="{FF2B5EF4-FFF2-40B4-BE49-F238E27FC236}">
                  <a16:creationId xmlns:a16="http://schemas.microsoft.com/office/drawing/2014/main" id="{F438C1EF-C432-47B7-BC56-1A11BAC83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77"/>
              <a:ext cx="12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90%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00" name="Line 72">
              <a:extLst>
                <a:ext uri="{FF2B5EF4-FFF2-40B4-BE49-F238E27FC236}">
                  <a16:creationId xmlns:a16="http://schemas.microsoft.com/office/drawing/2014/main" id="{07FD9688-D70B-4460-AF22-425700E9E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4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01" name="Rectangle 73">
              <a:extLst>
                <a:ext uri="{FF2B5EF4-FFF2-40B4-BE49-F238E27FC236}">
                  <a16:creationId xmlns:a16="http://schemas.microsoft.com/office/drawing/2014/main" id="{9B2168DB-1C12-4A17-A8A7-F4688A26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3"/>
              <a:ext cx="156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100%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02" name="Rectangle 74">
              <a:extLst>
                <a:ext uri="{FF2B5EF4-FFF2-40B4-BE49-F238E27FC236}">
                  <a16:creationId xmlns:a16="http://schemas.microsoft.com/office/drawing/2014/main" id="{91B4A18D-5FAA-4E86-94D7-CB662DAF78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51" y="781"/>
              <a:ext cx="120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Primary Safety Endpoint at 30 Days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CE44847-5968-428D-8913-2EB70AB3C5F5}"/>
              </a:ext>
            </a:extLst>
          </p:cNvPr>
          <p:cNvGrpSpPr/>
          <p:nvPr/>
        </p:nvGrpSpPr>
        <p:grpSpPr>
          <a:xfrm>
            <a:off x="1033172" y="2673267"/>
            <a:ext cx="4715462" cy="215444"/>
            <a:chOff x="910868" y="2655308"/>
            <a:chExt cx="4715462" cy="215444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F1F5FE8-8DF4-4713-8763-0F416A5F96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0868" y="2856698"/>
              <a:ext cx="4334816" cy="6779"/>
            </a:xfrm>
            <a:prstGeom prst="line">
              <a:avLst/>
            </a:prstGeom>
            <a:solidFill>
              <a:srgbClr val="FF3300"/>
            </a:solidFill>
            <a:ln w="127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830C8FF-D4F3-4323-8AB5-4518ED61984E}"/>
                </a:ext>
              </a:extLst>
            </p:cNvPr>
            <p:cNvSpPr txBox="1"/>
            <p:nvPr/>
          </p:nvSpPr>
          <p:spPr>
            <a:xfrm>
              <a:off x="4475925" y="2655308"/>
              <a:ext cx="1150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charset="0"/>
                </a:rPr>
                <a:t>Expected 30.81%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570B53D0-6A6F-44AA-98A9-954C15230A8D}"/>
              </a:ext>
            </a:extLst>
          </p:cNvPr>
          <p:cNvSpPr txBox="1"/>
          <p:nvPr/>
        </p:nvSpPr>
        <p:spPr>
          <a:xfrm>
            <a:off x="554066" y="3988793"/>
            <a:ext cx="581748" cy="21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AAADB1">
                    <a:lumMod val="50000"/>
                  </a:srgbClr>
                </a:solidFill>
                <a:latin typeface="Arial Narrow" panose="020B0606020202030204" pitchFamily="34" charset="0"/>
                <a:cs typeface="Arial" charset="0"/>
              </a:rPr>
              <a:t># At Risk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A863C28-F614-4DF3-A1A5-55924ECAEC96}"/>
              </a:ext>
            </a:extLst>
          </p:cNvPr>
          <p:cNvSpPr txBox="1"/>
          <p:nvPr/>
        </p:nvSpPr>
        <p:spPr>
          <a:xfrm>
            <a:off x="5091490" y="3165819"/>
            <a:ext cx="447374" cy="21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A84"/>
                </a:solidFill>
                <a:latin typeface="Arial Narrow" panose="020B0606020202030204" pitchFamily="34" charset="0"/>
                <a:cs typeface="Arial" charset="0"/>
              </a:rPr>
              <a:t>13.8%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4828243-BA56-40D9-9CE0-BBD9F04D9E3F}"/>
              </a:ext>
            </a:extLst>
          </p:cNvPr>
          <p:cNvSpPr txBox="1"/>
          <p:nvPr/>
        </p:nvSpPr>
        <p:spPr>
          <a:xfrm>
            <a:off x="5104370" y="3316788"/>
            <a:ext cx="378286" cy="21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B11F63"/>
                </a:solidFill>
                <a:latin typeface="Arial Narrow" panose="020B0606020202030204" pitchFamily="34" charset="0"/>
                <a:cs typeface="Arial" charset="0"/>
              </a:rPr>
              <a:t>9.6%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DD74F69-9D70-4C1B-95BE-CFF1F2EB845B}"/>
              </a:ext>
            </a:extLst>
          </p:cNvPr>
          <p:cNvSpPr txBox="1"/>
          <p:nvPr/>
        </p:nvSpPr>
        <p:spPr>
          <a:xfrm>
            <a:off x="1135815" y="999358"/>
            <a:ext cx="2188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Composite of: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all-cause mortality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disabling stroke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life-threatening bleeding requiring transfusion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AKI requiring dialysis OR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major vascular complications at 30 days</a:t>
            </a:r>
          </a:p>
        </p:txBody>
      </p:sp>
    </p:spTree>
    <p:extLst>
      <p:ext uri="{BB962C8B-B14F-4D97-AF65-F5344CB8AC3E}">
        <p14:creationId xmlns:p14="http://schemas.microsoft.com/office/powerpoint/2010/main" val="125399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77F1-6F9C-4D35-B615-742BDEAB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402"/>
          </a:xfrm>
        </p:spPr>
        <p:txBody>
          <a:bodyPr>
            <a:normAutofit/>
          </a:bodyPr>
          <a:lstStyle/>
          <a:p>
            <a:r>
              <a:rPr lang="en-US" sz="2600" dirty="0"/>
              <a:t>   RCT| Primary Effectiveness Endpoint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01961718-527B-4D68-85D9-76F530E74C16}"/>
              </a:ext>
            </a:extLst>
          </p:cNvPr>
          <p:cNvGrpSpPr>
            <a:grpSpLocks/>
          </p:cNvGrpSpPr>
          <p:nvPr/>
        </p:nvGrpSpPr>
        <p:grpSpPr bwMode="auto">
          <a:xfrm>
            <a:off x="310485" y="971550"/>
            <a:ext cx="5071420" cy="3466981"/>
            <a:chOff x="-181" y="-54"/>
            <a:chExt cx="3640" cy="2361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10B736A7-A30A-4DA0-A692-74B5F6FC2F9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" y="-54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DDFA1E17-5EA3-401D-94D4-ABDDB24C8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3"/>
              <a:ext cx="3041" cy="20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4E6A4D76-6128-4686-9598-CD80FA818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213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381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5ADB2F57-E616-4980-9425-B930A26A0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213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355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1064BF6D-4EFC-4522-B946-213663CA6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" y="213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335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6728CA0C-A635-4E08-A6ED-2EF719A40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13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330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8525F98E-2719-4C1D-A98E-4880C7807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213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319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F1D97F44-FCA0-46CF-9F8B-71D48B414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13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5A84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300</a:t>
              </a:r>
              <a:endParaRPr lang="en-US" altLang="en-US" sz="800">
                <a:solidFill>
                  <a:srgbClr val="005A84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96A350A3-0BFF-4E92-92A1-D95CB7DA2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222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369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FFB48892-38E9-44A7-B2B9-611D15758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222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353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3D0E2B45-B085-4FC9-A49F-B1F230B91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" y="222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342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3FCDD9A1-4C66-4942-8E5C-F1C586793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22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330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E4EFE003-B9B5-42CD-9D70-BE481473E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222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319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CDFCF4E6-C9B2-42F7-8DDE-B403818FF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223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B11F63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296</a:t>
              </a:r>
              <a:endParaRPr lang="en-US" altLang="en-US" sz="800">
                <a:solidFill>
                  <a:srgbClr val="B11F63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E6F7AE93-9D3A-4284-96AA-FE7402C4B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4" y="2121"/>
              <a:ext cx="375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5A84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Portico valve</a:t>
              </a:r>
              <a:endParaRPr lang="en-US" altLang="en-US" sz="800" dirty="0">
                <a:solidFill>
                  <a:srgbClr val="005A84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662BBB98-5292-4244-BB52-6DF25A85F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1" y="2215"/>
              <a:ext cx="51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B11F63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Commercial valve</a:t>
              </a:r>
              <a:endParaRPr lang="en-US" altLang="en-US" sz="800" dirty="0">
                <a:solidFill>
                  <a:srgbClr val="B11F63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E4031FCD-A6C7-4F48-A453-71A5704AC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97"/>
              <a:ext cx="2772" cy="252"/>
            </a:xfrm>
            <a:custGeom>
              <a:avLst/>
              <a:gdLst>
                <a:gd name="T0" fmla="*/ 1 w 462"/>
                <a:gd name="T1" fmla="*/ 41 h 42"/>
                <a:gd name="T2" fmla="*/ 2 w 462"/>
                <a:gd name="T3" fmla="*/ 40 h 42"/>
                <a:gd name="T4" fmla="*/ 4 w 462"/>
                <a:gd name="T5" fmla="*/ 39 h 42"/>
                <a:gd name="T6" fmla="*/ 9 w 462"/>
                <a:gd name="T7" fmla="*/ 38 h 42"/>
                <a:gd name="T8" fmla="*/ 13 w 462"/>
                <a:gd name="T9" fmla="*/ 38 h 42"/>
                <a:gd name="T10" fmla="*/ 14 w 462"/>
                <a:gd name="T11" fmla="*/ 37 h 42"/>
                <a:gd name="T12" fmla="*/ 16 w 462"/>
                <a:gd name="T13" fmla="*/ 35 h 42"/>
                <a:gd name="T14" fmla="*/ 18 w 462"/>
                <a:gd name="T15" fmla="*/ 35 h 42"/>
                <a:gd name="T16" fmla="*/ 19 w 462"/>
                <a:gd name="T17" fmla="*/ 33 h 42"/>
                <a:gd name="T18" fmla="*/ 20 w 462"/>
                <a:gd name="T19" fmla="*/ 32 h 42"/>
                <a:gd name="T20" fmla="*/ 26 w 462"/>
                <a:gd name="T21" fmla="*/ 32 h 42"/>
                <a:gd name="T22" fmla="*/ 33 w 462"/>
                <a:gd name="T23" fmla="*/ 31 h 42"/>
                <a:gd name="T24" fmla="*/ 35 w 462"/>
                <a:gd name="T25" fmla="*/ 29 h 42"/>
                <a:gd name="T26" fmla="*/ 37 w 462"/>
                <a:gd name="T27" fmla="*/ 29 h 42"/>
                <a:gd name="T28" fmla="*/ 48 w 462"/>
                <a:gd name="T29" fmla="*/ 26 h 42"/>
                <a:gd name="T30" fmla="*/ 57 w 462"/>
                <a:gd name="T31" fmla="*/ 25 h 42"/>
                <a:gd name="T32" fmla="*/ 58 w 462"/>
                <a:gd name="T33" fmla="*/ 25 h 42"/>
                <a:gd name="T34" fmla="*/ 61 w 462"/>
                <a:gd name="T35" fmla="*/ 23 h 42"/>
                <a:gd name="T36" fmla="*/ 71 w 462"/>
                <a:gd name="T37" fmla="*/ 22 h 42"/>
                <a:gd name="T38" fmla="*/ 77 w 462"/>
                <a:gd name="T39" fmla="*/ 21 h 42"/>
                <a:gd name="T40" fmla="*/ 88 w 462"/>
                <a:gd name="T41" fmla="*/ 20 h 42"/>
                <a:gd name="T42" fmla="*/ 97 w 462"/>
                <a:gd name="T43" fmla="*/ 19 h 42"/>
                <a:gd name="T44" fmla="*/ 100 w 462"/>
                <a:gd name="T45" fmla="*/ 19 h 42"/>
                <a:gd name="T46" fmla="*/ 102 w 462"/>
                <a:gd name="T47" fmla="*/ 17 h 42"/>
                <a:gd name="T48" fmla="*/ 109 w 462"/>
                <a:gd name="T49" fmla="*/ 16 h 42"/>
                <a:gd name="T50" fmla="*/ 111 w 462"/>
                <a:gd name="T51" fmla="*/ 16 h 42"/>
                <a:gd name="T52" fmla="*/ 182 w 462"/>
                <a:gd name="T53" fmla="*/ 15 h 42"/>
                <a:gd name="T54" fmla="*/ 199 w 462"/>
                <a:gd name="T55" fmla="*/ 14 h 42"/>
                <a:gd name="T56" fmla="*/ 220 w 462"/>
                <a:gd name="T57" fmla="*/ 13 h 42"/>
                <a:gd name="T58" fmla="*/ 230 w 462"/>
                <a:gd name="T59" fmla="*/ 12 h 42"/>
                <a:gd name="T60" fmla="*/ 238 w 462"/>
                <a:gd name="T61" fmla="*/ 12 h 42"/>
                <a:gd name="T62" fmla="*/ 242 w 462"/>
                <a:gd name="T63" fmla="*/ 11 h 42"/>
                <a:gd name="T64" fmla="*/ 257 w 462"/>
                <a:gd name="T65" fmla="*/ 10 h 42"/>
                <a:gd name="T66" fmla="*/ 275 w 462"/>
                <a:gd name="T67" fmla="*/ 9 h 42"/>
                <a:gd name="T68" fmla="*/ 289 w 462"/>
                <a:gd name="T69" fmla="*/ 9 h 42"/>
                <a:gd name="T70" fmla="*/ 309 w 462"/>
                <a:gd name="T71" fmla="*/ 8 h 42"/>
                <a:gd name="T72" fmla="*/ 310 w 462"/>
                <a:gd name="T73" fmla="*/ 7 h 42"/>
                <a:gd name="T74" fmla="*/ 330 w 462"/>
                <a:gd name="T75" fmla="*/ 6 h 42"/>
                <a:gd name="T76" fmla="*/ 342 w 462"/>
                <a:gd name="T77" fmla="*/ 5 h 42"/>
                <a:gd name="T78" fmla="*/ 349 w 462"/>
                <a:gd name="T79" fmla="*/ 5 h 42"/>
                <a:gd name="T80" fmla="*/ 354 w 462"/>
                <a:gd name="T81" fmla="*/ 4 h 42"/>
                <a:gd name="T82" fmla="*/ 365 w 462"/>
                <a:gd name="T83" fmla="*/ 3 h 42"/>
                <a:gd name="T84" fmla="*/ 418 w 462"/>
                <a:gd name="T85" fmla="*/ 2 h 42"/>
                <a:gd name="T86" fmla="*/ 420 w 462"/>
                <a:gd name="T87" fmla="*/ 2 h 42"/>
                <a:gd name="T88" fmla="*/ 427 w 462"/>
                <a:gd name="T89" fmla="*/ 1 h 42"/>
                <a:gd name="T90" fmla="*/ 453 w 462"/>
                <a:gd name="T91" fmla="*/ 0 h 42"/>
                <a:gd name="T92" fmla="*/ 462 w 462"/>
                <a:gd name="T9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" h="42">
                  <a:moveTo>
                    <a:pt x="0" y="42"/>
                  </a:moveTo>
                  <a:lnTo>
                    <a:pt x="1" y="42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7" y="26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1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71" y="23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7" y="22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88" y="21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9" y="17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82" y="16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99" y="15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220" y="14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30" y="13"/>
                  </a:lnTo>
                  <a:lnTo>
                    <a:pt x="230" y="12"/>
                  </a:lnTo>
                  <a:lnTo>
                    <a:pt x="230" y="12"/>
                  </a:lnTo>
                  <a:lnTo>
                    <a:pt x="238" y="12"/>
                  </a:lnTo>
                  <a:lnTo>
                    <a:pt x="238" y="12"/>
                  </a:lnTo>
                  <a:lnTo>
                    <a:pt x="238" y="12"/>
                  </a:lnTo>
                  <a:lnTo>
                    <a:pt x="242" y="12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57" y="11"/>
                  </a:lnTo>
                  <a:lnTo>
                    <a:pt x="257" y="10"/>
                  </a:lnTo>
                  <a:lnTo>
                    <a:pt x="257" y="10"/>
                  </a:lnTo>
                  <a:lnTo>
                    <a:pt x="275" y="10"/>
                  </a:lnTo>
                  <a:lnTo>
                    <a:pt x="275" y="9"/>
                  </a:lnTo>
                  <a:lnTo>
                    <a:pt x="275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309" y="9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10" y="8"/>
                  </a:lnTo>
                  <a:lnTo>
                    <a:pt x="310" y="7"/>
                  </a:lnTo>
                  <a:lnTo>
                    <a:pt x="310" y="7"/>
                  </a:lnTo>
                  <a:lnTo>
                    <a:pt x="330" y="7"/>
                  </a:lnTo>
                  <a:lnTo>
                    <a:pt x="330" y="6"/>
                  </a:lnTo>
                  <a:lnTo>
                    <a:pt x="330" y="6"/>
                  </a:lnTo>
                  <a:lnTo>
                    <a:pt x="342" y="6"/>
                  </a:lnTo>
                  <a:lnTo>
                    <a:pt x="342" y="5"/>
                  </a:lnTo>
                  <a:lnTo>
                    <a:pt x="342" y="5"/>
                  </a:lnTo>
                  <a:lnTo>
                    <a:pt x="349" y="5"/>
                  </a:lnTo>
                  <a:lnTo>
                    <a:pt x="349" y="5"/>
                  </a:lnTo>
                  <a:lnTo>
                    <a:pt x="349" y="5"/>
                  </a:lnTo>
                  <a:lnTo>
                    <a:pt x="354" y="5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65" y="4"/>
                  </a:lnTo>
                  <a:lnTo>
                    <a:pt x="365" y="3"/>
                  </a:lnTo>
                  <a:lnTo>
                    <a:pt x="365" y="3"/>
                  </a:lnTo>
                  <a:lnTo>
                    <a:pt x="418" y="3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420" y="2"/>
                  </a:lnTo>
                  <a:lnTo>
                    <a:pt x="420" y="2"/>
                  </a:lnTo>
                  <a:lnTo>
                    <a:pt x="420" y="2"/>
                  </a:lnTo>
                  <a:lnTo>
                    <a:pt x="427" y="2"/>
                  </a:lnTo>
                  <a:lnTo>
                    <a:pt x="427" y="1"/>
                  </a:lnTo>
                  <a:lnTo>
                    <a:pt x="427" y="1"/>
                  </a:lnTo>
                  <a:lnTo>
                    <a:pt x="453" y="1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62" y="0"/>
                  </a:lnTo>
                  <a:lnTo>
                    <a:pt x="462" y="0"/>
                  </a:lnTo>
                </a:path>
              </a:pathLst>
            </a:cu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C44DE16F-61D9-49AB-B85B-D29C100C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521"/>
              <a:ext cx="2772" cy="228"/>
            </a:xfrm>
            <a:custGeom>
              <a:avLst/>
              <a:gdLst>
                <a:gd name="T0" fmla="*/ 1 w 462"/>
                <a:gd name="T1" fmla="*/ 37 h 38"/>
                <a:gd name="T2" fmla="*/ 5 w 462"/>
                <a:gd name="T3" fmla="*/ 37 h 38"/>
                <a:gd name="T4" fmla="*/ 9 w 462"/>
                <a:gd name="T5" fmla="*/ 36 h 38"/>
                <a:gd name="T6" fmla="*/ 10 w 462"/>
                <a:gd name="T7" fmla="*/ 35 h 38"/>
                <a:gd name="T8" fmla="*/ 16 w 462"/>
                <a:gd name="T9" fmla="*/ 34 h 38"/>
                <a:gd name="T10" fmla="*/ 18 w 462"/>
                <a:gd name="T11" fmla="*/ 33 h 38"/>
                <a:gd name="T12" fmla="*/ 23 w 462"/>
                <a:gd name="T13" fmla="*/ 32 h 38"/>
                <a:gd name="T14" fmla="*/ 28 w 462"/>
                <a:gd name="T15" fmla="*/ 31 h 38"/>
                <a:gd name="T16" fmla="*/ 29 w 462"/>
                <a:gd name="T17" fmla="*/ 30 h 38"/>
                <a:gd name="T18" fmla="*/ 50 w 462"/>
                <a:gd name="T19" fmla="*/ 30 h 38"/>
                <a:gd name="T20" fmla="*/ 53 w 462"/>
                <a:gd name="T21" fmla="*/ 29 h 38"/>
                <a:gd name="T22" fmla="*/ 59 w 462"/>
                <a:gd name="T23" fmla="*/ 28 h 38"/>
                <a:gd name="T24" fmla="*/ 66 w 462"/>
                <a:gd name="T25" fmla="*/ 27 h 38"/>
                <a:gd name="T26" fmla="*/ 77 w 462"/>
                <a:gd name="T27" fmla="*/ 26 h 38"/>
                <a:gd name="T28" fmla="*/ 99 w 462"/>
                <a:gd name="T29" fmla="*/ 25 h 38"/>
                <a:gd name="T30" fmla="*/ 100 w 462"/>
                <a:gd name="T31" fmla="*/ 23 h 38"/>
                <a:gd name="T32" fmla="*/ 115 w 462"/>
                <a:gd name="T33" fmla="*/ 22 h 38"/>
                <a:gd name="T34" fmla="*/ 130 w 462"/>
                <a:gd name="T35" fmla="*/ 22 h 38"/>
                <a:gd name="T36" fmla="*/ 157 w 462"/>
                <a:gd name="T37" fmla="*/ 21 h 38"/>
                <a:gd name="T38" fmla="*/ 167 w 462"/>
                <a:gd name="T39" fmla="*/ 20 h 38"/>
                <a:gd name="T40" fmla="*/ 192 w 462"/>
                <a:gd name="T41" fmla="*/ 19 h 38"/>
                <a:gd name="T42" fmla="*/ 197 w 462"/>
                <a:gd name="T43" fmla="*/ 19 h 38"/>
                <a:gd name="T44" fmla="*/ 204 w 462"/>
                <a:gd name="T45" fmla="*/ 18 h 38"/>
                <a:gd name="T46" fmla="*/ 209 w 462"/>
                <a:gd name="T47" fmla="*/ 17 h 38"/>
                <a:gd name="T48" fmla="*/ 218 w 462"/>
                <a:gd name="T49" fmla="*/ 15 h 38"/>
                <a:gd name="T50" fmla="*/ 219 w 462"/>
                <a:gd name="T51" fmla="*/ 15 h 38"/>
                <a:gd name="T52" fmla="*/ 243 w 462"/>
                <a:gd name="T53" fmla="*/ 14 h 38"/>
                <a:gd name="T54" fmla="*/ 248 w 462"/>
                <a:gd name="T55" fmla="*/ 13 h 38"/>
                <a:gd name="T56" fmla="*/ 252 w 462"/>
                <a:gd name="T57" fmla="*/ 12 h 38"/>
                <a:gd name="T58" fmla="*/ 270 w 462"/>
                <a:gd name="T59" fmla="*/ 11 h 38"/>
                <a:gd name="T60" fmla="*/ 277 w 462"/>
                <a:gd name="T61" fmla="*/ 10 h 38"/>
                <a:gd name="T62" fmla="*/ 357 w 462"/>
                <a:gd name="T63" fmla="*/ 9 h 38"/>
                <a:gd name="T64" fmla="*/ 359 w 462"/>
                <a:gd name="T65" fmla="*/ 7 h 38"/>
                <a:gd name="T66" fmla="*/ 361 w 462"/>
                <a:gd name="T67" fmla="*/ 7 h 38"/>
                <a:gd name="T68" fmla="*/ 367 w 462"/>
                <a:gd name="T69" fmla="*/ 6 h 38"/>
                <a:gd name="T70" fmla="*/ 372 w 462"/>
                <a:gd name="T71" fmla="*/ 5 h 38"/>
                <a:gd name="T72" fmla="*/ 400 w 462"/>
                <a:gd name="T73" fmla="*/ 4 h 38"/>
                <a:gd name="T74" fmla="*/ 422 w 462"/>
                <a:gd name="T75" fmla="*/ 3 h 38"/>
                <a:gd name="T76" fmla="*/ 423 w 462"/>
                <a:gd name="T77" fmla="*/ 3 h 38"/>
                <a:gd name="T78" fmla="*/ 444 w 462"/>
                <a:gd name="T79" fmla="*/ 2 h 38"/>
                <a:gd name="T80" fmla="*/ 453 w 462"/>
                <a:gd name="T81" fmla="*/ 1 h 38"/>
                <a:gd name="T82" fmla="*/ 461 w 462"/>
                <a:gd name="T83" fmla="*/ 0 h 38"/>
                <a:gd name="T84" fmla="*/ 462 w 462"/>
                <a:gd name="T8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2" h="38">
                  <a:moveTo>
                    <a:pt x="0" y="38"/>
                  </a:moveTo>
                  <a:lnTo>
                    <a:pt x="1" y="38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66" y="28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99" y="26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15" y="23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57" y="22"/>
                  </a:lnTo>
                  <a:lnTo>
                    <a:pt x="157" y="21"/>
                  </a:lnTo>
                  <a:lnTo>
                    <a:pt x="157" y="21"/>
                  </a:lnTo>
                  <a:lnTo>
                    <a:pt x="167" y="21"/>
                  </a:lnTo>
                  <a:lnTo>
                    <a:pt x="167" y="20"/>
                  </a:lnTo>
                  <a:lnTo>
                    <a:pt x="167" y="20"/>
                  </a:lnTo>
                  <a:lnTo>
                    <a:pt x="192" y="20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204" y="19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9" y="18"/>
                  </a:lnTo>
                  <a:lnTo>
                    <a:pt x="209" y="17"/>
                  </a:lnTo>
                  <a:lnTo>
                    <a:pt x="209" y="17"/>
                  </a:lnTo>
                  <a:lnTo>
                    <a:pt x="218" y="17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43" y="15"/>
                  </a:lnTo>
                  <a:lnTo>
                    <a:pt x="243" y="14"/>
                  </a:lnTo>
                  <a:lnTo>
                    <a:pt x="243" y="14"/>
                  </a:lnTo>
                  <a:lnTo>
                    <a:pt x="248" y="14"/>
                  </a:lnTo>
                  <a:lnTo>
                    <a:pt x="248" y="13"/>
                  </a:lnTo>
                  <a:lnTo>
                    <a:pt x="248" y="13"/>
                  </a:lnTo>
                  <a:lnTo>
                    <a:pt x="252" y="13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70" y="12"/>
                  </a:lnTo>
                  <a:lnTo>
                    <a:pt x="270" y="11"/>
                  </a:lnTo>
                  <a:lnTo>
                    <a:pt x="270" y="11"/>
                  </a:lnTo>
                  <a:lnTo>
                    <a:pt x="277" y="11"/>
                  </a:lnTo>
                  <a:lnTo>
                    <a:pt x="277" y="10"/>
                  </a:lnTo>
                  <a:lnTo>
                    <a:pt x="277" y="10"/>
                  </a:lnTo>
                  <a:lnTo>
                    <a:pt x="357" y="10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59" y="9"/>
                  </a:lnTo>
                  <a:lnTo>
                    <a:pt x="359" y="7"/>
                  </a:lnTo>
                  <a:lnTo>
                    <a:pt x="359" y="7"/>
                  </a:lnTo>
                  <a:lnTo>
                    <a:pt x="361" y="7"/>
                  </a:lnTo>
                  <a:lnTo>
                    <a:pt x="361" y="7"/>
                  </a:lnTo>
                  <a:lnTo>
                    <a:pt x="361" y="7"/>
                  </a:lnTo>
                  <a:lnTo>
                    <a:pt x="367" y="7"/>
                  </a:lnTo>
                  <a:lnTo>
                    <a:pt x="367" y="6"/>
                  </a:lnTo>
                  <a:lnTo>
                    <a:pt x="367" y="6"/>
                  </a:lnTo>
                  <a:lnTo>
                    <a:pt x="372" y="6"/>
                  </a:lnTo>
                  <a:lnTo>
                    <a:pt x="372" y="5"/>
                  </a:lnTo>
                  <a:lnTo>
                    <a:pt x="372" y="5"/>
                  </a:lnTo>
                  <a:lnTo>
                    <a:pt x="400" y="5"/>
                  </a:lnTo>
                  <a:lnTo>
                    <a:pt x="400" y="4"/>
                  </a:lnTo>
                  <a:lnTo>
                    <a:pt x="400" y="4"/>
                  </a:lnTo>
                  <a:lnTo>
                    <a:pt x="422" y="4"/>
                  </a:lnTo>
                  <a:lnTo>
                    <a:pt x="422" y="3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3" y="3"/>
                  </a:lnTo>
                  <a:lnTo>
                    <a:pt x="423" y="3"/>
                  </a:lnTo>
                  <a:lnTo>
                    <a:pt x="444" y="3"/>
                  </a:lnTo>
                  <a:lnTo>
                    <a:pt x="444" y="2"/>
                  </a:lnTo>
                  <a:lnTo>
                    <a:pt x="444" y="2"/>
                  </a:lnTo>
                  <a:lnTo>
                    <a:pt x="453" y="2"/>
                  </a:lnTo>
                  <a:lnTo>
                    <a:pt x="453" y="1"/>
                  </a:lnTo>
                  <a:lnTo>
                    <a:pt x="453" y="1"/>
                  </a:lnTo>
                  <a:lnTo>
                    <a:pt x="461" y="1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2" y="0"/>
                  </a:lnTo>
                  <a:lnTo>
                    <a:pt x="462" y="0"/>
                  </a:lnTo>
                </a:path>
              </a:pathLst>
            </a:cu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AA6D25A3-7D8E-4ADA-836A-82E073CBA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3" y="1437"/>
              <a:ext cx="0" cy="6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48E03E00-1F97-4F21-B122-416884688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3" y="1461"/>
              <a:ext cx="0" cy="6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CE4F2290-DC64-4863-840A-ACA647199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1437"/>
              <a:ext cx="114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4F17667C-B292-4274-96DF-B73464E00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1461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42D63BF9-F013-4CDB-B45F-DBB94BAA2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" y="1497"/>
              <a:ext cx="0" cy="6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4ACB4BFE-3322-442C-AFED-61DA8E45C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1521"/>
              <a:ext cx="0" cy="6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EB5C8282-7B76-4EAF-9E05-EB863AAE9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1557"/>
              <a:ext cx="114" cy="0"/>
            </a:xfrm>
            <a:prstGeom prst="line">
              <a:avLst/>
            </a:prstGeom>
            <a:noFill/>
            <a:ln w="19050" cap="flat">
              <a:solidFill>
                <a:srgbClr val="005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A932F2F6-D121-4CB6-AB53-3FDFF989A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1581"/>
              <a:ext cx="120" cy="0"/>
            </a:xfrm>
            <a:prstGeom prst="line">
              <a:avLst/>
            </a:prstGeom>
            <a:noFill/>
            <a:ln w="19050" cap="flat">
              <a:solidFill>
                <a:srgbClr val="B11F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3B82E22E-1ACD-434B-8EAC-728EA6BFB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" y="1497"/>
              <a:ext cx="0" cy="0"/>
            </a:xfrm>
            <a:prstGeom prst="line">
              <a:avLst/>
            </a:prstGeom>
            <a:noFill/>
            <a:ln w="0">
              <a:solidFill>
                <a:srgbClr val="2A25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695859DC-3339-40D9-A444-E92C96068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1521"/>
              <a:ext cx="0" cy="0"/>
            </a:xfrm>
            <a:prstGeom prst="line">
              <a:avLst/>
            </a:prstGeom>
            <a:noFill/>
            <a:ln w="0">
              <a:solidFill>
                <a:srgbClr val="B11F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8FEC51A1-8785-4A4A-AF2C-7873A3D68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" y="1749"/>
              <a:ext cx="30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59997353-D71B-4047-9848-BDB820370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EB7FB337-973B-4B2B-B5B3-0FDE1446D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1815"/>
              <a:ext cx="2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293FC90B-488C-438E-9168-35FACD951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305CD14C-D80D-4297-8C84-AE970B99A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1815"/>
              <a:ext cx="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254D628B-C457-4921-80E9-87CB57C87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7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FCE9727E-A73E-4778-A46D-6FC9F13E4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815"/>
              <a:ext cx="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90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A482400B-C6C1-47F7-9B3F-80359F3AE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7F4579F6-5B36-4159-A00F-84153754E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1815"/>
              <a:ext cx="8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180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006D76B7-FE63-4FDF-BE02-CD2483F32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5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id="{7BAE40C8-6224-4BC6-BD0F-06A933828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1815"/>
              <a:ext cx="8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270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A510C975-ECBA-485A-961C-869F95A06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5" y="1749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15C73FAC-F2C8-46E7-8F1B-B5B7550E1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815"/>
              <a:ext cx="8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365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71E66253-1391-4143-8601-F65810FD8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953"/>
              <a:ext cx="825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Days from Randomization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44831B7F-1B46-4627-B328-02F912948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21"/>
              <a:ext cx="0" cy="1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4680BEA3-356F-4A26-9445-B0B847B85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74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0D1188A5-9808-42CF-89FF-7CD45C14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713"/>
              <a:ext cx="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14DCA87B-FE60-4177-A8D3-D9AAB9FB5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581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C9415E0A-2B73-4F30-BC73-076A98F2A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539"/>
              <a:ext cx="10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10%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BC302E61-87BB-4EF2-A766-003477DD0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40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A1E71AA2-6337-4F72-96F1-90D9789AD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371"/>
              <a:ext cx="10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20%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7181F9F8-A039-4D41-BF72-AD68A5E48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23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E0865353-8EF4-44D4-A710-94C9B93BA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197"/>
              <a:ext cx="10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30%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20BDC648-2FF6-4A9F-ADB5-11EFA8013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106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ABF16739-0AB8-4E3A-AAC6-B6FCAD7A8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029"/>
              <a:ext cx="10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40%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476C989D-240A-4BEE-897A-EB7BE5F7C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89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6E8070BA-1FA9-4C9C-86F3-CAB68CC89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861"/>
              <a:ext cx="10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50%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595B7D47-2385-4AF2-B76C-C19ED5E8E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729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3C16DB4F-5FCB-42A0-8042-EAFDAEA7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687"/>
              <a:ext cx="10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60%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2B166F73-D3D2-4677-8260-D994E7E53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55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0695BF12-32DC-4D82-9F3E-A1E4B2F13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519"/>
              <a:ext cx="10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70%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EFCC9639-D363-4698-845E-4273738D6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38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428034C2-FAFF-4D71-B0EC-F96DADB52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345"/>
              <a:ext cx="10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80%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69" name="Line 66">
              <a:extLst>
                <a:ext uri="{FF2B5EF4-FFF2-40B4-BE49-F238E27FC236}">
                  <a16:creationId xmlns:a16="http://schemas.microsoft.com/office/drawing/2014/main" id="{096DEB1F-6564-48B0-BE30-1A814B173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213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4727482F-A025-47C5-A06F-40896BD79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77"/>
              <a:ext cx="10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90%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CE73DC42-6A04-4A1C-A290-310F43A1D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" y="4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i="1">
                <a:solidFill>
                  <a:srgbClr val="FFCC99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91CEE134-7B09-4B37-8212-13898CC25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3"/>
              <a:ext cx="1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100%</a:t>
              </a:r>
              <a:endParaRPr lang="en-US" altLang="en-US" sz="80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7761B06F-FE46-45BE-94B4-D2E4A434F3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665" y="693"/>
              <a:ext cx="141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 W3"/>
                  <a:cs typeface="Arial" charset="0"/>
                </a:rPr>
                <a:t>Primary Effectiveness Endpoint at 1 Year</a:t>
              </a:r>
              <a:endParaRPr lang="en-US" altLang="en-US" sz="800" dirty="0">
                <a:solidFill>
                  <a:srgbClr val="FFFFFF"/>
                </a:solidFill>
                <a:latin typeface="Arial Narrow" panose="020B0606020202030204" pitchFamily="34" charset="0"/>
                <a:ea typeface="ヒラギノ角ゴ Pro W3"/>
                <a:cs typeface="Arial" charset="0"/>
              </a:endParaRPr>
            </a:p>
          </p:txBody>
        </p:sp>
      </p:grpSp>
      <p:sp>
        <p:nvSpPr>
          <p:cNvPr id="74" name="AutoShape 4">
            <a:extLst>
              <a:ext uri="{FF2B5EF4-FFF2-40B4-BE49-F238E27FC236}">
                <a16:creationId xmlns:a16="http://schemas.microsoft.com/office/drawing/2014/main" id="{64398751-C190-4A93-9471-5D8C3BD948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4603" y="983033"/>
            <a:ext cx="4621076" cy="345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800" b="1" i="1">
              <a:solidFill>
                <a:srgbClr val="FFCC99"/>
              </a:solidFill>
              <a:latin typeface="Arial Narrow" panose="020B0606020202030204" pitchFamily="34" charset="0"/>
              <a:ea typeface="ヒラギノ角ゴ Pro W3"/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D53D4C9-9D7C-4CC9-9EFA-111E4D1EB9D4}"/>
              </a:ext>
            </a:extLst>
          </p:cNvPr>
          <p:cNvSpPr txBox="1"/>
          <p:nvPr/>
        </p:nvSpPr>
        <p:spPr>
          <a:xfrm>
            <a:off x="5554285" y="3834053"/>
            <a:ext cx="3251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800" b="1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/>
                <a:cs typeface="Arial" charset="0"/>
              </a:rPr>
              <a:t>Difference in Primary Safety Endpoint Event Rates (Portico-Commercial)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6D32DC3-3F3B-4318-8547-968C18493639}"/>
              </a:ext>
            </a:extLst>
          </p:cNvPr>
          <p:cNvGrpSpPr/>
          <p:nvPr/>
        </p:nvGrpSpPr>
        <p:grpSpPr>
          <a:xfrm>
            <a:off x="5709204" y="1276350"/>
            <a:ext cx="2961779" cy="2599963"/>
            <a:chOff x="5967305" y="1190072"/>
            <a:chExt cx="2753279" cy="259996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6E70E0C-2704-41E6-ADB9-88BA4934530A}"/>
                </a:ext>
              </a:extLst>
            </p:cNvPr>
            <p:cNvSpPr txBox="1"/>
            <p:nvPr/>
          </p:nvSpPr>
          <p:spPr>
            <a:xfrm>
              <a:off x="5967357" y="3574591"/>
              <a:ext cx="27216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ヒラギノ角ゴ Pro W3"/>
                  <a:cs typeface="Arial" charset="0"/>
                </a:rPr>
                <a:t>0          1          2          3          4          5         6         7        8        9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18452F5-965D-4A2F-A83F-F7FCAB8098CF}"/>
                </a:ext>
              </a:extLst>
            </p:cNvPr>
            <p:cNvCxnSpPr/>
            <p:nvPr/>
          </p:nvCxnSpPr>
          <p:spPr>
            <a:xfrm>
              <a:off x="8099669" y="351055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E488E1-0440-4F1D-BA20-E2D1C902869E}"/>
                </a:ext>
              </a:extLst>
            </p:cNvPr>
            <p:cNvCxnSpPr/>
            <p:nvPr/>
          </p:nvCxnSpPr>
          <p:spPr>
            <a:xfrm>
              <a:off x="8305155" y="3517895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B43E9D6-E3FA-43C4-BEEB-41247E112344}"/>
                </a:ext>
              </a:extLst>
            </p:cNvPr>
            <p:cNvCxnSpPr/>
            <p:nvPr/>
          </p:nvCxnSpPr>
          <p:spPr>
            <a:xfrm>
              <a:off x="6072911" y="3512651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506149F-C613-4ED9-95BA-F794474C9E9C}"/>
                </a:ext>
              </a:extLst>
            </p:cNvPr>
            <p:cNvCxnSpPr/>
            <p:nvPr/>
          </p:nvCxnSpPr>
          <p:spPr>
            <a:xfrm>
              <a:off x="6338213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C5ACDE-0241-4320-805F-3C2F1CB177E0}"/>
                </a:ext>
              </a:extLst>
            </p:cNvPr>
            <p:cNvCxnSpPr/>
            <p:nvPr/>
          </p:nvCxnSpPr>
          <p:spPr>
            <a:xfrm>
              <a:off x="6597223" y="3514748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D69425C-EAFE-4D90-BFDA-D516C6B49033}"/>
                </a:ext>
              </a:extLst>
            </p:cNvPr>
            <p:cNvCxnSpPr/>
            <p:nvPr/>
          </p:nvCxnSpPr>
          <p:spPr>
            <a:xfrm>
              <a:off x="6875109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3F6A62C-8F75-44ED-A61E-E2CE14D12F78}"/>
                </a:ext>
              </a:extLst>
            </p:cNvPr>
            <p:cNvCxnSpPr/>
            <p:nvPr/>
          </p:nvCxnSpPr>
          <p:spPr>
            <a:xfrm>
              <a:off x="7126779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0622E3C-A1CD-4884-8584-B4A7BE1F96EE}"/>
                </a:ext>
              </a:extLst>
            </p:cNvPr>
            <p:cNvCxnSpPr/>
            <p:nvPr/>
          </p:nvCxnSpPr>
          <p:spPr>
            <a:xfrm>
              <a:off x="7391032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49820A8-EF9C-468D-94A9-EF2C6C55633D}"/>
                </a:ext>
              </a:extLst>
            </p:cNvPr>
            <p:cNvCxnSpPr/>
            <p:nvPr/>
          </p:nvCxnSpPr>
          <p:spPr>
            <a:xfrm>
              <a:off x="7863962" y="351055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DD67320-32CD-44E6-A73C-3C9B947CED3A}"/>
                </a:ext>
              </a:extLst>
            </p:cNvPr>
            <p:cNvCxnSpPr/>
            <p:nvPr/>
          </p:nvCxnSpPr>
          <p:spPr>
            <a:xfrm>
              <a:off x="7632216" y="351789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F16474B-6D20-4076-8142-3717936F7003}"/>
                </a:ext>
              </a:extLst>
            </p:cNvPr>
            <p:cNvGrpSpPr/>
            <p:nvPr/>
          </p:nvGrpSpPr>
          <p:grpSpPr>
            <a:xfrm>
              <a:off x="6403346" y="2269666"/>
              <a:ext cx="1135756" cy="194290"/>
              <a:chOff x="4138778" y="5657859"/>
              <a:chExt cx="1800882" cy="151002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C67AD50-E3C8-4D71-B10E-ADE2A36E58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66441" y="5722378"/>
                <a:ext cx="1673219" cy="376"/>
              </a:xfrm>
              <a:prstGeom prst="line">
                <a:avLst/>
              </a:prstGeom>
              <a:noFill/>
              <a:ln w="19050" cap="flat" cmpd="sng" algn="ctr">
                <a:solidFill>
                  <a:srgbClr val="14436C"/>
                </a:solidFill>
                <a:prstDash val="solid"/>
              </a:ln>
              <a:effectLst/>
            </p:spPr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BB90C62-04E0-4E62-AC5E-D05BD1F8B8D7}"/>
                  </a:ext>
                </a:extLst>
              </p:cNvPr>
              <p:cNvCxnSpPr/>
              <p:nvPr/>
            </p:nvCxnSpPr>
            <p:spPr>
              <a:xfrm>
                <a:off x="5928405" y="5657859"/>
                <a:ext cx="0" cy="151002"/>
              </a:xfrm>
              <a:prstGeom prst="line">
                <a:avLst/>
              </a:prstGeom>
              <a:noFill/>
              <a:ln w="19050" cap="flat" cmpd="sng" algn="ctr">
                <a:solidFill>
                  <a:srgbClr val="053763"/>
                </a:solidFill>
                <a:prstDash val="solid"/>
              </a:ln>
              <a:effectLst/>
            </p:spPr>
          </p:cxn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5A51DFD-B1A7-4024-B4CC-F51FD5A9365F}"/>
                  </a:ext>
                </a:extLst>
              </p:cNvPr>
              <p:cNvSpPr/>
              <p:nvPr/>
            </p:nvSpPr>
            <p:spPr>
              <a:xfrm>
                <a:off x="4138778" y="5672730"/>
                <a:ext cx="179679" cy="98147"/>
              </a:xfrm>
              <a:prstGeom prst="ellipse">
                <a:avLst/>
              </a:prstGeom>
              <a:solidFill>
                <a:srgbClr val="05376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ヒラギノ角ゴ Pro W3"/>
                  <a:cs typeface="Arial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4229474-A4D4-4779-BCBF-5DE688F09574}"/>
                </a:ext>
              </a:extLst>
            </p:cNvPr>
            <p:cNvSpPr txBox="1"/>
            <p:nvPr/>
          </p:nvSpPr>
          <p:spPr>
            <a:xfrm>
              <a:off x="6278438" y="2468506"/>
              <a:ext cx="1804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53763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rPr>
                <a:t>One-sided 95% UCL = 5.7%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78E80E6-BF32-4914-A2CC-7112A6933C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3870" y="1555355"/>
              <a:ext cx="6556" cy="1927905"/>
            </a:xfrm>
            <a:prstGeom prst="line">
              <a:avLst/>
            </a:prstGeom>
            <a:noFill/>
            <a:ln w="25400" cap="flat" cmpd="sng" algn="ctr">
              <a:solidFill>
                <a:srgbClr val="053763"/>
              </a:solidFill>
              <a:prstDash val="sysDash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8D8AD0B-FDB2-48D8-BD33-0EEFFC509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7305" y="3517894"/>
              <a:ext cx="2554448" cy="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B6C2EB9-2D1D-4B3B-850C-5D2B24FCF145}"/>
                </a:ext>
              </a:extLst>
            </p:cNvPr>
            <p:cNvSpPr txBox="1"/>
            <p:nvPr/>
          </p:nvSpPr>
          <p:spPr>
            <a:xfrm>
              <a:off x="6150183" y="2038787"/>
              <a:ext cx="10132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rPr>
                <a:t>Mean 1.5%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0CBDAAF-14F7-48CD-8B24-803DC615B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9830" y="1568402"/>
              <a:ext cx="13159" cy="191715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503E626-03CB-4B48-AE84-F28F3808299B}"/>
                </a:ext>
              </a:extLst>
            </p:cNvPr>
            <p:cNvSpPr txBox="1"/>
            <p:nvPr/>
          </p:nvSpPr>
          <p:spPr>
            <a:xfrm>
              <a:off x="7328207" y="1190072"/>
              <a:ext cx="1392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53763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Predefined 8.0%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53763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non-inferiority margin</a:t>
              </a:r>
            </a:p>
          </p:txBody>
        </p:sp>
      </p:grp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196B0A14-E953-4346-98F6-0AB156969FB8}"/>
              </a:ext>
            </a:extLst>
          </p:cNvPr>
          <p:cNvSpPr/>
          <p:nvPr/>
        </p:nvSpPr>
        <p:spPr bwMode="auto">
          <a:xfrm>
            <a:off x="5793157" y="4166182"/>
            <a:ext cx="2691236" cy="322139"/>
          </a:xfrm>
          <a:prstGeom prst="roundRect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53763"/>
                </a:solidFill>
                <a:latin typeface="Arial" charset="0"/>
                <a:ea typeface="ヒラギノ角ゴ Pro W3"/>
                <a:cs typeface="Arial" charset="0"/>
              </a:rPr>
              <a:t>P</a:t>
            </a:r>
            <a:r>
              <a:rPr lang="en-US" sz="1100" b="1" dirty="0">
                <a:solidFill>
                  <a:srgbClr val="053763"/>
                </a:solidFill>
                <a:latin typeface="Arial" charset="0"/>
                <a:ea typeface="ヒラギノ角ゴ Pro W3"/>
                <a:cs typeface="Arial" charset="0"/>
              </a:rPr>
              <a:t>-value for non-inferiority = 0.006</a:t>
            </a:r>
            <a:endParaRPr lang="en-US" sz="1200" b="1" dirty="0">
              <a:solidFill>
                <a:srgbClr val="053763"/>
              </a:solidFill>
              <a:latin typeface="Arial" charset="0"/>
              <a:ea typeface="ヒラギノ角ゴ Pro W3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AF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5A9FC2-FE5F-4728-A127-2DA4E96A6F20}"/>
              </a:ext>
            </a:extLst>
          </p:cNvPr>
          <p:cNvSpPr txBox="1"/>
          <p:nvPr/>
        </p:nvSpPr>
        <p:spPr>
          <a:xfrm>
            <a:off x="7078" y="1042080"/>
            <a:ext cx="912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53763"/>
                </a:solidFill>
                <a:latin typeface="Arial" charset="0"/>
                <a:ea typeface="ヒラギノ角ゴ Pro W3"/>
                <a:cs typeface="Arial" charset="0"/>
              </a:rPr>
              <a:t>Non-inferiority met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92549B0-415C-4F90-A6AA-7569948E9883}"/>
              </a:ext>
            </a:extLst>
          </p:cNvPr>
          <p:cNvGrpSpPr/>
          <p:nvPr/>
        </p:nvGrpSpPr>
        <p:grpSpPr>
          <a:xfrm>
            <a:off x="1130310" y="2740039"/>
            <a:ext cx="4417741" cy="256509"/>
            <a:chOff x="910868" y="2604017"/>
            <a:chExt cx="4463470" cy="256509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11F2A9D-97D5-46DE-9255-DCF7A869AC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0868" y="2856699"/>
              <a:ext cx="4383185" cy="3827"/>
            </a:xfrm>
            <a:prstGeom prst="line">
              <a:avLst/>
            </a:prstGeom>
            <a:solidFill>
              <a:srgbClr val="FF3300"/>
            </a:solidFill>
            <a:ln w="127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F86AD61-6ECE-4F17-A363-CE8F1A896737}"/>
                </a:ext>
              </a:extLst>
            </p:cNvPr>
            <p:cNvSpPr txBox="1"/>
            <p:nvPr/>
          </p:nvSpPr>
          <p:spPr>
            <a:xfrm>
              <a:off x="4547353" y="2604017"/>
              <a:ext cx="8269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ヒラギノ角ゴ Pro W3"/>
                  <a:cs typeface="Arial" charset="0"/>
                </a:rPr>
                <a:t>Expected 25.0%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69DC2B9C-3EA8-4CC7-A933-AEF4F106C0A9}"/>
              </a:ext>
            </a:extLst>
          </p:cNvPr>
          <p:cNvSpPr txBox="1"/>
          <p:nvPr/>
        </p:nvSpPr>
        <p:spPr>
          <a:xfrm>
            <a:off x="5217934" y="3060065"/>
            <a:ext cx="464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5A84"/>
                </a:solidFill>
                <a:latin typeface="Arial Narrow" panose="020B0606020202030204" pitchFamily="34" charset="0"/>
                <a:ea typeface="ヒラギノ角ゴ Pro W3"/>
                <a:cs typeface="Arial" charset="0"/>
              </a:rPr>
              <a:t>14.9%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585A74B-79FE-494D-BD71-AE5964C25989}"/>
              </a:ext>
            </a:extLst>
          </p:cNvPr>
          <p:cNvSpPr txBox="1"/>
          <p:nvPr/>
        </p:nvSpPr>
        <p:spPr>
          <a:xfrm>
            <a:off x="5212571" y="3209875"/>
            <a:ext cx="459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B11F63"/>
                </a:solidFill>
                <a:latin typeface="Arial Narrow" panose="020B0606020202030204" pitchFamily="34" charset="0"/>
                <a:ea typeface="ヒラギノ角ゴ Pro W3"/>
                <a:cs typeface="Arial" charset="0"/>
              </a:rPr>
              <a:t>13.4%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A26D13-D726-4C69-A86D-ECA9D030D042}"/>
              </a:ext>
            </a:extLst>
          </p:cNvPr>
          <p:cNvSpPr txBox="1"/>
          <p:nvPr/>
        </p:nvSpPr>
        <p:spPr>
          <a:xfrm>
            <a:off x="584770" y="3975265"/>
            <a:ext cx="746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AAADB1">
                    <a:lumMod val="50000"/>
                  </a:srgbClr>
                </a:solidFill>
                <a:latin typeface="Arial Narrow" panose="020B0606020202030204" pitchFamily="34" charset="0"/>
                <a:ea typeface="ヒラギノ角ゴ Pro W3"/>
                <a:cs typeface="Arial" charset="0"/>
              </a:rPr>
              <a:t># At Risk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ADBCC7-B446-4144-86B6-719A87CCBFD6}"/>
              </a:ext>
            </a:extLst>
          </p:cNvPr>
          <p:cNvSpPr txBox="1"/>
          <p:nvPr/>
        </p:nvSpPr>
        <p:spPr>
          <a:xfrm>
            <a:off x="3442163" y="1504950"/>
            <a:ext cx="202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Composite of all-cause mortality OR disabling stroke at 1 year</a:t>
            </a:r>
          </a:p>
        </p:txBody>
      </p:sp>
    </p:spTree>
    <p:extLst>
      <p:ext uri="{BB962C8B-B14F-4D97-AF65-F5344CB8AC3E}">
        <p14:creationId xmlns:p14="http://schemas.microsoft.com/office/powerpoint/2010/main" val="321089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D664-7627-47E7-B629-99D0F4E1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2600" dirty="0"/>
              <a:t>RCT| Primary Endpoints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897422-42F4-4393-AF62-9C8D7C032B43}"/>
              </a:ext>
            </a:extLst>
          </p:cNvPr>
          <p:cNvSpPr/>
          <p:nvPr/>
        </p:nvSpPr>
        <p:spPr bwMode="auto">
          <a:xfrm>
            <a:off x="1087961" y="4171950"/>
            <a:ext cx="2637602" cy="322139"/>
          </a:xfrm>
          <a:prstGeom prst="roundRect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-value for non-inferiority = 0.03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5376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936A8-AA08-431C-B4A6-356E19FF3F87}"/>
              </a:ext>
            </a:extLst>
          </p:cNvPr>
          <p:cNvSpPr txBox="1"/>
          <p:nvPr/>
        </p:nvSpPr>
        <p:spPr>
          <a:xfrm>
            <a:off x="948490" y="3956506"/>
            <a:ext cx="30872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Difference in Primary Safety Endpoint Event Rates (Portico-Commercial)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A9AD12-62E8-4CFA-91E4-0F1C04CF5EAB}"/>
              </a:ext>
            </a:extLst>
          </p:cNvPr>
          <p:cNvGrpSpPr/>
          <p:nvPr/>
        </p:nvGrpSpPr>
        <p:grpSpPr>
          <a:xfrm>
            <a:off x="969420" y="1846470"/>
            <a:ext cx="3426409" cy="2150597"/>
            <a:chOff x="5967305" y="1353788"/>
            <a:chExt cx="3185200" cy="24362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F02F39-9672-4877-B808-5304CA5A0B67}"/>
                </a:ext>
              </a:extLst>
            </p:cNvPr>
            <p:cNvSpPr txBox="1"/>
            <p:nvPr/>
          </p:nvSpPr>
          <p:spPr>
            <a:xfrm>
              <a:off x="5967357" y="3574591"/>
              <a:ext cx="27216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0          1          2          3          4          5         6         7        8        9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89238C8-30C7-4E57-9710-426B13208304}"/>
                </a:ext>
              </a:extLst>
            </p:cNvPr>
            <p:cNvCxnSpPr/>
            <p:nvPr/>
          </p:nvCxnSpPr>
          <p:spPr>
            <a:xfrm>
              <a:off x="8099669" y="351055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2D1B163-830D-4337-A486-3AA6876EB731}"/>
                </a:ext>
              </a:extLst>
            </p:cNvPr>
            <p:cNvCxnSpPr/>
            <p:nvPr/>
          </p:nvCxnSpPr>
          <p:spPr>
            <a:xfrm>
              <a:off x="8305155" y="3517895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8CAEA5-11EF-47F1-93D0-1D40F878EC9A}"/>
                </a:ext>
              </a:extLst>
            </p:cNvPr>
            <p:cNvCxnSpPr/>
            <p:nvPr/>
          </p:nvCxnSpPr>
          <p:spPr>
            <a:xfrm>
              <a:off x="6072911" y="3512651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045AAA2-06F5-42C3-89AE-03D8869AEAAC}"/>
                </a:ext>
              </a:extLst>
            </p:cNvPr>
            <p:cNvCxnSpPr/>
            <p:nvPr/>
          </p:nvCxnSpPr>
          <p:spPr>
            <a:xfrm>
              <a:off x="6338213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130670-F3DC-4F66-8EAA-D7202A1F6539}"/>
                </a:ext>
              </a:extLst>
            </p:cNvPr>
            <p:cNvCxnSpPr/>
            <p:nvPr/>
          </p:nvCxnSpPr>
          <p:spPr>
            <a:xfrm>
              <a:off x="6597223" y="3514748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3BCAC-9F53-49DF-8C89-B3FC624FCC5C}"/>
                </a:ext>
              </a:extLst>
            </p:cNvPr>
            <p:cNvCxnSpPr/>
            <p:nvPr/>
          </p:nvCxnSpPr>
          <p:spPr>
            <a:xfrm>
              <a:off x="6875109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EA975D-F66A-49DB-9F72-B199F422CABE}"/>
                </a:ext>
              </a:extLst>
            </p:cNvPr>
            <p:cNvCxnSpPr/>
            <p:nvPr/>
          </p:nvCxnSpPr>
          <p:spPr>
            <a:xfrm>
              <a:off x="7126779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A406C34-D2CB-47D0-A264-804F1797D17C}"/>
                </a:ext>
              </a:extLst>
            </p:cNvPr>
            <p:cNvCxnSpPr/>
            <p:nvPr/>
          </p:nvCxnSpPr>
          <p:spPr>
            <a:xfrm>
              <a:off x="7391032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C29ED6-AABB-4FD0-8CE8-0A699AB867FD}"/>
                </a:ext>
              </a:extLst>
            </p:cNvPr>
            <p:cNvCxnSpPr/>
            <p:nvPr/>
          </p:nvCxnSpPr>
          <p:spPr>
            <a:xfrm>
              <a:off x="7863962" y="351055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CDABFAD-216F-4669-9AA1-BEB57487D3EA}"/>
                </a:ext>
              </a:extLst>
            </p:cNvPr>
            <p:cNvCxnSpPr/>
            <p:nvPr/>
          </p:nvCxnSpPr>
          <p:spPr>
            <a:xfrm>
              <a:off x="7632216" y="351789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E7554FF-8F97-427D-846B-D0D946CEEC2D}"/>
                </a:ext>
              </a:extLst>
            </p:cNvPr>
            <p:cNvGrpSpPr/>
            <p:nvPr/>
          </p:nvGrpSpPr>
          <p:grpSpPr>
            <a:xfrm>
              <a:off x="7145545" y="2269666"/>
              <a:ext cx="938342" cy="194290"/>
              <a:chOff x="5315616" y="5657859"/>
              <a:chExt cx="1487856" cy="15100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C51DAB2-7D09-469A-BED1-1C59EEE4C5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3279" y="5722754"/>
                <a:ext cx="1351244" cy="0"/>
              </a:xfrm>
              <a:prstGeom prst="line">
                <a:avLst/>
              </a:prstGeom>
              <a:solidFill>
                <a:srgbClr val="053763"/>
              </a:solidFill>
              <a:ln w="19050" cap="flat" cmpd="sng" algn="ctr">
                <a:solidFill>
                  <a:srgbClr val="053763"/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3BF9761-571F-4531-8DE9-4421B49E9C8D}"/>
                  </a:ext>
                </a:extLst>
              </p:cNvPr>
              <p:cNvCxnSpPr/>
              <p:nvPr/>
            </p:nvCxnSpPr>
            <p:spPr>
              <a:xfrm>
                <a:off x="6803472" y="5657859"/>
                <a:ext cx="0" cy="151002"/>
              </a:xfrm>
              <a:prstGeom prst="line">
                <a:avLst/>
              </a:prstGeom>
              <a:solidFill>
                <a:srgbClr val="053763"/>
              </a:solidFill>
              <a:ln w="19050" cap="flat" cmpd="sng" algn="ctr">
                <a:solidFill>
                  <a:srgbClr val="053763"/>
                </a:solidFill>
                <a:prstDash val="solid"/>
              </a:ln>
              <a:effectLst/>
            </p:spPr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D85B023-287C-406E-B6B5-5F505470A2A6}"/>
                  </a:ext>
                </a:extLst>
              </p:cNvPr>
              <p:cNvSpPr/>
              <p:nvPr/>
            </p:nvSpPr>
            <p:spPr>
              <a:xfrm>
                <a:off x="5315616" y="5686483"/>
                <a:ext cx="191297" cy="94618"/>
              </a:xfrm>
              <a:prstGeom prst="ellipse">
                <a:avLst/>
              </a:prstGeom>
              <a:solidFill>
                <a:srgbClr val="05376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Arial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C02C47-412F-48C2-8AEC-50DA9A918C5E}"/>
                </a:ext>
              </a:extLst>
            </p:cNvPr>
            <p:cNvSpPr txBox="1"/>
            <p:nvPr/>
          </p:nvSpPr>
          <p:spPr>
            <a:xfrm>
              <a:off x="6676972" y="2454087"/>
              <a:ext cx="1804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One-sided 95% UCL = 8.1%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F4703D-AAAD-47C0-BECA-E82B348B0775}"/>
                </a:ext>
              </a:extLst>
            </p:cNvPr>
            <p:cNvCxnSpPr>
              <a:cxnSpLocks/>
            </p:cNvCxnSpPr>
            <p:nvPr/>
          </p:nvCxnSpPr>
          <p:spPr>
            <a:xfrm>
              <a:off x="8189235" y="1735019"/>
              <a:ext cx="0" cy="1748241"/>
            </a:xfrm>
            <a:prstGeom prst="line">
              <a:avLst/>
            </a:prstGeom>
            <a:solidFill>
              <a:srgbClr val="053763"/>
            </a:solidFill>
            <a:ln w="25400" cap="flat" cmpd="sng" algn="ctr">
              <a:solidFill>
                <a:srgbClr val="053763"/>
              </a:solidFill>
              <a:prstDash val="sysDash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EB51ED-6059-4D5A-94B7-5E2DF4B56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7305" y="3517894"/>
              <a:ext cx="2554448" cy="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103519-CDDD-45A6-912C-87456FE608DC}"/>
                </a:ext>
              </a:extLst>
            </p:cNvPr>
            <p:cNvSpPr txBox="1"/>
            <p:nvPr/>
          </p:nvSpPr>
          <p:spPr>
            <a:xfrm>
              <a:off x="6762060" y="2010252"/>
              <a:ext cx="10132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Mean 4.2%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3ACCEB-4665-4D13-A448-3AC892154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1188" y="1735019"/>
              <a:ext cx="12626" cy="183957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F01353-6AED-47D9-B5CD-3F2A3BD5FCEA}"/>
                </a:ext>
              </a:extLst>
            </p:cNvPr>
            <p:cNvSpPr txBox="1"/>
            <p:nvPr/>
          </p:nvSpPr>
          <p:spPr>
            <a:xfrm>
              <a:off x="7126779" y="1353788"/>
              <a:ext cx="2025726" cy="418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5376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Predefined 8.5%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5376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non-inferiority margin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195B22-0618-4A30-89A7-D6362D8564AF}"/>
              </a:ext>
            </a:extLst>
          </p:cNvPr>
          <p:cNvGrpSpPr/>
          <p:nvPr/>
        </p:nvGrpSpPr>
        <p:grpSpPr>
          <a:xfrm>
            <a:off x="5522178" y="1809750"/>
            <a:ext cx="3594990" cy="2157599"/>
            <a:chOff x="5967305" y="1126639"/>
            <a:chExt cx="3341914" cy="26633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04BCE4-3901-47B4-9CB9-D7DF343FB90A}"/>
                </a:ext>
              </a:extLst>
            </p:cNvPr>
            <p:cNvSpPr txBox="1"/>
            <p:nvPr/>
          </p:nvSpPr>
          <p:spPr>
            <a:xfrm>
              <a:off x="5967357" y="3574591"/>
              <a:ext cx="27216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ヒラギノ角ゴ Pro W3"/>
                  <a:cs typeface="Arial" charset="0"/>
                </a:rPr>
                <a:t>0          1          2          3          4          5         6         7        8        9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8021895-89F6-44B9-8C60-5D78B620AE4E}"/>
                </a:ext>
              </a:extLst>
            </p:cNvPr>
            <p:cNvCxnSpPr/>
            <p:nvPr/>
          </p:nvCxnSpPr>
          <p:spPr>
            <a:xfrm>
              <a:off x="8099669" y="351055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8BA7B3-BC68-49C6-AB77-6CCD3412D63D}"/>
                </a:ext>
              </a:extLst>
            </p:cNvPr>
            <p:cNvCxnSpPr/>
            <p:nvPr/>
          </p:nvCxnSpPr>
          <p:spPr>
            <a:xfrm>
              <a:off x="8305155" y="3517895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B283E21-87A8-469E-94A8-E3C0C9702C90}"/>
                </a:ext>
              </a:extLst>
            </p:cNvPr>
            <p:cNvCxnSpPr/>
            <p:nvPr/>
          </p:nvCxnSpPr>
          <p:spPr>
            <a:xfrm>
              <a:off x="6072911" y="3512651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374222-EECD-434A-B324-E2705BD4C79D}"/>
                </a:ext>
              </a:extLst>
            </p:cNvPr>
            <p:cNvCxnSpPr/>
            <p:nvPr/>
          </p:nvCxnSpPr>
          <p:spPr>
            <a:xfrm>
              <a:off x="6338213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FE4250-3339-4E68-B473-F5D96736DB02}"/>
                </a:ext>
              </a:extLst>
            </p:cNvPr>
            <p:cNvCxnSpPr/>
            <p:nvPr/>
          </p:nvCxnSpPr>
          <p:spPr>
            <a:xfrm>
              <a:off x="6597223" y="3514748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4B3AD6-6B8F-4719-84DB-C0A24E0DB291}"/>
                </a:ext>
              </a:extLst>
            </p:cNvPr>
            <p:cNvCxnSpPr/>
            <p:nvPr/>
          </p:nvCxnSpPr>
          <p:spPr>
            <a:xfrm>
              <a:off x="6875109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9EFC101-9A0D-4031-8EEC-2C6565A912C9}"/>
                </a:ext>
              </a:extLst>
            </p:cNvPr>
            <p:cNvCxnSpPr/>
            <p:nvPr/>
          </p:nvCxnSpPr>
          <p:spPr>
            <a:xfrm>
              <a:off x="7126779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A309665-619E-43CE-80CF-325F472EEE15}"/>
                </a:ext>
              </a:extLst>
            </p:cNvPr>
            <p:cNvCxnSpPr/>
            <p:nvPr/>
          </p:nvCxnSpPr>
          <p:spPr>
            <a:xfrm>
              <a:off x="7391032" y="3515797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812957-F2F9-40FB-AA01-FF05ED5909AD}"/>
                </a:ext>
              </a:extLst>
            </p:cNvPr>
            <p:cNvCxnSpPr/>
            <p:nvPr/>
          </p:nvCxnSpPr>
          <p:spPr>
            <a:xfrm>
              <a:off x="7863962" y="351055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6E6A76F-7C86-489D-8E50-7D39B3B64EA8}"/>
                </a:ext>
              </a:extLst>
            </p:cNvPr>
            <p:cNvCxnSpPr/>
            <p:nvPr/>
          </p:nvCxnSpPr>
          <p:spPr>
            <a:xfrm>
              <a:off x="7632216" y="3517894"/>
              <a:ext cx="0" cy="741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7E6792B-0A36-41F2-83AA-F748E158795D}"/>
                </a:ext>
              </a:extLst>
            </p:cNvPr>
            <p:cNvGrpSpPr/>
            <p:nvPr/>
          </p:nvGrpSpPr>
          <p:grpSpPr>
            <a:xfrm>
              <a:off x="6403346" y="2269666"/>
              <a:ext cx="1135756" cy="194290"/>
              <a:chOff x="4138778" y="5657859"/>
              <a:chExt cx="1800882" cy="151002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67F5241-5DE9-4076-8225-1CA7BBCD96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66441" y="5722378"/>
                <a:ext cx="1673219" cy="376"/>
              </a:xfrm>
              <a:prstGeom prst="line">
                <a:avLst/>
              </a:prstGeom>
              <a:noFill/>
              <a:ln w="19050" cap="flat" cmpd="sng" algn="ctr">
                <a:solidFill>
                  <a:srgbClr val="14436C"/>
                </a:solidFill>
                <a:prstDash val="soli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AD2616-8D6F-47F9-A002-CE6B391DD958}"/>
                  </a:ext>
                </a:extLst>
              </p:cNvPr>
              <p:cNvCxnSpPr/>
              <p:nvPr/>
            </p:nvCxnSpPr>
            <p:spPr>
              <a:xfrm>
                <a:off x="5928405" y="5657859"/>
                <a:ext cx="0" cy="151002"/>
              </a:xfrm>
              <a:prstGeom prst="line">
                <a:avLst/>
              </a:prstGeom>
              <a:noFill/>
              <a:ln w="19050" cap="flat" cmpd="sng" algn="ctr">
                <a:solidFill>
                  <a:srgbClr val="053763"/>
                </a:solidFill>
                <a:prstDash val="solid"/>
              </a:ln>
              <a:effectLst/>
            </p:spPr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0802499-50AC-45C1-BDC3-48F64B251E66}"/>
                  </a:ext>
                </a:extLst>
              </p:cNvPr>
              <p:cNvSpPr/>
              <p:nvPr/>
            </p:nvSpPr>
            <p:spPr>
              <a:xfrm>
                <a:off x="4138778" y="5672730"/>
                <a:ext cx="179679" cy="98147"/>
              </a:xfrm>
              <a:prstGeom prst="ellipse">
                <a:avLst/>
              </a:prstGeom>
              <a:solidFill>
                <a:srgbClr val="05376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ヒラギノ角ゴ Pro W3"/>
                  <a:cs typeface="Arial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075967-6944-4385-806F-DE51B8F1E18F}"/>
                </a:ext>
              </a:extLst>
            </p:cNvPr>
            <p:cNvSpPr txBox="1"/>
            <p:nvPr/>
          </p:nvSpPr>
          <p:spPr>
            <a:xfrm>
              <a:off x="6278438" y="2468506"/>
              <a:ext cx="1804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53763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rPr>
                <a:t>One-sided 95% UCL = 5.7%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756FDA5-9D9D-43CA-BDD8-BFEE6E1CB032}"/>
                </a:ext>
              </a:extLst>
            </p:cNvPr>
            <p:cNvCxnSpPr>
              <a:cxnSpLocks/>
            </p:cNvCxnSpPr>
            <p:nvPr/>
          </p:nvCxnSpPr>
          <p:spPr>
            <a:xfrm>
              <a:off x="8093870" y="1555355"/>
              <a:ext cx="6556" cy="1927905"/>
            </a:xfrm>
            <a:prstGeom prst="line">
              <a:avLst/>
            </a:prstGeom>
            <a:noFill/>
            <a:ln w="25400" cap="flat" cmpd="sng" algn="ctr">
              <a:solidFill>
                <a:srgbClr val="053763"/>
              </a:solidFill>
              <a:prstDash val="sysDash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627B830-9FBE-40DA-BCDD-03F37D5F37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7305" y="3517894"/>
              <a:ext cx="2554448" cy="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A741D1-4134-404B-9C09-4F4A8078A127}"/>
                </a:ext>
              </a:extLst>
            </p:cNvPr>
            <p:cNvSpPr txBox="1"/>
            <p:nvPr/>
          </p:nvSpPr>
          <p:spPr>
            <a:xfrm>
              <a:off x="6150183" y="2038787"/>
              <a:ext cx="10132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rPr>
                <a:t>Mean 1.5%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61DF5A4-C981-49B9-A6CE-4BD873B0F7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9830" y="1568402"/>
              <a:ext cx="13159" cy="191715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EF3C21-C1E3-40C2-A35B-292C02E77936}"/>
                </a:ext>
              </a:extLst>
            </p:cNvPr>
            <p:cNvSpPr txBox="1"/>
            <p:nvPr/>
          </p:nvSpPr>
          <p:spPr>
            <a:xfrm>
              <a:off x="7082057" y="1126639"/>
              <a:ext cx="2227162" cy="45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53763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Predefined 8.0%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53763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non-inferiority margin</a:t>
              </a: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F7D0A24-B255-46B7-B693-7850F5F079B1}"/>
              </a:ext>
            </a:extLst>
          </p:cNvPr>
          <p:cNvSpPr/>
          <p:nvPr/>
        </p:nvSpPr>
        <p:spPr bwMode="auto">
          <a:xfrm>
            <a:off x="5536953" y="4154611"/>
            <a:ext cx="2691236" cy="322139"/>
          </a:xfrm>
          <a:prstGeom prst="roundRect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P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-value for non-inferiority = 0.006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53763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AF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61162E-8620-401A-AC19-DA5012214E03}"/>
              </a:ext>
            </a:extLst>
          </p:cNvPr>
          <p:cNvSpPr txBox="1"/>
          <p:nvPr/>
        </p:nvSpPr>
        <p:spPr>
          <a:xfrm>
            <a:off x="25809" y="799231"/>
            <a:ext cx="912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Trial met non-inferiority criteria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for safety and effectiveness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6D0B35-DAEA-45C1-BD4C-09A7D07698D1}"/>
              </a:ext>
            </a:extLst>
          </p:cNvPr>
          <p:cNvSpPr txBox="1"/>
          <p:nvPr/>
        </p:nvSpPr>
        <p:spPr>
          <a:xfrm>
            <a:off x="5313455" y="3951442"/>
            <a:ext cx="3345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Difference in Primary Effectiveness Endpoint Event Rates (Portico-Commercial)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91A831-CDB6-40E9-80D2-A7A2BB924028}"/>
              </a:ext>
            </a:extLst>
          </p:cNvPr>
          <p:cNvSpPr txBox="1"/>
          <p:nvPr/>
        </p:nvSpPr>
        <p:spPr>
          <a:xfrm>
            <a:off x="190474" y="1353037"/>
            <a:ext cx="4013125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Endpoint at 30 Days: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ITT: Portico™ valve 13.8% vs Commercial 9.6%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A564B5-0CC8-4CF6-B9C4-6D154BC08F8E}"/>
              </a:ext>
            </a:extLst>
          </p:cNvPr>
          <p:cNvSpPr txBox="1"/>
          <p:nvPr/>
        </p:nvSpPr>
        <p:spPr>
          <a:xfrm>
            <a:off x="5461237" y="1329953"/>
            <a:ext cx="3061978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Effectiveness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Endpoint at 1 Year: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ITT: Portico™ valve 14.9% vs Commercial 13.4%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085CA9-4EF7-4142-81C2-30398B605AF6}"/>
              </a:ext>
            </a:extLst>
          </p:cNvPr>
          <p:cNvSpPr txBox="1"/>
          <p:nvPr/>
        </p:nvSpPr>
        <p:spPr>
          <a:xfrm>
            <a:off x="25809" y="2268200"/>
            <a:ext cx="1071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Composite of: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all-cause mortality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disabling stroke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life-threatening bleeding requiring transfusion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AKI requiring dialysis OR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major vascular complications at 30 days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0A605D-E905-42F0-A2EA-3260323A70B6}"/>
              </a:ext>
            </a:extLst>
          </p:cNvPr>
          <p:cNvSpPr txBox="1"/>
          <p:nvPr/>
        </p:nvSpPr>
        <p:spPr>
          <a:xfrm>
            <a:off x="4674602" y="2718525"/>
            <a:ext cx="90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Composite of all-cause mortality OR disabling stroke at 1 year</a:t>
            </a:r>
          </a:p>
        </p:txBody>
      </p:sp>
    </p:spTree>
    <p:extLst>
      <p:ext uri="{BB962C8B-B14F-4D97-AF65-F5344CB8AC3E}">
        <p14:creationId xmlns:p14="http://schemas.microsoft.com/office/powerpoint/2010/main" val="187138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A6EB-5079-4C9A-98E5-8D807F67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38" y="-7360"/>
            <a:ext cx="9149438" cy="857250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/>
              <a:t>   RCT| Timeline and Valves Studied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81886-2F6D-4FEB-A2A3-C4BF865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378"/>
            <a:fld id="{A2885E78-1F86-4A3D-9EE1-B0103B1CEF15}" type="slidenum">
              <a:rPr lang="en-US" sz="1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 defTabSz="914378"/>
              <a:t>9</a:t>
            </a:fld>
            <a:endParaRPr lang="en-US" sz="1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DE10CDD-8B9B-4436-ADEC-BF9E060B11BC}"/>
              </a:ext>
            </a:extLst>
          </p:cNvPr>
          <p:cNvGrpSpPr/>
          <p:nvPr/>
        </p:nvGrpSpPr>
        <p:grpSpPr>
          <a:xfrm>
            <a:off x="762000" y="819151"/>
            <a:ext cx="7772400" cy="3571701"/>
            <a:chOff x="167761" y="763923"/>
            <a:chExt cx="6235877" cy="36559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A508B8-DE4B-403A-AA9D-4878256B126D}"/>
                </a:ext>
              </a:extLst>
            </p:cNvPr>
            <p:cNvSpPr txBox="1"/>
            <p:nvPr/>
          </p:nvSpPr>
          <p:spPr>
            <a:xfrm>
              <a:off x="613747" y="3062519"/>
              <a:ext cx="2303660" cy="53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53763"/>
                  </a:solidFill>
                  <a:latin typeface="Arial" charset="0"/>
                  <a:ea typeface="ヒラギノ角ゴ Pro W3"/>
                  <a:cs typeface="Arial" charset="0"/>
                </a:rPr>
                <a:t>Pivotal RCT</a:t>
              </a:r>
            </a:p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2E4B"/>
                  </a:solidFill>
                  <a:latin typeface="Arial" charset="0"/>
                  <a:ea typeface="ヒラギノ角ゴ Pro W3"/>
                  <a:cs typeface="Arial" charset="0"/>
                </a:rPr>
                <a:t>Enrollment began May 2014</a:t>
              </a:r>
              <a:endParaRPr lang="en-US" sz="1600" dirty="0">
                <a:solidFill>
                  <a:srgbClr val="002E4B"/>
                </a:solidFill>
                <a:latin typeface="Arial" charset="0"/>
                <a:ea typeface="ヒラギノ角ゴ Pro W3"/>
                <a:cs typeface="Arial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D48A1B3-ACB7-4B09-9917-EE3AA36BF8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657" y="3623862"/>
              <a:ext cx="0" cy="218255"/>
            </a:xfrm>
            <a:prstGeom prst="line">
              <a:avLst/>
            </a:prstGeom>
            <a:solidFill>
              <a:srgbClr val="FF3300"/>
            </a:solidFill>
            <a:ln w="22225" cap="flat" cmpd="sng" algn="ctr">
              <a:solidFill>
                <a:srgbClr val="203864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E5F101-0150-4EBD-9144-70FB2B9B2DD6}"/>
                </a:ext>
              </a:extLst>
            </p:cNvPr>
            <p:cNvSpPr txBox="1"/>
            <p:nvPr/>
          </p:nvSpPr>
          <p:spPr>
            <a:xfrm>
              <a:off x="3681473" y="3062519"/>
              <a:ext cx="2442673" cy="53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53763"/>
                  </a:solidFill>
                  <a:latin typeface="Arial" charset="0"/>
                  <a:ea typeface="ヒラギノ角ゴ Pro W3"/>
                  <a:cs typeface="Arial" charset="0"/>
                </a:rPr>
                <a:t>Pivotal RCT</a:t>
              </a:r>
            </a:p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2E4B"/>
                  </a:solidFill>
                  <a:latin typeface="Arial" charset="0"/>
                  <a:ea typeface="ヒラギノ角ゴ Pro W3"/>
                  <a:cs typeface="Arial" charset="0"/>
                </a:rPr>
                <a:t>Enrollment complete Oct 2017</a:t>
              </a:r>
              <a:endParaRPr lang="en-US" sz="1600" dirty="0">
                <a:solidFill>
                  <a:srgbClr val="002E4B"/>
                </a:solidFill>
                <a:latin typeface="Arial" charset="0"/>
                <a:ea typeface="ヒラギノ角ゴ Pro W3"/>
                <a:cs typeface="Arial" charset="0"/>
              </a:endParaRPr>
            </a:p>
          </p:txBody>
        </p:sp>
        <p:pic>
          <p:nvPicPr>
            <p:cNvPr id="11" name="Picture 10" descr="Related image">
              <a:extLst>
                <a:ext uri="{FF2B5EF4-FFF2-40B4-BE49-F238E27FC236}">
                  <a16:creationId xmlns:a16="http://schemas.microsoft.com/office/drawing/2014/main" id="{27E30328-84F6-460A-B9AB-94DEC5F62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" r="5053"/>
            <a:stretch/>
          </p:blipFill>
          <p:spPr bwMode="auto">
            <a:xfrm>
              <a:off x="823898" y="2111614"/>
              <a:ext cx="637390" cy="92111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56EB81-639A-4DB9-9C38-DD0DA6231A03}"/>
                </a:ext>
              </a:extLst>
            </p:cNvPr>
            <p:cNvGrpSpPr/>
            <p:nvPr/>
          </p:nvGrpSpPr>
          <p:grpSpPr>
            <a:xfrm>
              <a:off x="1810968" y="1189142"/>
              <a:ext cx="2976920" cy="2009501"/>
              <a:chOff x="3189879" y="3010271"/>
              <a:chExt cx="2014428" cy="1350631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89AC880-3D83-4777-9CC5-42F30C5BB81E}"/>
                  </a:ext>
                </a:extLst>
              </p:cNvPr>
              <p:cNvSpPr/>
              <p:nvPr/>
            </p:nvSpPr>
            <p:spPr bwMode="auto">
              <a:xfrm>
                <a:off x="3570567" y="3010271"/>
                <a:ext cx="1633740" cy="1350631"/>
              </a:xfrm>
              <a:prstGeom prst="roundRect">
                <a:avLst/>
              </a:prstGeom>
              <a:noFill/>
              <a:ln w="19050" cap="flat" cmpd="sng" algn="ctr">
                <a:noFill/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i="1">
                  <a:solidFill>
                    <a:srgbClr val="FF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-111" charset="-128"/>
                  <a:cs typeface="Arial" charset="0"/>
                </a:endParaRPr>
              </a:p>
            </p:txBody>
          </p:sp>
          <p:pic>
            <p:nvPicPr>
              <p:cNvPr id="14" name="Picture 13" descr="Image result for medtronic evolut r">
                <a:extLst>
                  <a:ext uri="{FF2B5EF4-FFF2-40B4-BE49-F238E27FC236}">
                    <a16:creationId xmlns:a16="http://schemas.microsoft.com/office/drawing/2014/main" id="{715AA71F-218A-4E7F-A432-818467A0D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7281" y="3684406"/>
                <a:ext cx="377734" cy="5767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Picture 14" descr="Image result for edwards sapien 3">
                <a:extLst>
                  <a:ext uri="{FF2B5EF4-FFF2-40B4-BE49-F238E27FC236}">
                    <a16:creationId xmlns:a16="http://schemas.microsoft.com/office/drawing/2014/main" id="{F9E23A82-1DE3-46DD-A97B-8CC344DABD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11978" r="7388" b="6430"/>
              <a:stretch/>
            </p:blipFill>
            <p:spPr bwMode="auto">
              <a:xfrm>
                <a:off x="3189879" y="3892066"/>
                <a:ext cx="377733" cy="3878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6" name="Picture 15" descr="Evolut[1]">
              <a:extLst>
                <a:ext uri="{FF2B5EF4-FFF2-40B4-BE49-F238E27FC236}">
                  <a16:creationId xmlns:a16="http://schemas.microsoft.com/office/drawing/2014/main" id="{91EE4AD6-D360-4722-AC92-B54A083D2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459" y="2248601"/>
              <a:ext cx="499097" cy="8503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37412D9-851B-478E-8B8A-71321C049D11}"/>
                </a:ext>
              </a:extLst>
            </p:cNvPr>
            <p:cNvGrpSpPr/>
            <p:nvPr/>
          </p:nvGrpSpPr>
          <p:grpSpPr>
            <a:xfrm>
              <a:off x="167761" y="4041864"/>
              <a:ext cx="6235877" cy="378048"/>
              <a:chOff x="235489" y="3804184"/>
              <a:chExt cx="6235877" cy="46573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49C356-D362-4DCC-8D31-C908EB7A8C8E}"/>
                  </a:ext>
                </a:extLst>
              </p:cNvPr>
              <p:cNvSpPr txBox="1"/>
              <p:nvPr/>
            </p:nvSpPr>
            <p:spPr>
              <a:xfrm>
                <a:off x="235489" y="3804184"/>
                <a:ext cx="1239350" cy="465739"/>
              </a:xfrm>
              <a:prstGeom prst="rect">
                <a:avLst/>
              </a:prstGeom>
              <a:solidFill>
                <a:srgbClr val="203864"/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rgbClr val="FFFFFF"/>
                    </a:solidFill>
                    <a:latin typeface="Arial" charset="0"/>
                    <a:ea typeface="ヒラギノ角ゴ Pro W3"/>
                    <a:cs typeface="Arial" charset="0"/>
                  </a:rPr>
                  <a:t>2014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F158F4-E9AD-46B6-ABC8-54B1C0E1CFD9}"/>
                  </a:ext>
                </a:extLst>
              </p:cNvPr>
              <p:cNvSpPr txBox="1"/>
              <p:nvPr/>
            </p:nvSpPr>
            <p:spPr>
              <a:xfrm>
                <a:off x="5232016" y="3804184"/>
                <a:ext cx="1239350" cy="465739"/>
              </a:xfrm>
              <a:prstGeom prst="rect">
                <a:avLst/>
              </a:prstGeom>
              <a:solidFill>
                <a:srgbClr val="203864"/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rgbClr val="FFFFFF"/>
                    </a:solidFill>
                    <a:latin typeface="Arial" charset="0"/>
                    <a:ea typeface="ヒラギノ角ゴ Pro W3"/>
                    <a:cs typeface="Arial" charset="0"/>
                  </a:rPr>
                  <a:t>2018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D2123B-FCAD-4801-8026-A95C5FA60629}"/>
                  </a:ext>
                </a:extLst>
              </p:cNvPr>
              <p:cNvSpPr txBox="1"/>
              <p:nvPr/>
            </p:nvSpPr>
            <p:spPr>
              <a:xfrm>
                <a:off x="3982149" y="3804184"/>
                <a:ext cx="1239350" cy="465739"/>
              </a:xfrm>
              <a:prstGeom prst="rect">
                <a:avLst/>
              </a:prstGeom>
              <a:solidFill>
                <a:srgbClr val="AAADB1">
                  <a:lumMod val="75000"/>
                </a:srgb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rgbClr val="FFFFFF"/>
                    </a:solidFill>
                    <a:latin typeface="Arial" charset="0"/>
                    <a:ea typeface="ヒラギノ角ゴ Pro W3"/>
                    <a:cs typeface="Arial" charset="0"/>
                  </a:rPr>
                  <a:t>2017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D5F177-80BC-45CB-9FBB-85DE46C3E330}"/>
                  </a:ext>
                </a:extLst>
              </p:cNvPr>
              <p:cNvSpPr txBox="1"/>
              <p:nvPr/>
            </p:nvSpPr>
            <p:spPr>
              <a:xfrm>
                <a:off x="2735212" y="3804184"/>
                <a:ext cx="1239350" cy="465739"/>
              </a:xfrm>
              <a:prstGeom prst="rect">
                <a:avLst/>
              </a:prstGeom>
              <a:solidFill>
                <a:srgbClr val="203864"/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rgbClr val="FFFFFF"/>
                    </a:solidFill>
                    <a:latin typeface="Arial" charset="0"/>
                    <a:ea typeface="ヒラギノ角ゴ Pro W3"/>
                    <a:cs typeface="Arial" charset="0"/>
                  </a:rPr>
                  <a:t>2016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8B3130-B588-4DE4-9443-3DF0F1AD79E6}"/>
                  </a:ext>
                </a:extLst>
              </p:cNvPr>
              <p:cNvSpPr txBox="1"/>
              <p:nvPr/>
            </p:nvSpPr>
            <p:spPr>
              <a:xfrm>
                <a:off x="1485352" y="3804184"/>
                <a:ext cx="1239350" cy="465739"/>
              </a:xfrm>
              <a:prstGeom prst="rect">
                <a:avLst/>
              </a:prstGeom>
              <a:solidFill>
                <a:srgbClr val="AAADB1">
                  <a:lumMod val="75000"/>
                </a:srgb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rgbClr val="FFFFFF"/>
                    </a:solidFill>
                    <a:latin typeface="Arial" charset="0"/>
                    <a:ea typeface="ヒラギノ角ゴ Pro W3"/>
                    <a:cs typeface="Arial" charset="0"/>
                  </a:rPr>
                  <a:t>2015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B75EB5-86FB-48C9-8BEB-9950CE41A054}"/>
                </a:ext>
              </a:extLst>
            </p:cNvPr>
            <p:cNvSpPr txBox="1"/>
            <p:nvPr/>
          </p:nvSpPr>
          <p:spPr>
            <a:xfrm>
              <a:off x="787436" y="3623862"/>
              <a:ext cx="416579" cy="22052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 err="1">
                <a:solidFill>
                  <a:srgbClr val="002E4B"/>
                </a:solidFill>
                <a:latin typeface="Arial" charset="0"/>
                <a:ea typeface="ヒラギノ角ゴ Pro W3"/>
                <a:cs typeface="Arial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DEF643-BBAB-4C4D-9C47-D77991829105}"/>
                </a:ext>
              </a:extLst>
            </p:cNvPr>
            <p:cNvSpPr txBox="1"/>
            <p:nvPr/>
          </p:nvSpPr>
          <p:spPr>
            <a:xfrm>
              <a:off x="2295664" y="3623862"/>
              <a:ext cx="2560320" cy="22052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 err="1">
                <a:solidFill>
                  <a:srgbClr val="002E4B"/>
                </a:solidFill>
                <a:latin typeface="Arial" charset="0"/>
                <a:ea typeface="ヒラギノ角ゴ Pro W3"/>
                <a:cs typeface="Arial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C6EDF0-6214-478A-AC0B-E308538F2009}"/>
                </a:ext>
              </a:extLst>
            </p:cNvPr>
            <p:cNvSpPr txBox="1"/>
            <p:nvPr/>
          </p:nvSpPr>
          <p:spPr>
            <a:xfrm>
              <a:off x="4849954" y="3623862"/>
              <a:ext cx="1227742" cy="220528"/>
            </a:xfrm>
            <a:prstGeom prst="rect">
              <a:avLst/>
            </a:prstGeom>
            <a:pattFill prst="wdDnDiag">
              <a:fgClr>
                <a:srgbClr val="002E4B"/>
              </a:fgClr>
              <a:bgClr>
                <a:srgbClr val="FFFFFF">
                  <a:lumMod val="85000"/>
                </a:srgbClr>
              </a:bgClr>
            </a:pattFill>
          </p:spPr>
          <p:txBody>
            <a:bodyPr wrap="square" rtlCol="0">
              <a:spAutoFit/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 err="1">
                <a:solidFill>
                  <a:srgbClr val="002E4B"/>
                </a:solidFill>
                <a:latin typeface="Arial" charset="0"/>
                <a:ea typeface="ヒラギノ角ゴ Pro W3"/>
                <a:cs typeface="Arial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898201-6BD2-44AE-A994-4392818036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38586" y="3623862"/>
              <a:ext cx="0" cy="218255"/>
            </a:xfrm>
            <a:prstGeom prst="line">
              <a:avLst/>
            </a:prstGeom>
            <a:solidFill>
              <a:srgbClr val="FF3300"/>
            </a:solidFill>
            <a:ln w="22225" cap="flat" cmpd="sng" algn="ctr">
              <a:solidFill>
                <a:srgbClr val="203864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7186C91-DD44-45A5-AA87-EA92ADE185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86133" y="3623862"/>
              <a:ext cx="0" cy="218255"/>
            </a:xfrm>
            <a:prstGeom prst="line">
              <a:avLst/>
            </a:prstGeom>
            <a:solidFill>
              <a:srgbClr val="FF3300"/>
            </a:solidFill>
            <a:ln w="22225" cap="flat" cmpd="sng" algn="ctr">
              <a:solidFill>
                <a:srgbClr val="203864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2095E6-37D5-43E8-9B3D-23F5652B2B48}"/>
                </a:ext>
              </a:extLst>
            </p:cNvPr>
            <p:cNvSpPr txBox="1"/>
            <p:nvPr/>
          </p:nvSpPr>
          <p:spPr>
            <a:xfrm>
              <a:off x="1204015" y="3607184"/>
              <a:ext cx="1080271" cy="28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>
                  <a:solidFill>
                    <a:srgbClr val="002E4B"/>
                  </a:solidFill>
                  <a:latin typeface="Arial" charset="0"/>
                  <a:ea typeface="ヒラギノ角ゴ Pro W3"/>
                  <a:cs typeface="Arial" charset="0"/>
                </a:rPr>
                <a:t>11 month pause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E2869E80-A229-40F9-81B2-21953451962C}"/>
                </a:ext>
              </a:extLst>
            </p:cNvPr>
            <p:cNvSpPr/>
            <p:nvPr/>
          </p:nvSpPr>
          <p:spPr bwMode="auto">
            <a:xfrm>
              <a:off x="3795762" y="1610399"/>
              <a:ext cx="2281934" cy="327444"/>
            </a:xfrm>
            <a:prstGeom prst="rightArrow">
              <a:avLst/>
            </a:prstGeom>
            <a:solidFill>
              <a:srgbClr val="DADADA">
                <a:alpha val="54000"/>
              </a:srgbClr>
            </a:solidFill>
            <a:ln w="9525" cap="flat" cmpd="sng" algn="ctr">
              <a:solidFill>
                <a:srgbClr val="FFFFFF">
                  <a:alpha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1" ker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  <a:cs typeface="Arial" charset="0"/>
              </a:endParaRP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FF9B3D26-8223-4EFA-B747-AE1F60F67109}"/>
                </a:ext>
              </a:extLst>
            </p:cNvPr>
            <p:cNvSpPr/>
            <p:nvPr/>
          </p:nvSpPr>
          <p:spPr bwMode="auto">
            <a:xfrm rot="10800000">
              <a:off x="404194" y="1610398"/>
              <a:ext cx="2263290" cy="327444"/>
            </a:xfrm>
            <a:prstGeom prst="rightArrow">
              <a:avLst/>
            </a:prstGeom>
            <a:solidFill>
              <a:srgbClr val="DADADA">
                <a:alpha val="54000"/>
              </a:srgbClr>
            </a:solidFill>
            <a:ln w="9525" cap="flat" cmpd="sng" algn="ctr">
              <a:solidFill>
                <a:srgbClr val="FFFFFF">
                  <a:alpha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1" ker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  <a:cs typeface="Arial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0D32B99-4C69-444B-9978-6A5E30666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583" y="763923"/>
              <a:ext cx="1031027" cy="124829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8A3576-60C7-4D5B-9DCE-C6CC0B216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7" t="4052" r="13702" b="5652"/>
            <a:stretch/>
          </p:blipFill>
          <p:spPr>
            <a:xfrm>
              <a:off x="1608151" y="1980808"/>
              <a:ext cx="332555" cy="36688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3E17F8B-E724-4D45-B9ED-9A0E3BBCE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" t="7822" r="72465"/>
            <a:stretch/>
          </p:blipFill>
          <p:spPr>
            <a:xfrm>
              <a:off x="291092" y="2495468"/>
              <a:ext cx="532805" cy="53726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3BA47E4-5564-4065-A93A-F8E75B5AA532}"/>
              </a:ext>
            </a:extLst>
          </p:cNvPr>
          <p:cNvGrpSpPr/>
          <p:nvPr/>
        </p:nvGrpSpPr>
        <p:grpSpPr>
          <a:xfrm>
            <a:off x="5763237" y="792802"/>
            <a:ext cx="1986390" cy="815289"/>
            <a:chOff x="6971693" y="3218257"/>
            <a:chExt cx="1896616" cy="92658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57F9E5F-879B-4D49-9A64-F745183BFDD1}"/>
                </a:ext>
              </a:extLst>
            </p:cNvPr>
            <p:cNvSpPr/>
            <p:nvPr/>
          </p:nvSpPr>
          <p:spPr bwMode="auto">
            <a:xfrm>
              <a:off x="6971693" y="3539670"/>
              <a:ext cx="906929" cy="580664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i="1" ker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  <a:cs typeface="Arial" charset="0"/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C3FFE032-BF84-4017-9A6E-AB106463C30A}"/>
                </a:ext>
              </a:extLst>
            </p:cNvPr>
            <p:cNvSpPr/>
            <p:nvPr/>
          </p:nvSpPr>
          <p:spPr bwMode="auto">
            <a:xfrm>
              <a:off x="7955212" y="3539668"/>
              <a:ext cx="878249" cy="580664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i="1" ker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  <a:cs typeface="Arial" charset="0"/>
              </a:endParaRPr>
            </a:p>
          </p:txBody>
        </p:sp>
        <p:pic>
          <p:nvPicPr>
            <p:cNvPr id="55" name="Picture 54" descr="Image result for edwards sapien 3">
              <a:extLst>
                <a:ext uri="{FF2B5EF4-FFF2-40B4-BE49-F238E27FC236}">
                  <a16:creationId xmlns:a16="http://schemas.microsoft.com/office/drawing/2014/main" id="{7E20CCDF-E6BA-4F39-B778-7747F9D37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11978" r="7388" b="6430"/>
            <a:stretch/>
          </p:blipFill>
          <p:spPr bwMode="auto">
            <a:xfrm>
              <a:off x="7573726" y="3609721"/>
              <a:ext cx="289083" cy="26172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Related image">
              <a:extLst>
                <a:ext uri="{FF2B5EF4-FFF2-40B4-BE49-F238E27FC236}">
                  <a16:creationId xmlns:a16="http://schemas.microsoft.com/office/drawing/2014/main" id="{E6BEDE3F-5916-4F09-8764-A3B49CF4C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" r="5053"/>
            <a:stretch/>
          </p:blipFill>
          <p:spPr bwMode="auto">
            <a:xfrm>
              <a:off x="7980814" y="3615197"/>
              <a:ext cx="228875" cy="2988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Evolut[1]">
              <a:extLst>
                <a:ext uri="{FF2B5EF4-FFF2-40B4-BE49-F238E27FC236}">
                  <a16:creationId xmlns:a16="http://schemas.microsoft.com/office/drawing/2014/main" id="{EA974CE5-86E9-42D6-A25B-01677FBF3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967" y="3605421"/>
              <a:ext cx="197100" cy="299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 descr="Image result for medtronic evolut r">
              <a:extLst>
                <a:ext uri="{FF2B5EF4-FFF2-40B4-BE49-F238E27FC236}">
                  <a16:creationId xmlns:a16="http://schemas.microsoft.com/office/drawing/2014/main" id="{F0356462-1CB6-499C-B46E-7B4128C8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535" y="3608909"/>
              <a:ext cx="236235" cy="306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62E1B25-EC32-417E-A804-1586FA097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7" t="4052" r="13702" b="5652"/>
            <a:stretch/>
          </p:blipFill>
          <p:spPr>
            <a:xfrm>
              <a:off x="7296902" y="3620691"/>
              <a:ext cx="262519" cy="242271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A87F80E-F2CC-4860-BB8F-BBCDE6ACBA1D}"/>
                </a:ext>
              </a:extLst>
            </p:cNvPr>
            <p:cNvSpPr txBox="1"/>
            <p:nvPr/>
          </p:nvSpPr>
          <p:spPr>
            <a:xfrm>
              <a:off x="7086824" y="3886186"/>
              <a:ext cx="223116" cy="2448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Arial" charset="0"/>
                  <a:ea typeface="ヒラギノ角ゴ Pro W3"/>
                  <a:cs typeface="Arial" charset="0"/>
                </a:rPr>
                <a:t>1%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12591A5-7D5D-4323-AE11-C72AC2D60F3A}"/>
                </a:ext>
              </a:extLst>
            </p:cNvPr>
            <p:cNvSpPr txBox="1"/>
            <p:nvPr/>
          </p:nvSpPr>
          <p:spPr>
            <a:xfrm>
              <a:off x="7384270" y="3886817"/>
              <a:ext cx="185578" cy="2448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Arial" charset="0"/>
                  <a:ea typeface="ヒラギノ角ゴ Pro W3"/>
                  <a:cs typeface="Arial" charset="0"/>
                </a:rPr>
                <a:t>7%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3EF5416-5A41-4968-9E59-A65438D11926}"/>
                </a:ext>
              </a:extLst>
            </p:cNvPr>
            <p:cNvSpPr txBox="1"/>
            <p:nvPr/>
          </p:nvSpPr>
          <p:spPr>
            <a:xfrm>
              <a:off x="7661011" y="3886184"/>
              <a:ext cx="245212" cy="2448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Arial" charset="0"/>
                  <a:ea typeface="ヒラギノ角ゴ Pro W3"/>
                  <a:cs typeface="Arial" charset="0"/>
                </a:rPr>
                <a:t>57%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6A02CEE-E51C-4C2D-8928-1F4BC6D94F1E}"/>
                </a:ext>
              </a:extLst>
            </p:cNvPr>
            <p:cNvSpPr txBox="1"/>
            <p:nvPr/>
          </p:nvSpPr>
          <p:spPr>
            <a:xfrm>
              <a:off x="7955213" y="3899984"/>
              <a:ext cx="343062" cy="24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Arial" charset="0"/>
                  <a:ea typeface="ヒラギノ角ゴ Pro W3"/>
                  <a:cs typeface="Arial" charset="0"/>
                </a:rPr>
                <a:t>4%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CF68D46-D493-45BB-945D-73B4F0AEB708}"/>
                </a:ext>
              </a:extLst>
            </p:cNvPr>
            <p:cNvSpPr txBox="1"/>
            <p:nvPr/>
          </p:nvSpPr>
          <p:spPr>
            <a:xfrm>
              <a:off x="8317687" y="3899984"/>
              <a:ext cx="245212" cy="2448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Arial" charset="0"/>
                  <a:ea typeface="ヒラギノ角ゴ Pro W3"/>
                  <a:cs typeface="Arial" charset="0"/>
                </a:rPr>
                <a:t>25%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A6BA8AD-1E8C-41E6-8C84-67401CE2734F}"/>
                </a:ext>
              </a:extLst>
            </p:cNvPr>
            <p:cNvSpPr txBox="1"/>
            <p:nvPr/>
          </p:nvSpPr>
          <p:spPr>
            <a:xfrm>
              <a:off x="8623097" y="3899984"/>
              <a:ext cx="245212" cy="2448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Arial" charset="0"/>
                  <a:ea typeface="ヒラギノ角ゴ Pro W3"/>
                  <a:cs typeface="Arial" charset="0"/>
                </a:rPr>
                <a:t>6%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AA47CA3-ED43-4BAE-BF0E-CBB39A7ADB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" t="7822" r="72465"/>
            <a:stretch/>
          </p:blipFill>
          <p:spPr>
            <a:xfrm>
              <a:off x="6999535" y="3626161"/>
              <a:ext cx="262519" cy="2368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519CC7A-695E-479B-86C9-4B2B536AF9B2}"/>
                </a:ext>
              </a:extLst>
            </p:cNvPr>
            <p:cNvSpPr txBox="1"/>
            <p:nvPr/>
          </p:nvSpPr>
          <p:spPr>
            <a:xfrm>
              <a:off x="6971693" y="3218257"/>
              <a:ext cx="1861768" cy="28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7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88% contemporary valves</a:t>
              </a:r>
              <a:endParaRPr lang="en-US" sz="7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76661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Basic_White_v5_prophet_edit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PT Basic_White_v5_prophet_edit">
  <a:themeElements>
    <a:clrScheme name="Abbott Brand 2015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5053A"/>
      </a:accent1>
      <a:accent2>
        <a:srgbClr val="AA0061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9A17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E4B"/>
    </a:dk2>
    <a:lt2>
      <a:srgbClr val="FDE25E"/>
    </a:lt2>
    <a:accent1>
      <a:srgbClr val="FF3300"/>
    </a:accent1>
    <a:accent2>
      <a:srgbClr val="6699FF"/>
    </a:accent2>
    <a:accent3>
      <a:srgbClr val="AAADB1"/>
    </a:accent3>
    <a:accent4>
      <a:srgbClr val="DADADA"/>
    </a:accent4>
    <a:accent5>
      <a:srgbClr val="FFADAA"/>
    </a:accent5>
    <a:accent6>
      <a:srgbClr val="5C8AE7"/>
    </a:accent6>
    <a:hlink>
      <a:srgbClr val="FFCC00"/>
    </a:hlink>
    <a:folHlink>
      <a:srgbClr val="969696"/>
    </a:folHlink>
  </a:clrScheme>
  <a:fontScheme name="CRF_2006_backgroun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5560</TotalTime>
  <Words>4308</Words>
  <Application>Microsoft Office PowerPoint</Application>
  <PresentationFormat>On-screen Show (16:9)</PresentationFormat>
  <Paragraphs>1152</Paragraphs>
  <Slides>37</Slides>
  <Notes>11</Notes>
  <HiddenSlides>7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MS Mincho</vt:lpstr>
      <vt:lpstr>Arial</vt:lpstr>
      <vt:lpstr>Arial Narrow</vt:lpstr>
      <vt:lpstr>Calibri</vt:lpstr>
      <vt:lpstr>Cordia New</vt:lpstr>
      <vt:lpstr>Georgia</vt:lpstr>
      <vt:lpstr>Lato</vt:lpstr>
      <vt:lpstr>Lato Black</vt:lpstr>
      <vt:lpstr>Times New Roman</vt:lpstr>
      <vt:lpstr>TradeGothic</vt:lpstr>
      <vt:lpstr>Wingdings</vt:lpstr>
      <vt:lpstr>ヒラギノ角ゴ Pro W3</vt:lpstr>
      <vt:lpstr>Theme1</vt:lpstr>
      <vt:lpstr>PPT Basic_White_v5_prophet_edit</vt:lpstr>
      <vt:lpstr>1_PPT Basic_White_v5_prophet_edit</vt:lpstr>
      <vt:lpstr>Conception personnalisée</vt:lpstr>
      <vt:lpstr>Prism 8</vt:lpstr>
      <vt:lpstr>PowerPoint Presentation</vt:lpstr>
      <vt:lpstr>PowerPoint Presentation</vt:lpstr>
      <vt:lpstr>   Background</vt:lpstr>
      <vt:lpstr>   Portico™ Transcatheter Aortic Valve</vt:lpstr>
      <vt:lpstr>  PORTICO IDE Trial Design    </vt:lpstr>
      <vt:lpstr>   RCT| Primary Safety Endpoint</vt:lpstr>
      <vt:lpstr>   RCT| Primary Effectiveness Endpoint</vt:lpstr>
      <vt:lpstr>  RCT| Primary Endpoints</vt:lpstr>
      <vt:lpstr>   RCT| Timeline and Valves Studied</vt:lpstr>
      <vt:lpstr>    Objective</vt:lpstr>
      <vt:lpstr>   RCT| Patient Flow</vt:lpstr>
      <vt:lpstr>    RCT| Post Hoc Analysis Population</vt:lpstr>
      <vt:lpstr>    RCT| Descriptive Endpoints</vt:lpstr>
      <vt:lpstr>    RCT| Valve Comparisons</vt:lpstr>
      <vt:lpstr>   RCT| Key Baseline Characteristics</vt:lpstr>
      <vt:lpstr>   RCT| Implant Characteristics</vt:lpstr>
      <vt:lpstr>     RCT| CT-Derived  Native Annulus Diameters</vt:lpstr>
      <vt:lpstr>     RCT| Valve Hemodynamics</vt:lpstr>
      <vt:lpstr>   RCT| Patient Prosthesis Mismatch</vt:lpstr>
      <vt:lpstr>   RCT| PPM and All-cause Mortality at 1 Year</vt:lpstr>
      <vt:lpstr>   RCT| Clinical Outcomes at 1 Year</vt:lpstr>
      <vt:lpstr>    RCT| All-Cause Mortality: At 30 days and 31-365 days</vt:lpstr>
      <vt:lpstr>     IDE FlexNav DS| Safety Profile at 30 Days</vt:lpstr>
      <vt:lpstr>   RCT| Moderate or Severe PVL by Valve Brand</vt:lpstr>
      <vt:lpstr>    RCT Portico| Predictors of PVL at 1 Year </vt:lpstr>
      <vt:lpstr>    RCT Portico| Clinical Impact of PVL at 30 days</vt:lpstr>
      <vt:lpstr>    RCT Portico| Clinical Impact of PVL at 30 days</vt:lpstr>
      <vt:lpstr>    Summary</vt:lpstr>
      <vt:lpstr>    Summary</vt:lpstr>
      <vt:lpstr>PowerPoint Presentation</vt:lpstr>
      <vt:lpstr>PowerPoint Presentation</vt:lpstr>
      <vt:lpstr>    Clinical Implications</vt:lpstr>
      <vt:lpstr>   Back Up Slides</vt:lpstr>
      <vt:lpstr>   Distribution of Valve Sizes Implanted</vt:lpstr>
      <vt:lpstr>    New Permanent Pacemaker at 30 Days</vt:lpstr>
      <vt:lpstr>PowerPoint Presentation</vt:lpstr>
      <vt:lpstr>   RCT| Implant Characteristics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Freeman</cp:lastModifiedBy>
  <cp:revision>295</cp:revision>
  <dcterms:created xsi:type="dcterms:W3CDTF">2015-01-08T17:01:57Z</dcterms:created>
  <dcterms:modified xsi:type="dcterms:W3CDTF">2020-02-24T16:28:35Z</dcterms:modified>
</cp:coreProperties>
</file>