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937747" y="51815"/>
            <a:ext cx="1203959" cy="12039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34033" y="1304925"/>
            <a:ext cx="10123932" cy="345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4232" y="1823720"/>
            <a:ext cx="10240645" cy="2865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6.png"/><Relationship Id="rId10" Type="http://schemas.openxmlformats.org/officeDocument/2006/relationships/image" Target="../media/image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Relationship Id="rId14" Type="http://schemas.openxmlformats.org/officeDocument/2006/relationships/image" Target="../media/image37.png"/><Relationship Id="rId15" Type="http://schemas.openxmlformats.org/officeDocument/2006/relationships/image" Target="../media/image38.png"/><Relationship Id="rId16" Type="http://schemas.openxmlformats.org/officeDocument/2006/relationships/image" Target="../media/image39.png"/><Relationship Id="rId17" Type="http://schemas.openxmlformats.org/officeDocument/2006/relationships/image" Target="../media/image40.png"/><Relationship Id="rId18" Type="http://schemas.openxmlformats.org/officeDocument/2006/relationships/image" Target="../media/image41.png"/><Relationship Id="rId19" Type="http://schemas.openxmlformats.org/officeDocument/2006/relationships/image" Target="../media/image6.png"/><Relationship Id="rId20" Type="http://schemas.openxmlformats.org/officeDocument/2006/relationships/image" Target="../media/image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4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43.png"/><Relationship Id="rId13" Type="http://schemas.openxmlformats.org/officeDocument/2006/relationships/image" Target="../media/image44.png"/><Relationship Id="rId14" Type="http://schemas.openxmlformats.org/officeDocument/2006/relationships/image" Target="../media/image45.png"/><Relationship Id="rId15" Type="http://schemas.openxmlformats.org/officeDocument/2006/relationships/image" Target="../media/image39.png"/><Relationship Id="rId16" Type="http://schemas.openxmlformats.org/officeDocument/2006/relationships/image" Target="../media/image46.png"/><Relationship Id="rId17" Type="http://schemas.openxmlformats.org/officeDocument/2006/relationships/image" Target="../media/image40.png"/><Relationship Id="rId18" Type="http://schemas.openxmlformats.org/officeDocument/2006/relationships/image" Target="../media/image47.png"/><Relationship Id="rId19" Type="http://schemas.openxmlformats.org/officeDocument/2006/relationships/image" Target="../media/image6.png"/><Relationship Id="rId20" Type="http://schemas.openxmlformats.org/officeDocument/2006/relationships/image" Target="../media/image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9" Type="http://schemas.openxmlformats.org/officeDocument/2006/relationships/image" Target="../media/image5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Relationship Id="rId4" Type="http://schemas.openxmlformats.org/officeDocument/2006/relationships/image" Target="../media/image58.png"/><Relationship Id="rId5" Type="http://schemas.openxmlformats.org/officeDocument/2006/relationships/image" Target="../media/image53.png"/><Relationship Id="rId6" Type="http://schemas.openxmlformats.org/officeDocument/2006/relationships/image" Target="../media/image59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5.png"/><Relationship Id="rId3" Type="http://schemas.openxmlformats.org/officeDocument/2006/relationships/image" Target="../media/image66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7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8.png"/><Relationship Id="rId3" Type="http://schemas.openxmlformats.org/officeDocument/2006/relationships/image" Target="../media/image69.png"/><Relationship Id="rId4" Type="http://schemas.openxmlformats.org/officeDocument/2006/relationships/image" Target="../media/image70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9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Relationship Id="rId9" Type="http://schemas.openxmlformats.org/officeDocument/2006/relationships/image" Target="../media/image6.png"/><Relationship Id="rId10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3.png"/><Relationship Id="rId4" Type="http://schemas.openxmlformats.org/officeDocument/2006/relationships/image" Target="../media/image17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711" y="1879472"/>
            <a:ext cx="10464800" cy="220662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algn="ctr" marL="12700" marR="5080">
              <a:lnSpc>
                <a:spcPct val="99200"/>
              </a:lnSpc>
              <a:spcBef>
                <a:spcPts val="135"/>
              </a:spcBef>
            </a:pPr>
            <a:r>
              <a:rPr dirty="0" sz="3600" spc="-25">
                <a:solidFill>
                  <a:srgbClr val="FFD227"/>
                </a:solidFill>
              </a:rPr>
              <a:t>5-</a:t>
            </a:r>
            <a:r>
              <a:rPr dirty="0" sz="3600" spc="-65">
                <a:solidFill>
                  <a:srgbClr val="FFD227"/>
                </a:solidFill>
              </a:rPr>
              <a:t>Year</a:t>
            </a:r>
            <a:r>
              <a:rPr dirty="0" sz="3600" spc="-140">
                <a:solidFill>
                  <a:srgbClr val="FFD227"/>
                </a:solidFill>
              </a:rPr>
              <a:t> </a:t>
            </a:r>
            <a:r>
              <a:rPr dirty="0" sz="3600">
                <a:solidFill>
                  <a:srgbClr val="FFD227"/>
                </a:solidFill>
              </a:rPr>
              <a:t>Incidence</a:t>
            </a:r>
            <a:r>
              <a:rPr dirty="0" sz="3600" spc="-150">
                <a:solidFill>
                  <a:srgbClr val="FFD227"/>
                </a:solidFill>
              </a:rPr>
              <a:t> </a:t>
            </a:r>
            <a:r>
              <a:rPr dirty="0" sz="3600">
                <a:solidFill>
                  <a:srgbClr val="FFD227"/>
                </a:solidFill>
              </a:rPr>
              <a:t>of</a:t>
            </a:r>
            <a:r>
              <a:rPr dirty="0" sz="3600" spc="-140">
                <a:solidFill>
                  <a:srgbClr val="FFD227"/>
                </a:solidFill>
              </a:rPr>
              <a:t> </a:t>
            </a:r>
            <a:r>
              <a:rPr dirty="0" sz="3600" spc="-10">
                <a:solidFill>
                  <a:srgbClr val="FFD227"/>
                </a:solidFill>
              </a:rPr>
              <a:t>Bioprosthetic</a:t>
            </a:r>
            <a:r>
              <a:rPr dirty="0" sz="3600" spc="-150">
                <a:solidFill>
                  <a:srgbClr val="FFD227"/>
                </a:solidFill>
              </a:rPr>
              <a:t> </a:t>
            </a:r>
            <a:r>
              <a:rPr dirty="0" sz="3600" spc="-45">
                <a:solidFill>
                  <a:srgbClr val="FFD227"/>
                </a:solidFill>
              </a:rPr>
              <a:t>Valve</a:t>
            </a:r>
            <a:r>
              <a:rPr dirty="0" sz="3600" spc="-140">
                <a:solidFill>
                  <a:srgbClr val="FFD227"/>
                </a:solidFill>
              </a:rPr>
              <a:t> </a:t>
            </a:r>
            <a:r>
              <a:rPr dirty="0" sz="3600" spc="-10">
                <a:solidFill>
                  <a:srgbClr val="FFD227"/>
                </a:solidFill>
              </a:rPr>
              <a:t>Dysfunction </a:t>
            </a:r>
            <a:r>
              <a:rPr dirty="0" sz="3600">
                <a:solidFill>
                  <a:srgbClr val="FFD227"/>
                </a:solidFill>
              </a:rPr>
              <a:t>in</a:t>
            </a:r>
            <a:r>
              <a:rPr dirty="0" sz="3600" spc="-10">
                <a:solidFill>
                  <a:srgbClr val="FFD227"/>
                </a:solidFill>
              </a:rPr>
              <a:t> </a:t>
            </a:r>
            <a:r>
              <a:rPr dirty="0" sz="3600">
                <a:solidFill>
                  <a:srgbClr val="FFD227"/>
                </a:solidFill>
              </a:rPr>
              <a:t>Patients</a:t>
            </a:r>
            <a:r>
              <a:rPr dirty="0" sz="3600" spc="-35">
                <a:solidFill>
                  <a:srgbClr val="FFD227"/>
                </a:solidFill>
              </a:rPr>
              <a:t> </a:t>
            </a:r>
            <a:r>
              <a:rPr dirty="0" sz="3600">
                <a:solidFill>
                  <a:srgbClr val="FFD227"/>
                </a:solidFill>
              </a:rPr>
              <a:t>Randomized</a:t>
            </a:r>
            <a:r>
              <a:rPr dirty="0" sz="3600" spc="-35">
                <a:solidFill>
                  <a:srgbClr val="FFD227"/>
                </a:solidFill>
              </a:rPr>
              <a:t> </a:t>
            </a:r>
            <a:r>
              <a:rPr dirty="0" sz="3600">
                <a:solidFill>
                  <a:srgbClr val="FFD227"/>
                </a:solidFill>
              </a:rPr>
              <a:t>to</a:t>
            </a:r>
            <a:r>
              <a:rPr dirty="0" sz="3600" spc="-5">
                <a:solidFill>
                  <a:srgbClr val="FFD227"/>
                </a:solidFill>
              </a:rPr>
              <a:t> </a:t>
            </a:r>
            <a:r>
              <a:rPr dirty="0" sz="3600">
                <a:solidFill>
                  <a:srgbClr val="FFD227"/>
                </a:solidFill>
              </a:rPr>
              <a:t>Surgery</a:t>
            </a:r>
            <a:r>
              <a:rPr dirty="0" sz="3600" spc="-10">
                <a:solidFill>
                  <a:srgbClr val="FFD227"/>
                </a:solidFill>
              </a:rPr>
              <a:t> </a:t>
            </a:r>
            <a:r>
              <a:rPr dirty="0" sz="3600">
                <a:solidFill>
                  <a:srgbClr val="FFD227"/>
                </a:solidFill>
              </a:rPr>
              <a:t>or</a:t>
            </a:r>
            <a:r>
              <a:rPr dirty="0" sz="3600" spc="-85">
                <a:solidFill>
                  <a:srgbClr val="FFD227"/>
                </a:solidFill>
              </a:rPr>
              <a:t> </a:t>
            </a:r>
            <a:r>
              <a:rPr dirty="0" sz="3600" spc="-10">
                <a:solidFill>
                  <a:srgbClr val="FFD227"/>
                </a:solidFill>
              </a:rPr>
              <a:t>TAVI: </a:t>
            </a:r>
            <a:r>
              <a:rPr dirty="0" sz="3600" i="1">
                <a:solidFill>
                  <a:srgbClr val="FFD227"/>
                </a:solidFill>
                <a:latin typeface="Arial"/>
                <a:cs typeface="Arial"/>
              </a:rPr>
              <a:t>Insights</a:t>
            </a:r>
            <a:r>
              <a:rPr dirty="0" sz="3600" spc="-55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i="1">
                <a:solidFill>
                  <a:srgbClr val="FFD227"/>
                </a:solidFill>
                <a:latin typeface="Arial"/>
                <a:cs typeface="Arial"/>
              </a:rPr>
              <a:t>from</a:t>
            </a:r>
            <a:r>
              <a:rPr dirty="0" sz="3600" spc="-50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i="1">
                <a:solidFill>
                  <a:srgbClr val="FFD227"/>
                </a:solidFill>
                <a:latin typeface="Arial"/>
                <a:cs typeface="Arial"/>
              </a:rPr>
              <a:t>the</a:t>
            </a:r>
            <a:r>
              <a:rPr dirty="0" sz="3600" spc="-55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spc="-20" i="1">
                <a:solidFill>
                  <a:srgbClr val="FFD227"/>
                </a:solidFill>
                <a:latin typeface="Arial"/>
                <a:cs typeface="Arial"/>
              </a:rPr>
              <a:t>CoreValve</a:t>
            </a:r>
            <a:r>
              <a:rPr dirty="0" sz="3600" spc="-80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i="1">
                <a:solidFill>
                  <a:srgbClr val="FFD227"/>
                </a:solidFill>
                <a:latin typeface="Arial"/>
                <a:cs typeface="Arial"/>
              </a:rPr>
              <a:t>US</a:t>
            </a:r>
            <a:r>
              <a:rPr dirty="0" sz="3600" spc="-65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i="1">
                <a:solidFill>
                  <a:srgbClr val="FFD227"/>
                </a:solidFill>
                <a:latin typeface="Arial"/>
                <a:cs typeface="Arial"/>
              </a:rPr>
              <a:t>Pivotal</a:t>
            </a:r>
            <a:r>
              <a:rPr dirty="0" sz="3600" spc="-60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spc="-25" i="1">
                <a:solidFill>
                  <a:srgbClr val="FFD227"/>
                </a:solidFill>
                <a:latin typeface="Arial"/>
                <a:cs typeface="Arial"/>
              </a:rPr>
              <a:t>and</a:t>
            </a:r>
            <a:r>
              <a:rPr dirty="0" sz="3600" spc="-25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spc="-70" i="1">
                <a:solidFill>
                  <a:srgbClr val="FFD227"/>
                </a:solidFill>
                <a:latin typeface="Arial"/>
                <a:cs typeface="Arial"/>
              </a:rPr>
              <a:t>SURTAVI</a:t>
            </a:r>
            <a:r>
              <a:rPr dirty="0" sz="3600" spc="-140" i="1">
                <a:solidFill>
                  <a:srgbClr val="FFD227"/>
                </a:solidFill>
                <a:latin typeface="Arial"/>
                <a:cs typeface="Arial"/>
              </a:rPr>
              <a:t> </a:t>
            </a:r>
            <a:r>
              <a:rPr dirty="0" sz="3600" spc="-10" i="1">
                <a:solidFill>
                  <a:srgbClr val="FFD227"/>
                </a:solidFill>
                <a:latin typeface="Arial"/>
                <a:cs typeface="Arial"/>
              </a:rPr>
              <a:t>Trials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0148" y="4924145"/>
            <a:ext cx="8270240" cy="1437005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Steven</a:t>
            </a:r>
            <a:r>
              <a:rPr dirty="0" sz="265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J.</a:t>
            </a:r>
            <a:r>
              <a:rPr dirty="0" sz="265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spc="-35">
                <a:solidFill>
                  <a:srgbClr val="FFFFFF"/>
                </a:solidFill>
                <a:latin typeface="Arial"/>
                <a:cs typeface="Arial"/>
              </a:rPr>
              <a:t>Yakubov,</a:t>
            </a:r>
            <a:r>
              <a:rPr dirty="0" sz="265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MD,</a:t>
            </a:r>
            <a:r>
              <a:rPr dirty="0" sz="265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FACC,</a:t>
            </a:r>
            <a:r>
              <a:rPr dirty="0" sz="265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spc="-10">
                <a:solidFill>
                  <a:srgbClr val="FFFFFF"/>
                </a:solidFill>
                <a:latin typeface="Arial"/>
                <a:cs typeface="Arial"/>
              </a:rPr>
              <a:t>MSCAI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Riverside</a:t>
            </a:r>
            <a:r>
              <a:rPr dirty="0" sz="265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Methodist,</a:t>
            </a:r>
            <a:r>
              <a:rPr dirty="0" sz="265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Ohio</a:t>
            </a:r>
            <a:r>
              <a:rPr dirty="0" sz="265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Health,</a:t>
            </a:r>
            <a:r>
              <a:rPr dirty="0" sz="265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Columbus,</a:t>
            </a:r>
            <a:r>
              <a:rPr dirty="0" sz="265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>
                <a:solidFill>
                  <a:srgbClr val="FFFFFF"/>
                </a:solidFill>
                <a:latin typeface="Arial"/>
                <a:cs typeface="Arial"/>
              </a:rPr>
              <a:t>OH,</a:t>
            </a:r>
            <a:r>
              <a:rPr dirty="0" sz="265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spc="-25">
                <a:solidFill>
                  <a:srgbClr val="FFFFFF"/>
                </a:solidFill>
                <a:latin typeface="Arial"/>
                <a:cs typeface="Arial"/>
              </a:rPr>
              <a:t>USA</a:t>
            </a:r>
            <a:endParaRPr sz="2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2650" i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650" spc="-4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i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650" spc="-3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i="1">
                <a:solidFill>
                  <a:srgbClr val="FFFFFF"/>
                </a:solidFill>
                <a:latin typeface="Arial"/>
                <a:cs typeface="Arial"/>
              </a:rPr>
              <a:t>CoreValve</a:t>
            </a:r>
            <a:r>
              <a:rPr dirty="0" sz="2650" spc="-5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i="1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dirty="0" sz="2650" spc="-3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i="1">
                <a:solidFill>
                  <a:srgbClr val="FFFFFF"/>
                </a:solidFill>
                <a:latin typeface="Arial"/>
                <a:cs typeface="Arial"/>
              </a:rPr>
              <a:t>Evolut</a:t>
            </a:r>
            <a:r>
              <a:rPr dirty="0" sz="2650" spc="-2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50" i="1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2650" spc="-10" i="1">
                <a:solidFill>
                  <a:srgbClr val="FFFFFF"/>
                </a:solidFill>
                <a:latin typeface="Arial"/>
                <a:cs typeface="Arial"/>
              </a:rPr>
              <a:t> Investigators</a:t>
            </a:r>
            <a:endParaRPr sz="265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1059" y="431291"/>
            <a:ext cx="2849880" cy="6278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7747" y="51815"/>
            <a:ext cx="1203959" cy="120395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1949" y="597408"/>
            <a:ext cx="1773034" cy="234696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2381504" y="641604"/>
            <a:ext cx="324485" cy="189865"/>
            <a:chOff x="2381504" y="641604"/>
            <a:chExt cx="324485" cy="189865"/>
          </a:xfrm>
        </p:grpSpPr>
        <p:sp>
          <p:nvSpPr>
            <p:cNvPr id="5" name="object 5" descr=""/>
            <p:cNvSpPr/>
            <p:nvPr/>
          </p:nvSpPr>
          <p:spPr>
            <a:xfrm>
              <a:off x="2386097" y="646176"/>
              <a:ext cx="314960" cy="180975"/>
            </a:xfrm>
            <a:custGeom>
              <a:avLst/>
              <a:gdLst/>
              <a:ahLst/>
              <a:cxnLst/>
              <a:rect l="l" t="t" r="r" b="b"/>
              <a:pathLst>
                <a:path w="314960" h="180975">
                  <a:moveTo>
                    <a:pt x="83544" y="0"/>
                  </a:moveTo>
                  <a:lnTo>
                    <a:pt x="35895" y="13876"/>
                  </a:lnTo>
                  <a:lnTo>
                    <a:pt x="5852" y="53895"/>
                  </a:lnTo>
                  <a:lnTo>
                    <a:pt x="0" y="92963"/>
                  </a:lnTo>
                  <a:lnTo>
                    <a:pt x="617" y="103945"/>
                  </a:lnTo>
                  <a:lnTo>
                    <a:pt x="15633" y="146012"/>
                  </a:lnTo>
                  <a:lnTo>
                    <a:pt x="49504" y="173950"/>
                  </a:lnTo>
                  <a:lnTo>
                    <a:pt x="83544" y="180594"/>
                  </a:lnTo>
                  <a:lnTo>
                    <a:pt x="94688" y="179925"/>
                  </a:lnTo>
                  <a:lnTo>
                    <a:pt x="135096" y="163822"/>
                  </a:lnTo>
                  <a:lnTo>
                    <a:pt x="138367" y="160909"/>
                  </a:lnTo>
                  <a:lnTo>
                    <a:pt x="83417" y="160909"/>
                  </a:lnTo>
                  <a:lnTo>
                    <a:pt x="71111" y="159764"/>
                  </a:lnTo>
                  <a:lnTo>
                    <a:pt x="33337" y="132790"/>
                  </a:lnTo>
                  <a:lnTo>
                    <a:pt x="23854" y="92963"/>
                  </a:lnTo>
                  <a:lnTo>
                    <a:pt x="24951" y="74672"/>
                  </a:lnTo>
                  <a:lnTo>
                    <a:pt x="41507" y="36702"/>
                  </a:lnTo>
                  <a:lnTo>
                    <a:pt x="83671" y="19938"/>
                  </a:lnTo>
                  <a:lnTo>
                    <a:pt x="138453" y="19938"/>
                  </a:lnTo>
                  <a:lnTo>
                    <a:pt x="136303" y="17918"/>
                  </a:lnTo>
                  <a:lnTo>
                    <a:pt x="127232" y="11557"/>
                  </a:lnTo>
                  <a:lnTo>
                    <a:pt x="117209" y="6482"/>
                  </a:lnTo>
                  <a:lnTo>
                    <a:pt x="106579" y="2873"/>
                  </a:lnTo>
                  <a:lnTo>
                    <a:pt x="95353" y="716"/>
                  </a:lnTo>
                  <a:lnTo>
                    <a:pt x="83544" y="0"/>
                  </a:lnTo>
                  <a:close/>
                </a:path>
                <a:path w="314960" h="180975">
                  <a:moveTo>
                    <a:pt x="138453" y="19938"/>
                  </a:moveTo>
                  <a:lnTo>
                    <a:pt x="83671" y="19938"/>
                  </a:lnTo>
                  <a:lnTo>
                    <a:pt x="92125" y="20486"/>
                  </a:lnTo>
                  <a:lnTo>
                    <a:pt x="100149" y="22129"/>
                  </a:lnTo>
                  <a:lnTo>
                    <a:pt x="131951" y="45793"/>
                  </a:lnTo>
                  <a:lnTo>
                    <a:pt x="143107" y="90550"/>
                  </a:lnTo>
                  <a:lnTo>
                    <a:pt x="142059" y="106382"/>
                  </a:lnTo>
                  <a:lnTo>
                    <a:pt x="126343" y="142494"/>
                  </a:lnTo>
                  <a:lnTo>
                    <a:pt x="83417" y="160909"/>
                  </a:lnTo>
                  <a:lnTo>
                    <a:pt x="138367" y="160909"/>
                  </a:lnTo>
                  <a:lnTo>
                    <a:pt x="160929" y="127343"/>
                  </a:lnTo>
                  <a:lnTo>
                    <a:pt x="166977" y="90550"/>
                  </a:lnTo>
                  <a:lnTo>
                    <a:pt x="166342" y="77890"/>
                  </a:lnTo>
                  <a:lnTo>
                    <a:pt x="151110" y="34024"/>
                  </a:lnTo>
                  <a:lnTo>
                    <a:pt x="144266" y="25400"/>
                  </a:lnTo>
                  <a:lnTo>
                    <a:pt x="138453" y="19938"/>
                  </a:lnTo>
                  <a:close/>
                </a:path>
                <a:path w="314960" h="180975">
                  <a:moveTo>
                    <a:pt x="314938" y="3048"/>
                  </a:moveTo>
                  <a:lnTo>
                    <a:pt x="197209" y="3048"/>
                  </a:lnTo>
                  <a:lnTo>
                    <a:pt x="197209" y="177673"/>
                  </a:lnTo>
                  <a:lnTo>
                    <a:pt x="220323" y="177673"/>
                  </a:lnTo>
                  <a:lnTo>
                    <a:pt x="220323" y="98298"/>
                  </a:lnTo>
                  <a:lnTo>
                    <a:pt x="302238" y="98298"/>
                  </a:lnTo>
                  <a:lnTo>
                    <a:pt x="302238" y="77724"/>
                  </a:lnTo>
                  <a:lnTo>
                    <a:pt x="220323" y="77724"/>
                  </a:lnTo>
                  <a:lnTo>
                    <a:pt x="220323" y="23749"/>
                  </a:lnTo>
                  <a:lnTo>
                    <a:pt x="314938" y="23749"/>
                  </a:lnTo>
                  <a:lnTo>
                    <a:pt x="314938" y="3048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386076" y="646176"/>
              <a:ext cx="314960" cy="180975"/>
            </a:xfrm>
            <a:custGeom>
              <a:avLst/>
              <a:gdLst/>
              <a:ahLst/>
              <a:cxnLst/>
              <a:rect l="l" t="t" r="r" b="b"/>
              <a:pathLst>
                <a:path w="314960" h="180975">
                  <a:moveTo>
                    <a:pt x="83693" y="19938"/>
                  </a:moveTo>
                  <a:lnTo>
                    <a:pt x="41529" y="36702"/>
                  </a:lnTo>
                  <a:lnTo>
                    <a:pt x="24973" y="74672"/>
                  </a:lnTo>
                  <a:lnTo>
                    <a:pt x="23875" y="92963"/>
                  </a:lnTo>
                  <a:lnTo>
                    <a:pt x="24925" y="107922"/>
                  </a:lnTo>
                  <a:lnTo>
                    <a:pt x="40767" y="142748"/>
                  </a:lnTo>
                  <a:lnTo>
                    <a:pt x="83438" y="160909"/>
                  </a:lnTo>
                  <a:lnTo>
                    <a:pt x="95843" y="159764"/>
                  </a:lnTo>
                  <a:lnTo>
                    <a:pt x="133699" y="132377"/>
                  </a:lnTo>
                  <a:lnTo>
                    <a:pt x="143129" y="90550"/>
                  </a:lnTo>
                  <a:lnTo>
                    <a:pt x="142678" y="80218"/>
                  </a:lnTo>
                  <a:lnTo>
                    <a:pt x="127095" y="39163"/>
                  </a:lnTo>
                  <a:lnTo>
                    <a:pt x="92146" y="20486"/>
                  </a:lnTo>
                  <a:lnTo>
                    <a:pt x="83693" y="19938"/>
                  </a:lnTo>
                  <a:close/>
                </a:path>
                <a:path w="314960" h="180975">
                  <a:moveTo>
                    <a:pt x="197231" y="3048"/>
                  </a:moveTo>
                  <a:lnTo>
                    <a:pt x="314960" y="3048"/>
                  </a:lnTo>
                  <a:lnTo>
                    <a:pt x="314960" y="23749"/>
                  </a:lnTo>
                  <a:lnTo>
                    <a:pt x="220344" y="23749"/>
                  </a:lnTo>
                  <a:lnTo>
                    <a:pt x="220344" y="77724"/>
                  </a:lnTo>
                  <a:lnTo>
                    <a:pt x="302260" y="77724"/>
                  </a:lnTo>
                  <a:lnTo>
                    <a:pt x="302260" y="98298"/>
                  </a:lnTo>
                  <a:lnTo>
                    <a:pt x="220344" y="98298"/>
                  </a:lnTo>
                  <a:lnTo>
                    <a:pt x="220344" y="177673"/>
                  </a:lnTo>
                  <a:lnTo>
                    <a:pt x="197231" y="177673"/>
                  </a:lnTo>
                  <a:lnTo>
                    <a:pt x="197231" y="3048"/>
                  </a:lnTo>
                  <a:close/>
                </a:path>
                <a:path w="314960" h="180975">
                  <a:moveTo>
                    <a:pt x="83566" y="0"/>
                  </a:moveTo>
                  <a:lnTo>
                    <a:pt x="127254" y="11557"/>
                  </a:lnTo>
                  <a:lnTo>
                    <a:pt x="156844" y="43814"/>
                  </a:lnTo>
                  <a:lnTo>
                    <a:pt x="167005" y="90677"/>
                  </a:lnTo>
                  <a:lnTo>
                    <a:pt x="166336" y="103582"/>
                  </a:lnTo>
                  <a:lnTo>
                    <a:pt x="150306" y="148010"/>
                  </a:lnTo>
                  <a:lnTo>
                    <a:pt x="115855" y="174539"/>
                  </a:lnTo>
                  <a:lnTo>
                    <a:pt x="83566" y="180594"/>
                  </a:lnTo>
                  <a:lnTo>
                    <a:pt x="71536" y="179855"/>
                  </a:lnTo>
                  <a:lnTo>
                    <a:pt x="30374" y="162256"/>
                  </a:lnTo>
                  <a:lnTo>
                    <a:pt x="5679" y="125765"/>
                  </a:lnTo>
                  <a:lnTo>
                    <a:pt x="0" y="92583"/>
                  </a:lnTo>
                  <a:lnTo>
                    <a:pt x="1472" y="72054"/>
                  </a:lnTo>
                  <a:lnTo>
                    <a:pt x="23368" y="24637"/>
                  </a:lnTo>
                  <a:lnTo>
                    <a:pt x="66016" y="1545"/>
                  </a:lnTo>
                  <a:lnTo>
                    <a:pt x="8356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 descr=""/>
          <p:cNvGrpSpPr/>
          <p:nvPr/>
        </p:nvGrpSpPr>
        <p:grpSpPr>
          <a:xfrm>
            <a:off x="2804541" y="601091"/>
            <a:ext cx="969644" cy="231140"/>
            <a:chOff x="2804541" y="601091"/>
            <a:chExt cx="969644" cy="231140"/>
          </a:xfrm>
        </p:grpSpPr>
        <p:pic>
          <p:nvPicPr>
            <p:cNvPr id="8" name="object 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04541" y="601091"/>
              <a:ext cx="468757" cy="231013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3289681" y="649224"/>
              <a:ext cx="480059" cy="174625"/>
            </a:xfrm>
            <a:custGeom>
              <a:avLst/>
              <a:gdLst/>
              <a:ahLst/>
              <a:cxnLst/>
              <a:rect l="l" t="t" r="r" b="b"/>
              <a:pathLst>
                <a:path w="480060" h="174625">
                  <a:moveTo>
                    <a:pt x="403479" y="0"/>
                  </a:moveTo>
                  <a:lnTo>
                    <a:pt x="326009" y="0"/>
                  </a:lnTo>
                  <a:lnTo>
                    <a:pt x="326009" y="174625"/>
                  </a:lnTo>
                  <a:lnTo>
                    <a:pt x="349123" y="174625"/>
                  </a:lnTo>
                  <a:lnTo>
                    <a:pt x="349123" y="97154"/>
                  </a:lnTo>
                  <a:lnTo>
                    <a:pt x="420408" y="97154"/>
                  </a:lnTo>
                  <a:lnTo>
                    <a:pt x="416433" y="95250"/>
                  </a:lnTo>
                  <a:lnTo>
                    <a:pt x="428176" y="92888"/>
                  </a:lnTo>
                  <a:lnTo>
                    <a:pt x="438276" y="89407"/>
                  </a:lnTo>
                  <a:lnTo>
                    <a:pt x="446758" y="84784"/>
                  </a:lnTo>
                  <a:lnTo>
                    <a:pt x="453644" y="78993"/>
                  </a:lnTo>
                  <a:lnTo>
                    <a:pt x="455125" y="77088"/>
                  </a:lnTo>
                  <a:lnTo>
                    <a:pt x="349123" y="77088"/>
                  </a:lnTo>
                  <a:lnTo>
                    <a:pt x="349123" y="19303"/>
                  </a:lnTo>
                  <a:lnTo>
                    <a:pt x="456884" y="19303"/>
                  </a:lnTo>
                  <a:lnTo>
                    <a:pt x="454413" y="15861"/>
                  </a:lnTo>
                  <a:lnTo>
                    <a:pt x="414408" y="305"/>
                  </a:lnTo>
                  <a:lnTo>
                    <a:pt x="403479" y="0"/>
                  </a:lnTo>
                  <a:close/>
                </a:path>
                <a:path w="480060" h="174625">
                  <a:moveTo>
                    <a:pt x="420408" y="97154"/>
                  </a:moveTo>
                  <a:lnTo>
                    <a:pt x="381889" y="97154"/>
                  </a:lnTo>
                  <a:lnTo>
                    <a:pt x="386207" y="97409"/>
                  </a:lnTo>
                  <a:lnTo>
                    <a:pt x="388874" y="97916"/>
                  </a:lnTo>
                  <a:lnTo>
                    <a:pt x="392430" y="98805"/>
                  </a:lnTo>
                  <a:lnTo>
                    <a:pt x="395859" y="100329"/>
                  </a:lnTo>
                  <a:lnTo>
                    <a:pt x="399415" y="102615"/>
                  </a:lnTo>
                  <a:lnTo>
                    <a:pt x="402844" y="104775"/>
                  </a:lnTo>
                  <a:lnTo>
                    <a:pt x="427736" y="138302"/>
                  </a:lnTo>
                  <a:lnTo>
                    <a:pt x="450850" y="174625"/>
                  </a:lnTo>
                  <a:lnTo>
                    <a:pt x="479933" y="174625"/>
                  </a:lnTo>
                  <a:lnTo>
                    <a:pt x="449580" y="127126"/>
                  </a:lnTo>
                  <a:lnTo>
                    <a:pt x="422529" y="98171"/>
                  </a:lnTo>
                  <a:lnTo>
                    <a:pt x="420408" y="97154"/>
                  </a:lnTo>
                  <a:close/>
                </a:path>
                <a:path w="480060" h="174625">
                  <a:moveTo>
                    <a:pt x="456884" y="19303"/>
                  </a:moveTo>
                  <a:lnTo>
                    <a:pt x="404368" y="19303"/>
                  </a:lnTo>
                  <a:lnTo>
                    <a:pt x="413438" y="19804"/>
                  </a:lnTo>
                  <a:lnTo>
                    <a:pt x="421211" y="21304"/>
                  </a:lnTo>
                  <a:lnTo>
                    <a:pt x="427674" y="23804"/>
                  </a:lnTo>
                  <a:lnTo>
                    <a:pt x="432816" y="27304"/>
                  </a:lnTo>
                  <a:lnTo>
                    <a:pt x="438785" y="32638"/>
                  </a:lnTo>
                  <a:lnTo>
                    <a:pt x="441833" y="39370"/>
                  </a:lnTo>
                  <a:lnTo>
                    <a:pt x="441833" y="53339"/>
                  </a:lnTo>
                  <a:lnTo>
                    <a:pt x="440309" y="58547"/>
                  </a:lnTo>
                  <a:lnTo>
                    <a:pt x="437134" y="63373"/>
                  </a:lnTo>
                  <a:lnTo>
                    <a:pt x="434086" y="68199"/>
                  </a:lnTo>
                  <a:lnTo>
                    <a:pt x="429514" y="71627"/>
                  </a:lnTo>
                  <a:lnTo>
                    <a:pt x="417576" y="75946"/>
                  </a:lnTo>
                  <a:lnTo>
                    <a:pt x="409321" y="77088"/>
                  </a:lnTo>
                  <a:lnTo>
                    <a:pt x="455125" y="77088"/>
                  </a:lnTo>
                  <a:lnTo>
                    <a:pt x="458884" y="72253"/>
                  </a:lnTo>
                  <a:lnTo>
                    <a:pt x="462613" y="64785"/>
                  </a:lnTo>
                  <a:lnTo>
                    <a:pt x="464841" y="56580"/>
                  </a:lnTo>
                  <a:lnTo>
                    <a:pt x="465582" y="47625"/>
                  </a:lnTo>
                  <a:lnTo>
                    <a:pt x="465129" y="40624"/>
                  </a:lnTo>
                  <a:lnTo>
                    <a:pt x="463772" y="33909"/>
                  </a:lnTo>
                  <a:lnTo>
                    <a:pt x="461510" y="27479"/>
                  </a:lnTo>
                  <a:lnTo>
                    <a:pt x="458320" y="21304"/>
                  </a:lnTo>
                  <a:lnTo>
                    <a:pt x="456884" y="19303"/>
                  </a:lnTo>
                  <a:close/>
                </a:path>
                <a:path w="480060" h="174625">
                  <a:moveTo>
                    <a:pt x="235331" y="0"/>
                  </a:moveTo>
                  <a:lnTo>
                    <a:pt x="210566" y="0"/>
                  </a:lnTo>
                  <a:lnTo>
                    <a:pt x="143510" y="174625"/>
                  </a:lnTo>
                  <a:lnTo>
                    <a:pt x="168021" y="174625"/>
                  </a:lnTo>
                  <a:lnTo>
                    <a:pt x="187198" y="121792"/>
                  </a:lnTo>
                  <a:lnTo>
                    <a:pt x="285199" y="121792"/>
                  </a:lnTo>
                  <a:lnTo>
                    <a:pt x="277451" y="102870"/>
                  </a:lnTo>
                  <a:lnTo>
                    <a:pt x="193802" y="102870"/>
                  </a:lnTo>
                  <a:lnTo>
                    <a:pt x="212979" y="51688"/>
                  </a:lnTo>
                  <a:lnTo>
                    <a:pt x="215858" y="43400"/>
                  </a:lnTo>
                  <a:lnTo>
                    <a:pt x="218392" y="35099"/>
                  </a:lnTo>
                  <a:lnTo>
                    <a:pt x="220569" y="26775"/>
                  </a:lnTo>
                  <a:lnTo>
                    <a:pt x="222377" y="18414"/>
                  </a:lnTo>
                  <a:lnTo>
                    <a:pt x="242871" y="18414"/>
                  </a:lnTo>
                  <a:lnTo>
                    <a:pt x="235331" y="0"/>
                  </a:lnTo>
                  <a:close/>
                </a:path>
                <a:path w="480060" h="174625">
                  <a:moveTo>
                    <a:pt x="285199" y="121792"/>
                  </a:moveTo>
                  <a:lnTo>
                    <a:pt x="260096" y="121792"/>
                  </a:lnTo>
                  <a:lnTo>
                    <a:pt x="280543" y="174625"/>
                  </a:lnTo>
                  <a:lnTo>
                    <a:pt x="306832" y="174625"/>
                  </a:lnTo>
                  <a:lnTo>
                    <a:pt x="285199" y="121792"/>
                  </a:lnTo>
                  <a:close/>
                </a:path>
                <a:path w="480060" h="174625">
                  <a:moveTo>
                    <a:pt x="242871" y="18414"/>
                  </a:moveTo>
                  <a:lnTo>
                    <a:pt x="222377" y="18414"/>
                  </a:lnTo>
                  <a:lnTo>
                    <a:pt x="224714" y="25963"/>
                  </a:lnTo>
                  <a:lnTo>
                    <a:pt x="227552" y="34512"/>
                  </a:lnTo>
                  <a:lnTo>
                    <a:pt x="230913" y="44061"/>
                  </a:lnTo>
                  <a:lnTo>
                    <a:pt x="234823" y="54610"/>
                  </a:lnTo>
                  <a:lnTo>
                    <a:pt x="252984" y="102870"/>
                  </a:lnTo>
                  <a:lnTo>
                    <a:pt x="277451" y="102870"/>
                  </a:lnTo>
                  <a:lnTo>
                    <a:pt x="242871" y="18414"/>
                  </a:lnTo>
                  <a:close/>
                </a:path>
                <a:path w="480060" h="174625">
                  <a:moveTo>
                    <a:pt x="126238" y="0"/>
                  </a:moveTo>
                  <a:lnTo>
                    <a:pt x="0" y="0"/>
                  </a:lnTo>
                  <a:lnTo>
                    <a:pt x="0" y="174625"/>
                  </a:lnTo>
                  <a:lnTo>
                    <a:pt x="130302" y="174625"/>
                  </a:lnTo>
                  <a:lnTo>
                    <a:pt x="130302" y="154050"/>
                  </a:lnTo>
                  <a:lnTo>
                    <a:pt x="23114" y="154050"/>
                  </a:lnTo>
                  <a:lnTo>
                    <a:pt x="23114" y="94614"/>
                  </a:lnTo>
                  <a:lnTo>
                    <a:pt x="119761" y="94614"/>
                  </a:lnTo>
                  <a:lnTo>
                    <a:pt x="119761" y="74167"/>
                  </a:lnTo>
                  <a:lnTo>
                    <a:pt x="23114" y="74167"/>
                  </a:lnTo>
                  <a:lnTo>
                    <a:pt x="23114" y="20700"/>
                  </a:lnTo>
                  <a:lnTo>
                    <a:pt x="126238" y="20700"/>
                  </a:lnTo>
                  <a:lnTo>
                    <a:pt x="126238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85109" y="644652"/>
              <a:ext cx="489077" cy="183769"/>
            </a:xfrm>
            <a:prstGeom prst="rect">
              <a:avLst/>
            </a:prstGeom>
          </p:spPr>
        </p:pic>
      </p:grpSp>
      <p:grpSp>
        <p:nvGrpSpPr>
          <p:cNvPr id="11" name="object 11" descr=""/>
          <p:cNvGrpSpPr/>
          <p:nvPr/>
        </p:nvGrpSpPr>
        <p:grpSpPr>
          <a:xfrm>
            <a:off x="3852417" y="601091"/>
            <a:ext cx="781050" cy="227329"/>
            <a:chOff x="3852417" y="601091"/>
            <a:chExt cx="781050" cy="227329"/>
          </a:xfrm>
        </p:grpSpPr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52417" y="601091"/>
              <a:ext cx="208788" cy="22733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4035170" y="64922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91820" y="0"/>
                  </a:moveTo>
                  <a:lnTo>
                    <a:pt x="67055" y="0"/>
                  </a:lnTo>
                  <a:lnTo>
                    <a:pt x="0" y="174625"/>
                  </a:lnTo>
                  <a:lnTo>
                    <a:pt x="24511" y="174625"/>
                  </a:lnTo>
                  <a:lnTo>
                    <a:pt x="43687" y="121792"/>
                  </a:lnTo>
                  <a:lnTo>
                    <a:pt x="141689" y="121792"/>
                  </a:lnTo>
                  <a:lnTo>
                    <a:pt x="133941" y="102870"/>
                  </a:lnTo>
                  <a:lnTo>
                    <a:pt x="50291" y="102870"/>
                  </a:lnTo>
                  <a:lnTo>
                    <a:pt x="69468" y="51688"/>
                  </a:lnTo>
                  <a:lnTo>
                    <a:pt x="72348" y="43400"/>
                  </a:lnTo>
                  <a:lnTo>
                    <a:pt x="74882" y="35099"/>
                  </a:lnTo>
                  <a:lnTo>
                    <a:pt x="77059" y="26775"/>
                  </a:lnTo>
                  <a:lnTo>
                    <a:pt x="78866" y="18414"/>
                  </a:lnTo>
                  <a:lnTo>
                    <a:pt x="99361" y="18414"/>
                  </a:lnTo>
                  <a:lnTo>
                    <a:pt x="91820" y="0"/>
                  </a:lnTo>
                  <a:close/>
                </a:path>
                <a:path w="593725" h="174625">
                  <a:moveTo>
                    <a:pt x="141689" y="121792"/>
                  </a:moveTo>
                  <a:lnTo>
                    <a:pt x="116586" y="121792"/>
                  </a:lnTo>
                  <a:lnTo>
                    <a:pt x="137032" y="174625"/>
                  </a:lnTo>
                  <a:lnTo>
                    <a:pt x="163321" y="174625"/>
                  </a:lnTo>
                  <a:lnTo>
                    <a:pt x="141689" y="121792"/>
                  </a:lnTo>
                  <a:close/>
                </a:path>
                <a:path w="593725" h="174625">
                  <a:moveTo>
                    <a:pt x="99361" y="18414"/>
                  </a:moveTo>
                  <a:lnTo>
                    <a:pt x="78866" y="18414"/>
                  </a:lnTo>
                  <a:lnTo>
                    <a:pt x="81204" y="25963"/>
                  </a:lnTo>
                  <a:lnTo>
                    <a:pt x="84042" y="34512"/>
                  </a:lnTo>
                  <a:lnTo>
                    <a:pt x="87403" y="44061"/>
                  </a:lnTo>
                  <a:lnTo>
                    <a:pt x="91312" y="54610"/>
                  </a:lnTo>
                  <a:lnTo>
                    <a:pt x="109474" y="102870"/>
                  </a:lnTo>
                  <a:lnTo>
                    <a:pt x="133941" y="102870"/>
                  </a:lnTo>
                  <a:lnTo>
                    <a:pt x="99361" y="18414"/>
                  </a:lnTo>
                  <a:close/>
                </a:path>
                <a:path w="593725" h="174625">
                  <a:moveTo>
                    <a:pt x="589279" y="0"/>
                  </a:moveTo>
                  <a:lnTo>
                    <a:pt x="463041" y="0"/>
                  </a:lnTo>
                  <a:lnTo>
                    <a:pt x="463041" y="174625"/>
                  </a:lnTo>
                  <a:lnTo>
                    <a:pt x="593343" y="174625"/>
                  </a:lnTo>
                  <a:lnTo>
                    <a:pt x="593343" y="154050"/>
                  </a:lnTo>
                  <a:lnTo>
                    <a:pt x="486155" y="154050"/>
                  </a:lnTo>
                  <a:lnTo>
                    <a:pt x="486155" y="94614"/>
                  </a:lnTo>
                  <a:lnTo>
                    <a:pt x="582802" y="94614"/>
                  </a:lnTo>
                  <a:lnTo>
                    <a:pt x="582802" y="74167"/>
                  </a:lnTo>
                  <a:lnTo>
                    <a:pt x="486155" y="74167"/>
                  </a:lnTo>
                  <a:lnTo>
                    <a:pt x="486155" y="20700"/>
                  </a:lnTo>
                  <a:lnTo>
                    <a:pt x="589279" y="20700"/>
                  </a:lnTo>
                  <a:lnTo>
                    <a:pt x="589279" y="0"/>
                  </a:lnTo>
                  <a:close/>
                </a:path>
                <a:path w="593725" h="174625">
                  <a:moveTo>
                    <a:pt x="204342" y="0"/>
                  </a:moveTo>
                  <a:lnTo>
                    <a:pt x="181228" y="0"/>
                  </a:lnTo>
                  <a:lnTo>
                    <a:pt x="181228" y="174625"/>
                  </a:lnTo>
                  <a:lnTo>
                    <a:pt x="290321" y="174625"/>
                  </a:lnTo>
                  <a:lnTo>
                    <a:pt x="290321" y="154050"/>
                  </a:lnTo>
                  <a:lnTo>
                    <a:pt x="204342" y="154050"/>
                  </a:lnTo>
                  <a:lnTo>
                    <a:pt x="204342" y="0"/>
                  </a:lnTo>
                  <a:close/>
                </a:path>
                <a:path w="593725" h="174625">
                  <a:moveTo>
                    <a:pt x="306831" y="0"/>
                  </a:moveTo>
                  <a:lnTo>
                    <a:pt x="281813" y="0"/>
                  </a:lnTo>
                  <a:lnTo>
                    <a:pt x="349376" y="174625"/>
                  </a:lnTo>
                  <a:lnTo>
                    <a:pt x="373125" y="174625"/>
                  </a:lnTo>
                  <a:lnTo>
                    <a:pt x="380629" y="155448"/>
                  </a:lnTo>
                  <a:lnTo>
                    <a:pt x="361314" y="155448"/>
                  </a:lnTo>
                  <a:lnTo>
                    <a:pt x="359276" y="148304"/>
                  </a:lnTo>
                  <a:lnTo>
                    <a:pt x="357219" y="141636"/>
                  </a:lnTo>
                  <a:lnTo>
                    <a:pt x="354688" y="134016"/>
                  </a:lnTo>
                  <a:lnTo>
                    <a:pt x="352170" y="126873"/>
                  </a:lnTo>
                  <a:lnTo>
                    <a:pt x="306831" y="0"/>
                  </a:lnTo>
                  <a:close/>
                </a:path>
                <a:path w="593725" h="174625">
                  <a:moveTo>
                    <a:pt x="441451" y="0"/>
                  </a:moveTo>
                  <a:lnTo>
                    <a:pt x="417956" y="0"/>
                  </a:lnTo>
                  <a:lnTo>
                    <a:pt x="370713" y="126873"/>
                  </a:lnTo>
                  <a:lnTo>
                    <a:pt x="367997" y="134373"/>
                  </a:lnTo>
                  <a:lnTo>
                    <a:pt x="365680" y="141160"/>
                  </a:lnTo>
                  <a:lnTo>
                    <a:pt x="363303" y="148661"/>
                  </a:lnTo>
                  <a:lnTo>
                    <a:pt x="361314" y="155448"/>
                  </a:lnTo>
                  <a:lnTo>
                    <a:pt x="380629" y="155448"/>
                  </a:lnTo>
                  <a:lnTo>
                    <a:pt x="441451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035170" y="64922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78866" y="18414"/>
                  </a:moveTo>
                  <a:lnTo>
                    <a:pt x="50291" y="102870"/>
                  </a:lnTo>
                  <a:lnTo>
                    <a:pt x="109474" y="102870"/>
                  </a:lnTo>
                  <a:lnTo>
                    <a:pt x="91312" y="54610"/>
                  </a:lnTo>
                  <a:lnTo>
                    <a:pt x="87403" y="44061"/>
                  </a:lnTo>
                  <a:lnTo>
                    <a:pt x="84042" y="34512"/>
                  </a:lnTo>
                  <a:lnTo>
                    <a:pt x="81204" y="25963"/>
                  </a:lnTo>
                  <a:lnTo>
                    <a:pt x="78866" y="18414"/>
                  </a:lnTo>
                  <a:close/>
                </a:path>
                <a:path w="593725" h="174625">
                  <a:moveTo>
                    <a:pt x="463041" y="0"/>
                  </a:moveTo>
                  <a:lnTo>
                    <a:pt x="589279" y="0"/>
                  </a:lnTo>
                  <a:lnTo>
                    <a:pt x="589279" y="20700"/>
                  </a:lnTo>
                  <a:lnTo>
                    <a:pt x="486155" y="20700"/>
                  </a:lnTo>
                  <a:lnTo>
                    <a:pt x="486155" y="74167"/>
                  </a:lnTo>
                  <a:lnTo>
                    <a:pt x="582802" y="74167"/>
                  </a:lnTo>
                  <a:lnTo>
                    <a:pt x="582802" y="94614"/>
                  </a:lnTo>
                  <a:lnTo>
                    <a:pt x="486155" y="94614"/>
                  </a:lnTo>
                  <a:lnTo>
                    <a:pt x="486155" y="154050"/>
                  </a:lnTo>
                  <a:lnTo>
                    <a:pt x="593343" y="154050"/>
                  </a:lnTo>
                  <a:lnTo>
                    <a:pt x="593343" y="174625"/>
                  </a:lnTo>
                  <a:lnTo>
                    <a:pt x="463041" y="174625"/>
                  </a:lnTo>
                  <a:lnTo>
                    <a:pt x="463041" y="0"/>
                  </a:lnTo>
                  <a:close/>
                </a:path>
                <a:path w="593725" h="174625">
                  <a:moveTo>
                    <a:pt x="281813" y="0"/>
                  </a:moveTo>
                  <a:lnTo>
                    <a:pt x="306831" y="0"/>
                  </a:lnTo>
                  <a:lnTo>
                    <a:pt x="352170" y="126873"/>
                  </a:lnTo>
                  <a:lnTo>
                    <a:pt x="354814" y="134373"/>
                  </a:lnTo>
                  <a:lnTo>
                    <a:pt x="357219" y="141636"/>
                  </a:lnTo>
                  <a:lnTo>
                    <a:pt x="359386" y="148661"/>
                  </a:lnTo>
                  <a:lnTo>
                    <a:pt x="361314" y="155448"/>
                  </a:lnTo>
                  <a:lnTo>
                    <a:pt x="363408" y="148304"/>
                  </a:lnTo>
                  <a:lnTo>
                    <a:pt x="365680" y="141160"/>
                  </a:lnTo>
                  <a:lnTo>
                    <a:pt x="368119" y="134016"/>
                  </a:lnTo>
                  <a:lnTo>
                    <a:pt x="370713" y="126873"/>
                  </a:lnTo>
                  <a:lnTo>
                    <a:pt x="417956" y="0"/>
                  </a:lnTo>
                  <a:lnTo>
                    <a:pt x="441451" y="0"/>
                  </a:lnTo>
                  <a:lnTo>
                    <a:pt x="373125" y="174625"/>
                  </a:lnTo>
                  <a:lnTo>
                    <a:pt x="349376" y="174625"/>
                  </a:lnTo>
                  <a:lnTo>
                    <a:pt x="281813" y="0"/>
                  </a:lnTo>
                  <a:close/>
                </a:path>
                <a:path w="593725" h="174625">
                  <a:moveTo>
                    <a:pt x="181228" y="0"/>
                  </a:moveTo>
                  <a:lnTo>
                    <a:pt x="204342" y="0"/>
                  </a:lnTo>
                  <a:lnTo>
                    <a:pt x="204342" y="154050"/>
                  </a:lnTo>
                  <a:lnTo>
                    <a:pt x="290321" y="154050"/>
                  </a:lnTo>
                  <a:lnTo>
                    <a:pt x="290321" y="174625"/>
                  </a:lnTo>
                  <a:lnTo>
                    <a:pt x="181228" y="174625"/>
                  </a:lnTo>
                  <a:lnTo>
                    <a:pt x="181228" y="0"/>
                  </a:lnTo>
                  <a:close/>
                </a:path>
                <a:path w="593725" h="174625">
                  <a:moveTo>
                    <a:pt x="67055" y="0"/>
                  </a:moveTo>
                  <a:lnTo>
                    <a:pt x="91820" y="0"/>
                  </a:lnTo>
                  <a:lnTo>
                    <a:pt x="163321" y="174625"/>
                  </a:lnTo>
                  <a:lnTo>
                    <a:pt x="137032" y="174625"/>
                  </a:lnTo>
                  <a:lnTo>
                    <a:pt x="116586" y="121792"/>
                  </a:lnTo>
                  <a:lnTo>
                    <a:pt x="43687" y="121792"/>
                  </a:lnTo>
                  <a:lnTo>
                    <a:pt x="24511" y="174625"/>
                  </a:lnTo>
                  <a:lnTo>
                    <a:pt x="0" y="174625"/>
                  </a:lnTo>
                  <a:lnTo>
                    <a:pt x="67055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4741798" y="601091"/>
            <a:ext cx="1912620" cy="230504"/>
            <a:chOff x="4741798" y="601091"/>
            <a:chExt cx="1912620" cy="230504"/>
          </a:xfrm>
        </p:grpSpPr>
        <p:pic>
          <p:nvPicPr>
            <p:cNvPr id="16" name="object 16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741798" y="601091"/>
              <a:ext cx="175640" cy="227330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940172" y="641604"/>
              <a:ext cx="1713738" cy="189738"/>
            </a:xfrm>
            <a:prstGeom prst="rect">
              <a:avLst/>
            </a:prstGeom>
          </p:spPr>
        </p:pic>
      </p:grpSp>
      <p:pic>
        <p:nvPicPr>
          <p:cNvPr id="18" name="object 18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19" name="object 19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20" name="object 20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2" name="object 22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2380614" y="1234566"/>
            <a:ext cx="7367905" cy="3454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Arial"/>
                <a:cs typeface="Arial"/>
              </a:rPr>
              <a:t>2x</a:t>
            </a:r>
            <a:r>
              <a:rPr dirty="0" spc="-30" b="1">
                <a:latin typeface="Arial"/>
                <a:cs typeface="Arial"/>
              </a:rPr>
              <a:t> </a:t>
            </a:r>
            <a:r>
              <a:rPr dirty="0"/>
              <a:t>lower</a:t>
            </a:r>
            <a:r>
              <a:rPr dirty="0" spc="-40"/>
              <a:t> </a:t>
            </a:r>
            <a:r>
              <a:rPr dirty="0"/>
              <a:t>SVD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 b="1">
                <a:latin typeface="Arial"/>
                <a:cs typeface="Arial"/>
              </a:rPr>
              <a:t>3x</a:t>
            </a:r>
            <a:r>
              <a:rPr dirty="0" spc="-25" b="1">
                <a:latin typeface="Arial"/>
                <a:cs typeface="Arial"/>
              </a:rPr>
              <a:t> </a:t>
            </a:r>
            <a:r>
              <a:rPr dirty="0"/>
              <a:t>lower</a:t>
            </a:r>
            <a:r>
              <a:rPr dirty="0" spc="-25"/>
              <a:t> </a:t>
            </a:r>
            <a:r>
              <a:rPr dirty="0"/>
              <a:t>severe</a:t>
            </a:r>
            <a:r>
              <a:rPr dirty="0" spc="-30"/>
              <a:t> </a:t>
            </a:r>
            <a:r>
              <a:rPr dirty="0"/>
              <a:t>PPM</a:t>
            </a:r>
            <a:r>
              <a:rPr dirty="0" spc="-25"/>
              <a:t> </a:t>
            </a:r>
            <a:r>
              <a:rPr dirty="0"/>
              <a:t>with</a:t>
            </a:r>
            <a:r>
              <a:rPr dirty="0" spc="-70"/>
              <a:t> </a:t>
            </a:r>
            <a:r>
              <a:rPr dirty="0" spc="-60"/>
              <a:t>TAVI</a:t>
            </a:r>
            <a:r>
              <a:rPr dirty="0" spc="-30"/>
              <a:t> </a:t>
            </a:r>
            <a:r>
              <a:rPr dirty="0"/>
              <a:t>vs.</a:t>
            </a:r>
            <a:r>
              <a:rPr dirty="0" spc="-20"/>
              <a:t> </a:t>
            </a:r>
            <a:r>
              <a:rPr dirty="0" spc="-10"/>
              <a:t>Surgery</a:t>
            </a:r>
          </a:p>
        </p:txBody>
      </p:sp>
      <p:graphicFrame>
        <p:nvGraphicFramePr>
          <p:cNvPr id="24" name="object 24" descr=""/>
          <p:cNvGraphicFramePr>
            <a:graphicFrameLocks noGrp="1"/>
          </p:cNvGraphicFramePr>
          <p:nvPr/>
        </p:nvGraphicFramePr>
        <p:xfrm>
          <a:off x="982332" y="1823720"/>
          <a:ext cx="10240645" cy="286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9879"/>
                <a:gridCol w="1661160"/>
                <a:gridCol w="1188085"/>
                <a:gridCol w="2193290"/>
                <a:gridCol w="1004570"/>
              </a:tblGrid>
              <a:tr h="687070">
                <a:tc gridSpan="2">
                  <a:txBody>
                    <a:bodyPr/>
                    <a:lstStyle/>
                    <a:p>
                      <a:pPr algn="ctr" marL="3750310">
                        <a:lnSpc>
                          <a:spcPts val="2155"/>
                        </a:lnSpc>
                        <a:spcBef>
                          <a:spcPts val="50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CoreValve/Evolut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algn="ctr" marL="3752850">
                        <a:lnSpc>
                          <a:spcPts val="2155"/>
                        </a:lnSpc>
                      </a:pPr>
                      <a:r>
                        <a:rPr dirty="0" sz="18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TAVI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(N=1128)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350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8750">
                        <a:lnSpc>
                          <a:spcPts val="2155"/>
                        </a:lnSpc>
                        <a:spcBef>
                          <a:spcPts val="500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42240">
                        <a:lnSpc>
                          <a:spcPts val="2155"/>
                        </a:lnSpc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(N=971)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6350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3860">
                        <a:lnSpc>
                          <a:spcPct val="100000"/>
                        </a:lnSpc>
                        <a:spcBef>
                          <a:spcPts val="158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HR</a:t>
                      </a:r>
                      <a:r>
                        <a:rPr dirty="0" sz="18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(95% </a:t>
                      </a: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20066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157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939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8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BVD,</a:t>
                      </a:r>
                      <a:r>
                        <a:rPr dirty="0" sz="18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6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0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14.2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2120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0.50</a:t>
                      </a:r>
                      <a:r>
                        <a:rPr dirty="0" sz="18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(0.38,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0.66)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SVD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2115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0.46</a:t>
                      </a:r>
                      <a:r>
                        <a:rPr dirty="0" sz="18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(0.27,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0.78)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NSVD</a:t>
                      </a:r>
                      <a:r>
                        <a:rPr dirty="0" sz="18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4.3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8.8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0.48</a:t>
                      </a:r>
                      <a:r>
                        <a:rPr dirty="0" sz="18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(0.33,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0.68)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Severe PPM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(30-day/discharge)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3.7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11.8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2120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0.29</a:t>
                      </a:r>
                      <a:r>
                        <a:rPr dirty="0" sz="18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(0.19,</a:t>
                      </a:r>
                      <a:r>
                        <a:rPr dirty="0" sz="18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0.43)</a:t>
                      </a:r>
                      <a:r>
                        <a:rPr dirty="0" sz="18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Severe</a:t>
                      </a:r>
                      <a:r>
                        <a:rPr dirty="0" sz="18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PVL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2115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5.51</a:t>
                      </a:r>
                      <a:r>
                        <a:rPr dirty="0" sz="18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(1.24,</a:t>
                      </a:r>
                      <a:r>
                        <a:rPr dirty="0" sz="18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24.41)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1917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Thrombosis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2120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1.26</a:t>
                      </a:r>
                      <a:r>
                        <a:rPr dirty="0" sz="18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(0.21,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7.62)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77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0.80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96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Endocarditis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768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476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2120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0.85</a:t>
                      </a:r>
                      <a:r>
                        <a:rPr dirty="0" sz="18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(0.38,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1.88)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4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0.68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5" name="object 25" descr=""/>
          <p:cNvSpPr txBox="1"/>
          <p:nvPr/>
        </p:nvSpPr>
        <p:spPr>
          <a:xfrm>
            <a:off x="1035710" y="4961991"/>
            <a:ext cx="10934065" cy="17145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38100" marR="1050290">
              <a:lnSpc>
                <a:spcPct val="115100"/>
              </a:lnSpc>
              <a:spcBef>
                <a:spcPts val="9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BVD,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SVD,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NSVD,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PVL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were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calculated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using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Fine-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Gray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interval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censoring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treating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death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competing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risk.</a:t>
            </a: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27777" sz="1050" spc="9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PPM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estimated</a:t>
            </a:r>
            <a:r>
              <a:rPr dirty="0" sz="11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proportion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(n/N).</a:t>
            </a:r>
            <a:r>
              <a:rPr dirty="0" sz="11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Thrombosis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endocarditis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rates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were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estimated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using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proportional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sub-distribution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hazard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r>
              <a:rPr dirty="0" sz="11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right-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censored data.</a:t>
            </a:r>
            <a:endParaRPr sz="1100">
              <a:latin typeface="Arial"/>
              <a:cs typeface="Arial"/>
            </a:endParaRPr>
          </a:p>
          <a:p>
            <a:pPr marL="38100" marR="1085850">
              <a:lnSpc>
                <a:spcPct val="114999"/>
              </a:lnSpc>
              <a:spcBef>
                <a:spcPts val="59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survival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method</a:t>
            </a:r>
            <a:r>
              <a:rPr dirty="0" sz="11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estimate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NSVD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considered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all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analysis. However,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proportion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PPM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excluded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subjects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without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30-day/discharge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PPM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11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denominator.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Therefore,</a:t>
            </a:r>
            <a:r>
              <a:rPr dirty="0" sz="11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due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smaller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denominator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PPM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may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higher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overall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of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NSVD.</a:t>
            </a:r>
            <a:endParaRPr sz="1100">
              <a:latin typeface="Arial"/>
              <a:cs typeface="Arial"/>
            </a:endParaRPr>
          </a:p>
          <a:p>
            <a:pPr algn="just" marL="38100">
              <a:lnSpc>
                <a:spcPct val="100000"/>
              </a:lnSpc>
              <a:spcBef>
                <a:spcPts val="80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Odds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ratio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(OR)</a:t>
            </a:r>
            <a:endParaRPr sz="1100">
              <a:latin typeface="Arial"/>
              <a:cs typeface="Arial"/>
            </a:endParaRPr>
          </a:p>
          <a:p>
            <a:pPr marL="4665980">
              <a:lnSpc>
                <a:spcPct val="100000"/>
              </a:lnSpc>
              <a:spcBef>
                <a:spcPts val="150"/>
              </a:spcBef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27777" sz="1050" spc="-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Delord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M.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Genin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E.,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Journal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Statistical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Computation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Simulation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86.11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(2016):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2217-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2228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7747" y="51815"/>
            <a:ext cx="1203959" cy="1203959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176081" y="2162365"/>
            <a:ext cx="7933055" cy="3681095"/>
            <a:chOff x="2176081" y="2162365"/>
            <a:chExt cx="7933055" cy="3681095"/>
          </a:xfrm>
        </p:grpSpPr>
        <p:sp>
          <p:nvSpPr>
            <p:cNvPr id="4" name="object 4" descr=""/>
            <p:cNvSpPr/>
            <p:nvPr/>
          </p:nvSpPr>
          <p:spPr>
            <a:xfrm>
              <a:off x="2180844" y="2167127"/>
              <a:ext cx="7920355" cy="3671570"/>
            </a:xfrm>
            <a:custGeom>
              <a:avLst/>
              <a:gdLst/>
              <a:ahLst/>
              <a:cxnLst/>
              <a:rect l="l" t="t" r="r" b="b"/>
              <a:pathLst>
                <a:path w="7920355" h="3671570">
                  <a:moveTo>
                    <a:pt x="68580" y="3601212"/>
                  </a:moveTo>
                  <a:lnTo>
                    <a:pt x="68580" y="0"/>
                  </a:lnTo>
                </a:path>
                <a:path w="7920355" h="3671570">
                  <a:moveTo>
                    <a:pt x="0" y="3601212"/>
                  </a:moveTo>
                  <a:lnTo>
                    <a:pt x="68580" y="3601212"/>
                  </a:lnTo>
                </a:path>
                <a:path w="7920355" h="3671570">
                  <a:moveTo>
                    <a:pt x="0" y="2702052"/>
                  </a:moveTo>
                  <a:lnTo>
                    <a:pt x="68580" y="2702052"/>
                  </a:lnTo>
                </a:path>
                <a:path w="7920355" h="3671570">
                  <a:moveTo>
                    <a:pt x="0" y="1801368"/>
                  </a:moveTo>
                  <a:lnTo>
                    <a:pt x="68580" y="1801368"/>
                  </a:lnTo>
                </a:path>
                <a:path w="7920355" h="3671570">
                  <a:moveTo>
                    <a:pt x="0" y="900684"/>
                  </a:moveTo>
                  <a:lnTo>
                    <a:pt x="68580" y="900684"/>
                  </a:lnTo>
                </a:path>
                <a:path w="7920355" h="3671570">
                  <a:moveTo>
                    <a:pt x="0" y="0"/>
                  </a:moveTo>
                  <a:lnTo>
                    <a:pt x="68580" y="0"/>
                  </a:lnTo>
                </a:path>
                <a:path w="7920355" h="3671570">
                  <a:moveTo>
                    <a:pt x="68580" y="3601212"/>
                  </a:moveTo>
                  <a:lnTo>
                    <a:pt x="7920228" y="3601212"/>
                  </a:lnTo>
                </a:path>
                <a:path w="7920355" h="3671570">
                  <a:moveTo>
                    <a:pt x="68580" y="3601212"/>
                  </a:moveTo>
                  <a:lnTo>
                    <a:pt x="68580" y="3671316"/>
                  </a:lnTo>
                </a:path>
                <a:path w="7920355" h="3671570">
                  <a:moveTo>
                    <a:pt x="1636776" y="3601212"/>
                  </a:moveTo>
                  <a:lnTo>
                    <a:pt x="1636776" y="3671316"/>
                  </a:lnTo>
                </a:path>
                <a:path w="7920355" h="3671570">
                  <a:moveTo>
                    <a:pt x="3203447" y="3601212"/>
                  </a:moveTo>
                  <a:lnTo>
                    <a:pt x="3203447" y="3671316"/>
                  </a:lnTo>
                </a:path>
                <a:path w="7920355" h="3671570">
                  <a:moveTo>
                    <a:pt x="4770120" y="3601212"/>
                  </a:moveTo>
                  <a:lnTo>
                    <a:pt x="4770120" y="3671316"/>
                  </a:lnTo>
                </a:path>
                <a:path w="7920355" h="3671570">
                  <a:moveTo>
                    <a:pt x="6336791" y="3601212"/>
                  </a:moveTo>
                  <a:lnTo>
                    <a:pt x="6336791" y="3671316"/>
                  </a:lnTo>
                </a:path>
                <a:path w="7920355" h="3671570">
                  <a:moveTo>
                    <a:pt x="7904987" y="3601212"/>
                  </a:moveTo>
                  <a:lnTo>
                    <a:pt x="7904987" y="3671316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250186" y="4226813"/>
              <a:ext cx="7835265" cy="1542415"/>
            </a:xfrm>
            <a:custGeom>
              <a:avLst/>
              <a:gdLst/>
              <a:ahLst/>
              <a:cxnLst/>
              <a:rect l="l" t="t" r="r" b="b"/>
              <a:pathLst>
                <a:path w="7835265" h="1542414">
                  <a:moveTo>
                    <a:pt x="0" y="1542288"/>
                  </a:moveTo>
                  <a:lnTo>
                    <a:pt x="4571" y="1408176"/>
                  </a:lnTo>
                  <a:lnTo>
                    <a:pt x="9143" y="1341120"/>
                  </a:lnTo>
                  <a:lnTo>
                    <a:pt x="16763" y="1207008"/>
                  </a:lnTo>
                  <a:lnTo>
                    <a:pt x="115824" y="1138428"/>
                  </a:lnTo>
                  <a:lnTo>
                    <a:pt x="120395" y="1071372"/>
                  </a:lnTo>
                  <a:lnTo>
                    <a:pt x="124968" y="937260"/>
                  </a:lnTo>
                  <a:lnTo>
                    <a:pt x="137159" y="870204"/>
                  </a:lnTo>
                  <a:lnTo>
                    <a:pt x="149351" y="803148"/>
                  </a:lnTo>
                  <a:lnTo>
                    <a:pt x="829056" y="803148"/>
                  </a:lnTo>
                  <a:lnTo>
                    <a:pt x="879347" y="803148"/>
                  </a:lnTo>
                  <a:lnTo>
                    <a:pt x="1459991" y="734568"/>
                  </a:lnTo>
                  <a:lnTo>
                    <a:pt x="1472184" y="734568"/>
                  </a:lnTo>
                  <a:lnTo>
                    <a:pt x="1488948" y="734568"/>
                  </a:lnTo>
                  <a:lnTo>
                    <a:pt x="1618488" y="734568"/>
                  </a:lnTo>
                  <a:lnTo>
                    <a:pt x="1630679" y="665988"/>
                  </a:lnTo>
                  <a:lnTo>
                    <a:pt x="3430524" y="665988"/>
                  </a:lnTo>
                  <a:lnTo>
                    <a:pt x="3494531" y="591312"/>
                  </a:lnTo>
                  <a:lnTo>
                    <a:pt x="7830311" y="591312"/>
                  </a:lnTo>
                  <a:lnTo>
                    <a:pt x="7834884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250186" y="2227325"/>
              <a:ext cx="7839709" cy="3542029"/>
            </a:xfrm>
            <a:custGeom>
              <a:avLst/>
              <a:gdLst/>
              <a:ahLst/>
              <a:cxnLst/>
              <a:rect l="l" t="t" r="r" b="b"/>
              <a:pathLst>
                <a:path w="7839709" h="3542029">
                  <a:moveTo>
                    <a:pt x="0" y="3541776"/>
                  </a:moveTo>
                  <a:lnTo>
                    <a:pt x="12191" y="3377184"/>
                  </a:lnTo>
                  <a:lnTo>
                    <a:pt x="16763" y="3211068"/>
                  </a:lnTo>
                  <a:lnTo>
                    <a:pt x="21336" y="3046476"/>
                  </a:lnTo>
                  <a:lnTo>
                    <a:pt x="25907" y="2781300"/>
                  </a:lnTo>
                  <a:lnTo>
                    <a:pt x="30480" y="2599944"/>
                  </a:lnTo>
                  <a:lnTo>
                    <a:pt x="33527" y="2508504"/>
                  </a:lnTo>
                  <a:lnTo>
                    <a:pt x="56387" y="2426208"/>
                  </a:lnTo>
                  <a:lnTo>
                    <a:pt x="85343" y="2336292"/>
                  </a:lnTo>
                  <a:lnTo>
                    <a:pt x="115824" y="2252472"/>
                  </a:lnTo>
                  <a:lnTo>
                    <a:pt x="124968" y="2087880"/>
                  </a:lnTo>
                  <a:lnTo>
                    <a:pt x="128015" y="1914144"/>
                  </a:lnTo>
                  <a:lnTo>
                    <a:pt x="141731" y="1831848"/>
                  </a:lnTo>
                  <a:lnTo>
                    <a:pt x="146303" y="1749552"/>
                  </a:lnTo>
                  <a:lnTo>
                    <a:pt x="153924" y="1559052"/>
                  </a:lnTo>
                  <a:lnTo>
                    <a:pt x="167639" y="1476756"/>
                  </a:lnTo>
                  <a:lnTo>
                    <a:pt x="193547" y="1392936"/>
                  </a:lnTo>
                  <a:lnTo>
                    <a:pt x="205739" y="1293876"/>
                  </a:lnTo>
                  <a:lnTo>
                    <a:pt x="236219" y="1187196"/>
                  </a:lnTo>
                  <a:lnTo>
                    <a:pt x="411480" y="1187196"/>
                  </a:lnTo>
                  <a:lnTo>
                    <a:pt x="545591" y="1063752"/>
                  </a:lnTo>
                  <a:lnTo>
                    <a:pt x="1077467" y="1063752"/>
                  </a:lnTo>
                  <a:lnTo>
                    <a:pt x="1438655" y="894588"/>
                  </a:lnTo>
                  <a:lnTo>
                    <a:pt x="3211067" y="894588"/>
                  </a:lnTo>
                  <a:lnTo>
                    <a:pt x="3241548" y="768096"/>
                  </a:lnTo>
                  <a:lnTo>
                    <a:pt x="3855719" y="768096"/>
                  </a:lnTo>
                  <a:lnTo>
                    <a:pt x="4087367" y="594360"/>
                  </a:lnTo>
                  <a:lnTo>
                    <a:pt x="4704588" y="594360"/>
                  </a:lnTo>
                  <a:lnTo>
                    <a:pt x="4713732" y="469391"/>
                  </a:lnTo>
                  <a:lnTo>
                    <a:pt x="5233416" y="469391"/>
                  </a:lnTo>
                  <a:lnTo>
                    <a:pt x="5234940" y="121920"/>
                  </a:lnTo>
                  <a:lnTo>
                    <a:pt x="7251192" y="121920"/>
                  </a:lnTo>
                  <a:lnTo>
                    <a:pt x="7260336" y="0"/>
                  </a:lnTo>
                  <a:lnTo>
                    <a:pt x="7818119" y="0"/>
                  </a:lnTo>
                  <a:lnTo>
                    <a:pt x="7839456" y="0"/>
                  </a:lnTo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710308" y="4700727"/>
            <a:ext cx="354965" cy="1201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583182" y="3800347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583182" y="2899664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15%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583182" y="1998979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20%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173985" y="5874207"/>
            <a:ext cx="48545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79245" algn="l"/>
                <a:tab pos="3147060" algn="l"/>
                <a:tab pos="4714240" algn="l"/>
              </a:tabLst>
            </a:pP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443086" y="5874207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010393" y="5874207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92467" y="2603179"/>
            <a:ext cx="281305" cy="27425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Cumulative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Incidence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2771394" y="2196083"/>
            <a:ext cx="243840" cy="452755"/>
            <a:chOff x="2771394" y="2196083"/>
            <a:chExt cx="243840" cy="452755"/>
          </a:xfrm>
        </p:grpSpPr>
        <p:sp>
          <p:nvSpPr>
            <p:cNvPr id="16" name="object 16" descr=""/>
            <p:cNvSpPr/>
            <p:nvPr/>
          </p:nvSpPr>
          <p:spPr>
            <a:xfrm>
              <a:off x="2771394" y="2215133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2771394" y="2629661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3028950" y="1906270"/>
            <a:ext cx="3258820" cy="855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13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CoreValve/Evolut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(N=268)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(N=218)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311777" y="3799713"/>
            <a:ext cx="39693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HR,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0.31;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95%CI,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0.18-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0.55;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P&lt;0.001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9643618" y="1792985"/>
            <a:ext cx="8896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C000"/>
                </a:solidFill>
                <a:latin typeface="Arial"/>
                <a:cs typeface="Arial"/>
              </a:rPr>
              <a:t>19.7%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9727438" y="3715004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solidFill>
                  <a:srgbClr val="00AFEF"/>
                </a:solidFill>
                <a:latin typeface="Arial"/>
                <a:cs typeface="Arial"/>
              </a:rPr>
              <a:t>8.6%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474929" y="633094"/>
            <a:ext cx="969644" cy="231140"/>
            <a:chOff x="474929" y="633094"/>
            <a:chExt cx="969644" cy="231140"/>
          </a:xfrm>
        </p:grpSpPr>
        <p:pic>
          <p:nvPicPr>
            <p:cNvPr id="23" name="object 2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4929" y="633094"/>
              <a:ext cx="468680" cy="231013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960094" y="681354"/>
              <a:ext cx="480059" cy="174625"/>
            </a:xfrm>
            <a:custGeom>
              <a:avLst/>
              <a:gdLst/>
              <a:ahLst/>
              <a:cxnLst/>
              <a:rect l="l" t="t" r="r" b="b"/>
              <a:pathLst>
                <a:path w="480059" h="174625">
                  <a:moveTo>
                    <a:pt x="403377" y="0"/>
                  </a:moveTo>
                  <a:lnTo>
                    <a:pt x="326034" y="0"/>
                  </a:lnTo>
                  <a:lnTo>
                    <a:pt x="326034" y="174498"/>
                  </a:lnTo>
                  <a:lnTo>
                    <a:pt x="349148" y="174498"/>
                  </a:lnTo>
                  <a:lnTo>
                    <a:pt x="349148" y="97028"/>
                  </a:lnTo>
                  <a:lnTo>
                    <a:pt x="420389" y="97028"/>
                  </a:lnTo>
                  <a:lnTo>
                    <a:pt x="416331" y="95123"/>
                  </a:lnTo>
                  <a:lnTo>
                    <a:pt x="428092" y="92815"/>
                  </a:lnTo>
                  <a:lnTo>
                    <a:pt x="438223" y="89328"/>
                  </a:lnTo>
                  <a:lnTo>
                    <a:pt x="446710" y="84675"/>
                  </a:lnTo>
                  <a:lnTo>
                    <a:pt x="453542" y="78867"/>
                  </a:lnTo>
                  <a:lnTo>
                    <a:pt x="455029" y="76962"/>
                  </a:lnTo>
                  <a:lnTo>
                    <a:pt x="349148" y="76962"/>
                  </a:lnTo>
                  <a:lnTo>
                    <a:pt x="349148" y="19177"/>
                  </a:lnTo>
                  <a:lnTo>
                    <a:pt x="456783" y="19177"/>
                  </a:lnTo>
                  <a:lnTo>
                    <a:pt x="454314" y="15736"/>
                  </a:lnTo>
                  <a:lnTo>
                    <a:pt x="414380" y="287"/>
                  </a:lnTo>
                  <a:lnTo>
                    <a:pt x="403377" y="0"/>
                  </a:lnTo>
                  <a:close/>
                </a:path>
                <a:path w="480059" h="174625">
                  <a:moveTo>
                    <a:pt x="420389" y="97028"/>
                  </a:moveTo>
                  <a:lnTo>
                    <a:pt x="381914" y="97028"/>
                  </a:lnTo>
                  <a:lnTo>
                    <a:pt x="386105" y="97282"/>
                  </a:lnTo>
                  <a:lnTo>
                    <a:pt x="388772" y="97790"/>
                  </a:lnTo>
                  <a:lnTo>
                    <a:pt x="392328" y="98679"/>
                  </a:lnTo>
                  <a:lnTo>
                    <a:pt x="395884" y="100203"/>
                  </a:lnTo>
                  <a:lnTo>
                    <a:pt x="399313" y="102489"/>
                  </a:lnTo>
                  <a:lnTo>
                    <a:pt x="402742" y="104648"/>
                  </a:lnTo>
                  <a:lnTo>
                    <a:pt x="427761" y="138175"/>
                  </a:lnTo>
                  <a:lnTo>
                    <a:pt x="450748" y="174498"/>
                  </a:lnTo>
                  <a:lnTo>
                    <a:pt x="479831" y="174498"/>
                  </a:lnTo>
                  <a:lnTo>
                    <a:pt x="449478" y="127000"/>
                  </a:lnTo>
                  <a:lnTo>
                    <a:pt x="422554" y="98044"/>
                  </a:lnTo>
                  <a:lnTo>
                    <a:pt x="420389" y="97028"/>
                  </a:lnTo>
                  <a:close/>
                </a:path>
                <a:path w="480059" h="174625">
                  <a:moveTo>
                    <a:pt x="456783" y="19177"/>
                  </a:moveTo>
                  <a:lnTo>
                    <a:pt x="404393" y="19177"/>
                  </a:lnTo>
                  <a:lnTo>
                    <a:pt x="413444" y="19677"/>
                  </a:lnTo>
                  <a:lnTo>
                    <a:pt x="421173" y="21177"/>
                  </a:lnTo>
                  <a:lnTo>
                    <a:pt x="427592" y="23677"/>
                  </a:lnTo>
                  <a:lnTo>
                    <a:pt x="432714" y="27178"/>
                  </a:lnTo>
                  <a:lnTo>
                    <a:pt x="438810" y="32512"/>
                  </a:lnTo>
                  <a:lnTo>
                    <a:pt x="441731" y="39370"/>
                  </a:lnTo>
                  <a:lnTo>
                    <a:pt x="441731" y="53212"/>
                  </a:lnTo>
                  <a:lnTo>
                    <a:pt x="423570" y="73660"/>
                  </a:lnTo>
                  <a:lnTo>
                    <a:pt x="417601" y="75946"/>
                  </a:lnTo>
                  <a:lnTo>
                    <a:pt x="409346" y="76962"/>
                  </a:lnTo>
                  <a:lnTo>
                    <a:pt x="455029" y="76962"/>
                  </a:lnTo>
                  <a:lnTo>
                    <a:pt x="458802" y="72128"/>
                  </a:lnTo>
                  <a:lnTo>
                    <a:pt x="462575" y="64674"/>
                  </a:lnTo>
                  <a:lnTo>
                    <a:pt x="464847" y="56507"/>
                  </a:lnTo>
                  <a:lnTo>
                    <a:pt x="465607" y="47625"/>
                  </a:lnTo>
                  <a:lnTo>
                    <a:pt x="465152" y="40550"/>
                  </a:lnTo>
                  <a:lnTo>
                    <a:pt x="463781" y="33797"/>
                  </a:lnTo>
                  <a:lnTo>
                    <a:pt x="461481" y="27354"/>
                  </a:lnTo>
                  <a:lnTo>
                    <a:pt x="458218" y="21177"/>
                  </a:lnTo>
                  <a:lnTo>
                    <a:pt x="456783" y="19177"/>
                  </a:lnTo>
                  <a:close/>
                </a:path>
                <a:path w="480059" h="174625">
                  <a:moveTo>
                    <a:pt x="235343" y="0"/>
                  </a:moveTo>
                  <a:lnTo>
                    <a:pt x="210464" y="0"/>
                  </a:lnTo>
                  <a:lnTo>
                    <a:pt x="143421" y="174498"/>
                  </a:lnTo>
                  <a:lnTo>
                    <a:pt x="167957" y="174498"/>
                  </a:lnTo>
                  <a:lnTo>
                    <a:pt x="187121" y="121666"/>
                  </a:lnTo>
                  <a:lnTo>
                    <a:pt x="285152" y="121666"/>
                  </a:lnTo>
                  <a:lnTo>
                    <a:pt x="277457" y="102870"/>
                  </a:lnTo>
                  <a:lnTo>
                    <a:pt x="193789" y="102870"/>
                  </a:lnTo>
                  <a:lnTo>
                    <a:pt x="212953" y="51562"/>
                  </a:lnTo>
                  <a:lnTo>
                    <a:pt x="215820" y="43326"/>
                  </a:lnTo>
                  <a:lnTo>
                    <a:pt x="218344" y="35020"/>
                  </a:lnTo>
                  <a:lnTo>
                    <a:pt x="220525" y="26666"/>
                  </a:lnTo>
                  <a:lnTo>
                    <a:pt x="222364" y="18287"/>
                  </a:lnTo>
                  <a:lnTo>
                    <a:pt x="242830" y="18287"/>
                  </a:lnTo>
                  <a:lnTo>
                    <a:pt x="235343" y="0"/>
                  </a:lnTo>
                  <a:close/>
                </a:path>
                <a:path w="480059" h="174625">
                  <a:moveTo>
                    <a:pt x="285152" y="121666"/>
                  </a:moveTo>
                  <a:lnTo>
                    <a:pt x="260108" y="121666"/>
                  </a:lnTo>
                  <a:lnTo>
                    <a:pt x="280466" y="174498"/>
                  </a:lnTo>
                  <a:lnTo>
                    <a:pt x="306781" y="174498"/>
                  </a:lnTo>
                  <a:lnTo>
                    <a:pt x="285152" y="121666"/>
                  </a:lnTo>
                  <a:close/>
                </a:path>
                <a:path w="480059" h="174625">
                  <a:moveTo>
                    <a:pt x="242830" y="18287"/>
                  </a:moveTo>
                  <a:lnTo>
                    <a:pt x="222364" y="18287"/>
                  </a:lnTo>
                  <a:lnTo>
                    <a:pt x="224659" y="25836"/>
                  </a:lnTo>
                  <a:lnTo>
                    <a:pt x="227488" y="34385"/>
                  </a:lnTo>
                  <a:lnTo>
                    <a:pt x="230851" y="43934"/>
                  </a:lnTo>
                  <a:lnTo>
                    <a:pt x="234746" y="54483"/>
                  </a:lnTo>
                  <a:lnTo>
                    <a:pt x="252958" y="102870"/>
                  </a:lnTo>
                  <a:lnTo>
                    <a:pt x="277457" y="102870"/>
                  </a:lnTo>
                  <a:lnTo>
                    <a:pt x="242830" y="18287"/>
                  </a:lnTo>
                  <a:close/>
                </a:path>
                <a:path w="480059" h="174625">
                  <a:moveTo>
                    <a:pt x="126212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130263" y="174498"/>
                  </a:lnTo>
                  <a:lnTo>
                    <a:pt x="130263" y="153924"/>
                  </a:lnTo>
                  <a:lnTo>
                    <a:pt x="23101" y="153924"/>
                  </a:lnTo>
                  <a:lnTo>
                    <a:pt x="23101" y="94487"/>
                  </a:lnTo>
                  <a:lnTo>
                    <a:pt x="119659" y="94487"/>
                  </a:lnTo>
                  <a:lnTo>
                    <a:pt x="119659" y="74041"/>
                  </a:lnTo>
                  <a:lnTo>
                    <a:pt x="23101" y="74041"/>
                  </a:lnTo>
                  <a:lnTo>
                    <a:pt x="23101" y="20574"/>
                  </a:lnTo>
                  <a:lnTo>
                    <a:pt x="126212" y="20574"/>
                  </a:lnTo>
                  <a:lnTo>
                    <a:pt x="12621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5522" y="676782"/>
              <a:ext cx="488975" cy="183642"/>
            </a:xfrm>
            <a:prstGeom prst="rect">
              <a:avLst/>
            </a:prstGeom>
          </p:spPr>
        </p:pic>
      </p:grpSp>
      <p:grpSp>
        <p:nvGrpSpPr>
          <p:cNvPr id="26" name="object 26" descr=""/>
          <p:cNvGrpSpPr/>
          <p:nvPr/>
        </p:nvGrpSpPr>
        <p:grpSpPr>
          <a:xfrm>
            <a:off x="1522857" y="633094"/>
            <a:ext cx="781050" cy="227329"/>
            <a:chOff x="1522857" y="633094"/>
            <a:chExt cx="781050" cy="227329"/>
          </a:xfrm>
        </p:grpSpPr>
        <p:pic>
          <p:nvPicPr>
            <p:cNvPr id="27" name="object 2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2857" y="633094"/>
              <a:ext cx="208661" cy="227330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1705483" y="68135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91948" y="0"/>
                  </a:moveTo>
                  <a:lnTo>
                    <a:pt x="67056" y="0"/>
                  </a:lnTo>
                  <a:lnTo>
                    <a:pt x="0" y="174498"/>
                  </a:lnTo>
                  <a:lnTo>
                    <a:pt x="24511" y="174498"/>
                  </a:lnTo>
                  <a:lnTo>
                    <a:pt x="43687" y="121666"/>
                  </a:lnTo>
                  <a:lnTo>
                    <a:pt x="141712" y="121666"/>
                  </a:lnTo>
                  <a:lnTo>
                    <a:pt x="134024" y="102870"/>
                  </a:lnTo>
                  <a:lnTo>
                    <a:pt x="50418" y="102870"/>
                  </a:lnTo>
                  <a:lnTo>
                    <a:pt x="69596" y="51562"/>
                  </a:lnTo>
                  <a:lnTo>
                    <a:pt x="72457" y="43326"/>
                  </a:lnTo>
                  <a:lnTo>
                    <a:pt x="74961" y="35020"/>
                  </a:lnTo>
                  <a:lnTo>
                    <a:pt x="77132" y="26666"/>
                  </a:lnTo>
                  <a:lnTo>
                    <a:pt x="78993" y="18287"/>
                  </a:lnTo>
                  <a:lnTo>
                    <a:pt x="99428" y="18287"/>
                  </a:lnTo>
                  <a:lnTo>
                    <a:pt x="91948" y="0"/>
                  </a:lnTo>
                  <a:close/>
                </a:path>
                <a:path w="593725" h="174625">
                  <a:moveTo>
                    <a:pt x="141712" y="121666"/>
                  </a:moveTo>
                  <a:lnTo>
                    <a:pt x="116712" y="121666"/>
                  </a:lnTo>
                  <a:lnTo>
                    <a:pt x="137033" y="174498"/>
                  </a:lnTo>
                  <a:lnTo>
                    <a:pt x="163322" y="174498"/>
                  </a:lnTo>
                  <a:lnTo>
                    <a:pt x="141712" y="121666"/>
                  </a:lnTo>
                  <a:close/>
                </a:path>
                <a:path w="593725" h="174625">
                  <a:moveTo>
                    <a:pt x="99428" y="18287"/>
                  </a:moveTo>
                  <a:lnTo>
                    <a:pt x="78993" y="18287"/>
                  </a:lnTo>
                  <a:lnTo>
                    <a:pt x="81258" y="25836"/>
                  </a:lnTo>
                  <a:lnTo>
                    <a:pt x="84058" y="34385"/>
                  </a:lnTo>
                  <a:lnTo>
                    <a:pt x="87405" y="43934"/>
                  </a:lnTo>
                  <a:lnTo>
                    <a:pt x="91312" y="54483"/>
                  </a:lnTo>
                  <a:lnTo>
                    <a:pt x="109600" y="102870"/>
                  </a:lnTo>
                  <a:lnTo>
                    <a:pt x="134024" y="102870"/>
                  </a:lnTo>
                  <a:lnTo>
                    <a:pt x="99428" y="18287"/>
                  </a:lnTo>
                  <a:close/>
                </a:path>
                <a:path w="593725" h="174625">
                  <a:moveTo>
                    <a:pt x="589407" y="0"/>
                  </a:moveTo>
                  <a:lnTo>
                    <a:pt x="463169" y="0"/>
                  </a:lnTo>
                  <a:lnTo>
                    <a:pt x="463169" y="174498"/>
                  </a:lnTo>
                  <a:lnTo>
                    <a:pt x="593344" y="174498"/>
                  </a:lnTo>
                  <a:lnTo>
                    <a:pt x="593344" y="153924"/>
                  </a:lnTo>
                  <a:lnTo>
                    <a:pt x="486283" y="153924"/>
                  </a:lnTo>
                  <a:lnTo>
                    <a:pt x="486283" y="94487"/>
                  </a:lnTo>
                  <a:lnTo>
                    <a:pt x="582803" y="94487"/>
                  </a:lnTo>
                  <a:lnTo>
                    <a:pt x="582803" y="74041"/>
                  </a:lnTo>
                  <a:lnTo>
                    <a:pt x="486283" y="74041"/>
                  </a:lnTo>
                  <a:lnTo>
                    <a:pt x="486283" y="20574"/>
                  </a:lnTo>
                  <a:lnTo>
                    <a:pt x="589407" y="20574"/>
                  </a:lnTo>
                  <a:lnTo>
                    <a:pt x="589407" y="0"/>
                  </a:lnTo>
                  <a:close/>
                </a:path>
                <a:path w="593725" h="174625">
                  <a:moveTo>
                    <a:pt x="204343" y="0"/>
                  </a:moveTo>
                  <a:lnTo>
                    <a:pt x="181356" y="0"/>
                  </a:lnTo>
                  <a:lnTo>
                    <a:pt x="181356" y="174498"/>
                  </a:lnTo>
                  <a:lnTo>
                    <a:pt x="290322" y="174498"/>
                  </a:lnTo>
                  <a:lnTo>
                    <a:pt x="290322" y="153924"/>
                  </a:lnTo>
                  <a:lnTo>
                    <a:pt x="204343" y="153924"/>
                  </a:lnTo>
                  <a:lnTo>
                    <a:pt x="204343" y="0"/>
                  </a:lnTo>
                  <a:close/>
                </a:path>
                <a:path w="593725" h="174625">
                  <a:moveTo>
                    <a:pt x="306831" y="0"/>
                  </a:moveTo>
                  <a:lnTo>
                    <a:pt x="281813" y="0"/>
                  </a:lnTo>
                  <a:lnTo>
                    <a:pt x="349504" y="174498"/>
                  </a:lnTo>
                  <a:lnTo>
                    <a:pt x="373125" y="174498"/>
                  </a:lnTo>
                  <a:lnTo>
                    <a:pt x="380648" y="155321"/>
                  </a:lnTo>
                  <a:lnTo>
                    <a:pt x="361442" y="155321"/>
                  </a:lnTo>
                  <a:lnTo>
                    <a:pt x="359327" y="148177"/>
                  </a:lnTo>
                  <a:lnTo>
                    <a:pt x="357235" y="141509"/>
                  </a:lnTo>
                  <a:lnTo>
                    <a:pt x="354690" y="133889"/>
                  </a:lnTo>
                  <a:lnTo>
                    <a:pt x="352171" y="126746"/>
                  </a:lnTo>
                  <a:lnTo>
                    <a:pt x="306831" y="0"/>
                  </a:lnTo>
                  <a:close/>
                </a:path>
                <a:path w="593725" h="174625">
                  <a:moveTo>
                    <a:pt x="441579" y="0"/>
                  </a:moveTo>
                  <a:lnTo>
                    <a:pt x="417956" y="0"/>
                  </a:lnTo>
                  <a:lnTo>
                    <a:pt x="370840" y="126746"/>
                  </a:lnTo>
                  <a:lnTo>
                    <a:pt x="368124" y="134246"/>
                  </a:lnTo>
                  <a:lnTo>
                    <a:pt x="365807" y="141033"/>
                  </a:lnTo>
                  <a:lnTo>
                    <a:pt x="363430" y="148534"/>
                  </a:lnTo>
                  <a:lnTo>
                    <a:pt x="361442" y="155321"/>
                  </a:lnTo>
                  <a:lnTo>
                    <a:pt x="380648" y="155321"/>
                  </a:lnTo>
                  <a:lnTo>
                    <a:pt x="441579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705483" y="68135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78993" y="18287"/>
                  </a:moveTo>
                  <a:lnTo>
                    <a:pt x="50418" y="102870"/>
                  </a:lnTo>
                  <a:lnTo>
                    <a:pt x="109600" y="102870"/>
                  </a:lnTo>
                  <a:lnTo>
                    <a:pt x="91312" y="54483"/>
                  </a:lnTo>
                  <a:lnTo>
                    <a:pt x="87405" y="43934"/>
                  </a:lnTo>
                  <a:lnTo>
                    <a:pt x="84058" y="34385"/>
                  </a:lnTo>
                  <a:lnTo>
                    <a:pt x="81258" y="25836"/>
                  </a:lnTo>
                  <a:lnTo>
                    <a:pt x="78993" y="18287"/>
                  </a:lnTo>
                  <a:close/>
                </a:path>
                <a:path w="593725" h="174625">
                  <a:moveTo>
                    <a:pt x="463169" y="0"/>
                  </a:moveTo>
                  <a:lnTo>
                    <a:pt x="589407" y="0"/>
                  </a:lnTo>
                  <a:lnTo>
                    <a:pt x="589407" y="20574"/>
                  </a:lnTo>
                  <a:lnTo>
                    <a:pt x="486283" y="20574"/>
                  </a:lnTo>
                  <a:lnTo>
                    <a:pt x="486283" y="74041"/>
                  </a:lnTo>
                  <a:lnTo>
                    <a:pt x="582803" y="74041"/>
                  </a:lnTo>
                  <a:lnTo>
                    <a:pt x="582803" y="94487"/>
                  </a:lnTo>
                  <a:lnTo>
                    <a:pt x="486283" y="94487"/>
                  </a:lnTo>
                  <a:lnTo>
                    <a:pt x="486283" y="153924"/>
                  </a:lnTo>
                  <a:lnTo>
                    <a:pt x="593344" y="153924"/>
                  </a:lnTo>
                  <a:lnTo>
                    <a:pt x="593344" y="174498"/>
                  </a:lnTo>
                  <a:lnTo>
                    <a:pt x="463169" y="174498"/>
                  </a:lnTo>
                  <a:lnTo>
                    <a:pt x="463169" y="0"/>
                  </a:lnTo>
                  <a:close/>
                </a:path>
                <a:path w="593725" h="174625">
                  <a:moveTo>
                    <a:pt x="281813" y="0"/>
                  </a:moveTo>
                  <a:lnTo>
                    <a:pt x="306831" y="0"/>
                  </a:lnTo>
                  <a:lnTo>
                    <a:pt x="352171" y="126746"/>
                  </a:lnTo>
                  <a:lnTo>
                    <a:pt x="354816" y="134246"/>
                  </a:lnTo>
                  <a:lnTo>
                    <a:pt x="357235" y="141509"/>
                  </a:lnTo>
                  <a:lnTo>
                    <a:pt x="359439" y="148534"/>
                  </a:lnTo>
                  <a:lnTo>
                    <a:pt x="361442" y="155321"/>
                  </a:lnTo>
                  <a:lnTo>
                    <a:pt x="363535" y="148177"/>
                  </a:lnTo>
                  <a:lnTo>
                    <a:pt x="365807" y="141033"/>
                  </a:lnTo>
                  <a:lnTo>
                    <a:pt x="368246" y="133889"/>
                  </a:lnTo>
                  <a:lnTo>
                    <a:pt x="370840" y="126746"/>
                  </a:lnTo>
                  <a:lnTo>
                    <a:pt x="417956" y="0"/>
                  </a:lnTo>
                  <a:lnTo>
                    <a:pt x="441579" y="0"/>
                  </a:lnTo>
                  <a:lnTo>
                    <a:pt x="373125" y="174498"/>
                  </a:lnTo>
                  <a:lnTo>
                    <a:pt x="349504" y="174498"/>
                  </a:lnTo>
                  <a:lnTo>
                    <a:pt x="281813" y="0"/>
                  </a:lnTo>
                  <a:close/>
                </a:path>
                <a:path w="593725" h="174625">
                  <a:moveTo>
                    <a:pt x="181356" y="0"/>
                  </a:moveTo>
                  <a:lnTo>
                    <a:pt x="204343" y="0"/>
                  </a:lnTo>
                  <a:lnTo>
                    <a:pt x="204343" y="153924"/>
                  </a:lnTo>
                  <a:lnTo>
                    <a:pt x="290322" y="153924"/>
                  </a:lnTo>
                  <a:lnTo>
                    <a:pt x="290322" y="174498"/>
                  </a:lnTo>
                  <a:lnTo>
                    <a:pt x="181356" y="174498"/>
                  </a:lnTo>
                  <a:lnTo>
                    <a:pt x="181356" y="0"/>
                  </a:lnTo>
                  <a:close/>
                </a:path>
                <a:path w="593725" h="174625">
                  <a:moveTo>
                    <a:pt x="67056" y="0"/>
                  </a:moveTo>
                  <a:lnTo>
                    <a:pt x="91948" y="0"/>
                  </a:lnTo>
                  <a:lnTo>
                    <a:pt x="163322" y="174498"/>
                  </a:lnTo>
                  <a:lnTo>
                    <a:pt x="137033" y="174498"/>
                  </a:lnTo>
                  <a:lnTo>
                    <a:pt x="116712" y="121666"/>
                  </a:lnTo>
                  <a:lnTo>
                    <a:pt x="43687" y="121666"/>
                  </a:lnTo>
                  <a:lnTo>
                    <a:pt x="24511" y="174498"/>
                  </a:lnTo>
                  <a:lnTo>
                    <a:pt x="0" y="174498"/>
                  </a:lnTo>
                  <a:lnTo>
                    <a:pt x="6705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0" name="object 30" descr=""/>
          <p:cNvGrpSpPr/>
          <p:nvPr/>
        </p:nvGrpSpPr>
        <p:grpSpPr>
          <a:xfrm>
            <a:off x="2412110" y="633094"/>
            <a:ext cx="1912620" cy="230504"/>
            <a:chOff x="2412110" y="633094"/>
            <a:chExt cx="1912620" cy="230504"/>
          </a:xfrm>
        </p:grpSpPr>
        <p:pic>
          <p:nvPicPr>
            <p:cNvPr id="31" name="object 3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2110" y="633094"/>
              <a:ext cx="175641" cy="227330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10611" y="673607"/>
              <a:ext cx="1713611" cy="189738"/>
            </a:xfrm>
            <a:prstGeom prst="rect">
              <a:avLst/>
            </a:prstGeom>
          </p:spPr>
        </p:pic>
      </p:grpSp>
      <p:grpSp>
        <p:nvGrpSpPr>
          <p:cNvPr id="33" name="object 33" descr=""/>
          <p:cNvGrpSpPr/>
          <p:nvPr/>
        </p:nvGrpSpPr>
        <p:grpSpPr>
          <a:xfrm>
            <a:off x="4436364" y="633094"/>
            <a:ext cx="222250" cy="227329"/>
            <a:chOff x="4436364" y="633094"/>
            <a:chExt cx="222250" cy="227329"/>
          </a:xfrm>
        </p:grpSpPr>
        <p:sp>
          <p:nvSpPr>
            <p:cNvPr id="34" name="object 34" descr=""/>
            <p:cNvSpPr/>
            <p:nvPr/>
          </p:nvSpPr>
          <p:spPr>
            <a:xfrm>
              <a:off x="4440936" y="637666"/>
              <a:ext cx="29209" cy="218440"/>
            </a:xfrm>
            <a:custGeom>
              <a:avLst/>
              <a:gdLst/>
              <a:ahLst/>
              <a:cxnLst/>
              <a:rect l="l" t="t" r="r" b="b"/>
              <a:pathLst>
                <a:path w="29210" h="218440">
                  <a:moveTo>
                    <a:pt x="28872" y="0"/>
                  </a:moveTo>
                  <a:lnTo>
                    <a:pt x="0" y="0"/>
                  </a:lnTo>
                  <a:lnTo>
                    <a:pt x="0" y="218186"/>
                  </a:lnTo>
                  <a:lnTo>
                    <a:pt x="28872" y="218186"/>
                  </a:lnTo>
                  <a:lnTo>
                    <a:pt x="2887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440936" y="637666"/>
              <a:ext cx="29209" cy="218440"/>
            </a:xfrm>
            <a:custGeom>
              <a:avLst/>
              <a:gdLst/>
              <a:ahLst/>
              <a:cxnLst/>
              <a:rect l="l" t="t" r="r" b="b"/>
              <a:pathLst>
                <a:path w="29210" h="218440">
                  <a:moveTo>
                    <a:pt x="0" y="218186"/>
                  </a:moveTo>
                  <a:lnTo>
                    <a:pt x="28872" y="218186"/>
                  </a:lnTo>
                  <a:lnTo>
                    <a:pt x="28872" y="0"/>
                  </a:lnTo>
                  <a:lnTo>
                    <a:pt x="0" y="0"/>
                  </a:lnTo>
                  <a:lnTo>
                    <a:pt x="0" y="218186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11802" y="676782"/>
              <a:ext cx="146685" cy="183642"/>
            </a:xfrm>
            <a:prstGeom prst="rect">
              <a:avLst/>
            </a:prstGeom>
          </p:spPr>
        </p:pic>
      </p:grpSp>
      <p:pic>
        <p:nvPicPr>
          <p:cNvPr id="37" name="object 37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766055" y="629412"/>
            <a:ext cx="1171194" cy="234696"/>
          </a:xfrm>
          <a:prstGeom prst="rect">
            <a:avLst/>
          </a:prstGeom>
        </p:spPr>
      </p:pic>
      <p:grpSp>
        <p:nvGrpSpPr>
          <p:cNvPr id="38" name="object 38" descr=""/>
          <p:cNvGrpSpPr/>
          <p:nvPr/>
        </p:nvGrpSpPr>
        <p:grpSpPr>
          <a:xfrm>
            <a:off x="6031103" y="629412"/>
            <a:ext cx="585470" cy="295275"/>
            <a:chOff x="6031103" y="629412"/>
            <a:chExt cx="585470" cy="295275"/>
          </a:xfrm>
        </p:grpSpPr>
        <p:sp>
          <p:nvSpPr>
            <p:cNvPr id="39" name="object 39" descr=""/>
            <p:cNvSpPr/>
            <p:nvPr/>
          </p:nvSpPr>
          <p:spPr>
            <a:xfrm>
              <a:off x="6035681" y="633984"/>
              <a:ext cx="576580" cy="286385"/>
            </a:xfrm>
            <a:custGeom>
              <a:avLst/>
              <a:gdLst/>
              <a:ahLst/>
              <a:cxnLst/>
              <a:rect l="l" t="t" r="r" b="b"/>
              <a:pathLst>
                <a:path w="576579" h="286384">
                  <a:moveTo>
                    <a:pt x="239388" y="181228"/>
                  </a:moveTo>
                  <a:lnTo>
                    <a:pt x="95243" y="181228"/>
                  </a:lnTo>
                  <a:lnTo>
                    <a:pt x="95243" y="206120"/>
                  </a:lnTo>
                  <a:lnTo>
                    <a:pt x="239388" y="206120"/>
                  </a:lnTo>
                  <a:lnTo>
                    <a:pt x="239388" y="181228"/>
                  </a:lnTo>
                  <a:close/>
                </a:path>
                <a:path w="576579" h="286384">
                  <a:moveTo>
                    <a:pt x="239642" y="22478"/>
                  </a:moveTo>
                  <a:lnTo>
                    <a:pt x="95116" y="83438"/>
                  </a:lnTo>
                  <a:lnTo>
                    <a:pt x="95116" y="108457"/>
                  </a:lnTo>
                  <a:lnTo>
                    <a:pt x="239642" y="170179"/>
                  </a:lnTo>
                  <a:lnTo>
                    <a:pt x="239642" y="143637"/>
                  </a:lnTo>
                  <a:lnTo>
                    <a:pt x="125088" y="96138"/>
                  </a:lnTo>
                  <a:lnTo>
                    <a:pt x="239642" y="49275"/>
                  </a:lnTo>
                  <a:lnTo>
                    <a:pt x="239642" y="22478"/>
                  </a:lnTo>
                  <a:close/>
                </a:path>
                <a:path w="576579" h="286384">
                  <a:moveTo>
                    <a:pt x="460114" y="160654"/>
                  </a:moveTo>
                  <a:lnTo>
                    <a:pt x="433317" y="164211"/>
                  </a:lnTo>
                  <a:lnTo>
                    <a:pt x="435673" y="177210"/>
                  </a:lnTo>
                  <a:lnTo>
                    <a:pt x="440064" y="188960"/>
                  </a:lnTo>
                  <a:lnTo>
                    <a:pt x="476354" y="221456"/>
                  </a:lnTo>
                  <a:lnTo>
                    <a:pt x="502659" y="225678"/>
                  </a:lnTo>
                  <a:lnTo>
                    <a:pt x="517877" y="224440"/>
                  </a:lnTo>
                  <a:lnTo>
                    <a:pt x="531726" y="220725"/>
                  </a:lnTo>
                  <a:lnTo>
                    <a:pt x="544218" y="214534"/>
                  </a:lnTo>
                  <a:lnTo>
                    <a:pt x="555364" y="205866"/>
                  </a:lnTo>
                  <a:lnTo>
                    <a:pt x="557353" y="203580"/>
                  </a:lnTo>
                  <a:lnTo>
                    <a:pt x="502786" y="203580"/>
                  </a:lnTo>
                  <a:lnTo>
                    <a:pt x="495113" y="202942"/>
                  </a:lnTo>
                  <a:lnTo>
                    <a:pt x="462791" y="171219"/>
                  </a:lnTo>
                  <a:lnTo>
                    <a:pt x="460114" y="160654"/>
                  </a:lnTo>
                  <a:close/>
                </a:path>
                <a:path w="576579" h="286384">
                  <a:moveTo>
                    <a:pt x="559215" y="115569"/>
                  </a:moveTo>
                  <a:lnTo>
                    <a:pt x="505072" y="115569"/>
                  </a:lnTo>
                  <a:lnTo>
                    <a:pt x="513927" y="116330"/>
                  </a:lnTo>
                  <a:lnTo>
                    <a:pt x="522026" y="118617"/>
                  </a:lnTo>
                  <a:lnTo>
                    <a:pt x="546984" y="149173"/>
                  </a:lnTo>
                  <a:lnTo>
                    <a:pt x="547744" y="157987"/>
                  </a:lnTo>
                  <a:lnTo>
                    <a:pt x="546933" y="167300"/>
                  </a:lnTo>
                  <a:lnTo>
                    <a:pt x="520201" y="200278"/>
                  </a:lnTo>
                  <a:lnTo>
                    <a:pt x="502786" y="203580"/>
                  </a:lnTo>
                  <a:lnTo>
                    <a:pt x="557353" y="203580"/>
                  </a:lnTo>
                  <a:lnTo>
                    <a:pt x="564459" y="195413"/>
                  </a:lnTo>
                  <a:lnTo>
                    <a:pt x="570969" y="183864"/>
                  </a:lnTo>
                  <a:lnTo>
                    <a:pt x="574885" y="171219"/>
                  </a:lnTo>
                  <a:lnTo>
                    <a:pt x="576192" y="157479"/>
                  </a:lnTo>
                  <a:lnTo>
                    <a:pt x="575524" y="147337"/>
                  </a:lnTo>
                  <a:lnTo>
                    <a:pt x="573509" y="138064"/>
                  </a:lnTo>
                  <a:lnTo>
                    <a:pt x="570138" y="129672"/>
                  </a:lnTo>
                  <a:lnTo>
                    <a:pt x="565397" y="122174"/>
                  </a:lnTo>
                  <a:lnTo>
                    <a:pt x="559518" y="115796"/>
                  </a:lnTo>
                  <a:lnTo>
                    <a:pt x="559215" y="115569"/>
                  </a:lnTo>
                  <a:close/>
                </a:path>
                <a:path w="576579" h="286384">
                  <a:moveTo>
                    <a:pt x="489070" y="95123"/>
                  </a:moveTo>
                  <a:lnTo>
                    <a:pt x="486149" y="118617"/>
                  </a:lnTo>
                  <a:lnTo>
                    <a:pt x="493642" y="116586"/>
                  </a:lnTo>
                  <a:lnTo>
                    <a:pt x="499992" y="115569"/>
                  </a:lnTo>
                  <a:lnTo>
                    <a:pt x="559215" y="115569"/>
                  </a:lnTo>
                  <a:lnTo>
                    <a:pt x="552554" y="110585"/>
                  </a:lnTo>
                  <a:lnTo>
                    <a:pt x="544520" y="106564"/>
                  </a:lnTo>
                  <a:lnTo>
                    <a:pt x="535425" y="103758"/>
                  </a:lnTo>
                  <a:lnTo>
                    <a:pt x="542402" y="100022"/>
                  </a:lnTo>
                  <a:lnTo>
                    <a:pt x="548475" y="95678"/>
                  </a:lnTo>
                  <a:lnTo>
                    <a:pt x="548790" y="95376"/>
                  </a:lnTo>
                  <a:lnTo>
                    <a:pt x="492372" y="95376"/>
                  </a:lnTo>
                  <a:lnTo>
                    <a:pt x="489070" y="95123"/>
                  </a:lnTo>
                  <a:close/>
                </a:path>
                <a:path w="576579" h="286384">
                  <a:moveTo>
                    <a:pt x="552796" y="24764"/>
                  </a:moveTo>
                  <a:lnTo>
                    <a:pt x="502151" y="24764"/>
                  </a:lnTo>
                  <a:lnTo>
                    <a:pt x="509705" y="25384"/>
                  </a:lnTo>
                  <a:lnTo>
                    <a:pt x="516550" y="27241"/>
                  </a:lnTo>
                  <a:lnTo>
                    <a:pt x="537965" y="58927"/>
                  </a:lnTo>
                  <a:lnTo>
                    <a:pt x="537108" y="67591"/>
                  </a:lnTo>
                  <a:lnTo>
                    <a:pt x="501746" y="94809"/>
                  </a:lnTo>
                  <a:lnTo>
                    <a:pt x="493388" y="95376"/>
                  </a:lnTo>
                  <a:lnTo>
                    <a:pt x="548790" y="95376"/>
                  </a:lnTo>
                  <a:lnTo>
                    <a:pt x="565397" y="59436"/>
                  </a:lnTo>
                  <a:lnTo>
                    <a:pt x="564899" y="52121"/>
                  </a:lnTo>
                  <a:lnTo>
                    <a:pt x="563413" y="45021"/>
                  </a:lnTo>
                  <a:lnTo>
                    <a:pt x="560950" y="38111"/>
                  </a:lnTo>
                  <a:lnTo>
                    <a:pt x="557523" y="31368"/>
                  </a:lnTo>
                  <a:lnTo>
                    <a:pt x="553092" y="25076"/>
                  </a:lnTo>
                  <a:lnTo>
                    <a:pt x="552796" y="24764"/>
                  </a:lnTo>
                  <a:close/>
                </a:path>
                <a:path w="576579" h="286384">
                  <a:moveTo>
                    <a:pt x="501643" y="2793"/>
                  </a:moveTo>
                  <a:lnTo>
                    <a:pt x="458336" y="17652"/>
                  </a:lnTo>
                  <a:lnTo>
                    <a:pt x="435984" y="59308"/>
                  </a:lnTo>
                  <a:lnTo>
                    <a:pt x="462781" y="64135"/>
                  </a:lnTo>
                  <a:lnTo>
                    <a:pt x="464704" y="54923"/>
                  </a:lnTo>
                  <a:lnTo>
                    <a:pt x="467591" y="46926"/>
                  </a:lnTo>
                  <a:lnTo>
                    <a:pt x="502151" y="24764"/>
                  </a:lnTo>
                  <a:lnTo>
                    <a:pt x="552796" y="24764"/>
                  </a:lnTo>
                  <a:lnTo>
                    <a:pt x="547792" y="19510"/>
                  </a:lnTo>
                  <a:lnTo>
                    <a:pt x="510355" y="3270"/>
                  </a:lnTo>
                  <a:lnTo>
                    <a:pt x="501643" y="2793"/>
                  </a:lnTo>
                  <a:close/>
                </a:path>
                <a:path w="576579" h="286384">
                  <a:moveTo>
                    <a:pt x="390368" y="25018"/>
                  </a:moveTo>
                  <a:lnTo>
                    <a:pt x="335908" y="25018"/>
                  </a:lnTo>
                  <a:lnTo>
                    <a:pt x="344622" y="25689"/>
                  </a:lnTo>
                  <a:lnTo>
                    <a:pt x="352466" y="27717"/>
                  </a:lnTo>
                  <a:lnTo>
                    <a:pt x="376929" y="62737"/>
                  </a:lnTo>
                  <a:lnTo>
                    <a:pt x="376145" y="70475"/>
                  </a:lnTo>
                  <a:lnTo>
                    <a:pt x="356766" y="104255"/>
                  </a:lnTo>
                  <a:lnTo>
                    <a:pt x="305587" y="150294"/>
                  </a:lnTo>
                  <a:lnTo>
                    <a:pt x="296157" y="158829"/>
                  </a:lnTo>
                  <a:lnTo>
                    <a:pt x="270805" y="188642"/>
                  </a:lnTo>
                  <a:lnTo>
                    <a:pt x="260343" y="215391"/>
                  </a:lnTo>
                  <a:lnTo>
                    <a:pt x="260597" y="221868"/>
                  </a:lnTo>
                  <a:lnTo>
                    <a:pt x="404742" y="221868"/>
                  </a:lnTo>
                  <a:lnTo>
                    <a:pt x="404742" y="196087"/>
                  </a:lnTo>
                  <a:lnTo>
                    <a:pt x="297808" y="196087"/>
                  </a:lnTo>
                  <a:lnTo>
                    <a:pt x="300729" y="191262"/>
                  </a:lnTo>
                  <a:lnTo>
                    <a:pt x="329042" y="163464"/>
                  </a:lnTo>
                  <a:lnTo>
                    <a:pt x="339972" y="154177"/>
                  </a:lnTo>
                  <a:lnTo>
                    <a:pt x="353407" y="142628"/>
                  </a:lnTo>
                  <a:lnTo>
                    <a:pt x="381374" y="115696"/>
                  </a:lnTo>
                  <a:lnTo>
                    <a:pt x="401488" y="82768"/>
                  </a:lnTo>
                  <a:lnTo>
                    <a:pt x="404488" y="63373"/>
                  </a:lnTo>
                  <a:lnTo>
                    <a:pt x="403345" y="51036"/>
                  </a:lnTo>
                  <a:lnTo>
                    <a:pt x="399916" y="39735"/>
                  </a:lnTo>
                  <a:lnTo>
                    <a:pt x="394201" y="29458"/>
                  </a:lnTo>
                  <a:lnTo>
                    <a:pt x="390368" y="25018"/>
                  </a:lnTo>
                  <a:close/>
                </a:path>
                <a:path w="576579" h="286384">
                  <a:moveTo>
                    <a:pt x="336416" y="2793"/>
                  </a:moveTo>
                  <a:lnTo>
                    <a:pt x="296911" y="11848"/>
                  </a:lnTo>
                  <a:lnTo>
                    <a:pt x="267955" y="51409"/>
                  </a:lnTo>
                  <a:lnTo>
                    <a:pt x="265550" y="65912"/>
                  </a:lnTo>
                  <a:lnTo>
                    <a:pt x="293109" y="68706"/>
                  </a:lnTo>
                  <a:lnTo>
                    <a:pt x="293919" y="58989"/>
                  </a:lnTo>
                  <a:lnTo>
                    <a:pt x="296157" y="50403"/>
                  </a:lnTo>
                  <a:lnTo>
                    <a:pt x="326691" y="25735"/>
                  </a:lnTo>
                  <a:lnTo>
                    <a:pt x="335908" y="25018"/>
                  </a:lnTo>
                  <a:lnTo>
                    <a:pt x="390368" y="25018"/>
                  </a:lnTo>
                  <a:lnTo>
                    <a:pt x="386200" y="20192"/>
                  </a:lnTo>
                  <a:lnTo>
                    <a:pt x="376225" y="12598"/>
                  </a:lnTo>
                  <a:lnTo>
                    <a:pt x="364594" y="7159"/>
                  </a:lnTo>
                  <a:lnTo>
                    <a:pt x="351321" y="3887"/>
                  </a:lnTo>
                  <a:lnTo>
                    <a:pt x="336416" y="2793"/>
                  </a:lnTo>
                  <a:close/>
                </a:path>
                <a:path w="576579" h="286384">
                  <a:moveTo>
                    <a:pt x="72002" y="0"/>
                  </a:moveTo>
                  <a:lnTo>
                    <a:pt x="52825" y="0"/>
                  </a:lnTo>
                  <a:lnTo>
                    <a:pt x="39750" y="18690"/>
                  </a:lnTo>
                  <a:lnTo>
                    <a:pt x="19125" y="56167"/>
                  </a:lnTo>
                  <a:lnTo>
                    <a:pt x="2867" y="108188"/>
                  </a:lnTo>
                  <a:lnTo>
                    <a:pt x="0" y="143001"/>
                  </a:lnTo>
                  <a:lnTo>
                    <a:pt x="966" y="162804"/>
                  </a:lnTo>
                  <a:lnTo>
                    <a:pt x="8673" y="201614"/>
                  </a:lnTo>
                  <a:lnTo>
                    <a:pt x="23429" y="238640"/>
                  </a:lnTo>
                  <a:lnTo>
                    <a:pt x="52825" y="286003"/>
                  </a:lnTo>
                  <a:lnTo>
                    <a:pt x="72002" y="286003"/>
                  </a:lnTo>
                  <a:lnTo>
                    <a:pt x="52573" y="250283"/>
                  </a:lnTo>
                  <a:lnTo>
                    <a:pt x="38681" y="214550"/>
                  </a:lnTo>
                  <a:lnTo>
                    <a:pt x="30336" y="178794"/>
                  </a:lnTo>
                  <a:lnTo>
                    <a:pt x="27552" y="143001"/>
                  </a:lnTo>
                  <a:lnTo>
                    <a:pt x="27955" y="128928"/>
                  </a:lnTo>
                  <a:lnTo>
                    <a:pt x="33902" y="86994"/>
                  </a:lnTo>
                  <a:lnTo>
                    <a:pt x="48253" y="44195"/>
                  </a:lnTo>
                  <a:lnTo>
                    <a:pt x="63791" y="14335"/>
                  </a:lnTo>
                  <a:lnTo>
                    <a:pt x="7200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6130798" y="656463"/>
              <a:ext cx="144780" cy="184150"/>
            </a:xfrm>
            <a:custGeom>
              <a:avLst/>
              <a:gdLst/>
              <a:ahLst/>
              <a:cxnLst/>
              <a:rect l="l" t="t" r="r" b="b"/>
              <a:pathLst>
                <a:path w="144779" h="184150">
                  <a:moveTo>
                    <a:pt x="126" y="158750"/>
                  </a:moveTo>
                  <a:lnTo>
                    <a:pt x="144272" y="158750"/>
                  </a:lnTo>
                  <a:lnTo>
                    <a:pt x="144272" y="183641"/>
                  </a:lnTo>
                  <a:lnTo>
                    <a:pt x="126" y="183641"/>
                  </a:lnTo>
                  <a:lnTo>
                    <a:pt x="126" y="158750"/>
                  </a:lnTo>
                  <a:close/>
                </a:path>
                <a:path w="144779" h="184150">
                  <a:moveTo>
                    <a:pt x="144525" y="0"/>
                  </a:moveTo>
                  <a:lnTo>
                    <a:pt x="144525" y="26797"/>
                  </a:lnTo>
                  <a:lnTo>
                    <a:pt x="29972" y="73660"/>
                  </a:lnTo>
                  <a:lnTo>
                    <a:pt x="144525" y="121158"/>
                  </a:lnTo>
                  <a:lnTo>
                    <a:pt x="144525" y="147700"/>
                  </a:lnTo>
                  <a:lnTo>
                    <a:pt x="0" y="85978"/>
                  </a:lnTo>
                  <a:lnTo>
                    <a:pt x="0" y="60960"/>
                  </a:lnTo>
                  <a:lnTo>
                    <a:pt x="144525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64427" y="632206"/>
              <a:ext cx="152019" cy="232029"/>
            </a:xfrm>
            <a:prstGeom prst="rect">
              <a:avLst/>
            </a:prstGeom>
          </p:spPr>
        </p:pic>
        <p:sp>
          <p:nvSpPr>
            <p:cNvPr id="42" name="object 42" descr=""/>
            <p:cNvSpPr/>
            <p:nvPr/>
          </p:nvSpPr>
          <p:spPr>
            <a:xfrm>
              <a:off x="6035675" y="633984"/>
              <a:ext cx="405130" cy="286385"/>
            </a:xfrm>
            <a:custGeom>
              <a:avLst/>
              <a:gdLst/>
              <a:ahLst/>
              <a:cxnLst/>
              <a:rect l="l" t="t" r="r" b="b"/>
              <a:pathLst>
                <a:path w="405129" h="286384">
                  <a:moveTo>
                    <a:pt x="336423" y="2793"/>
                  </a:moveTo>
                  <a:lnTo>
                    <a:pt x="376231" y="12598"/>
                  </a:lnTo>
                  <a:lnTo>
                    <a:pt x="403351" y="51036"/>
                  </a:lnTo>
                  <a:lnTo>
                    <a:pt x="404495" y="63373"/>
                  </a:lnTo>
                  <a:lnTo>
                    <a:pt x="404161" y="69901"/>
                  </a:lnTo>
                  <a:lnTo>
                    <a:pt x="387141" y="108817"/>
                  </a:lnTo>
                  <a:lnTo>
                    <a:pt x="353413" y="142628"/>
                  </a:lnTo>
                  <a:lnTo>
                    <a:pt x="329049" y="163464"/>
                  </a:lnTo>
                  <a:lnTo>
                    <a:pt x="320262" y="171132"/>
                  </a:lnTo>
                  <a:lnTo>
                    <a:pt x="297814" y="196087"/>
                  </a:lnTo>
                  <a:lnTo>
                    <a:pt x="404749" y="196087"/>
                  </a:lnTo>
                  <a:lnTo>
                    <a:pt x="404749" y="221868"/>
                  </a:lnTo>
                  <a:lnTo>
                    <a:pt x="260603" y="221868"/>
                  </a:lnTo>
                  <a:lnTo>
                    <a:pt x="260350" y="215391"/>
                  </a:lnTo>
                  <a:lnTo>
                    <a:pt x="281304" y="174243"/>
                  </a:lnTo>
                  <a:lnTo>
                    <a:pt x="316357" y="141224"/>
                  </a:lnTo>
                  <a:lnTo>
                    <a:pt x="332718" y="127392"/>
                  </a:lnTo>
                  <a:lnTo>
                    <a:pt x="364489" y="94995"/>
                  </a:lnTo>
                  <a:lnTo>
                    <a:pt x="376936" y="62737"/>
                  </a:lnTo>
                  <a:lnTo>
                    <a:pt x="376221" y="55121"/>
                  </a:lnTo>
                  <a:lnTo>
                    <a:pt x="344628" y="25689"/>
                  </a:lnTo>
                  <a:lnTo>
                    <a:pt x="335914" y="25018"/>
                  </a:lnTo>
                  <a:lnTo>
                    <a:pt x="326697" y="25735"/>
                  </a:lnTo>
                  <a:lnTo>
                    <a:pt x="296163" y="50403"/>
                  </a:lnTo>
                  <a:lnTo>
                    <a:pt x="293115" y="68706"/>
                  </a:lnTo>
                  <a:lnTo>
                    <a:pt x="265557" y="65912"/>
                  </a:lnTo>
                  <a:lnTo>
                    <a:pt x="278630" y="27926"/>
                  </a:lnTo>
                  <a:lnTo>
                    <a:pt x="321683" y="3796"/>
                  </a:lnTo>
                  <a:lnTo>
                    <a:pt x="336423" y="2793"/>
                  </a:lnTo>
                  <a:close/>
                </a:path>
                <a:path w="405129" h="286384">
                  <a:moveTo>
                    <a:pt x="52832" y="0"/>
                  </a:moveTo>
                  <a:lnTo>
                    <a:pt x="72009" y="0"/>
                  </a:lnTo>
                  <a:lnTo>
                    <a:pt x="63797" y="14335"/>
                  </a:lnTo>
                  <a:lnTo>
                    <a:pt x="57086" y="26479"/>
                  </a:lnTo>
                  <a:lnTo>
                    <a:pt x="40131" y="65166"/>
                  </a:lnTo>
                  <a:lnTo>
                    <a:pt x="29162" y="114903"/>
                  </a:lnTo>
                  <a:lnTo>
                    <a:pt x="27559" y="143001"/>
                  </a:lnTo>
                  <a:lnTo>
                    <a:pt x="30343" y="178794"/>
                  </a:lnTo>
                  <a:lnTo>
                    <a:pt x="38687" y="214550"/>
                  </a:lnTo>
                  <a:lnTo>
                    <a:pt x="52579" y="250283"/>
                  </a:lnTo>
                  <a:lnTo>
                    <a:pt x="72009" y="286003"/>
                  </a:lnTo>
                  <a:lnTo>
                    <a:pt x="52832" y="286003"/>
                  </a:lnTo>
                  <a:lnTo>
                    <a:pt x="23435" y="238640"/>
                  </a:lnTo>
                  <a:lnTo>
                    <a:pt x="8679" y="201614"/>
                  </a:lnTo>
                  <a:lnTo>
                    <a:pt x="972" y="162804"/>
                  </a:lnTo>
                  <a:lnTo>
                    <a:pt x="0" y="142875"/>
                  </a:lnTo>
                  <a:lnTo>
                    <a:pt x="716" y="125347"/>
                  </a:lnTo>
                  <a:lnTo>
                    <a:pt x="11557" y="74929"/>
                  </a:lnTo>
                  <a:lnTo>
                    <a:pt x="28527" y="37417"/>
                  </a:lnTo>
                  <a:lnTo>
                    <a:pt x="39756" y="18690"/>
                  </a:lnTo>
                  <a:lnTo>
                    <a:pt x="52832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3" name="object 43" descr=""/>
          <p:cNvGrpSpPr/>
          <p:nvPr/>
        </p:nvGrpSpPr>
        <p:grpSpPr>
          <a:xfrm>
            <a:off x="6722618" y="629412"/>
            <a:ext cx="1772285" cy="295275"/>
            <a:chOff x="6722618" y="629412"/>
            <a:chExt cx="1772285" cy="295275"/>
          </a:xfrm>
        </p:grpSpPr>
        <p:sp>
          <p:nvSpPr>
            <p:cNvPr id="44" name="object 44" descr=""/>
            <p:cNvSpPr/>
            <p:nvPr/>
          </p:nvSpPr>
          <p:spPr>
            <a:xfrm>
              <a:off x="6727190" y="681355"/>
              <a:ext cx="369570" cy="174625"/>
            </a:xfrm>
            <a:custGeom>
              <a:avLst/>
              <a:gdLst/>
              <a:ahLst/>
              <a:cxnLst/>
              <a:rect l="l" t="t" r="r" b="b"/>
              <a:pathLst>
                <a:path w="369570" h="174625">
                  <a:moveTo>
                    <a:pt x="237489" y="0"/>
                  </a:moveTo>
                  <a:lnTo>
                    <a:pt x="202691" y="0"/>
                  </a:lnTo>
                  <a:lnTo>
                    <a:pt x="202691" y="174498"/>
                  </a:lnTo>
                  <a:lnTo>
                    <a:pt x="225043" y="174498"/>
                  </a:lnTo>
                  <a:lnTo>
                    <a:pt x="225043" y="25908"/>
                  </a:lnTo>
                  <a:lnTo>
                    <a:pt x="246170" y="25908"/>
                  </a:lnTo>
                  <a:lnTo>
                    <a:pt x="237489" y="0"/>
                  </a:lnTo>
                  <a:close/>
                </a:path>
                <a:path w="369570" h="174625">
                  <a:moveTo>
                    <a:pt x="246170" y="25908"/>
                  </a:moveTo>
                  <a:lnTo>
                    <a:pt x="225043" y="25908"/>
                  </a:lnTo>
                  <a:lnTo>
                    <a:pt x="275462" y="174498"/>
                  </a:lnTo>
                  <a:lnTo>
                    <a:pt x="296290" y="174498"/>
                  </a:lnTo>
                  <a:lnTo>
                    <a:pt x="305037" y="149352"/>
                  </a:lnTo>
                  <a:lnTo>
                    <a:pt x="287146" y="149352"/>
                  </a:lnTo>
                  <a:lnTo>
                    <a:pt x="283781" y="138604"/>
                  </a:lnTo>
                  <a:lnTo>
                    <a:pt x="281539" y="131617"/>
                  </a:lnTo>
                  <a:lnTo>
                    <a:pt x="278891" y="123571"/>
                  </a:lnTo>
                  <a:lnTo>
                    <a:pt x="246170" y="25908"/>
                  </a:lnTo>
                  <a:close/>
                </a:path>
                <a:path w="369570" h="174625">
                  <a:moveTo>
                    <a:pt x="369315" y="28448"/>
                  </a:moveTo>
                  <a:lnTo>
                    <a:pt x="347090" y="28448"/>
                  </a:lnTo>
                  <a:lnTo>
                    <a:pt x="347090" y="174498"/>
                  </a:lnTo>
                  <a:lnTo>
                    <a:pt x="369315" y="174498"/>
                  </a:lnTo>
                  <a:lnTo>
                    <a:pt x="369315" y="28448"/>
                  </a:lnTo>
                  <a:close/>
                </a:path>
                <a:path w="369570" h="174625">
                  <a:moveTo>
                    <a:pt x="369315" y="0"/>
                  </a:moveTo>
                  <a:lnTo>
                    <a:pt x="338200" y="0"/>
                  </a:lnTo>
                  <a:lnTo>
                    <a:pt x="296417" y="121412"/>
                  </a:lnTo>
                  <a:lnTo>
                    <a:pt x="293487" y="130081"/>
                  </a:lnTo>
                  <a:lnTo>
                    <a:pt x="290972" y="137620"/>
                  </a:lnTo>
                  <a:lnTo>
                    <a:pt x="288863" y="144039"/>
                  </a:lnTo>
                  <a:lnTo>
                    <a:pt x="287146" y="149352"/>
                  </a:lnTo>
                  <a:lnTo>
                    <a:pt x="305037" y="149352"/>
                  </a:lnTo>
                  <a:lnTo>
                    <a:pt x="347090" y="28448"/>
                  </a:lnTo>
                  <a:lnTo>
                    <a:pt x="369315" y="28448"/>
                  </a:lnTo>
                  <a:lnTo>
                    <a:pt x="369315" y="0"/>
                  </a:lnTo>
                  <a:close/>
                </a:path>
                <a:path w="369570" h="174625">
                  <a:moveTo>
                    <a:pt x="34798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22351" y="174498"/>
                  </a:lnTo>
                  <a:lnTo>
                    <a:pt x="22351" y="25908"/>
                  </a:lnTo>
                  <a:lnTo>
                    <a:pt x="43478" y="25908"/>
                  </a:lnTo>
                  <a:lnTo>
                    <a:pt x="34798" y="0"/>
                  </a:lnTo>
                  <a:close/>
                </a:path>
                <a:path w="369570" h="174625">
                  <a:moveTo>
                    <a:pt x="43478" y="25908"/>
                  </a:moveTo>
                  <a:lnTo>
                    <a:pt x="22351" y="25908"/>
                  </a:lnTo>
                  <a:lnTo>
                    <a:pt x="72770" y="174498"/>
                  </a:lnTo>
                  <a:lnTo>
                    <a:pt x="93599" y="174498"/>
                  </a:lnTo>
                  <a:lnTo>
                    <a:pt x="102345" y="149352"/>
                  </a:lnTo>
                  <a:lnTo>
                    <a:pt x="84454" y="149352"/>
                  </a:lnTo>
                  <a:lnTo>
                    <a:pt x="81089" y="138604"/>
                  </a:lnTo>
                  <a:lnTo>
                    <a:pt x="78847" y="131617"/>
                  </a:lnTo>
                  <a:lnTo>
                    <a:pt x="76200" y="123571"/>
                  </a:lnTo>
                  <a:lnTo>
                    <a:pt x="43478" y="25908"/>
                  </a:lnTo>
                  <a:close/>
                </a:path>
                <a:path w="369570" h="174625">
                  <a:moveTo>
                    <a:pt x="166624" y="28448"/>
                  </a:moveTo>
                  <a:lnTo>
                    <a:pt x="144399" y="28448"/>
                  </a:lnTo>
                  <a:lnTo>
                    <a:pt x="144399" y="174498"/>
                  </a:lnTo>
                  <a:lnTo>
                    <a:pt x="166624" y="174498"/>
                  </a:lnTo>
                  <a:lnTo>
                    <a:pt x="166624" y="28448"/>
                  </a:lnTo>
                  <a:close/>
                </a:path>
                <a:path w="369570" h="174625">
                  <a:moveTo>
                    <a:pt x="166624" y="0"/>
                  </a:moveTo>
                  <a:lnTo>
                    <a:pt x="135508" y="0"/>
                  </a:lnTo>
                  <a:lnTo>
                    <a:pt x="93725" y="121412"/>
                  </a:lnTo>
                  <a:lnTo>
                    <a:pt x="90795" y="130081"/>
                  </a:lnTo>
                  <a:lnTo>
                    <a:pt x="88280" y="137620"/>
                  </a:lnTo>
                  <a:lnTo>
                    <a:pt x="86171" y="144039"/>
                  </a:lnTo>
                  <a:lnTo>
                    <a:pt x="84454" y="149352"/>
                  </a:lnTo>
                  <a:lnTo>
                    <a:pt x="102345" y="149352"/>
                  </a:lnTo>
                  <a:lnTo>
                    <a:pt x="144399" y="28448"/>
                  </a:lnTo>
                  <a:lnTo>
                    <a:pt x="166624" y="28448"/>
                  </a:lnTo>
                  <a:lnTo>
                    <a:pt x="166624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925310" y="676783"/>
              <a:ext cx="175768" cy="183642"/>
            </a:xfrm>
            <a:prstGeom prst="rect">
              <a:avLst/>
            </a:prstGeom>
          </p:spPr>
        </p:pic>
        <p:pic>
          <p:nvPicPr>
            <p:cNvPr id="46" name="object 4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722618" y="676783"/>
              <a:ext cx="175768" cy="183642"/>
            </a:xfrm>
            <a:prstGeom prst="rect">
              <a:avLst/>
            </a:prstGeom>
          </p:spPr>
        </p:pic>
        <p:sp>
          <p:nvSpPr>
            <p:cNvPr id="47" name="object 47" descr=""/>
            <p:cNvSpPr/>
            <p:nvPr/>
          </p:nvSpPr>
          <p:spPr>
            <a:xfrm>
              <a:off x="7132955" y="633984"/>
              <a:ext cx="356235" cy="286385"/>
            </a:xfrm>
            <a:custGeom>
              <a:avLst/>
              <a:gdLst/>
              <a:ahLst/>
              <a:cxnLst/>
              <a:rect l="l" t="t" r="r" b="b"/>
              <a:pathLst>
                <a:path w="356234" h="286384">
                  <a:moveTo>
                    <a:pt x="266700" y="3682"/>
                  </a:moveTo>
                  <a:lnTo>
                    <a:pt x="235585" y="3682"/>
                  </a:lnTo>
                  <a:lnTo>
                    <a:pt x="151765" y="221868"/>
                  </a:lnTo>
                  <a:lnTo>
                    <a:pt x="182499" y="221868"/>
                  </a:lnTo>
                  <a:lnTo>
                    <a:pt x="206501" y="155828"/>
                  </a:lnTo>
                  <a:lnTo>
                    <a:pt x="328957" y="155828"/>
                  </a:lnTo>
                  <a:lnTo>
                    <a:pt x="319343" y="132333"/>
                  </a:lnTo>
                  <a:lnTo>
                    <a:pt x="214756" y="132333"/>
                  </a:lnTo>
                  <a:lnTo>
                    <a:pt x="238760" y="68325"/>
                  </a:lnTo>
                  <a:lnTo>
                    <a:pt x="242353" y="57939"/>
                  </a:lnTo>
                  <a:lnTo>
                    <a:pt x="245506" y="47529"/>
                  </a:lnTo>
                  <a:lnTo>
                    <a:pt x="248207" y="37072"/>
                  </a:lnTo>
                  <a:lnTo>
                    <a:pt x="250444" y="26542"/>
                  </a:lnTo>
                  <a:lnTo>
                    <a:pt x="276054" y="26542"/>
                  </a:lnTo>
                  <a:lnTo>
                    <a:pt x="266700" y="3682"/>
                  </a:lnTo>
                  <a:close/>
                </a:path>
                <a:path w="356234" h="286384">
                  <a:moveTo>
                    <a:pt x="328957" y="155828"/>
                  </a:moveTo>
                  <a:lnTo>
                    <a:pt x="297688" y="155828"/>
                  </a:lnTo>
                  <a:lnTo>
                    <a:pt x="323088" y="221868"/>
                  </a:lnTo>
                  <a:lnTo>
                    <a:pt x="355980" y="221868"/>
                  </a:lnTo>
                  <a:lnTo>
                    <a:pt x="328957" y="155828"/>
                  </a:lnTo>
                  <a:close/>
                </a:path>
                <a:path w="356234" h="286384">
                  <a:moveTo>
                    <a:pt x="276054" y="26542"/>
                  </a:moveTo>
                  <a:lnTo>
                    <a:pt x="250444" y="26542"/>
                  </a:lnTo>
                  <a:lnTo>
                    <a:pt x="253347" y="36020"/>
                  </a:lnTo>
                  <a:lnTo>
                    <a:pt x="256905" y="46736"/>
                  </a:lnTo>
                  <a:lnTo>
                    <a:pt x="261106" y="58689"/>
                  </a:lnTo>
                  <a:lnTo>
                    <a:pt x="265938" y="71881"/>
                  </a:lnTo>
                  <a:lnTo>
                    <a:pt x="288798" y="132333"/>
                  </a:lnTo>
                  <a:lnTo>
                    <a:pt x="319343" y="132333"/>
                  </a:lnTo>
                  <a:lnTo>
                    <a:pt x="276054" y="26542"/>
                  </a:lnTo>
                  <a:close/>
                </a:path>
                <a:path w="356234" h="286384">
                  <a:moveTo>
                    <a:pt x="19176" y="0"/>
                  </a:moveTo>
                  <a:lnTo>
                    <a:pt x="0" y="0"/>
                  </a:lnTo>
                  <a:lnTo>
                    <a:pt x="8340" y="14501"/>
                  </a:lnTo>
                  <a:lnTo>
                    <a:pt x="15097" y="26765"/>
                  </a:lnTo>
                  <a:lnTo>
                    <a:pt x="32099" y="65611"/>
                  </a:lnTo>
                  <a:lnTo>
                    <a:pt x="42957" y="115109"/>
                  </a:lnTo>
                  <a:lnTo>
                    <a:pt x="44576" y="143001"/>
                  </a:lnTo>
                  <a:lnTo>
                    <a:pt x="41790" y="178794"/>
                  </a:lnTo>
                  <a:lnTo>
                    <a:pt x="33432" y="214550"/>
                  </a:lnTo>
                  <a:lnTo>
                    <a:pt x="19502" y="250283"/>
                  </a:lnTo>
                  <a:lnTo>
                    <a:pt x="0" y="286003"/>
                  </a:lnTo>
                  <a:lnTo>
                    <a:pt x="19176" y="286003"/>
                  </a:lnTo>
                  <a:lnTo>
                    <a:pt x="48519" y="238640"/>
                  </a:lnTo>
                  <a:lnTo>
                    <a:pt x="63382" y="201614"/>
                  </a:lnTo>
                  <a:lnTo>
                    <a:pt x="71054" y="162804"/>
                  </a:lnTo>
                  <a:lnTo>
                    <a:pt x="72009" y="142875"/>
                  </a:lnTo>
                  <a:lnTo>
                    <a:pt x="71294" y="125347"/>
                  </a:lnTo>
                  <a:lnTo>
                    <a:pt x="60578" y="74929"/>
                  </a:lnTo>
                  <a:lnTo>
                    <a:pt x="43545" y="37417"/>
                  </a:lnTo>
                  <a:lnTo>
                    <a:pt x="32271" y="18690"/>
                  </a:lnTo>
                  <a:lnTo>
                    <a:pt x="19176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280148" y="633095"/>
              <a:ext cx="213359" cy="227330"/>
            </a:xfrm>
            <a:prstGeom prst="rect">
              <a:avLst/>
            </a:prstGeom>
          </p:spPr>
        </p:pic>
        <p:sp>
          <p:nvSpPr>
            <p:cNvPr id="49" name="object 49" descr=""/>
            <p:cNvSpPr/>
            <p:nvPr/>
          </p:nvSpPr>
          <p:spPr>
            <a:xfrm>
              <a:off x="7132955" y="633984"/>
              <a:ext cx="72390" cy="286385"/>
            </a:xfrm>
            <a:custGeom>
              <a:avLst/>
              <a:gdLst/>
              <a:ahLst/>
              <a:cxnLst/>
              <a:rect l="l" t="t" r="r" b="b"/>
              <a:pathLst>
                <a:path w="72390" h="286384">
                  <a:moveTo>
                    <a:pt x="0" y="0"/>
                  </a:moveTo>
                  <a:lnTo>
                    <a:pt x="19176" y="0"/>
                  </a:lnTo>
                  <a:lnTo>
                    <a:pt x="32271" y="18690"/>
                  </a:lnTo>
                  <a:lnTo>
                    <a:pt x="52984" y="56167"/>
                  </a:lnTo>
                  <a:lnTo>
                    <a:pt x="69151" y="108188"/>
                  </a:lnTo>
                  <a:lnTo>
                    <a:pt x="72009" y="142875"/>
                  </a:lnTo>
                  <a:lnTo>
                    <a:pt x="71054" y="162804"/>
                  </a:lnTo>
                  <a:lnTo>
                    <a:pt x="63382" y="201614"/>
                  </a:lnTo>
                  <a:lnTo>
                    <a:pt x="48519" y="238640"/>
                  </a:lnTo>
                  <a:lnTo>
                    <a:pt x="19176" y="286003"/>
                  </a:lnTo>
                  <a:lnTo>
                    <a:pt x="0" y="286003"/>
                  </a:lnTo>
                  <a:lnTo>
                    <a:pt x="19502" y="250283"/>
                  </a:lnTo>
                  <a:lnTo>
                    <a:pt x="33432" y="214550"/>
                  </a:lnTo>
                  <a:lnTo>
                    <a:pt x="41790" y="178794"/>
                  </a:lnTo>
                  <a:lnTo>
                    <a:pt x="44576" y="143001"/>
                  </a:lnTo>
                  <a:lnTo>
                    <a:pt x="44172" y="129026"/>
                  </a:lnTo>
                  <a:lnTo>
                    <a:pt x="38100" y="87502"/>
                  </a:lnTo>
                  <a:lnTo>
                    <a:pt x="24002" y="44576"/>
                  </a:lnTo>
                  <a:lnTo>
                    <a:pt x="8340" y="14501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7506462" y="681355"/>
              <a:ext cx="983615" cy="177800"/>
            </a:xfrm>
            <a:custGeom>
              <a:avLst/>
              <a:gdLst/>
              <a:ahLst/>
              <a:cxnLst/>
              <a:rect l="l" t="t" r="r" b="b"/>
              <a:pathLst>
                <a:path w="983615" h="177800">
                  <a:moveTo>
                    <a:pt x="907034" y="0"/>
                  </a:moveTo>
                  <a:lnTo>
                    <a:pt x="829691" y="0"/>
                  </a:lnTo>
                  <a:lnTo>
                    <a:pt x="829691" y="174498"/>
                  </a:lnTo>
                  <a:lnTo>
                    <a:pt x="852805" y="174498"/>
                  </a:lnTo>
                  <a:lnTo>
                    <a:pt x="852805" y="97028"/>
                  </a:lnTo>
                  <a:lnTo>
                    <a:pt x="924046" y="97028"/>
                  </a:lnTo>
                  <a:lnTo>
                    <a:pt x="919988" y="95123"/>
                  </a:lnTo>
                  <a:lnTo>
                    <a:pt x="931749" y="92815"/>
                  </a:lnTo>
                  <a:lnTo>
                    <a:pt x="941879" y="89328"/>
                  </a:lnTo>
                  <a:lnTo>
                    <a:pt x="950366" y="84675"/>
                  </a:lnTo>
                  <a:lnTo>
                    <a:pt x="957199" y="78867"/>
                  </a:lnTo>
                  <a:lnTo>
                    <a:pt x="958686" y="76962"/>
                  </a:lnTo>
                  <a:lnTo>
                    <a:pt x="852805" y="76962"/>
                  </a:lnTo>
                  <a:lnTo>
                    <a:pt x="852805" y="19177"/>
                  </a:lnTo>
                  <a:lnTo>
                    <a:pt x="960439" y="19177"/>
                  </a:lnTo>
                  <a:lnTo>
                    <a:pt x="957970" y="15736"/>
                  </a:lnTo>
                  <a:lnTo>
                    <a:pt x="918037" y="287"/>
                  </a:lnTo>
                  <a:lnTo>
                    <a:pt x="907034" y="0"/>
                  </a:lnTo>
                  <a:close/>
                </a:path>
                <a:path w="983615" h="177800">
                  <a:moveTo>
                    <a:pt x="924046" y="97028"/>
                  </a:moveTo>
                  <a:lnTo>
                    <a:pt x="885571" y="97028"/>
                  </a:lnTo>
                  <a:lnTo>
                    <a:pt x="889762" y="97282"/>
                  </a:lnTo>
                  <a:lnTo>
                    <a:pt x="892429" y="97790"/>
                  </a:lnTo>
                  <a:lnTo>
                    <a:pt x="895985" y="98679"/>
                  </a:lnTo>
                  <a:lnTo>
                    <a:pt x="899541" y="100203"/>
                  </a:lnTo>
                  <a:lnTo>
                    <a:pt x="902970" y="102489"/>
                  </a:lnTo>
                  <a:lnTo>
                    <a:pt x="906399" y="104648"/>
                  </a:lnTo>
                  <a:lnTo>
                    <a:pt x="931418" y="138175"/>
                  </a:lnTo>
                  <a:lnTo>
                    <a:pt x="954405" y="174498"/>
                  </a:lnTo>
                  <a:lnTo>
                    <a:pt x="983488" y="174498"/>
                  </a:lnTo>
                  <a:lnTo>
                    <a:pt x="953135" y="127000"/>
                  </a:lnTo>
                  <a:lnTo>
                    <a:pt x="926211" y="98044"/>
                  </a:lnTo>
                  <a:lnTo>
                    <a:pt x="924046" y="97028"/>
                  </a:lnTo>
                  <a:close/>
                </a:path>
                <a:path w="983615" h="177800">
                  <a:moveTo>
                    <a:pt x="960439" y="19177"/>
                  </a:moveTo>
                  <a:lnTo>
                    <a:pt x="908050" y="19177"/>
                  </a:lnTo>
                  <a:lnTo>
                    <a:pt x="917100" y="19677"/>
                  </a:lnTo>
                  <a:lnTo>
                    <a:pt x="924829" y="21177"/>
                  </a:lnTo>
                  <a:lnTo>
                    <a:pt x="931249" y="23677"/>
                  </a:lnTo>
                  <a:lnTo>
                    <a:pt x="936371" y="27178"/>
                  </a:lnTo>
                  <a:lnTo>
                    <a:pt x="942467" y="32512"/>
                  </a:lnTo>
                  <a:lnTo>
                    <a:pt x="945388" y="39370"/>
                  </a:lnTo>
                  <a:lnTo>
                    <a:pt x="945388" y="53212"/>
                  </a:lnTo>
                  <a:lnTo>
                    <a:pt x="927227" y="73660"/>
                  </a:lnTo>
                  <a:lnTo>
                    <a:pt x="921258" y="75946"/>
                  </a:lnTo>
                  <a:lnTo>
                    <a:pt x="913003" y="76962"/>
                  </a:lnTo>
                  <a:lnTo>
                    <a:pt x="958686" y="76962"/>
                  </a:lnTo>
                  <a:lnTo>
                    <a:pt x="962459" y="72128"/>
                  </a:lnTo>
                  <a:lnTo>
                    <a:pt x="966231" y="64674"/>
                  </a:lnTo>
                  <a:lnTo>
                    <a:pt x="968503" y="56507"/>
                  </a:lnTo>
                  <a:lnTo>
                    <a:pt x="969264" y="47625"/>
                  </a:lnTo>
                  <a:lnTo>
                    <a:pt x="968809" y="40550"/>
                  </a:lnTo>
                  <a:lnTo>
                    <a:pt x="967438" y="33797"/>
                  </a:lnTo>
                  <a:lnTo>
                    <a:pt x="965138" y="27354"/>
                  </a:lnTo>
                  <a:lnTo>
                    <a:pt x="961875" y="21177"/>
                  </a:lnTo>
                  <a:lnTo>
                    <a:pt x="960439" y="19177"/>
                  </a:lnTo>
                  <a:close/>
                </a:path>
                <a:path w="983615" h="177800">
                  <a:moveTo>
                    <a:pt x="739013" y="0"/>
                  </a:moveTo>
                  <a:lnTo>
                    <a:pt x="714121" y="0"/>
                  </a:lnTo>
                  <a:lnTo>
                    <a:pt x="647065" y="174498"/>
                  </a:lnTo>
                  <a:lnTo>
                    <a:pt x="671576" y="174498"/>
                  </a:lnTo>
                  <a:lnTo>
                    <a:pt x="690753" y="121666"/>
                  </a:lnTo>
                  <a:lnTo>
                    <a:pt x="788777" y="121666"/>
                  </a:lnTo>
                  <a:lnTo>
                    <a:pt x="781089" y="102870"/>
                  </a:lnTo>
                  <a:lnTo>
                    <a:pt x="697484" y="102870"/>
                  </a:lnTo>
                  <a:lnTo>
                    <a:pt x="716661" y="51562"/>
                  </a:lnTo>
                  <a:lnTo>
                    <a:pt x="719522" y="43326"/>
                  </a:lnTo>
                  <a:lnTo>
                    <a:pt x="722026" y="35020"/>
                  </a:lnTo>
                  <a:lnTo>
                    <a:pt x="724197" y="26666"/>
                  </a:lnTo>
                  <a:lnTo>
                    <a:pt x="726059" y="18287"/>
                  </a:lnTo>
                  <a:lnTo>
                    <a:pt x="746493" y="18287"/>
                  </a:lnTo>
                  <a:lnTo>
                    <a:pt x="739013" y="0"/>
                  </a:lnTo>
                  <a:close/>
                </a:path>
                <a:path w="983615" h="177800">
                  <a:moveTo>
                    <a:pt x="788777" y="121666"/>
                  </a:moveTo>
                  <a:lnTo>
                    <a:pt x="763778" y="121666"/>
                  </a:lnTo>
                  <a:lnTo>
                    <a:pt x="784098" y="174498"/>
                  </a:lnTo>
                  <a:lnTo>
                    <a:pt x="810387" y="174498"/>
                  </a:lnTo>
                  <a:lnTo>
                    <a:pt x="788777" y="121666"/>
                  </a:lnTo>
                  <a:close/>
                </a:path>
                <a:path w="983615" h="177800">
                  <a:moveTo>
                    <a:pt x="746493" y="18287"/>
                  </a:moveTo>
                  <a:lnTo>
                    <a:pt x="726059" y="18287"/>
                  </a:lnTo>
                  <a:lnTo>
                    <a:pt x="728323" y="25836"/>
                  </a:lnTo>
                  <a:lnTo>
                    <a:pt x="731123" y="34385"/>
                  </a:lnTo>
                  <a:lnTo>
                    <a:pt x="734470" y="43934"/>
                  </a:lnTo>
                  <a:lnTo>
                    <a:pt x="738378" y="54483"/>
                  </a:lnTo>
                  <a:lnTo>
                    <a:pt x="756666" y="102870"/>
                  </a:lnTo>
                  <a:lnTo>
                    <a:pt x="781089" y="102870"/>
                  </a:lnTo>
                  <a:lnTo>
                    <a:pt x="746493" y="18287"/>
                  </a:lnTo>
                  <a:close/>
                </a:path>
                <a:path w="983615" h="177800">
                  <a:moveTo>
                    <a:pt x="552704" y="0"/>
                  </a:moveTo>
                  <a:lnTo>
                    <a:pt x="529717" y="0"/>
                  </a:lnTo>
                  <a:lnTo>
                    <a:pt x="529717" y="174498"/>
                  </a:lnTo>
                  <a:lnTo>
                    <a:pt x="638683" y="174498"/>
                  </a:lnTo>
                  <a:lnTo>
                    <a:pt x="638683" y="153924"/>
                  </a:lnTo>
                  <a:lnTo>
                    <a:pt x="552704" y="153924"/>
                  </a:lnTo>
                  <a:lnTo>
                    <a:pt x="552704" y="0"/>
                  </a:lnTo>
                  <a:close/>
                </a:path>
                <a:path w="983615" h="177800">
                  <a:moveTo>
                    <a:pt x="377317" y="0"/>
                  </a:moveTo>
                  <a:lnTo>
                    <a:pt x="354203" y="0"/>
                  </a:lnTo>
                  <a:lnTo>
                    <a:pt x="354203" y="100837"/>
                  </a:lnTo>
                  <a:lnTo>
                    <a:pt x="360807" y="144525"/>
                  </a:lnTo>
                  <a:lnTo>
                    <a:pt x="391519" y="172704"/>
                  </a:lnTo>
                  <a:lnTo>
                    <a:pt x="423291" y="177419"/>
                  </a:lnTo>
                  <a:lnTo>
                    <a:pt x="435268" y="176821"/>
                  </a:lnTo>
                  <a:lnTo>
                    <a:pt x="471197" y="162552"/>
                  </a:lnTo>
                  <a:lnTo>
                    <a:pt x="477193" y="156591"/>
                  </a:lnTo>
                  <a:lnTo>
                    <a:pt x="421259" y="156591"/>
                  </a:lnTo>
                  <a:lnTo>
                    <a:pt x="414095" y="156231"/>
                  </a:lnTo>
                  <a:lnTo>
                    <a:pt x="381485" y="134163"/>
                  </a:lnTo>
                  <a:lnTo>
                    <a:pt x="377320" y="100837"/>
                  </a:lnTo>
                  <a:lnTo>
                    <a:pt x="377317" y="0"/>
                  </a:lnTo>
                  <a:close/>
                </a:path>
                <a:path w="983615" h="177800">
                  <a:moveTo>
                    <a:pt x="491490" y="0"/>
                  </a:moveTo>
                  <a:lnTo>
                    <a:pt x="468376" y="0"/>
                  </a:lnTo>
                  <a:lnTo>
                    <a:pt x="468370" y="100837"/>
                  </a:lnTo>
                  <a:lnTo>
                    <a:pt x="467707" y="115780"/>
                  </a:lnTo>
                  <a:lnTo>
                    <a:pt x="443039" y="153717"/>
                  </a:lnTo>
                  <a:lnTo>
                    <a:pt x="421259" y="156591"/>
                  </a:lnTo>
                  <a:lnTo>
                    <a:pt x="477193" y="156591"/>
                  </a:lnTo>
                  <a:lnTo>
                    <a:pt x="491046" y="113932"/>
                  </a:lnTo>
                  <a:lnTo>
                    <a:pt x="491490" y="100837"/>
                  </a:lnTo>
                  <a:lnTo>
                    <a:pt x="491490" y="0"/>
                  </a:lnTo>
                  <a:close/>
                </a:path>
                <a:path w="983615" h="177800">
                  <a:moveTo>
                    <a:pt x="200533" y="0"/>
                  </a:moveTo>
                  <a:lnTo>
                    <a:pt x="176784" y="0"/>
                  </a:lnTo>
                  <a:lnTo>
                    <a:pt x="176784" y="174498"/>
                  </a:lnTo>
                  <a:lnTo>
                    <a:pt x="199009" y="174498"/>
                  </a:lnTo>
                  <a:lnTo>
                    <a:pt x="199009" y="37337"/>
                  </a:lnTo>
                  <a:lnTo>
                    <a:pt x="225517" y="37337"/>
                  </a:lnTo>
                  <a:lnTo>
                    <a:pt x="200533" y="0"/>
                  </a:lnTo>
                  <a:close/>
                </a:path>
                <a:path w="983615" h="177800">
                  <a:moveTo>
                    <a:pt x="225517" y="37337"/>
                  </a:moveTo>
                  <a:lnTo>
                    <a:pt x="199009" y="37337"/>
                  </a:lnTo>
                  <a:lnTo>
                    <a:pt x="290576" y="174498"/>
                  </a:lnTo>
                  <a:lnTo>
                    <a:pt x="314325" y="174498"/>
                  </a:lnTo>
                  <a:lnTo>
                    <a:pt x="314325" y="137033"/>
                  </a:lnTo>
                  <a:lnTo>
                    <a:pt x="292227" y="137033"/>
                  </a:lnTo>
                  <a:lnTo>
                    <a:pt x="225517" y="37337"/>
                  </a:lnTo>
                  <a:close/>
                </a:path>
                <a:path w="983615" h="177800">
                  <a:moveTo>
                    <a:pt x="314325" y="0"/>
                  </a:moveTo>
                  <a:lnTo>
                    <a:pt x="292227" y="0"/>
                  </a:lnTo>
                  <a:lnTo>
                    <a:pt x="292227" y="137033"/>
                  </a:lnTo>
                  <a:lnTo>
                    <a:pt x="314325" y="137033"/>
                  </a:lnTo>
                  <a:lnTo>
                    <a:pt x="314325" y="0"/>
                  </a:lnTo>
                  <a:close/>
                </a:path>
                <a:path w="983615" h="177800">
                  <a:moveTo>
                    <a:pt x="23749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22225" y="174498"/>
                  </a:lnTo>
                  <a:lnTo>
                    <a:pt x="22225" y="37337"/>
                  </a:lnTo>
                  <a:lnTo>
                    <a:pt x="48733" y="37337"/>
                  </a:lnTo>
                  <a:lnTo>
                    <a:pt x="23749" y="0"/>
                  </a:lnTo>
                  <a:close/>
                </a:path>
                <a:path w="983615" h="177800">
                  <a:moveTo>
                    <a:pt x="48733" y="37337"/>
                  </a:moveTo>
                  <a:lnTo>
                    <a:pt x="22225" y="37337"/>
                  </a:lnTo>
                  <a:lnTo>
                    <a:pt x="113792" y="174498"/>
                  </a:lnTo>
                  <a:lnTo>
                    <a:pt x="137541" y="174498"/>
                  </a:lnTo>
                  <a:lnTo>
                    <a:pt x="137541" y="137033"/>
                  </a:lnTo>
                  <a:lnTo>
                    <a:pt x="115443" y="137033"/>
                  </a:lnTo>
                  <a:lnTo>
                    <a:pt x="48733" y="37337"/>
                  </a:lnTo>
                  <a:close/>
                </a:path>
                <a:path w="983615" h="177800">
                  <a:moveTo>
                    <a:pt x="137541" y="0"/>
                  </a:moveTo>
                  <a:lnTo>
                    <a:pt x="115443" y="0"/>
                  </a:lnTo>
                  <a:lnTo>
                    <a:pt x="115443" y="137033"/>
                  </a:lnTo>
                  <a:lnTo>
                    <a:pt x="137541" y="137033"/>
                  </a:lnTo>
                  <a:lnTo>
                    <a:pt x="137541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1" name="object 51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031607" y="676783"/>
              <a:ext cx="462915" cy="183642"/>
            </a:xfrm>
            <a:prstGeom prst="rect">
              <a:avLst/>
            </a:prstGeom>
          </p:spPr>
        </p:pic>
        <p:pic>
          <p:nvPicPr>
            <p:cNvPr id="52" name="object 52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856093" y="676783"/>
              <a:ext cx="146430" cy="186563"/>
            </a:xfrm>
            <a:prstGeom prst="rect">
              <a:avLst/>
            </a:prstGeom>
          </p:spPr>
        </p:pic>
        <p:pic>
          <p:nvPicPr>
            <p:cNvPr id="53" name="object 53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678674" y="676783"/>
              <a:ext cx="146684" cy="183642"/>
            </a:xfrm>
            <a:prstGeom prst="rect">
              <a:avLst/>
            </a:prstGeom>
          </p:spPr>
        </p:pic>
        <p:pic>
          <p:nvPicPr>
            <p:cNvPr id="54" name="object 54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501890" y="676783"/>
              <a:ext cx="146685" cy="183642"/>
            </a:xfrm>
            <a:prstGeom prst="rect">
              <a:avLst/>
            </a:prstGeom>
          </p:spPr>
        </p:pic>
      </p:grpSp>
      <p:grpSp>
        <p:nvGrpSpPr>
          <p:cNvPr id="55" name="object 55" descr=""/>
          <p:cNvGrpSpPr/>
          <p:nvPr/>
        </p:nvGrpSpPr>
        <p:grpSpPr>
          <a:xfrm>
            <a:off x="8593455" y="633094"/>
            <a:ext cx="1440180" cy="230504"/>
            <a:chOff x="8593455" y="633094"/>
            <a:chExt cx="1440180" cy="230504"/>
          </a:xfrm>
        </p:grpSpPr>
        <p:pic>
          <p:nvPicPr>
            <p:cNvPr id="56" name="object 56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593455" y="633094"/>
              <a:ext cx="189484" cy="227330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812149" y="673734"/>
              <a:ext cx="1221358" cy="189611"/>
            </a:xfrm>
            <a:prstGeom prst="rect">
              <a:avLst/>
            </a:prstGeom>
          </p:spPr>
        </p:pic>
      </p:grpSp>
      <p:pic>
        <p:nvPicPr>
          <p:cNvPr id="58" name="object 58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59" name="object 59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60" name="object 60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2" name="object 62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sp>
        <p:nvSpPr>
          <p:cNvPr id="63" name="object 6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875">
              <a:lnSpc>
                <a:spcPct val="100000"/>
              </a:lnSpc>
              <a:spcBef>
                <a:spcPts val="100"/>
              </a:spcBef>
            </a:pPr>
            <a:r>
              <a:rPr dirty="0"/>
              <a:t>Significantly</a:t>
            </a:r>
            <a:r>
              <a:rPr dirty="0" spc="-55"/>
              <a:t> </a:t>
            </a:r>
            <a:r>
              <a:rPr dirty="0"/>
              <a:t>lower</a:t>
            </a:r>
            <a:r>
              <a:rPr dirty="0" spc="-20"/>
              <a:t> </a:t>
            </a:r>
            <a:r>
              <a:rPr dirty="0"/>
              <a:t>rate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BVD</a:t>
            </a:r>
            <a:r>
              <a:rPr dirty="0" spc="-30"/>
              <a:t> </a:t>
            </a:r>
            <a:r>
              <a:rPr dirty="0"/>
              <a:t>with</a:t>
            </a:r>
            <a:r>
              <a:rPr dirty="0" spc="-65"/>
              <a:t> </a:t>
            </a:r>
            <a:r>
              <a:rPr dirty="0" spc="-60"/>
              <a:t>TAVI</a:t>
            </a:r>
            <a:r>
              <a:rPr dirty="0" spc="-15"/>
              <a:t> </a:t>
            </a:r>
            <a:r>
              <a:rPr dirty="0"/>
              <a:t>vs.</a:t>
            </a:r>
            <a:r>
              <a:rPr dirty="0" spc="-15"/>
              <a:t> </a:t>
            </a:r>
            <a:r>
              <a:rPr dirty="0"/>
              <a:t>Surgery</a:t>
            </a:r>
            <a:r>
              <a:rPr dirty="0" spc="-25"/>
              <a:t> </a:t>
            </a:r>
            <a:r>
              <a:rPr dirty="0"/>
              <a:t>through</a:t>
            </a:r>
            <a:r>
              <a:rPr dirty="0" spc="-30"/>
              <a:t> </a:t>
            </a:r>
            <a:r>
              <a:rPr dirty="0"/>
              <a:t>5</a:t>
            </a:r>
            <a:r>
              <a:rPr dirty="0" spc="-20"/>
              <a:t> </a:t>
            </a:r>
            <a:r>
              <a:rPr dirty="0"/>
              <a:t>years</a:t>
            </a:r>
            <a:r>
              <a:rPr dirty="0" spc="-15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smaller</a:t>
            </a:r>
            <a:r>
              <a:rPr dirty="0" spc="-50"/>
              <a:t> </a:t>
            </a:r>
            <a:r>
              <a:rPr dirty="0" spc="-10"/>
              <a:t>annuli</a:t>
            </a:r>
          </a:p>
        </p:txBody>
      </p:sp>
      <p:sp>
        <p:nvSpPr>
          <p:cNvPr id="64" name="object 64" descr=""/>
          <p:cNvSpPr txBox="1"/>
          <p:nvPr/>
        </p:nvSpPr>
        <p:spPr>
          <a:xfrm>
            <a:off x="992530" y="6157671"/>
            <a:ext cx="6518909" cy="578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30530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Post-procedure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Fine-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Gray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interval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censoring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treating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death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competing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7747" y="51815"/>
            <a:ext cx="1203959" cy="1203959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2273617" y="1988629"/>
            <a:ext cx="7847330" cy="3775710"/>
            <a:chOff x="2273617" y="1988629"/>
            <a:chExt cx="7847330" cy="3775710"/>
          </a:xfrm>
        </p:grpSpPr>
        <p:sp>
          <p:nvSpPr>
            <p:cNvPr id="4" name="object 4" descr=""/>
            <p:cNvSpPr/>
            <p:nvPr/>
          </p:nvSpPr>
          <p:spPr>
            <a:xfrm>
              <a:off x="2278379" y="1993392"/>
              <a:ext cx="7823200" cy="3766185"/>
            </a:xfrm>
            <a:custGeom>
              <a:avLst/>
              <a:gdLst/>
              <a:ahLst/>
              <a:cxnLst/>
              <a:rect l="l" t="t" r="r" b="b"/>
              <a:pathLst>
                <a:path w="7823200" h="3766185">
                  <a:moveTo>
                    <a:pt x="68580" y="3695700"/>
                  </a:moveTo>
                  <a:lnTo>
                    <a:pt x="68580" y="0"/>
                  </a:lnTo>
                </a:path>
                <a:path w="7823200" h="3766185">
                  <a:moveTo>
                    <a:pt x="0" y="3695700"/>
                  </a:moveTo>
                  <a:lnTo>
                    <a:pt x="68580" y="3695700"/>
                  </a:lnTo>
                </a:path>
                <a:path w="7823200" h="3766185">
                  <a:moveTo>
                    <a:pt x="0" y="2772156"/>
                  </a:moveTo>
                  <a:lnTo>
                    <a:pt x="68580" y="2772156"/>
                  </a:lnTo>
                </a:path>
                <a:path w="7823200" h="3766185">
                  <a:moveTo>
                    <a:pt x="0" y="1848612"/>
                  </a:moveTo>
                  <a:lnTo>
                    <a:pt x="68580" y="1848612"/>
                  </a:lnTo>
                </a:path>
                <a:path w="7823200" h="3766185">
                  <a:moveTo>
                    <a:pt x="0" y="925068"/>
                  </a:moveTo>
                  <a:lnTo>
                    <a:pt x="68580" y="925068"/>
                  </a:lnTo>
                </a:path>
                <a:path w="7823200" h="3766185">
                  <a:moveTo>
                    <a:pt x="0" y="0"/>
                  </a:moveTo>
                  <a:lnTo>
                    <a:pt x="68580" y="0"/>
                  </a:lnTo>
                </a:path>
                <a:path w="7823200" h="3766185">
                  <a:moveTo>
                    <a:pt x="68580" y="3695700"/>
                  </a:moveTo>
                  <a:lnTo>
                    <a:pt x="7822692" y="3695700"/>
                  </a:lnTo>
                </a:path>
                <a:path w="7823200" h="3766185">
                  <a:moveTo>
                    <a:pt x="68580" y="3695700"/>
                  </a:moveTo>
                  <a:lnTo>
                    <a:pt x="68580" y="3765804"/>
                  </a:lnTo>
                </a:path>
                <a:path w="7823200" h="3766185">
                  <a:moveTo>
                    <a:pt x="1620011" y="3695700"/>
                  </a:moveTo>
                  <a:lnTo>
                    <a:pt x="1620011" y="3765804"/>
                  </a:lnTo>
                </a:path>
                <a:path w="7823200" h="3766185">
                  <a:moveTo>
                    <a:pt x="3169920" y="3695700"/>
                  </a:moveTo>
                  <a:lnTo>
                    <a:pt x="3169920" y="3765804"/>
                  </a:lnTo>
                </a:path>
                <a:path w="7823200" h="3766185">
                  <a:moveTo>
                    <a:pt x="4721352" y="3695700"/>
                  </a:moveTo>
                  <a:lnTo>
                    <a:pt x="4721352" y="3765804"/>
                  </a:lnTo>
                </a:path>
                <a:path w="7823200" h="3766185">
                  <a:moveTo>
                    <a:pt x="6272784" y="3695700"/>
                  </a:moveTo>
                  <a:lnTo>
                    <a:pt x="6272784" y="3765804"/>
                  </a:lnTo>
                </a:path>
                <a:path w="7823200" h="3766185">
                  <a:moveTo>
                    <a:pt x="7822692" y="3695700"/>
                  </a:moveTo>
                  <a:lnTo>
                    <a:pt x="7822692" y="3765804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346197" y="4199382"/>
              <a:ext cx="7755890" cy="1490980"/>
            </a:xfrm>
            <a:custGeom>
              <a:avLst/>
              <a:gdLst/>
              <a:ahLst/>
              <a:cxnLst/>
              <a:rect l="l" t="t" r="r" b="b"/>
              <a:pathLst>
                <a:path w="7755890" h="1490979">
                  <a:moveTo>
                    <a:pt x="0" y="1490472"/>
                  </a:moveTo>
                  <a:lnTo>
                    <a:pt x="4571" y="1347216"/>
                  </a:lnTo>
                  <a:lnTo>
                    <a:pt x="9143" y="1200912"/>
                  </a:lnTo>
                  <a:lnTo>
                    <a:pt x="13715" y="1136904"/>
                  </a:lnTo>
                  <a:lnTo>
                    <a:pt x="18287" y="1110996"/>
                  </a:lnTo>
                  <a:lnTo>
                    <a:pt x="21335" y="1080516"/>
                  </a:lnTo>
                  <a:lnTo>
                    <a:pt x="89915" y="1043940"/>
                  </a:lnTo>
                  <a:lnTo>
                    <a:pt x="94487" y="1008888"/>
                  </a:lnTo>
                  <a:lnTo>
                    <a:pt x="102107" y="972312"/>
                  </a:lnTo>
                  <a:lnTo>
                    <a:pt x="123443" y="946404"/>
                  </a:lnTo>
                  <a:lnTo>
                    <a:pt x="128015" y="915924"/>
                  </a:lnTo>
                  <a:lnTo>
                    <a:pt x="140207" y="864108"/>
                  </a:lnTo>
                  <a:lnTo>
                    <a:pt x="144779" y="836676"/>
                  </a:lnTo>
                  <a:lnTo>
                    <a:pt x="149351" y="812292"/>
                  </a:lnTo>
                  <a:lnTo>
                    <a:pt x="153924" y="784860"/>
                  </a:lnTo>
                  <a:lnTo>
                    <a:pt x="182879" y="763524"/>
                  </a:lnTo>
                  <a:lnTo>
                    <a:pt x="208787" y="739140"/>
                  </a:lnTo>
                  <a:lnTo>
                    <a:pt x="1075943" y="739140"/>
                  </a:lnTo>
                  <a:lnTo>
                    <a:pt x="1104900" y="637032"/>
                  </a:lnTo>
                  <a:lnTo>
                    <a:pt x="2083307" y="637032"/>
                  </a:lnTo>
                  <a:lnTo>
                    <a:pt x="2116836" y="531876"/>
                  </a:lnTo>
                  <a:lnTo>
                    <a:pt x="4296156" y="531876"/>
                  </a:lnTo>
                  <a:lnTo>
                    <a:pt x="4306824" y="527304"/>
                  </a:lnTo>
                  <a:lnTo>
                    <a:pt x="4649724" y="527304"/>
                  </a:lnTo>
                  <a:lnTo>
                    <a:pt x="4652772" y="431292"/>
                  </a:lnTo>
                  <a:lnTo>
                    <a:pt x="4666487" y="431292"/>
                  </a:lnTo>
                  <a:lnTo>
                    <a:pt x="5553456" y="431292"/>
                  </a:lnTo>
                  <a:lnTo>
                    <a:pt x="5562600" y="367284"/>
                  </a:lnTo>
                  <a:lnTo>
                    <a:pt x="5974080" y="367284"/>
                  </a:lnTo>
                  <a:lnTo>
                    <a:pt x="5978652" y="356616"/>
                  </a:lnTo>
                  <a:lnTo>
                    <a:pt x="6013704" y="356616"/>
                  </a:lnTo>
                  <a:lnTo>
                    <a:pt x="6015228" y="348996"/>
                  </a:lnTo>
                  <a:lnTo>
                    <a:pt x="6033516" y="348996"/>
                  </a:lnTo>
                  <a:lnTo>
                    <a:pt x="6051804" y="344424"/>
                  </a:lnTo>
                  <a:lnTo>
                    <a:pt x="6054852" y="344424"/>
                  </a:lnTo>
                  <a:lnTo>
                    <a:pt x="6114287" y="344424"/>
                  </a:lnTo>
                  <a:lnTo>
                    <a:pt x="6115811" y="207264"/>
                  </a:lnTo>
                  <a:lnTo>
                    <a:pt x="7377683" y="207264"/>
                  </a:lnTo>
                  <a:lnTo>
                    <a:pt x="7385304" y="82296"/>
                  </a:lnTo>
                  <a:lnTo>
                    <a:pt x="7508748" y="82296"/>
                  </a:lnTo>
                  <a:lnTo>
                    <a:pt x="7513320" y="0"/>
                  </a:lnTo>
                  <a:lnTo>
                    <a:pt x="7751063" y="0"/>
                  </a:lnTo>
                  <a:lnTo>
                    <a:pt x="7755635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346197" y="3368802"/>
              <a:ext cx="7755890" cy="2321560"/>
            </a:xfrm>
            <a:custGeom>
              <a:avLst/>
              <a:gdLst/>
              <a:ahLst/>
              <a:cxnLst/>
              <a:rect l="l" t="t" r="r" b="b"/>
              <a:pathLst>
                <a:path w="7755890" h="2321560">
                  <a:moveTo>
                    <a:pt x="0" y="2321052"/>
                  </a:moveTo>
                  <a:lnTo>
                    <a:pt x="13715" y="2269236"/>
                  </a:lnTo>
                  <a:lnTo>
                    <a:pt x="18287" y="2170176"/>
                  </a:lnTo>
                  <a:lnTo>
                    <a:pt x="21335" y="1994916"/>
                  </a:lnTo>
                  <a:lnTo>
                    <a:pt x="25907" y="1839468"/>
                  </a:lnTo>
                  <a:lnTo>
                    <a:pt x="30479" y="1482852"/>
                  </a:lnTo>
                  <a:lnTo>
                    <a:pt x="47243" y="1458468"/>
                  </a:lnTo>
                  <a:lnTo>
                    <a:pt x="85343" y="1431036"/>
                  </a:lnTo>
                  <a:lnTo>
                    <a:pt x="102107" y="1406652"/>
                  </a:lnTo>
                  <a:lnTo>
                    <a:pt x="106679" y="1354836"/>
                  </a:lnTo>
                  <a:lnTo>
                    <a:pt x="111251" y="1327404"/>
                  </a:lnTo>
                  <a:lnTo>
                    <a:pt x="118871" y="1301496"/>
                  </a:lnTo>
                  <a:lnTo>
                    <a:pt x="123443" y="1184148"/>
                  </a:lnTo>
                  <a:lnTo>
                    <a:pt x="128015" y="1156716"/>
                  </a:lnTo>
                  <a:lnTo>
                    <a:pt x="132587" y="1130808"/>
                  </a:lnTo>
                  <a:lnTo>
                    <a:pt x="140207" y="1104900"/>
                  </a:lnTo>
                  <a:lnTo>
                    <a:pt x="153924" y="1054608"/>
                  </a:lnTo>
                  <a:lnTo>
                    <a:pt x="158495" y="1005840"/>
                  </a:lnTo>
                  <a:lnTo>
                    <a:pt x="182879" y="978408"/>
                  </a:lnTo>
                  <a:lnTo>
                    <a:pt x="234695" y="954024"/>
                  </a:lnTo>
                  <a:lnTo>
                    <a:pt x="294131" y="914400"/>
                  </a:lnTo>
                  <a:lnTo>
                    <a:pt x="990600" y="914400"/>
                  </a:lnTo>
                  <a:lnTo>
                    <a:pt x="1037843" y="713232"/>
                  </a:lnTo>
                  <a:lnTo>
                    <a:pt x="1772412" y="713232"/>
                  </a:lnTo>
                  <a:lnTo>
                    <a:pt x="1822703" y="644652"/>
                  </a:lnTo>
                  <a:lnTo>
                    <a:pt x="2095500" y="644652"/>
                  </a:lnTo>
                  <a:lnTo>
                    <a:pt x="2159507" y="594360"/>
                  </a:lnTo>
                  <a:lnTo>
                    <a:pt x="3680460" y="594360"/>
                  </a:lnTo>
                  <a:lnTo>
                    <a:pt x="3685031" y="513588"/>
                  </a:lnTo>
                  <a:lnTo>
                    <a:pt x="3930396" y="513588"/>
                  </a:lnTo>
                  <a:lnTo>
                    <a:pt x="4088891" y="409956"/>
                  </a:lnTo>
                  <a:lnTo>
                    <a:pt x="4678680" y="409956"/>
                  </a:lnTo>
                  <a:lnTo>
                    <a:pt x="4683252" y="355092"/>
                  </a:lnTo>
                  <a:lnTo>
                    <a:pt x="4789932" y="355092"/>
                  </a:lnTo>
                  <a:lnTo>
                    <a:pt x="4792980" y="306324"/>
                  </a:lnTo>
                  <a:lnTo>
                    <a:pt x="5218176" y="306324"/>
                  </a:lnTo>
                  <a:lnTo>
                    <a:pt x="5251704" y="198120"/>
                  </a:lnTo>
                  <a:lnTo>
                    <a:pt x="5660135" y="198120"/>
                  </a:lnTo>
                  <a:lnTo>
                    <a:pt x="5693663" y="195072"/>
                  </a:lnTo>
                  <a:lnTo>
                    <a:pt x="5702808" y="195072"/>
                  </a:lnTo>
                  <a:lnTo>
                    <a:pt x="6213348" y="195072"/>
                  </a:lnTo>
                  <a:lnTo>
                    <a:pt x="6216396" y="96012"/>
                  </a:lnTo>
                  <a:lnTo>
                    <a:pt x="6220968" y="96012"/>
                  </a:lnTo>
                  <a:lnTo>
                    <a:pt x="6225540" y="0"/>
                  </a:lnTo>
                  <a:lnTo>
                    <a:pt x="6230111" y="0"/>
                  </a:lnTo>
                  <a:lnTo>
                    <a:pt x="7751063" y="0"/>
                  </a:lnTo>
                  <a:lnTo>
                    <a:pt x="7755635" y="0"/>
                  </a:lnTo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807210" y="4597984"/>
            <a:ext cx="354965" cy="122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680210" y="3674109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680210" y="2750058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15%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680210" y="1825878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20%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270886" y="5794959"/>
            <a:ext cx="48056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63370" algn="l"/>
                <a:tab pos="3114675" algn="l"/>
                <a:tab pos="4665345" algn="l"/>
              </a:tabLst>
            </a:pP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475091" y="5794959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026142" y="5794959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06564" y="2338638"/>
            <a:ext cx="281305" cy="27425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Cumulative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Incidence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524250" y="2040635"/>
            <a:ext cx="243840" cy="500380"/>
            <a:chOff x="3524250" y="2040635"/>
            <a:chExt cx="243840" cy="500380"/>
          </a:xfrm>
        </p:grpSpPr>
        <p:sp>
          <p:nvSpPr>
            <p:cNvPr id="16" name="object 16" descr=""/>
            <p:cNvSpPr/>
            <p:nvPr/>
          </p:nvSpPr>
          <p:spPr>
            <a:xfrm>
              <a:off x="3524250" y="2059685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524250" y="2521457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3781171" y="1892300"/>
            <a:ext cx="3258185" cy="7613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CoreValve/Evolut</a:t>
            </a:r>
            <a:r>
              <a:rPr dirty="0" sz="18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18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(N=856)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7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(N=748)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964560" y="2927984"/>
            <a:ext cx="39693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HR,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0.60;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95%CI,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0.43-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0.82;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P=0.002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*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9352280" y="2737484"/>
            <a:ext cx="8896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C000"/>
                </a:solidFill>
                <a:latin typeface="Arial"/>
                <a:cs typeface="Arial"/>
              </a:rPr>
              <a:t>12.6%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9471786" y="3613530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solidFill>
                  <a:srgbClr val="00AFEF"/>
                </a:solidFill>
                <a:latin typeface="Arial"/>
                <a:cs typeface="Arial"/>
              </a:rPr>
              <a:t>8.1%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474929" y="633094"/>
            <a:ext cx="969644" cy="231140"/>
            <a:chOff x="474929" y="633094"/>
            <a:chExt cx="969644" cy="231140"/>
          </a:xfrm>
        </p:grpSpPr>
        <p:pic>
          <p:nvPicPr>
            <p:cNvPr id="23" name="object 23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4929" y="633094"/>
              <a:ext cx="468680" cy="231013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960094" y="681354"/>
              <a:ext cx="480059" cy="174625"/>
            </a:xfrm>
            <a:custGeom>
              <a:avLst/>
              <a:gdLst/>
              <a:ahLst/>
              <a:cxnLst/>
              <a:rect l="l" t="t" r="r" b="b"/>
              <a:pathLst>
                <a:path w="480059" h="174625">
                  <a:moveTo>
                    <a:pt x="403377" y="0"/>
                  </a:moveTo>
                  <a:lnTo>
                    <a:pt x="326034" y="0"/>
                  </a:lnTo>
                  <a:lnTo>
                    <a:pt x="326034" y="174498"/>
                  </a:lnTo>
                  <a:lnTo>
                    <a:pt x="349148" y="174498"/>
                  </a:lnTo>
                  <a:lnTo>
                    <a:pt x="349148" y="97028"/>
                  </a:lnTo>
                  <a:lnTo>
                    <a:pt x="420389" y="97028"/>
                  </a:lnTo>
                  <a:lnTo>
                    <a:pt x="416331" y="95123"/>
                  </a:lnTo>
                  <a:lnTo>
                    <a:pt x="428092" y="92815"/>
                  </a:lnTo>
                  <a:lnTo>
                    <a:pt x="438223" y="89328"/>
                  </a:lnTo>
                  <a:lnTo>
                    <a:pt x="446710" y="84675"/>
                  </a:lnTo>
                  <a:lnTo>
                    <a:pt x="453542" y="78867"/>
                  </a:lnTo>
                  <a:lnTo>
                    <a:pt x="455029" y="76962"/>
                  </a:lnTo>
                  <a:lnTo>
                    <a:pt x="349148" y="76962"/>
                  </a:lnTo>
                  <a:lnTo>
                    <a:pt x="349148" y="19177"/>
                  </a:lnTo>
                  <a:lnTo>
                    <a:pt x="456783" y="19177"/>
                  </a:lnTo>
                  <a:lnTo>
                    <a:pt x="454314" y="15736"/>
                  </a:lnTo>
                  <a:lnTo>
                    <a:pt x="414380" y="287"/>
                  </a:lnTo>
                  <a:lnTo>
                    <a:pt x="403377" y="0"/>
                  </a:lnTo>
                  <a:close/>
                </a:path>
                <a:path w="480059" h="174625">
                  <a:moveTo>
                    <a:pt x="420389" y="97028"/>
                  </a:moveTo>
                  <a:lnTo>
                    <a:pt x="381914" y="97028"/>
                  </a:lnTo>
                  <a:lnTo>
                    <a:pt x="386105" y="97282"/>
                  </a:lnTo>
                  <a:lnTo>
                    <a:pt x="388772" y="97790"/>
                  </a:lnTo>
                  <a:lnTo>
                    <a:pt x="392328" y="98679"/>
                  </a:lnTo>
                  <a:lnTo>
                    <a:pt x="395884" y="100203"/>
                  </a:lnTo>
                  <a:lnTo>
                    <a:pt x="399313" y="102489"/>
                  </a:lnTo>
                  <a:lnTo>
                    <a:pt x="402742" y="104648"/>
                  </a:lnTo>
                  <a:lnTo>
                    <a:pt x="427761" y="138175"/>
                  </a:lnTo>
                  <a:lnTo>
                    <a:pt x="450748" y="174498"/>
                  </a:lnTo>
                  <a:lnTo>
                    <a:pt x="479831" y="174498"/>
                  </a:lnTo>
                  <a:lnTo>
                    <a:pt x="449478" y="127000"/>
                  </a:lnTo>
                  <a:lnTo>
                    <a:pt x="422554" y="98044"/>
                  </a:lnTo>
                  <a:lnTo>
                    <a:pt x="420389" y="97028"/>
                  </a:lnTo>
                  <a:close/>
                </a:path>
                <a:path w="480059" h="174625">
                  <a:moveTo>
                    <a:pt x="456783" y="19177"/>
                  </a:moveTo>
                  <a:lnTo>
                    <a:pt x="404393" y="19177"/>
                  </a:lnTo>
                  <a:lnTo>
                    <a:pt x="413444" y="19677"/>
                  </a:lnTo>
                  <a:lnTo>
                    <a:pt x="421173" y="21177"/>
                  </a:lnTo>
                  <a:lnTo>
                    <a:pt x="427592" y="23677"/>
                  </a:lnTo>
                  <a:lnTo>
                    <a:pt x="432714" y="27178"/>
                  </a:lnTo>
                  <a:lnTo>
                    <a:pt x="438810" y="32512"/>
                  </a:lnTo>
                  <a:lnTo>
                    <a:pt x="441731" y="39370"/>
                  </a:lnTo>
                  <a:lnTo>
                    <a:pt x="441731" y="53212"/>
                  </a:lnTo>
                  <a:lnTo>
                    <a:pt x="423570" y="73660"/>
                  </a:lnTo>
                  <a:lnTo>
                    <a:pt x="417601" y="75946"/>
                  </a:lnTo>
                  <a:lnTo>
                    <a:pt x="409346" y="76962"/>
                  </a:lnTo>
                  <a:lnTo>
                    <a:pt x="455029" y="76962"/>
                  </a:lnTo>
                  <a:lnTo>
                    <a:pt x="458802" y="72128"/>
                  </a:lnTo>
                  <a:lnTo>
                    <a:pt x="462575" y="64674"/>
                  </a:lnTo>
                  <a:lnTo>
                    <a:pt x="464847" y="56507"/>
                  </a:lnTo>
                  <a:lnTo>
                    <a:pt x="465607" y="47625"/>
                  </a:lnTo>
                  <a:lnTo>
                    <a:pt x="465152" y="40550"/>
                  </a:lnTo>
                  <a:lnTo>
                    <a:pt x="463781" y="33797"/>
                  </a:lnTo>
                  <a:lnTo>
                    <a:pt x="461481" y="27354"/>
                  </a:lnTo>
                  <a:lnTo>
                    <a:pt x="458218" y="21177"/>
                  </a:lnTo>
                  <a:lnTo>
                    <a:pt x="456783" y="19177"/>
                  </a:lnTo>
                  <a:close/>
                </a:path>
                <a:path w="480059" h="174625">
                  <a:moveTo>
                    <a:pt x="235343" y="0"/>
                  </a:moveTo>
                  <a:lnTo>
                    <a:pt x="210464" y="0"/>
                  </a:lnTo>
                  <a:lnTo>
                    <a:pt x="143421" y="174498"/>
                  </a:lnTo>
                  <a:lnTo>
                    <a:pt x="167957" y="174498"/>
                  </a:lnTo>
                  <a:lnTo>
                    <a:pt x="187121" y="121666"/>
                  </a:lnTo>
                  <a:lnTo>
                    <a:pt x="285152" y="121666"/>
                  </a:lnTo>
                  <a:lnTo>
                    <a:pt x="277457" y="102870"/>
                  </a:lnTo>
                  <a:lnTo>
                    <a:pt x="193789" y="102870"/>
                  </a:lnTo>
                  <a:lnTo>
                    <a:pt x="212953" y="51562"/>
                  </a:lnTo>
                  <a:lnTo>
                    <a:pt x="215820" y="43326"/>
                  </a:lnTo>
                  <a:lnTo>
                    <a:pt x="218344" y="35020"/>
                  </a:lnTo>
                  <a:lnTo>
                    <a:pt x="220525" y="26666"/>
                  </a:lnTo>
                  <a:lnTo>
                    <a:pt x="222364" y="18287"/>
                  </a:lnTo>
                  <a:lnTo>
                    <a:pt x="242830" y="18287"/>
                  </a:lnTo>
                  <a:lnTo>
                    <a:pt x="235343" y="0"/>
                  </a:lnTo>
                  <a:close/>
                </a:path>
                <a:path w="480059" h="174625">
                  <a:moveTo>
                    <a:pt x="285152" y="121666"/>
                  </a:moveTo>
                  <a:lnTo>
                    <a:pt x="260108" y="121666"/>
                  </a:lnTo>
                  <a:lnTo>
                    <a:pt x="280466" y="174498"/>
                  </a:lnTo>
                  <a:lnTo>
                    <a:pt x="306781" y="174498"/>
                  </a:lnTo>
                  <a:lnTo>
                    <a:pt x="285152" y="121666"/>
                  </a:lnTo>
                  <a:close/>
                </a:path>
                <a:path w="480059" h="174625">
                  <a:moveTo>
                    <a:pt x="242830" y="18287"/>
                  </a:moveTo>
                  <a:lnTo>
                    <a:pt x="222364" y="18287"/>
                  </a:lnTo>
                  <a:lnTo>
                    <a:pt x="224659" y="25836"/>
                  </a:lnTo>
                  <a:lnTo>
                    <a:pt x="227488" y="34385"/>
                  </a:lnTo>
                  <a:lnTo>
                    <a:pt x="230851" y="43934"/>
                  </a:lnTo>
                  <a:lnTo>
                    <a:pt x="234746" y="54483"/>
                  </a:lnTo>
                  <a:lnTo>
                    <a:pt x="252958" y="102870"/>
                  </a:lnTo>
                  <a:lnTo>
                    <a:pt x="277457" y="102870"/>
                  </a:lnTo>
                  <a:lnTo>
                    <a:pt x="242830" y="18287"/>
                  </a:lnTo>
                  <a:close/>
                </a:path>
                <a:path w="480059" h="174625">
                  <a:moveTo>
                    <a:pt x="126212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130263" y="174498"/>
                  </a:lnTo>
                  <a:lnTo>
                    <a:pt x="130263" y="153924"/>
                  </a:lnTo>
                  <a:lnTo>
                    <a:pt x="23101" y="153924"/>
                  </a:lnTo>
                  <a:lnTo>
                    <a:pt x="23101" y="94487"/>
                  </a:lnTo>
                  <a:lnTo>
                    <a:pt x="119659" y="94487"/>
                  </a:lnTo>
                  <a:lnTo>
                    <a:pt x="119659" y="74041"/>
                  </a:lnTo>
                  <a:lnTo>
                    <a:pt x="23101" y="74041"/>
                  </a:lnTo>
                  <a:lnTo>
                    <a:pt x="23101" y="20574"/>
                  </a:lnTo>
                  <a:lnTo>
                    <a:pt x="126212" y="20574"/>
                  </a:lnTo>
                  <a:lnTo>
                    <a:pt x="12621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5" name="object 2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5522" y="676782"/>
              <a:ext cx="488975" cy="183642"/>
            </a:xfrm>
            <a:prstGeom prst="rect">
              <a:avLst/>
            </a:prstGeom>
          </p:spPr>
        </p:pic>
      </p:grpSp>
      <p:grpSp>
        <p:nvGrpSpPr>
          <p:cNvPr id="26" name="object 26" descr=""/>
          <p:cNvGrpSpPr/>
          <p:nvPr/>
        </p:nvGrpSpPr>
        <p:grpSpPr>
          <a:xfrm>
            <a:off x="1522857" y="633094"/>
            <a:ext cx="781050" cy="227329"/>
            <a:chOff x="1522857" y="633094"/>
            <a:chExt cx="781050" cy="227329"/>
          </a:xfrm>
        </p:grpSpPr>
        <p:pic>
          <p:nvPicPr>
            <p:cNvPr id="27" name="object 2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2857" y="633094"/>
              <a:ext cx="208661" cy="227330"/>
            </a:xfrm>
            <a:prstGeom prst="rect">
              <a:avLst/>
            </a:prstGeom>
          </p:spPr>
        </p:pic>
        <p:sp>
          <p:nvSpPr>
            <p:cNvPr id="28" name="object 28" descr=""/>
            <p:cNvSpPr/>
            <p:nvPr/>
          </p:nvSpPr>
          <p:spPr>
            <a:xfrm>
              <a:off x="1705483" y="68135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91948" y="0"/>
                  </a:moveTo>
                  <a:lnTo>
                    <a:pt x="67056" y="0"/>
                  </a:lnTo>
                  <a:lnTo>
                    <a:pt x="0" y="174498"/>
                  </a:lnTo>
                  <a:lnTo>
                    <a:pt x="24511" y="174498"/>
                  </a:lnTo>
                  <a:lnTo>
                    <a:pt x="43687" y="121666"/>
                  </a:lnTo>
                  <a:lnTo>
                    <a:pt x="141712" y="121666"/>
                  </a:lnTo>
                  <a:lnTo>
                    <a:pt x="134024" y="102870"/>
                  </a:lnTo>
                  <a:lnTo>
                    <a:pt x="50418" y="102870"/>
                  </a:lnTo>
                  <a:lnTo>
                    <a:pt x="69596" y="51562"/>
                  </a:lnTo>
                  <a:lnTo>
                    <a:pt x="72457" y="43326"/>
                  </a:lnTo>
                  <a:lnTo>
                    <a:pt x="74961" y="35020"/>
                  </a:lnTo>
                  <a:lnTo>
                    <a:pt x="77132" y="26666"/>
                  </a:lnTo>
                  <a:lnTo>
                    <a:pt x="78993" y="18287"/>
                  </a:lnTo>
                  <a:lnTo>
                    <a:pt x="99428" y="18287"/>
                  </a:lnTo>
                  <a:lnTo>
                    <a:pt x="91948" y="0"/>
                  </a:lnTo>
                  <a:close/>
                </a:path>
                <a:path w="593725" h="174625">
                  <a:moveTo>
                    <a:pt x="141712" y="121666"/>
                  </a:moveTo>
                  <a:lnTo>
                    <a:pt x="116712" y="121666"/>
                  </a:lnTo>
                  <a:lnTo>
                    <a:pt x="137033" y="174498"/>
                  </a:lnTo>
                  <a:lnTo>
                    <a:pt x="163322" y="174498"/>
                  </a:lnTo>
                  <a:lnTo>
                    <a:pt x="141712" y="121666"/>
                  </a:lnTo>
                  <a:close/>
                </a:path>
                <a:path w="593725" h="174625">
                  <a:moveTo>
                    <a:pt x="99428" y="18287"/>
                  </a:moveTo>
                  <a:lnTo>
                    <a:pt x="78993" y="18287"/>
                  </a:lnTo>
                  <a:lnTo>
                    <a:pt x="81258" y="25836"/>
                  </a:lnTo>
                  <a:lnTo>
                    <a:pt x="84058" y="34385"/>
                  </a:lnTo>
                  <a:lnTo>
                    <a:pt x="87405" y="43934"/>
                  </a:lnTo>
                  <a:lnTo>
                    <a:pt x="91312" y="54483"/>
                  </a:lnTo>
                  <a:lnTo>
                    <a:pt x="109600" y="102870"/>
                  </a:lnTo>
                  <a:lnTo>
                    <a:pt x="134024" y="102870"/>
                  </a:lnTo>
                  <a:lnTo>
                    <a:pt x="99428" y="18287"/>
                  </a:lnTo>
                  <a:close/>
                </a:path>
                <a:path w="593725" h="174625">
                  <a:moveTo>
                    <a:pt x="589407" y="0"/>
                  </a:moveTo>
                  <a:lnTo>
                    <a:pt x="463169" y="0"/>
                  </a:lnTo>
                  <a:lnTo>
                    <a:pt x="463169" y="174498"/>
                  </a:lnTo>
                  <a:lnTo>
                    <a:pt x="593344" y="174498"/>
                  </a:lnTo>
                  <a:lnTo>
                    <a:pt x="593344" y="153924"/>
                  </a:lnTo>
                  <a:lnTo>
                    <a:pt x="486283" y="153924"/>
                  </a:lnTo>
                  <a:lnTo>
                    <a:pt x="486283" y="94487"/>
                  </a:lnTo>
                  <a:lnTo>
                    <a:pt x="582803" y="94487"/>
                  </a:lnTo>
                  <a:lnTo>
                    <a:pt x="582803" y="74041"/>
                  </a:lnTo>
                  <a:lnTo>
                    <a:pt x="486283" y="74041"/>
                  </a:lnTo>
                  <a:lnTo>
                    <a:pt x="486283" y="20574"/>
                  </a:lnTo>
                  <a:lnTo>
                    <a:pt x="589407" y="20574"/>
                  </a:lnTo>
                  <a:lnTo>
                    <a:pt x="589407" y="0"/>
                  </a:lnTo>
                  <a:close/>
                </a:path>
                <a:path w="593725" h="174625">
                  <a:moveTo>
                    <a:pt x="204343" y="0"/>
                  </a:moveTo>
                  <a:lnTo>
                    <a:pt x="181356" y="0"/>
                  </a:lnTo>
                  <a:lnTo>
                    <a:pt x="181356" y="174498"/>
                  </a:lnTo>
                  <a:lnTo>
                    <a:pt x="290322" y="174498"/>
                  </a:lnTo>
                  <a:lnTo>
                    <a:pt x="290322" y="153924"/>
                  </a:lnTo>
                  <a:lnTo>
                    <a:pt x="204343" y="153924"/>
                  </a:lnTo>
                  <a:lnTo>
                    <a:pt x="204343" y="0"/>
                  </a:lnTo>
                  <a:close/>
                </a:path>
                <a:path w="593725" h="174625">
                  <a:moveTo>
                    <a:pt x="306831" y="0"/>
                  </a:moveTo>
                  <a:lnTo>
                    <a:pt x="281813" y="0"/>
                  </a:lnTo>
                  <a:lnTo>
                    <a:pt x="349504" y="174498"/>
                  </a:lnTo>
                  <a:lnTo>
                    <a:pt x="373125" y="174498"/>
                  </a:lnTo>
                  <a:lnTo>
                    <a:pt x="380648" y="155321"/>
                  </a:lnTo>
                  <a:lnTo>
                    <a:pt x="361442" y="155321"/>
                  </a:lnTo>
                  <a:lnTo>
                    <a:pt x="359327" y="148177"/>
                  </a:lnTo>
                  <a:lnTo>
                    <a:pt x="357235" y="141509"/>
                  </a:lnTo>
                  <a:lnTo>
                    <a:pt x="354690" y="133889"/>
                  </a:lnTo>
                  <a:lnTo>
                    <a:pt x="352171" y="126746"/>
                  </a:lnTo>
                  <a:lnTo>
                    <a:pt x="306831" y="0"/>
                  </a:lnTo>
                  <a:close/>
                </a:path>
                <a:path w="593725" h="174625">
                  <a:moveTo>
                    <a:pt x="441579" y="0"/>
                  </a:moveTo>
                  <a:lnTo>
                    <a:pt x="417956" y="0"/>
                  </a:lnTo>
                  <a:lnTo>
                    <a:pt x="370840" y="126746"/>
                  </a:lnTo>
                  <a:lnTo>
                    <a:pt x="368124" y="134246"/>
                  </a:lnTo>
                  <a:lnTo>
                    <a:pt x="365807" y="141033"/>
                  </a:lnTo>
                  <a:lnTo>
                    <a:pt x="363430" y="148534"/>
                  </a:lnTo>
                  <a:lnTo>
                    <a:pt x="361442" y="155321"/>
                  </a:lnTo>
                  <a:lnTo>
                    <a:pt x="380648" y="155321"/>
                  </a:lnTo>
                  <a:lnTo>
                    <a:pt x="441579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705483" y="68135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78993" y="18287"/>
                  </a:moveTo>
                  <a:lnTo>
                    <a:pt x="50418" y="102870"/>
                  </a:lnTo>
                  <a:lnTo>
                    <a:pt x="109600" y="102870"/>
                  </a:lnTo>
                  <a:lnTo>
                    <a:pt x="91312" y="54483"/>
                  </a:lnTo>
                  <a:lnTo>
                    <a:pt x="87405" y="43934"/>
                  </a:lnTo>
                  <a:lnTo>
                    <a:pt x="84058" y="34385"/>
                  </a:lnTo>
                  <a:lnTo>
                    <a:pt x="81258" y="25836"/>
                  </a:lnTo>
                  <a:lnTo>
                    <a:pt x="78993" y="18287"/>
                  </a:lnTo>
                  <a:close/>
                </a:path>
                <a:path w="593725" h="174625">
                  <a:moveTo>
                    <a:pt x="463169" y="0"/>
                  </a:moveTo>
                  <a:lnTo>
                    <a:pt x="589407" y="0"/>
                  </a:lnTo>
                  <a:lnTo>
                    <a:pt x="589407" y="20574"/>
                  </a:lnTo>
                  <a:lnTo>
                    <a:pt x="486283" y="20574"/>
                  </a:lnTo>
                  <a:lnTo>
                    <a:pt x="486283" y="74041"/>
                  </a:lnTo>
                  <a:lnTo>
                    <a:pt x="582803" y="74041"/>
                  </a:lnTo>
                  <a:lnTo>
                    <a:pt x="582803" y="94487"/>
                  </a:lnTo>
                  <a:lnTo>
                    <a:pt x="486283" y="94487"/>
                  </a:lnTo>
                  <a:lnTo>
                    <a:pt x="486283" y="153924"/>
                  </a:lnTo>
                  <a:lnTo>
                    <a:pt x="593344" y="153924"/>
                  </a:lnTo>
                  <a:lnTo>
                    <a:pt x="593344" y="174498"/>
                  </a:lnTo>
                  <a:lnTo>
                    <a:pt x="463169" y="174498"/>
                  </a:lnTo>
                  <a:lnTo>
                    <a:pt x="463169" y="0"/>
                  </a:lnTo>
                  <a:close/>
                </a:path>
                <a:path w="593725" h="174625">
                  <a:moveTo>
                    <a:pt x="281813" y="0"/>
                  </a:moveTo>
                  <a:lnTo>
                    <a:pt x="306831" y="0"/>
                  </a:lnTo>
                  <a:lnTo>
                    <a:pt x="352171" y="126746"/>
                  </a:lnTo>
                  <a:lnTo>
                    <a:pt x="354816" y="134246"/>
                  </a:lnTo>
                  <a:lnTo>
                    <a:pt x="357235" y="141509"/>
                  </a:lnTo>
                  <a:lnTo>
                    <a:pt x="359439" y="148534"/>
                  </a:lnTo>
                  <a:lnTo>
                    <a:pt x="361442" y="155321"/>
                  </a:lnTo>
                  <a:lnTo>
                    <a:pt x="363535" y="148177"/>
                  </a:lnTo>
                  <a:lnTo>
                    <a:pt x="365807" y="141033"/>
                  </a:lnTo>
                  <a:lnTo>
                    <a:pt x="368246" y="133889"/>
                  </a:lnTo>
                  <a:lnTo>
                    <a:pt x="370840" y="126746"/>
                  </a:lnTo>
                  <a:lnTo>
                    <a:pt x="417956" y="0"/>
                  </a:lnTo>
                  <a:lnTo>
                    <a:pt x="441579" y="0"/>
                  </a:lnTo>
                  <a:lnTo>
                    <a:pt x="373125" y="174498"/>
                  </a:lnTo>
                  <a:lnTo>
                    <a:pt x="349504" y="174498"/>
                  </a:lnTo>
                  <a:lnTo>
                    <a:pt x="281813" y="0"/>
                  </a:lnTo>
                  <a:close/>
                </a:path>
                <a:path w="593725" h="174625">
                  <a:moveTo>
                    <a:pt x="181356" y="0"/>
                  </a:moveTo>
                  <a:lnTo>
                    <a:pt x="204343" y="0"/>
                  </a:lnTo>
                  <a:lnTo>
                    <a:pt x="204343" y="153924"/>
                  </a:lnTo>
                  <a:lnTo>
                    <a:pt x="290322" y="153924"/>
                  </a:lnTo>
                  <a:lnTo>
                    <a:pt x="290322" y="174498"/>
                  </a:lnTo>
                  <a:lnTo>
                    <a:pt x="181356" y="174498"/>
                  </a:lnTo>
                  <a:lnTo>
                    <a:pt x="181356" y="0"/>
                  </a:lnTo>
                  <a:close/>
                </a:path>
                <a:path w="593725" h="174625">
                  <a:moveTo>
                    <a:pt x="67056" y="0"/>
                  </a:moveTo>
                  <a:lnTo>
                    <a:pt x="91948" y="0"/>
                  </a:lnTo>
                  <a:lnTo>
                    <a:pt x="163322" y="174498"/>
                  </a:lnTo>
                  <a:lnTo>
                    <a:pt x="137033" y="174498"/>
                  </a:lnTo>
                  <a:lnTo>
                    <a:pt x="116712" y="121666"/>
                  </a:lnTo>
                  <a:lnTo>
                    <a:pt x="43687" y="121666"/>
                  </a:lnTo>
                  <a:lnTo>
                    <a:pt x="24511" y="174498"/>
                  </a:lnTo>
                  <a:lnTo>
                    <a:pt x="0" y="174498"/>
                  </a:lnTo>
                  <a:lnTo>
                    <a:pt x="6705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0" name="object 30" descr=""/>
          <p:cNvGrpSpPr/>
          <p:nvPr/>
        </p:nvGrpSpPr>
        <p:grpSpPr>
          <a:xfrm>
            <a:off x="2412110" y="633094"/>
            <a:ext cx="1912620" cy="230504"/>
            <a:chOff x="2412110" y="633094"/>
            <a:chExt cx="1912620" cy="230504"/>
          </a:xfrm>
        </p:grpSpPr>
        <p:pic>
          <p:nvPicPr>
            <p:cNvPr id="31" name="object 31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2110" y="633094"/>
              <a:ext cx="175641" cy="227330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10611" y="673607"/>
              <a:ext cx="1713611" cy="189738"/>
            </a:xfrm>
            <a:prstGeom prst="rect">
              <a:avLst/>
            </a:prstGeom>
          </p:spPr>
        </p:pic>
      </p:grpSp>
      <p:grpSp>
        <p:nvGrpSpPr>
          <p:cNvPr id="33" name="object 33" descr=""/>
          <p:cNvGrpSpPr/>
          <p:nvPr/>
        </p:nvGrpSpPr>
        <p:grpSpPr>
          <a:xfrm>
            <a:off x="4436364" y="633094"/>
            <a:ext cx="222250" cy="227329"/>
            <a:chOff x="4436364" y="633094"/>
            <a:chExt cx="222250" cy="227329"/>
          </a:xfrm>
        </p:grpSpPr>
        <p:sp>
          <p:nvSpPr>
            <p:cNvPr id="34" name="object 34" descr=""/>
            <p:cNvSpPr/>
            <p:nvPr/>
          </p:nvSpPr>
          <p:spPr>
            <a:xfrm>
              <a:off x="4440936" y="637666"/>
              <a:ext cx="29209" cy="218440"/>
            </a:xfrm>
            <a:custGeom>
              <a:avLst/>
              <a:gdLst/>
              <a:ahLst/>
              <a:cxnLst/>
              <a:rect l="l" t="t" r="r" b="b"/>
              <a:pathLst>
                <a:path w="29210" h="218440">
                  <a:moveTo>
                    <a:pt x="28872" y="0"/>
                  </a:moveTo>
                  <a:lnTo>
                    <a:pt x="0" y="0"/>
                  </a:lnTo>
                  <a:lnTo>
                    <a:pt x="0" y="218186"/>
                  </a:lnTo>
                  <a:lnTo>
                    <a:pt x="28872" y="218186"/>
                  </a:lnTo>
                  <a:lnTo>
                    <a:pt x="2887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440936" y="637666"/>
              <a:ext cx="29209" cy="218440"/>
            </a:xfrm>
            <a:custGeom>
              <a:avLst/>
              <a:gdLst/>
              <a:ahLst/>
              <a:cxnLst/>
              <a:rect l="l" t="t" r="r" b="b"/>
              <a:pathLst>
                <a:path w="29210" h="218440">
                  <a:moveTo>
                    <a:pt x="0" y="218186"/>
                  </a:moveTo>
                  <a:lnTo>
                    <a:pt x="28872" y="218186"/>
                  </a:lnTo>
                  <a:lnTo>
                    <a:pt x="28872" y="0"/>
                  </a:lnTo>
                  <a:lnTo>
                    <a:pt x="0" y="0"/>
                  </a:lnTo>
                  <a:lnTo>
                    <a:pt x="0" y="218186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6" name="object 36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511802" y="676782"/>
              <a:ext cx="146685" cy="183642"/>
            </a:xfrm>
            <a:prstGeom prst="rect">
              <a:avLst/>
            </a:prstGeom>
          </p:spPr>
        </p:pic>
      </p:grpSp>
      <p:pic>
        <p:nvPicPr>
          <p:cNvPr id="37" name="object 37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774691" y="633094"/>
            <a:ext cx="1020826" cy="230251"/>
          </a:xfrm>
          <a:prstGeom prst="rect">
            <a:avLst/>
          </a:prstGeom>
        </p:spPr>
      </p:pic>
      <p:grpSp>
        <p:nvGrpSpPr>
          <p:cNvPr id="38" name="object 38" descr=""/>
          <p:cNvGrpSpPr/>
          <p:nvPr/>
        </p:nvGrpSpPr>
        <p:grpSpPr>
          <a:xfrm>
            <a:off x="5889371" y="629412"/>
            <a:ext cx="596265" cy="295275"/>
            <a:chOff x="5889371" y="629412"/>
            <a:chExt cx="596265" cy="295275"/>
          </a:xfrm>
        </p:grpSpPr>
        <p:sp>
          <p:nvSpPr>
            <p:cNvPr id="39" name="object 39" descr=""/>
            <p:cNvSpPr/>
            <p:nvPr/>
          </p:nvSpPr>
          <p:spPr>
            <a:xfrm>
              <a:off x="5893949" y="633984"/>
              <a:ext cx="587375" cy="286385"/>
            </a:xfrm>
            <a:custGeom>
              <a:avLst/>
              <a:gdLst/>
              <a:ahLst/>
              <a:cxnLst/>
              <a:rect l="l" t="t" r="r" b="b"/>
              <a:pathLst>
                <a:path w="587375" h="286384">
                  <a:moveTo>
                    <a:pt x="100323" y="40386"/>
                  </a:moveTo>
                  <a:lnTo>
                    <a:pt x="100323" y="67055"/>
                  </a:lnTo>
                  <a:lnTo>
                    <a:pt x="214750" y="114173"/>
                  </a:lnTo>
                  <a:lnTo>
                    <a:pt x="100323" y="161543"/>
                  </a:lnTo>
                  <a:lnTo>
                    <a:pt x="100323" y="188213"/>
                  </a:lnTo>
                  <a:lnTo>
                    <a:pt x="244849" y="126491"/>
                  </a:lnTo>
                  <a:lnTo>
                    <a:pt x="244849" y="101473"/>
                  </a:lnTo>
                  <a:lnTo>
                    <a:pt x="100323" y="40386"/>
                  </a:lnTo>
                  <a:close/>
                </a:path>
                <a:path w="587375" h="286384">
                  <a:moveTo>
                    <a:pt x="470782" y="160654"/>
                  </a:moveTo>
                  <a:lnTo>
                    <a:pt x="443985" y="164211"/>
                  </a:lnTo>
                  <a:lnTo>
                    <a:pt x="446341" y="177210"/>
                  </a:lnTo>
                  <a:lnTo>
                    <a:pt x="450732" y="188960"/>
                  </a:lnTo>
                  <a:lnTo>
                    <a:pt x="487022" y="221456"/>
                  </a:lnTo>
                  <a:lnTo>
                    <a:pt x="513327" y="225678"/>
                  </a:lnTo>
                  <a:lnTo>
                    <a:pt x="528545" y="224440"/>
                  </a:lnTo>
                  <a:lnTo>
                    <a:pt x="542394" y="220725"/>
                  </a:lnTo>
                  <a:lnTo>
                    <a:pt x="554886" y="214534"/>
                  </a:lnTo>
                  <a:lnTo>
                    <a:pt x="566032" y="205866"/>
                  </a:lnTo>
                  <a:lnTo>
                    <a:pt x="568021" y="203580"/>
                  </a:lnTo>
                  <a:lnTo>
                    <a:pt x="513454" y="203580"/>
                  </a:lnTo>
                  <a:lnTo>
                    <a:pt x="505781" y="202942"/>
                  </a:lnTo>
                  <a:lnTo>
                    <a:pt x="473459" y="171219"/>
                  </a:lnTo>
                  <a:lnTo>
                    <a:pt x="470782" y="160654"/>
                  </a:lnTo>
                  <a:close/>
                </a:path>
                <a:path w="587375" h="286384">
                  <a:moveTo>
                    <a:pt x="569883" y="115569"/>
                  </a:moveTo>
                  <a:lnTo>
                    <a:pt x="515740" y="115569"/>
                  </a:lnTo>
                  <a:lnTo>
                    <a:pt x="524595" y="116330"/>
                  </a:lnTo>
                  <a:lnTo>
                    <a:pt x="532694" y="118617"/>
                  </a:lnTo>
                  <a:lnTo>
                    <a:pt x="557652" y="149173"/>
                  </a:lnTo>
                  <a:lnTo>
                    <a:pt x="558412" y="157987"/>
                  </a:lnTo>
                  <a:lnTo>
                    <a:pt x="557601" y="167300"/>
                  </a:lnTo>
                  <a:lnTo>
                    <a:pt x="530869" y="200278"/>
                  </a:lnTo>
                  <a:lnTo>
                    <a:pt x="513454" y="203580"/>
                  </a:lnTo>
                  <a:lnTo>
                    <a:pt x="568021" y="203580"/>
                  </a:lnTo>
                  <a:lnTo>
                    <a:pt x="575127" y="195413"/>
                  </a:lnTo>
                  <a:lnTo>
                    <a:pt x="581637" y="183864"/>
                  </a:lnTo>
                  <a:lnTo>
                    <a:pt x="585553" y="171219"/>
                  </a:lnTo>
                  <a:lnTo>
                    <a:pt x="586860" y="157479"/>
                  </a:lnTo>
                  <a:lnTo>
                    <a:pt x="586192" y="147337"/>
                  </a:lnTo>
                  <a:lnTo>
                    <a:pt x="584177" y="138064"/>
                  </a:lnTo>
                  <a:lnTo>
                    <a:pt x="580806" y="129672"/>
                  </a:lnTo>
                  <a:lnTo>
                    <a:pt x="576065" y="122174"/>
                  </a:lnTo>
                  <a:lnTo>
                    <a:pt x="570186" y="115796"/>
                  </a:lnTo>
                  <a:lnTo>
                    <a:pt x="569883" y="115569"/>
                  </a:lnTo>
                  <a:close/>
                </a:path>
                <a:path w="587375" h="286384">
                  <a:moveTo>
                    <a:pt x="499738" y="95123"/>
                  </a:moveTo>
                  <a:lnTo>
                    <a:pt x="496817" y="118617"/>
                  </a:lnTo>
                  <a:lnTo>
                    <a:pt x="504310" y="116586"/>
                  </a:lnTo>
                  <a:lnTo>
                    <a:pt x="510660" y="115569"/>
                  </a:lnTo>
                  <a:lnTo>
                    <a:pt x="569883" y="115569"/>
                  </a:lnTo>
                  <a:lnTo>
                    <a:pt x="563222" y="110585"/>
                  </a:lnTo>
                  <a:lnTo>
                    <a:pt x="555188" y="106564"/>
                  </a:lnTo>
                  <a:lnTo>
                    <a:pt x="546093" y="103758"/>
                  </a:lnTo>
                  <a:lnTo>
                    <a:pt x="553070" y="100022"/>
                  </a:lnTo>
                  <a:lnTo>
                    <a:pt x="559143" y="95678"/>
                  </a:lnTo>
                  <a:lnTo>
                    <a:pt x="559458" y="95376"/>
                  </a:lnTo>
                  <a:lnTo>
                    <a:pt x="503040" y="95376"/>
                  </a:lnTo>
                  <a:lnTo>
                    <a:pt x="499738" y="95123"/>
                  </a:lnTo>
                  <a:close/>
                </a:path>
                <a:path w="587375" h="286384">
                  <a:moveTo>
                    <a:pt x="563464" y="24764"/>
                  </a:moveTo>
                  <a:lnTo>
                    <a:pt x="512819" y="24764"/>
                  </a:lnTo>
                  <a:lnTo>
                    <a:pt x="520373" y="25384"/>
                  </a:lnTo>
                  <a:lnTo>
                    <a:pt x="527218" y="27241"/>
                  </a:lnTo>
                  <a:lnTo>
                    <a:pt x="548633" y="58927"/>
                  </a:lnTo>
                  <a:lnTo>
                    <a:pt x="547776" y="67591"/>
                  </a:lnTo>
                  <a:lnTo>
                    <a:pt x="512414" y="94809"/>
                  </a:lnTo>
                  <a:lnTo>
                    <a:pt x="504056" y="95376"/>
                  </a:lnTo>
                  <a:lnTo>
                    <a:pt x="559458" y="95376"/>
                  </a:lnTo>
                  <a:lnTo>
                    <a:pt x="576065" y="59436"/>
                  </a:lnTo>
                  <a:lnTo>
                    <a:pt x="575567" y="52121"/>
                  </a:lnTo>
                  <a:lnTo>
                    <a:pt x="574081" y="45021"/>
                  </a:lnTo>
                  <a:lnTo>
                    <a:pt x="571618" y="38111"/>
                  </a:lnTo>
                  <a:lnTo>
                    <a:pt x="568191" y="31368"/>
                  </a:lnTo>
                  <a:lnTo>
                    <a:pt x="563760" y="25076"/>
                  </a:lnTo>
                  <a:lnTo>
                    <a:pt x="563464" y="24764"/>
                  </a:lnTo>
                  <a:close/>
                </a:path>
                <a:path w="587375" h="286384">
                  <a:moveTo>
                    <a:pt x="512311" y="2793"/>
                  </a:moveTo>
                  <a:lnTo>
                    <a:pt x="469004" y="17652"/>
                  </a:lnTo>
                  <a:lnTo>
                    <a:pt x="446652" y="59308"/>
                  </a:lnTo>
                  <a:lnTo>
                    <a:pt x="473449" y="64135"/>
                  </a:lnTo>
                  <a:lnTo>
                    <a:pt x="475372" y="54923"/>
                  </a:lnTo>
                  <a:lnTo>
                    <a:pt x="478259" y="46926"/>
                  </a:lnTo>
                  <a:lnTo>
                    <a:pt x="512819" y="24764"/>
                  </a:lnTo>
                  <a:lnTo>
                    <a:pt x="563464" y="24764"/>
                  </a:lnTo>
                  <a:lnTo>
                    <a:pt x="558460" y="19510"/>
                  </a:lnTo>
                  <a:lnTo>
                    <a:pt x="521023" y="3270"/>
                  </a:lnTo>
                  <a:lnTo>
                    <a:pt x="512311" y="2793"/>
                  </a:lnTo>
                  <a:close/>
                </a:path>
                <a:path w="587375" h="286384">
                  <a:moveTo>
                    <a:pt x="401036" y="25018"/>
                  </a:moveTo>
                  <a:lnTo>
                    <a:pt x="346576" y="25018"/>
                  </a:lnTo>
                  <a:lnTo>
                    <a:pt x="355290" y="25689"/>
                  </a:lnTo>
                  <a:lnTo>
                    <a:pt x="363134" y="27717"/>
                  </a:lnTo>
                  <a:lnTo>
                    <a:pt x="387597" y="62737"/>
                  </a:lnTo>
                  <a:lnTo>
                    <a:pt x="386813" y="70475"/>
                  </a:lnTo>
                  <a:lnTo>
                    <a:pt x="367434" y="104255"/>
                  </a:lnTo>
                  <a:lnTo>
                    <a:pt x="316255" y="150294"/>
                  </a:lnTo>
                  <a:lnTo>
                    <a:pt x="306825" y="158829"/>
                  </a:lnTo>
                  <a:lnTo>
                    <a:pt x="281473" y="188642"/>
                  </a:lnTo>
                  <a:lnTo>
                    <a:pt x="271011" y="215391"/>
                  </a:lnTo>
                  <a:lnTo>
                    <a:pt x="271265" y="221868"/>
                  </a:lnTo>
                  <a:lnTo>
                    <a:pt x="415410" y="221868"/>
                  </a:lnTo>
                  <a:lnTo>
                    <a:pt x="415410" y="196087"/>
                  </a:lnTo>
                  <a:lnTo>
                    <a:pt x="308476" y="196087"/>
                  </a:lnTo>
                  <a:lnTo>
                    <a:pt x="311397" y="191262"/>
                  </a:lnTo>
                  <a:lnTo>
                    <a:pt x="339710" y="163464"/>
                  </a:lnTo>
                  <a:lnTo>
                    <a:pt x="350640" y="154177"/>
                  </a:lnTo>
                  <a:lnTo>
                    <a:pt x="364075" y="142628"/>
                  </a:lnTo>
                  <a:lnTo>
                    <a:pt x="392042" y="115696"/>
                  </a:lnTo>
                  <a:lnTo>
                    <a:pt x="412156" y="82768"/>
                  </a:lnTo>
                  <a:lnTo>
                    <a:pt x="415156" y="63373"/>
                  </a:lnTo>
                  <a:lnTo>
                    <a:pt x="414013" y="51036"/>
                  </a:lnTo>
                  <a:lnTo>
                    <a:pt x="410584" y="39735"/>
                  </a:lnTo>
                  <a:lnTo>
                    <a:pt x="404869" y="29458"/>
                  </a:lnTo>
                  <a:lnTo>
                    <a:pt x="401036" y="25018"/>
                  </a:lnTo>
                  <a:close/>
                </a:path>
                <a:path w="587375" h="286384">
                  <a:moveTo>
                    <a:pt x="347084" y="2793"/>
                  </a:moveTo>
                  <a:lnTo>
                    <a:pt x="307579" y="11848"/>
                  </a:lnTo>
                  <a:lnTo>
                    <a:pt x="278623" y="51409"/>
                  </a:lnTo>
                  <a:lnTo>
                    <a:pt x="276218" y="65912"/>
                  </a:lnTo>
                  <a:lnTo>
                    <a:pt x="303777" y="68706"/>
                  </a:lnTo>
                  <a:lnTo>
                    <a:pt x="304587" y="58989"/>
                  </a:lnTo>
                  <a:lnTo>
                    <a:pt x="306825" y="50403"/>
                  </a:lnTo>
                  <a:lnTo>
                    <a:pt x="337359" y="25735"/>
                  </a:lnTo>
                  <a:lnTo>
                    <a:pt x="346576" y="25018"/>
                  </a:lnTo>
                  <a:lnTo>
                    <a:pt x="401036" y="25018"/>
                  </a:lnTo>
                  <a:lnTo>
                    <a:pt x="396868" y="20192"/>
                  </a:lnTo>
                  <a:lnTo>
                    <a:pt x="386893" y="12598"/>
                  </a:lnTo>
                  <a:lnTo>
                    <a:pt x="375262" y="7159"/>
                  </a:lnTo>
                  <a:lnTo>
                    <a:pt x="361989" y="3887"/>
                  </a:lnTo>
                  <a:lnTo>
                    <a:pt x="347084" y="2793"/>
                  </a:lnTo>
                  <a:close/>
                </a:path>
                <a:path w="587375" h="286384">
                  <a:moveTo>
                    <a:pt x="72002" y="0"/>
                  </a:moveTo>
                  <a:lnTo>
                    <a:pt x="52825" y="0"/>
                  </a:lnTo>
                  <a:lnTo>
                    <a:pt x="39750" y="18690"/>
                  </a:lnTo>
                  <a:lnTo>
                    <a:pt x="19125" y="56167"/>
                  </a:lnTo>
                  <a:lnTo>
                    <a:pt x="2867" y="108188"/>
                  </a:lnTo>
                  <a:lnTo>
                    <a:pt x="0" y="143001"/>
                  </a:lnTo>
                  <a:lnTo>
                    <a:pt x="966" y="162804"/>
                  </a:lnTo>
                  <a:lnTo>
                    <a:pt x="8673" y="201614"/>
                  </a:lnTo>
                  <a:lnTo>
                    <a:pt x="23429" y="238640"/>
                  </a:lnTo>
                  <a:lnTo>
                    <a:pt x="52825" y="286003"/>
                  </a:lnTo>
                  <a:lnTo>
                    <a:pt x="72002" y="286003"/>
                  </a:lnTo>
                  <a:lnTo>
                    <a:pt x="52573" y="250283"/>
                  </a:lnTo>
                  <a:lnTo>
                    <a:pt x="38681" y="214550"/>
                  </a:lnTo>
                  <a:lnTo>
                    <a:pt x="30336" y="178794"/>
                  </a:lnTo>
                  <a:lnTo>
                    <a:pt x="27552" y="143001"/>
                  </a:lnTo>
                  <a:lnTo>
                    <a:pt x="27955" y="128928"/>
                  </a:lnTo>
                  <a:lnTo>
                    <a:pt x="33902" y="86994"/>
                  </a:lnTo>
                  <a:lnTo>
                    <a:pt x="48253" y="44195"/>
                  </a:lnTo>
                  <a:lnTo>
                    <a:pt x="63791" y="14335"/>
                  </a:lnTo>
                  <a:lnTo>
                    <a:pt x="7200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5994273" y="674370"/>
              <a:ext cx="144780" cy="147955"/>
            </a:xfrm>
            <a:custGeom>
              <a:avLst/>
              <a:gdLst/>
              <a:ahLst/>
              <a:cxnLst/>
              <a:rect l="l" t="t" r="r" b="b"/>
              <a:pathLst>
                <a:path w="144779" h="147955">
                  <a:moveTo>
                    <a:pt x="0" y="0"/>
                  </a:moveTo>
                  <a:lnTo>
                    <a:pt x="144525" y="61087"/>
                  </a:lnTo>
                  <a:lnTo>
                    <a:pt x="144525" y="86105"/>
                  </a:lnTo>
                  <a:lnTo>
                    <a:pt x="0" y="147827"/>
                  </a:lnTo>
                  <a:lnTo>
                    <a:pt x="0" y="121157"/>
                  </a:lnTo>
                  <a:lnTo>
                    <a:pt x="114426" y="73787"/>
                  </a:lnTo>
                  <a:lnTo>
                    <a:pt x="0" y="26669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1" name="object 41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333363" y="632206"/>
              <a:ext cx="152019" cy="232029"/>
            </a:xfrm>
            <a:prstGeom prst="rect">
              <a:avLst/>
            </a:prstGeom>
          </p:spPr>
        </p:pic>
        <p:sp>
          <p:nvSpPr>
            <p:cNvPr id="42" name="object 42" descr=""/>
            <p:cNvSpPr/>
            <p:nvPr/>
          </p:nvSpPr>
          <p:spPr>
            <a:xfrm>
              <a:off x="5893943" y="633984"/>
              <a:ext cx="415925" cy="286385"/>
            </a:xfrm>
            <a:custGeom>
              <a:avLst/>
              <a:gdLst/>
              <a:ahLst/>
              <a:cxnLst/>
              <a:rect l="l" t="t" r="r" b="b"/>
              <a:pathLst>
                <a:path w="415925" h="286384">
                  <a:moveTo>
                    <a:pt x="347091" y="2793"/>
                  </a:moveTo>
                  <a:lnTo>
                    <a:pt x="386899" y="12598"/>
                  </a:lnTo>
                  <a:lnTo>
                    <a:pt x="414019" y="51036"/>
                  </a:lnTo>
                  <a:lnTo>
                    <a:pt x="415163" y="63373"/>
                  </a:lnTo>
                  <a:lnTo>
                    <a:pt x="414829" y="69901"/>
                  </a:lnTo>
                  <a:lnTo>
                    <a:pt x="397809" y="108817"/>
                  </a:lnTo>
                  <a:lnTo>
                    <a:pt x="364081" y="142628"/>
                  </a:lnTo>
                  <a:lnTo>
                    <a:pt x="339717" y="163464"/>
                  </a:lnTo>
                  <a:lnTo>
                    <a:pt x="330930" y="171132"/>
                  </a:lnTo>
                  <a:lnTo>
                    <a:pt x="308483" y="196087"/>
                  </a:lnTo>
                  <a:lnTo>
                    <a:pt x="415417" y="196087"/>
                  </a:lnTo>
                  <a:lnTo>
                    <a:pt x="415417" y="221868"/>
                  </a:lnTo>
                  <a:lnTo>
                    <a:pt x="271272" y="221868"/>
                  </a:lnTo>
                  <a:lnTo>
                    <a:pt x="271018" y="215391"/>
                  </a:lnTo>
                  <a:lnTo>
                    <a:pt x="291973" y="174243"/>
                  </a:lnTo>
                  <a:lnTo>
                    <a:pt x="327025" y="141224"/>
                  </a:lnTo>
                  <a:lnTo>
                    <a:pt x="343386" y="127392"/>
                  </a:lnTo>
                  <a:lnTo>
                    <a:pt x="375158" y="94995"/>
                  </a:lnTo>
                  <a:lnTo>
                    <a:pt x="387604" y="62737"/>
                  </a:lnTo>
                  <a:lnTo>
                    <a:pt x="386889" y="55121"/>
                  </a:lnTo>
                  <a:lnTo>
                    <a:pt x="355296" y="25689"/>
                  </a:lnTo>
                  <a:lnTo>
                    <a:pt x="346583" y="25018"/>
                  </a:lnTo>
                  <a:lnTo>
                    <a:pt x="337365" y="25735"/>
                  </a:lnTo>
                  <a:lnTo>
                    <a:pt x="306832" y="50403"/>
                  </a:lnTo>
                  <a:lnTo>
                    <a:pt x="303784" y="68706"/>
                  </a:lnTo>
                  <a:lnTo>
                    <a:pt x="276225" y="65912"/>
                  </a:lnTo>
                  <a:lnTo>
                    <a:pt x="289298" y="27926"/>
                  </a:lnTo>
                  <a:lnTo>
                    <a:pt x="332351" y="3796"/>
                  </a:lnTo>
                  <a:lnTo>
                    <a:pt x="347091" y="2793"/>
                  </a:lnTo>
                  <a:close/>
                </a:path>
                <a:path w="415925" h="286384">
                  <a:moveTo>
                    <a:pt x="52832" y="0"/>
                  </a:moveTo>
                  <a:lnTo>
                    <a:pt x="72009" y="0"/>
                  </a:lnTo>
                  <a:lnTo>
                    <a:pt x="63797" y="14335"/>
                  </a:lnTo>
                  <a:lnTo>
                    <a:pt x="57086" y="26479"/>
                  </a:lnTo>
                  <a:lnTo>
                    <a:pt x="40132" y="65166"/>
                  </a:lnTo>
                  <a:lnTo>
                    <a:pt x="29162" y="114903"/>
                  </a:lnTo>
                  <a:lnTo>
                    <a:pt x="27559" y="143001"/>
                  </a:lnTo>
                  <a:lnTo>
                    <a:pt x="30343" y="178794"/>
                  </a:lnTo>
                  <a:lnTo>
                    <a:pt x="38687" y="214550"/>
                  </a:lnTo>
                  <a:lnTo>
                    <a:pt x="52579" y="250283"/>
                  </a:lnTo>
                  <a:lnTo>
                    <a:pt x="72009" y="286003"/>
                  </a:lnTo>
                  <a:lnTo>
                    <a:pt x="52832" y="286003"/>
                  </a:lnTo>
                  <a:lnTo>
                    <a:pt x="23435" y="238640"/>
                  </a:lnTo>
                  <a:lnTo>
                    <a:pt x="8679" y="201614"/>
                  </a:lnTo>
                  <a:lnTo>
                    <a:pt x="972" y="162804"/>
                  </a:lnTo>
                  <a:lnTo>
                    <a:pt x="0" y="142875"/>
                  </a:lnTo>
                  <a:lnTo>
                    <a:pt x="716" y="125347"/>
                  </a:lnTo>
                  <a:lnTo>
                    <a:pt x="11557" y="74929"/>
                  </a:lnTo>
                  <a:lnTo>
                    <a:pt x="28527" y="37417"/>
                  </a:lnTo>
                  <a:lnTo>
                    <a:pt x="39756" y="18690"/>
                  </a:lnTo>
                  <a:lnTo>
                    <a:pt x="52832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3" name="object 43" descr=""/>
          <p:cNvGrpSpPr/>
          <p:nvPr/>
        </p:nvGrpSpPr>
        <p:grpSpPr>
          <a:xfrm>
            <a:off x="6593078" y="629412"/>
            <a:ext cx="1770380" cy="295275"/>
            <a:chOff x="6593078" y="629412"/>
            <a:chExt cx="1770380" cy="295275"/>
          </a:xfrm>
        </p:grpSpPr>
        <p:sp>
          <p:nvSpPr>
            <p:cNvPr id="44" name="object 44" descr=""/>
            <p:cNvSpPr/>
            <p:nvPr/>
          </p:nvSpPr>
          <p:spPr>
            <a:xfrm>
              <a:off x="6597650" y="681355"/>
              <a:ext cx="369570" cy="174625"/>
            </a:xfrm>
            <a:custGeom>
              <a:avLst/>
              <a:gdLst/>
              <a:ahLst/>
              <a:cxnLst/>
              <a:rect l="l" t="t" r="r" b="b"/>
              <a:pathLst>
                <a:path w="369570" h="174625">
                  <a:moveTo>
                    <a:pt x="237490" y="0"/>
                  </a:moveTo>
                  <a:lnTo>
                    <a:pt x="202692" y="0"/>
                  </a:lnTo>
                  <a:lnTo>
                    <a:pt x="202692" y="174498"/>
                  </a:lnTo>
                  <a:lnTo>
                    <a:pt x="225044" y="174498"/>
                  </a:lnTo>
                  <a:lnTo>
                    <a:pt x="225044" y="25908"/>
                  </a:lnTo>
                  <a:lnTo>
                    <a:pt x="246170" y="25908"/>
                  </a:lnTo>
                  <a:lnTo>
                    <a:pt x="237490" y="0"/>
                  </a:lnTo>
                  <a:close/>
                </a:path>
                <a:path w="369570" h="174625">
                  <a:moveTo>
                    <a:pt x="246170" y="25908"/>
                  </a:moveTo>
                  <a:lnTo>
                    <a:pt x="225044" y="25908"/>
                  </a:lnTo>
                  <a:lnTo>
                    <a:pt x="275463" y="174498"/>
                  </a:lnTo>
                  <a:lnTo>
                    <a:pt x="296291" y="174498"/>
                  </a:lnTo>
                  <a:lnTo>
                    <a:pt x="305037" y="149352"/>
                  </a:lnTo>
                  <a:lnTo>
                    <a:pt x="287147" y="149352"/>
                  </a:lnTo>
                  <a:lnTo>
                    <a:pt x="283781" y="138604"/>
                  </a:lnTo>
                  <a:lnTo>
                    <a:pt x="281539" y="131617"/>
                  </a:lnTo>
                  <a:lnTo>
                    <a:pt x="278892" y="123571"/>
                  </a:lnTo>
                  <a:lnTo>
                    <a:pt x="246170" y="25908"/>
                  </a:lnTo>
                  <a:close/>
                </a:path>
                <a:path w="369570" h="174625">
                  <a:moveTo>
                    <a:pt x="369316" y="28448"/>
                  </a:moveTo>
                  <a:lnTo>
                    <a:pt x="347091" y="28448"/>
                  </a:lnTo>
                  <a:lnTo>
                    <a:pt x="347091" y="174498"/>
                  </a:lnTo>
                  <a:lnTo>
                    <a:pt x="369316" y="174498"/>
                  </a:lnTo>
                  <a:lnTo>
                    <a:pt x="369316" y="28448"/>
                  </a:lnTo>
                  <a:close/>
                </a:path>
                <a:path w="369570" h="174625">
                  <a:moveTo>
                    <a:pt x="369316" y="0"/>
                  </a:moveTo>
                  <a:lnTo>
                    <a:pt x="338200" y="0"/>
                  </a:lnTo>
                  <a:lnTo>
                    <a:pt x="296418" y="121412"/>
                  </a:lnTo>
                  <a:lnTo>
                    <a:pt x="293487" y="130081"/>
                  </a:lnTo>
                  <a:lnTo>
                    <a:pt x="290972" y="137620"/>
                  </a:lnTo>
                  <a:lnTo>
                    <a:pt x="288863" y="144039"/>
                  </a:lnTo>
                  <a:lnTo>
                    <a:pt x="287147" y="149352"/>
                  </a:lnTo>
                  <a:lnTo>
                    <a:pt x="305037" y="149352"/>
                  </a:lnTo>
                  <a:lnTo>
                    <a:pt x="347091" y="28448"/>
                  </a:lnTo>
                  <a:lnTo>
                    <a:pt x="369316" y="28448"/>
                  </a:lnTo>
                  <a:lnTo>
                    <a:pt x="369316" y="0"/>
                  </a:lnTo>
                  <a:close/>
                </a:path>
                <a:path w="369570" h="174625">
                  <a:moveTo>
                    <a:pt x="34798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22351" y="174498"/>
                  </a:lnTo>
                  <a:lnTo>
                    <a:pt x="22351" y="25908"/>
                  </a:lnTo>
                  <a:lnTo>
                    <a:pt x="43478" y="25908"/>
                  </a:lnTo>
                  <a:lnTo>
                    <a:pt x="34798" y="0"/>
                  </a:lnTo>
                  <a:close/>
                </a:path>
                <a:path w="369570" h="174625">
                  <a:moveTo>
                    <a:pt x="43478" y="25908"/>
                  </a:moveTo>
                  <a:lnTo>
                    <a:pt x="22351" y="25908"/>
                  </a:lnTo>
                  <a:lnTo>
                    <a:pt x="72771" y="174498"/>
                  </a:lnTo>
                  <a:lnTo>
                    <a:pt x="93599" y="174498"/>
                  </a:lnTo>
                  <a:lnTo>
                    <a:pt x="102345" y="149352"/>
                  </a:lnTo>
                  <a:lnTo>
                    <a:pt x="84454" y="149352"/>
                  </a:lnTo>
                  <a:lnTo>
                    <a:pt x="81089" y="138604"/>
                  </a:lnTo>
                  <a:lnTo>
                    <a:pt x="78847" y="131617"/>
                  </a:lnTo>
                  <a:lnTo>
                    <a:pt x="76200" y="123571"/>
                  </a:lnTo>
                  <a:lnTo>
                    <a:pt x="43478" y="25908"/>
                  </a:lnTo>
                  <a:close/>
                </a:path>
                <a:path w="369570" h="174625">
                  <a:moveTo>
                    <a:pt x="166624" y="28448"/>
                  </a:moveTo>
                  <a:lnTo>
                    <a:pt x="144399" y="28448"/>
                  </a:lnTo>
                  <a:lnTo>
                    <a:pt x="144399" y="174498"/>
                  </a:lnTo>
                  <a:lnTo>
                    <a:pt x="166624" y="174498"/>
                  </a:lnTo>
                  <a:lnTo>
                    <a:pt x="166624" y="28448"/>
                  </a:lnTo>
                  <a:close/>
                </a:path>
                <a:path w="369570" h="174625">
                  <a:moveTo>
                    <a:pt x="166624" y="0"/>
                  </a:moveTo>
                  <a:lnTo>
                    <a:pt x="135508" y="0"/>
                  </a:lnTo>
                  <a:lnTo>
                    <a:pt x="93725" y="121412"/>
                  </a:lnTo>
                  <a:lnTo>
                    <a:pt x="90795" y="130081"/>
                  </a:lnTo>
                  <a:lnTo>
                    <a:pt x="88280" y="137620"/>
                  </a:lnTo>
                  <a:lnTo>
                    <a:pt x="86171" y="144039"/>
                  </a:lnTo>
                  <a:lnTo>
                    <a:pt x="84454" y="149352"/>
                  </a:lnTo>
                  <a:lnTo>
                    <a:pt x="102345" y="149352"/>
                  </a:lnTo>
                  <a:lnTo>
                    <a:pt x="144399" y="28448"/>
                  </a:lnTo>
                  <a:lnTo>
                    <a:pt x="166624" y="28448"/>
                  </a:lnTo>
                  <a:lnTo>
                    <a:pt x="166624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795770" y="676783"/>
              <a:ext cx="175768" cy="183642"/>
            </a:xfrm>
            <a:prstGeom prst="rect">
              <a:avLst/>
            </a:prstGeom>
          </p:spPr>
        </p:pic>
        <p:pic>
          <p:nvPicPr>
            <p:cNvPr id="46" name="object 46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93078" y="676783"/>
              <a:ext cx="175768" cy="183642"/>
            </a:xfrm>
            <a:prstGeom prst="rect">
              <a:avLst/>
            </a:prstGeom>
          </p:spPr>
        </p:pic>
        <p:sp>
          <p:nvSpPr>
            <p:cNvPr id="47" name="object 47" descr=""/>
            <p:cNvSpPr/>
            <p:nvPr/>
          </p:nvSpPr>
          <p:spPr>
            <a:xfrm>
              <a:off x="7003415" y="633984"/>
              <a:ext cx="354965" cy="286385"/>
            </a:xfrm>
            <a:custGeom>
              <a:avLst/>
              <a:gdLst/>
              <a:ahLst/>
              <a:cxnLst/>
              <a:rect l="l" t="t" r="r" b="b"/>
              <a:pathLst>
                <a:path w="354965" h="286384">
                  <a:moveTo>
                    <a:pt x="265175" y="3682"/>
                  </a:moveTo>
                  <a:lnTo>
                    <a:pt x="234060" y="3682"/>
                  </a:lnTo>
                  <a:lnTo>
                    <a:pt x="150240" y="221868"/>
                  </a:lnTo>
                  <a:lnTo>
                    <a:pt x="180975" y="221868"/>
                  </a:lnTo>
                  <a:lnTo>
                    <a:pt x="204977" y="155828"/>
                  </a:lnTo>
                  <a:lnTo>
                    <a:pt x="327433" y="155828"/>
                  </a:lnTo>
                  <a:lnTo>
                    <a:pt x="317819" y="132333"/>
                  </a:lnTo>
                  <a:lnTo>
                    <a:pt x="213232" y="132333"/>
                  </a:lnTo>
                  <a:lnTo>
                    <a:pt x="237235" y="68325"/>
                  </a:lnTo>
                  <a:lnTo>
                    <a:pt x="240829" y="57939"/>
                  </a:lnTo>
                  <a:lnTo>
                    <a:pt x="243982" y="47529"/>
                  </a:lnTo>
                  <a:lnTo>
                    <a:pt x="246683" y="37072"/>
                  </a:lnTo>
                  <a:lnTo>
                    <a:pt x="248919" y="26542"/>
                  </a:lnTo>
                  <a:lnTo>
                    <a:pt x="274530" y="26542"/>
                  </a:lnTo>
                  <a:lnTo>
                    <a:pt x="265175" y="3682"/>
                  </a:lnTo>
                  <a:close/>
                </a:path>
                <a:path w="354965" h="286384">
                  <a:moveTo>
                    <a:pt x="327433" y="155828"/>
                  </a:moveTo>
                  <a:lnTo>
                    <a:pt x="296163" y="155828"/>
                  </a:lnTo>
                  <a:lnTo>
                    <a:pt x="321563" y="221868"/>
                  </a:lnTo>
                  <a:lnTo>
                    <a:pt x="354456" y="221868"/>
                  </a:lnTo>
                  <a:lnTo>
                    <a:pt x="327433" y="155828"/>
                  </a:lnTo>
                  <a:close/>
                </a:path>
                <a:path w="354965" h="286384">
                  <a:moveTo>
                    <a:pt x="274530" y="26542"/>
                  </a:moveTo>
                  <a:lnTo>
                    <a:pt x="248919" y="26542"/>
                  </a:lnTo>
                  <a:lnTo>
                    <a:pt x="251823" y="36020"/>
                  </a:lnTo>
                  <a:lnTo>
                    <a:pt x="255381" y="46736"/>
                  </a:lnTo>
                  <a:lnTo>
                    <a:pt x="259582" y="58689"/>
                  </a:lnTo>
                  <a:lnTo>
                    <a:pt x="264413" y="71881"/>
                  </a:lnTo>
                  <a:lnTo>
                    <a:pt x="287274" y="132333"/>
                  </a:lnTo>
                  <a:lnTo>
                    <a:pt x="317819" y="132333"/>
                  </a:lnTo>
                  <a:lnTo>
                    <a:pt x="274530" y="26542"/>
                  </a:lnTo>
                  <a:close/>
                </a:path>
                <a:path w="354965" h="286384">
                  <a:moveTo>
                    <a:pt x="19176" y="0"/>
                  </a:moveTo>
                  <a:lnTo>
                    <a:pt x="0" y="0"/>
                  </a:lnTo>
                  <a:lnTo>
                    <a:pt x="8340" y="14501"/>
                  </a:lnTo>
                  <a:lnTo>
                    <a:pt x="15097" y="26765"/>
                  </a:lnTo>
                  <a:lnTo>
                    <a:pt x="32099" y="65611"/>
                  </a:lnTo>
                  <a:lnTo>
                    <a:pt x="42957" y="115109"/>
                  </a:lnTo>
                  <a:lnTo>
                    <a:pt x="44576" y="143001"/>
                  </a:lnTo>
                  <a:lnTo>
                    <a:pt x="41790" y="178794"/>
                  </a:lnTo>
                  <a:lnTo>
                    <a:pt x="33432" y="214550"/>
                  </a:lnTo>
                  <a:lnTo>
                    <a:pt x="19502" y="250283"/>
                  </a:lnTo>
                  <a:lnTo>
                    <a:pt x="0" y="286003"/>
                  </a:lnTo>
                  <a:lnTo>
                    <a:pt x="19176" y="286003"/>
                  </a:lnTo>
                  <a:lnTo>
                    <a:pt x="48519" y="238640"/>
                  </a:lnTo>
                  <a:lnTo>
                    <a:pt x="63382" y="201614"/>
                  </a:lnTo>
                  <a:lnTo>
                    <a:pt x="71054" y="162804"/>
                  </a:lnTo>
                  <a:lnTo>
                    <a:pt x="72008" y="142875"/>
                  </a:lnTo>
                  <a:lnTo>
                    <a:pt x="71294" y="125347"/>
                  </a:lnTo>
                  <a:lnTo>
                    <a:pt x="60578" y="74929"/>
                  </a:lnTo>
                  <a:lnTo>
                    <a:pt x="43545" y="37417"/>
                  </a:lnTo>
                  <a:lnTo>
                    <a:pt x="32271" y="18690"/>
                  </a:lnTo>
                  <a:lnTo>
                    <a:pt x="19176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8" name="object 4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149084" y="633095"/>
              <a:ext cx="213360" cy="227330"/>
            </a:xfrm>
            <a:prstGeom prst="rect">
              <a:avLst/>
            </a:prstGeom>
          </p:spPr>
        </p:pic>
        <p:sp>
          <p:nvSpPr>
            <p:cNvPr id="49" name="object 49" descr=""/>
            <p:cNvSpPr/>
            <p:nvPr/>
          </p:nvSpPr>
          <p:spPr>
            <a:xfrm>
              <a:off x="7003415" y="633984"/>
              <a:ext cx="72390" cy="286385"/>
            </a:xfrm>
            <a:custGeom>
              <a:avLst/>
              <a:gdLst/>
              <a:ahLst/>
              <a:cxnLst/>
              <a:rect l="l" t="t" r="r" b="b"/>
              <a:pathLst>
                <a:path w="72390" h="286384">
                  <a:moveTo>
                    <a:pt x="0" y="0"/>
                  </a:moveTo>
                  <a:lnTo>
                    <a:pt x="19176" y="0"/>
                  </a:lnTo>
                  <a:lnTo>
                    <a:pt x="32271" y="18690"/>
                  </a:lnTo>
                  <a:lnTo>
                    <a:pt x="52984" y="56167"/>
                  </a:lnTo>
                  <a:lnTo>
                    <a:pt x="69151" y="108188"/>
                  </a:lnTo>
                  <a:lnTo>
                    <a:pt x="72008" y="142875"/>
                  </a:lnTo>
                  <a:lnTo>
                    <a:pt x="71054" y="162804"/>
                  </a:lnTo>
                  <a:lnTo>
                    <a:pt x="63382" y="201614"/>
                  </a:lnTo>
                  <a:lnTo>
                    <a:pt x="48519" y="238640"/>
                  </a:lnTo>
                  <a:lnTo>
                    <a:pt x="19176" y="286003"/>
                  </a:lnTo>
                  <a:lnTo>
                    <a:pt x="0" y="286003"/>
                  </a:lnTo>
                  <a:lnTo>
                    <a:pt x="19502" y="250283"/>
                  </a:lnTo>
                  <a:lnTo>
                    <a:pt x="33432" y="214550"/>
                  </a:lnTo>
                  <a:lnTo>
                    <a:pt x="41790" y="178794"/>
                  </a:lnTo>
                  <a:lnTo>
                    <a:pt x="44576" y="143001"/>
                  </a:lnTo>
                  <a:lnTo>
                    <a:pt x="44172" y="129026"/>
                  </a:lnTo>
                  <a:lnTo>
                    <a:pt x="38100" y="87502"/>
                  </a:lnTo>
                  <a:lnTo>
                    <a:pt x="24002" y="44576"/>
                  </a:lnTo>
                  <a:lnTo>
                    <a:pt x="8340" y="14501"/>
                  </a:lnTo>
                  <a:lnTo>
                    <a:pt x="0" y="0"/>
                  </a:lnTo>
                  <a:close/>
                </a:path>
              </a:pathLst>
            </a:custGeom>
            <a:ln w="914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7375398" y="681355"/>
              <a:ext cx="983615" cy="177800"/>
            </a:xfrm>
            <a:custGeom>
              <a:avLst/>
              <a:gdLst/>
              <a:ahLst/>
              <a:cxnLst/>
              <a:rect l="l" t="t" r="r" b="b"/>
              <a:pathLst>
                <a:path w="983615" h="177800">
                  <a:moveTo>
                    <a:pt x="907033" y="0"/>
                  </a:moveTo>
                  <a:lnTo>
                    <a:pt x="829691" y="0"/>
                  </a:lnTo>
                  <a:lnTo>
                    <a:pt x="829691" y="174498"/>
                  </a:lnTo>
                  <a:lnTo>
                    <a:pt x="852804" y="174498"/>
                  </a:lnTo>
                  <a:lnTo>
                    <a:pt x="852804" y="97028"/>
                  </a:lnTo>
                  <a:lnTo>
                    <a:pt x="924046" y="97028"/>
                  </a:lnTo>
                  <a:lnTo>
                    <a:pt x="919987" y="95123"/>
                  </a:lnTo>
                  <a:lnTo>
                    <a:pt x="931749" y="92815"/>
                  </a:lnTo>
                  <a:lnTo>
                    <a:pt x="941879" y="89328"/>
                  </a:lnTo>
                  <a:lnTo>
                    <a:pt x="950366" y="84675"/>
                  </a:lnTo>
                  <a:lnTo>
                    <a:pt x="957199" y="78867"/>
                  </a:lnTo>
                  <a:lnTo>
                    <a:pt x="958686" y="76962"/>
                  </a:lnTo>
                  <a:lnTo>
                    <a:pt x="852804" y="76962"/>
                  </a:lnTo>
                  <a:lnTo>
                    <a:pt x="852804" y="19177"/>
                  </a:lnTo>
                  <a:lnTo>
                    <a:pt x="960439" y="19177"/>
                  </a:lnTo>
                  <a:lnTo>
                    <a:pt x="957970" y="15736"/>
                  </a:lnTo>
                  <a:lnTo>
                    <a:pt x="918037" y="287"/>
                  </a:lnTo>
                  <a:lnTo>
                    <a:pt x="907033" y="0"/>
                  </a:lnTo>
                  <a:close/>
                </a:path>
                <a:path w="983615" h="177800">
                  <a:moveTo>
                    <a:pt x="924046" y="97028"/>
                  </a:moveTo>
                  <a:lnTo>
                    <a:pt x="885571" y="97028"/>
                  </a:lnTo>
                  <a:lnTo>
                    <a:pt x="889761" y="97282"/>
                  </a:lnTo>
                  <a:lnTo>
                    <a:pt x="892428" y="97790"/>
                  </a:lnTo>
                  <a:lnTo>
                    <a:pt x="895984" y="98679"/>
                  </a:lnTo>
                  <a:lnTo>
                    <a:pt x="899541" y="100203"/>
                  </a:lnTo>
                  <a:lnTo>
                    <a:pt x="902970" y="102489"/>
                  </a:lnTo>
                  <a:lnTo>
                    <a:pt x="906399" y="104648"/>
                  </a:lnTo>
                  <a:lnTo>
                    <a:pt x="931418" y="138175"/>
                  </a:lnTo>
                  <a:lnTo>
                    <a:pt x="954404" y="174498"/>
                  </a:lnTo>
                  <a:lnTo>
                    <a:pt x="983487" y="174498"/>
                  </a:lnTo>
                  <a:lnTo>
                    <a:pt x="953134" y="127000"/>
                  </a:lnTo>
                  <a:lnTo>
                    <a:pt x="926210" y="98044"/>
                  </a:lnTo>
                  <a:lnTo>
                    <a:pt x="924046" y="97028"/>
                  </a:lnTo>
                  <a:close/>
                </a:path>
                <a:path w="983615" h="177800">
                  <a:moveTo>
                    <a:pt x="960439" y="19177"/>
                  </a:moveTo>
                  <a:lnTo>
                    <a:pt x="908050" y="19177"/>
                  </a:lnTo>
                  <a:lnTo>
                    <a:pt x="917100" y="19677"/>
                  </a:lnTo>
                  <a:lnTo>
                    <a:pt x="924829" y="21177"/>
                  </a:lnTo>
                  <a:lnTo>
                    <a:pt x="931249" y="23677"/>
                  </a:lnTo>
                  <a:lnTo>
                    <a:pt x="936371" y="27178"/>
                  </a:lnTo>
                  <a:lnTo>
                    <a:pt x="942467" y="32512"/>
                  </a:lnTo>
                  <a:lnTo>
                    <a:pt x="945387" y="39370"/>
                  </a:lnTo>
                  <a:lnTo>
                    <a:pt x="945387" y="53212"/>
                  </a:lnTo>
                  <a:lnTo>
                    <a:pt x="927226" y="73660"/>
                  </a:lnTo>
                  <a:lnTo>
                    <a:pt x="921257" y="75946"/>
                  </a:lnTo>
                  <a:lnTo>
                    <a:pt x="913002" y="76962"/>
                  </a:lnTo>
                  <a:lnTo>
                    <a:pt x="958686" y="76962"/>
                  </a:lnTo>
                  <a:lnTo>
                    <a:pt x="962459" y="72128"/>
                  </a:lnTo>
                  <a:lnTo>
                    <a:pt x="966231" y="64674"/>
                  </a:lnTo>
                  <a:lnTo>
                    <a:pt x="968503" y="56507"/>
                  </a:lnTo>
                  <a:lnTo>
                    <a:pt x="969263" y="47625"/>
                  </a:lnTo>
                  <a:lnTo>
                    <a:pt x="968809" y="40550"/>
                  </a:lnTo>
                  <a:lnTo>
                    <a:pt x="967438" y="33797"/>
                  </a:lnTo>
                  <a:lnTo>
                    <a:pt x="965138" y="27354"/>
                  </a:lnTo>
                  <a:lnTo>
                    <a:pt x="961875" y="21177"/>
                  </a:lnTo>
                  <a:lnTo>
                    <a:pt x="960439" y="19177"/>
                  </a:lnTo>
                  <a:close/>
                </a:path>
                <a:path w="983615" h="177800">
                  <a:moveTo>
                    <a:pt x="739012" y="0"/>
                  </a:moveTo>
                  <a:lnTo>
                    <a:pt x="714121" y="0"/>
                  </a:lnTo>
                  <a:lnTo>
                    <a:pt x="647065" y="174498"/>
                  </a:lnTo>
                  <a:lnTo>
                    <a:pt x="671576" y="174498"/>
                  </a:lnTo>
                  <a:lnTo>
                    <a:pt x="690752" y="121666"/>
                  </a:lnTo>
                  <a:lnTo>
                    <a:pt x="788777" y="121666"/>
                  </a:lnTo>
                  <a:lnTo>
                    <a:pt x="781089" y="102870"/>
                  </a:lnTo>
                  <a:lnTo>
                    <a:pt x="697483" y="102870"/>
                  </a:lnTo>
                  <a:lnTo>
                    <a:pt x="716660" y="51562"/>
                  </a:lnTo>
                  <a:lnTo>
                    <a:pt x="719522" y="43326"/>
                  </a:lnTo>
                  <a:lnTo>
                    <a:pt x="722026" y="35020"/>
                  </a:lnTo>
                  <a:lnTo>
                    <a:pt x="724197" y="26666"/>
                  </a:lnTo>
                  <a:lnTo>
                    <a:pt x="726058" y="18287"/>
                  </a:lnTo>
                  <a:lnTo>
                    <a:pt x="746493" y="18287"/>
                  </a:lnTo>
                  <a:lnTo>
                    <a:pt x="739012" y="0"/>
                  </a:lnTo>
                  <a:close/>
                </a:path>
                <a:path w="983615" h="177800">
                  <a:moveTo>
                    <a:pt x="788777" y="121666"/>
                  </a:moveTo>
                  <a:lnTo>
                    <a:pt x="763777" y="121666"/>
                  </a:lnTo>
                  <a:lnTo>
                    <a:pt x="784098" y="174498"/>
                  </a:lnTo>
                  <a:lnTo>
                    <a:pt x="810386" y="174498"/>
                  </a:lnTo>
                  <a:lnTo>
                    <a:pt x="788777" y="121666"/>
                  </a:lnTo>
                  <a:close/>
                </a:path>
                <a:path w="983615" h="177800">
                  <a:moveTo>
                    <a:pt x="746493" y="18287"/>
                  </a:moveTo>
                  <a:lnTo>
                    <a:pt x="726058" y="18287"/>
                  </a:lnTo>
                  <a:lnTo>
                    <a:pt x="728323" y="25836"/>
                  </a:lnTo>
                  <a:lnTo>
                    <a:pt x="731123" y="34385"/>
                  </a:lnTo>
                  <a:lnTo>
                    <a:pt x="734470" y="43934"/>
                  </a:lnTo>
                  <a:lnTo>
                    <a:pt x="738377" y="54483"/>
                  </a:lnTo>
                  <a:lnTo>
                    <a:pt x="756666" y="102870"/>
                  </a:lnTo>
                  <a:lnTo>
                    <a:pt x="781089" y="102870"/>
                  </a:lnTo>
                  <a:lnTo>
                    <a:pt x="746493" y="18287"/>
                  </a:lnTo>
                  <a:close/>
                </a:path>
                <a:path w="983615" h="177800">
                  <a:moveTo>
                    <a:pt x="552703" y="0"/>
                  </a:moveTo>
                  <a:lnTo>
                    <a:pt x="529717" y="0"/>
                  </a:lnTo>
                  <a:lnTo>
                    <a:pt x="529717" y="174498"/>
                  </a:lnTo>
                  <a:lnTo>
                    <a:pt x="638682" y="174498"/>
                  </a:lnTo>
                  <a:lnTo>
                    <a:pt x="638682" y="153924"/>
                  </a:lnTo>
                  <a:lnTo>
                    <a:pt x="552703" y="153924"/>
                  </a:lnTo>
                  <a:lnTo>
                    <a:pt x="552703" y="0"/>
                  </a:lnTo>
                  <a:close/>
                </a:path>
                <a:path w="983615" h="177800">
                  <a:moveTo>
                    <a:pt x="377317" y="0"/>
                  </a:moveTo>
                  <a:lnTo>
                    <a:pt x="354202" y="0"/>
                  </a:lnTo>
                  <a:lnTo>
                    <a:pt x="354202" y="100837"/>
                  </a:lnTo>
                  <a:lnTo>
                    <a:pt x="360806" y="144525"/>
                  </a:lnTo>
                  <a:lnTo>
                    <a:pt x="391519" y="172704"/>
                  </a:lnTo>
                  <a:lnTo>
                    <a:pt x="423291" y="177419"/>
                  </a:lnTo>
                  <a:lnTo>
                    <a:pt x="435268" y="176821"/>
                  </a:lnTo>
                  <a:lnTo>
                    <a:pt x="471197" y="162552"/>
                  </a:lnTo>
                  <a:lnTo>
                    <a:pt x="477193" y="156591"/>
                  </a:lnTo>
                  <a:lnTo>
                    <a:pt x="421258" y="156591"/>
                  </a:lnTo>
                  <a:lnTo>
                    <a:pt x="414095" y="156231"/>
                  </a:lnTo>
                  <a:lnTo>
                    <a:pt x="381485" y="134163"/>
                  </a:lnTo>
                  <a:lnTo>
                    <a:pt x="377320" y="100837"/>
                  </a:lnTo>
                  <a:lnTo>
                    <a:pt x="377317" y="0"/>
                  </a:lnTo>
                  <a:close/>
                </a:path>
                <a:path w="983615" h="177800">
                  <a:moveTo>
                    <a:pt x="491490" y="0"/>
                  </a:moveTo>
                  <a:lnTo>
                    <a:pt x="468375" y="0"/>
                  </a:lnTo>
                  <a:lnTo>
                    <a:pt x="468370" y="100837"/>
                  </a:lnTo>
                  <a:lnTo>
                    <a:pt x="467707" y="115780"/>
                  </a:lnTo>
                  <a:lnTo>
                    <a:pt x="443039" y="153717"/>
                  </a:lnTo>
                  <a:lnTo>
                    <a:pt x="421258" y="156591"/>
                  </a:lnTo>
                  <a:lnTo>
                    <a:pt x="477193" y="156591"/>
                  </a:lnTo>
                  <a:lnTo>
                    <a:pt x="491046" y="113932"/>
                  </a:lnTo>
                  <a:lnTo>
                    <a:pt x="491490" y="100837"/>
                  </a:lnTo>
                  <a:lnTo>
                    <a:pt x="491490" y="0"/>
                  </a:lnTo>
                  <a:close/>
                </a:path>
                <a:path w="983615" h="177800">
                  <a:moveTo>
                    <a:pt x="200532" y="0"/>
                  </a:moveTo>
                  <a:lnTo>
                    <a:pt x="176783" y="0"/>
                  </a:lnTo>
                  <a:lnTo>
                    <a:pt x="176783" y="174498"/>
                  </a:lnTo>
                  <a:lnTo>
                    <a:pt x="199008" y="174498"/>
                  </a:lnTo>
                  <a:lnTo>
                    <a:pt x="199008" y="37337"/>
                  </a:lnTo>
                  <a:lnTo>
                    <a:pt x="225517" y="37337"/>
                  </a:lnTo>
                  <a:lnTo>
                    <a:pt x="200532" y="0"/>
                  </a:lnTo>
                  <a:close/>
                </a:path>
                <a:path w="983615" h="177800">
                  <a:moveTo>
                    <a:pt x="225517" y="37337"/>
                  </a:moveTo>
                  <a:lnTo>
                    <a:pt x="199008" y="37337"/>
                  </a:lnTo>
                  <a:lnTo>
                    <a:pt x="290575" y="174498"/>
                  </a:lnTo>
                  <a:lnTo>
                    <a:pt x="314325" y="174498"/>
                  </a:lnTo>
                  <a:lnTo>
                    <a:pt x="314325" y="137033"/>
                  </a:lnTo>
                  <a:lnTo>
                    <a:pt x="292226" y="137033"/>
                  </a:lnTo>
                  <a:lnTo>
                    <a:pt x="225517" y="37337"/>
                  </a:lnTo>
                  <a:close/>
                </a:path>
                <a:path w="983615" h="177800">
                  <a:moveTo>
                    <a:pt x="314325" y="0"/>
                  </a:moveTo>
                  <a:lnTo>
                    <a:pt x="292226" y="0"/>
                  </a:lnTo>
                  <a:lnTo>
                    <a:pt x="292226" y="137033"/>
                  </a:lnTo>
                  <a:lnTo>
                    <a:pt x="314325" y="137033"/>
                  </a:lnTo>
                  <a:lnTo>
                    <a:pt x="314325" y="0"/>
                  </a:lnTo>
                  <a:close/>
                </a:path>
                <a:path w="983615" h="177800">
                  <a:moveTo>
                    <a:pt x="23749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22225" y="174498"/>
                  </a:lnTo>
                  <a:lnTo>
                    <a:pt x="22225" y="37337"/>
                  </a:lnTo>
                  <a:lnTo>
                    <a:pt x="48733" y="37337"/>
                  </a:lnTo>
                  <a:lnTo>
                    <a:pt x="23749" y="0"/>
                  </a:lnTo>
                  <a:close/>
                </a:path>
                <a:path w="983615" h="177800">
                  <a:moveTo>
                    <a:pt x="48733" y="37337"/>
                  </a:moveTo>
                  <a:lnTo>
                    <a:pt x="22225" y="37337"/>
                  </a:lnTo>
                  <a:lnTo>
                    <a:pt x="113792" y="174498"/>
                  </a:lnTo>
                  <a:lnTo>
                    <a:pt x="137541" y="174498"/>
                  </a:lnTo>
                  <a:lnTo>
                    <a:pt x="137541" y="137033"/>
                  </a:lnTo>
                  <a:lnTo>
                    <a:pt x="115443" y="137033"/>
                  </a:lnTo>
                  <a:lnTo>
                    <a:pt x="48733" y="37337"/>
                  </a:lnTo>
                  <a:close/>
                </a:path>
                <a:path w="983615" h="177800">
                  <a:moveTo>
                    <a:pt x="137541" y="0"/>
                  </a:moveTo>
                  <a:lnTo>
                    <a:pt x="115443" y="0"/>
                  </a:lnTo>
                  <a:lnTo>
                    <a:pt x="115443" y="137033"/>
                  </a:lnTo>
                  <a:lnTo>
                    <a:pt x="137541" y="137033"/>
                  </a:lnTo>
                  <a:lnTo>
                    <a:pt x="137541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1" name="object 51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900543" y="676783"/>
              <a:ext cx="462914" cy="183642"/>
            </a:xfrm>
            <a:prstGeom prst="rect">
              <a:avLst/>
            </a:prstGeom>
          </p:spPr>
        </p:pic>
        <p:pic>
          <p:nvPicPr>
            <p:cNvPr id="52" name="object 52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725029" y="676783"/>
              <a:ext cx="146431" cy="186563"/>
            </a:xfrm>
            <a:prstGeom prst="rect">
              <a:avLst/>
            </a:prstGeom>
          </p:spPr>
        </p:pic>
        <p:pic>
          <p:nvPicPr>
            <p:cNvPr id="53" name="object 53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547610" y="676783"/>
              <a:ext cx="146685" cy="183642"/>
            </a:xfrm>
            <a:prstGeom prst="rect">
              <a:avLst/>
            </a:prstGeom>
          </p:spPr>
        </p:pic>
        <p:pic>
          <p:nvPicPr>
            <p:cNvPr id="54" name="object 54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370826" y="676783"/>
              <a:ext cx="146685" cy="183642"/>
            </a:xfrm>
            <a:prstGeom prst="rect">
              <a:avLst/>
            </a:prstGeom>
          </p:spPr>
        </p:pic>
      </p:grpSp>
      <p:grpSp>
        <p:nvGrpSpPr>
          <p:cNvPr id="55" name="object 55" descr=""/>
          <p:cNvGrpSpPr/>
          <p:nvPr/>
        </p:nvGrpSpPr>
        <p:grpSpPr>
          <a:xfrm>
            <a:off x="8462391" y="633094"/>
            <a:ext cx="1440180" cy="230504"/>
            <a:chOff x="8462391" y="633094"/>
            <a:chExt cx="1440180" cy="230504"/>
          </a:xfrm>
        </p:grpSpPr>
        <p:pic>
          <p:nvPicPr>
            <p:cNvPr id="56" name="object 56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8462391" y="633094"/>
              <a:ext cx="189483" cy="227330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681085" y="673734"/>
              <a:ext cx="1221359" cy="189611"/>
            </a:xfrm>
            <a:prstGeom prst="rect">
              <a:avLst/>
            </a:prstGeom>
          </p:spPr>
        </p:pic>
      </p:grpSp>
      <p:pic>
        <p:nvPicPr>
          <p:cNvPr id="58" name="object 58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59" name="object 59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60" name="object 60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2" name="object 62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sp>
        <p:nvSpPr>
          <p:cNvPr id="63" name="object 6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04139">
              <a:lnSpc>
                <a:spcPct val="100000"/>
              </a:lnSpc>
              <a:spcBef>
                <a:spcPts val="100"/>
              </a:spcBef>
            </a:pPr>
            <a:r>
              <a:rPr dirty="0"/>
              <a:t>Significantly</a:t>
            </a:r>
            <a:r>
              <a:rPr dirty="0" spc="-55"/>
              <a:t> </a:t>
            </a:r>
            <a:r>
              <a:rPr dirty="0"/>
              <a:t>lower</a:t>
            </a:r>
            <a:r>
              <a:rPr dirty="0" spc="-20"/>
              <a:t> </a:t>
            </a:r>
            <a:r>
              <a:rPr dirty="0"/>
              <a:t>rate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BVD</a:t>
            </a:r>
            <a:r>
              <a:rPr dirty="0" spc="-30"/>
              <a:t> </a:t>
            </a:r>
            <a:r>
              <a:rPr dirty="0"/>
              <a:t>with</a:t>
            </a:r>
            <a:r>
              <a:rPr dirty="0" spc="-65"/>
              <a:t> </a:t>
            </a:r>
            <a:r>
              <a:rPr dirty="0" spc="-60"/>
              <a:t>TAVI</a:t>
            </a:r>
            <a:r>
              <a:rPr dirty="0" spc="-15"/>
              <a:t> </a:t>
            </a:r>
            <a:r>
              <a:rPr dirty="0"/>
              <a:t>vs.</a:t>
            </a:r>
            <a:r>
              <a:rPr dirty="0" spc="-15"/>
              <a:t> </a:t>
            </a:r>
            <a:r>
              <a:rPr dirty="0"/>
              <a:t>Surgery</a:t>
            </a:r>
            <a:r>
              <a:rPr dirty="0" spc="-30"/>
              <a:t> </a:t>
            </a:r>
            <a:r>
              <a:rPr dirty="0"/>
              <a:t>through</a:t>
            </a:r>
            <a:r>
              <a:rPr dirty="0" spc="-30"/>
              <a:t> </a:t>
            </a:r>
            <a:r>
              <a:rPr dirty="0"/>
              <a:t>5</a:t>
            </a:r>
            <a:r>
              <a:rPr dirty="0" spc="-20"/>
              <a:t> </a:t>
            </a:r>
            <a:r>
              <a:rPr dirty="0"/>
              <a:t>years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/>
              <a:t>larger</a:t>
            </a:r>
            <a:r>
              <a:rPr dirty="0" spc="-30"/>
              <a:t> </a:t>
            </a:r>
            <a:r>
              <a:rPr dirty="0" spc="-10"/>
              <a:t>annuli</a:t>
            </a:r>
          </a:p>
        </p:txBody>
      </p:sp>
      <p:sp>
        <p:nvSpPr>
          <p:cNvPr id="64" name="object 64" descr=""/>
          <p:cNvSpPr txBox="1"/>
          <p:nvPr/>
        </p:nvSpPr>
        <p:spPr>
          <a:xfrm>
            <a:off x="992530" y="6163157"/>
            <a:ext cx="6431280" cy="573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21767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Post-procedure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Fine-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Gray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interval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censoring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treating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death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competing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433186" y="1740661"/>
            <a:ext cx="0" cy="4003040"/>
          </a:xfrm>
          <a:custGeom>
            <a:avLst/>
            <a:gdLst/>
            <a:ahLst/>
            <a:cxnLst/>
            <a:rect l="l" t="t" r="r" b="b"/>
            <a:pathLst>
              <a:path w="0" h="4003040">
                <a:moveTo>
                  <a:pt x="0" y="0"/>
                </a:moveTo>
                <a:lnTo>
                  <a:pt x="0" y="4002646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6764781" y="1740661"/>
            <a:ext cx="0" cy="4003040"/>
          </a:xfrm>
          <a:custGeom>
            <a:avLst/>
            <a:gdLst/>
            <a:ahLst/>
            <a:cxnLst/>
            <a:rect l="l" t="t" r="r" b="b"/>
            <a:pathLst>
              <a:path w="0" h="4003040">
                <a:moveTo>
                  <a:pt x="0" y="0"/>
                </a:moveTo>
                <a:lnTo>
                  <a:pt x="0" y="4002646"/>
                </a:lnTo>
              </a:path>
            </a:pathLst>
          </a:custGeom>
          <a:ln w="12700">
            <a:solidFill>
              <a:srgbClr val="FFFFFF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710209" y="1740661"/>
            <a:ext cx="10205085" cy="4003040"/>
            <a:chOff x="710209" y="1740661"/>
            <a:chExt cx="10205085" cy="4003040"/>
          </a:xfrm>
        </p:grpSpPr>
        <p:sp>
          <p:nvSpPr>
            <p:cNvPr id="5" name="object 5" descr=""/>
            <p:cNvSpPr/>
            <p:nvPr/>
          </p:nvSpPr>
          <p:spPr>
            <a:xfrm>
              <a:off x="8089265" y="1740661"/>
              <a:ext cx="0" cy="4003040"/>
            </a:xfrm>
            <a:custGeom>
              <a:avLst/>
              <a:gdLst/>
              <a:ahLst/>
              <a:cxnLst/>
              <a:rect l="l" t="t" r="r" b="b"/>
              <a:pathLst>
                <a:path w="0" h="4003040">
                  <a:moveTo>
                    <a:pt x="0" y="0"/>
                  </a:moveTo>
                  <a:lnTo>
                    <a:pt x="0" y="40026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10209" y="1747011"/>
              <a:ext cx="10205085" cy="265430"/>
            </a:xfrm>
            <a:custGeom>
              <a:avLst/>
              <a:gdLst/>
              <a:ahLst/>
              <a:cxnLst/>
              <a:rect l="l" t="t" r="r" b="b"/>
              <a:pathLst>
                <a:path w="10205085" h="265430">
                  <a:moveTo>
                    <a:pt x="0" y="0"/>
                  </a:moveTo>
                  <a:lnTo>
                    <a:pt x="10204805" y="0"/>
                  </a:lnTo>
                </a:path>
                <a:path w="10205085" h="265430">
                  <a:moveTo>
                    <a:pt x="0" y="265175"/>
                  </a:moveTo>
                  <a:lnTo>
                    <a:pt x="10204805" y="265175"/>
                  </a:lnTo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10209" y="2279903"/>
              <a:ext cx="10205085" cy="535940"/>
            </a:xfrm>
            <a:custGeom>
              <a:avLst/>
              <a:gdLst/>
              <a:ahLst/>
              <a:cxnLst/>
              <a:rect l="l" t="t" r="r" b="b"/>
              <a:pathLst>
                <a:path w="10205085" h="535939">
                  <a:moveTo>
                    <a:pt x="0" y="0"/>
                  </a:moveTo>
                  <a:lnTo>
                    <a:pt x="10204805" y="0"/>
                  </a:lnTo>
                </a:path>
                <a:path w="10205085" h="535939">
                  <a:moveTo>
                    <a:pt x="0" y="267716"/>
                  </a:moveTo>
                  <a:lnTo>
                    <a:pt x="10204805" y="267716"/>
                  </a:lnTo>
                </a:path>
                <a:path w="10205085" h="535939">
                  <a:moveTo>
                    <a:pt x="0" y="535559"/>
                  </a:moveTo>
                  <a:lnTo>
                    <a:pt x="10204805" y="535559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10209" y="3083178"/>
              <a:ext cx="10205085" cy="267970"/>
            </a:xfrm>
            <a:custGeom>
              <a:avLst/>
              <a:gdLst/>
              <a:ahLst/>
              <a:cxnLst/>
              <a:rect l="l" t="t" r="r" b="b"/>
              <a:pathLst>
                <a:path w="10205085" h="267970">
                  <a:moveTo>
                    <a:pt x="0" y="0"/>
                  </a:moveTo>
                  <a:lnTo>
                    <a:pt x="10204805" y="0"/>
                  </a:lnTo>
                </a:path>
                <a:path w="10205085" h="267970">
                  <a:moveTo>
                    <a:pt x="0" y="267843"/>
                  </a:moveTo>
                  <a:lnTo>
                    <a:pt x="10204805" y="267843"/>
                  </a:lnTo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710209" y="3618738"/>
              <a:ext cx="10205085" cy="535940"/>
            </a:xfrm>
            <a:custGeom>
              <a:avLst/>
              <a:gdLst/>
              <a:ahLst/>
              <a:cxnLst/>
              <a:rect l="l" t="t" r="r" b="b"/>
              <a:pathLst>
                <a:path w="10205085" h="535939">
                  <a:moveTo>
                    <a:pt x="0" y="0"/>
                  </a:moveTo>
                  <a:lnTo>
                    <a:pt x="10204805" y="0"/>
                  </a:lnTo>
                </a:path>
                <a:path w="10205085" h="535939">
                  <a:moveTo>
                    <a:pt x="0" y="267716"/>
                  </a:moveTo>
                  <a:lnTo>
                    <a:pt x="10204805" y="267716"/>
                  </a:lnTo>
                </a:path>
                <a:path w="10205085" h="535939">
                  <a:moveTo>
                    <a:pt x="0" y="535559"/>
                  </a:moveTo>
                  <a:lnTo>
                    <a:pt x="10204805" y="535559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10209" y="4422013"/>
              <a:ext cx="10205085" cy="267970"/>
            </a:xfrm>
            <a:custGeom>
              <a:avLst/>
              <a:gdLst/>
              <a:ahLst/>
              <a:cxnLst/>
              <a:rect l="l" t="t" r="r" b="b"/>
              <a:pathLst>
                <a:path w="10205085" h="267970">
                  <a:moveTo>
                    <a:pt x="0" y="0"/>
                  </a:moveTo>
                  <a:lnTo>
                    <a:pt x="10204805" y="0"/>
                  </a:lnTo>
                </a:path>
                <a:path w="10205085" h="267970">
                  <a:moveTo>
                    <a:pt x="0" y="267843"/>
                  </a:moveTo>
                  <a:lnTo>
                    <a:pt x="10204805" y="267843"/>
                  </a:lnTo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10209" y="4957572"/>
              <a:ext cx="10205085" cy="535940"/>
            </a:xfrm>
            <a:custGeom>
              <a:avLst/>
              <a:gdLst/>
              <a:ahLst/>
              <a:cxnLst/>
              <a:rect l="l" t="t" r="r" b="b"/>
              <a:pathLst>
                <a:path w="10205085" h="535939">
                  <a:moveTo>
                    <a:pt x="0" y="0"/>
                  </a:moveTo>
                  <a:lnTo>
                    <a:pt x="10204805" y="0"/>
                  </a:lnTo>
                </a:path>
                <a:path w="10205085" h="535939">
                  <a:moveTo>
                    <a:pt x="0" y="267715"/>
                  </a:moveTo>
                  <a:lnTo>
                    <a:pt x="10204805" y="267715"/>
                  </a:lnTo>
                </a:path>
                <a:path w="10205085" h="535939">
                  <a:moveTo>
                    <a:pt x="0" y="535558"/>
                  </a:moveTo>
                  <a:lnTo>
                    <a:pt x="10204805" y="535558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/>
          <p:nvPr/>
        </p:nvSpPr>
        <p:spPr>
          <a:xfrm>
            <a:off x="710209" y="1186561"/>
            <a:ext cx="10205085" cy="0"/>
          </a:xfrm>
          <a:custGeom>
            <a:avLst/>
            <a:gdLst/>
            <a:ahLst/>
            <a:cxnLst/>
            <a:rect l="l" t="t" r="r" b="b"/>
            <a:pathLst>
              <a:path w="10205085" h="0">
                <a:moveTo>
                  <a:pt x="0" y="0"/>
                </a:moveTo>
                <a:lnTo>
                  <a:pt x="10204805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710209" y="5736958"/>
            <a:ext cx="10205085" cy="0"/>
          </a:xfrm>
          <a:custGeom>
            <a:avLst/>
            <a:gdLst/>
            <a:ahLst/>
            <a:cxnLst/>
            <a:rect l="l" t="t" r="r" b="b"/>
            <a:pathLst>
              <a:path w="10205085" h="0">
                <a:moveTo>
                  <a:pt x="0" y="0"/>
                </a:moveTo>
                <a:lnTo>
                  <a:pt x="10204805" y="0"/>
                </a:lnTo>
              </a:path>
            </a:pathLst>
          </a:custGeom>
          <a:ln w="12700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8390381" y="1327785"/>
            <a:ext cx="11766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HR</a:t>
            </a:r>
            <a:r>
              <a:rPr dirty="0" sz="1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(95%</a:t>
            </a: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CI)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041381" y="1327785"/>
            <a:ext cx="7004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1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835253" y="1740788"/>
            <a:ext cx="32010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Pooled</a:t>
            </a:r>
            <a:r>
              <a:rPr dirty="0" sz="16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1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6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1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(N=2099)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63853" y="2007235"/>
            <a:ext cx="1682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All-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cause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8220582" y="1995297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1.46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(1.13,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1.88)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126218" y="2007235"/>
            <a:ext cx="533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0.004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63853" y="2275077"/>
            <a:ext cx="22015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Cardiovascular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8220582" y="2263267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1.84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(1.34,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2.51)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0018903" y="2275077"/>
            <a:ext cx="6515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&lt;0.001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063853" y="2543048"/>
            <a:ext cx="42297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Hospitalization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disease/worsening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HF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8220582" y="2530551"/>
            <a:ext cx="15182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1.67</a:t>
            </a:r>
            <a:r>
              <a:rPr dirty="0" sz="1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(1.23,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2.26)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0126218" y="2543048"/>
            <a:ext cx="533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0.001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1063853" y="2810332"/>
            <a:ext cx="11658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Composite</a:t>
            </a:r>
            <a:r>
              <a:rPr dirty="0" sz="1600" spc="-1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8220582" y="2798825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1.46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(1.16,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1.83)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0126218" y="2810332"/>
            <a:ext cx="533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0.001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35253" y="3078606"/>
            <a:ext cx="15316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16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(N=971)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1063853" y="3352292"/>
            <a:ext cx="1682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All-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cause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220582" y="3334639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1.58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(1.15,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2.19)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10126218" y="3346450"/>
            <a:ext cx="533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0.005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1063853" y="3620261"/>
            <a:ext cx="22015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Cardiovascular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8220582" y="3602228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2.14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(1.44,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3.18)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0018903" y="3613861"/>
            <a:ext cx="6521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&lt;0.001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1063853" y="3882009"/>
            <a:ext cx="42297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Hospitalization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disease/worsening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HF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8228203" y="3870197"/>
            <a:ext cx="15024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1.67</a:t>
            </a:r>
            <a:r>
              <a:rPr dirty="0" sz="16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(1.11,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2.51)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10182606" y="3882009"/>
            <a:ext cx="420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0.01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063853" y="4155694"/>
            <a:ext cx="11652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Composite</a:t>
            </a:r>
            <a:r>
              <a:rPr dirty="0" sz="16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8220582" y="4138040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1.51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(1.12,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2.02)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10126218" y="4149978"/>
            <a:ext cx="5334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0.007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835253" y="4423664"/>
            <a:ext cx="1337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60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(N=1128)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1063853" y="4685538"/>
            <a:ext cx="16827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All-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cause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8220582" y="4673600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1.34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(0.88,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2.04)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10182606" y="4685538"/>
            <a:ext cx="420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0.18</a:t>
            </a:r>
            <a:endParaRPr sz="16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063853" y="4953380"/>
            <a:ext cx="22015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Cardiovascular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8220582" y="4941570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1.51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(0.87,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2.60)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10182606" y="4953380"/>
            <a:ext cx="420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0.14</a:t>
            </a:r>
            <a:endParaRPr sz="16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1063853" y="5221351"/>
            <a:ext cx="42297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Hospitalization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disease/worsening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Arial"/>
                <a:cs typeface="Arial"/>
              </a:rPr>
              <a:t>HF</a:t>
            </a:r>
            <a:endParaRPr sz="1600">
              <a:latin typeface="Arial"/>
              <a:cs typeface="Arial"/>
            </a:endParaRPr>
          </a:p>
        </p:txBody>
      </p:sp>
      <p:sp>
        <p:nvSpPr>
          <p:cNvPr id="50" name="object 50" descr=""/>
          <p:cNvSpPr txBox="1"/>
          <p:nvPr/>
        </p:nvSpPr>
        <p:spPr>
          <a:xfrm>
            <a:off x="8220582" y="5209158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1.82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(1.14,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2.91)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1" name="object 51" descr=""/>
          <p:cNvSpPr txBox="1"/>
          <p:nvPr/>
        </p:nvSpPr>
        <p:spPr>
          <a:xfrm>
            <a:off x="10182606" y="5221351"/>
            <a:ext cx="420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0.01</a:t>
            </a:r>
            <a:endParaRPr sz="1600">
              <a:latin typeface="Arial"/>
              <a:cs typeface="Arial"/>
            </a:endParaRPr>
          </a:p>
        </p:txBody>
      </p:sp>
      <p:sp>
        <p:nvSpPr>
          <p:cNvPr id="52" name="object 52" descr=""/>
          <p:cNvSpPr txBox="1"/>
          <p:nvPr/>
        </p:nvSpPr>
        <p:spPr>
          <a:xfrm>
            <a:off x="1063853" y="5477052"/>
            <a:ext cx="11652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Composite</a:t>
            </a:r>
            <a:r>
              <a:rPr dirty="0" sz="16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5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endParaRPr sz="16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8220582" y="5477052"/>
            <a:ext cx="15176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1.49</a:t>
            </a:r>
            <a:r>
              <a:rPr dirty="0" sz="1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(1.04,</a:t>
            </a:r>
            <a:r>
              <a:rPr dirty="0" sz="1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2.15)</a:t>
            </a:r>
            <a:endParaRPr sz="16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10182606" y="5477052"/>
            <a:ext cx="4203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0.03</a:t>
            </a:r>
            <a:endParaRPr sz="16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788923" y="6505447"/>
            <a:ext cx="53854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All-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cause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hospitalization for</a:t>
            </a:r>
            <a:r>
              <a:rPr dirty="0" sz="11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disease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worsening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heart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failure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(HF)</a:t>
            </a:r>
            <a:endParaRPr sz="1100">
              <a:latin typeface="Arial"/>
              <a:cs typeface="Arial"/>
            </a:endParaRPr>
          </a:p>
        </p:txBody>
      </p:sp>
      <p:sp>
        <p:nvSpPr>
          <p:cNvPr id="56" name="object 56" descr=""/>
          <p:cNvSpPr/>
          <p:nvPr/>
        </p:nvSpPr>
        <p:spPr>
          <a:xfrm>
            <a:off x="5430011" y="5893308"/>
            <a:ext cx="2670175" cy="45720"/>
          </a:xfrm>
          <a:custGeom>
            <a:avLst/>
            <a:gdLst/>
            <a:ahLst/>
            <a:cxnLst/>
            <a:rect l="l" t="t" r="r" b="b"/>
            <a:pathLst>
              <a:path w="2670175" h="45720">
                <a:moveTo>
                  <a:pt x="0" y="0"/>
                </a:moveTo>
                <a:lnTo>
                  <a:pt x="2670047" y="0"/>
                </a:lnTo>
              </a:path>
              <a:path w="2670175" h="45720">
                <a:moveTo>
                  <a:pt x="0" y="0"/>
                </a:moveTo>
                <a:lnTo>
                  <a:pt x="0" y="45719"/>
                </a:lnTo>
              </a:path>
              <a:path w="2670175" h="45720">
                <a:moveTo>
                  <a:pt x="1335023" y="0"/>
                </a:moveTo>
                <a:lnTo>
                  <a:pt x="1335023" y="45719"/>
                </a:lnTo>
              </a:path>
              <a:path w="2670175" h="45720">
                <a:moveTo>
                  <a:pt x="2670047" y="0"/>
                </a:moveTo>
                <a:lnTo>
                  <a:pt x="2670047" y="45719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7" name="object 57" descr=""/>
          <p:cNvGrpSpPr/>
          <p:nvPr/>
        </p:nvGrpSpPr>
        <p:grpSpPr>
          <a:xfrm>
            <a:off x="6835902" y="2082482"/>
            <a:ext cx="295910" cy="123825"/>
            <a:chOff x="6835902" y="2082482"/>
            <a:chExt cx="295910" cy="123825"/>
          </a:xfrm>
        </p:grpSpPr>
        <p:sp>
          <p:nvSpPr>
            <p:cNvPr id="58" name="object 58" descr=""/>
            <p:cNvSpPr/>
            <p:nvPr/>
          </p:nvSpPr>
          <p:spPr>
            <a:xfrm>
              <a:off x="6835902" y="2145030"/>
              <a:ext cx="295910" cy="0"/>
            </a:xfrm>
            <a:custGeom>
              <a:avLst/>
              <a:gdLst/>
              <a:ahLst/>
              <a:cxnLst/>
              <a:rect l="l" t="t" r="r" b="b"/>
              <a:pathLst>
                <a:path w="295909" h="0">
                  <a:moveTo>
                    <a:pt x="147827" y="0"/>
                  </a:moveTo>
                  <a:lnTo>
                    <a:pt x="0" y="0"/>
                  </a:lnTo>
                </a:path>
                <a:path w="295909" h="0">
                  <a:moveTo>
                    <a:pt x="147827" y="0"/>
                  </a:moveTo>
                  <a:lnTo>
                    <a:pt x="295655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6925945" y="2087245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6925945" y="2087245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1" name="object 61" descr=""/>
          <p:cNvGrpSpPr/>
          <p:nvPr/>
        </p:nvGrpSpPr>
        <p:grpSpPr>
          <a:xfrm>
            <a:off x="6884669" y="2617406"/>
            <a:ext cx="353695" cy="123825"/>
            <a:chOff x="6884669" y="2617406"/>
            <a:chExt cx="353695" cy="123825"/>
          </a:xfrm>
        </p:grpSpPr>
        <p:sp>
          <p:nvSpPr>
            <p:cNvPr id="62" name="object 62" descr=""/>
            <p:cNvSpPr/>
            <p:nvPr/>
          </p:nvSpPr>
          <p:spPr>
            <a:xfrm>
              <a:off x="6884669" y="2681478"/>
              <a:ext cx="353695" cy="0"/>
            </a:xfrm>
            <a:custGeom>
              <a:avLst/>
              <a:gdLst/>
              <a:ahLst/>
              <a:cxnLst/>
              <a:rect l="l" t="t" r="r" b="b"/>
              <a:pathLst>
                <a:path w="353695" h="0">
                  <a:moveTo>
                    <a:pt x="176783" y="0"/>
                  </a:moveTo>
                  <a:lnTo>
                    <a:pt x="0" y="0"/>
                  </a:lnTo>
                </a:path>
                <a:path w="353695" h="0">
                  <a:moveTo>
                    <a:pt x="176783" y="0"/>
                  </a:moveTo>
                  <a:lnTo>
                    <a:pt x="353568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7003668" y="2622169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7003668" y="2622169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5" name="object 65" descr=""/>
          <p:cNvGrpSpPr/>
          <p:nvPr/>
        </p:nvGrpSpPr>
        <p:grpSpPr>
          <a:xfrm>
            <a:off x="6851142" y="2885630"/>
            <a:ext cx="264160" cy="123825"/>
            <a:chOff x="6851142" y="2885630"/>
            <a:chExt cx="264160" cy="123825"/>
          </a:xfrm>
        </p:grpSpPr>
        <p:sp>
          <p:nvSpPr>
            <p:cNvPr id="66" name="object 66" descr=""/>
            <p:cNvSpPr/>
            <p:nvPr/>
          </p:nvSpPr>
          <p:spPr>
            <a:xfrm>
              <a:off x="6851142" y="2948177"/>
              <a:ext cx="264160" cy="0"/>
            </a:xfrm>
            <a:custGeom>
              <a:avLst/>
              <a:gdLst/>
              <a:ahLst/>
              <a:cxnLst/>
              <a:rect l="l" t="t" r="r" b="b"/>
              <a:pathLst>
                <a:path w="264159" h="0">
                  <a:moveTo>
                    <a:pt x="132587" y="0"/>
                  </a:moveTo>
                  <a:lnTo>
                    <a:pt x="0" y="0"/>
                  </a:lnTo>
                </a:path>
                <a:path w="264159" h="0">
                  <a:moveTo>
                    <a:pt x="132587" y="0"/>
                  </a:moveTo>
                  <a:lnTo>
                    <a:pt x="263651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6925945" y="2890392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6925945" y="2890392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9" name="object 69" descr=""/>
          <p:cNvGrpSpPr/>
          <p:nvPr/>
        </p:nvGrpSpPr>
        <p:grpSpPr>
          <a:xfrm>
            <a:off x="6934961" y="2349182"/>
            <a:ext cx="364490" cy="123825"/>
            <a:chOff x="6934961" y="2349182"/>
            <a:chExt cx="364490" cy="123825"/>
          </a:xfrm>
        </p:grpSpPr>
        <p:sp>
          <p:nvSpPr>
            <p:cNvPr id="70" name="object 70" descr=""/>
            <p:cNvSpPr/>
            <p:nvPr/>
          </p:nvSpPr>
          <p:spPr>
            <a:xfrm>
              <a:off x="6934961" y="2413254"/>
              <a:ext cx="364490" cy="0"/>
            </a:xfrm>
            <a:custGeom>
              <a:avLst/>
              <a:gdLst/>
              <a:ahLst/>
              <a:cxnLst/>
              <a:rect l="l" t="t" r="r" b="b"/>
              <a:pathLst>
                <a:path w="364490" h="0">
                  <a:moveTo>
                    <a:pt x="182880" y="0"/>
                  </a:moveTo>
                  <a:lnTo>
                    <a:pt x="0" y="0"/>
                  </a:lnTo>
                </a:path>
                <a:path w="364490" h="0">
                  <a:moveTo>
                    <a:pt x="182880" y="0"/>
                  </a:moveTo>
                  <a:lnTo>
                    <a:pt x="364236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 descr=""/>
            <p:cNvSpPr/>
            <p:nvPr/>
          </p:nvSpPr>
          <p:spPr>
            <a:xfrm>
              <a:off x="7060056" y="2353945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7060056" y="2353945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3" name="object 73" descr=""/>
          <p:cNvGrpSpPr/>
          <p:nvPr/>
        </p:nvGrpSpPr>
        <p:grpSpPr>
          <a:xfrm>
            <a:off x="6846569" y="3420554"/>
            <a:ext cx="373380" cy="123825"/>
            <a:chOff x="6846569" y="3420554"/>
            <a:chExt cx="373380" cy="123825"/>
          </a:xfrm>
        </p:grpSpPr>
        <p:sp>
          <p:nvSpPr>
            <p:cNvPr id="74" name="object 74" descr=""/>
            <p:cNvSpPr/>
            <p:nvPr/>
          </p:nvSpPr>
          <p:spPr>
            <a:xfrm>
              <a:off x="6846569" y="3484625"/>
              <a:ext cx="373380" cy="0"/>
            </a:xfrm>
            <a:custGeom>
              <a:avLst/>
              <a:gdLst/>
              <a:ahLst/>
              <a:cxnLst/>
              <a:rect l="l" t="t" r="r" b="b"/>
              <a:pathLst>
                <a:path w="373379" h="0">
                  <a:moveTo>
                    <a:pt x="182879" y="0"/>
                  </a:moveTo>
                  <a:lnTo>
                    <a:pt x="0" y="0"/>
                  </a:lnTo>
                </a:path>
                <a:path w="373379" h="0">
                  <a:moveTo>
                    <a:pt x="182879" y="0"/>
                  </a:moveTo>
                  <a:lnTo>
                    <a:pt x="373379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6971664" y="3425316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6" name="object 76" descr=""/>
            <p:cNvSpPr/>
            <p:nvPr/>
          </p:nvSpPr>
          <p:spPr>
            <a:xfrm>
              <a:off x="6971664" y="3425316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7" name="object 77" descr=""/>
          <p:cNvGrpSpPr/>
          <p:nvPr/>
        </p:nvGrpSpPr>
        <p:grpSpPr>
          <a:xfrm>
            <a:off x="6825233" y="3955478"/>
            <a:ext cx="474345" cy="123825"/>
            <a:chOff x="6825233" y="3955478"/>
            <a:chExt cx="474345" cy="123825"/>
          </a:xfrm>
        </p:grpSpPr>
        <p:sp>
          <p:nvSpPr>
            <p:cNvPr id="78" name="object 78" descr=""/>
            <p:cNvSpPr/>
            <p:nvPr/>
          </p:nvSpPr>
          <p:spPr>
            <a:xfrm>
              <a:off x="6825233" y="4019549"/>
              <a:ext cx="474345" cy="0"/>
            </a:xfrm>
            <a:custGeom>
              <a:avLst/>
              <a:gdLst/>
              <a:ahLst/>
              <a:cxnLst/>
              <a:rect l="l" t="t" r="r" b="b"/>
              <a:pathLst>
                <a:path w="474345" h="0">
                  <a:moveTo>
                    <a:pt x="236220" y="0"/>
                  </a:moveTo>
                  <a:lnTo>
                    <a:pt x="0" y="0"/>
                  </a:lnTo>
                </a:path>
                <a:path w="474345" h="0">
                  <a:moveTo>
                    <a:pt x="236220" y="0"/>
                  </a:moveTo>
                  <a:lnTo>
                    <a:pt x="473964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7003668" y="396024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299"/>
                  </a:lnTo>
                  <a:lnTo>
                    <a:pt x="114300" y="114299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7003668" y="396024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299"/>
                  </a:moveTo>
                  <a:lnTo>
                    <a:pt x="114300" y="114299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299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1" name="object 81" descr=""/>
          <p:cNvGrpSpPr/>
          <p:nvPr/>
        </p:nvGrpSpPr>
        <p:grpSpPr>
          <a:xfrm>
            <a:off x="6829806" y="4223702"/>
            <a:ext cx="342900" cy="123825"/>
            <a:chOff x="6829806" y="4223702"/>
            <a:chExt cx="342900" cy="123825"/>
          </a:xfrm>
        </p:grpSpPr>
        <p:sp>
          <p:nvSpPr>
            <p:cNvPr id="82" name="object 82" descr=""/>
            <p:cNvSpPr/>
            <p:nvPr/>
          </p:nvSpPr>
          <p:spPr>
            <a:xfrm>
              <a:off x="6829806" y="4287774"/>
              <a:ext cx="342900" cy="0"/>
            </a:xfrm>
            <a:custGeom>
              <a:avLst/>
              <a:gdLst/>
              <a:ahLst/>
              <a:cxnLst/>
              <a:rect l="l" t="t" r="r" b="b"/>
              <a:pathLst>
                <a:path w="342900" h="0">
                  <a:moveTo>
                    <a:pt x="173736" y="0"/>
                  </a:moveTo>
                  <a:lnTo>
                    <a:pt x="0" y="0"/>
                  </a:lnTo>
                </a:path>
                <a:path w="342900" h="0">
                  <a:moveTo>
                    <a:pt x="173736" y="0"/>
                  </a:moveTo>
                  <a:lnTo>
                    <a:pt x="342900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6945757" y="4228465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6945757" y="4228465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5" name="object 85" descr=""/>
          <p:cNvGrpSpPr/>
          <p:nvPr/>
        </p:nvGrpSpPr>
        <p:grpSpPr>
          <a:xfrm>
            <a:off x="6976109" y="3688778"/>
            <a:ext cx="460375" cy="123825"/>
            <a:chOff x="6976109" y="3688778"/>
            <a:chExt cx="460375" cy="123825"/>
          </a:xfrm>
        </p:grpSpPr>
        <p:sp>
          <p:nvSpPr>
            <p:cNvPr id="86" name="object 86" descr=""/>
            <p:cNvSpPr/>
            <p:nvPr/>
          </p:nvSpPr>
          <p:spPr>
            <a:xfrm>
              <a:off x="6976109" y="3751325"/>
              <a:ext cx="460375" cy="0"/>
            </a:xfrm>
            <a:custGeom>
              <a:avLst/>
              <a:gdLst/>
              <a:ahLst/>
              <a:cxnLst/>
              <a:rect l="l" t="t" r="r" b="b"/>
              <a:pathLst>
                <a:path w="460375" h="0">
                  <a:moveTo>
                    <a:pt x="230124" y="0"/>
                  </a:moveTo>
                  <a:lnTo>
                    <a:pt x="0" y="0"/>
                  </a:lnTo>
                </a:path>
                <a:path w="460375" h="0">
                  <a:moveTo>
                    <a:pt x="230124" y="0"/>
                  </a:moveTo>
                  <a:lnTo>
                    <a:pt x="460248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7" name="object 87" descr=""/>
            <p:cNvSpPr/>
            <p:nvPr/>
          </p:nvSpPr>
          <p:spPr>
            <a:xfrm>
              <a:off x="7146924" y="369354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299"/>
                  </a:lnTo>
                  <a:lnTo>
                    <a:pt x="114300" y="114299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7146924" y="3693540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299"/>
                  </a:moveTo>
                  <a:lnTo>
                    <a:pt x="114300" y="114299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299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89" name="object 89" descr=""/>
          <p:cNvGrpSpPr/>
          <p:nvPr/>
        </p:nvGrpSpPr>
        <p:grpSpPr>
          <a:xfrm>
            <a:off x="6691121" y="4758626"/>
            <a:ext cx="487680" cy="123825"/>
            <a:chOff x="6691121" y="4758626"/>
            <a:chExt cx="487680" cy="123825"/>
          </a:xfrm>
        </p:grpSpPr>
        <p:sp>
          <p:nvSpPr>
            <p:cNvPr id="90" name="object 90" descr=""/>
            <p:cNvSpPr/>
            <p:nvPr/>
          </p:nvSpPr>
          <p:spPr>
            <a:xfrm>
              <a:off x="6691121" y="4822698"/>
              <a:ext cx="487680" cy="0"/>
            </a:xfrm>
            <a:custGeom>
              <a:avLst/>
              <a:gdLst/>
              <a:ahLst/>
              <a:cxnLst/>
              <a:rect l="l" t="t" r="r" b="b"/>
              <a:pathLst>
                <a:path w="487679" h="0">
                  <a:moveTo>
                    <a:pt x="243839" y="0"/>
                  </a:moveTo>
                  <a:lnTo>
                    <a:pt x="0" y="0"/>
                  </a:lnTo>
                </a:path>
                <a:path w="487679" h="0">
                  <a:moveTo>
                    <a:pt x="243839" y="0"/>
                  </a:moveTo>
                  <a:lnTo>
                    <a:pt x="487679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1" name="object 91" descr=""/>
            <p:cNvSpPr/>
            <p:nvPr/>
          </p:nvSpPr>
          <p:spPr>
            <a:xfrm>
              <a:off x="6875652" y="4763389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2" name="object 92" descr=""/>
            <p:cNvSpPr/>
            <p:nvPr/>
          </p:nvSpPr>
          <p:spPr>
            <a:xfrm>
              <a:off x="6875652" y="4763389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3" name="object 93" descr=""/>
          <p:cNvGrpSpPr/>
          <p:nvPr/>
        </p:nvGrpSpPr>
        <p:grpSpPr>
          <a:xfrm>
            <a:off x="6840473" y="5295074"/>
            <a:ext cx="544195" cy="123825"/>
            <a:chOff x="6840473" y="5295074"/>
            <a:chExt cx="544195" cy="123825"/>
          </a:xfrm>
        </p:grpSpPr>
        <p:sp>
          <p:nvSpPr>
            <p:cNvPr id="94" name="object 94" descr=""/>
            <p:cNvSpPr/>
            <p:nvPr/>
          </p:nvSpPr>
          <p:spPr>
            <a:xfrm>
              <a:off x="6840473" y="5357621"/>
              <a:ext cx="544195" cy="0"/>
            </a:xfrm>
            <a:custGeom>
              <a:avLst/>
              <a:gdLst/>
              <a:ahLst/>
              <a:cxnLst/>
              <a:rect l="l" t="t" r="r" b="b"/>
              <a:pathLst>
                <a:path w="544195" h="0">
                  <a:moveTo>
                    <a:pt x="271272" y="0"/>
                  </a:moveTo>
                  <a:lnTo>
                    <a:pt x="0" y="0"/>
                  </a:lnTo>
                </a:path>
                <a:path w="544195" h="0">
                  <a:moveTo>
                    <a:pt x="271272" y="0"/>
                  </a:moveTo>
                  <a:lnTo>
                    <a:pt x="544068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7053960" y="5299836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7053960" y="5299836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7" name="object 97" descr=""/>
          <p:cNvGrpSpPr/>
          <p:nvPr/>
        </p:nvGrpSpPr>
        <p:grpSpPr>
          <a:xfrm>
            <a:off x="6787133" y="5561736"/>
            <a:ext cx="422275" cy="123825"/>
            <a:chOff x="6787133" y="5561736"/>
            <a:chExt cx="422275" cy="123825"/>
          </a:xfrm>
        </p:grpSpPr>
        <p:sp>
          <p:nvSpPr>
            <p:cNvPr id="98" name="object 98" descr=""/>
            <p:cNvSpPr/>
            <p:nvPr/>
          </p:nvSpPr>
          <p:spPr>
            <a:xfrm>
              <a:off x="6787133" y="5625846"/>
              <a:ext cx="422275" cy="0"/>
            </a:xfrm>
            <a:custGeom>
              <a:avLst/>
              <a:gdLst/>
              <a:ahLst/>
              <a:cxnLst/>
              <a:rect l="l" t="t" r="r" b="b"/>
              <a:pathLst>
                <a:path w="422275" h="0">
                  <a:moveTo>
                    <a:pt x="208788" y="0"/>
                  </a:moveTo>
                  <a:lnTo>
                    <a:pt x="0" y="0"/>
                  </a:lnTo>
                </a:path>
                <a:path w="422275" h="0">
                  <a:moveTo>
                    <a:pt x="208788" y="0"/>
                  </a:moveTo>
                  <a:lnTo>
                    <a:pt x="422148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9" name="object 99" descr=""/>
            <p:cNvSpPr/>
            <p:nvPr/>
          </p:nvSpPr>
          <p:spPr>
            <a:xfrm>
              <a:off x="6938136" y="5566498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299"/>
                  </a:lnTo>
                  <a:lnTo>
                    <a:pt x="114300" y="114299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6938136" y="5566498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299"/>
                  </a:moveTo>
                  <a:lnTo>
                    <a:pt x="114300" y="114299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299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1" name="object 101" descr=""/>
          <p:cNvGrpSpPr/>
          <p:nvPr/>
        </p:nvGrpSpPr>
        <p:grpSpPr>
          <a:xfrm>
            <a:off x="6683502" y="5026850"/>
            <a:ext cx="635635" cy="123825"/>
            <a:chOff x="6683502" y="5026850"/>
            <a:chExt cx="635635" cy="123825"/>
          </a:xfrm>
        </p:grpSpPr>
        <p:sp>
          <p:nvSpPr>
            <p:cNvPr id="102" name="object 102" descr=""/>
            <p:cNvSpPr/>
            <p:nvPr/>
          </p:nvSpPr>
          <p:spPr>
            <a:xfrm>
              <a:off x="6683502" y="5089398"/>
              <a:ext cx="635635" cy="0"/>
            </a:xfrm>
            <a:custGeom>
              <a:avLst/>
              <a:gdLst/>
              <a:ahLst/>
              <a:cxnLst/>
              <a:rect l="l" t="t" r="r" b="b"/>
              <a:pathLst>
                <a:path w="635634" h="0">
                  <a:moveTo>
                    <a:pt x="320040" y="0"/>
                  </a:moveTo>
                  <a:lnTo>
                    <a:pt x="0" y="0"/>
                  </a:lnTo>
                </a:path>
                <a:path w="635634" h="0">
                  <a:moveTo>
                    <a:pt x="320040" y="0"/>
                  </a:moveTo>
                  <a:lnTo>
                    <a:pt x="635507" y="0"/>
                  </a:lnTo>
                </a:path>
              </a:pathLst>
            </a:custGeom>
            <a:ln w="222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3" name="object 103" descr=""/>
            <p:cNvSpPr/>
            <p:nvPr/>
          </p:nvSpPr>
          <p:spPr>
            <a:xfrm>
              <a:off x="6945757" y="5031613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1143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4" name="object 104" descr=""/>
            <p:cNvSpPr/>
            <p:nvPr/>
          </p:nvSpPr>
          <p:spPr>
            <a:xfrm>
              <a:off x="6945757" y="5031613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114300"/>
                  </a:moveTo>
                  <a:lnTo>
                    <a:pt x="114300" y="114300"/>
                  </a:lnTo>
                  <a:lnTo>
                    <a:pt x="1143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5" name="object 105" descr=""/>
          <p:cNvSpPr txBox="1"/>
          <p:nvPr/>
        </p:nvSpPr>
        <p:spPr>
          <a:xfrm>
            <a:off x="6604507" y="5960161"/>
            <a:ext cx="3219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1.00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6" name="object 106" descr=""/>
          <p:cNvSpPr txBox="1"/>
          <p:nvPr/>
        </p:nvSpPr>
        <p:spPr>
          <a:xfrm>
            <a:off x="3721989" y="5960161"/>
            <a:ext cx="2451100" cy="398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5956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0.10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Decreased</a:t>
            </a:r>
            <a:r>
              <a:rPr dirty="0" sz="12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2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 BVD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7" name="object 107" descr=""/>
          <p:cNvSpPr txBox="1"/>
          <p:nvPr/>
        </p:nvSpPr>
        <p:spPr>
          <a:xfrm>
            <a:off x="7343912" y="5960161"/>
            <a:ext cx="2164715" cy="398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642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10.00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Higher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FFFFFF"/>
                </a:solidFill>
                <a:latin typeface="Arial"/>
                <a:cs typeface="Arial"/>
              </a:rPr>
              <a:t>BVD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8" name="object 108" descr=""/>
          <p:cNvSpPr/>
          <p:nvPr/>
        </p:nvSpPr>
        <p:spPr>
          <a:xfrm>
            <a:off x="6803897" y="6216967"/>
            <a:ext cx="371475" cy="85725"/>
          </a:xfrm>
          <a:custGeom>
            <a:avLst/>
            <a:gdLst/>
            <a:ahLst/>
            <a:cxnLst/>
            <a:rect l="l" t="t" r="r" b="b"/>
            <a:pathLst>
              <a:path w="371475" h="85725">
                <a:moveTo>
                  <a:pt x="285750" y="0"/>
                </a:moveTo>
                <a:lnTo>
                  <a:pt x="285750" y="85725"/>
                </a:lnTo>
                <a:lnTo>
                  <a:pt x="342900" y="57150"/>
                </a:lnTo>
                <a:lnTo>
                  <a:pt x="299974" y="57150"/>
                </a:lnTo>
                <a:lnTo>
                  <a:pt x="299974" y="28575"/>
                </a:lnTo>
                <a:lnTo>
                  <a:pt x="342900" y="28575"/>
                </a:lnTo>
                <a:lnTo>
                  <a:pt x="285750" y="0"/>
                </a:lnTo>
                <a:close/>
              </a:path>
              <a:path w="371475" h="85725">
                <a:moveTo>
                  <a:pt x="285750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285750" y="57150"/>
                </a:lnTo>
                <a:lnTo>
                  <a:pt x="285750" y="28575"/>
                </a:lnTo>
                <a:close/>
              </a:path>
              <a:path w="371475" h="85725">
                <a:moveTo>
                  <a:pt x="342900" y="28575"/>
                </a:moveTo>
                <a:lnTo>
                  <a:pt x="299974" y="28575"/>
                </a:lnTo>
                <a:lnTo>
                  <a:pt x="299974" y="57150"/>
                </a:lnTo>
                <a:lnTo>
                  <a:pt x="342900" y="57150"/>
                </a:lnTo>
                <a:lnTo>
                  <a:pt x="371475" y="42862"/>
                </a:lnTo>
                <a:lnTo>
                  <a:pt x="342900" y="28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 descr=""/>
          <p:cNvSpPr/>
          <p:nvPr/>
        </p:nvSpPr>
        <p:spPr>
          <a:xfrm>
            <a:off x="6340602" y="6216967"/>
            <a:ext cx="363855" cy="85725"/>
          </a:xfrm>
          <a:custGeom>
            <a:avLst/>
            <a:gdLst/>
            <a:ahLst/>
            <a:cxnLst/>
            <a:rect l="l" t="t" r="r" b="b"/>
            <a:pathLst>
              <a:path w="363854" h="85725">
                <a:moveTo>
                  <a:pt x="85725" y="0"/>
                </a:moveTo>
                <a:lnTo>
                  <a:pt x="0" y="42862"/>
                </a:lnTo>
                <a:lnTo>
                  <a:pt x="85725" y="85725"/>
                </a:lnTo>
                <a:lnTo>
                  <a:pt x="85725" y="57150"/>
                </a:lnTo>
                <a:lnTo>
                  <a:pt x="71374" y="57150"/>
                </a:lnTo>
                <a:lnTo>
                  <a:pt x="71374" y="28575"/>
                </a:lnTo>
                <a:lnTo>
                  <a:pt x="85725" y="28575"/>
                </a:lnTo>
                <a:lnTo>
                  <a:pt x="85725" y="0"/>
                </a:lnTo>
                <a:close/>
              </a:path>
              <a:path w="363854" h="85725">
                <a:moveTo>
                  <a:pt x="85725" y="28575"/>
                </a:moveTo>
                <a:lnTo>
                  <a:pt x="71374" y="28575"/>
                </a:lnTo>
                <a:lnTo>
                  <a:pt x="71374" y="57150"/>
                </a:lnTo>
                <a:lnTo>
                  <a:pt x="85725" y="57150"/>
                </a:lnTo>
                <a:lnTo>
                  <a:pt x="85725" y="28575"/>
                </a:lnTo>
                <a:close/>
              </a:path>
              <a:path w="363854" h="85725">
                <a:moveTo>
                  <a:pt x="363854" y="28575"/>
                </a:moveTo>
                <a:lnTo>
                  <a:pt x="85725" y="28575"/>
                </a:lnTo>
                <a:lnTo>
                  <a:pt x="85725" y="57150"/>
                </a:lnTo>
                <a:lnTo>
                  <a:pt x="363854" y="57150"/>
                </a:lnTo>
                <a:lnTo>
                  <a:pt x="363854" y="285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10" name="object 1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001" y="606933"/>
            <a:ext cx="1486750" cy="230378"/>
          </a:xfrm>
          <a:prstGeom prst="rect">
            <a:avLst/>
          </a:prstGeom>
        </p:spPr>
      </p:pic>
      <p:grpSp>
        <p:nvGrpSpPr>
          <p:cNvPr id="111" name="object 111" descr=""/>
          <p:cNvGrpSpPr/>
          <p:nvPr/>
        </p:nvGrpSpPr>
        <p:grpSpPr>
          <a:xfrm>
            <a:off x="2051685" y="603250"/>
            <a:ext cx="1127125" cy="234950"/>
            <a:chOff x="2051685" y="603250"/>
            <a:chExt cx="1127125" cy="234950"/>
          </a:xfrm>
        </p:grpSpPr>
        <p:pic>
          <p:nvPicPr>
            <p:cNvPr id="112" name="object 11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51685" y="603250"/>
              <a:ext cx="202057" cy="234823"/>
            </a:xfrm>
            <a:prstGeom prst="rect">
              <a:avLst/>
            </a:prstGeom>
          </p:spPr>
        </p:pic>
        <p:sp>
          <p:nvSpPr>
            <p:cNvPr id="113" name="object 113" descr=""/>
            <p:cNvSpPr/>
            <p:nvPr/>
          </p:nvSpPr>
          <p:spPr>
            <a:xfrm>
              <a:off x="2278507" y="652144"/>
              <a:ext cx="895350" cy="180975"/>
            </a:xfrm>
            <a:custGeom>
              <a:avLst/>
              <a:gdLst/>
              <a:ahLst/>
              <a:cxnLst/>
              <a:rect l="l" t="t" r="r" b="b"/>
              <a:pathLst>
                <a:path w="895350" h="180975">
                  <a:moveTo>
                    <a:pt x="696976" y="3047"/>
                  </a:moveTo>
                  <a:lnTo>
                    <a:pt x="672084" y="3047"/>
                  </a:lnTo>
                  <a:lnTo>
                    <a:pt x="605028" y="177545"/>
                  </a:lnTo>
                  <a:lnTo>
                    <a:pt x="629538" y="177545"/>
                  </a:lnTo>
                  <a:lnTo>
                    <a:pt x="648716" y="124713"/>
                  </a:lnTo>
                  <a:lnTo>
                    <a:pt x="746740" y="124713"/>
                  </a:lnTo>
                  <a:lnTo>
                    <a:pt x="739052" y="105917"/>
                  </a:lnTo>
                  <a:lnTo>
                    <a:pt x="655447" y="105917"/>
                  </a:lnTo>
                  <a:lnTo>
                    <a:pt x="674624" y="54737"/>
                  </a:lnTo>
                  <a:lnTo>
                    <a:pt x="677485" y="46428"/>
                  </a:lnTo>
                  <a:lnTo>
                    <a:pt x="679989" y="38084"/>
                  </a:lnTo>
                  <a:lnTo>
                    <a:pt x="682160" y="29716"/>
                  </a:lnTo>
                  <a:lnTo>
                    <a:pt x="684022" y="21335"/>
                  </a:lnTo>
                  <a:lnTo>
                    <a:pt x="704456" y="21335"/>
                  </a:lnTo>
                  <a:lnTo>
                    <a:pt x="696976" y="3047"/>
                  </a:lnTo>
                  <a:close/>
                </a:path>
                <a:path w="895350" h="180975">
                  <a:moveTo>
                    <a:pt x="746740" y="124713"/>
                  </a:moveTo>
                  <a:lnTo>
                    <a:pt x="721741" y="124713"/>
                  </a:lnTo>
                  <a:lnTo>
                    <a:pt x="742061" y="177545"/>
                  </a:lnTo>
                  <a:lnTo>
                    <a:pt x="768350" y="177545"/>
                  </a:lnTo>
                  <a:lnTo>
                    <a:pt x="746740" y="124713"/>
                  </a:lnTo>
                  <a:close/>
                </a:path>
                <a:path w="895350" h="180975">
                  <a:moveTo>
                    <a:pt x="704456" y="21335"/>
                  </a:moveTo>
                  <a:lnTo>
                    <a:pt x="684022" y="21335"/>
                  </a:lnTo>
                  <a:lnTo>
                    <a:pt x="686286" y="28955"/>
                  </a:lnTo>
                  <a:lnTo>
                    <a:pt x="689086" y="37528"/>
                  </a:lnTo>
                  <a:lnTo>
                    <a:pt x="692433" y="47053"/>
                  </a:lnTo>
                  <a:lnTo>
                    <a:pt x="696341" y="57530"/>
                  </a:lnTo>
                  <a:lnTo>
                    <a:pt x="714629" y="105917"/>
                  </a:lnTo>
                  <a:lnTo>
                    <a:pt x="739052" y="105917"/>
                  </a:lnTo>
                  <a:lnTo>
                    <a:pt x="704456" y="21335"/>
                  </a:lnTo>
                  <a:close/>
                </a:path>
                <a:path w="895350" h="180975">
                  <a:moveTo>
                    <a:pt x="809370" y="3047"/>
                  </a:moveTo>
                  <a:lnTo>
                    <a:pt x="786384" y="3047"/>
                  </a:lnTo>
                  <a:lnTo>
                    <a:pt x="786384" y="177545"/>
                  </a:lnTo>
                  <a:lnTo>
                    <a:pt x="895350" y="177545"/>
                  </a:lnTo>
                  <a:lnTo>
                    <a:pt x="895350" y="156971"/>
                  </a:lnTo>
                  <a:lnTo>
                    <a:pt x="809370" y="156971"/>
                  </a:lnTo>
                  <a:lnTo>
                    <a:pt x="809370" y="3047"/>
                  </a:lnTo>
                  <a:close/>
                </a:path>
                <a:path w="895350" h="180975">
                  <a:moveTo>
                    <a:pt x="407416" y="3047"/>
                  </a:moveTo>
                  <a:lnTo>
                    <a:pt x="384301" y="3047"/>
                  </a:lnTo>
                  <a:lnTo>
                    <a:pt x="384301" y="177545"/>
                  </a:lnTo>
                  <a:lnTo>
                    <a:pt x="407416" y="177545"/>
                  </a:lnTo>
                  <a:lnTo>
                    <a:pt x="407416" y="3047"/>
                  </a:lnTo>
                  <a:close/>
                </a:path>
                <a:path w="895350" h="180975">
                  <a:moveTo>
                    <a:pt x="227075" y="3047"/>
                  </a:moveTo>
                  <a:lnTo>
                    <a:pt x="203326" y="3047"/>
                  </a:lnTo>
                  <a:lnTo>
                    <a:pt x="203326" y="177545"/>
                  </a:lnTo>
                  <a:lnTo>
                    <a:pt x="225551" y="177545"/>
                  </a:lnTo>
                  <a:lnTo>
                    <a:pt x="225551" y="40385"/>
                  </a:lnTo>
                  <a:lnTo>
                    <a:pt x="252060" y="40385"/>
                  </a:lnTo>
                  <a:lnTo>
                    <a:pt x="227075" y="3047"/>
                  </a:lnTo>
                  <a:close/>
                </a:path>
                <a:path w="895350" h="180975">
                  <a:moveTo>
                    <a:pt x="252060" y="40385"/>
                  </a:moveTo>
                  <a:lnTo>
                    <a:pt x="225551" y="40385"/>
                  </a:lnTo>
                  <a:lnTo>
                    <a:pt x="317119" y="177545"/>
                  </a:lnTo>
                  <a:lnTo>
                    <a:pt x="340868" y="177545"/>
                  </a:lnTo>
                  <a:lnTo>
                    <a:pt x="340868" y="140080"/>
                  </a:lnTo>
                  <a:lnTo>
                    <a:pt x="318769" y="140080"/>
                  </a:lnTo>
                  <a:lnTo>
                    <a:pt x="252060" y="40385"/>
                  </a:lnTo>
                  <a:close/>
                </a:path>
                <a:path w="895350" h="180975">
                  <a:moveTo>
                    <a:pt x="340868" y="3047"/>
                  </a:moveTo>
                  <a:lnTo>
                    <a:pt x="318769" y="3047"/>
                  </a:lnTo>
                  <a:lnTo>
                    <a:pt x="318769" y="140080"/>
                  </a:lnTo>
                  <a:lnTo>
                    <a:pt x="340868" y="140080"/>
                  </a:lnTo>
                  <a:lnTo>
                    <a:pt x="340868" y="3047"/>
                  </a:lnTo>
                  <a:close/>
                </a:path>
                <a:path w="895350" h="180975">
                  <a:moveTo>
                    <a:pt x="163575" y="3047"/>
                  </a:moveTo>
                  <a:lnTo>
                    <a:pt x="140462" y="3047"/>
                  </a:lnTo>
                  <a:lnTo>
                    <a:pt x="140462" y="177545"/>
                  </a:lnTo>
                  <a:lnTo>
                    <a:pt x="163575" y="177545"/>
                  </a:lnTo>
                  <a:lnTo>
                    <a:pt x="163575" y="3047"/>
                  </a:lnTo>
                  <a:close/>
                </a:path>
                <a:path w="895350" h="180975">
                  <a:moveTo>
                    <a:pt x="22987" y="3047"/>
                  </a:moveTo>
                  <a:lnTo>
                    <a:pt x="0" y="3047"/>
                  </a:lnTo>
                  <a:lnTo>
                    <a:pt x="0" y="177545"/>
                  </a:lnTo>
                  <a:lnTo>
                    <a:pt x="108966" y="177545"/>
                  </a:lnTo>
                  <a:lnTo>
                    <a:pt x="108966" y="156971"/>
                  </a:lnTo>
                  <a:lnTo>
                    <a:pt x="22987" y="156971"/>
                  </a:lnTo>
                  <a:lnTo>
                    <a:pt x="22987" y="3047"/>
                  </a:lnTo>
                  <a:close/>
                </a:path>
                <a:path w="895350" h="180975">
                  <a:moveTo>
                    <a:pt x="523113" y="0"/>
                  </a:moveTo>
                  <a:lnTo>
                    <a:pt x="480822" y="10540"/>
                  </a:lnTo>
                  <a:lnTo>
                    <a:pt x="451231" y="41401"/>
                  </a:lnTo>
                  <a:lnTo>
                    <a:pt x="440817" y="89026"/>
                  </a:lnTo>
                  <a:lnTo>
                    <a:pt x="441388" y="101312"/>
                  </a:lnTo>
                  <a:lnTo>
                    <a:pt x="455132" y="146051"/>
                  </a:lnTo>
                  <a:lnTo>
                    <a:pt x="486390" y="174111"/>
                  </a:lnTo>
                  <a:lnTo>
                    <a:pt x="522859" y="180593"/>
                  </a:lnTo>
                  <a:lnTo>
                    <a:pt x="535955" y="179645"/>
                  </a:lnTo>
                  <a:lnTo>
                    <a:pt x="548005" y="176815"/>
                  </a:lnTo>
                  <a:lnTo>
                    <a:pt x="559006" y="172128"/>
                  </a:lnTo>
                  <a:lnTo>
                    <a:pt x="568960" y="165607"/>
                  </a:lnTo>
                  <a:lnTo>
                    <a:pt x="574024" y="160781"/>
                  </a:lnTo>
                  <a:lnTo>
                    <a:pt x="520954" y="160781"/>
                  </a:lnTo>
                  <a:lnTo>
                    <a:pt x="513095" y="160277"/>
                  </a:lnTo>
                  <a:lnTo>
                    <a:pt x="479329" y="142239"/>
                  </a:lnTo>
                  <a:lnTo>
                    <a:pt x="464970" y="99687"/>
                  </a:lnTo>
                  <a:lnTo>
                    <a:pt x="464566" y="88900"/>
                  </a:lnTo>
                  <a:lnTo>
                    <a:pt x="464901" y="80303"/>
                  </a:lnTo>
                  <a:lnTo>
                    <a:pt x="477551" y="40798"/>
                  </a:lnTo>
                  <a:lnTo>
                    <a:pt x="513062" y="20409"/>
                  </a:lnTo>
                  <a:lnTo>
                    <a:pt x="522731" y="19812"/>
                  </a:lnTo>
                  <a:lnTo>
                    <a:pt x="574459" y="19812"/>
                  </a:lnTo>
                  <a:lnTo>
                    <a:pt x="567182" y="13334"/>
                  </a:lnTo>
                  <a:lnTo>
                    <a:pt x="557724" y="7500"/>
                  </a:lnTo>
                  <a:lnTo>
                    <a:pt x="547243" y="3333"/>
                  </a:lnTo>
                  <a:lnTo>
                    <a:pt x="535713" y="833"/>
                  </a:lnTo>
                  <a:lnTo>
                    <a:pt x="523113" y="0"/>
                  </a:lnTo>
                  <a:close/>
                </a:path>
                <a:path w="895350" h="180975">
                  <a:moveTo>
                    <a:pt x="572007" y="116331"/>
                  </a:moveTo>
                  <a:lnTo>
                    <a:pt x="546653" y="154513"/>
                  </a:lnTo>
                  <a:lnTo>
                    <a:pt x="520954" y="160781"/>
                  </a:lnTo>
                  <a:lnTo>
                    <a:pt x="574024" y="160781"/>
                  </a:lnTo>
                  <a:lnTo>
                    <a:pt x="577655" y="157321"/>
                  </a:lnTo>
                  <a:lnTo>
                    <a:pt x="584898" y="147320"/>
                  </a:lnTo>
                  <a:lnTo>
                    <a:pt x="590738" y="135524"/>
                  </a:lnTo>
                  <a:lnTo>
                    <a:pt x="595122" y="122174"/>
                  </a:lnTo>
                  <a:lnTo>
                    <a:pt x="572007" y="116331"/>
                  </a:lnTo>
                  <a:close/>
                </a:path>
                <a:path w="895350" h="180975">
                  <a:moveTo>
                    <a:pt x="574459" y="19812"/>
                  </a:moveTo>
                  <a:lnTo>
                    <a:pt x="522731" y="19812"/>
                  </a:lnTo>
                  <a:lnTo>
                    <a:pt x="531060" y="20359"/>
                  </a:lnTo>
                  <a:lnTo>
                    <a:pt x="538686" y="22002"/>
                  </a:lnTo>
                  <a:lnTo>
                    <a:pt x="569341" y="56260"/>
                  </a:lnTo>
                  <a:lnTo>
                    <a:pt x="592074" y="50926"/>
                  </a:lnTo>
                  <a:lnTo>
                    <a:pt x="587881" y="39498"/>
                  </a:lnTo>
                  <a:lnTo>
                    <a:pt x="582342" y="29416"/>
                  </a:lnTo>
                  <a:lnTo>
                    <a:pt x="575446" y="20691"/>
                  </a:lnTo>
                  <a:lnTo>
                    <a:pt x="574459" y="19812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4" name="object 114" descr=""/>
            <p:cNvSpPr/>
            <p:nvPr/>
          </p:nvSpPr>
          <p:spPr>
            <a:xfrm>
              <a:off x="2662809" y="655193"/>
              <a:ext cx="511175" cy="174625"/>
            </a:xfrm>
            <a:custGeom>
              <a:avLst/>
              <a:gdLst/>
              <a:ahLst/>
              <a:cxnLst/>
              <a:rect l="l" t="t" r="r" b="b"/>
              <a:pathLst>
                <a:path w="511175" h="174625">
                  <a:moveTo>
                    <a:pt x="299720" y="18287"/>
                  </a:moveTo>
                  <a:lnTo>
                    <a:pt x="271145" y="102870"/>
                  </a:lnTo>
                  <a:lnTo>
                    <a:pt x="330327" y="102870"/>
                  </a:lnTo>
                  <a:lnTo>
                    <a:pt x="312039" y="54483"/>
                  </a:lnTo>
                  <a:lnTo>
                    <a:pt x="308131" y="44005"/>
                  </a:lnTo>
                  <a:lnTo>
                    <a:pt x="304784" y="34480"/>
                  </a:lnTo>
                  <a:lnTo>
                    <a:pt x="301984" y="25908"/>
                  </a:lnTo>
                  <a:lnTo>
                    <a:pt x="299720" y="18287"/>
                  </a:lnTo>
                  <a:close/>
                </a:path>
                <a:path w="511175" h="174625">
                  <a:moveTo>
                    <a:pt x="402082" y="0"/>
                  </a:moveTo>
                  <a:lnTo>
                    <a:pt x="425069" y="0"/>
                  </a:lnTo>
                  <a:lnTo>
                    <a:pt x="425069" y="153924"/>
                  </a:lnTo>
                  <a:lnTo>
                    <a:pt x="511048" y="153924"/>
                  </a:lnTo>
                  <a:lnTo>
                    <a:pt x="511048" y="174498"/>
                  </a:lnTo>
                  <a:lnTo>
                    <a:pt x="402082" y="174498"/>
                  </a:lnTo>
                  <a:lnTo>
                    <a:pt x="402082" y="0"/>
                  </a:lnTo>
                  <a:close/>
                </a:path>
                <a:path w="511175" h="174625">
                  <a:moveTo>
                    <a:pt x="287782" y="0"/>
                  </a:moveTo>
                  <a:lnTo>
                    <a:pt x="312674" y="0"/>
                  </a:lnTo>
                  <a:lnTo>
                    <a:pt x="384048" y="174498"/>
                  </a:lnTo>
                  <a:lnTo>
                    <a:pt x="357759" y="174498"/>
                  </a:lnTo>
                  <a:lnTo>
                    <a:pt x="337439" y="121666"/>
                  </a:lnTo>
                  <a:lnTo>
                    <a:pt x="264414" y="121666"/>
                  </a:lnTo>
                  <a:lnTo>
                    <a:pt x="245237" y="174498"/>
                  </a:lnTo>
                  <a:lnTo>
                    <a:pt x="220726" y="174498"/>
                  </a:lnTo>
                  <a:lnTo>
                    <a:pt x="287782" y="0"/>
                  </a:lnTo>
                  <a:close/>
                </a:path>
                <a:path w="511175" h="174625">
                  <a:moveTo>
                    <a:pt x="0" y="0"/>
                  </a:moveTo>
                  <a:lnTo>
                    <a:pt x="23114" y="0"/>
                  </a:lnTo>
                  <a:lnTo>
                    <a:pt x="23114" y="174498"/>
                  </a:lnTo>
                  <a:lnTo>
                    <a:pt x="0" y="17449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5" name="object 11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77262" y="650621"/>
              <a:ext cx="146685" cy="183642"/>
            </a:xfrm>
            <a:prstGeom prst="rect">
              <a:avLst/>
            </a:prstGeom>
          </p:spPr>
        </p:pic>
        <p:sp>
          <p:nvSpPr>
            <p:cNvPr id="116" name="object 116" descr=""/>
            <p:cNvSpPr/>
            <p:nvPr/>
          </p:nvSpPr>
          <p:spPr>
            <a:xfrm>
              <a:off x="2278507" y="652144"/>
              <a:ext cx="595630" cy="180975"/>
            </a:xfrm>
            <a:custGeom>
              <a:avLst/>
              <a:gdLst/>
              <a:ahLst/>
              <a:cxnLst/>
              <a:rect l="l" t="t" r="r" b="b"/>
              <a:pathLst>
                <a:path w="595630" h="180975">
                  <a:moveTo>
                    <a:pt x="140462" y="3047"/>
                  </a:moveTo>
                  <a:lnTo>
                    <a:pt x="163575" y="3047"/>
                  </a:lnTo>
                  <a:lnTo>
                    <a:pt x="163575" y="177545"/>
                  </a:lnTo>
                  <a:lnTo>
                    <a:pt x="140462" y="177545"/>
                  </a:lnTo>
                  <a:lnTo>
                    <a:pt x="140462" y="3047"/>
                  </a:lnTo>
                  <a:close/>
                </a:path>
                <a:path w="595630" h="180975">
                  <a:moveTo>
                    <a:pt x="0" y="3047"/>
                  </a:moveTo>
                  <a:lnTo>
                    <a:pt x="22987" y="3047"/>
                  </a:lnTo>
                  <a:lnTo>
                    <a:pt x="22987" y="156971"/>
                  </a:lnTo>
                  <a:lnTo>
                    <a:pt x="108966" y="156971"/>
                  </a:lnTo>
                  <a:lnTo>
                    <a:pt x="108966" y="177545"/>
                  </a:lnTo>
                  <a:lnTo>
                    <a:pt x="0" y="177545"/>
                  </a:lnTo>
                  <a:lnTo>
                    <a:pt x="0" y="3047"/>
                  </a:lnTo>
                  <a:close/>
                </a:path>
                <a:path w="595630" h="180975">
                  <a:moveTo>
                    <a:pt x="523113" y="0"/>
                  </a:moveTo>
                  <a:lnTo>
                    <a:pt x="567182" y="13334"/>
                  </a:lnTo>
                  <a:lnTo>
                    <a:pt x="592074" y="50926"/>
                  </a:lnTo>
                  <a:lnTo>
                    <a:pt x="569341" y="56260"/>
                  </a:lnTo>
                  <a:lnTo>
                    <a:pt x="565957" y="47380"/>
                  </a:lnTo>
                  <a:lnTo>
                    <a:pt x="561895" y="39798"/>
                  </a:lnTo>
                  <a:lnTo>
                    <a:pt x="522731" y="19812"/>
                  </a:lnTo>
                  <a:lnTo>
                    <a:pt x="513062" y="20409"/>
                  </a:lnTo>
                  <a:lnTo>
                    <a:pt x="477551" y="40798"/>
                  </a:lnTo>
                  <a:lnTo>
                    <a:pt x="464901" y="80303"/>
                  </a:lnTo>
                  <a:lnTo>
                    <a:pt x="464566" y="88900"/>
                  </a:lnTo>
                  <a:lnTo>
                    <a:pt x="464970" y="99687"/>
                  </a:lnTo>
                  <a:lnTo>
                    <a:pt x="479329" y="142239"/>
                  </a:lnTo>
                  <a:lnTo>
                    <a:pt x="513095" y="160277"/>
                  </a:lnTo>
                  <a:lnTo>
                    <a:pt x="520954" y="160781"/>
                  </a:lnTo>
                  <a:lnTo>
                    <a:pt x="530234" y="160089"/>
                  </a:lnTo>
                  <a:lnTo>
                    <a:pt x="565054" y="135683"/>
                  </a:lnTo>
                  <a:lnTo>
                    <a:pt x="572007" y="116331"/>
                  </a:lnTo>
                  <a:lnTo>
                    <a:pt x="595122" y="122174"/>
                  </a:lnTo>
                  <a:lnTo>
                    <a:pt x="577655" y="157321"/>
                  </a:lnTo>
                  <a:lnTo>
                    <a:pt x="535955" y="179645"/>
                  </a:lnTo>
                  <a:lnTo>
                    <a:pt x="522859" y="180593"/>
                  </a:lnTo>
                  <a:lnTo>
                    <a:pt x="509353" y="179877"/>
                  </a:lnTo>
                  <a:lnTo>
                    <a:pt x="468570" y="162677"/>
                  </a:lnTo>
                  <a:lnTo>
                    <a:pt x="445960" y="124692"/>
                  </a:lnTo>
                  <a:lnTo>
                    <a:pt x="440817" y="89026"/>
                  </a:lnTo>
                  <a:lnTo>
                    <a:pt x="441461" y="75834"/>
                  </a:lnTo>
                  <a:lnTo>
                    <a:pt x="456944" y="31900"/>
                  </a:lnTo>
                  <a:lnTo>
                    <a:pt x="490680" y="5947"/>
                  </a:lnTo>
                  <a:lnTo>
                    <a:pt x="511825" y="664"/>
                  </a:lnTo>
                  <a:lnTo>
                    <a:pt x="523113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17" name="object 11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268979" y="603123"/>
            <a:ext cx="1439672" cy="234950"/>
          </a:xfrm>
          <a:prstGeom prst="rect">
            <a:avLst/>
          </a:prstGeom>
        </p:spPr>
      </p:pic>
      <p:pic>
        <p:nvPicPr>
          <p:cNvPr id="118" name="object 11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14696" y="650620"/>
            <a:ext cx="209550" cy="183642"/>
          </a:xfrm>
          <a:prstGeom prst="rect">
            <a:avLst/>
          </a:prstGeom>
        </p:spPr>
      </p:pic>
      <p:grpSp>
        <p:nvGrpSpPr>
          <p:cNvPr id="119" name="object 119" descr=""/>
          <p:cNvGrpSpPr/>
          <p:nvPr/>
        </p:nvGrpSpPr>
        <p:grpSpPr>
          <a:xfrm>
            <a:off x="5144642" y="606933"/>
            <a:ext cx="1165860" cy="230504"/>
            <a:chOff x="5144642" y="606933"/>
            <a:chExt cx="1165860" cy="230504"/>
          </a:xfrm>
        </p:grpSpPr>
        <p:pic>
          <p:nvPicPr>
            <p:cNvPr id="120" name="object 12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44642" y="606933"/>
              <a:ext cx="175641" cy="227330"/>
            </a:xfrm>
            <a:prstGeom prst="rect">
              <a:avLst/>
            </a:prstGeom>
          </p:spPr>
        </p:pic>
        <p:sp>
          <p:nvSpPr>
            <p:cNvPr id="121" name="object 121" descr=""/>
            <p:cNvSpPr/>
            <p:nvPr/>
          </p:nvSpPr>
          <p:spPr>
            <a:xfrm>
              <a:off x="5305170" y="652145"/>
              <a:ext cx="1000760" cy="180975"/>
            </a:xfrm>
            <a:custGeom>
              <a:avLst/>
              <a:gdLst/>
              <a:ahLst/>
              <a:cxnLst/>
              <a:rect l="l" t="t" r="r" b="b"/>
              <a:pathLst>
                <a:path w="1000760" h="180975">
                  <a:moveTo>
                    <a:pt x="91948" y="3047"/>
                  </a:moveTo>
                  <a:lnTo>
                    <a:pt x="67055" y="3047"/>
                  </a:lnTo>
                  <a:lnTo>
                    <a:pt x="0" y="177545"/>
                  </a:lnTo>
                  <a:lnTo>
                    <a:pt x="24511" y="177545"/>
                  </a:lnTo>
                  <a:lnTo>
                    <a:pt x="43687" y="124713"/>
                  </a:lnTo>
                  <a:lnTo>
                    <a:pt x="141712" y="124713"/>
                  </a:lnTo>
                  <a:lnTo>
                    <a:pt x="134024" y="105917"/>
                  </a:lnTo>
                  <a:lnTo>
                    <a:pt x="50418" y="105917"/>
                  </a:lnTo>
                  <a:lnTo>
                    <a:pt x="69595" y="54737"/>
                  </a:lnTo>
                  <a:lnTo>
                    <a:pt x="72457" y="46428"/>
                  </a:lnTo>
                  <a:lnTo>
                    <a:pt x="74961" y="38084"/>
                  </a:lnTo>
                  <a:lnTo>
                    <a:pt x="77132" y="29716"/>
                  </a:lnTo>
                  <a:lnTo>
                    <a:pt x="78993" y="21335"/>
                  </a:lnTo>
                  <a:lnTo>
                    <a:pt x="99428" y="21335"/>
                  </a:lnTo>
                  <a:lnTo>
                    <a:pt x="91948" y="3047"/>
                  </a:lnTo>
                  <a:close/>
                </a:path>
                <a:path w="1000760" h="180975">
                  <a:moveTo>
                    <a:pt x="141712" y="124713"/>
                  </a:moveTo>
                  <a:lnTo>
                    <a:pt x="116712" y="124713"/>
                  </a:lnTo>
                  <a:lnTo>
                    <a:pt x="137032" y="177545"/>
                  </a:lnTo>
                  <a:lnTo>
                    <a:pt x="163321" y="177545"/>
                  </a:lnTo>
                  <a:lnTo>
                    <a:pt x="141712" y="124713"/>
                  </a:lnTo>
                  <a:close/>
                </a:path>
                <a:path w="1000760" h="180975">
                  <a:moveTo>
                    <a:pt x="231520" y="23621"/>
                  </a:moveTo>
                  <a:lnTo>
                    <a:pt x="208406" y="23621"/>
                  </a:lnTo>
                  <a:lnTo>
                    <a:pt x="208406" y="177545"/>
                  </a:lnTo>
                  <a:lnTo>
                    <a:pt x="231520" y="177545"/>
                  </a:lnTo>
                  <a:lnTo>
                    <a:pt x="231520" y="23621"/>
                  </a:lnTo>
                  <a:close/>
                </a:path>
                <a:path w="1000760" h="180975">
                  <a:moveTo>
                    <a:pt x="99428" y="21335"/>
                  </a:moveTo>
                  <a:lnTo>
                    <a:pt x="78993" y="21335"/>
                  </a:lnTo>
                  <a:lnTo>
                    <a:pt x="81258" y="28955"/>
                  </a:lnTo>
                  <a:lnTo>
                    <a:pt x="84058" y="37528"/>
                  </a:lnTo>
                  <a:lnTo>
                    <a:pt x="87405" y="47053"/>
                  </a:lnTo>
                  <a:lnTo>
                    <a:pt x="91312" y="57530"/>
                  </a:lnTo>
                  <a:lnTo>
                    <a:pt x="109600" y="105917"/>
                  </a:lnTo>
                  <a:lnTo>
                    <a:pt x="134024" y="105917"/>
                  </a:lnTo>
                  <a:lnTo>
                    <a:pt x="99428" y="21335"/>
                  </a:lnTo>
                  <a:close/>
                </a:path>
                <a:path w="1000760" h="180975">
                  <a:moveTo>
                    <a:pt x="289178" y="3047"/>
                  </a:moveTo>
                  <a:lnTo>
                    <a:pt x="150875" y="3047"/>
                  </a:lnTo>
                  <a:lnTo>
                    <a:pt x="150875" y="23621"/>
                  </a:lnTo>
                  <a:lnTo>
                    <a:pt x="289178" y="23621"/>
                  </a:lnTo>
                  <a:lnTo>
                    <a:pt x="289178" y="3047"/>
                  </a:lnTo>
                  <a:close/>
                </a:path>
                <a:path w="1000760" h="180975">
                  <a:moveTo>
                    <a:pt x="787780" y="23621"/>
                  </a:moveTo>
                  <a:lnTo>
                    <a:pt x="764666" y="23621"/>
                  </a:lnTo>
                  <a:lnTo>
                    <a:pt x="764666" y="177545"/>
                  </a:lnTo>
                  <a:lnTo>
                    <a:pt x="787780" y="177545"/>
                  </a:lnTo>
                  <a:lnTo>
                    <a:pt x="787780" y="23621"/>
                  </a:lnTo>
                  <a:close/>
                </a:path>
                <a:path w="1000760" h="180975">
                  <a:moveTo>
                    <a:pt x="845438" y="3047"/>
                  </a:moveTo>
                  <a:lnTo>
                    <a:pt x="707136" y="3047"/>
                  </a:lnTo>
                  <a:lnTo>
                    <a:pt x="707136" y="23621"/>
                  </a:lnTo>
                  <a:lnTo>
                    <a:pt x="845438" y="23621"/>
                  </a:lnTo>
                  <a:lnTo>
                    <a:pt x="845438" y="3047"/>
                  </a:lnTo>
                  <a:close/>
                </a:path>
                <a:path w="1000760" h="180975">
                  <a:moveTo>
                    <a:pt x="566927" y="3047"/>
                  </a:moveTo>
                  <a:lnTo>
                    <a:pt x="543178" y="3047"/>
                  </a:lnTo>
                  <a:lnTo>
                    <a:pt x="543178" y="177545"/>
                  </a:lnTo>
                  <a:lnTo>
                    <a:pt x="565403" y="177545"/>
                  </a:lnTo>
                  <a:lnTo>
                    <a:pt x="565403" y="40385"/>
                  </a:lnTo>
                  <a:lnTo>
                    <a:pt x="591912" y="40385"/>
                  </a:lnTo>
                  <a:lnTo>
                    <a:pt x="566927" y="3047"/>
                  </a:lnTo>
                  <a:close/>
                </a:path>
                <a:path w="1000760" h="180975">
                  <a:moveTo>
                    <a:pt x="591912" y="40385"/>
                  </a:moveTo>
                  <a:lnTo>
                    <a:pt x="565403" y="40385"/>
                  </a:lnTo>
                  <a:lnTo>
                    <a:pt x="656970" y="177545"/>
                  </a:lnTo>
                  <a:lnTo>
                    <a:pt x="680719" y="177545"/>
                  </a:lnTo>
                  <a:lnTo>
                    <a:pt x="680719" y="140080"/>
                  </a:lnTo>
                  <a:lnTo>
                    <a:pt x="658621" y="140080"/>
                  </a:lnTo>
                  <a:lnTo>
                    <a:pt x="591912" y="40385"/>
                  </a:lnTo>
                  <a:close/>
                </a:path>
                <a:path w="1000760" h="180975">
                  <a:moveTo>
                    <a:pt x="680719" y="3047"/>
                  </a:moveTo>
                  <a:lnTo>
                    <a:pt x="658621" y="3047"/>
                  </a:lnTo>
                  <a:lnTo>
                    <a:pt x="658621" y="140080"/>
                  </a:lnTo>
                  <a:lnTo>
                    <a:pt x="680719" y="140080"/>
                  </a:lnTo>
                  <a:lnTo>
                    <a:pt x="680719" y="3047"/>
                  </a:lnTo>
                  <a:close/>
                </a:path>
                <a:path w="1000760" h="180975">
                  <a:moveTo>
                    <a:pt x="507111" y="3047"/>
                  </a:moveTo>
                  <a:lnTo>
                    <a:pt x="380873" y="3047"/>
                  </a:lnTo>
                  <a:lnTo>
                    <a:pt x="380873" y="177545"/>
                  </a:lnTo>
                  <a:lnTo>
                    <a:pt x="511048" y="177545"/>
                  </a:lnTo>
                  <a:lnTo>
                    <a:pt x="511048" y="156971"/>
                  </a:lnTo>
                  <a:lnTo>
                    <a:pt x="403987" y="156971"/>
                  </a:lnTo>
                  <a:lnTo>
                    <a:pt x="403987" y="97535"/>
                  </a:lnTo>
                  <a:lnTo>
                    <a:pt x="500506" y="97535"/>
                  </a:lnTo>
                  <a:lnTo>
                    <a:pt x="500506" y="77088"/>
                  </a:lnTo>
                  <a:lnTo>
                    <a:pt x="403987" y="77088"/>
                  </a:lnTo>
                  <a:lnTo>
                    <a:pt x="403987" y="23621"/>
                  </a:lnTo>
                  <a:lnTo>
                    <a:pt x="507111" y="23621"/>
                  </a:lnTo>
                  <a:lnTo>
                    <a:pt x="507111" y="3047"/>
                  </a:lnTo>
                  <a:close/>
                </a:path>
                <a:path w="1000760" h="180975">
                  <a:moveTo>
                    <a:pt x="340359" y="3047"/>
                  </a:moveTo>
                  <a:lnTo>
                    <a:pt x="317245" y="3047"/>
                  </a:lnTo>
                  <a:lnTo>
                    <a:pt x="317245" y="177545"/>
                  </a:lnTo>
                  <a:lnTo>
                    <a:pt x="340359" y="177545"/>
                  </a:lnTo>
                  <a:lnTo>
                    <a:pt x="340359" y="3047"/>
                  </a:lnTo>
                  <a:close/>
                </a:path>
                <a:path w="1000760" h="180975">
                  <a:moveTo>
                    <a:pt x="883538" y="119633"/>
                  </a:moveTo>
                  <a:lnTo>
                    <a:pt x="861694" y="121538"/>
                  </a:lnTo>
                  <a:lnTo>
                    <a:pt x="862506" y="130065"/>
                  </a:lnTo>
                  <a:lnTo>
                    <a:pt x="864377" y="138128"/>
                  </a:lnTo>
                  <a:lnTo>
                    <a:pt x="888795" y="169749"/>
                  </a:lnTo>
                  <a:lnTo>
                    <a:pt x="936116" y="180593"/>
                  </a:lnTo>
                  <a:lnTo>
                    <a:pt x="945246" y="180163"/>
                  </a:lnTo>
                  <a:lnTo>
                    <a:pt x="982964" y="165528"/>
                  </a:lnTo>
                  <a:lnTo>
                    <a:pt x="988632" y="159892"/>
                  </a:lnTo>
                  <a:lnTo>
                    <a:pt x="935101" y="159892"/>
                  </a:lnTo>
                  <a:lnTo>
                    <a:pt x="927842" y="159561"/>
                  </a:lnTo>
                  <a:lnTo>
                    <a:pt x="890651" y="141096"/>
                  </a:lnTo>
                  <a:lnTo>
                    <a:pt x="884554" y="128269"/>
                  </a:lnTo>
                  <a:lnTo>
                    <a:pt x="883538" y="119633"/>
                  </a:lnTo>
                  <a:close/>
                </a:path>
                <a:path w="1000760" h="180975">
                  <a:moveTo>
                    <a:pt x="929766" y="0"/>
                  </a:moveTo>
                  <a:lnTo>
                    <a:pt x="891028" y="9332"/>
                  </a:lnTo>
                  <a:lnTo>
                    <a:pt x="868882" y="41657"/>
                  </a:lnTo>
                  <a:lnTo>
                    <a:pt x="868426" y="48132"/>
                  </a:lnTo>
                  <a:lnTo>
                    <a:pt x="868426" y="56133"/>
                  </a:lnTo>
                  <a:lnTo>
                    <a:pt x="893190" y="86105"/>
                  </a:lnTo>
                  <a:lnTo>
                    <a:pt x="937797" y="99714"/>
                  </a:lnTo>
                  <a:lnTo>
                    <a:pt x="946642" y="102044"/>
                  </a:lnTo>
                  <a:lnTo>
                    <a:pt x="978407" y="124713"/>
                  </a:lnTo>
                  <a:lnTo>
                    <a:pt x="978407" y="135635"/>
                  </a:lnTo>
                  <a:lnTo>
                    <a:pt x="943863" y="159892"/>
                  </a:lnTo>
                  <a:lnTo>
                    <a:pt x="988632" y="159892"/>
                  </a:lnTo>
                  <a:lnTo>
                    <a:pt x="1000632" y="128269"/>
                  </a:lnTo>
                  <a:lnTo>
                    <a:pt x="1000180" y="121435"/>
                  </a:lnTo>
                  <a:lnTo>
                    <a:pt x="978034" y="89413"/>
                  </a:lnTo>
                  <a:lnTo>
                    <a:pt x="932306" y="74549"/>
                  </a:lnTo>
                  <a:lnTo>
                    <a:pt x="919545" y="71354"/>
                  </a:lnTo>
                  <a:lnTo>
                    <a:pt x="890651" y="52831"/>
                  </a:lnTo>
                  <a:lnTo>
                    <a:pt x="890667" y="39338"/>
                  </a:lnTo>
                  <a:lnTo>
                    <a:pt x="930782" y="20446"/>
                  </a:lnTo>
                  <a:lnTo>
                    <a:pt x="983582" y="20446"/>
                  </a:lnTo>
                  <a:lnTo>
                    <a:pt x="982487" y="19030"/>
                  </a:lnTo>
                  <a:lnTo>
                    <a:pt x="948054" y="1603"/>
                  </a:lnTo>
                  <a:lnTo>
                    <a:pt x="939196" y="402"/>
                  </a:lnTo>
                  <a:lnTo>
                    <a:pt x="929766" y="0"/>
                  </a:lnTo>
                  <a:close/>
                </a:path>
                <a:path w="1000760" h="180975">
                  <a:moveTo>
                    <a:pt x="983582" y="20446"/>
                  </a:moveTo>
                  <a:lnTo>
                    <a:pt x="930782" y="20446"/>
                  </a:lnTo>
                  <a:lnTo>
                    <a:pt x="940240" y="20970"/>
                  </a:lnTo>
                  <a:lnTo>
                    <a:pt x="948435" y="22542"/>
                  </a:lnTo>
                  <a:lnTo>
                    <a:pt x="973327" y="53847"/>
                  </a:lnTo>
                  <a:lnTo>
                    <a:pt x="995426" y="52196"/>
                  </a:lnTo>
                  <a:lnTo>
                    <a:pt x="994667" y="44696"/>
                  </a:lnTo>
                  <a:lnTo>
                    <a:pt x="992981" y="37623"/>
                  </a:lnTo>
                  <a:lnTo>
                    <a:pt x="990389" y="30980"/>
                  </a:lnTo>
                  <a:lnTo>
                    <a:pt x="986892" y="24733"/>
                  </a:lnTo>
                  <a:lnTo>
                    <a:pt x="983582" y="20446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5305170" y="652145"/>
              <a:ext cx="1000760" cy="180975"/>
            </a:xfrm>
            <a:custGeom>
              <a:avLst/>
              <a:gdLst/>
              <a:ahLst/>
              <a:cxnLst/>
              <a:rect l="l" t="t" r="r" b="b"/>
              <a:pathLst>
                <a:path w="1000760" h="180975">
                  <a:moveTo>
                    <a:pt x="78993" y="21335"/>
                  </a:moveTo>
                  <a:lnTo>
                    <a:pt x="50418" y="105917"/>
                  </a:lnTo>
                  <a:lnTo>
                    <a:pt x="109600" y="105917"/>
                  </a:lnTo>
                  <a:lnTo>
                    <a:pt x="91312" y="57530"/>
                  </a:lnTo>
                  <a:lnTo>
                    <a:pt x="87405" y="47053"/>
                  </a:lnTo>
                  <a:lnTo>
                    <a:pt x="84058" y="37528"/>
                  </a:lnTo>
                  <a:lnTo>
                    <a:pt x="81258" y="28955"/>
                  </a:lnTo>
                  <a:lnTo>
                    <a:pt x="78993" y="21335"/>
                  </a:lnTo>
                  <a:close/>
                </a:path>
                <a:path w="1000760" h="180975">
                  <a:moveTo>
                    <a:pt x="707136" y="3047"/>
                  </a:moveTo>
                  <a:lnTo>
                    <a:pt x="845438" y="3047"/>
                  </a:lnTo>
                  <a:lnTo>
                    <a:pt x="845438" y="23621"/>
                  </a:lnTo>
                  <a:lnTo>
                    <a:pt x="787780" y="23621"/>
                  </a:lnTo>
                  <a:lnTo>
                    <a:pt x="787780" y="177545"/>
                  </a:lnTo>
                  <a:lnTo>
                    <a:pt x="764666" y="177545"/>
                  </a:lnTo>
                  <a:lnTo>
                    <a:pt x="764666" y="23621"/>
                  </a:lnTo>
                  <a:lnTo>
                    <a:pt x="707136" y="23621"/>
                  </a:lnTo>
                  <a:lnTo>
                    <a:pt x="707136" y="3047"/>
                  </a:lnTo>
                  <a:close/>
                </a:path>
                <a:path w="1000760" h="180975">
                  <a:moveTo>
                    <a:pt x="543178" y="3047"/>
                  </a:moveTo>
                  <a:lnTo>
                    <a:pt x="566927" y="3047"/>
                  </a:lnTo>
                  <a:lnTo>
                    <a:pt x="658621" y="140080"/>
                  </a:lnTo>
                  <a:lnTo>
                    <a:pt x="658621" y="3047"/>
                  </a:lnTo>
                  <a:lnTo>
                    <a:pt x="680719" y="3047"/>
                  </a:lnTo>
                  <a:lnTo>
                    <a:pt x="680719" y="177545"/>
                  </a:lnTo>
                  <a:lnTo>
                    <a:pt x="656970" y="177545"/>
                  </a:lnTo>
                  <a:lnTo>
                    <a:pt x="565403" y="40385"/>
                  </a:lnTo>
                  <a:lnTo>
                    <a:pt x="565403" y="177545"/>
                  </a:lnTo>
                  <a:lnTo>
                    <a:pt x="543178" y="177545"/>
                  </a:lnTo>
                  <a:lnTo>
                    <a:pt x="543178" y="3047"/>
                  </a:lnTo>
                  <a:close/>
                </a:path>
                <a:path w="1000760" h="180975">
                  <a:moveTo>
                    <a:pt x="380873" y="3047"/>
                  </a:moveTo>
                  <a:lnTo>
                    <a:pt x="507111" y="3047"/>
                  </a:lnTo>
                  <a:lnTo>
                    <a:pt x="507111" y="23621"/>
                  </a:lnTo>
                  <a:lnTo>
                    <a:pt x="403987" y="23621"/>
                  </a:lnTo>
                  <a:lnTo>
                    <a:pt x="403987" y="77088"/>
                  </a:lnTo>
                  <a:lnTo>
                    <a:pt x="500506" y="77088"/>
                  </a:lnTo>
                  <a:lnTo>
                    <a:pt x="500506" y="97535"/>
                  </a:lnTo>
                  <a:lnTo>
                    <a:pt x="403987" y="97535"/>
                  </a:lnTo>
                  <a:lnTo>
                    <a:pt x="403987" y="156971"/>
                  </a:lnTo>
                  <a:lnTo>
                    <a:pt x="511048" y="156971"/>
                  </a:lnTo>
                  <a:lnTo>
                    <a:pt x="511048" y="177545"/>
                  </a:lnTo>
                  <a:lnTo>
                    <a:pt x="380873" y="177545"/>
                  </a:lnTo>
                  <a:lnTo>
                    <a:pt x="380873" y="3047"/>
                  </a:lnTo>
                  <a:close/>
                </a:path>
                <a:path w="1000760" h="180975">
                  <a:moveTo>
                    <a:pt x="317245" y="3047"/>
                  </a:moveTo>
                  <a:lnTo>
                    <a:pt x="340359" y="3047"/>
                  </a:lnTo>
                  <a:lnTo>
                    <a:pt x="340359" y="177545"/>
                  </a:lnTo>
                  <a:lnTo>
                    <a:pt x="317245" y="177545"/>
                  </a:lnTo>
                  <a:lnTo>
                    <a:pt x="317245" y="3047"/>
                  </a:lnTo>
                  <a:close/>
                </a:path>
                <a:path w="1000760" h="180975">
                  <a:moveTo>
                    <a:pt x="150875" y="3047"/>
                  </a:moveTo>
                  <a:lnTo>
                    <a:pt x="289178" y="3047"/>
                  </a:lnTo>
                  <a:lnTo>
                    <a:pt x="289178" y="23621"/>
                  </a:lnTo>
                  <a:lnTo>
                    <a:pt x="231520" y="23621"/>
                  </a:lnTo>
                  <a:lnTo>
                    <a:pt x="231520" y="177545"/>
                  </a:lnTo>
                  <a:lnTo>
                    <a:pt x="208406" y="177545"/>
                  </a:lnTo>
                  <a:lnTo>
                    <a:pt x="208406" y="23621"/>
                  </a:lnTo>
                  <a:lnTo>
                    <a:pt x="150875" y="23621"/>
                  </a:lnTo>
                  <a:lnTo>
                    <a:pt x="150875" y="3047"/>
                  </a:lnTo>
                  <a:close/>
                </a:path>
                <a:path w="1000760" h="180975">
                  <a:moveTo>
                    <a:pt x="67055" y="3047"/>
                  </a:moveTo>
                  <a:lnTo>
                    <a:pt x="91948" y="3047"/>
                  </a:lnTo>
                  <a:lnTo>
                    <a:pt x="163321" y="177545"/>
                  </a:lnTo>
                  <a:lnTo>
                    <a:pt x="137032" y="177545"/>
                  </a:lnTo>
                  <a:lnTo>
                    <a:pt x="116712" y="124713"/>
                  </a:lnTo>
                  <a:lnTo>
                    <a:pt x="43687" y="124713"/>
                  </a:lnTo>
                  <a:lnTo>
                    <a:pt x="24511" y="177545"/>
                  </a:lnTo>
                  <a:lnTo>
                    <a:pt x="0" y="177545"/>
                  </a:lnTo>
                  <a:lnTo>
                    <a:pt x="67055" y="3047"/>
                  </a:lnTo>
                  <a:close/>
                </a:path>
                <a:path w="1000760" h="180975">
                  <a:moveTo>
                    <a:pt x="929766" y="0"/>
                  </a:moveTo>
                  <a:lnTo>
                    <a:pt x="971057" y="9798"/>
                  </a:lnTo>
                  <a:lnTo>
                    <a:pt x="994667" y="44696"/>
                  </a:lnTo>
                  <a:lnTo>
                    <a:pt x="995426" y="52196"/>
                  </a:lnTo>
                  <a:lnTo>
                    <a:pt x="973327" y="53847"/>
                  </a:lnTo>
                  <a:lnTo>
                    <a:pt x="971869" y="46081"/>
                  </a:lnTo>
                  <a:lnTo>
                    <a:pt x="969375" y="39338"/>
                  </a:lnTo>
                  <a:lnTo>
                    <a:pt x="930782" y="20446"/>
                  </a:lnTo>
                  <a:lnTo>
                    <a:pt x="921017" y="20923"/>
                  </a:lnTo>
                  <a:lnTo>
                    <a:pt x="890651" y="39369"/>
                  </a:lnTo>
                  <a:lnTo>
                    <a:pt x="890651" y="46608"/>
                  </a:lnTo>
                  <a:lnTo>
                    <a:pt x="890651" y="52831"/>
                  </a:lnTo>
                  <a:lnTo>
                    <a:pt x="932306" y="74549"/>
                  </a:lnTo>
                  <a:lnTo>
                    <a:pt x="945233" y="77616"/>
                  </a:lnTo>
                  <a:lnTo>
                    <a:pt x="955992" y="80517"/>
                  </a:lnTo>
                  <a:lnTo>
                    <a:pt x="993393" y="103504"/>
                  </a:lnTo>
                  <a:lnTo>
                    <a:pt x="1000632" y="128269"/>
                  </a:lnTo>
                  <a:lnTo>
                    <a:pt x="1000132" y="135127"/>
                  </a:lnTo>
                  <a:lnTo>
                    <a:pt x="976790" y="169971"/>
                  </a:lnTo>
                  <a:lnTo>
                    <a:pt x="936116" y="180593"/>
                  </a:lnTo>
                  <a:lnTo>
                    <a:pt x="924780" y="180163"/>
                  </a:lnTo>
                  <a:lnTo>
                    <a:pt x="882094" y="165020"/>
                  </a:lnTo>
                  <a:lnTo>
                    <a:pt x="862506" y="130065"/>
                  </a:lnTo>
                  <a:lnTo>
                    <a:pt x="861694" y="121538"/>
                  </a:lnTo>
                  <a:lnTo>
                    <a:pt x="883538" y="119633"/>
                  </a:lnTo>
                  <a:lnTo>
                    <a:pt x="884554" y="128269"/>
                  </a:lnTo>
                  <a:lnTo>
                    <a:pt x="886967" y="135508"/>
                  </a:lnTo>
                  <a:lnTo>
                    <a:pt x="920940" y="158575"/>
                  </a:lnTo>
                  <a:lnTo>
                    <a:pt x="935101" y="159892"/>
                  </a:lnTo>
                  <a:lnTo>
                    <a:pt x="943863" y="159892"/>
                  </a:lnTo>
                  <a:lnTo>
                    <a:pt x="973454" y="145160"/>
                  </a:lnTo>
                  <a:lnTo>
                    <a:pt x="976756" y="140588"/>
                  </a:lnTo>
                  <a:lnTo>
                    <a:pt x="978407" y="135635"/>
                  </a:lnTo>
                  <a:lnTo>
                    <a:pt x="978407" y="130175"/>
                  </a:lnTo>
                  <a:lnTo>
                    <a:pt x="978407" y="124713"/>
                  </a:lnTo>
                  <a:lnTo>
                    <a:pt x="976756" y="119887"/>
                  </a:lnTo>
                  <a:lnTo>
                    <a:pt x="973581" y="115824"/>
                  </a:lnTo>
                  <a:lnTo>
                    <a:pt x="970406" y="111759"/>
                  </a:lnTo>
                  <a:lnTo>
                    <a:pt x="926845" y="97027"/>
                  </a:lnTo>
                  <a:lnTo>
                    <a:pt x="915729" y="94196"/>
                  </a:lnTo>
                  <a:lnTo>
                    <a:pt x="878586" y="76326"/>
                  </a:lnTo>
                  <a:lnTo>
                    <a:pt x="868426" y="56133"/>
                  </a:lnTo>
                  <a:lnTo>
                    <a:pt x="868426" y="48132"/>
                  </a:lnTo>
                  <a:lnTo>
                    <a:pt x="885126" y="13350"/>
                  </a:lnTo>
                  <a:lnTo>
                    <a:pt x="921194" y="379"/>
                  </a:lnTo>
                  <a:lnTo>
                    <a:pt x="92976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3" name="object 123" descr=""/>
          <p:cNvGrpSpPr/>
          <p:nvPr/>
        </p:nvGrpSpPr>
        <p:grpSpPr>
          <a:xfrm>
            <a:off x="6398895" y="606933"/>
            <a:ext cx="648970" cy="230504"/>
            <a:chOff x="6398895" y="606933"/>
            <a:chExt cx="648970" cy="230504"/>
          </a:xfrm>
        </p:grpSpPr>
        <p:sp>
          <p:nvSpPr>
            <p:cNvPr id="124" name="object 124" descr=""/>
            <p:cNvSpPr/>
            <p:nvPr/>
          </p:nvSpPr>
          <p:spPr>
            <a:xfrm>
              <a:off x="6403467" y="611505"/>
              <a:ext cx="280670" cy="218440"/>
            </a:xfrm>
            <a:custGeom>
              <a:avLst/>
              <a:gdLst/>
              <a:ahLst/>
              <a:cxnLst/>
              <a:rect l="l" t="t" r="r" b="b"/>
              <a:pathLst>
                <a:path w="280670" h="218440">
                  <a:moveTo>
                    <a:pt x="280542" y="0"/>
                  </a:moveTo>
                  <a:lnTo>
                    <a:pt x="251587" y="0"/>
                  </a:lnTo>
                  <a:lnTo>
                    <a:pt x="217297" y="140208"/>
                  </a:lnTo>
                  <a:lnTo>
                    <a:pt x="211280" y="165481"/>
                  </a:lnTo>
                  <a:lnTo>
                    <a:pt x="206502" y="187706"/>
                  </a:lnTo>
                  <a:lnTo>
                    <a:pt x="203450" y="169300"/>
                  </a:lnTo>
                  <a:lnTo>
                    <a:pt x="199612" y="150288"/>
                  </a:lnTo>
                  <a:lnTo>
                    <a:pt x="194964" y="130681"/>
                  </a:lnTo>
                  <a:lnTo>
                    <a:pt x="189484" y="110490"/>
                  </a:lnTo>
                  <a:lnTo>
                    <a:pt x="158241" y="0"/>
                  </a:lnTo>
                  <a:lnTo>
                    <a:pt x="123443" y="0"/>
                  </a:lnTo>
                  <a:lnTo>
                    <a:pt x="81915" y="147320"/>
                  </a:lnTo>
                  <a:lnTo>
                    <a:pt x="72009" y="187706"/>
                  </a:lnTo>
                  <a:lnTo>
                    <a:pt x="70008" y="176613"/>
                  </a:lnTo>
                  <a:lnTo>
                    <a:pt x="65436" y="154237"/>
                  </a:lnTo>
                  <a:lnTo>
                    <a:pt x="29591" y="0"/>
                  </a:lnTo>
                  <a:lnTo>
                    <a:pt x="0" y="0"/>
                  </a:lnTo>
                  <a:lnTo>
                    <a:pt x="57912" y="218186"/>
                  </a:lnTo>
                  <a:lnTo>
                    <a:pt x="87375" y="218186"/>
                  </a:lnTo>
                  <a:lnTo>
                    <a:pt x="133731" y="51943"/>
                  </a:lnTo>
                  <a:lnTo>
                    <a:pt x="140081" y="26416"/>
                  </a:lnTo>
                  <a:lnTo>
                    <a:pt x="140866" y="29797"/>
                  </a:lnTo>
                  <a:lnTo>
                    <a:pt x="192912" y="218186"/>
                  </a:lnTo>
                  <a:lnTo>
                    <a:pt x="220726" y="218186"/>
                  </a:lnTo>
                  <a:lnTo>
                    <a:pt x="28054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6403467" y="611505"/>
              <a:ext cx="280670" cy="218440"/>
            </a:xfrm>
            <a:custGeom>
              <a:avLst/>
              <a:gdLst/>
              <a:ahLst/>
              <a:cxnLst/>
              <a:rect l="l" t="t" r="r" b="b"/>
              <a:pathLst>
                <a:path w="280670" h="218440">
                  <a:moveTo>
                    <a:pt x="0" y="0"/>
                  </a:moveTo>
                  <a:lnTo>
                    <a:pt x="29591" y="0"/>
                  </a:lnTo>
                  <a:lnTo>
                    <a:pt x="62865" y="143002"/>
                  </a:lnTo>
                  <a:lnTo>
                    <a:pt x="65436" y="154237"/>
                  </a:lnTo>
                  <a:lnTo>
                    <a:pt x="67818" y="165449"/>
                  </a:lnTo>
                  <a:lnTo>
                    <a:pt x="70008" y="176613"/>
                  </a:lnTo>
                  <a:lnTo>
                    <a:pt x="72009" y="187706"/>
                  </a:lnTo>
                  <a:lnTo>
                    <a:pt x="75771" y="172055"/>
                  </a:lnTo>
                  <a:lnTo>
                    <a:pt x="78676" y="160131"/>
                  </a:lnTo>
                  <a:lnTo>
                    <a:pt x="80724" y="151897"/>
                  </a:lnTo>
                  <a:lnTo>
                    <a:pt x="81915" y="147320"/>
                  </a:lnTo>
                  <a:lnTo>
                    <a:pt x="123443" y="0"/>
                  </a:lnTo>
                  <a:lnTo>
                    <a:pt x="158241" y="0"/>
                  </a:lnTo>
                  <a:lnTo>
                    <a:pt x="189484" y="110490"/>
                  </a:lnTo>
                  <a:lnTo>
                    <a:pt x="199612" y="150288"/>
                  </a:lnTo>
                  <a:lnTo>
                    <a:pt x="206502" y="187706"/>
                  </a:lnTo>
                  <a:lnTo>
                    <a:pt x="208742" y="176962"/>
                  </a:lnTo>
                  <a:lnTo>
                    <a:pt x="211280" y="165481"/>
                  </a:lnTo>
                  <a:lnTo>
                    <a:pt x="214127" y="153237"/>
                  </a:lnTo>
                  <a:lnTo>
                    <a:pt x="217297" y="140208"/>
                  </a:lnTo>
                  <a:lnTo>
                    <a:pt x="251587" y="0"/>
                  </a:lnTo>
                  <a:lnTo>
                    <a:pt x="280542" y="0"/>
                  </a:lnTo>
                  <a:lnTo>
                    <a:pt x="220726" y="218186"/>
                  </a:lnTo>
                  <a:lnTo>
                    <a:pt x="192912" y="218186"/>
                  </a:lnTo>
                  <a:lnTo>
                    <a:pt x="146938" y="51943"/>
                  </a:lnTo>
                  <a:lnTo>
                    <a:pt x="144295" y="42560"/>
                  </a:lnTo>
                  <a:lnTo>
                    <a:pt x="142271" y="35178"/>
                  </a:lnTo>
                  <a:lnTo>
                    <a:pt x="140866" y="29797"/>
                  </a:lnTo>
                  <a:lnTo>
                    <a:pt x="140081" y="26416"/>
                  </a:lnTo>
                  <a:lnTo>
                    <a:pt x="138392" y="33655"/>
                  </a:lnTo>
                  <a:lnTo>
                    <a:pt x="136763" y="40322"/>
                  </a:lnTo>
                  <a:lnTo>
                    <a:pt x="135205" y="46418"/>
                  </a:lnTo>
                  <a:lnTo>
                    <a:pt x="133731" y="51943"/>
                  </a:lnTo>
                  <a:lnTo>
                    <a:pt x="87375" y="218186"/>
                  </a:lnTo>
                  <a:lnTo>
                    <a:pt x="57912" y="21818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 descr=""/>
            <p:cNvSpPr/>
            <p:nvPr/>
          </p:nvSpPr>
          <p:spPr>
            <a:xfrm>
              <a:off x="6707378" y="652145"/>
              <a:ext cx="335915" cy="180975"/>
            </a:xfrm>
            <a:custGeom>
              <a:avLst/>
              <a:gdLst/>
              <a:ahLst/>
              <a:cxnLst/>
              <a:rect l="l" t="t" r="r" b="b"/>
              <a:pathLst>
                <a:path w="335915" h="180975">
                  <a:moveTo>
                    <a:pt x="252602" y="0"/>
                  </a:moveTo>
                  <a:lnTo>
                    <a:pt x="204882" y="13769"/>
                  </a:lnTo>
                  <a:lnTo>
                    <a:pt x="174863" y="53832"/>
                  </a:lnTo>
                  <a:lnTo>
                    <a:pt x="169057" y="92963"/>
                  </a:lnTo>
                  <a:lnTo>
                    <a:pt x="169658" y="103943"/>
                  </a:lnTo>
                  <a:lnTo>
                    <a:pt x="184618" y="145885"/>
                  </a:lnTo>
                  <a:lnTo>
                    <a:pt x="218453" y="173843"/>
                  </a:lnTo>
                  <a:lnTo>
                    <a:pt x="252475" y="180593"/>
                  </a:lnTo>
                  <a:lnTo>
                    <a:pt x="263640" y="179907"/>
                  </a:lnTo>
                  <a:lnTo>
                    <a:pt x="304155" y="163748"/>
                  </a:lnTo>
                  <a:lnTo>
                    <a:pt x="307468" y="160781"/>
                  </a:lnTo>
                  <a:lnTo>
                    <a:pt x="252349" y="160781"/>
                  </a:lnTo>
                  <a:lnTo>
                    <a:pt x="240104" y="159638"/>
                  </a:lnTo>
                  <a:lnTo>
                    <a:pt x="202376" y="132718"/>
                  </a:lnTo>
                  <a:lnTo>
                    <a:pt x="192786" y="92963"/>
                  </a:lnTo>
                  <a:lnTo>
                    <a:pt x="193901" y="74654"/>
                  </a:lnTo>
                  <a:lnTo>
                    <a:pt x="210439" y="36702"/>
                  </a:lnTo>
                  <a:lnTo>
                    <a:pt x="252729" y="19812"/>
                  </a:lnTo>
                  <a:lnTo>
                    <a:pt x="307435" y="19812"/>
                  </a:lnTo>
                  <a:lnTo>
                    <a:pt x="305306" y="17809"/>
                  </a:lnTo>
                  <a:lnTo>
                    <a:pt x="296164" y="11429"/>
                  </a:lnTo>
                  <a:lnTo>
                    <a:pt x="286160" y="6429"/>
                  </a:lnTo>
                  <a:lnTo>
                    <a:pt x="275574" y="2857"/>
                  </a:lnTo>
                  <a:lnTo>
                    <a:pt x="264392" y="714"/>
                  </a:lnTo>
                  <a:lnTo>
                    <a:pt x="252602" y="0"/>
                  </a:lnTo>
                  <a:close/>
                </a:path>
                <a:path w="335915" h="180975">
                  <a:moveTo>
                    <a:pt x="307435" y="19812"/>
                  </a:moveTo>
                  <a:lnTo>
                    <a:pt x="252729" y="19812"/>
                  </a:lnTo>
                  <a:lnTo>
                    <a:pt x="261110" y="20359"/>
                  </a:lnTo>
                  <a:lnTo>
                    <a:pt x="269097" y="22002"/>
                  </a:lnTo>
                  <a:lnTo>
                    <a:pt x="300900" y="45737"/>
                  </a:lnTo>
                  <a:lnTo>
                    <a:pt x="312166" y="90424"/>
                  </a:lnTo>
                  <a:lnTo>
                    <a:pt x="311098" y="106310"/>
                  </a:lnTo>
                  <a:lnTo>
                    <a:pt x="295275" y="142493"/>
                  </a:lnTo>
                  <a:lnTo>
                    <a:pt x="252349" y="160781"/>
                  </a:lnTo>
                  <a:lnTo>
                    <a:pt x="307468" y="160781"/>
                  </a:lnTo>
                  <a:lnTo>
                    <a:pt x="329914" y="127216"/>
                  </a:lnTo>
                  <a:lnTo>
                    <a:pt x="335908" y="90424"/>
                  </a:lnTo>
                  <a:lnTo>
                    <a:pt x="335274" y="77763"/>
                  </a:lnTo>
                  <a:lnTo>
                    <a:pt x="320113" y="33950"/>
                  </a:lnTo>
                  <a:lnTo>
                    <a:pt x="313293" y="25320"/>
                  </a:lnTo>
                  <a:lnTo>
                    <a:pt x="307435" y="19812"/>
                  </a:lnTo>
                  <a:close/>
                </a:path>
                <a:path w="335915" h="180975">
                  <a:moveTo>
                    <a:pt x="23114" y="3047"/>
                  </a:moveTo>
                  <a:lnTo>
                    <a:pt x="0" y="3047"/>
                  </a:lnTo>
                  <a:lnTo>
                    <a:pt x="0" y="177545"/>
                  </a:lnTo>
                  <a:lnTo>
                    <a:pt x="23114" y="177545"/>
                  </a:lnTo>
                  <a:lnTo>
                    <a:pt x="23114" y="95250"/>
                  </a:lnTo>
                  <a:lnTo>
                    <a:pt x="136905" y="95250"/>
                  </a:lnTo>
                  <a:lnTo>
                    <a:pt x="136905" y="74675"/>
                  </a:lnTo>
                  <a:lnTo>
                    <a:pt x="23114" y="74675"/>
                  </a:lnTo>
                  <a:lnTo>
                    <a:pt x="23114" y="3047"/>
                  </a:lnTo>
                  <a:close/>
                </a:path>
                <a:path w="335915" h="180975">
                  <a:moveTo>
                    <a:pt x="136905" y="95250"/>
                  </a:moveTo>
                  <a:lnTo>
                    <a:pt x="113792" y="95250"/>
                  </a:lnTo>
                  <a:lnTo>
                    <a:pt x="113792" y="177545"/>
                  </a:lnTo>
                  <a:lnTo>
                    <a:pt x="136905" y="177545"/>
                  </a:lnTo>
                  <a:lnTo>
                    <a:pt x="136905" y="95250"/>
                  </a:lnTo>
                  <a:close/>
                </a:path>
                <a:path w="335915" h="180975">
                  <a:moveTo>
                    <a:pt x="136905" y="3047"/>
                  </a:moveTo>
                  <a:lnTo>
                    <a:pt x="113792" y="3047"/>
                  </a:lnTo>
                  <a:lnTo>
                    <a:pt x="113792" y="74675"/>
                  </a:lnTo>
                  <a:lnTo>
                    <a:pt x="136905" y="74675"/>
                  </a:lnTo>
                  <a:lnTo>
                    <a:pt x="136905" y="3047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6707378" y="652145"/>
              <a:ext cx="335915" cy="180975"/>
            </a:xfrm>
            <a:custGeom>
              <a:avLst/>
              <a:gdLst/>
              <a:ahLst/>
              <a:cxnLst/>
              <a:rect l="l" t="t" r="r" b="b"/>
              <a:pathLst>
                <a:path w="335915" h="180975">
                  <a:moveTo>
                    <a:pt x="252729" y="19812"/>
                  </a:moveTo>
                  <a:lnTo>
                    <a:pt x="210439" y="36702"/>
                  </a:lnTo>
                  <a:lnTo>
                    <a:pt x="193901" y="74654"/>
                  </a:lnTo>
                  <a:lnTo>
                    <a:pt x="192786" y="92963"/>
                  </a:lnTo>
                  <a:lnTo>
                    <a:pt x="193855" y="107866"/>
                  </a:lnTo>
                  <a:lnTo>
                    <a:pt x="209803" y="142620"/>
                  </a:lnTo>
                  <a:lnTo>
                    <a:pt x="252349" y="160781"/>
                  </a:lnTo>
                  <a:lnTo>
                    <a:pt x="264824" y="159638"/>
                  </a:lnTo>
                  <a:lnTo>
                    <a:pt x="302629" y="132322"/>
                  </a:lnTo>
                  <a:lnTo>
                    <a:pt x="312166" y="90424"/>
                  </a:lnTo>
                  <a:lnTo>
                    <a:pt x="311713" y="80091"/>
                  </a:lnTo>
                  <a:lnTo>
                    <a:pt x="296052" y="39131"/>
                  </a:lnTo>
                  <a:lnTo>
                    <a:pt x="261110" y="20359"/>
                  </a:lnTo>
                  <a:lnTo>
                    <a:pt x="252729" y="19812"/>
                  </a:lnTo>
                  <a:close/>
                </a:path>
                <a:path w="335915" h="180975">
                  <a:moveTo>
                    <a:pt x="0" y="3047"/>
                  </a:moveTo>
                  <a:lnTo>
                    <a:pt x="23114" y="3047"/>
                  </a:lnTo>
                  <a:lnTo>
                    <a:pt x="23114" y="74675"/>
                  </a:lnTo>
                  <a:lnTo>
                    <a:pt x="113792" y="74675"/>
                  </a:lnTo>
                  <a:lnTo>
                    <a:pt x="113792" y="3047"/>
                  </a:lnTo>
                  <a:lnTo>
                    <a:pt x="136905" y="3047"/>
                  </a:lnTo>
                  <a:lnTo>
                    <a:pt x="136905" y="177545"/>
                  </a:lnTo>
                  <a:lnTo>
                    <a:pt x="113792" y="177545"/>
                  </a:lnTo>
                  <a:lnTo>
                    <a:pt x="113792" y="95250"/>
                  </a:lnTo>
                  <a:lnTo>
                    <a:pt x="23114" y="95250"/>
                  </a:lnTo>
                  <a:lnTo>
                    <a:pt x="23114" y="177545"/>
                  </a:lnTo>
                  <a:lnTo>
                    <a:pt x="0" y="177545"/>
                  </a:lnTo>
                  <a:lnTo>
                    <a:pt x="0" y="3047"/>
                  </a:lnTo>
                  <a:close/>
                </a:path>
                <a:path w="335915" h="180975">
                  <a:moveTo>
                    <a:pt x="252602" y="0"/>
                  </a:moveTo>
                  <a:lnTo>
                    <a:pt x="296164" y="11429"/>
                  </a:lnTo>
                  <a:lnTo>
                    <a:pt x="325754" y="43687"/>
                  </a:lnTo>
                  <a:lnTo>
                    <a:pt x="335915" y="90550"/>
                  </a:lnTo>
                  <a:lnTo>
                    <a:pt x="335248" y="103455"/>
                  </a:lnTo>
                  <a:lnTo>
                    <a:pt x="319343" y="147885"/>
                  </a:lnTo>
                  <a:lnTo>
                    <a:pt x="284872" y="174486"/>
                  </a:lnTo>
                  <a:lnTo>
                    <a:pt x="252475" y="180593"/>
                  </a:lnTo>
                  <a:lnTo>
                    <a:pt x="240500" y="179835"/>
                  </a:lnTo>
                  <a:lnTo>
                    <a:pt x="199286" y="162129"/>
                  </a:lnTo>
                  <a:lnTo>
                    <a:pt x="174662" y="125712"/>
                  </a:lnTo>
                  <a:lnTo>
                    <a:pt x="169037" y="92582"/>
                  </a:lnTo>
                  <a:lnTo>
                    <a:pt x="170491" y="72034"/>
                  </a:lnTo>
                  <a:lnTo>
                    <a:pt x="192404" y="24510"/>
                  </a:lnTo>
                  <a:lnTo>
                    <a:pt x="234981" y="1525"/>
                  </a:lnTo>
                  <a:lnTo>
                    <a:pt x="252602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28" name="object 128" descr=""/>
          <p:cNvGrpSpPr/>
          <p:nvPr/>
        </p:nvGrpSpPr>
        <p:grpSpPr>
          <a:xfrm>
            <a:off x="7156322" y="606933"/>
            <a:ext cx="1170940" cy="230504"/>
            <a:chOff x="7156322" y="606933"/>
            <a:chExt cx="1170940" cy="230504"/>
          </a:xfrm>
        </p:grpSpPr>
        <p:pic>
          <p:nvPicPr>
            <p:cNvPr id="129" name="object 12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156322" y="606933"/>
              <a:ext cx="189483" cy="227330"/>
            </a:xfrm>
            <a:prstGeom prst="rect">
              <a:avLst/>
            </a:prstGeom>
          </p:spPr>
        </p:pic>
        <p:sp>
          <p:nvSpPr>
            <p:cNvPr id="130" name="object 130" descr=""/>
            <p:cNvSpPr/>
            <p:nvPr/>
          </p:nvSpPr>
          <p:spPr>
            <a:xfrm>
              <a:off x="7376159" y="652145"/>
              <a:ext cx="946785" cy="180975"/>
            </a:xfrm>
            <a:custGeom>
              <a:avLst/>
              <a:gdLst/>
              <a:ahLst/>
              <a:cxnLst/>
              <a:rect l="l" t="t" r="r" b="b"/>
              <a:pathLst>
                <a:path w="946784" h="180975">
                  <a:moveTo>
                    <a:pt x="879221" y="3047"/>
                  </a:moveTo>
                  <a:lnTo>
                    <a:pt x="813308" y="3047"/>
                  </a:lnTo>
                  <a:lnTo>
                    <a:pt x="813308" y="177545"/>
                  </a:lnTo>
                  <a:lnTo>
                    <a:pt x="836422" y="177545"/>
                  </a:lnTo>
                  <a:lnTo>
                    <a:pt x="836422" y="106679"/>
                  </a:lnTo>
                  <a:lnTo>
                    <a:pt x="881126" y="106679"/>
                  </a:lnTo>
                  <a:lnTo>
                    <a:pt x="923881" y="97946"/>
                  </a:lnTo>
                  <a:lnTo>
                    <a:pt x="936377" y="85978"/>
                  </a:lnTo>
                  <a:lnTo>
                    <a:pt x="836422" y="85978"/>
                  </a:lnTo>
                  <a:lnTo>
                    <a:pt x="836422" y="23621"/>
                  </a:lnTo>
                  <a:lnTo>
                    <a:pt x="938309" y="23621"/>
                  </a:lnTo>
                  <a:lnTo>
                    <a:pt x="937768" y="22478"/>
                  </a:lnTo>
                  <a:lnTo>
                    <a:pt x="900616" y="3958"/>
                  </a:lnTo>
                  <a:lnTo>
                    <a:pt x="887368" y="3145"/>
                  </a:lnTo>
                  <a:lnTo>
                    <a:pt x="879221" y="3047"/>
                  </a:lnTo>
                  <a:close/>
                </a:path>
                <a:path w="946784" h="180975">
                  <a:moveTo>
                    <a:pt x="938309" y="23621"/>
                  </a:moveTo>
                  <a:lnTo>
                    <a:pt x="891540" y="23621"/>
                  </a:lnTo>
                  <a:lnTo>
                    <a:pt x="898779" y="24129"/>
                  </a:lnTo>
                  <a:lnTo>
                    <a:pt x="908685" y="26796"/>
                  </a:lnTo>
                  <a:lnTo>
                    <a:pt x="913511" y="30225"/>
                  </a:lnTo>
                  <a:lnTo>
                    <a:pt x="920876" y="40639"/>
                  </a:lnTo>
                  <a:lnTo>
                    <a:pt x="922782" y="46989"/>
                  </a:lnTo>
                  <a:lnTo>
                    <a:pt x="922782" y="64262"/>
                  </a:lnTo>
                  <a:lnTo>
                    <a:pt x="881507" y="85978"/>
                  </a:lnTo>
                  <a:lnTo>
                    <a:pt x="936377" y="85978"/>
                  </a:lnTo>
                  <a:lnTo>
                    <a:pt x="938601" y="83042"/>
                  </a:lnTo>
                  <a:lnTo>
                    <a:pt x="943006" y="74040"/>
                  </a:lnTo>
                  <a:lnTo>
                    <a:pt x="945649" y="64182"/>
                  </a:lnTo>
                  <a:lnTo>
                    <a:pt x="946531" y="53466"/>
                  </a:lnTo>
                  <a:lnTo>
                    <a:pt x="946531" y="44830"/>
                  </a:lnTo>
                  <a:lnTo>
                    <a:pt x="944753" y="36956"/>
                  </a:lnTo>
                  <a:lnTo>
                    <a:pt x="941197" y="29717"/>
                  </a:lnTo>
                  <a:lnTo>
                    <a:pt x="938309" y="23621"/>
                  </a:lnTo>
                  <a:close/>
                </a:path>
                <a:path w="946784" h="180975">
                  <a:moveTo>
                    <a:pt x="700913" y="0"/>
                  </a:moveTo>
                  <a:lnTo>
                    <a:pt x="653192" y="13769"/>
                  </a:lnTo>
                  <a:lnTo>
                    <a:pt x="623173" y="53832"/>
                  </a:lnTo>
                  <a:lnTo>
                    <a:pt x="617367" y="92963"/>
                  </a:lnTo>
                  <a:lnTo>
                    <a:pt x="617968" y="103943"/>
                  </a:lnTo>
                  <a:lnTo>
                    <a:pt x="632928" y="145885"/>
                  </a:lnTo>
                  <a:lnTo>
                    <a:pt x="666763" y="173843"/>
                  </a:lnTo>
                  <a:lnTo>
                    <a:pt x="700786" y="180593"/>
                  </a:lnTo>
                  <a:lnTo>
                    <a:pt x="711950" y="179907"/>
                  </a:lnTo>
                  <a:lnTo>
                    <a:pt x="752465" y="163748"/>
                  </a:lnTo>
                  <a:lnTo>
                    <a:pt x="755778" y="160781"/>
                  </a:lnTo>
                  <a:lnTo>
                    <a:pt x="700659" y="160781"/>
                  </a:lnTo>
                  <a:lnTo>
                    <a:pt x="688414" y="159638"/>
                  </a:lnTo>
                  <a:lnTo>
                    <a:pt x="650686" y="132718"/>
                  </a:lnTo>
                  <a:lnTo>
                    <a:pt x="641096" y="92963"/>
                  </a:lnTo>
                  <a:lnTo>
                    <a:pt x="642211" y="74654"/>
                  </a:lnTo>
                  <a:lnTo>
                    <a:pt x="658749" y="36702"/>
                  </a:lnTo>
                  <a:lnTo>
                    <a:pt x="701040" y="19812"/>
                  </a:lnTo>
                  <a:lnTo>
                    <a:pt x="755745" y="19812"/>
                  </a:lnTo>
                  <a:lnTo>
                    <a:pt x="753616" y="17809"/>
                  </a:lnTo>
                  <a:lnTo>
                    <a:pt x="744474" y="11429"/>
                  </a:lnTo>
                  <a:lnTo>
                    <a:pt x="734470" y="6429"/>
                  </a:lnTo>
                  <a:lnTo>
                    <a:pt x="723884" y="2857"/>
                  </a:lnTo>
                  <a:lnTo>
                    <a:pt x="712702" y="714"/>
                  </a:lnTo>
                  <a:lnTo>
                    <a:pt x="700913" y="0"/>
                  </a:lnTo>
                  <a:close/>
                </a:path>
                <a:path w="946784" h="180975">
                  <a:moveTo>
                    <a:pt x="755745" y="19812"/>
                  </a:moveTo>
                  <a:lnTo>
                    <a:pt x="701040" y="19812"/>
                  </a:lnTo>
                  <a:lnTo>
                    <a:pt x="709420" y="20359"/>
                  </a:lnTo>
                  <a:lnTo>
                    <a:pt x="717407" y="22002"/>
                  </a:lnTo>
                  <a:lnTo>
                    <a:pt x="749210" y="45737"/>
                  </a:lnTo>
                  <a:lnTo>
                    <a:pt x="760476" y="90424"/>
                  </a:lnTo>
                  <a:lnTo>
                    <a:pt x="759408" y="106310"/>
                  </a:lnTo>
                  <a:lnTo>
                    <a:pt x="743585" y="142493"/>
                  </a:lnTo>
                  <a:lnTo>
                    <a:pt x="700659" y="160781"/>
                  </a:lnTo>
                  <a:lnTo>
                    <a:pt x="755778" y="160781"/>
                  </a:lnTo>
                  <a:lnTo>
                    <a:pt x="778224" y="127216"/>
                  </a:lnTo>
                  <a:lnTo>
                    <a:pt x="784218" y="90424"/>
                  </a:lnTo>
                  <a:lnTo>
                    <a:pt x="783584" y="77763"/>
                  </a:lnTo>
                  <a:lnTo>
                    <a:pt x="768423" y="33950"/>
                  </a:lnTo>
                  <a:lnTo>
                    <a:pt x="761603" y="25320"/>
                  </a:lnTo>
                  <a:lnTo>
                    <a:pt x="755745" y="19812"/>
                  </a:lnTo>
                  <a:close/>
                </a:path>
                <a:path w="946784" h="180975">
                  <a:moveTo>
                    <a:pt x="510794" y="3047"/>
                  </a:moveTo>
                  <a:lnTo>
                    <a:pt x="487807" y="3047"/>
                  </a:lnTo>
                  <a:lnTo>
                    <a:pt x="487807" y="177545"/>
                  </a:lnTo>
                  <a:lnTo>
                    <a:pt x="596773" y="177545"/>
                  </a:lnTo>
                  <a:lnTo>
                    <a:pt x="596773" y="156971"/>
                  </a:lnTo>
                  <a:lnTo>
                    <a:pt x="510794" y="156971"/>
                  </a:lnTo>
                  <a:lnTo>
                    <a:pt x="510794" y="3047"/>
                  </a:lnTo>
                  <a:close/>
                </a:path>
                <a:path w="946784" h="180975">
                  <a:moveTo>
                    <a:pt x="452374" y="3047"/>
                  </a:moveTo>
                  <a:lnTo>
                    <a:pt x="326136" y="3047"/>
                  </a:lnTo>
                  <a:lnTo>
                    <a:pt x="326136" y="177545"/>
                  </a:lnTo>
                  <a:lnTo>
                    <a:pt x="456311" y="177545"/>
                  </a:lnTo>
                  <a:lnTo>
                    <a:pt x="456311" y="156971"/>
                  </a:lnTo>
                  <a:lnTo>
                    <a:pt x="349250" y="156971"/>
                  </a:lnTo>
                  <a:lnTo>
                    <a:pt x="349250" y="97535"/>
                  </a:lnTo>
                  <a:lnTo>
                    <a:pt x="445770" y="97535"/>
                  </a:lnTo>
                  <a:lnTo>
                    <a:pt x="445770" y="77088"/>
                  </a:lnTo>
                  <a:lnTo>
                    <a:pt x="349250" y="77088"/>
                  </a:lnTo>
                  <a:lnTo>
                    <a:pt x="349250" y="23621"/>
                  </a:lnTo>
                  <a:lnTo>
                    <a:pt x="452374" y="23621"/>
                  </a:lnTo>
                  <a:lnTo>
                    <a:pt x="452374" y="3047"/>
                  </a:lnTo>
                  <a:close/>
                </a:path>
                <a:path w="946784" h="180975">
                  <a:moveTo>
                    <a:pt x="169799" y="3047"/>
                  </a:moveTo>
                  <a:lnTo>
                    <a:pt x="144780" y="3047"/>
                  </a:lnTo>
                  <a:lnTo>
                    <a:pt x="212471" y="177545"/>
                  </a:lnTo>
                  <a:lnTo>
                    <a:pt x="236093" y="177545"/>
                  </a:lnTo>
                  <a:lnTo>
                    <a:pt x="243615" y="158368"/>
                  </a:lnTo>
                  <a:lnTo>
                    <a:pt x="224409" y="158368"/>
                  </a:lnTo>
                  <a:lnTo>
                    <a:pt x="222294" y="151225"/>
                  </a:lnTo>
                  <a:lnTo>
                    <a:pt x="220202" y="144557"/>
                  </a:lnTo>
                  <a:lnTo>
                    <a:pt x="217657" y="136937"/>
                  </a:lnTo>
                  <a:lnTo>
                    <a:pt x="215138" y="129793"/>
                  </a:lnTo>
                  <a:lnTo>
                    <a:pt x="169799" y="3047"/>
                  </a:lnTo>
                  <a:close/>
                </a:path>
                <a:path w="946784" h="180975">
                  <a:moveTo>
                    <a:pt x="304546" y="3047"/>
                  </a:moveTo>
                  <a:lnTo>
                    <a:pt x="280924" y="3047"/>
                  </a:lnTo>
                  <a:lnTo>
                    <a:pt x="233807" y="129793"/>
                  </a:lnTo>
                  <a:lnTo>
                    <a:pt x="231091" y="137294"/>
                  </a:lnTo>
                  <a:lnTo>
                    <a:pt x="228774" y="144081"/>
                  </a:lnTo>
                  <a:lnTo>
                    <a:pt x="226397" y="151582"/>
                  </a:lnTo>
                  <a:lnTo>
                    <a:pt x="224409" y="158368"/>
                  </a:lnTo>
                  <a:lnTo>
                    <a:pt x="243615" y="158368"/>
                  </a:lnTo>
                  <a:lnTo>
                    <a:pt x="304546" y="3047"/>
                  </a:lnTo>
                  <a:close/>
                </a:path>
                <a:path w="946784" h="180975">
                  <a:moveTo>
                    <a:pt x="126238" y="3047"/>
                  </a:moveTo>
                  <a:lnTo>
                    <a:pt x="0" y="3047"/>
                  </a:lnTo>
                  <a:lnTo>
                    <a:pt x="0" y="177545"/>
                  </a:lnTo>
                  <a:lnTo>
                    <a:pt x="130175" y="177545"/>
                  </a:lnTo>
                  <a:lnTo>
                    <a:pt x="130175" y="156971"/>
                  </a:lnTo>
                  <a:lnTo>
                    <a:pt x="23114" y="156971"/>
                  </a:lnTo>
                  <a:lnTo>
                    <a:pt x="23114" y="97535"/>
                  </a:lnTo>
                  <a:lnTo>
                    <a:pt x="119634" y="97535"/>
                  </a:lnTo>
                  <a:lnTo>
                    <a:pt x="119634" y="77088"/>
                  </a:lnTo>
                  <a:lnTo>
                    <a:pt x="23114" y="77088"/>
                  </a:lnTo>
                  <a:lnTo>
                    <a:pt x="23114" y="23621"/>
                  </a:lnTo>
                  <a:lnTo>
                    <a:pt x="126238" y="23621"/>
                  </a:lnTo>
                  <a:lnTo>
                    <a:pt x="126238" y="3047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1" name="object 131" descr=""/>
            <p:cNvSpPr/>
            <p:nvPr/>
          </p:nvSpPr>
          <p:spPr>
            <a:xfrm>
              <a:off x="7863966" y="655193"/>
              <a:ext cx="459105" cy="174625"/>
            </a:xfrm>
            <a:custGeom>
              <a:avLst/>
              <a:gdLst/>
              <a:ahLst/>
              <a:cxnLst/>
              <a:rect l="l" t="t" r="r" b="b"/>
              <a:pathLst>
                <a:path w="459104" h="174625">
                  <a:moveTo>
                    <a:pt x="348614" y="20574"/>
                  </a:moveTo>
                  <a:lnTo>
                    <a:pt x="348614" y="82931"/>
                  </a:lnTo>
                  <a:lnTo>
                    <a:pt x="393700" y="82931"/>
                  </a:lnTo>
                  <a:lnTo>
                    <a:pt x="431800" y="69087"/>
                  </a:lnTo>
                  <a:lnTo>
                    <a:pt x="434975" y="61214"/>
                  </a:lnTo>
                  <a:lnTo>
                    <a:pt x="434975" y="51181"/>
                  </a:lnTo>
                  <a:lnTo>
                    <a:pt x="434975" y="43942"/>
                  </a:lnTo>
                  <a:lnTo>
                    <a:pt x="403732" y="20574"/>
                  </a:lnTo>
                  <a:lnTo>
                    <a:pt x="393318" y="20574"/>
                  </a:lnTo>
                  <a:lnTo>
                    <a:pt x="348614" y="20574"/>
                  </a:lnTo>
                  <a:close/>
                </a:path>
                <a:path w="459104" h="174625">
                  <a:moveTo>
                    <a:pt x="213232" y="16764"/>
                  </a:moveTo>
                  <a:lnTo>
                    <a:pt x="170941" y="33655"/>
                  </a:lnTo>
                  <a:lnTo>
                    <a:pt x="154404" y="71606"/>
                  </a:lnTo>
                  <a:lnTo>
                    <a:pt x="153288" y="89916"/>
                  </a:lnTo>
                  <a:lnTo>
                    <a:pt x="154358" y="104818"/>
                  </a:lnTo>
                  <a:lnTo>
                    <a:pt x="170306" y="139573"/>
                  </a:lnTo>
                  <a:lnTo>
                    <a:pt x="212851" y="157734"/>
                  </a:lnTo>
                  <a:lnTo>
                    <a:pt x="225327" y="156591"/>
                  </a:lnTo>
                  <a:lnTo>
                    <a:pt x="263132" y="129274"/>
                  </a:lnTo>
                  <a:lnTo>
                    <a:pt x="272668" y="87376"/>
                  </a:lnTo>
                  <a:lnTo>
                    <a:pt x="272216" y="77043"/>
                  </a:lnTo>
                  <a:lnTo>
                    <a:pt x="256555" y="36083"/>
                  </a:lnTo>
                  <a:lnTo>
                    <a:pt x="221613" y="17311"/>
                  </a:lnTo>
                  <a:lnTo>
                    <a:pt x="213232" y="16764"/>
                  </a:lnTo>
                  <a:close/>
                </a:path>
                <a:path w="459104" h="174625">
                  <a:moveTo>
                    <a:pt x="325500" y="0"/>
                  </a:moveTo>
                  <a:lnTo>
                    <a:pt x="391413" y="0"/>
                  </a:lnTo>
                  <a:lnTo>
                    <a:pt x="399561" y="97"/>
                  </a:lnTo>
                  <a:lnTo>
                    <a:pt x="439419" y="9779"/>
                  </a:lnTo>
                  <a:lnTo>
                    <a:pt x="453389" y="26670"/>
                  </a:lnTo>
                  <a:lnTo>
                    <a:pt x="456946" y="33909"/>
                  </a:lnTo>
                  <a:lnTo>
                    <a:pt x="458724" y="41783"/>
                  </a:lnTo>
                  <a:lnTo>
                    <a:pt x="458724" y="50419"/>
                  </a:lnTo>
                  <a:lnTo>
                    <a:pt x="444626" y="88137"/>
                  </a:lnTo>
                  <a:lnTo>
                    <a:pt x="393318" y="103632"/>
                  </a:lnTo>
                  <a:lnTo>
                    <a:pt x="348614" y="103632"/>
                  </a:lnTo>
                  <a:lnTo>
                    <a:pt x="348614" y="174498"/>
                  </a:lnTo>
                  <a:lnTo>
                    <a:pt x="325500" y="174498"/>
                  </a:lnTo>
                  <a:lnTo>
                    <a:pt x="325500" y="0"/>
                  </a:lnTo>
                  <a:close/>
                </a:path>
                <a:path w="459104" h="174625">
                  <a:moveTo>
                    <a:pt x="0" y="0"/>
                  </a:moveTo>
                  <a:lnTo>
                    <a:pt x="22986" y="0"/>
                  </a:lnTo>
                  <a:lnTo>
                    <a:pt x="22986" y="153924"/>
                  </a:lnTo>
                  <a:lnTo>
                    <a:pt x="108965" y="153924"/>
                  </a:lnTo>
                  <a:lnTo>
                    <a:pt x="108965" y="174498"/>
                  </a:lnTo>
                  <a:lnTo>
                    <a:pt x="0" y="17449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2" name="object 13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71587" y="650621"/>
              <a:ext cx="465455" cy="183642"/>
            </a:xfrm>
            <a:prstGeom prst="rect">
              <a:avLst/>
            </a:prstGeom>
          </p:spPr>
        </p:pic>
        <p:sp>
          <p:nvSpPr>
            <p:cNvPr id="133" name="object 133" descr=""/>
            <p:cNvSpPr/>
            <p:nvPr/>
          </p:nvSpPr>
          <p:spPr>
            <a:xfrm>
              <a:off x="7993506" y="652145"/>
              <a:ext cx="167005" cy="180975"/>
            </a:xfrm>
            <a:custGeom>
              <a:avLst/>
              <a:gdLst/>
              <a:ahLst/>
              <a:cxnLst/>
              <a:rect l="l" t="t" r="r" b="b"/>
              <a:pathLst>
                <a:path w="167004" h="180975">
                  <a:moveTo>
                    <a:pt x="83566" y="0"/>
                  </a:moveTo>
                  <a:lnTo>
                    <a:pt x="127126" y="11429"/>
                  </a:lnTo>
                  <a:lnTo>
                    <a:pt x="156718" y="43687"/>
                  </a:lnTo>
                  <a:lnTo>
                    <a:pt x="166877" y="90550"/>
                  </a:lnTo>
                  <a:lnTo>
                    <a:pt x="166211" y="103455"/>
                  </a:lnTo>
                  <a:lnTo>
                    <a:pt x="150306" y="147885"/>
                  </a:lnTo>
                  <a:lnTo>
                    <a:pt x="115835" y="174486"/>
                  </a:lnTo>
                  <a:lnTo>
                    <a:pt x="83439" y="180593"/>
                  </a:lnTo>
                  <a:lnTo>
                    <a:pt x="71463" y="179835"/>
                  </a:lnTo>
                  <a:lnTo>
                    <a:pt x="30249" y="162129"/>
                  </a:lnTo>
                  <a:lnTo>
                    <a:pt x="5625" y="125712"/>
                  </a:lnTo>
                  <a:lnTo>
                    <a:pt x="0" y="92582"/>
                  </a:lnTo>
                  <a:lnTo>
                    <a:pt x="1454" y="72034"/>
                  </a:lnTo>
                  <a:lnTo>
                    <a:pt x="23368" y="24510"/>
                  </a:lnTo>
                  <a:lnTo>
                    <a:pt x="65944" y="1525"/>
                  </a:lnTo>
                  <a:lnTo>
                    <a:pt x="8356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4" name="object 134" descr=""/>
          <p:cNvGrpSpPr/>
          <p:nvPr/>
        </p:nvGrpSpPr>
        <p:grpSpPr>
          <a:xfrm>
            <a:off x="8426195" y="606933"/>
            <a:ext cx="596265" cy="227329"/>
            <a:chOff x="8426195" y="606933"/>
            <a:chExt cx="596265" cy="227329"/>
          </a:xfrm>
        </p:grpSpPr>
        <p:sp>
          <p:nvSpPr>
            <p:cNvPr id="135" name="object 135" descr=""/>
            <p:cNvSpPr/>
            <p:nvPr/>
          </p:nvSpPr>
          <p:spPr>
            <a:xfrm>
              <a:off x="8430767" y="611505"/>
              <a:ext cx="587375" cy="218440"/>
            </a:xfrm>
            <a:custGeom>
              <a:avLst/>
              <a:gdLst/>
              <a:ahLst/>
              <a:cxnLst/>
              <a:rect l="l" t="t" r="r" b="b"/>
              <a:pathLst>
                <a:path w="587375" h="218440">
                  <a:moveTo>
                    <a:pt x="81787" y="0"/>
                  </a:moveTo>
                  <a:lnTo>
                    <a:pt x="0" y="0"/>
                  </a:lnTo>
                  <a:lnTo>
                    <a:pt x="0" y="218186"/>
                  </a:lnTo>
                  <a:lnTo>
                    <a:pt x="83184" y="218186"/>
                  </a:lnTo>
                  <a:lnTo>
                    <a:pt x="93182" y="217969"/>
                  </a:lnTo>
                  <a:lnTo>
                    <a:pt x="131492" y="210042"/>
                  </a:lnTo>
                  <a:lnTo>
                    <a:pt x="152836" y="192532"/>
                  </a:lnTo>
                  <a:lnTo>
                    <a:pt x="28828" y="192532"/>
                  </a:lnTo>
                  <a:lnTo>
                    <a:pt x="28828" y="117475"/>
                  </a:lnTo>
                  <a:lnTo>
                    <a:pt x="149984" y="117475"/>
                  </a:lnTo>
                  <a:lnTo>
                    <a:pt x="148147" y="115466"/>
                  </a:lnTo>
                  <a:lnTo>
                    <a:pt x="141112" y="110013"/>
                  </a:lnTo>
                  <a:lnTo>
                    <a:pt x="132959" y="105560"/>
                  </a:lnTo>
                  <a:lnTo>
                    <a:pt x="123698" y="102108"/>
                  </a:lnTo>
                  <a:lnTo>
                    <a:pt x="130841" y="98010"/>
                  </a:lnTo>
                  <a:lnTo>
                    <a:pt x="137032" y="93329"/>
                  </a:lnTo>
                  <a:lnTo>
                    <a:pt x="138656" y="91694"/>
                  </a:lnTo>
                  <a:lnTo>
                    <a:pt x="28828" y="91694"/>
                  </a:lnTo>
                  <a:lnTo>
                    <a:pt x="28828" y="25781"/>
                  </a:lnTo>
                  <a:lnTo>
                    <a:pt x="144615" y="25781"/>
                  </a:lnTo>
                  <a:lnTo>
                    <a:pt x="140850" y="20623"/>
                  </a:lnTo>
                  <a:lnTo>
                    <a:pt x="104378" y="1682"/>
                  </a:lnTo>
                  <a:lnTo>
                    <a:pt x="93720" y="424"/>
                  </a:lnTo>
                  <a:lnTo>
                    <a:pt x="81787" y="0"/>
                  </a:lnTo>
                  <a:close/>
                </a:path>
                <a:path w="587375" h="218440">
                  <a:moveTo>
                    <a:pt x="149984" y="117475"/>
                  </a:moveTo>
                  <a:lnTo>
                    <a:pt x="79248" y="117475"/>
                  </a:lnTo>
                  <a:lnTo>
                    <a:pt x="89106" y="117693"/>
                  </a:lnTo>
                  <a:lnTo>
                    <a:pt x="97726" y="118364"/>
                  </a:lnTo>
                  <a:lnTo>
                    <a:pt x="132714" y="139827"/>
                  </a:lnTo>
                  <a:lnTo>
                    <a:pt x="134747" y="146812"/>
                  </a:lnTo>
                  <a:lnTo>
                    <a:pt x="134747" y="161925"/>
                  </a:lnTo>
                  <a:lnTo>
                    <a:pt x="133350" y="168021"/>
                  </a:lnTo>
                  <a:lnTo>
                    <a:pt x="130428" y="173355"/>
                  </a:lnTo>
                  <a:lnTo>
                    <a:pt x="127634" y="178689"/>
                  </a:lnTo>
                  <a:lnTo>
                    <a:pt x="123951" y="182753"/>
                  </a:lnTo>
                  <a:lnTo>
                    <a:pt x="119506" y="185420"/>
                  </a:lnTo>
                  <a:lnTo>
                    <a:pt x="115061" y="188214"/>
                  </a:lnTo>
                  <a:lnTo>
                    <a:pt x="109474" y="190246"/>
                  </a:lnTo>
                  <a:lnTo>
                    <a:pt x="102870" y="191389"/>
                  </a:lnTo>
                  <a:lnTo>
                    <a:pt x="99059" y="192150"/>
                  </a:lnTo>
                  <a:lnTo>
                    <a:pt x="92455" y="192532"/>
                  </a:lnTo>
                  <a:lnTo>
                    <a:pt x="152836" y="192532"/>
                  </a:lnTo>
                  <a:lnTo>
                    <a:pt x="164718" y="154940"/>
                  </a:lnTo>
                  <a:lnTo>
                    <a:pt x="164052" y="145744"/>
                  </a:lnTo>
                  <a:lnTo>
                    <a:pt x="162051" y="137191"/>
                  </a:lnTo>
                  <a:lnTo>
                    <a:pt x="158718" y="129258"/>
                  </a:lnTo>
                  <a:lnTo>
                    <a:pt x="154050" y="121920"/>
                  </a:lnTo>
                  <a:lnTo>
                    <a:pt x="149984" y="117475"/>
                  </a:lnTo>
                  <a:close/>
                </a:path>
                <a:path w="587375" h="218440">
                  <a:moveTo>
                    <a:pt x="144615" y="25781"/>
                  </a:moveTo>
                  <a:lnTo>
                    <a:pt x="72389" y="25781"/>
                  </a:lnTo>
                  <a:lnTo>
                    <a:pt x="83321" y="25971"/>
                  </a:lnTo>
                  <a:lnTo>
                    <a:pt x="92503" y="26543"/>
                  </a:lnTo>
                  <a:lnTo>
                    <a:pt x="125729" y="52070"/>
                  </a:lnTo>
                  <a:lnTo>
                    <a:pt x="125729" y="66929"/>
                  </a:lnTo>
                  <a:lnTo>
                    <a:pt x="92503" y="91090"/>
                  </a:lnTo>
                  <a:lnTo>
                    <a:pt x="76073" y="91694"/>
                  </a:lnTo>
                  <a:lnTo>
                    <a:pt x="138656" y="91694"/>
                  </a:lnTo>
                  <a:lnTo>
                    <a:pt x="154177" y="55880"/>
                  </a:lnTo>
                  <a:lnTo>
                    <a:pt x="153632" y="48428"/>
                  </a:lnTo>
                  <a:lnTo>
                    <a:pt x="152003" y="41132"/>
                  </a:lnTo>
                  <a:lnTo>
                    <a:pt x="149302" y="34002"/>
                  </a:lnTo>
                  <a:lnTo>
                    <a:pt x="145541" y="27050"/>
                  </a:lnTo>
                  <a:lnTo>
                    <a:pt x="144615" y="25781"/>
                  </a:lnTo>
                  <a:close/>
                </a:path>
                <a:path w="587375" h="218440">
                  <a:moveTo>
                    <a:pt x="481710" y="0"/>
                  </a:moveTo>
                  <a:lnTo>
                    <a:pt x="406526" y="0"/>
                  </a:lnTo>
                  <a:lnTo>
                    <a:pt x="406526" y="218186"/>
                  </a:lnTo>
                  <a:lnTo>
                    <a:pt x="485266" y="218186"/>
                  </a:lnTo>
                  <a:lnTo>
                    <a:pt x="494887" y="217967"/>
                  </a:lnTo>
                  <a:lnTo>
                    <a:pt x="534431" y="209899"/>
                  </a:lnTo>
                  <a:lnTo>
                    <a:pt x="559034" y="192532"/>
                  </a:lnTo>
                  <a:lnTo>
                    <a:pt x="435355" y="192532"/>
                  </a:lnTo>
                  <a:lnTo>
                    <a:pt x="435355" y="25781"/>
                  </a:lnTo>
                  <a:lnTo>
                    <a:pt x="559767" y="25781"/>
                  </a:lnTo>
                  <a:lnTo>
                    <a:pt x="552576" y="18796"/>
                  </a:lnTo>
                  <a:lnTo>
                    <a:pt x="513089" y="1821"/>
                  </a:lnTo>
                  <a:lnTo>
                    <a:pt x="493694" y="210"/>
                  </a:lnTo>
                  <a:lnTo>
                    <a:pt x="481710" y="0"/>
                  </a:lnTo>
                  <a:close/>
                </a:path>
                <a:path w="587375" h="218440">
                  <a:moveTo>
                    <a:pt x="559767" y="25781"/>
                  </a:moveTo>
                  <a:lnTo>
                    <a:pt x="481202" y="25781"/>
                  </a:lnTo>
                  <a:lnTo>
                    <a:pt x="493254" y="26064"/>
                  </a:lnTo>
                  <a:lnTo>
                    <a:pt x="503507" y="26908"/>
                  </a:lnTo>
                  <a:lnTo>
                    <a:pt x="540045" y="46460"/>
                  </a:lnTo>
                  <a:lnTo>
                    <a:pt x="556456" y="91368"/>
                  </a:lnTo>
                  <a:lnTo>
                    <a:pt x="557149" y="107442"/>
                  </a:lnTo>
                  <a:lnTo>
                    <a:pt x="556791" y="119350"/>
                  </a:lnTo>
                  <a:lnTo>
                    <a:pt x="548290" y="157716"/>
                  </a:lnTo>
                  <a:lnTo>
                    <a:pt x="515874" y="188468"/>
                  </a:lnTo>
                  <a:lnTo>
                    <a:pt x="481964" y="192532"/>
                  </a:lnTo>
                  <a:lnTo>
                    <a:pt x="559034" y="192532"/>
                  </a:lnTo>
                  <a:lnTo>
                    <a:pt x="581151" y="152019"/>
                  </a:lnTo>
                  <a:lnTo>
                    <a:pt x="586866" y="107950"/>
                  </a:lnTo>
                  <a:lnTo>
                    <a:pt x="586341" y="93781"/>
                  </a:lnTo>
                  <a:lnTo>
                    <a:pt x="578357" y="56134"/>
                  </a:lnTo>
                  <a:lnTo>
                    <a:pt x="560623" y="26612"/>
                  </a:lnTo>
                  <a:lnTo>
                    <a:pt x="559767" y="25781"/>
                  </a:lnTo>
                  <a:close/>
                </a:path>
                <a:path w="587375" h="218440">
                  <a:moveTo>
                    <a:pt x="212978" y="0"/>
                  </a:moveTo>
                  <a:lnTo>
                    <a:pt x="181736" y="0"/>
                  </a:lnTo>
                  <a:lnTo>
                    <a:pt x="266191" y="218186"/>
                  </a:lnTo>
                  <a:lnTo>
                    <a:pt x="295782" y="218186"/>
                  </a:lnTo>
                  <a:lnTo>
                    <a:pt x="305136" y="194310"/>
                  </a:lnTo>
                  <a:lnTo>
                    <a:pt x="281050" y="194310"/>
                  </a:lnTo>
                  <a:lnTo>
                    <a:pt x="278622" y="185785"/>
                  </a:lnTo>
                  <a:lnTo>
                    <a:pt x="275907" y="176974"/>
                  </a:lnTo>
                  <a:lnTo>
                    <a:pt x="272907" y="167878"/>
                  </a:lnTo>
                  <a:lnTo>
                    <a:pt x="269621" y="158496"/>
                  </a:lnTo>
                  <a:lnTo>
                    <a:pt x="212978" y="0"/>
                  </a:lnTo>
                  <a:close/>
                </a:path>
                <a:path w="587375" h="218440">
                  <a:moveTo>
                    <a:pt x="381253" y="0"/>
                  </a:moveTo>
                  <a:lnTo>
                    <a:pt x="351789" y="0"/>
                  </a:lnTo>
                  <a:lnTo>
                    <a:pt x="292861" y="158496"/>
                  </a:lnTo>
                  <a:lnTo>
                    <a:pt x="289623" y="167449"/>
                  </a:lnTo>
                  <a:lnTo>
                    <a:pt x="286575" y="176403"/>
                  </a:lnTo>
                  <a:lnTo>
                    <a:pt x="283718" y="185356"/>
                  </a:lnTo>
                  <a:lnTo>
                    <a:pt x="281050" y="194310"/>
                  </a:lnTo>
                  <a:lnTo>
                    <a:pt x="305136" y="194310"/>
                  </a:lnTo>
                  <a:lnTo>
                    <a:pt x="381253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6" name="object 136" descr=""/>
            <p:cNvSpPr/>
            <p:nvPr/>
          </p:nvSpPr>
          <p:spPr>
            <a:xfrm>
              <a:off x="8430767" y="611505"/>
              <a:ext cx="587375" cy="218440"/>
            </a:xfrm>
            <a:custGeom>
              <a:avLst/>
              <a:gdLst/>
              <a:ahLst/>
              <a:cxnLst/>
              <a:rect l="l" t="t" r="r" b="b"/>
              <a:pathLst>
                <a:path w="587375" h="218440">
                  <a:moveTo>
                    <a:pt x="28828" y="117475"/>
                  </a:moveTo>
                  <a:lnTo>
                    <a:pt x="28828" y="192532"/>
                  </a:lnTo>
                  <a:lnTo>
                    <a:pt x="83184" y="192532"/>
                  </a:lnTo>
                  <a:lnTo>
                    <a:pt x="92455" y="192532"/>
                  </a:lnTo>
                  <a:lnTo>
                    <a:pt x="99059" y="192150"/>
                  </a:lnTo>
                  <a:lnTo>
                    <a:pt x="102870" y="191389"/>
                  </a:lnTo>
                  <a:lnTo>
                    <a:pt x="109474" y="190246"/>
                  </a:lnTo>
                  <a:lnTo>
                    <a:pt x="115061" y="188214"/>
                  </a:lnTo>
                  <a:lnTo>
                    <a:pt x="119506" y="185420"/>
                  </a:lnTo>
                  <a:lnTo>
                    <a:pt x="123951" y="182753"/>
                  </a:lnTo>
                  <a:lnTo>
                    <a:pt x="127634" y="178689"/>
                  </a:lnTo>
                  <a:lnTo>
                    <a:pt x="130428" y="173355"/>
                  </a:lnTo>
                  <a:lnTo>
                    <a:pt x="133350" y="168021"/>
                  </a:lnTo>
                  <a:lnTo>
                    <a:pt x="134747" y="161925"/>
                  </a:lnTo>
                  <a:lnTo>
                    <a:pt x="134747" y="154940"/>
                  </a:lnTo>
                  <a:lnTo>
                    <a:pt x="134747" y="146812"/>
                  </a:lnTo>
                  <a:lnTo>
                    <a:pt x="105108" y="119510"/>
                  </a:lnTo>
                  <a:lnTo>
                    <a:pt x="79248" y="117475"/>
                  </a:lnTo>
                  <a:lnTo>
                    <a:pt x="28828" y="117475"/>
                  </a:lnTo>
                  <a:close/>
                </a:path>
                <a:path w="587375" h="218440">
                  <a:moveTo>
                    <a:pt x="435355" y="25781"/>
                  </a:moveTo>
                  <a:lnTo>
                    <a:pt x="435355" y="192532"/>
                  </a:lnTo>
                  <a:lnTo>
                    <a:pt x="481964" y="192532"/>
                  </a:lnTo>
                  <a:lnTo>
                    <a:pt x="524001" y="185800"/>
                  </a:lnTo>
                  <a:lnTo>
                    <a:pt x="551433" y="149479"/>
                  </a:lnTo>
                  <a:lnTo>
                    <a:pt x="557149" y="107442"/>
                  </a:lnTo>
                  <a:lnTo>
                    <a:pt x="556456" y="91368"/>
                  </a:lnTo>
                  <a:lnTo>
                    <a:pt x="540045" y="46460"/>
                  </a:lnTo>
                  <a:lnTo>
                    <a:pt x="503507" y="26908"/>
                  </a:lnTo>
                  <a:lnTo>
                    <a:pt x="481202" y="25781"/>
                  </a:lnTo>
                  <a:lnTo>
                    <a:pt x="435355" y="25781"/>
                  </a:lnTo>
                  <a:close/>
                </a:path>
                <a:path w="587375" h="218440">
                  <a:moveTo>
                    <a:pt x="28828" y="25781"/>
                  </a:moveTo>
                  <a:lnTo>
                    <a:pt x="28828" y="91694"/>
                  </a:lnTo>
                  <a:lnTo>
                    <a:pt x="76073" y="91694"/>
                  </a:lnTo>
                  <a:lnTo>
                    <a:pt x="116458" y="83439"/>
                  </a:lnTo>
                  <a:lnTo>
                    <a:pt x="120141" y="78359"/>
                  </a:lnTo>
                  <a:lnTo>
                    <a:pt x="123825" y="73279"/>
                  </a:lnTo>
                  <a:lnTo>
                    <a:pt x="125729" y="66929"/>
                  </a:lnTo>
                  <a:lnTo>
                    <a:pt x="125729" y="59309"/>
                  </a:lnTo>
                  <a:lnTo>
                    <a:pt x="125729" y="52070"/>
                  </a:lnTo>
                  <a:lnTo>
                    <a:pt x="92503" y="26543"/>
                  </a:lnTo>
                  <a:lnTo>
                    <a:pt x="72389" y="25781"/>
                  </a:lnTo>
                  <a:lnTo>
                    <a:pt x="28828" y="25781"/>
                  </a:lnTo>
                  <a:close/>
                </a:path>
                <a:path w="587375" h="218440">
                  <a:moveTo>
                    <a:pt x="406526" y="0"/>
                  </a:moveTo>
                  <a:lnTo>
                    <a:pt x="481710" y="0"/>
                  </a:lnTo>
                  <a:lnTo>
                    <a:pt x="493694" y="210"/>
                  </a:lnTo>
                  <a:lnTo>
                    <a:pt x="537908" y="9271"/>
                  </a:lnTo>
                  <a:lnTo>
                    <a:pt x="567610" y="35417"/>
                  </a:lnTo>
                  <a:lnTo>
                    <a:pt x="584755" y="80422"/>
                  </a:lnTo>
                  <a:lnTo>
                    <a:pt x="586866" y="107950"/>
                  </a:lnTo>
                  <a:lnTo>
                    <a:pt x="586509" y="119997"/>
                  </a:lnTo>
                  <a:lnTo>
                    <a:pt x="578008" y="161212"/>
                  </a:lnTo>
                  <a:lnTo>
                    <a:pt x="556752" y="195008"/>
                  </a:lnTo>
                  <a:lnTo>
                    <a:pt x="520318" y="214503"/>
                  </a:lnTo>
                  <a:lnTo>
                    <a:pt x="485266" y="218186"/>
                  </a:lnTo>
                  <a:lnTo>
                    <a:pt x="406526" y="218186"/>
                  </a:lnTo>
                  <a:lnTo>
                    <a:pt x="406526" y="0"/>
                  </a:lnTo>
                  <a:close/>
                </a:path>
                <a:path w="587375" h="218440">
                  <a:moveTo>
                    <a:pt x="181736" y="0"/>
                  </a:moveTo>
                  <a:lnTo>
                    <a:pt x="212978" y="0"/>
                  </a:lnTo>
                  <a:lnTo>
                    <a:pt x="269621" y="158496"/>
                  </a:lnTo>
                  <a:lnTo>
                    <a:pt x="272907" y="167878"/>
                  </a:lnTo>
                  <a:lnTo>
                    <a:pt x="275907" y="176974"/>
                  </a:lnTo>
                  <a:lnTo>
                    <a:pt x="278622" y="185785"/>
                  </a:lnTo>
                  <a:lnTo>
                    <a:pt x="281050" y="194310"/>
                  </a:lnTo>
                  <a:lnTo>
                    <a:pt x="283718" y="185356"/>
                  </a:lnTo>
                  <a:lnTo>
                    <a:pt x="286575" y="176403"/>
                  </a:lnTo>
                  <a:lnTo>
                    <a:pt x="289623" y="167449"/>
                  </a:lnTo>
                  <a:lnTo>
                    <a:pt x="292861" y="158496"/>
                  </a:lnTo>
                  <a:lnTo>
                    <a:pt x="351789" y="0"/>
                  </a:lnTo>
                  <a:lnTo>
                    <a:pt x="381253" y="0"/>
                  </a:lnTo>
                  <a:lnTo>
                    <a:pt x="295782" y="218186"/>
                  </a:lnTo>
                  <a:lnTo>
                    <a:pt x="266191" y="218186"/>
                  </a:lnTo>
                  <a:lnTo>
                    <a:pt x="181736" y="0"/>
                  </a:lnTo>
                  <a:close/>
                </a:path>
                <a:path w="587375" h="218440">
                  <a:moveTo>
                    <a:pt x="0" y="0"/>
                  </a:moveTo>
                  <a:lnTo>
                    <a:pt x="81787" y="0"/>
                  </a:lnTo>
                  <a:lnTo>
                    <a:pt x="93720" y="424"/>
                  </a:lnTo>
                  <a:lnTo>
                    <a:pt x="135350" y="15065"/>
                  </a:lnTo>
                  <a:lnTo>
                    <a:pt x="154177" y="55880"/>
                  </a:lnTo>
                  <a:lnTo>
                    <a:pt x="153701" y="62737"/>
                  </a:lnTo>
                  <a:lnTo>
                    <a:pt x="130841" y="98010"/>
                  </a:lnTo>
                  <a:lnTo>
                    <a:pt x="123698" y="102108"/>
                  </a:lnTo>
                  <a:lnTo>
                    <a:pt x="132959" y="105560"/>
                  </a:lnTo>
                  <a:lnTo>
                    <a:pt x="162051" y="137191"/>
                  </a:lnTo>
                  <a:lnTo>
                    <a:pt x="164718" y="154940"/>
                  </a:lnTo>
                  <a:lnTo>
                    <a:pt x="164314" y="162512"/>
                  </a:lnTo>
                  <a:lnTo>
                    <a:pt x="146811" y="199856"/>
                  </a:lnTo>
                  <a:lnTo>
                    <a:pt x="110795" y="216203"/>
                  </a:lnTo>
                  <a:lnTo>
                    <a:pt x="83184" y="218186"/>
                  </a:lnTo>
                  <a:lnTo>
                    <a:pt x="0" y="21818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37" name="object 137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138" name="object 138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139" name="object 139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41" name="object 141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143000" y="1317116"/>
          <a:ext cx="9456420" cy="42633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06240"/>
                <a:gridCol w="2496819"/>
                <a:gridCol w="2675890"/>
              </a:tblGrid>
              <a:tr h="560070">
                <a:tc>
                  <a:txBody>
                    <a:bodyPr/>
                    <a:lstStyle/>
                    <a:p>
                      <a:pPr algn="ctr" marL="70485">
                        <a:lnSpc>
                          <a:spcPct val="100000"/>
                        </a:lnSpc>
                        <a:spcBef>
                          <a:spcPts val="120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Pooled</a:t>
                      </a:r>
                      <a:r>
                        <a:rPr dirty="0" sz="1600" spc="-7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600" spc="-8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TAVI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(N=2099)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3035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763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BVD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 marL="869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(N=210)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r>
                        <a:rPr dirty="0" sz="1600" spc="-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without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BVD</a:t>
                      </a:r>
                      <a:endParaRPr sz="1600">
                        <a:latin typeface="Arial"/>
                        <a:cs typeface="Arial"/>
                      </a:endParaRPr>
                    </a:p>
                    <a:p>
                      <a:pPr algn="ctr" marL="152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(N=1889)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9310">
                        <a:lnSpc>
                          <a:spcPts val="183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79.5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7.0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0255">
                        <a:lnSpc>
                          <a:spcPts val="183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80.9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3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6.3</a:t>
                      </a:r>
                      <a:r>
                        <a:rPr dirty="0" sz="1600" spc="4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953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101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(48.1)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1058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(56.0)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Body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surface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area,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26455" sz="1575" spc="-37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3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165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35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STS-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PROM,</a:t>
                      </a:r>
                      <a:r>
                        <a:rPr dirty="0" sz="16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ts val="183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5.3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2.8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165">
                        <a:lnSpc>
                          <a:spcPts val="183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5.2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NYHA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III/IV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953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141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(67.1)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1255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(66.4)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r>
                        <a:rPr dirty="0" sz="1600" spc="-9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mellitus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953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86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(41.0)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678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(35.9)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953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189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(90.0)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1756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(93.0)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marL="81915">
                        <a:lnSpc>
                          <a:spcPts val="188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Cerebrovascular</a:t>
                      </a:r>
                      <a:r>
                        <a:rPr dirty="0" sz="1600" spc="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953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33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(15.7)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369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(19.6)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6-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minute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walk,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587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0400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216.9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131.1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6270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241.1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117.2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Creatinine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clearance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ml/min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953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(8.6)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81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(4.3)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81915">
                        <a:lnSpc>
                          <a:spcPts val="188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LVEF,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3430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57.5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12.5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60.4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10.5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81915">
                        <a:lnSpc>
                          <a:spcPts val="1889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dirty="0" sz="1600" spc="-1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AVA,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dirty="0" baseline="26455" sz="15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26455" sz="1575" spc="19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5825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0.7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3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4075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0.8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5115">
                <a:tc>
                  <a:txBody>
                    <a:bodyPr/>
                    <a:lstStyle/>
                    <a:p>
                      <a:pPr marL="81915">
                        <a:lnSpc>
                          <a:spcPts val="188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dirty="0" sz="1600" spc="-8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gradient,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mmHg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3430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50.0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5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14.4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1045">
                        <a:lnSpc>
                          <a:spcPts val="183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47.2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±</a:t>
                      </a:r>
                      <a:r>
                        <a:rPr dirty="0" sz="1600" spc="20">
                          <a:solidFill>
                            <a:srgbClr val="FFFFFF"/>
                          </a:solidFill>
                          <a:latin typeface="Garamond"/>
                          <a:cs typeface="Garamond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13.7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1222044" y="5732779"/>
            <a:ext cx="2846705" cy="59436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Mean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±</a:t>
            </a:r>
            <a:r>
              <a:rPr dirty="0" sz="11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SD or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no.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(%)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Core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lab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available,</a:t>
            </a:r>
            <a:r>
              <a:rPr dirty="0" sz="11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otherwise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site-reported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P&lt;0.05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BVD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4593" y="606933"/>
            <a:ext cx="1207681" cy="230378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1791080" y="603250"/>
            <a:ext cx="2332355" cy="234950"/>
            <a:chOff x="1791080" y="603250"/>
            <a:chExt cx="2332355" cy="234950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91080" y="603250"/>
              <a:ext cx="202057" cy="234823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14981" y="647573"/>
              <a:ext cx="2108454" cy="189737"/>
            </a:xfrm>
            <a:prstGeom prst="rect">
              <a:avLst/>
            </a:prstGeom>
          </p:spPr>
        </p:pic>
      </p:grpSp>
      <p:grpSp>
        <p:nvGrpSpPr>
          <p:cNvPr id="8" name="object 8" descr=""/>
          <p:cNvGrpSpPr/>
          <p:nvPr/>
        </p:nvGrpSpPr>
        <p:grpSpPr>
          <a:xfrm>
            <a:off x="4218559" y="647573"/>
            <a:ext cx="324485" cy="189865"/>
            <a:chOff x="4218559" y="647573"/>
            <a:chExt cx="324485" cy="189865"/>
          </a:xfrm>
        </p:grpSpPr>
        <p:sp>
          <p:nvSpPr>
            <p:cNvPr id="9" name="object 9" descr=""/>
            <p:cNvSpPr/>
            <p:nvPr/>
          </p:nvSpPr>
          <p:spPr>
            <a:xfrm>
              <a:off x="4223152" y="652145"/>
              <a:ext cx="314960" cy="180975"/>
            </a:xfrm>
            <a:custGeom>
              <a:avLst/>
              <a:gdLst/>
              <a:ahLst/>
              <a:cxnLst/>
              <a:rect l="l" t="t" r="r" b="b"/>
              <a:pathLst>
                <a:path w="314960" h="180975">
                  <a:moveTo>
                    <a:pt x="83545" y="0"/>
                  </a:moveTo>
                  <a:lnTo>
                    <a:pt x="35824" y="13769"/>
                  </a:lnTo>
                  <a:lnTo>
                    <a:pt x="5805" y="53832"/>
                  </a:lnTo>
                  <a:lnTo>
                    <a:pt x="0" y="92963"/>
                  </a:lnTo>
                  <a:lnTo>
                    <a:pt x="600" y="103943"/>
                  </a:lnTo>
                  <a:lnTo>
                    <a:pt x="15560" y="145885"/>
                  </a:lnTo>
                  <a:lnTo>
                    <a:pt x="49396" y="173843"/>
                  </a:lnTo>
                  <a:lnTo>
                    <a:pt x="83418" y="180593"/>
                  </a:lnTo>
                  <a:lnTo>
                    <a:pt x="94582" y="179907"/>
                  </a:lnTo>
                  <a:lnTo>
                    <a:pt x="135097" y="163748"/>
                  </a:lnTo>
                  <a:lnTo>
                    <a:pt x="138410" y="160781"/>
                  </a:lnTo>
                  <a:lnTo>
                    <a:pt x="83291" y="160781"/>
                  </a:lnTo>
                  <a:lnTo>
                    <a:pt x="71047" y="159638"/>
                  </a:lnTo>
                  <a:lnTo>
                    <a:pt x="33318" y="132718"/>
                  </a:lnTo>
                  <a:lnTo>
                    <a:pt x="23728" y="92963"/>
                  </a:lnTo>
                  <a:lnTo>
                    <a:pt x="24843" y="74654"/>
                  </a:lnTo>
                  <a:lnTo>
                    <a:pt x="41381" y="36702"/>
                  </a:lnTo>
                  <a:lnTo>
                    <a:pt x="83672" y="19812"/>
                  </a:lnTo>
                  <a:lnTo>
                    <a:pt x="138377" y="19812"/>
                  </a:lnTo>
                  <a:lnTo>
                    <a:pt x="136248" y="17809"/>
                  </a:lnTo>
                  <a:lnTo>
                    <a:pt x="127106" y="11429"/>
                  </a:lnTo>
                  <a:lnTo>
                    <a:pt x="117102" y="6429"/>
                  </a:lnTo>
                  <a:lnTo>
                    <a:pt x="106516" y="2857"/>
                  </a:lnTo>
                  <a:lnTo>
                    <a:pt x="95334" y="714"/>
                  </a:lnTo>
                  <a:lnTo>
                    <a:pt x="83545" y="0"/>
                  </a:lnTo>
                  <a:close/>
                </a:path>
                <a:path w="314960" h="180975">
                  <a:moveTo>
                    <a:pt x="138377" y="19812"/>
                  </a:moveTo>
                  <a:lnTo>
                    <a:pt x="83672" y="19812"/>
                  </a:lnTo>
                  <a:lnTo>
                    <a:pt x="92052" y="20359"/>
                  </a:lnTo>
                  <a:lnTo>
                    <a:pt x="100039" y="22002"/>
                  </a:lnTo>
                  <a:lnTo>
                    <a:pt x="131842" y="45737"/>
                  </a:lnTo>
                  <a:lnTo>
                    <a:pt x="143108" y="90424"/>
                  </a:lnTo>
                  <a:lnTo>
                    <a:pt x="142040" y="106310"/>
                  </a:lnTo>
                  <a:lnTo>
                    <a:pt x="126217" y="142493"/>
                  </a:lnTo>
                  <a:lnTo>
                    <a:pt x="83291" y="160781"/>
                  </a:lnTo>
                  <a:lnTo>
                    <a:pt x="138410" y="160781"/>
                  </a:lnTo>
                  <a:lnTo>
                    <a:pt x="160856" y="127216"/>
                  </a:lnTo>
                  <a:lnTo>
                    <a:pt x="166850" y="90424"/>
                  </a:lnTo>
                  <a:lnTo>
                    <a:pt x="166216" y="77763"/>
                  </a:lnTo>
                  <a:lnTo>
                    <a:pt x="151055" y="33950"/>
                  </a:lnTo>
                  <a:lnTo>
                    <a:pt x="144235" y="25320"/>
                  </a:lnTo>
                  <a:lnTo>
                    <a:pt x="138377" y="19812"/>
                  </a:lnTo>
                  <a:close/>
                </a:path>
                <a:path w="314960" h="180975">
                  <a:moveTo>
                    <a:pt x="314939" y="3047"/>
                  </a:moveTo>
                  <a:lnTo>
                    <a:pt x="197083" y="3047"/>
                  </a:lnTo>
                  <a:lnTo>
                    <a:pt x="197083" y="177545"/>
                  </a:lnTo>
                  <a:lnTo>
                    <a:pt x="220197" y="177545"/>
                  </a:lnTo>
                  <a:lnTo>
                    <a:pt x="220197" y="98297"/>
                  </a:lnTo>
                  <a:lnTo>
                    <a:pt x="302112" y="98297"/>
                  </a:lnTo>
                  <a:lnTo>
                    <a:pt x="302112" y="77724"/>
                  </a:lnTo>
                  <a:lnTo>
                    <a:pt x="220197" y="77724"/>
                  </a:lnTo>
                  <a:lnTo>
                    <a:pt x="220197" y="23621"/>
                  </a:lnTo>
                  <a:lnTo>
                    <a:pt x="314939" y="23621"/>
                  </a:lnTo>
                  <a:lnTo>
                    <a:pt x="314939" y="3047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4223131" y="652145"/>
              <a:ext cx="314960" cy="180975"/>
            </a:xfrm>
            <a:custGeom>
              <a:avLst/>
              <a:gdLst/>
              <a:ahLst/>
              <a:cxnLst/>
              <a:rect l="l" t="t" r="r" b="b"/>
              <a:pathLst>
                <a:path w="314960" h="180975">
                  <a:moveTo>
                    <a:pt x="83693" y="19812"/>
                  </a:moveTo>
                  <a:lnTo>
                    <a:pt x="41402" y="36702"/>
                  </a:lnTo>
                  <a:lnTo>
                    <a:pt x="24864" y="74654"/>
                  </a:lnTo>
                  <a:lnTo>
                    <a:pt x="23749" y="92963"/>
                  </a:lnTo>
                  <a:lnTo>
                    <a:pt x="24818" y="107866"/>
                  </a:lnTo>
                  <a:lnTo>
                    <a:pt x="40767" y="142620"/>
                  </a:lnTo>
                  <a:lnTo>
                    <a:pt x="83312" y="160781"/>
                  </a:lnTo>
                  <a:lnTo>
                    <a:pt x="95787" y="159638"/>
                  </a:lnTo>
                  <a:lnTo>
                    <a:pt x="133592" y="132322"/>
                  </a:lnTo>
                  <a:lnTo>
                    <a:pt x="143129" y="90424"/>
                  </a:lnTo>
                  <a:lnTo>
                    <a:pt x="142676" y="80091"/>
                  </a:lnTo>
                  <a:lnTo>
                    <a:pt x="127015" y="39131"/>
                  </a:lnTo>
                  <a:lnTo>
                    <a:pt x="92073" y="20359"/>
                  </a:lnTo>
                  <a:lnTo>
                    <a:pt x="83693" y="19812"/>
                  </a:lnTo>
                  <a:close/>
                </a:path>
                <a:path w="314960" h="180975">
                  <a:moveTo>
                    <a:pt x="197104" y="3047"/>
                  </a:moveTo>
                  <a:lnTo>
                    <a:pt x="314960" y="3047"/>
                  </a:lnTo>
                  <a:lnTo>
                    <a:pt x="314960" y="23621"/>
                  </a:lnTo>
                  <a:lnTo>
                    <a:pt x="220218" y="23621"/>
                  </a:lnTo>
                  <a:lnTo>
                    <a:pt x="220218" y="77724"/>
                  </a:lnTo>
                  <a:lnTo>
                    <a:pt x="302133" y="77724"/>
                  </a:lnTo>
                  <a:lnTo>
                    <a:pt x="302133" y="98297"/>
                  </a:lnTo>
                  <a:lnTo>
                    <a:pt x="220218" y="98297"/>
                  </a:lnTo>
                  <a:lnTo>
                    <a:pt x="220218" y="177545"/>
                  </a:lnTo>
                  <a:lnTo>
                    <a:pt x="197104" y="177545"/>
                  </a:lnTo>
                  <a:lnTo>
                    <a:pt x="197104" y="3047"/>
                  </a:lnTo>
                  <a:close/>
                </a:path>
                <a:path w="314960" h="180975">
                  <a:moveTo>
                    <a:pt x="83566" y="0"/>
                  </a:moveTo>
                  <a:lnTo>
                    <a:pt x="127127" y="11429"/>
                  </a:lnTo>
                  <a:lnTo>
                    <a:pt x="156718" y="43687"/>
                  </a:lnTo>
                  <a:lnTo>
                    <a:pt x="166878" y="90550"/>
                  </a:lnTo>
                  <a:lnTo>
                    <a:pt x="166211" y="103455"/>
                  </a:lnTo>
                  <a:lnTo>
                    <a:pt x="150306" y="147885"/>
                  </a:lnTo>
                  <a:lnTo>
                    <a:pt x="115835" y="174486"/>
                  </a:lnTo>
                  <a:lnTo>
                    <a:pt x="83439" y="180593"/>
                  </a:lnTo>
                  <a:lnTo>
                    <a:pt x="71463" y="179835"/>
                  </a:lnTo>
                  <a:lnTo>
                    <a:pt x="30249" y="162129"/>
                  </a:lnTo>
                  <a:lnTo>
                    <a:pt x="5625" y="125712"/>
                  </a:lnTo>
                  <a:lnTo>
                    <a:pt x="0" y="92582"/>
                  </a:lnTo>
                  <a:lnTo>
                    <a:pt x="1454" y="72034"/>
                  </a:lnTo>
                  <a:lnTo>
                    <a:pt x="23368" y="24510"/>
                  </a:lnTo>
                  <a:lnTo>
                    <a:pt x="65944" y="1525"/>
                  </a:lnTo>
                  <a:lnTo>
                    <a:pt x="8356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4652390" y="606933"/>
            <a:ext cx="1165860" cy="230504"/>
            <a:chOff x="4652390" y="606933"/>
            <a:chExt cx="1165860" cy="230504"/>
          </a:xfrm>
        </p:grpSpPr>
        <p:pic>
          <p:nvPicPr>
            <p:cNvPr id="12" name="object 1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52390" y="606933"/>
              <a:ext cx="175641" cy="22733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4812918" y="652145"/>
              <a:ext cx="1000760" cy="180975"/>
            </a:xfrm>
            <a:custGeom>
              <a:avLst/>
              <a:gdLst/>
              <a:ahLst/>
              <a:cxnLst/>
              <a:rect l="l" t="t" r="r" b="b"/>
              <a:pathLst>
                <a:path w="1000760" h="180975">
                  <a:moveTo>
                    <a:pt x="91947" y="3047"/>
                  </a:moveTo>
                  <a:lnTo>
                    <a:pt x="67055" y="3047"/>
                  </a:lnTo>
                  <a:lnTo>
                    <a:pt x="0" y="177545"/>
                  </a:lnTo>
                  <a:lnTo>
                    <a:pt x="24510" y="177545"/>
                  </a:lnTo>
                  <a:lnTo>
                    <a:pt x="43687" y="124713"/>
                  </a:lnTo>
                  <a:lnTo>
                    <a:pt x="141712" y="124713"/>
                  </a:lnTo>
                  <a:lnTo>
                    <a:pt x="134024" y="105917"/>
                  </a:lnTo>
                  <a:lnTo>
                    <a:pt x="50418" y="105917"/>
                  </a:lnTo>
                  <a:lnTo>
                    <a:pt x="69595" y="54737"/>
                  </a:lnTo>
                  <a:lnTo>
                    <a:pt x="72457" y="46428"/>
                  </a:lnTo>
                  <a:lnTo>
                    <a:pt x="74961" y="38084"/>
                  </a:lnTo>
                  <a:lnTo>
                    <a:pt x="77132" y="29716"/>
                  </a:lnTo>
                  <a:lnTo>
                    <a:pt x="78993" y="21335"/>
                  </a:lnTo>
                  <a:lnTo>
                    <a:pt x="99428" y="21335"/>
                  </a:lnTo>
                  <a:lnTo>
                    <a:pt x="91947" y="3047"/>
                  </a:lnTo>
                  <a:close/>
                </a:path>
                <a:path w="1000760" h="180975">
                  <a:moveTo>
                    <a:pt x="141712" y="124713"/>
                  </a:moveTo>
                  <a:lnTo>
                    <a:pt x="116712" y="124713"/>
                  </a:lnTo>
                  <a:lnTo>
                    <a:pt x="137032" y="177545"/>
                  </a:lnTo>
                  <a:lnTo>
                    <a:pt x="163321" y="177545"/>
                  </a:lnTo>
                  <a:lnTo>
                    <a:pt x="141712" y="124713"/>
                  </a:lnTo>
                  <a:close/>
                </a:path>
                <a:path w="1000760" h="180975">
                  <a:moveTo>
                    <a:pt x="231520" y="23621"/>
                  </a:moveTo>
                  <a:lnTo>
                    <a:pt x="208406" y="23621"/>
                  </a:lnTo>
                  <a:lnTo>
                    <a:pt x="208406" y="177545"/>
                  </a:lnTo>
                  <a:lnTo>
                    <a:pt x="231520" y="177545"/>
                  </a:lnTo>
                  <a:lnTo>
                    <a:pt x="231520" y="23621"/>
                  </a:lnTo>
                  <a:close/>
                </a:path>
                <a:path w="1000760" h="180975">
                  <a:moveTo>
                    <a:pt x="99428" y="21335"/>
                  </a:moveTo>
                  <a:lnTo>
                    <a:pt x="78993" y="21335"/>
                  </a:lnTo>
                  <a:lnTo>
                    <a:pt x="81258" y="28955"/>
                  </a:lnTo>
                  <a:lnTo>
                    <a:pt x="84058" y="37528"/>
                  </a:lnTo>
                  <a:lnTo>
                    <a:pt x="87405" y="47053"/>
                  </a:lnTo>
                  <a:lnTo>
                    <a:pt x="91312" y="57530"/>
                  </a:lnTo>
                  <a:lnTo>
                    <a:pt x="109600" y="105917"/>
                  </a:lnTo>
                  <a:lnTo>
                    <a:pt x="134024" y="105917"/>
                  </a:lnTo>
                  <a:lnTo>
                    <a:pt x="99428" y="21335"/>
                  </a:lnTo>
                  <a:close/>
                </a:path>
                <a:path w="1000760" h="180975">
                  <a:moveTo>
                    <a:pt x="289178" y="3047"/>
                  </a:moveTo>
                  <a:lnTo>
                    <a:pt x="150875" y="3047"/>
                  </a:lnTo>
                  <a:lnTo>
                    <a:pt x="150875" y="23621"/>
                  </a:lnTo>
                  <a:lnTo>
                    <a:pt x="289178" y="23621"/>
                  </a:lnTo>
                  <a:lnTo>
                    <a:pt x="289178" y="3047"/>
                  </a:lnTo>
                  <a:close/>
                </a:path>
                <a:path w="1000760" h="180975">
                  <a:moveTo>
                    <a:pt x="787780" y="23621"/>
                  </a:moveTo>
                  <a:lnTo>
                    <a:pt x="764666" y="23621"/>
                  </a:lnTo>
                  <a:lnTo>
                    <a:pt x="764666" y="177545"/>
                  </a:lnTo>
                  <a:lnTo>
                    <a:pt x="787780" y="177545"/>
                  </a:lnTo>
                  <a:lnTo>
                    <a:pt x="787780" y="23621"/>
                  </a:lnTo>
                  <a:close/>
                </a:path>
                <a:path w="1000760" h="180975">
                  <a:moveTo>
                    <a:pt x="845438" y="3047"/>
                  </a:moveTo>
                  <a:lnTo>
                    <a:pt x="707135" y="3047"/>
                  </a:lnTo>
                  <a:lnTo>
                    <a:pt x="707135" y="23621"/>
                  </a:lnTo>
                  <a:lnTo>
                    <a:pt x="845438" y="23621"/>
                  </a:lnTo>
                  <a:lnTo>
                    <a:pt x="845438" y="3047"/>
                  </a:lnTo>
                  <a:close/>
                </a:path>
                <a:path w="1000760" h="180975">
                  <a:moveTo>
                    <a:pt x="566927" y="3047"/>
                  </a:moveTo>
                  <a:lnTo>
                    <a:pt x="543178" y="3047"/>
                  </a:lnTo>
                  <a:lnTo>
                    <a:pt x="543178" y="177545"/>
                  </a:lnTo>
                  <a:lnTo>
                    <a:pt x="565403" y="177545"/>
                  </a:lnTo>
                  <a:lnTo>
                    <a:pt x="565403" y="40385"/>
                  </a:lnTo>
                  <a:lnTo>
                    <a:pt x="591912" y="40385"/>
                  </a:lnTo>
                  <a:lnTo>
                    <a:pt x="566927" y="3047"/>
                  </a:lnTo>
                  <a:close/>
                </a:path>
                <a:path w="1000760" h="180975">
                  <a:moveTo>
                    <a:pt x="591912" y="40385"/>
                  </a:moveTo>
                  <a:lnTo>
                    <a:pt x="565403" y="40385"/>
                  </a:lnTo>
                  <a:lnTo>
                    <a:pt x="656970" y="177545"/>
                  </a:lnTo>
                  <a:lnTo>
                    <a:pt x="680719" y="177545"/>
                  </a:lnTo>
                  <a:lnTo>
                    <a:pt x="680719" y="140080"/>
                  </a:lnTo>
                  <a:lnTo>
                    <a:pt x="658621" y="140080"/>
                  </a:lnTo>
                  <a:lnTo>
                    <a:pt x="591912" y="40385"/>
                  </a:lnTo>
                  <a:close/>
                </a:path>
                <a:path w="1000760" h="180975">
                  <a:moveTo>
                    <a:pt x="680719" y="3047"/>
                  </a:moveTo>
                  <a:lnTo>
                    <a:pt x="658621" y="3047"/>
                  </a:lnTo>
                  <a:lnTo>
                    <a:pt x="658621" y="140080"/>
                  </a:lnTo>
                  <a:lnTo>
                    <a:pt x="680719" y="140080"/>
                  </a:lnTo>
                  <a:lnTo>
                    <a:pt x="680719" y="3047"/>
                  </a:lnTo>
                  <a:close/>
                </a:path>
                <a:path w="1000760" h="180975">
                  <a:moveTo>
                    <a:pt x="507110" y="3047"/>
                  </a:moveTo>
                  <a:lnTo>
                    <a:pt x="380872" y="3047"/>
                  </a:lnTo>
                  <a:lnTo>
                    <a:pt x="380872" y="177545"/>
                  </a:lnTo>
                  <a:lnTo>
                    <a:pt x="511047" y="177545"/>
                  </a:lnTo>
                  <a:lnTo>
                    <a:pt x="511047" y="156971"/>
                  </a:lnTo>
                  <a:lnTo>
                    <a:pt x="403986" y="156971"/>
                  </a:lnTo>
                  <a:lnTo>
                    <a:pt x="403986" y="97535"/>
                  </a:lnTo>
                  <a:lnTo>
                    <a:pt x="500506" y="97535"/>
                  </a:lnTo>
                  <a:lnTo>
                    <a:pt x="500506" y="77088"/>
                  </a:lnTo>
                  <a:lnTo>
                    <a:pt x="403986" y="77088"/>
                  </a:lnTo>
                  <a:lnTo>
                    <a:pt x="403986" y="23621"/>
                  </a:lnTo>
                  <a:lnTo>
                    <a:pt x="507110" y="23621"/>
                  </a:lnTo>
                  <a:lnTo>
                    <a:pt x="507110" y="3047"/>
                  </a:lnTo>
                  <a:close/>
                </a:path>
                <a:path w="1000760" h="180975">
                  <a:moveTo>
                    <a:pt x="340359" y="3047"/>
                  </a:moveTo>
                  <a:lnTo>
                    <a:pt x="317245" y="3047"/>
                  </a:lnTo>
                  <a:lnTo>
                    <a:pt x="317245" y="177545"/>
                  </a:lnTo>
                  <a:lnTo>
                    <a:pt x="340359" y="177545"/>
                  </a:lnTo>
                  <a:lnTo>
                    <a:pt x="340359" y="3047"/>
                  </a:lnTo>
                  <a:close/>
                </a:path>
                <a:path w="1000760" h="180975">
                  <a:moveTo>
                    <a:pt x="883538" y="119633"/>
                  </a:moveTo>
                  <a:lnTo>
                    <a:pt x="861694" y="121538"/>
                  </a:lnTo>
                  <a:lnTo>
                    <a:pt x="862506" y="130065"/>
                  </a:lnTo>
                  <a:lnTo>
                    <a:pt x="864377" y="138128"/>
                  </a:lnTo>
                  <a:lnTo>
                    <a:pt x="888795" y="169749"/>
                  </a:lnTo>
                  <a:lnTo>
                    <a:pt x="936116" y="180593"/>
                  </a:lnTo>
                  <a:lnTo>
                    <a:pt x="945246" y="180163"/>
                  </a:lnTo>
                  <a:lnTo>
                    <a:pt x="982964" y="165528"/>
                  </a:lnTo>
                  <a:lnTo>
                    <a:pt x="988632" y="159892"/>
                  </a:lnTo>
                  <a:lnTo>
                    <a:pt x="935101" y="159892"/>
                  </a:lnTo>
                  <a:lnTo>
                    <a:pt x="927842" y="159561"/>
                  </a:lnTo>
                  <a:lnTo>
                    <a:pt x="890651" y="141096"/>
                  </a:lnTo>
                  <a:lnTo>
                    <a:pt x="884554" y="128269"/>
                  </a:lnTo>
                  <a:lnTo>
                    <a:pt x="883538" y="119633"/>
                  </a:lnTo>
                  <a:close/>
                </a:path>
                <a:path w="1000760" h="180975">
                  <a:moveTo>
                    <a:pt x="929766" y="0"/>
                  </a:moveTo>
                  <a:lnTo>
                    <a:pt x="891028" y="9332"/>
                  </a:lnTo>
                  <a:lnTo>
                    <a:pt x="868882" y="41657"/>
                  </a:lnTo>
                  <a:lnTo>
                    <a:pt x="868426" y="48132"/>
                  </a:lnTo>
                  <a:lnTo>
                    <a:pt x="868426" y="56133"/>
                  </a:lnTo>
                  <a:lnTo>
                    <a:pt x="893190" y="86105"/>
                  </a:lnTo>
                  <a:lnTo>
                    <a:pt x="937797" y="99714"/>
                  </a:lnTo>
                  <a:lnTo>
                    <a:pt x="946642" y="102044"/>
                  </a:lnTo>
                  <a:lnTo>
                    <a:pt x="978407" y="124713"/>
                  </a:lnTo>
                  <a:lnTo>
                    <a:pt x="978407" y="135635"/>
                  </a:lnTo>
                  <a:lnTo>
                    <a:pt x="943863" y="159892"/>
                  </a:lnTo>
                  <a:lnTo>
                    <a:pt x="988632" y="159892"/>
                  </a:lnTo>
                  <a:lnTo>
                    <a:pt x="1000632" y="128269"/>
                  </a:lnTo>
                  <a:lnTo>
                    <a:pt x="1000180" y="121435"/>
                  </a:lnTo>
                  <a:lnTo>
                    <a:pt x="978034" y="89413"/>
                  </a:lnTo>
                  <a:lnTo>
                    <a:pt x="932306" y="74549"/>
                  </a:lnTo>
                  <a:lnTo>
                    <a:pt x="919545" y="71354"/>
                  </a:lnTo>
                  <a:lnTo>
                    <a:pt x="890651" y="52831"/>
                  </a:lnTo>
                  <a:lnTo>
                    <a:pt x="890667" y="39338"/>
                  </a:lnTo>
                  <a:lnTo>
                    <a:pt x="930782" y="20446"/>
                  </a:lnTo>
                  <a:lnTo>
                    <a:pt x="983582" y="20446"/>
                  </a:lnTo>
                  <a:lnTo>
                    <a:pt x="982487" y="19030"/>
                  </a:lnTo>
                  <a:lnTo>
                    <a:pt x="948054" y="1603"/>
                  </a:lnTo>
                  <a:lnTo>
                    <a:pt x="939196" y="402"/>
                  </a:lnTo>
                  <a:lnTo>
                    <a:pt x="929766" y="0"/>
                  </a:lnTo>
                  <a:close/>
                </a:path>
                <a:path w="1000760" h="180975">
                  <a:moveTo>
                    <a:pt x="983582" y="20446"/>
                  </a:moveTo>
                  <a:lnTo>
                    <a:pt x="930782" y="20446"/>
                  </a:lnTo>
                  <a:lnTo>
                    <a:pt x="940240" y="20970"/>
                  </a:lnTo>
                  <a:lnTo>
                    <a:pt x="948435" y="22542"/>
                  </a:lnTo>
                  <a:lnTo>
                    <a:pt x="973327" y="53847"/>
                  </a:lnTo>
                  <a:lnTo>
                    <a:pt x="995426" y="52196"/>
                  </a:lnTo>
                  <a:lnTo>
                    <a:pt x="994667" y="44696"/>
                  </a:lnTo>
                  <a:lnTo>
                    <a:pt x="992981" y="37623"/>
                  </a:lnTo>
                  <a:lnTo>
                    <a:pt x="990389" y="30980"/>
                  </a:lnTo>
                  <a:lnTo>
                    <a:pt x="986892" y="24733"/>
                  </a:lnTo>
                  <a:lnTo>
                    <a:pt x="983582" y="20446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812918" y="652145"/>
              <a:ext cx="1000760" cy="180975"/>
            </a:xfrm>
            <a:custGeom>
              <a:avLst/>
              <a:gdLst/>
              <a:ahLst/>
              <a:cxnLst/>
              <a:rect l="l" t="t" r="r" b="b"/>
              <a:pathLst>
                <a:path w="1000760" h="180975">
                  <a:moveTo>
                    <a:pt x="78993" y="21335"/>
                  </a:moveTo>
                  <a:lnTo>
                    <a:pt x="50418" y="105917"/>
                  </a:lnTo>
                  <a:lnTo>
                    <a:pt x="109600" y="105917"/>
                  </a:lnTo>
                  <a:lnTo>
                    <a:pt x="91312" y="57530"/>
                  </a:lnTo>
                  <a:lnTo>
                    <a:pt x="87405" y="47053"/>
                  </a:lnTo>
                  <a:lnTo>
                    <a:pt x="84058" y="37528"/>
                  </a:lnTo>
                  <a:lnTo>
                    <a:pt x="81258" y="28955"/>
                  </a:lnTo>
                  <a:lnTo>
                    <a:pt x="78993" y="21335"/>
                  </a:lnTo>
                  <a:close/>
                </a:path>
                <a:path w="1000760" h="180975">
                  <a:moveTo>
                    <a:pt x="707135" y="3047"/>
                  </a:moveTo>
                  <a:lnTo>
                    <a:pt x="845438" y="3047"/>
                  </a:lnTo>
                  <a:lnTo>
                    <a:pt x="845438" y="23621"/>
                  </a:lnTo>
                  <a:lnTo>
                    <a:pt x="787780" y="23621"/>
                  </a:lnTo>
                  <a:lnTo>
                    <a:pt x="787780" y="177545"/>
                  </a:lnTo>
                  <a:lnTo>
                    <a:pt x="764666" y="177545"/>
                  </a:lnTo>
                  <a:lnTo>
                    <a:pt x="764666" y="23621"/>
                  </a:lnTo>
                  <a:lnTo>
                    <a:pt x="707135" y="23621"/>
                  </a:lnTo>
                  <a:lnTo>
                    <a:pt x="707135" y="3047"/>
                  </a:lnTo>
                  <a:close/>
                </a:path>
                <a:path w="1000760" h="180975">
                  <a:moveTo>
                    <a:pt x="543178" y="3047"/>
                  </a:moveTo>
                  <a:lnTo>
                    <a:pt x="566927" y="3047"/>
                  </a:lnTo>
                  <a:lnTo>
                    <a:pt x="658621" y="140080"/>
                  </a:lnTo>
                  <a:lnTo>
                    <a:pt x="658621" y="3047"/>
                  </a:lnTo>
                  <a:lnTo>
                    <a:pt x="680719" y="3047"/>
                  </a:lnTo>
                  <a:lnTo>
                    <a:pt x="680719" y="177545"/>
                  </a:lnTo>
                  <a:lnTo>
                    <a:pt x="656970" y="177545"/>
                  </a:lnTo>
                  <a:lnTo>
                    <a:pt x="565403" y="40385"/>
                  </a:lnTo>
                  <a:lnTo>
                    <a:pt x="565403" y="177545"/>
                  </a:lnTo>
                  <a:lnTo>
                    <a:pt x="543178" y="177545"/>
                  </a:lnTo>
                  <a:lnTo>
                    <a:pt x="543178" y="3047"/>
                  </a:lnTo>
                  <a:close/>
                </a:path>
                <a:path w="1000760" h="180975">
                  <a:moveTo>
                    <a:pt x="380872" y="3047"/>
                  </a:moveTo>
                  <a:lnTo>
                    <a:pt x="507110" y="3047"/>
                  </a:lnTo>
                  <a:lnTo>
                    <a:pt x="507110" y="23621"/>
                  </a:lnTo>
                  <a:lnTo>
                    <a:pt x="403986" y="23621"/>
                  </a:lnTo>
                  <a:lnTo>
                    <a:pt x="403986" y="77088"/>
                  </a:lnTo>
                  <a:lnTo>
                    <a:pt x="500506" y="77088"/>
                  </a:lnTo>
                  <a:lnTo>
                    <a:pt x="500506" y="97535"/>
                  </a:lnTo>
                  <a:lnTo>
                    <a:pt x="403986" y="97535"/>
                  </a:lnTo>
                  <a:lnTo>
                    <a:pt x="403986" y="156971"/>
                  </a:lnTo>
                  <a:lnTo>
                    <a:pt x="511047" y="156971"/>
                  </a:lnTo>
                  <a:lnTo>
                    <a:pt x="511047" y="177545"/>
                  </a:lnTo>
                  <a:lnTo>
                    <a:pt x="380872" y="177545"/>
                  </a:lnTo>
                  <a:lnTo>
                    <a:pt x="380872" y="3047"/>
                  </a:lnTo>
                  <a:close/>
                </a:path>
                <a:path w="1000760" h="180975">
                  <a:moveTo>
                    <a:pt x="317245" y="3047"/>
                  </a:moveTo>
                  <a:lnTo>
                    <a:pt x="340359" y="3047"/>
                  </a:lnTo>
                  <a:lnTo>
                    <a:pt x="340359" y="177545"/>
                  </a:lnTo>
                  <a:lnTo>
                    <a:pt x="317245" y="177545"/>
                  </a:lnTo>
                  <a:lnTo>
                    <a:pt x="317245" y="3047"/>
                  </a:lnTo>
                  <a:close/>
                </a:path>
                <a:path w="1000760" h="180975">
                  <a:moveTo>
                    <a:pt x="150875" y="3047"/>
                  </a:moveTo>
                  <a:lnTo>
                    <a:pt x="289178" y="3047"/>
                  </a:lnTo>
                  <a:lnTo>
                    <a:pt x="289178" y="23621"/>
                  </a:lnTo>
                  <a:lnTo>
                    <a:pt x="231520" y="23621"/>
                  </a:lnTo>
                  <a:lnTo>
                    <a:pt x="231520" y="177545"/>
                  </a:lnTo>
                  <a:lnTo>
                    <a:pt x="208406" y="177545"/>
                  </a:lnTo>
                  <a:lnTo>
                    <a:pt x="208406" y="23621"/>
                  </a:lnTo>
                  <a:lnTo>
                    <a:pt x="150875" y="23621"/>
                  </a:lnTo>
                  <a:lnTo>
                    <a:pt x="150875" y="3047"/>
                  </a:lnTo>
                  <a:close/>
                </a:path>
                <a:path w="1000760" h="180975">
                  <a:moveTo>
                    <a:pt x="67055" y="3047"/>
                  </a:moveTo>
                  <a:lnTo>
                    <a:pt x="91947" y="3047"/>
                  </a:lnTo>
                  <a:lnTo>
                    <a:pt x="163321" y="177545"/>
                  </a:lnTo>
                  <a:lnTo>
                    <a:pt x="137032" y="177545"/>
                  </a:lnTo>
                  <a:lnTo>
                    <a:pt x="116712" y="124713"/>
                  </a:lnTo>
                  <a:lnTo>
                    <a:pt x="43687" y="124713"/>
                  </a:lnTo>
                  <a:lnTo>
                    <a:pt x="24510" y="177545"/>
                  </a:lnTo>
                  <a:lnTo>
                    <a:pt x="0" y="177545"/>
                  </a:lnTo>
                  <a:lnTo>
                    <a:pt x="67055" y="3047"/>
                  </a:lnTo>
                  <a:close/>
                </a:path>
                <a:path w="1000760" h="180975">
                  <a:moveTo>
                    <a:pt x="929766" y="0"/>
                  </a:moveTo>
                  <a:lnTo>
                    <a:pt x="971057" y="9798"/>
                  </a:lnTo>
                  <a:lnTo>
                    <a:pt x="994667" y="44696"/>
                  </a:lnTo>
                  <a:lnTo>
                    <a:pt x="995426" y="52196"/>
                  </a:lnTo>
                  <a:lnTo>
                    <a:pt x="973327" y="53847"/>
                  </a:lnTo>
                  <a:lnTo>
                    <a:pt x="971869" y="46081"/>
                  </a:lnTo>
                  <a:lnTo>
                    <a:pt x="969375" y="39338"/>
                  </a:lnTo>
                  <a:lnTo>
                    <a:pt x="930782" y="20446"/>
                  </a:lnTo>
                  <a:lnTo>
                    <a:pt x="921017" y="20923"/>
                  </a:lnTo>
                  <a:lnTo>
                    <a:pt x="890651" y="39369"/>
                  </a:lnTo>
                  <a:lnTo>
                    <a:pt x="890651" y="46608"/>
                  </a:lnTo>
                  <a:lnTo>
                    <a:pt x="890651" y="52831"/>
                  </a:lnTo>
                  <a:lnTo>
                    <a:pt x="932306" y="74549"/>
                  </a:lnTo>
                  <a:lnTo>
                    <a:pt x="945233" y="77616"/>
                  </a:lnTo>
                  <a:lnTo>
                    <a:pt x="955992" y="80517"/>
                  </a:lnTo>
                  <a:lnTo>
                    <a:pt x="993393" y="103504"/>
                  </a:lnTo>
                  <a:lnTo>
                    <a:pt x="1000632" y="128269"/>
                  </a:lnTo>
                  <a:lnTo>
                    <a:pt x="1000132" y="135127"/>
                  </a:lnTo>
                  <a:lnTo>
                    <a:pt x="976790" y="169971"/>
                  </a:lnTo>
                  <a:lnTo>
                    <a:pt x="936116" y="180593"/>
                  </a:lnTo>
                  <a:lnTo>
                    <a:pt x="924780" y="180163"/>
                  </a:lnTo>
                  <a:lnTo>
                    <a:pt x="882094" y="165020"/>
                  </a:lnTo>
                  <a:lnTo>
                    <a:pt x="862506" y="130065"/>
                  </a:lnTo>
                  <a:lnTo>
                    <a:pt x="861694" y="121538"/>
                  </a:lnTo>
                  <a:lnTo>
                    <a:pt x="883538" y="119633"/>
                  </a:lnTo>
                  <a:lnTo>
                    <a:pt x="884554" y="128269"/>
                  </a:lnTo>
                  <a:lnTo>
                    <a:pt x="886967" y="135508"/>
                  </a:lnTo>
                  <a:lnTo>
                    <a:pt x="920940" y="158575"/>
                  </a:lnTo>
                  <a:lnTo>
                    <a:pt x="935101" y="159892"/>
                  </a:lnTo>
                  <a:lnTo>
                    <a:pt x="943863" y="159892"/>
                  </a:lnTo>
                  <a:lnTo>
                    <a:pt x="973454" y="145160"/>
                  </a:lnTo>
                  <a:lnTo>
                    <a:pt x="976756" y="140588"/>
                  </a:lnTo>
                  <a:lnTo>
                    <a:pt x="978407" y="135635"/>
                  </a:lnTo>
                  <a:lnTo>
                    <a:pt x="978407" y="130175"/>
                  </a:lnTo>
                  <a:lnTo>
                    <a:pt x="978407" y="124713"/>
                  </a:lnTo>
                  <a:lnTo>
                    <a:pt x="976756" y="119887"/>
                  </a:lnTo>
                  <a:lnTo>
                    <a:pt x="973581" y="115824"/>
                  </a:lnTo>
                  <a:lnTo>
                    <a:pt x="970406" y="111759"/>
                  </a:lnTo>
                  <a:lnTo>
                    <a:pt x="926845" y="97027"/>
                  </a:lnTo>
                  <a:lnTo>
                    <a:pt x="915729" y="94196"/>
                  </a:lnTo>
                  <a:lnTo>
                    <a:pt x="878585" y="76326"/>
                  </a:lnTo>
                  <a:lnTo>
                    <a:pt x="868426" y="56133"/>
                  </a:lnTo>
                  <a:lnTo>
                    <a:pt x="868426" y="48132"/>
                  </a:lnTo>
                  <a:lnTo>
                    <a:pt x="885126" y="13350"/>
                  </a:lnTo>
                  <a:lnTo>
                    <a:pt x="921194" y="379"/>
                  </a:lnTo>
                  <a:lnTo>
                    <a:pt x="92976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 descr=""/>
          <p:cNvGrpSpPr/>
          <p:nvPr/>
        </p:nvGrpSpPr>
        <p:grpSpPr>
          <a:xfrm>
            <a:off x="5908166" y="606933"/>
            <a:ext cx="666750" cy="227329"/>
            <a:chOff x="5908166" y="606933"/>
            <a:chExt cx="666750" cy="227329"/>
          </a:xfrm>
        </p:grpSpPr>
        <p:sp>
          <p:nvSpPr>
            <p:cNvPr id="16" name="object 16" descr=""/>
            <p:cNvSpPr/>
            <p:nvPr/>
          </p:nvSpPr>
          <p:spPr>
            <a:xfrm>
              <a:off x="5912738" y="611505"/>
              <a:ext cx="280670" cy="218440"/>
            </a:xfrm>
            <a:custGeom>
              <a:avLst/>
              <a:gdLst/>
              <a:ahLst/>
              <a:cxnLst/>
              <a:rect l="l" t="t" r="r" b="b"/>
              <a:pathLst>
                <a:path w="280670" h="218440">
                  <a:moveTo>
                    <a:pt x="280543" y="0"/>
                  </a:moveTo>
                  <a:lnTo>
                    <a:pt x="251587" y="0"/>
                  </a:lnTo>
                  <a:lnTo>
                    <a:pt x="217297" y="140208"/>
                  </a:lnTo>
                  <a:lnTo>
                    <a:pt x="211280" y="165481"/>
                  </a:lnTo>
                  <a:lnTo>
                    <a:pt x="206501" y="187706"/>
                  </a:lnTo>
                  <a:lnTo>
                    <a:pt x="203450" y="169300"/>
                  </a:lnTo>
                  <a:lnTo>
                    <a:pt x="199612" y="150288"/>
                  </a:lnTo>
                  <a:lnTo>
                    <a:pt x="194964" y="130681"/>
                  </a:lnTo>
                  <a:lnTo>
                    <a:pt x="189484" y="110490"/>
                  </a:lnTo>
                  <a:lnTo>
                    <a:pt x="158241" y="0"/>
                  </a:lnTo>
                  <a:lnTo>
                    <a:pt x="123444" y="0"/>
                  </a:lnTo>
                  <a:lnTo>
                    <a:pt x="81914" y="147320"/>
                  </a:lnTo>
                  <a:lnTo>
                    <a:pt x="72009" y="187706"/>
                  </a:lnTo>
                  <a:lnTo>
                    <a:pt x="70008" y="176613"/>
                  </a:lnTo>
                  <a:lnTo>
                    <a:pt x="65436" y="154237"/>
                  </a:lnTo>
                  <a:lnTo>
                    <a:pt x="29590" y="0"/>
                  </a:lnTo>
                  <a:lnTo>
                    <a:pt x="0" y="0"/>
                  </a:lnTo>
                  <a:lnTo>
                    <a:pt x="57912" y="218186"/>
                  </a:lnTo>
                  <a:lnTo>
                    <a:pt x="87375" y="218186"/>
                  </a:lnTo>
                  <a:lnTo>
                    <a:pt x="133731" y="51943"/>
                  </a:lnTo>
                  <a:lnTo>
                    <a:pt x="140081" y="26416"/>
                  </a:lnTo>
                  <a:lnTo>
                    <a:pt x="140866" y="29797"/>
                  </a:lnTo>
                  <a:lnTo>
                    <a:pt x="192912" y="218186"/>
                  </a:lnTo>
                  <a:lnTo>
                    <a:pt x="220725" y="218186"/>
                  </a:lnTo>
                  <a:lnTo>
                    <a:pt x="280543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912738" y="611505"/>
              <a:ext cx="280670" cy="218440"/>
            </a:xfrm>
            <a:custGeom>
              <a:avLst/>
              <a:gdLst/>
              <a:ahLst/>
              <a:cxnLst/>
              <a:rect l="l" t="t" r="r" b="b"/>
              <a:pathLst>
                <a:path w="280670" h="218440">
                  <a:moveTo>
                    <a:pt x="0" y="0"/>
                  </a:moveTo>
                  <a:lnTo>
                    <a:pt x="29590" y="0"/>
                  </a:lnTo>
                  <a:lnTo>
                    <a:pt x="62864" y="143002"/>
                  </a:lnTo>
                  <a:lnTo>
                    <a:pt x="65436" y="154237"/>
                  </a:lnTo>
                  <a:lnTo>
                    <a:pt x="67818" y="165449"/>
                  </a:lnTo>
                  <a:lnTo>
                    <a:pt x="70008" y="176613"/>
                  </a:lnTo>
                  <a:lnTo>
                    <a:pt x="72009" y="187706"/>
                  </a:lnTo>
                  <a:lnTo>
                    <a:pt x="75771" y="172055"/>
                  </a:lnTo>
                  <a:lnTo>
                    <a:pt x="78676" y="160131"/>
                  </a:lnTo>
                  <a:lnTo>
                    <a:pt x="80724" y="151897"/>
                  </a:lnTo>
                  <a:lnTo>
                    <a:pt x="81914" y="147320"/>
                  </a:lnTo>
                  <a:lnTo>
                    <a:pt x="123444" y="0"/>
                  </a:lnTo>
                  <a:lnTo>
                    <a:pt x="158241" y="0"/>
                  </a:lnTo>
                  <a:lnTo>
                    <a:pt x="189484" y="110490"/>
                  </a:lnTo>
                  <a:lnTo>
                    <a:pt x="199612" y="150288"/>
                  </a:lnTo>
                  <a:lnTo>
                    <a:pt x="206501" y="187706"/>
                  </a:lnTo>
                  <a:lnTo>
                    <a:pt x="208742" y="176962"/>
                  </a:lnTo>
                  <a:lnTo>
                    <a:pt x="211280" y="165481"/>
                  </a:lnTo>
                  <a:lnTo>
                    <a:pt x="214127" y="153237"/>
                  </a:lnTo>
                  <a:lnTo>
                    <a:pt x="217297" y="140208"/>
                  </a:lnTo>
                  <a:lnTo>
                    <a:pt x="251587" y="0"/>
                  </a:lnTo>
                  <a:lnTo>
                    <a:pt x="280543" y="0"/>
                  </a:lnTo>
                  <a:lnTo>
                    <a:pt x="220725" y="218186"/>
                  </a:lnTo>
                  <a:lnTo>
                    <a:pt x="192912" y="218186"/>
                  </a:lnTo>
                  <a:lnTo>
                    <a:pt x="146938" y="51943"/>
                  </a:lnTo>
                  <a:lnTo>
                    <a:pt x="144295" y="42560"/>
                  </a:lnTo>
                  <a:lnTo>
                    <a:pt x="142271" y="35178"/>
                  </a:lnTo>
                  <a:lnTo>
                    <a:pt x="140866" y="29797"/>
                  </a:lnTo>
                  <a:lnTo>
                    <a:pt x="140081" y="26416"/>
                  </a:lnTo>
                  <a:lnTo>
                    <a:pt x="138392" y="33655"/>
                  </a:lnTo>
                  <a:lnTo>
                    <a:pt x="136763" y="40322"/>
                  </a:lnTo>
                  <a:lnTo>
                    <a:pt x="135205" y="46418"/>
                  </a:lnTo>
                  <a:lnTo>
                    <a:pt x="133731" y="51943"/>
                  </a:lnTo>
                  <a:lnTo>
                    <a:pt x="87375" y="218186"/>
                  </a:lnTo>
                  <a:lnTo>
                    <a:pt x="57912" y="21818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15252" y="650621"/>
              <a:ext cx="359283" cy="183642"/>
            </a:xfrm>
            <a:prstGeom prst="rect">
              <a:avLst/>
            </a:prstGeom>
          </p:spPr>
        </p:pic>
      </p:grpSp>
      <p:grpSp>
        <p:nvGrpSpPr>
          <p:cNvPr id="19" name="object 19" descr=""/>
          <p:cNvGrpSpPr/>
          <p:nvPr/>
        </p:nvGrpSpPr>
        <p:grpSpPr>
          <a:xfrm>
            <a:off x="6652386" y="650620"/>
            <a:ext cx="512445" cy="184150"/>
            <a:chOff x="6652386" y="650620"/>
            <a:chExt cx="512445" cy="184150"/>
          </a:xfrm>
        </p:grpSpPr>
        <p:sp>
          <p:nvSpPr>
            <p:cNvPr id="20" name="object 20" descr=""/>
            <p:cNvSpPr/>
            <p:nvPr/>
          </p:nvSpPr>
          <p:spPr>
            <a:xfrm>
              <a:off x="6656958" y="655192"/>
              <a:ext cx="503555" cy="174625"/>
            </a:xfrm>
            <a:custGeom>
              <a:avLst/>
              <a:gdLst/>
              <a:ahLst/>
              <a:cxnLst/>
              <a:rect l="l" t="t" r="r" b="b"/>
              <a:pathLst>
                <a:path w="503554" h="174625">
                  <a:moveTo>
                    <a:pt x="419226" y="0"/>
                  </a:moveTo>
                  <a:lnTo>
                    <a:pt x="359029" y="0"/>
                  </a:lnTo>
                  <a:lnTo>
                    <a:pt x="359029" y="174498"/>
                  </a:lnTo>
                  <a:lnTo>
                    <a:pt x="422021" y="174498"/>
                  </a:lnTo>
                  <a:lnTo>
                    <a:pt x="429710" y="174309"/>
                  </a:lnTo>
                  <a:lnTo>
                    <a:pt x="476631" y="159004"/>
                  </a:lnTo>
                  <a:lnTo>
                    <a:pt x="481711" y="153924"/>
                  </a:lnTo>
                  <a:lnTo>
                    <a:pt x="382143" y="153924"/>
                  </a:lnTo>
                  <a:lnTo>
                    <a:pt x="382143" y="20574"/>
                  </a:lnTo>
                  <a:lnTo>
                    <a:pt x="481631" y="20574"/>
                  </a:lnTo>
                  <a:lnTo>
                    <a:pt x="475869" y="14986"/>
                  </a:lnTo>
                  <a:lnTo>
                    <a:pt x="437102" y="603"/>
                  </a:lnTo>
                  <a:lnTo>
                    <a:pt x="428748" y="146"/>
                  </a:lnTo>
                  <a:lnTo>
                    <a:pt x="419226" y="0"/>
                  </a:lnTo>
                  <a:close/>
                </a:path>
                <a:path w="503554" h="174625">
                  <a:moveTo>
                    <a:pt x="481631" y="20574"/>
                  </a:moveTo>
                  <a:lnTo>
                    <a:pt x="418846" y="20574"/>
                  </a:lnTo>
                  <a:lnTo>
                    <a:pt x="428420" y="20790"/>
                  </a:lnTo>
                  <a:lnTo>
                    <a:pt x="436578" y="21447"/>
                  </a:lnTo>
                  <a:lnTo>
                    <a:pt x="470535" y="43815"/>
                  </a:lnTo>
                  <a:lnTo>
                    <a:pt x="479551" y="85979"/>
                  </a:lnTo>
                  <a:lnTo>
                    <a:pt x="479266" y="95505"/>
                  </a:lnTo>
                  <a:lnTo>
                    <a:pt x="466032" y="137207"/>
                  </a:lnTo>
                  <a:lnTo>
                    <a:pt x="427547" y="153731"/>
                  </a:lnTo>
                  <a:lnTo>
                    <a:pt x="419354" y="153924"/>
                  </a:lnTo>
                  <a:lnTo>
                    <a:pt x="481711" y="153924"/>
                  </a:lnTo>
                  <a:lnTo>
                    <a:pt x="500729" y="113559"/>
                  </a:lnTo>
                  <a:lnTo>
                    <a:pt x="503300" y="86360"/>
                  </a:lnTo>
                  <a:lnTo>
                    <a:pt x="502872" y="74977"/>
                  </a:lnTo>
                  <a:lnTo>
                    <a:pt x="492585" y="36167"/>
                  </a:lnTo>
                  <a:lnTo>
                    <a:pt x="482298" y="21220"/>
                  </a:lnTo>
                  <a:lnTo>
                    <a:pt x="481631" y="20574"/>
                  </a:lnTo>
                  <a:close/>
                </a:path>
                <a:path w="503554" h="174625">
                  <a:moveTo>
                    <a:pt x="91948" y="0"/>
                  </a:moveTo>
                  <a:lnTo>
                    <a:pt x="67056" y="0"/>
                  </a:lnTo>
                  <a:lnTo>
                    <a:pt x="0" y="174498"/>
                  </a:lnTo>
                  <a:lnTo>
                    <a:pt x="24511" y="174498"/>
                  </a:lnTo>
                  <a:lnTo>
                    <a:pt x="43688" y="121666"/>
                  </a:lnTo>
                  <a:lnTo>
                    <a:pt x="141712" y="121666"/>
                  </a:lnTo>
                  <a:lnTo>
                    <a:pt x="134024" y="102870"/>
                  </a:lnTo>
                  <a:lnTo>
                    <a:pt x="50419" y="102870"/>
                  </a:lnTo>
                  <a:lnTo>
                    <a:pt x="69596" y="51689"/>
                  </a:lnTo>
                  <a:lnTo>
                    <a:pt x="72457" y="43380"/>
                  </a:lnTo>
                  <a:lnTo>
                    <a:pt x="74961" y="35036"/>
                  </a:lnTo>
                  <a:lnTo>
                    <a:pt x="77132" y="26668"/>
                  </a:lnTo>
                  <a:lnTo>
                    <a:pt x="78994" y="18287"/>
                  </a:lnTo>
                  <a:lnTo>
                    <a:pt x="99428" y="18287"/>
                  </a:lnTo>
                  <a:lnTo>
                    <a:pt x="91948" y="0"/>
                  </a:lnTo>
                  <a:close/>
                </a:path>
                <a:path w="503554" h="174625">
                  <a:moveTo>
                    <a:pt x="141712" y="121666"/>
                  </a:moveTo>
                  <a:lnTo>
                    <a:pt x="116713" y="121666"/>
                  </a:lnTo>
                  <a:lnTo>
                    <a:pt x="137033" y="174498"/>
                  </a:lnTo>
                  <a:lnTo>
                    <a:pt x="163322" y="174498"/>
                  </a:lnTo>
                  <a:lnTo>
                    <a:pt x="141712" y="121666"/>
                  </a:lnTo>
                  <a:close/>
                </a:path>
                <a:path w="503554" h="174625">
                  <a:moveTo>
                    <a:pt x="99428" y="18287"/>
                  </a:moveTo>
                  <a:lnTo>
                    <a:pt x="78994" y="18287"/>
                  </a:lnTo>
                  <a:lnTo>
                    <a:pt x="81258" y="25908"/>
                  </a:lnTo>
                  <a:lnTo>
                    <a:pt x="84058" y="34480"/>
                  </a:lnTo>
                  <a:lnTo>
                    <a:pt x="87405" y="44005"/>
                  </a:lnTo>
                  <a:lnTo>
                    <a:pt x="91313" y="54483"/>
                  </a:lnTo>
                  <a:lnTo>
                    <a:pt x="109600" y="102870"/>
                  </a:lnTo>
                  <a:lnTo>
                    <a:pt x="134024" y="102870"/>
                  </a:lnTo>
                  <a:lnTo>
                    <a:pt x="99428" y="18287"/>
                  </a:lnTo>
                  <a:close/>
                </a:path>
                <a:path w="503554" h="174625">
                  <a:moveTo>
                    <a:pt x="205740" y="0"/>
                  </a:moveTo>
                  <a:lnTo>
                    <a:pt x="181991" y="0"/>
                  </a:lnTo>
                  <a:lnTo>
                    <a:pt x="181991" y="174498"/>
                  </a:lnTo>
                  <a:lnTo>
                    <a:pt x="204216" y="174498"/>
                  </a:lnTo>
                  <a:lnTo>
                    <a:pt x="204216" y="37337"/>
                  </a:lnTo>
                  <a:lnTo>
                    <a:pt x="230724" y="37337"/>
                  </a:lnTo>
                  <a:lnTo>
                    <a:pt x="205740" y="0"/>
                  </a:lnTo>
                  <a:close/>
                </a:path>
                <a:path w="503554" h="174625">
                  <a:moveTo>
                    <a:pt x="230724" y="37337"/>
                  </a:moveTo>
                  <a:lnTo>
                    <a:pt x="204216" y="37337"/>
                  </a:lnTo>
                  <a:lnTo>
                    <a:pt x="295783" y="174498"/>
                  </a:lnTo>
                  <a:lnTo>
                    <a:pt x="319532" y="174498"/>
                  </a:lnTo>
                  <a:lnTo>
                    <a:pt x="319532" y="137033"/>
                  </a:lnTo>
                  <a:lnTo>
                    <a:pt x="297434" y="137033"/>
                  </a:lnTo>
                  <a:lnTo>
                    <a:pt x="230724" y="37337"/>
                  </a:lnTo>
                  <a:close/>
                </a:path>
                <a:path w="503554" h="174625">
                  <a:moveTo>
                    <a:pt x="319532" y="0"/>
                  </a:moveTo>
                  <a:lnTo>
                    <a:pt x="297434" y="0"/>
                  </a:lnTo>
                  <a:lnTo>
                    <a:pt x="297434" y="137033"/>
                  </a:lnTo>
                  <a:lnTo>
                    <a:pt x="319532" y="137033"/>
                  </a:lnTo>
                  <a:lnTo>
                    <a:pt x="31953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656958" y="655192"/>
              <a:ext cx="503555" cy="174625"/>
            </a:xfrm>
            <a:custGeom>
              <a:avLst/>
              <a:gdLst/>
              <a:ahLst/>
              <a:cxnLst/>
              <a:rect l="l" t="t" r="r" b="b"/>
              <a:pathLst>
                <a:path w="503554" h="174625">
                  <a:moveTo>
                    <a:pt x="382143" y="20574"/>
                  </a:moveTo>
                  <a:lnTo>
                    <a:pt x="382143" y="153924"/>
                  </a:lnTo>
                  <a:lnTo>
                    <a:pt x="419354" y="153924"/>
                  </a:lnTo>
                  <a:lnTo>
                    <a:pt x="458216" y="145542"/>
                  </a:lnTo>
                  <a:lnTo>
                    <a:pt x="476980" y="112321"/>
                  </a:lnTo>
                  <a:lnTo>
                    <a:pt x="479551" y="85979"/>
                  </a:lnTo>
                  <a:lnTo>
                    <a:pt x="478982" y="73068"/>
                  </a:lnTo>
                  <a:lnTo>
                    <a:pt x="465818" y="37078"/>
                  </a:lnTo>
                  <a:lnTo>
                    <a:pt x="428420" y="20790"/>
                  </a:lnTo>
                  <a:lnTo>
                    <a:pt x="418846" y="20574"/>
                  </a:lnTo>
                  <a:lnTo>
                    <a:pt x="382143" y="20574"/>
                  </a:lnTo>
                  <a:close/>
                </a:path>
                <a:path w="503554" h="174625">
                  <a:moveTo>
                    <a:pt x="78994" y="18287"/>
                  </a:moveTo>
                  <a:lnTo>
                    <a:pt x="50419" y="102870"/>
                  </a:lnTo>
                  <a:lnTo>
                    <a:pt x="109600" y="102870"/>
                  </a:lnTo>
                  <a:lnTo>
                    <a:pt x="91313" y="54483"/>
                  </a:lnTo>
                  <a:lnTo>
                    <a:pt x="87405" y="44005"/>
                  </a:lnTo>
                  <a:lnTo>
                    <a:pt x="84058" y="34480"/>
                  </a:lnTo>
                  <a:lnTo>
                    <a:pt x="81258" y="25908"/>
                  </a:lnTo>
                  <a:lnTo>
                    <a:pt x="78994" y="18287"/>
                  </a:lnTo>
                  <a:close/>
                </a:path>
                <a:path w="503554" h="174625">
                  <a:moveTo>
                    <a:pt x="359029" y="0"/>
                  </a:moveTo>
                  <a:lnTo>
                    <a:pt x="419226" y="0"/>
                  </a:lnTo>
                  <a:lnTo>
                    <a:pt x="428748" y="146"/>
                  </a:lnTo>
                  <a:lnTo>
                    <a:pt x="470271" y="10844"/>
                  </a:lnTo>
                  <a:lnTo>
                    <a:pt x="496443" y="44831"/>
                  </a:lnTo>
                  <a:lnTo>
                    <a:pt x="503300" y="86360"/>
                  </a:lnTo>
                  <a:lnTo>
                    <a:pt x="503015" y="95982"/>
                  </a:lnTo>
                  <a:lnTo>
                    <a:pt x="493379" y="135572"/>
                  </a:lnTo>
                  <a:lnTo>
                    <a:pt x="465200" y="166624"/>
                  </a:lnTo>
                  <a:lnTo>
                    <a:pt x="422021" y="174498"/>
                  </a:lnTo>
                  <a:lnTo>
                    <a:pt x="359029" y="174498"/>
                  </a:lnTo>
                  <a:lnTo>
                    <a:pt x="359029" y="0"/>
                  </a:lnTo>
                  <a:close/>
                </a:path>
                <a:path w="503554" h="174625">
                  <a:moveTo>
                    <a:pt x="181991" y="0"/>
                  </a:moveTo>
                  <a:lnTo>
                    <a:pt x="205740" y="0"/>
                  </a:lnTo>
                  <a:lnTo>
                    <a:pt x="297434" y="137033"/>
                  </a:lnTo>
                  <a:lnTo>
                    <a:pt x="297434" y="0"/>
                  </a:lnTo>
                  <a:lnTo>
                    <a:pt x="319532" y="0"/>
                  </a:lnTo>
                  <a:lnTo>
                    <a:pt x="319532" y="174498"/>
                  </a:lnTo>
                  <a:lnTo>
                    <a:pt x="295783" y="174498"/>
                  </a:lnTo>
                  <a:lnTo>
                    <a:pt x="204216" y="37337"/>
                  </a:lnTo>
                  <a:lnTo>
                    <a:pt x="204216" y="174498"/>
                  </a:lnTo>
                  <a:lnTo>
                    <a:pt x="181991" y="174498"/>
                  </a:lnTo>
                  <a:lnTo>
                    <a:pt x="181991" y="0"/>
                  </a:lnTo>
                  <a:close/>
                </a:path>
                <a:path w="503554" h="174625">
                  <a:moveTo>
                    <a:pt x="67056" y="0"/>
                  </a:moveTo>
                  <a:lnTo>
                    <a:pt x="91948" y="0"/>
                  </a:lnTo>
                  <a:lnTo>
                    <a:pt x="163322" y="174498"/>
                  </a:lnTo>
                  <a:lnTo>
                    <a:pt x="137033" y="174498"/>
                  </a:lnTo>
                  <a:lnTo>
                    <a:pt x="116713" y="121666"/>
                  </a:lnTo>
                  <a:lnTo>
                    <a:pt x="43688" y="121666"/>
                  </a:lnTo>
                  <a:lnTo>
                    <a:pt x="24511" y="174498"/>
                  </a:lnTo>
                  <a:lnTo>
                    <a:pt x="0" y="174498"/>
                  </a:lnTo>
                  <a:lnTo>
                    <a:pt x="6705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2" name="object 22" descr=""/>
          <p:cNvGrpSpPr/>
          <p:nvPr/>
        </p:nvGrpSpPr>
        <p:grpSpPr>
          <a:xfrm>
            <a:off x="7255382" y="606933"/>
            <a:ext cx="1196975" cy="230504"/>
            <a:chOff x="7255382" y="606933"/>
            <a:chExt cx="1196975" cy="230504"/>
          </a:xfrm>
        </p:grpSpPr>
        <p:sp>
          <p:nvSpPr>
            <p:cNvPr id="23" name="object 23" descr=""/>
            <p:cNvSpPr/>
            <p:nvPr/>
          </p:nvSpPr>
          <p:spPr>
            <a:xfrm>
              <a:off x="7259954" y="611505"/>
              <a:ext cx="280670" cy="218440"/>
            </a:xfrm>
            <a:custGeom>
              <a:avLst/>
              <a:gdLst/>
              <a:ahLst/>
              <a:cxnLst/>
              <a:rect l="l" t="t" r="r" b="b"/>
              <a:pathLst>
                <a:path w="280670" h="218440">
                  <a:moveTo>
                    <a:pt x="280543" y="0"/>
                  </a:moveTo>
                  <a:lnTo>
                    <a:pt x="251587" y="0"/>
                  </a:lnTo>
                  <a:lnTo>
                    <a:pt x="217297" y="140208"/>
                  </a:lnTo>
                  <a:lnTo>
                    <a:pt x="211280" y="165481"/>
                  </a:lnTo>
                  <a:lnTo>
                    <a:pt x="206501" y="187706"/>
                  </a:lnTo>
                  <a:lnTo>
                    <a:pt x="203450" y="169300"/>
                  </a:lnTo>
                  <a:lnTo>
                    <a:pt x="199612" y="150288"/>
                  </a:lnTo>
                  <a:lnTo>
                    <a:pt x="194964" y="130681"/>
                  </a:lnTo>
                  <a:lnTo>
                    <a:pt x="189484" y="110490"/>
                  </a:lnTo>
                  <a:lnTo>
                    <a:pt x="158242" y="0"/>
                  </a:lnTo>
                  <a:lnTo>
                    <a:pt x="123444" y="0"/>
                  </a:lnTo>
                  <a:lnTo>
                    <a:pt x="81915" y="147320"/>
                  </a:lnTo>
                  <a:lnTo>
                    <a:pt x="72009" y="187706"/>
                  </a:lnTo>
                  <a:lnTo>
                    <a:pt x="70008" y="176613"/>
                  </a:lnTo>
                  <a:lnTo>
                    <a:pt x="65436" y="154237"/>
                  </a:lnTo>
                  <a:lnTo>
                    <a:pt x="29591" y="0"/>
                  </a:lnTo>
                  <a:lnTo>
                    <a:pt x="0" y="0"/>
                  </a:lnTo>
                  <a:lnTo>
                    <a:pt x="57912" y="218186"/>
                  </a:lnTo>
                  <a:lnTo>
                    <a:pt x="87375" y="218186"/>
                  </a:lnTo>
                  <a:lnTo>
                    <a:pt x="133730" y="51943"/>
                  </a:lnTo>
                  <a:lnTo>
                    <a:pt x="140080" y="26416"/>
                  </a:lnTo>
                  <a:lnTo>
                    <a:pt x="140866" y="29797"/>
                  </a:lnTo>
                  <a:lnTo>
                    <a:pt x="192913" y="218186"/>
                  </a:lnTo>
                  <a:lnTo>
                    <a:pt x="220725" y="218186"/>
                  </a:lnTo>
                  <a:lnTo>
                    <a:pt x="280543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259954" y="611505"/>
              <a:ext cx="280670" cy="218440"/>
            </a:xfrm>
            <a:custGeom>
              <a:avLst/>
              <a:gdLst/>
              <a:ahLst/>
              <a:cxnLst/>
              <a:rect l="l" t="t" r="r" b="b"/>
              <a:pathLst>
                <a:path w="280670" h="218440">
                  <a:moveTo>
                    <a:pt x="0" y="0"/>
                  </a:moveTo>
                  <a:lnTo>
                    <a:pt x="29591" y="0"/>
                  </a:lnTo>
                  <a:lnTo>
                    <a:pt x="62865" y="143002"/>
                  </a:lnTo>
                  <a:lnTo>
                    <a:pt x="65436" y="154237"/>
                  </a:lnTo>
                  <a:lnTo>
                    <a:pt x="67818" y="165449"/>
                  </a:lnTo>
                  <a:lnTo>
                    <a:pt x="70008" y="176613"/>
                  </a:lnTo>
                  <a:lnTo>
                    <a:pt x="72009" y="187706"/>
                  </a:lnTo>
                  <a:lnTo>
                    <a:pt x="75771" y="172055"/>
                  </a:lnTo>
                  <a:lnTo>
                    <a:pt x="78676" y="160131"/>
                  </a:lnTo>
                  <a:lnTo>
                    <a:pt x="80724" y="151897"/>
                  </a:lnTo>
                  <a:lnTo>
                    <a:pt x="81915" y="147320"/>
                  </a:lnTo>
                  <a:lnTo>
                    <a:pt x="123444" y="0"/>
                  </a:lnTo>
                  <a:lnTo>
                    <a:pt x="158242" y="0"/>
                  </a:lnTo>
                  <a:lnTo>
                    <a:pt x="189484" y="110490"/>
                  </a:lnTo>
                  <a:lnTo>
                    <a:pt x="199612" y="150288"/>
                  </a:lnTo>
                  <a:lnTo>
                    <a:pt x="206501" y="187706"/>
                  </a:lnTo>
                  <a:lnTo>
                    <a:pt x="208742" y="176962"/>
                  </a:lnTo>
                  <a:lnTo>
                    <a:pt x="211280" y="165481"/>
                  </a:lnTo>
                  <a:lnTo>
                    <a:pt x="214127" y="153237"/>
                  </a:lnTo>
                  <a:lnTo>
                    <a:pt x="217297" y="140208"/>
                  </a:lnTo>
                  <a:lnTo>
                    <a:pt x="251587" y="0"/>
                  </a:lnTo>
                  <a:lnTo>
                    <a:pt x="280543" y="0"/>
                  </a:lnTo>
                  <a:lnTo>
                    <a:pt x="220725" y="218186"/>
                  </a:lnTo>
                  <a:lnTo>
                    <a:pt x="192913" y="218186"/>
                  </a:lnTo>
                  <a:lnTo>
                    <a:pt x="146939" y="51943"/>
                  </a:lnTo>
                  <a:lnTo>
                    <a:pt x="144295" y="42560"/>
                  </a:lnTo>
                  <a:lnTo>
                    <a:pt x="142271" y="35178"/>
                  </a:lnTo>
                  <a:lnTo>
                    <a:pt x="140866" y="29797"/>
                  </a:lnTo>
                  <a:lnTo>
                    <a:pt x="140080" y="26416"/>
                  </a:lnTo>
                  <a:lnTo>
                    <a:pt x="138392" y="33655"/>
                  </a:lnTo>
                  <a:lnTo>
                    <a:pt x="136763" y="40322"/>
                  </a:lnTo>
                  <a:lnTo>
                    <a:pt x="135205" y="46418"/>
                  </a:lnTo>
                  <a:lnTo>
                    <a:pt x="133730" y="51943"/>
                  </a:lnTo>
                  <a:lnTo>
                    <a:pt x="87375" y="218186"/>
                  </a:lnTo>
                  <a:lnTo>
                    <a:pt x="57912" y="21818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7567040" y="652145"/>
              <a:ext cx="880744" cy="180975"/>
            </a:xfrm>
            <a:custGeom>
              <a:avLst/>
              <a:gdLst/>
              <a:ahLst/>
              <a:cxnLst/>
              <a:rect l="l" t="t" r="r" b="b"/>
              <a:pathLst>
                <a:path w="880745" h="180975">
                  <a:moveTo>
                    <a:pt x="465835" y="0"/>
                  </a:moveTo>
                  <a:lnTo>
                    <a:pt x="418115" y="13769"/>
                  </a:lnTo>
                  <a:lnTo>
                    <a:pt x="388096" y="53832"/>
                  </a:lnTo>
                  <a:lnTo>
                    <a:pt x="382290" y="92963"/>
                  </a:lnTo>
                  <a:lnTo>
                    <a:pt x="382891" y="103943"/>
                  </a:lnTo>
                  <a:lnTo>
                    <a:pt x="397851" y="145885"/>
                  </a:lnTo>
                  <a:lnTo>
                    <a:pt x="431686" y="173843"/>
                  </a:lnTo>
                  <a:lnTo>
                    <a:pt x="465708" y="180593"/>
                  </a:lnTo>
                  <a:lnTo>
                    <a:pt x="476873" y="179907"/>
                  </a:lnTo>
                  <a:lnTo>
                    <a:pt x="517388" y="163748"/>
                  </a:lnTo>
                  <a:lnTo>
                    <a:pt x="520701" y="160781"/>
                  </a:lnTo>
                  <a:lnTo>
                    <a:pt x="465581" y="160781"/>
                  </a:lnTo>
                  <a:lnTo>
                    <a:pt x="453337" y="159638"/>
                  </a:lnTo>
                  <a:lnTo>
                    <a:pt x="415609" y="132718"/>
                  </a:lnTo>
                  <a:lnTo>
                    <a:pt x="406018" y="92963"/>
                  </a:lnTo>
                  <a:lnTo>
                    <a:pt x="407134" y="74654"/>
                  </a:lnTo>
                  <a:lnTo>
                    <a:pt x="423672" y="36702"/>
                  </a:lnTo>
                  <a:lnTo>
                    <a:pt x="465962" y="19812"/>
                  </a:lnTo>
                  <a:lnTo>
                    <a:pt x="520668" y="19812"/>
                  </a:lnTo>
                  <a:lnTo>
                    <a:pt x="518539" y="17809"/>
                  </a:lnTo>
                  <a:lnTo>
                    <a:pt x="509397" y="11429"/>
                  </a:lnTo>
                  <a:lnTo>
                    <a:pt x="499393" y="6429"/>
                  </a:lnTo>
                  <a:lnTo>
                    <a:pt x="488807" y="2857"/>
                  </a:lnTo>
                  <a:lnTo>
                    <a:pt x="477625" y="714"/>
                  </a:lnTo>
                  <a:lnTo>
                    <a:pt x="465835" y="0"/>
                  </a:lnTo>
                  <a:close/>
                </a:path>
                <a:path w="880745" h="180975">
                  <a:moveTo>
                    <a:pt x="520668" y="19812"/>
                  </a:moveTo>
                  <a:lnTo>
                    <a:pt x="465962" y="19812"/>
                  </a:lnTo>
                  <a:lnTo>
                    <a:pt x="474343" y="20359"/>
                  </a:lnTo>
                  <a:lnTo>
                    <a:pt x="482330" y="22002"/>
                  </a:lnTo>
                  <a:lnTo>
                    <a:pt x="514133" y="45737"/>
                  </a:lnTo>
                  <a:lnTo>
                    <a:pt x="525399" y="90424"/>
                  </a:lnTo>
                  <a:lnTo>
                    <a:pt x="524331" y="106310"/>
                  </a:lnTo>
                  <a:lnTo>
                    <a:pt x="508507" y="142493"/>
                  </a:lnTo>
                  <a:lnTo>
                    <a:pt x="465581" y="160781"/>
                  </a:lnTo>
                  <a:lnTo>
                    <a:pt x="520701" y="160781"/>
                  </a:lnTo>
                  <a:lnTo>
                    <a:pt x="543147" y="127216"/>
                  </a:lnTo>
                  <a:lnTo>
                    <a:pt x="549141" y="90424"/>
                  </a:lnTo>
                  <a:lnTo>
                    <a:pt x="548507" y="77763"/>
                  </a:lnTo>
                  <a:lnTo>
                    <a:pt x="533346" y="33950"/>
                  </a:lnTo>
                  <a:lnTo>
                    <a:pt x="526526" y="25320"/>
                  </a:lnTo>
                  <a:lnTo>
                    <a:pt x="520668" y="19812"/>
                  </a:lnTo>
                  <a:close/>
                </a:path>
                <a:path w="880745" h="180975">
                  <a:moveTo>
                    <a:pt x="822578" y="23621"/>
                  </a:moveTo>
                  <a:lnTo>
                    <a:pt x="799464" y="23621"/>
                  </a:lnTo>
                  <a:lnTo>
                    <a:pt x="799464" y="177545"/>
                  </a:lnTo>
                  <a:lnTo>
                    <a:pt x="822578" y="177545"/>
                  </a:lnTo>
                  <a:lnTo>
                    <a:pt x="822578" y="23621"/>
                  </a:lnTo>
                  <a:close/>
                </a:path>
                <a:path w="880745" h="180975">
                  <a:moveTo>
                    <a:pt x="880236" y="3047"/>
                  </a:moveTo>
                  <a:lnTo>
                    <a:pt x="741933" y="3047"/>
                  </a:lnTo>
                  <a:lnTo>
                    <a:pt x="741933" y="23621"/>
                  </a:lnTo>
                  <a:lnTo>
                    <a:pt x="880236" y="23621"/>
                  </a:lnTo>
                  <a:lnTo>
                    <a:pt x="880236" y="3047"/>
                  </a:lnTo>
                  <a:close/>
                </a:path>
                <a:path w="880745" h="180975">
                  <a:moveTo>
                    <a:pt x="601726" y="3047"/>
                  </a:moveTo>
                  <a:lnTo>
                    <a:pt x="578611" y="3047"/>
                  </a:lnTo>
                  <a:lnTo>
                    <a:pt x="578611" y="103885"/>
                  </a:lnTo>
                  <a:lnTo>
                    <a:pt x="585215" y="147574"/>
                  </a:lnTo>
                  <a:lnTo>
                    <a:pt x="615928" y="175825"/>
                  </a:lnTo>
                  <a:lnTo>
                    <a:pt x="647700" y="180593"/>
                  </a:lnTo>
                  <a:lnTo>
                    <a:pt x="659677" y="179976"/>
                  </a:lnTo>
                  <a:lnTo>
                    <a:pt x="695606" y="165600"/>
                  </a:lnTo>
                  <a:lnTo>
                    <a:pt x="701483" y="159765"/>
                  </a:lnTo>
                  <a:lnTo>
                    <a:pt x="645667" y="159765"/>
                  </a:lnTo>
                  <a:lnTo>
                    <a:pt x="638504" y="159388"/>
                  </a:lnTo>
                  <a:lnTo>
                    <a:pt x="605910" y="137265"/>
                  </a:lnTo>
                  <a:lnTo>
                    <a:pt x="601729" y="103885"/>
                  </a:lnTo>
                  <a:lnTo>
                    <a:pt x="601726" y="3047"/>
                  </a:lnTo>
                  <a:close/>
                </a:path>
                <a:path w="880745" h="180975">
                  <a:moveTo>
                    <a:pt x="715899" y="3047"/>
                  </a:moveTo>
                  <a:lnTo>
                    <a:pt x="692784" y="3047"/>
                  </a:lnTo>
                  <a:lnTo>
                    <a:pt x="692779" y="103885"/>
                  </a:lnTo>
                  <a:lnTo>
                    <a:pt x="692116" y="118883"/>
                  </a:lnTo>
                  <a:lnTo>
                    <a:pt x="667448" y="156844"/>
                  </a:lnTo>
                  <a:lnTo>
                    <a:pt x="645667" y="159765"/>
                  </a:lnTo>
                  <a:lnTo>
                    <a:pt x="701483" y="159765"/>
                  </a:lnTo>
                  <a:lnTo>
                    <a:pt x="715519" y="116361"/>
                  </a:lnTo>
                  <a:lnTo>
                    <a:pt x="715899" y="103885"/>
                  </a:lnTo>
                  <a:lnTo>
                    <a:pt x="715899" y="3047"/>
                  </a:lnTo>
                  <a:close/>
                </a:path>
                <a:path w="880745" h="180975">
                  <a:moveTo>
                    <a:pt x="236347" y="3047"/>
                  </a:moveTo>
                  <a:lnTo>
                    <a:pt x="213232" y="3047"/>
                  </a:lnTo>
                  <a:lnTo>
                    <a:pt x="213232" y="177545"/>
                  </a:lnTo>
                  <a:lnTo>
                    <a:pt x="236347" y="177545"/>
                  </a:lnTo>
                  <a:lnTo>
                    <a:pt x="236347" y="95250"/>
                  </a:lnTo>
                  <a:lnTo>
                    <a:pt x="350138" y="95250"/>
                  </a:lnTo>
                  <a:lnTo>
                    <a:pt x="350138" y="74675"/>
                  </a:lnTo>
                  <a:lnTo>
                    <a:pt x="236347" y="74675"/>
                  </a:lnTo>
                  <a:lnTo>
                    <a:pt x="236347" y="3047"/>
                  </a:lnTo>
                  <a:close/>
                </a:path>
                <a:path w="880745" h="180975">
                  <a:moveTo>
                    <a:pt x="350138" y="95250"/>
                  </a:moveTo>
                  <a:lnTo>
                    <a:pt x="327025" y="95250"/>
                  </a:lnTo>
                  <a:lnTo>
                    <a:pt x="327025" y="177545"/>
                  </a:lnTo>
                  <a:lnTo>
                    <a:pt x="350138" y="177545"/>
                  </a:lnTo>
                  <a:lnTo>
                    <a:pt x="350138" y="95250"/>
                  </a:lnTo>
                  <a:close/>
                </a:path>
                <a:path w="880745" h="180975">
                  <a:moveTo>
                    <a:pt x="350138" y="3047"/>
                  </a:moveTo>
                  <a:lnTo>
                    <a:pt x="327025" y="3047"/>
                  </a:lnTo>
                  <a:lnTo>
                    <a:pt x="327025" y="74675"/>
                  </a:lnTo>
                  <a:lnTo>
                    <a:pt x="350138" y="74675"/>
                  </a:lnTo>
                  <a:lnTo>
                    <a:pt x="350138" y="3047"/>
                  </a:lnTo>
                  <a:close/>
                </a:path>
                <a:path w="880745" h="180975">
                  <a:moveTo>
                    <a:pt x="130682" y="23621"/>
                  </a:moveTo>
                  <a:lnTo>
                    <a:pt x="107568" y="23621"/>
                  </a:lnTo>
                  <a:lnTo>
                    <a:pt x="107568" y="177545"/>
                  </a:lnTo>
                  <a:lnTo>
                    <a:pt x="130682" y="177545"/>
                  </a:lnTo>
                  <a:lnTo>
                    <a:pt x="130682" y="23621"/>
                  </a:lnTo>
                  <a:close/>
                </a:path>
                <a:path w="880745" h="180975">
                  <a:moveTo>
                    <a:pt x="188340" y="3047"/>
                  </a:moveTo>
                  <a:lnTo>
                    <a:pt x="50037" y="3047"/>
                  </a:lnTo>
                  <a:lnTo>
                    <a:pt x="50037" y="23621"/>
                  </a:lnTo>
                  <a:lnTo>
                    <a:pt x="188340" y="23621"/>
                  </a:lnTo>
                  <a:lnTo>
                    <a:pt x="188340" y="3047"/>
                  </a:lnTo>
                  <a:close/>
                </a:path>
                <a:path w="880745" h="180975">
                  <a:moveTo>
                    <a:pt x="23113" y="3047"/>
                  </a:moveTo>
                  <a:lnTo>
                    <a:pt x="0" y="3047"/>
                  </a:lnTo>
                  <a:lnTo>
                    <a:pt x="0" y="177545"/>
                  </a:lnTo>
                  <a:lnTo>
                    <a:pt x="23113" y="177545"/>
                  </a:lnTo>
                  <a:lnTo>
                    <a:pt x="23113" y="3047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7567040" y="652145"/>
              <a:ext cx="880744" cy="180975"/>
            </a:xfrm>
            <a:custGeom>
              <a:avLst/>
              <a:gdLst/>
              <a:ahLst/>
              <a:cxnLst/>
              <a:rect l="l" t="t" r="r" b="b"/>
              <a:pathLst>
                <a:path w="880745" h="180975">
                  <a:moveTo>
                    <a:pt x="465962" y="19812"/>
                  </a:moveTo>
                  <a:lnTo>
                    <a:pt x="423672" y="36702"/>
                  </a:lnTo>
                  <a:lnTo>
                    <a:pt x="407134" y="74654"/>
                  </a:lnTo>
                  <a:lnTo>
                    <a:pt x="406018" y="92963"/>
                  </a:lnTo>
                  <a:lnTo>
                    <a:pt x="407088" y="107866"/>
                  </a:lnTo>
                  <a:lnTo>
                    <a:pt x="423036" y="142620"/>
                  </a:lnTo>
                  <a:lnTo>
                    <a:pt x="465581" y="160781"/>
                  </a:lnTo>
                  <a:lnTo>
                    <a:pt x="478057" y="159638"/>
                  </a:lnTo>
                  <a:lnTo>
                    <a:pt x="515862" y="132322"/>
                  </a:lnTo>
                  <a:lnTo>
                    <a:pt x="525399" y="90424"/>
                  </a:lnTo>
                  <a:lnTo>
                    <a:pt x="524946" y="80091"/>
                  </a:lnTo>
                  <a:lnTo>
                    <a:pt x="509285" y="39131"/>
                  </a:lnTo>
                  <a:lnTo>
                    <a:pt x="474343" y="20359"/>
                  </a:lnTo>
                  <a:lnTo>
                    <a:pt x="465962" y="19812"/>
                  </a:lnTo>
                  <a:close/>
                </a:path>
                <a:path w="880745" h="180975">
                  <a:moveTo>
                    <a:pt x="741933" y="3047"/>
                  </a:moveTo>
                  <a:lnTo>
                    <a:pt x="880236" y="3047"/>
                  </a:lnTo>
                  <a:lnTo>
                    <a:pt x="880236" y="23621"/>
                  </a:lnTo>
                  <a:lnTo>
                    <a:pt x="822578" y="23621"/>
                  </a:lnTo>
                  <a:lnTo>
                    <a:pt x="822578" y="177545"/>
                  </a:lnTo>
                  <a:lnTo>
                    <a:pt x="799464" y="177545"/>
                  </a:lnTo>
                  <a:lnTo>
                    <a:pt x="799464" y="23621"/>
                  </a:lnTo>
                  <a:lnTo>
                    <a:pt x="741933" y="23621"/>
                  </a:lnTo>
                  <a:lnTo>
                    <a:pt x="741933" y="3047"/>
                  </a:lnTo>
                  <a:close/>
                </a:path>
                <a:path w="880745" h="180975">
                  <a:moveTo>
                    <a:pt x="578611" y="3047"/>
                  </a:moveTo>
                  <a:lnTo>
                    <a:pt x="601726" y="3047"/>
                  </a:lnTo>
                  <a:lnTo>
                    <a:pt x="601726" y="103758"/>
                  </a:lnTo>
                  <a:lnTo>
                    <a:pt x="601987" y="114355"/>
                  </a:lnTo>
                  <a:lnTo>
                    <a:pt x="620394" y="153924"/>
                  </a:lnTo>
                  <a:lnTo>
                    <a:pt x="645667" y="159765"/>
                  </a:lnTo>
                  <a:lnTo>
                    <a:pt x="657451" y="159031"/>
                  </a:lnTo>
                  <a:lnTo>
                    <a:pt x="690102" y="131317"/>
                  </a:lnTo>
                  <a:lnTo>
                    <a:pt x="692784" y="103758"/>
                  </a:lnTo>
                  <a:lnTo>
                    <a:pt x="692784" y="3047"/>
                  </a:lnTo>
                  <a:lnTo>
                    <a:pt x="715899" y="3047"/>
                  </a:lnTo>
                  <a:lnTo>
                    <a:pt x="715899" y="103885"/>
                  </a:lnTo>
                  <a:lnTo>
                    <a:pt x="715519" y="116361"/>
                  </a:lnTo>
                  <a:lnTo>
                    <a:pt x="701579" y="159670"/>
                  </a:lnTo>
                  <a:lnTo>
                    <a:pt x="659677" y="179976"/>
                  </a:lnTo>
                  <a:lnTo>
                    <a:pt x="647700" y="180593"/>
                  </a:lnTo>
                  <a:lnTo>
                    <a:pt x="635982" y="180068"/>
                  </a:lnTo>
                  <a:lnTo>
                    <a:pt x="594153" y="161782"/>
                  </a:lnTo>
                  <a:lnTo>
                    <a:pt x="579018" y="117034"/>
                  </a:lnTo>
                  <a:lnTo>
                    <a:pt x="578611" y="103885"/>
                  </a:lnTo>
                  <a:lnTo>
                    <a:pt x="578611" y="3047"/>
                  </a:lnTo>
                  <a:close/>
                </a:path>
                <a:path w="880745" h="180975">
                  <a:moveTo>
                    <a:pt x="213232" y="3047"/>
                  </a:moveTo>
                  <a:lnTo>
                    <a:pt x="236347" y="3047"/>
                  </a:lnTo>
                  <a:lnTo>
                    <a:pt x="236347" y="74675"/>
                  </a:lnTo>
                  <a:lnTo>
                    <a:pt x="327025" y="74675"/>
                  </a:lnTo>
                  <a:lnTo>
                    <a:pt x="327025" y="3047"/>
                  </a:lnTo>
                  <a:lnTo>
                    <a:pt x="350138" y="3047"/>
                  </a:lnTo>
                  <a:lnTo>
                    <a:pt x="350138" y="177545"/>
                  </a:lnTo>
                  <a:lnTo>
                    <a:pt x="327025" y="177545"/>
                  </a:lnTo>
                  <a:lnTo>
                    <a:pt x="327025" y="95250"/>
                  </a:lnTo>
                  <a:lnTo>
                    <a:pt x="236347" y="95250"/>
                  </a:lnTo>
                  <a:lnTo>
                    <a:pt x="236347" y="177545"/>
                  </a:lnTo>
                  <a:lnTo>
                    <a:pt x="213232" y="177545"/>
                  </a:lnTo>
                  <a:lnTo>
                    <a:pt x="213232" y="3047"/>
                  </a:lnTo>
                  <a:close/>
                </a:path>
                <a:path w="880745" h="180975">
                  <a:moveTo>
                    <a:pt x="50037" y="3047"/>
                  </a:moveTo>
                  <a:lnTo>
                    <a:pt x="188340" y="3047"/>
                  </a:lnTo>
                  <a:lnTo>
                    <a:pt x="188340" y="23621"/>
                  </a:lnTo>
                  <a:lnTo>
                    <a:pt x="130682" y="23621"/>
                  </a:lnTo>
                  <a:lnTo>
                    <a:pt x="130682" y="177545"/>
                  </a:lnTo>
                  <a:lnTo>
                    <a:pt x="107568" y="177545"/>
                  </a:lnTo>
                  <a:lnTo>
                    <a:pt x="107568" y="23621"/>
                  </a:lnTo>
                  <a:lnTo>
                    <a:pt x="50037" y="23621"/>
                  </a:lnTo>
                  <a:lnTo>
                    <a:pt x="50037" y="3047"/>
                  </a:lnTo>
                  <a:close/>
                </a:path>
                <a:path w="880745" h="180975">
                  <a:moveTo>
                    <a:pt x="0" y="3047"/>
                  </a:moveTo>
                  <a:lnTo>
                    <a:pt x="23113" y="3047"/>
                  </a:lnTo>
                  <a:lnTo>
                    <a:pt x="23113" y="177545"/>
                  </a:lnTo>
                  <a:lnTo>
                    <a:pt x="0" y="177545"/>
                  </a:lnTo>
                  <a:lnTo>
                    <a:pt x="0" y="3047"/>
                  </a:lnTo>
                  <a:close/>
                </a:path>
                <a:path w="880745" h="180975">
                  <a:moveTo>
                    <a:pt x="465835" y="0"/>
                  </a:moveTo>
                  <a:lnTo>
                    <a:pt x="509397" y="11429"/>
                  </a:lnTo>
                  <a:lnTo>
                    <a:pt x="538987" y="43687"/>
                  </a:lnTo>
                  <a:lnTo>
                    <a:pt x="549148" y="90550"/>
                  </a:lnTo>
                  <a:lnTo>
                    <a:pt x="548481" y="103455"/>
                  </a:lnTo>
                  <a:lnTo>
                    <a:pt x="532576" y="147885"/>
                  </a:lnTo>
                  <a:lnTo>
                    <a:pt x="498105" y="174486"/>
                  </a:lnTo>
                  <a:lnTo>
                    <a:pt x="465708" y="180593"/>
                  </a:lnTo>
                  <a:lnTo>
                    <a:pt x="453733" y="179835"/>
                  </a:lnTo>
                  <a:lnTo>
                    <a:pt x="412519" y="162129"/>
                  </a:lnTo>
                  <a:lnTo>
                    <a:pt x="387895" y="125712"/>
                  </a:lnTo>
                  <a:lnTo>
                    <a:pt x="382269" y="92582"/>
                  </a:lnTo>
                  <a:lnTo>
                    <a:pt x="383724" y="72034"/>
                  </a:lnTo>
                  <a:lnTo>
                    <a:pt x="405637" y="24510"/>
                  </a:lnTo>
                  <a:lnTo>
                    <a:pt x="448214" y="1525"/>
                  </a:lnTo>
                  <a:lnTo>
                    <a:pt x="465835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7" name="object 27" descr=""/>
          <p:cNvGrpSpPr/>
          <p:nvPr/>
        </p:nvGrpSpPr>
        <p:grpSpPr>
          <a:xfrm>
            <a:off x="8549640" y="606933"/>
            <a:ext cx="596265" cy="227329"/>
            <a:chOff x="8549640" y="606933"/>
            <a:chExt cx="596265" cy="227329"/>
          </a:xfrm>
        </p:grpSpPr>
        <p:sp>
          <p:nvSpPr>
            <p:cNvPr id="28" name="object 28" descr=""/>
            <p:cNvSpPr/>
            <p:nvPr/>
          </p:nvSpPr>
          <p:spPr>
            <a:xfrm>
              <a:off x="8554212" y="611505"/>
              <a:ext cx="587375" cy="218440"/>
            </a:xfrm>
            <a:custGeom>
              <a:avLst/>
              <a:gdLst/>
              <a:ahLst/>
              <a:cxnLst/>
              <a:rect l="l" t="t" r="r" b="b"/>
              <a:pathLst>
                <a:path w="587375" h="218440">
                  <a:moveTo>
                    <a:pt x="81788" y="0"/>
                  </a:moveTo>
                  <a:lnTo>
                    <a:pt x="0" y="0"/>
                  </a:lnTo>
                  <a:lnTo>
                    <a:pt x="0" y="218186"/>
                  </a:lnTo>
                  <a:lnTo>
                    <a:pt x="83185" y="218186"/>
                  </a:lnTo>
                  <a:lnTo>
                    <a:pt x="93182" y="217969"/>
                  </a:lnTo>
                  <a:lnTo>
                    <a:pt x="131492" y="210042"/>
                  </a:lnTo>
                  <a:lnTo>
                    <a:pt x="152836" y="192532"/>
                  </a:lnTo>
                  <a:lnTo>
                    <a:pt x="28829" y="192532"/>
                  </a:lnTo>
                  <a:lnTo>
                    <a:pt x="28829" y="117475"/>
                  </a:lnTo>
                  <a:lnTo>
                    <a:pt x="149984" y="117475"/>
                  </a:lnTo>
                  <a:lnTo>
                    <a:pt x="148147" y="115466"/>
                  </a:lnTo>
                  <a:lnTo>
                    <a:pt x="141112" y="110013"/>
                  </a:lnTo>
                  <a:lnTo>
                    <a:pt x="132959" y="105560"/>
                  </a:lnTo>
                  <a:lnTo>
                    <a:pt x="123698" y="102108"/>
                  </a:lnTo>
                  <a:lnTo>
                    <a:pt x="130841" y="98010"/>
                  </a:lnTo>
                  <a:lnTo>
                    <a:pt x="137033" y="93329"/>
                  </a:lnTo>
                  <a:lnTo>
                    <a:pt x="138656" y="91694"/>
                  </a:lnTo>
                  <a:lnTo>
                    <a:pt x="28829" y="91694"/>
                  </a:lnTo>
                  <a:lnTo>
                    <a:pt x="28829" y="25781"/>
                  </a:lnTo>
                  <a:lnTo>
                    <a:pt x="144615" y="25781"/>
                  </a:lnTo>
                  <a:lnTo>
                    <a:pt x="140850" y="20623"/>
                  </a:lnTo>
                  <a:lnTo>
                    <a:pt x="104378" y="1682"/>
                  </a:lnTo>
                  <a:lnTo>
                    <a:pt x="93720" y="424"/>
                  </a:lnTo>
                  <a:lnTo>
                    <a:pt x="81788" y="0"/>
                  </a:lnTo>
                  <a:close/>
                </a:path>
                <a:path w="587375" h="218440">
                  <a:moveTo>
                    <a:pt x="149984" y="117475"/>
                  </a:moveTo>
                  <a:lnTo>
                    <a:pt x="79248" y="117475"/>
                  </a:lnTo>
                  <a:lnTo>
                    <a:pt x="89106" y="117693"/>
                  </a:lnTo>
                  <a:lnTo>
                    <a:pt x="97726" y="118364"/>
                  </a:lnTo>
                  <a:lnTo>
                    <a:pt x="132715" y="139827"/>
                  </a:lnTo>
                  <a:lnTo>
                    <a:pt x="134747" y="146812"/>
                  </a:lnTo>
                  <a:lnTo>
                    <a:pt x="134747" y="161925"/>
                  </a:lnTo>
                  <a:lnTo>
                    <a:pt x="133350" y="168021"/>
                  </a:lnTo>
                  <a:lnTo>
                    <a:pt x="130429" y="173355"/>
                  </a:lnTo>
                  <a:lnTo>
                    <a:pt x="127635" y="178689"/>
                  </a:lnTo>
                  <a:lnTo>
                    <a:pt x="123952" y="182753"/>
                  </a:lnTo>
                  <a:lnTo>
                    <a:pt x="119507" y="185420"/>
                  </a:lnTo>
                  <a:lnTo>
                    <a:pt x="115062" y="188214"/>
                  </a:lnTo>
                  <a:lnTo>
                    <a:pt x="109474" y="190246"/>
                  </a:lnTo>
                  <a:lnTo>
                    <a:pt x="102870" y="191389"/>
                  </a:lnTo>
                  <a:lnTo>
                    <a:pt x="99060" y="192150"/>
                  </a:lnTo>
                  <a:lnTo>
                    <a:pt x="92456" y="192532"/>
                  </a:lnTo>
                  <a:lnTo>
                    <a:pt x="152836" y="192532"/>
                  </a:lnTo>
                  <a:lnTo>
                    <a:pt x="164719" y="154940"/>
                  </a:lnTo>
                  <a:lnTo>
                    <a:pt x="164052" y="145744"/>
                  </a:lnTo>
                  <a:lnTo>
                    <a:pt x="162051" y="137191"/>
                  </a:lnTo>
                  <a:lnTo>
                    <a:pt x="158718" y="129258"/>
                  </a:lnTo>
                  <a:lnTo>
                    <a:pt x="154051" y="121920"/>
                  </a:lnTo>
                  <a:lnTo>
                    <a:pt x="149984" y="117475"/>
                  </a:lnTo>
                  <a:close/>
                </a:path>
                <a:path w="587375" h="218440">
                  <a:moveTo>
                    <a:pt x="144615" y="25781"/>
                  </a:moveTo>
                  <a:lnTo>
                    <a:pt x="72390" y="25781"/>
                  </a:lnTo>
                  <a:lnTo>
                    <a:pt x="83321" y="25971"/>
                  </a:lnTo>
                  <a:lnTo>
                    <a:pt x="92503" y="26543"/>
                  </a:lnTo>
                  <a:lnTo>
                    <a:pt x="125730" y="52070"/>
                  </a:lnTo>
                  <a:lnTo>
                    <a:pt x="125730" y="66929"/>
                  </a:lnTo>
                  <a:lnTo>
                    <a:pt x="92503" y="91090"/>
                  </a:lnTo>
                  <a:lnTo>
                    <a:pt x="76073" y="91694"/>
                  </a:lnTo>
                  <a:lnTo>
                    <a:pt x="138656" y="91694"/>
                  </a:lnTo>
                  <a:lnTo>
                    <a:pt x="154178" y="55880"/>
                  </a:lnTo>
                  <a:lnTo>
                    <a:pt x="153632" y="48428"/>
                  </a:lnTo>
                  <a:lnTo>
                    <a:pt x="152003" y="41132"/>
                  </a:lnTo>
                  <a:lnTo>
                    <a:pt x="149302" y="34002"/>
                  </a:lnTo>
                  <a:lnTo>
                    <a:pt x="145542" y="27050"/>
                  </a:lnTo>
                  <a:lnTo>
                    <a:pt x="144615" y="25781"/>
                  </a:lnTo>
                  <a:close/>
                </a:path>
                <a:path w="587375" h="218440">
                  <a:moveTo>
                    <a:pt x="481711" y="0"/>
                  </a:moveTo>
                  <a:lnTo>
                    <a:pt x="406527" y="0"/>
                  </a:lnTo>
                  <a:lnTo>
                    <a:pt x="406527" y="218186"/>
                  </a:lnTo>
                  <a:lnTo>
                    <a:pt x="485267" y="218186"/>
                  </a:lnTo>
                  <a:lnTo>
                    <a:pt x="494887" y="217967"/>
                  </a:lnTo>
                  <a:lnTo>
                    <a:pt x="534431" y="209899"/>
                  </a:lnTo>
                  <a:lnTo>
                    <a:pt x="559034" y="192532"/>
                  </a:lnTo>
                  <a:lnTo>
                    <a:pt x="435356" y="192532"/>
                  </a:lnTo>
                  <a:lnTo>
                    <a:pt x="435356" y="25781"/>
                  </a:lnTo>
                  <a:lnTo>
                    <a:pt x="559767" y="25781"/>
                  </a:lnTo>
                  <a:lnTo>
                    <a:pt x="552577" y="18796"/>
                  </a:lnTo>
                  <a:lnTo>
                    <a:pt x="513089" y="1821"/>
                  </a:lnTo>
                  <a:lnTo>
                    <a:pt x="493694" y="210"/>
                  </a:lnTo>
                  <a:lnTo>
                    <a:pt x="481711" y="0"/>
                  </a:lnTo>
                  <a:close/>
                </a:path>
                <a:path w="587375" h="218440">
                  <a:moveTo>
                    <a:pt x="559767" y="25781"/>
                  </a:moveTo>
                  <a:lnTo>
                    <a:pt x="481203" y="25781"/>
                  </a:lnTo>
                  <a:lnTo>
                    <a:pt x="493254" y="26064"/>
                  </a:lnTo>
                  <a:lnTo>
                    <a:pt x="503507" y="26908"/>
                  </a:lnTo>
                  <a:lnTo>
                    <a:pt x="540045" y="46460"/>
                  </a:lnTo>
                  <a:lnTo>
                    <a:pt x="556456" y="91368"/>
                  </a:lnTo>
                  <a:lnTo>
                    <a:pt x="557149" y="107442"/>
                  </a:lnTo>
                  <a:lnTo>
                    <a:pt x="556791" y="119350"/>
                  </a:lnTo>
                  <a:lnTo>
                    <a:pt x="548290" y="157716"/>
                  </a:lnTo>
                  <a:lnTo>
                    <a:pt x="515874" y="188468"/>
                  </a:lnTo>
                  <a:lnTo>
                    <a:pt x="481965" y="192532"/>
                  </a:lnTo>
                  <a:lnTo>
                    <a:pt x="559034" y="192532"/>
                  </a:lnTo>
                  <a:lnTo>
                    <a:pt x="581152" y="152019"/>
                  </a:lnTo>
                  <a:lnTo>
                    <a:pt x="586867" y="107950"/>
                  </a:lnTo>
                  <a:lnTo>
                    <a:pt x="586341" y="93781"/>
                  </a:lnTo>
                  <a:lnTo>
                    <a:pt x="578358" y="56134"/>
                  </a:lnTo>
                  <a:lnTo>
                    <a:pt x="560623" y="26612"/>
                  </a:lnTo>
                  <a:lnTo>
                    <a:pt x="559767" y="25781"/>
                  </a:lnTo>
                  <a:close/>
                </a:path>
                <a:path w="587375" h="218440">
                  <a:moveTo>
                    <a:pt x="212979" y="0"/>
                  </a:moveTo>
                  <a:lnTo>
                    <a:pt x="181737" y="0"/>
                  </a:lnTo>
                  <a:lnTo>
                    <a:pt x="266192" y="218186"/>
                  </a:lnTo>
                  <a:lnTo>
                    <a:pt x="295783" y="218186"/>
                  </a:lnTo>
                  <a:lnTo>
                    <a:pt x="305136" y="194310"/>
                  </a:lnTo>
                  <a:lnTo>
                    <a:pt x="281051" y="194310"/>
                  </a:lnTo>
                  <a:lnTo>
                    <a:pt x="278622" y="185785"/>
                  </a:lnTo>
                  <a:lnTo>
                    <a:pt x="275907" y="176974"/>
                  </a:lnTo>
                  <a:lnTo>
                    <a:pt x="272907" y="167878"/>
                  </a:lnTo>
                  <a:lnTo>
                    <a:pt x="269621" y="158496"/>
                  </a:lnTo>
                  <a:lnTo>
                    <a:pt x="212979" y="0"/>
                  </a:lnTo>
                  <a:close/>
                </a:path>
                <a:path w="587375" h="218440">
                  <a:moveTo>
                    <a:pt x="381254" y="0"/>
                  </a:moveTo>
                  <a:lnTo>
                    <a:pt x="351790" y="0"/>
                  </a:lnTo>
                  <a:lnTo>
                    <a:pt x="292862" y="158496"/>
                  </a:lnTo>
                  <a:lnTo>
                    <a:pt x="289623" y="167449"/>
                  </a:lnTo>
                  <a:lnTo>
                    <a:pt x="286575" y="176403"/>
                  </a:lnTo>
                  <a:lnTo>
                    <a:pt x="283718" y="185356"/>
                  </a:lnTo>
                  <a:lnTo>
                    <a:pt x="281051" y="194310"/>
                  </a:lnTo>
                  <a:lnTo>
                    <a:pt x="305136" y="194310"/>
                  </a:lnTo>
                  <a:lnTo>
                    <a:pt x="381254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8554212" y="611505"/>
              <a:ext cx="587375" cy="218440"/>
            </a:xfrm>
            <a:custGeom>
              <a:avLst/>
              <a:gdLst/>
              <a:ahLst/>
              <a:cxnLst/>
              <a:rect l="l" t="t" r="r" b="b"/>
              <a:pathLst>
                <a:path w="587375" h="218440">
                  <a:moveTo>
                    <a:pt x="28829" y="117475"/>
                  </a:moveTo>
                  <a:lnTo>
                    <a:pt x="28829" y="192532"/>
                  </a:lnTo>
                  <a:lnTo>
                    <a:pt x="83185" y="192532"/>
                  </a:lnTo>
                  <a:lnTo>
                    <a:pt x="92456" y="192532"/>
                  </a:lnTo>
                  <a:lnTo>
                    <a:pt x="99060" y="192150"/>
                  </a:lnTo>
                  <a:lnTo>
                    <a:pt x="102870" y="191389"/>
                  </a:lnTo>
                  <a:lnTo>
                    <a:pt x="109474" y="190246"/>
                  </a:lnTo>
                  <a:lnTo>
                    <a:pt x="115062" y="188214"/>
                  </a:lnTo>
                  <a:lnTo>
                    <a:pt x="119507" y="185420"/>
                  </a:lnTo>
                  <a:lnTo>
                    <a:pt x="123952" y="182753"/>
                  </a:lnTo>
                  <a:lnTo>
                    <a:pt x="127635" y="178689"/>
                  </a:lnTo>
                  <a:lnTo>
                    <a:pt x="130429" y="173355"/>
                  </a:lnTo>
                  <a:lnTo>
                    <a:pt x="133350" y="168021"/>
                  </a:lnTo>
                  <a:lnTo>
                    <a:pt x="134747" y="161925"/>
                  </a:lnTo>
                  <a:lnTo>
                    <a:pt x="134747" y="154940"/>
                  </a:lnTo>
                  <a:lnTo>
                    <a:pt x="134747" y="146812"/>
                  </a:lnTo>
                  <a:lnTo>
                    <a:pt x="105108" y="119510"/>
                  </a:lnTo>
                  <a:lnTo>
                    <a:pt x="79248" y="117475"/>
                  </a:lnTo>
                  <a:lnTo>
                    <a:pt x="28829" y="117475"/>
                  </a:lnTo>
                  <a:close/>
                </a:path>
                <a:path w="587375" h="218440">
                  <a:moveTo>
                    <a:pt x="435356" y="25781"/>
                  </a:moveTo>
                  <a:lnTo>
                    <a:pt x="435356" y="192532"/>
                  </a:lnTo>
                  <a:lnTo>
                    <a:pt x="481965" y="192532"/>
                  </a:lnTo>
                  <a:lnTo>
                    <a:pt x="524002" y="185800"/>
                  </a:lnTo>
                  <a:lnTo>
                    <a:pt x="551434" y="149479"/>
                  </a:lnTo>
                  <a:lnTo>
                    <a:pt x="557149" y="107442"/>
                  </a:lnTo>
                  <a:lnTo>
                    <a:pt x="556456" y="91368"/>
                  </a:lnTo>
                  <a:lnTo>
                    <a:pt x="540045" y="46460"/>
                  </a:lnTo>
                  <a:lnTo>
                    <a:pt x="503507" y="26908"/>
                  </a:lnTo>
                  <a:lnTo>
                    <a:pt x="481203" y="25781"/>
                  </a:lnTo>
                  <a:lnTo>
                    <a:pt x="435356" y="25781"/>
                  </a:lnTo>
                  <a:close/>
                </a:path>
                <a:path w="587375" h="218440">
                  <a:moveTo>
                    <a:pt x="28829" y="25781"/>
                  </a:moveTo>
                  <a:lnTo>
                    <a:pt x="28829" y="91694"/>
                  </a:lnTo>
                  <a:lnTo>
                    <a:pt x="76073" y="91694"/>
                  </a:lnTo>
                  <a:lnTo>
                    <a:pt x="116459" y="83439"/>
                  </a:lnTo>
                  <a:lnTo>
                    <a:pt x="120142" y="78359"/>
                  </a:lnTo>
                  <a:lnTo>
                    <a:pt x="123825" y="73279"/>
                  </a:lnTo>
                  <a:lnTo>
                    <a:pt x="125730" y="66929"/>
                  </a:lnTo>
                  <a:lnTo>
                    <a:pt x="125730" y="59309"/>
                  </a:lnTo>
                  <a:lnTo>
                    <a:pt x="125730" y="52070"/>
                  </a:lnTo>
                  <a:lnTo>
                    <a:pt x="123952" y="45593"/>
                  </a:lnTo>
                  <a:lnTo>
                    <a:pt x="120523" y="40132"/>
                  </a:lnTo>
                  <a:lnTo>
                    <a:pt x="117094" y="34671"/>
                  </a:lnTo>
                  <a:lnTo>
                    <a:pt x="72390" y="25781"/>
                  </a:lnTo>
                  <a:lnTo>
                    <a:pt x="28829" y="25781"/>
                  </a:lnTo>
                  <a:close/>
                </a:path>
                <a:path w="587375" h="218440">
                  <a:moveTo>
                    <a:pt x="406527" y="0"/>
                  </a:moveTo>
                  <a:lnTo>
                    <a:pt x="481711" y="0"/>
                  </a:lnTo>
                  <a:lnTo>
                    <a:pt x="493694" y="210"/>
                  </a:lnTo>
                  <a:lnTo>
                    <a:pt x="537908" y="9271"/>
                  </a:lnTo>
                  <a:lnTo>
                    <a:pt x="567610" y="35417"/>
                  </a:lnTo>
                  <a:lnTo>
                    <a:pt x="584755" y="80422"/>
                  </a:lnTo>
                  <a:lnTo>
                    <a:pt x="586867" y="107950"/>
                  </a:lnTo>
                  <a:lnTo>
                    <a:pt x="586509" y="119997"/>
                  </a:lnTo>
                  <a:lnTo>
                    <a:pt x="578008" y="161212"/>
                  </a:lnTo>
                  <a:lnTo>
                    <a:pt x="556752" y="195008"/>
                  </a:lnTo>
                  <a:lnTo>
                    <a:pt x="520319" y="214503"/>
                  </a:lnTo>
                  <a:lnTo>
                    <a:pt x="485267" y="218186"/>
                  </a:lnTo>
                  <a:lnTo>
                    <a:pt x="406527" y="218186"/>
                  </a:lnTo>
                  <a:lnTo>
                    <a:pt x="406527" y="0"/>
                  </a:lnTo>
                  <a:close/>
                </a:path>
                <a:path w="587375" h="218440">
                  <a:moveTo>
                    <a:pt x="181737" y="0"/>
                  </a:moveTo>
                  <a:lnTo>
                    <a:pt x="212979" y="0"/>
                  </a:lnTo>
                  <a:lnTo>
                    <a:pt x="269621" y="158496"/>
                  </a:lnTo>
                  <a:lnTo>
                    <a:pt x="272907" y="167878"/>
                  </a:lnTo>
                  <a:lnTo>
                    <a:pt x="275907" y="176974"/>
                  </a:lnTo>
                  <a:lnTo>
                    <a:pt x="278622" y="185785"/>
                  </a:lnTo>
                  <a:lnTo>
                    <a:pt x="281051" y="194310"/>
                  </a:lnTo>
                  <a:lnTo>
                    <a:pt x="283718" y="185356"/>
                  </a:lnTo>
                  <a:lnTo>
                    <a:pt x="286575" y="176403"/>
                  </a:lnTo>
                  <a:lnTo>
                    <a:pt x="289623" y="167449"/>
                  </a:lnTo>
                  <a:lnTo>
                    <a:pt x="292862" y="158496"/>
                  </a:lnTo>
                  <a:lnTo>
                    <a:pt x="351790" y="0"/>
                  </a:lnTo>
                  <a:lnTo>
                    <a:pt x="381254" y="0"/>
                  </a:lnTo>
                  <a:lnTo>
                    <a:pt x="295783" y="218186"/>
                  </a:lnTo>
                  <a:lnTo>
                    <a:pt x="266192" y="218186"/>
                  </a:lnTo>
                  <a:lnTo>
                    <a:pt x="181737" y="0"/>
                  </a:lnTo>
                  <a:close/>
                </a:path>
                <a:path w="587375" h="218440">
                  <a:moveTo>
                    <a:pt x="0" y="0"/>
                  </a:moveTo>
                  <a:lnTo>
                    <a:pt x="81788" y="0"/>
                  </a:lnTo>
                  <a:lnTo>
                    <a:pt x="93720" y="424"/>
                  </a:lnTo>
                  <a:lnTo>
                    <a:pt x="135350" y="15065"/>
                  </a:lnTo>
                  <a:lnTo>
                    <a:pt x="154178" y="55880"/>
                  </a:lnTo>
                  <a:lnTo>
                    <a:pt x="153701" y="62737"/>
                  </a:lnTo>
                  <a:lnTo>
                    <a:pt x="130841" y="98010"/>
                  </a:lnTo>
                  <a:lnTo>
                    <a:pt x="123698" y="102108"/>
                  </a:lnTo>
                  <a:lnTo>
                    <a:pt x="132959" y="105560"/>
                  </a:lnTo>
                  <a:lnTo>
                    <a:pt x="162051" y="137191"/>
                  </a:lnTo>
                  <a:lnTo>
                    <a:pt x="164719" y="154940"/>
                  </a:lnTo>
                  <a:lnTo>
                    <a:pt x="164314" y="162512"/>
                  </a:lnTo>
                  <a:lnTo>
                    <a:pt x="146812" y="199856"/>
                  </a:lnTo>
                  <a:lnTo>
                    <a:pt x="110795" y="216203"/>
                  </a:lnTo>
                  <a:lnTo>
                    <a:pt x="83185" y="218186"/>
                  </a:lnTo>
                  <a:lnTo>
                    <a:pt x="0" y="21818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30" name="object 30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31" name="object 31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32" name="object 32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34" name="object 34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42619" y="1314450"/>
          <a:ext cx="10357485" cy="3154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33445"/>
                <a:gridCol w="1980564"/>
                <a:gridCol w="1390649"/>
                <a:gridCol w="1860550"/>
                <a:gridCol w="1588134"/>
              </a:tblGrid>
              <a:tr h="233679">
                <a:tc gridSpan="3">
                  <a:txBody>
                    <a:bodyPr/>
                    <a:lstStyle/>
                    <a:p>
                      <a:pPr algn="r" marR="91440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Univariable</a:t>
                      </a:r>
                      <a:r>
                        <a:rPr dirty="0" sz="13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Model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8415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4170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Multivariable</a:t>
                      </a:r>
                      <a:r>
                        <a:rPr dirty="0" sz="1300" spc="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13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§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8415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431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Pooled</a:t>
                      </a:r>
                      <a:r>
                        <a:rPr dirty="0" sz="13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3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TAVI</a:t>
                      </a:r>
                      <a:r>
                        <a:rPr dirty="0" sz="13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(N=2099)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286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HR</a:t>
                      </a:r>
                      <a:r>
                        <a:rPr dirty="0" sz="13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(95%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398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3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79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HR</a:t>
                      </a:r>
                      <a:r>
                        <a:rPr dirty="0" sz="13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(95%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CI)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FFC00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227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3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9050">
                    <a:lnT w="12700">
                      <a:solidFill>
                        <a:srgbClr val="FFC00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3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0.97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(0.95,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0.99)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52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81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0.98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(0.96,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1.00)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AF50"/>
                      </a:solidFill>
                      <a:prstDash val="solid"/>
                    </a:lnL>
                    <a:lnT w="28575">
                      <a:solidFill>
                        <a:srgbClr val="00AF5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8595">
                        <a:lnSpc>
                          <a:spcPts val="1525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28575">
                      <a:solidFill>
                        <a:srgbClr val="00AF50"/>
                      </a:solidFill>
                      <a:prstDash val="solid"/>
                    </a:lnR>
                    <a:lnT w="28575">
                      <a:solidFill>
                        <a:srgbClr val="00AF5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0.73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(0.56,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525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8100">
                      <a:solidFill>
                        <a:srgbClr val="00AF50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0.61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(0.44,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0.86)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AF50"/>
                      </a:solidFill>
                      <a:prstDash val="solid"/>
                    </a:lnL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ts val="152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0.004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28575">
                      <a:solidFill>
                        <a:srgbClr val="00AF50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25146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Body</a:t>
                      </a:r>
                      <a:r>
                        <a:rPr dirty="0" sz="13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surface area,</a:t>
                      </a: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26143" sz="12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26143" sz="1275" spc="1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1.10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(0.98,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1.23)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525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0.12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8100">
                      <a:solidFill>
                        <a:srgbClr val="FF0000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1.22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(1.06,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1.40)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0000"/>
                      </a:solidFill>
                      <a:prstDash val="solid"/>
                    </a:lnL>
                    <a:lnT w="3175">
                      <a:solidFill>
                        <a:srgbClr val="FF0000"/>
                      </a:solidFill>
                      <a:prstDash val="solid"/>
                    </a:lnT>
                    <a:lnB w="317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ts val="152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28575">
                      <a:solidFill>
                        <a:srgbClr val="FF0000"/>
                      </a:solidFill>
                      <a:prstDash val="solid"/>
                    </a:lnR>
                    <a:lnT w="3175">
                      <a:solidFill>
                        <a:srgbClr val="FF0000"/>
                      </a:solidFill>
                      <a:prstDash val="solid"/>
                    </a:lnT>
                    <a:lnB w="317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r>
                        <a:rPr dirty="0" sz="13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mellitus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T w="317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1.20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(0.92,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1.58)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525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0.18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FFC000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</a:tcPr>
                </a:tc>
                <a:tc gridSpan="2"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C000"/>
                      </a:solidFill>
                      <a:prstDash val="solid"/>
                    </a:lnL>
                    <a:lnT w="31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1615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53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0.70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(0.44,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1.09)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535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0.12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FFC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C000"/>
                      </a:solidFill>
                      <a:prstDash val="solid"/>
                    </a:lnL>
                    <a:lnT w="31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5265">
                <a:tc>
                  <a:txBody>
                    <a:bodyPr/>
                    <a:lstStyle/>
                    <a:p>
                      <a:pPr marL="255270">
                        <a:lnSpc>
                          <a:spcPts val="153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Cerebrovascular</a:t>
                      </a:r>
                      <a:r>
                        <a:rPr dirty="0" sz="13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21005">
                        <a:lnSpc>
                          <a:spcPts val="153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0.77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(0.53,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1.11)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535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0.17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FFC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C000"/>
                      </a:solidFill>
                      <a:prstDash val="solid"/>
                    </a:lnL>
                    <a:lnT w="31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9395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6-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minute</a:t>
                      </a: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walk,</a:t>
                      </a:r>
                      <a:r>
                        <a:rPr dirty="0" sz="13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4604"/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1.00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(1.00,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1.00)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12700">
                      <a:solidFill>
                        <a:srgbClr val="FFC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C000"/>
                      </a:solidFill>
                      <a:prstDash val="solid"/>
                    </a:lnL>
                    <a:lnT w="3175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3204">
                <a:tc>
                  <a:txBody>
                    <a:bodyPr/>
                    <a:lstStyle/>
                    <a:p>
                      <a:pPr marL="252729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Creatinine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clearance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3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3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ml/min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43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1.99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(1.24,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3.20)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43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0.005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8100">
                      <a:solidFill>
                        <a:srgbClr val="FF0000"/>
                      </a:solidFill>
                      <a:prstDash val="solid"/>
                    </a:lnR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43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1.96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(1.21,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3.17)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0000"/>
                      </a:solidFill>
                      <a:prstDash val="solid"/>
                    </a:lnL>
                    <a:lnT w="2857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ts val="143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0.006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28575">
                      <a:solidFill>
                        <a:srgbClr val="FF0000"/>
                      </a:solidFill>
                      <a:prstDash val="solid"/>
                    </a:lnR>
                    <a:lnT w="28575">
                      <a:solidFill>
                        <a:srgbClr val="FF0000"/>
                      </a:solidFill>
                      <a:prstDash val="solid"/>
                    </a:lnT>
                    <a:lnB w="12700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196215">
                <a:tc>
                  <a:txBody>
                    <a:bodyPr/>
                    <a:lstStyle/>
                    <a:p>
                      <a:pPr marL="251460">
                        <a:lnSpc>
                          <a:spcPts val="1390"/>
                        </a:lnSpc>
                        <a:spcBef>
                          <a:spcPts val="60"/>
                        </a:spcBef>
                      </a:pPr>
                      <a:r>
                        <a:rPr dirty="0" sz="13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CT-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measured</a:t>
                      </a:r>
                      <a:r>
                        <a:rPr dirty="0" sz="13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aortic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annulus</a:t>
                      </a:r>
                      <a:r>
                        <a:rPr dirty="0" sz="13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≤</a:t>
                      </a:r>
                      <a:r>
                        <a:rPr dirty="0" sz="13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</a:t>
                      </a:r>
                      <a:r>
                        <a:rPr dirty="0" sz="13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T w="12700">
                      <a:solidFill>
                        <a:srgbClr val="505D8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450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1.28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(0.94,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1.73)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505D8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450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0.11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FFC000"/>
                      </a:solidFill>
                      <a:prstDash val="solid"/>
                    </a:lnR>
                    <a:lnT w="12700">
                      <a:solidFill>
                        <a:srgbClr val="505D81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C000"/>
                      </a:solidFill>
                      <a:prstDash val="solid"/>
                    </a:lnL>
                    <a:lnT w="12700">
                      <a:solidFill>
                        <a:srgbClr val="FF0000"/>
                      </a:solidFill>
                      <a:prstDash val="solid"/>
                    </a:lnT>
                    <a:lnB w="28575">
                      <a:solidFill>
                        <a:srgbClr val="00AF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6379"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LVEF,</a:t>
                      </a:r>
                      <a:r>
                        <a:rPr dirty="0" sz="13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r>
                        <a:rPr dirty="0" sz="13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0.98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(0.97,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0.99)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58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R w="38100">
                      <a:solidFill>
                        <a:srgbClr val="00AF50"/>
                      </a:solidFill>
                      <a:prstDash val="solid"/>
                    </a:lnR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0.98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(0.97,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0.99)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L w="38100">
                      <a:solidFill>
                        <a:srgbClr val="00AF50"/>
                      </a:solidFill>
                      <a:prstDash val="solid"/>
                    </a:lnL>
                    <a:lnT w="28575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069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R w="28575">
                      <a:solidFill>
                        <a:srgbClr val="00AF50"/>
                      </a:solidFill>
                      <a:prstDash val="solid"/>
                    </a:lnR>
                    <a:lnT w="28575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255270">
                        <a:lnSpc>
                          <a:spcPts val="152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dirty="0" sz="13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AVA,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cm</a:t>
                      </a:r>
                      <a:r>
                        <a:rPr dirty="0" baseline="26143" sz="12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26143" sz="1275" spc="19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0.22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(0.10,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0.48)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5890">
                        <a:lnSpc>
                          <a:spcPts val="152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&lt;0.001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8100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505D8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0.29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(0.12,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0.73)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AF50"/>
                      </a:solidFill>
                      <a:prstDash val="solid"/>
                    </a:lnL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9584">
                        <a:lnSpc>
                          <a:spcPts val="152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0.008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28575">
                      <a:solidFill>
                        <a:srgbClr val="00AF50"/>
                      </a:solidFill>
                      <a:prstDash val="solid"/>
                    </a:lnR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25527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Baseline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gradient,</a:t>
                      </a:r>
                      <a:r>
                        <a:rPr dirty="0" sz="13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mmHg</a:t>
                      </a:r>
                      <a:r>
                        <a:rPr dirty="0" sz="13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†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52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1.01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(1.00,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1.02)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37160">
                        <a:lnSpc>
                          <a:spcPts val="1525"/>
                        </a:lnSpc>
                      </a:pP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0.002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12700">
                      <a:solidFill>
                        <a:srgbClr val="FFC000"/>
                      </a:solidFill>
                      <a:prstDash val="solid"/>
                    </a:lnR>
                    <a:lnT w="12700">
                      <a:solidFill>
                        <a:srgbClr val="505D81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525"/>
                        </a:lnSpc>
                      </a:pP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1.01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(1.00,</a:t>
                      </a:r>
                      <a:r>
                        <a:rPr dirty="0" sz="13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3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1.02)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C000"/>
                      </a:solidFill>
                      <a:prstDash val="solid"/>
                    </a:lnL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88595">
                        <a:lnSpc>
                          <a:spcPts val="1525"/>
                        </a:lnSpc>
                      </a:pPr>
                      <a:r>
                        <a:rPr dirty="0" sz="13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0.07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00AF5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 txBox="1"/>
          <p:nvPr/>
        </p:nvSpPr>
        <p:spPr>
          <a:xfrm>
            <a:off x="656539" y="5687669"/>
            <a:ext cx="10173970" cy="99060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5"/>
              </a:spcBef>
            </a:pP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HR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per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0.2</a:t>
            </a:r>
            <a:r>
              <a:rPr dirty="0" sz="10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baseline="25641" sz="975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baseline="25641" sz="975" spc="9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increase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BSA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395"/>
              </a:spcBef>
            </a:pP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Core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lab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available,</a:t>
            </a:r>
            <a:r>
              <a:rPr dirty="0" sz="10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otherwise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site-reported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409"/>
              </a:spcBef>
            </a:pP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§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 Backwards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elimination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multivariable</a:t>
            </a:r>
            <a:r>
              <a:rPr dirty="0" sz="10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modeling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0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stay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 P=0.1.</a:t>
            </a:r>
            <a:endParaRPr sz="1000">
              <a:latin typeface="Arial"/>
              <a:cs typeface="Arial"/>
            </a:endParaRPr>
          </a:p>
          <a:p>
            <a:pPr marL="38100" marR="30480">
              <a:lnSpc>
                <a:spcPct val="100000"/>
              </a:lnSpc>
              <a:spcBef>
                <a:spcPts val="395"/>
              </a:spcBef>
            </a:pP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Univariable</a:t>
            </a:r>
            <a:r>
              <a:rPr dirty="0" sz="10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dirty="0" sz="10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was also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performed</a:t>
            </a:r>
            <a:r>
              <a:rPr dirty="0" sz="10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additional covariates,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dirty="0" sz="10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10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P&gt;0.3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included: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STS-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PROM,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NYHA</a:t>
            </a:r>
            <a:r>
              <a:rPr dirty="0" sz="10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III/IV,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chronic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lung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disease/COPD,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peripheral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vascular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disease, coronary</a:t>
            </a:r>
            <a:r>
              <a:rPr dirty="0" sz="10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artery</a:t>
            </a:r>
            <a:r>
              <a:rPr dirty="0" sz="1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disease,</a:t>
            </a:r>
            <a:r>
              <a:rPr dirty="0" sz="10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coronary</a:t>
            </a:r>
            <a:r>
              <a:rPr dirty="0" sz="1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artery</a:t>
            </a:r>
            <a:r>
              <a:rPr dirty="0" sz="1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bypass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surgery,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atrial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fibrillation/flutter,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prior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percutaneous</a:t>
            </a:r>
            <a:r>
              <a:rPr dirty="0" sz="10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coronary</a:t>
            </a:r>
            <a:r>
              <a:rPr dirty="0" sz="10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intervention,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prior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antiplatelet</a:t>
            </a:r>
            <a:r>
              <a:rPr dirty="0" sz="1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therapy,</a:t>
            </a:r>
            <a:r>
              <a:rPr dirty="0" sz="1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FFFFF"/>
                </a:solidFill>
                <a:latin typeface="Arial"/>
                <a:cs typeface="Arial"/>
              </a:rPr>
              <a:t>prior</a:t>
            </a:r>
            <a:r>
              <a:rPr dirty="0" sz="10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anticoagulation</a:t>
            </a:r>
            <a:r>
              <a:rPr dirty="0" sz="10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FFFFF"/>
                </a:solidFill>
                <a:latin typeface="Arial"/>
                <a:cs typeface="Arial"/>
              </a:rPr>
              <a:t>therapy.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935532" y="4679060"/>
            <a:ext cx="10243185" cy="797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Lower risk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8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developing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older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patients,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men,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those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with a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higher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baseline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LVEF</a:t>
            </a:r>
            <a:r>
              <a:rPr dirty="0" sz="18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AVA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6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Higher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developing</a:t>
            </a:r>
            <a:r>
              <a:rPr dirty="0" sz="18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patients with</a:t>
            </a:r>
            <a:r>
              <a:rPr dirty="0" sz="18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higher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body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surface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area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renal</a:t>
            </a:r>
            <a:r>
              <a:rPr dirty="0" sz="18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impairment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485787" y="606933"/>
            <a:ext cx="2176145" cy="230504"/>
            <a:chOff x="485787" y="606933"/>
            <a:chExt cx="2176145" cy="230504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5787" y="606933"/>
              <a:ext cx="175679" cy="227330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688708" y="655193"/>
              <a:ext cx="307340" cy="174625"/>
            </a:xfrm>
            <a:custGeom>
              <a:avLst/>
              <a:gdLst/>
              <a:ahLst/>
              <a:cxnLst/>
              <a:rect l="l" t="t" r="r" b="b"/>
              <a:pathLst>
                <a:path w="307340" h="174625">
                  <a:moveTo>
                    <a:pt x="77393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23101" y="174498"/>
                  </a:lnTo>
                  <a:lnTo>
                    <a:pt x="23101" y="97028"/>
                  </a:lnTo>
                  <a:lnTo>
                    <a:pt x="94357" y="97028"/>
                  </a:lnTo>
                  <a:lnTo>
                    <a:pt x="90373" y="95123"/>
                  </a:lnTo>
                  <a:lnTo>
                    <a:pt x="102110" y="92815"/>
                  </a:lnTo>
                  <a:lnTo>
                    <a:pt x="112214" y="89328"/>
                  </a:lnTo>
                  <a:lnTo>
                    <a:pt x="120684" y="84675"/>
                  </a:lnTo>
                  <a:lnTo>
                    <a:pt x="127520" y="78867"/>
                  </a:lnTo>
                  <a:lnTo>
                    <a:pt x="129018" y="76962"/>
                  </a:lnTo>
                  <a:lnTo>
                    <a:pt x="23101" y="76962"/>
                  </a:lnTo>
                  <a:lnTo>
                    <a:pt x="23101" y="19304"/>
                  </a:lnTo>
                  <a:lnTo>
                    <a:pt x="130834" y="19304"/>
                  </a:lnTo>
                  <a:lnTo>
                    <a:pt x="128341" y="15807"/>
                  </a:lnTo>
                  <a:lnTo>
                    <a:pt x="88361" y="287"/>
                  </a:lnTo>
                  <a:lnTo>
                    <a:pt x="77393" y="0"/>
                  </a:lnTo>
                  <a:close/>
                </a:path>
                <a:path w="307340" h="174625">
                  <a:moveTo>
                    <a:pt x="94357" y="97028"/>
                  </a:moveTo>
                  <a:lnTo>
                    <a:pt x="55841" y="97028"/>
                  </a:lnTo>
                  <a:lnTo>
                    <a:pt x="60121" y="97282"/>
                  </a:lnTo>
                  <a:lnTo>
                    <a:pt x="62750" y="97917"/>
                  </a:lnTo>
                  <a:lnTo>
                    <a:pt x="92449" y="124364"/>
                  </a:lnTo>
                  <a:lnTo>
                    <a:pt x="124777" y="174498"/>
                  </a:lnTo>
                  <a:lnTo>
                    <a:pt x="153822" y="174498"/>
                  </a:lnTo>
                  <a:lnTo>
                    <a:pt x="123469" y="127000"/>
                  </a:lnTo>
                  <a:lnTo>
                    <a:pt x="96481" y="98044"/>
                  </a:lnTo>
                  <a:lnTo>
                    <a:pt x="94357" y="97028"/>
                  </a:lnTo>
                  <a:close/>
                </a:path>
                <a:path w="307340" h="174625">
                  <a:moveTo>
                    <a:pt x="130834" y="19304"/>
                  </a:moveTo>
                  <a:lnTo>
                    <a:pt x="78346" y="19304"/>
                  </a:lnTo>
                  <a:lnTo>
                    <a:pt x="87394" y="19804"/>
                  </a:lnTo>
                  <a:lnTo>
                    <a:pt x="95145" y="21304"/>
                  </a:lnTo>
                  <a:lnTo>
                    <a:pt x="101595" y="23804"/>
                  </a:lnTo>
                  <a:lnTo>
                    <a:pt x="106743" y="27305"/>
                  </a:lnTo>
                  <a:lnTo>
                    <a:pt x="112737" y="32512"/>
                  </a:lnTo>
                  <a:lnTo>
                    <a:pt x="115722" y="39370"/>
                  </a:lnTo>
                  <a:lnTo>
                    <a:pt x="115722" y="53212"/>
                  </a:lnTo>
                  <a:lnTo>
                    <a:pt x="83299" y="76962"/>
                  </a:lnTo>
                  <a:lnTo>
                    <a:pt x="129018" y="76962"/>
                  </a:lnTo>
                  <a:lnTo>
                    <a:pt x="132778" y="72181"/>
                  </a:lnTo>
                  <a:lnTo>
                    <a:pt x="136532" y="64722"/>
                  </a:lnTo>
                  <a:lnTo>
                    <a:pt x="138784" y="56524"/>
                  </a:lnTo>
                  <a:lnTo>
                    <a:pt x="139534" y="47625"/>
                  </a:lnTo>
                  <a:lnTo>
                    <a:pt x="139082" y="40552"/>
                  </a:lnTo>
                  <a:lnTo>
                    <a:pt x="137723" y="33813"/>
                  </a:lnTo>
                  <a:lnTo>
                    <a:pt x="135457" y="27408"/>
                  </a:lnTo>
                  <a:lnTo>
                    <a:pt x="132260" y="21304"/>
                  </a:lnTo>
                  <a:lnTo>
                    <a:pt x="130834" y="19304"/>
                  </a:lnTo>
                  <a:close/>
                </a:path>
                <a:path w="307340" h="174625">
                  <a:moveTo>
                    <a:pt x="303110" y="0"/>
                  </a:moveTo>
                  <a:lnTo>
                    <a:pt x="176898" y="0"/>
                  </a:lnTo>
                  <a:lnTo>
                    <a:pt x="176898" y="174498"/>
                  </a:lnTo>
                  <a:lnTo>
                    <a:pt x="307162" y="174498"/>
                  </a:lnTo>
                  <a:lnTo>
                    <a:pt x="307162" y="153924"/>
                  </a:lnTo>
                  <a:lnTo>
                    <a:pt x="199999" y="153924"/>
                  </a:lnTo>
                  <a:lnTo>
                    <a:pt x="199999" y="94487"/>
                  </a:lnTo>
                  <a:lnTo>
                    <a:pt x="296557" y="94487"/>
                  </a:lnTo>
                  <a:lnTo>
                    <a:pt x="296557" y="74041"/>
                  </a:lnTo>
                  <a:lnTo>
                    <a:pt x="199999" y="74041"/>
                  </a:lnTo>
                  <a:lnTo>
                    <a:pt x="199999" y="20574"/>
                  </a:lnTo>
                  <a:lnTo>
                    <a:pt x="303110" y="20574"/>
                  </a:lnTo>
                  <a:lnTo>
                    <a:pt x="303110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88708" y="655193"/>
              <a:ext cx="307340" cy="174625"/>
            </a:xfrm>
            <a:custGeom>
              <a:avLst/>
              <a:gdLst/>
              <a:ahLst/>
              <a:cxnLst/>
              <a:rect l="l" t="t" r="r" b="b"/>
              <a:pathLst>
                <a:path w="307340" h="174625">
                  <a:moveTo>
                    <a:pt x="23101" y="19304"/>
                  </a:moveTo>
                  <a:lnTo>
                    <a:pt x="23101" y="76962"/>
                  </a:lnTo>
                  <a:lnTo>
                    <a:pt x="72745" y="76962"/>
                  </a:lnTo>
                  <a:lnTo>
                    <a:pt x="83299" y="76962"/>
                  </a:lnTo>
                  <a:lnTo>
                    <a:pt x="111086" y="63246"/>
                  </a:lnTo>
                  <a:lnTo>
                    <a:pt x="114185" y="58420"/>
                  </a:lnTo>
                  <a:lnTo>
                    <a:pt x="115722" y="53212"/>
                  </a:lnTo>
                  <a:lnTo>
                    <a:pt x="115722" y="47625"/>
                  </a:lnTo>
                  <a:lnTo>
                    <a:pt x="115722" y="39370"/>
                  </a:lnTo>
                  <a:lnTo>
                    <a:pt x="78346" y="19304"/>
                  </a:lnTo>
                  <a:lnTo>
                    <a:pt x="23101" y="19304"/>
                  </a:lnTo>
                  <a:close/>
                </a:path>
                <a:path w="307340" h="174625">
                  <a:moveTo>
                    <a:pt x="176898" y="0"/>
                  </a:moveTo>
                  <a:lnTo>
                    <a:pt x="303110" y="0"/>
                  </a:lnTo>
                  <a:lnTo>
                    <a:pt x="303110" y="20574"/>
                  </a:lnTo>
                  <a:lnTo>
                    <a:pt x="199999" y="20574"/>
                  </a:lnTo>
                  <a:lnTo>
                    <a:pt x="199999" y="74041"/>
                  </a:lnTo>
                  <a:lnTo>
                    <a:pt x="296557" y="74041"/>
                  </a:lnTo>
                  <a:lnTo>
                    <a:pt x="296557" y="94487"/>
                  </a:lnTo>
                  <a:lnTo>
                    <a:pt x="199999" y="94487"/>
                  </a:lnTo>
                  <a:lnTo>
                    <a:pt x="199999" y="153924"/>
                  </a:lnTo>
                  <a:lnTo>
                    <a:pt x="307162" y="153924"/>
                  </a:lnTo>
                  <a:lnTo>
                    <a:pt x="307162" y="174498"/>
                  </a:lnTo>
                  <a:lnTo>
                    <a:pt x="176898" y="174498"/>
                  </a:lnTo>
                  <a:lnTo>
                    <a:pt x="176898" y="0"/>
                  </a:lnTo>
                  <a:close/>
                </a:path>
                <a:path w="307340" h="174625">
                  <a:moveTo>
                    <a:pt x="0" y="0"/>
                  </a:moveTo>
                  <a:lnTo>
                    <a:pt x="77393" y="0"/>
                  </a:lnTo>
                  <a:lnTo>
                    <a:pt x="88361" y="287"/>
                  </a:lnTo>
                  <a:lnTo>
                    <a:pt x="128341" y="15807"/>
                  </a:lnTo>
                  <a:lnTo>
                    <a:pt x="139534" y="47625"/>
                  </a:lnTo>
                  <a:lnTo>
                    <a:pt x="138784" y="56524"/>
                  </a:lnTo>
                  <a:lnTo>
                    <a:pt x="112214" y="89328"/>
                  </a:lnTo>
                  <a:lnTo>
                    <a:pt x="90373" y="95123"/>
                  </a:lnTo>
                  <a:lnTo>
                    <a:pt x="96481" y="98044"/>
                  </a:lnTo>
                  <a:lnTo>
                    <a:pt x="123469" y="127000"/>
                  </a:lnTo>
                  <a:lnTo>
                    <a:pt x="153822" y="174498"/>
                  </a:lnTo>
                  <a:lnTo>
                    <a:pt x="124777" y="174498"/>
                  </a:lnTo>
                  <a:lnTo>
                    <a:pt x="101676" y="138176"/>
                  </a:lnTo>
                  <a:lnTo>
                    <a:pt x="96840" y="130817"/>
                  </a:lnTo>
                  <a:lnTo>
                    <a:pt x="69824" y="100330"/>
                  </a:lnTo>
                  <a:lnTo>
                    <a:pt x="62750" y="97917"/>
                  </a:lnTo>
                  <a:lnTo>
                    <a:pt x="60121" y="97282"/>
                  </a:lnTo>
                  <a:lnTo>
                    <a:pt x="55841" y="97028"/>
                  </a:lnTo>
                  <a:lnTo>
                    <a:pt x="49885" y="97028"/>
                  </a:lnTo>
                  <a:lnTo>
                    <a:pt x="23101" y="97028"/>
                  </a:lnTo>
                  <a:lnTo>
                    <a:pt x="23101" y="174498"/>
                  </a:lnTo>
                  <a:lnTo>
                    <a:pt x="0" y="17449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4488" y="647573"/>
              <a:ext cx="1647050" cy="189737"/>
            </a:xfrm>
            <a:prstGeom prst="rect">
              <a:avLst/>
            </a:prstGeom>
          </p:spPr>
        </p:pic>
      </p:grp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68726" y="606933"/>
            <a:ext cx="1609217" cy="230378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4474590" y="647573"/>
            <a:ext cx="324485" cy="189865"/>
            <a:chOff x="4474590" y="647573"/>
            <a:chExt cx="324485" cy="189865"/>
          </a:xfrm>
        </p:grpSpPr>
        <p:sp>
          <p:nvSpPr>
            <p:cNvPr id="12" name="object 12" descr=""/>
            <p:cNvSpPr/>
            <p:nvPr/>
          </p:nvSpPr>
          <p:spPr>
            <a:xfrm>
              <a:off x="4479183" y="652145"/>
              <a:ext cx="314960" cy="180975"/>
            </a:xfrm>
            <a:custGeom>
              <a:avLst/>
              <a:gdLst/>
              <a:ahLst/>
              <a:cxnLst/>
              <a:rect l="l" t="t" r="r" b="b"/>
              <a:pathLst>
                <a:path w="314960" h="180975">
                  <a:moveTo>
                    <a:pt x="83545" y="0"/>
                  </a:moveTo>
                  <a:lnTo>
                    <a:pt x="35824" y="13769"/>
                  </a:lnTo>
                  <a:lnTo>
                    <a:pt x="5805" y="53832"/>
                  </a:lnTo>
                  <a:lnTo>
                    <a:pt x="0" y="92963"/>
                  </a:lnTo>
                  <a:lnTo>
                    <a:pt x="600" y="103943"/>
                  </a:lnTo>
                  <a:lnTo>
                    <a:pt x="15560" y="145885"/>
                  </a:lnTo>
                  <a:lnTo>
                    <a:pt x="49396" y="173843"/>
                  </a:lnTo>
                  <a:lnTo>
                    <a:pt x="83418" y="180593"/>
                  </a:lnTo>
                  <a:lnTo>
                    <a:pt x="94582" y="179907"/>
                  </a:lnTo>
                  <a:lnTo>
                    <a:pt x="135097" y="163748"/>
                  </a:lnTo>
                  <a:lnTo>
                    <a:pt x="138410" y="160781"/>
                  </a:lnTo>
                  <a:lnTo>
                    <a:pt x="83291" y="160781"/>
                  </a:lnTo>
                  <a:lnTo>
                    <a:pt x="71047" y="159638"/>
                  </a:lnTo>
                  <a:lnTo>
                    <a:pt x="33318" y="132718"/>
                  </a:lnTo>
                  <a:lnTo>
                    <a:pt x="23728" y="92963"/>
                  </a:lnTo>
                  <a:lnTo>
                    <a:pt x="24843" y="74654"/>
                  </a:lnTo>
                  <a:lnTo>
                    <a:pt x="41381" y="36702"/>
                  </a:lnTo>
                  <a:lnTo>
                    <a:pt x="83672" y="19812"/>
                  </a:lnTo>
                  <a:lnTo>
                    <a:pt x="138377" y="19812"/>
                  </a:lnTo>
                  <a:lnTo>
                    <a:pt x="136248" y="17809"/>
                  </a:lnTo>
                  <a:lnTo>
                    <a:pt x="127106" y="11429"/>
                  </a:lnTo>
                  <a:lnTo>
                    <a:pt x="117102" y="6429"/>
                  </a:lnTo>
                  <a:lnTo>
                    <a:pt x="106516" y="2857"/>
                  </a:lnTo>
                  <a:lnTo>
                    <a:pt x="95334" y="714"/>
                  </a:lnTo>
                  <a:lnTo>
                    <a:pt x="83545" y="0"/>
                  </a:lnTo>
                  <a:close/>
                </a:path>
                <a:path w="314960" h="180975">
                  <a:moveTo>
                    <a:pt x="138377" y="19812"/>
                  </a:moveTo>
                  <a:lnTo>
                    <a:pt x="83672" y="19812"/>
                  </a:lnTo>
                  <a:lnTo>
                    <a:pt x="92052" y="20359"/>
                  </a:lnTo>
                  <a:lnTo>
                    <a:pt x="100039" y="22002"/>
                  </a:lnTo>
                  <a:lnTo>
                    <a:pt x="131842" y="45737"/>
                  </a:lnTo>
                  <a:lnTo>
                    <a:pt x="143108" y="90424"/>
                  </a:lnTo>
                  <a:lnTo>
                    <a:pt x="142040" y="106310"/>
                  </a:lnTo>
                  <a:lnTo>
                    <a:pt x="126217" y="142493"/>
                  </a:lnTo>
                  <a:lnTo>
                    <a:pt x="83291" y="160781"/>
                  </a:lnTo>
                  <a:lnTo>
                    <a:pt x="138410" y="160781"/>
                  </a:lnTo>
                  <a:lnTo>
                    <a:pt x="160856" y="127216"/>
                  </a:lnTo>
                  <a:lnTo>
                    <a:pt x="166850" y="90424"/>
                  </a:lnTo>
                  <a:lnTo>
                    <a:pt x="166216" y="77763"/>
                  </a:lnTo>
                  <a:lnTo>
                    <a:pt x="151055" y="33950"/>
                  </a:lnTo>
                  <a:lnTo>
                    <a:pt x="144235" y="25320"/>
                  </a:lnTo>
                  <a:lnTo>
                    <a:pt x="138377" y="19812"/>
                  </a:lnTo>
                  <a:close/>
                </a:path>
                <a:path w="314960" h="180975">
                  <a:moveTo>
                    <a:pt x="314939" y="3047"/>
                  </a:moveTo>
                  <a:lnTo>
                    <a:pt x="197083" y="3047"/>
                  </a:lnTo>
                  <a:lnTo>
                    <a:pt x="197083" y="177545"/>
                  </a:lnTo>
                  <a:lnTo>
                    <a:pt x="220197" y="177545"/>
                  </a:lnTo>
                  <a:lnTo>
                    <a:pt x="220197" y="98297"/>
                  </a:lnTo>
                  <a:lnTo>
                    <a:pt x="302112" y="98297"/>
                  </a:lnTo>
                  <a:lnTo>
                    <a:pt x="302112" y="77724"/>
                  </a:lnTo>
                  <a:lnTo>
                    <a:pt x="220197" y="77724"/>
                  </a:lnTo>
                  <a:lnTo>
                    <a:pt x="220197" y="23621"/>
                  </a:lnTo>
                  <a:lnTo>
                    <a:pt x="314939" y="23621"/>
                  </a:lnTo>
                  <a:lnTo>
                    <a:pt x="314939" y="3047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479162" y="652145"/>
              <a:ext cx="314960" cy="180975"/>
            </a:xfrm>
            <a:custGeom>
              <a:avLst/>
              <a:gdLst/>
              <a:ahLst/>
              <a:cxnLst/>
              <a:rect l="l" t="t" r="r" b="b"/>
              <a:pathLst>
                <a:path w="314960" h="180975">
                  <a:moveTo>
                    <a:pt x="83692" y="19812"/>
                  </a:moveTo>
                  <a:lnTo>
                    <a:pt x="41401" y="36702"/>
                  </a:lnTo>
                  <a:lnTo>
                    <a:pt x="24864" y="74654"/>
                  </a:lnTo>
                  <a:lnTo>
                    <a:pt x="23749" y="92963"/>
                  </a:lnTo>
                  <a:lnTo>
                    <a:pt x="24818" y="107866"/>
                  </a:lnTo>
                  <a:lnTo>
                    <a:pt x="40766" y="142620"/>
                  </a:lnTo>
                  <a:lnTo>
                    <a:pt x="83312" y="160781"/>
                  </a:lnTo>
                  <a:lnTo>
                    <a:pt x="95787" y="159638"/>
                  </a:lnTo>
                  <a:lnTo>
                    <a:pt x="133592" y="132322"/>
                  </a:lnTo>
                  <a:lnTo>
                    <a:pt x="143128" y="90424"/>
                  </a:lnTo>
                  <a:lnTo>
                    <a:pt x="142676" y="80091"/>
                  </a:lnTo>
                  <a:lnTo>
                    <a:pt x="127015" y="39131"/>
                  </a:lnTo>
                  <a:lnTo>
                    <a:pt x="92073" y="20359"/>
                  </a:lnTo>
                  <a:lnTo>
                    <a:pt x="83692" y="19812"/>
                  </a:lnTo>
                  <a:close/>
                </a:path>
                <a:path w="314960" h="180975">
                  <a:moveTo>
                    <a:pt x="197103" y="3047"/>
                  </a:moveTo>
                  <a:lnTo>
                    <a:pt x="314960" y="3047"/>
                  </a:lnTo>
                  <a:lnTo>
                    <a:pt x="314960" y="23621"/>
                  </a:lnTo>
                  <a:lnTo>
                    <a:pt x="220217" y="23621"/>
                  </a:lnTo>
                  <a:lnTo>
                    <a:pt x="220217" y="77724"/>
                  </a:lnTo>
                  <a:lnTo>
                    <a:pt x="302133" y="77724"/>
                  </a:lnTo>
                  <a:lnTo>
                    <a:pt x="302133" y="98297"/>
                  </a:lnTo>
                  <a:lnTo>
                    <a:pt x="220217" y="98297"/>
                  </a:lnTo>
                  <a:lnTo>
                    <a:pt x="220217" y="177545"/>
                  </a:lnTo>
                  <a:lnTo>
                    <a:pt x="197103" y="177545"/>
                  </a:lnTo>
                  <a:lnTo>
                    <a:pt x="197103" y="3047"/>
                  </a:lnTo>
                  <a:close/>
                </a:path>
                <a:path w="314960" h="180975">
                  <a:moveTo>
                    <a:pt x="83565" y="0"/>
                  </a:moveTo>
                  <a:lnTo>
                    <a:pt x="127126" y="11429"/>
                  </a:lnTo>
                  <a:lnTo>
                    <a:pt x="156717" y="43687"/>
                  </a:lnTo>
                  <a:lnTo>
                    <a:pt x="166877" y="90550"/>
                  </a:lnTo>
                  <a:lnTo>
                    <a:pt x="166211" y="103455"/>
                  </a:lnTo>
                  <a:lnTo>
                    <a:pt x="150306" y="147885"/>
                  </a:lnTo>
                  <a:lnTo>
                    <a:pt x="115835" y="174486"/>
                  </a:lnTo>
                  <a:lnTo>
                    <a:pt x="83438" y="180593"/>
                  </a:lnTo>
                  <a:lnTo>
                    <a:pt x="71463" y="179835"/>
                  </a:lnTo>
                  <a:lnTo>
                    <a:pt x="30249" y="162129"/>
                  </a:lnTo>
                  <a:lnTo>
                    <a:pt x="5625" y="125712"/>
                  </a:lnTo>
                  <a:lnTo>
                    <a:pt x="0" y="92582"/>
                  </a:lnTo>
                  <a:lnTo>
                    <a:pt x="1454" y="72034"/>
                  </a:lnTo>
                  <a:lnTo>
                    <a:pt x="23367" y="24510"/>
                  </a:lnTo>
                  <a:lnTo>
                    <a:pt x="65944" y="1525"/>
                  </a:lnTo>
                  <a:lnTo>
                    <a:pt x="83565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 descr=""/>
          <p:cNvGrpSpPr/>
          <p:nvPr/>
        </p:nvGrpSpPr>
        <p:grpSpPr>
          <a:xfrm>
            <a:off x="4897628" y="606933"/>
            <a:ext cx="969644" cy="231140"/>
            <a:chOff x="4897628" y="606933"/>
            <a:chExt cx="969644" cy="231140"/>
          </a:xfrm>
        </p:grpSpPr>
        <p:pic>
          <p:nvPicPr>
            <p:cNvPr id="15" name="object 1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97628" y="606933"/>
              <a:ext cx="468630" cy="231140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5382768" y="655193"/>
              <a:ext cx="480059" cy="174625"/>
            </a:xfrm>
            <a:custGeom>
              <a:avLst/>
              <a:gdLst/>
              <a:ahLst/>
              <a:cxnLst/>
              <a:rect l="l" t="t" r="r" b="b"/>
              <a:pathLst>
                <a:path w="480060" h="174625">
                  <a:moveTo>
                    <a:pt x="403352" y="0"/>
                  </a:moveTo>
                  <a:lnTo>
                    <a:pt x="326009" y="0"/>
                  </a:lnTo>
                  <a:lnTo>
                    <a:pt x="326009" y="174498"/>
                  </a:lnTo>
                  <a:lnTo>
                    <a:pt x="349123" y="174498"/>
                  </a:lnTo>
                  <a:lnTo>
                    <a:pt x="349123" y="97028"/>
                  </a:lnTo>
                  <a:lnTo>
                    <a:pt x="420364" y="97028"/>
                  </a:lnTo>
                  <a:lnTo>
                    <a:pt x="416306" y="95123"/>
                  </a:lnTo>
                  <a:lnTo>
                    <a:pt x="428067" y="92815"/>
                  </a:lnTo>
                  <a:lnTo>
                    <a:pt x="438197" y="89328"/>
                  </a:lnTo>
                  <a:lnTo>
                    <a:pt x="446684" y="84675"/>
                  </a:lnTo>
                  <a:lnTo>
                    <a:pt x="453517" y="78867"/>
                  </a:lnTo>
                  <a:lnTo>
                    <a:pt x="455016" y="76962"/>
                  </a:lnTo>
                  <a:lnTo>
                    <a:pt x="349123" y="76962"/>
                  </a:lnTo>
                  <a:lnTo>
                    <a:pt x="349123" y="19304"/>
                  </a:lnTo>
                  <a:lnTo>
                    <a:pt x="456772" y="19304"/>
                  </a:lnTo>
                  <a:lnTo>
                    <a:pt x="454288" y="15807"/>
                  </a:lnTo>
                  <a:lnTo>
                    <a:pt x="414355" y="287"/>
                  </a:lnTo>
                  <a:lnTo>
                    <a:pt x="403352" y="0"/>
                  </a:lnTo>
                  <a:close/>
                </a:path>
                <a:path w="480060" h="174625">
                  <a:moveTo>
                    <a:pt x="420364" y="97028"/>
                  </a:moveTo>
                  <a:lnTo>
                    <a:pt x="381889" y="97028"/>
                  </a:lnTo>
                  <a:lnTo>
                    <a:pt x="386080" y="97282"/>
                  </a:lnTo>
                  <a:lnTo>
                    <a:pt x="388747" y="97917"/>
                  </a:lnTo>
                  <a:lnTo>
                    <a:pt x="418449" y="124364"/>
                  </a:lnTo>
                  <a:lnTo>
                    <a:pt x="450723" y="174498"/>
                  </a:lnTo>
                  <a:lnTo>
                    <a:pt x="479806" y="174498"/>
                  </a:lnTo>
                  <a:lnTo>
                    <a:pt x="449453" y="127000"/>
                  </a:lnTo>
                  <a:lnTo>
                    <a:pt x="422529" y="98044"/>
                  </a:lnTo>
                  <a:lnTo>
                    <a:pt x="420364" y="97028"/>
                  </a:lnTo>
                  <a:close/>
                </a:path>
                <a:path w="480060" h="174625">
                  <a:moveTo>
                    <a:pt x="456772" y="19304"/>
                  </a:moveTo>
                  <a:lnTo>
                    <a:pt x="404368" y="19304"/>
                  </a:lnTo>
                  <a:lnTo>
                    <a:pt x="413418" y="19804"/>
                  </a:lnTo>
                  <a:lnTo>
                    <a:pt x="421147" y="21304"/>
                  </a:lnTo>
                  <a:lnTo>
                    <a:pt x="427567" y="23804"/>
                  </a:lnTo>
                  <a:lnTo>
                    <a:pt x="432689" y="27305"/>
                  </a:lnTo>
                  <a:lnTo>
                    <a:pt x="438785" y="32512"/>
                  </a:lnTo>
                  <a:lnTo>
                    <a:pt x="441706" y="39370"/>
                  </a:lnTo>
                  <a:lnTo>
                    <a:pt x="441706" y="53212"/>
                  </a:lnTo>
                  <a:lnTo>
                    <a:pt x="409321" y="76962"/>
                  </a:lnTo>
                  <a:lnTo>
                    <a:pt x="455016" y="76962"/>
                  </a:lnTo>
                  <a:lnTo>
                    <a:pt x="458777" y="72181"/>
                  </a:lnTo>
                  <a:lnTo>
                    <a:pt x="462549" y="64722"/>
                  </a:lnTo>
                  <a:lnTo>
                    <a:pt x="464821" y="56524"/>
                  </a:lnTo>
                  <a:lnTo>
                    <a:pt x="465582" y="47625"/>
                  </a:lnTo>
                  <a:lnTo>
                    <a:pt x="465127" y="40552"/>
                  </a:lnTo>
                  <a:lnTo>
                    <a:pt x="463756" y="33813"/>
                  </a:lnTo>
                  <a:lnTo>
                    <a:pt x="461456" y="27408"/>
                  </a:lnTo>
                  <a:lnTo>
                    <a:pt x="458193" y="21304"/>
                  </a:lnTo>
                  <a:lnTo>
                    <a:pt x="456772" y="19304"/>
                  </a:lnTo>
                  <a:close/>
                </a:path>
                <a:path w="480060" h="174625">
                  <a:moveTo>
                    <a:pt x="235331" y="0"/>
                  </a:moveTo>
                  <a:lnTo>
                    <a:pt x="210439" y="0"/>
                  </a:lnTo>
                  <a:lnTo>
                    <a:pt x="143383" y="174498"/>
                  </a:lnTo>
                  <a:lnTo>
                    <a:pt x="167894" y="174498"/>
                  </a:lnTo>
                  <a:lnTo>
                    <a:pt x="187071" y="121666"/>
                  </a:lnTo>
                  <a:lnTo>
                    <a:pt x="285095" y="121666"/>
                  </a:lnTo>
                  <a:lnTo>
                    <a:pt x="277407" y="102870"/>
                  </a:lnTo>
                  <a:lnTo>
                    <a:pt x="193802" y="102870"/>
                  </a:lnTo>
                  <a:lnTo>
                    <a:pt x="212979" y="51689"/>
                  </a:lnTo>
                  <a:lnTo>
                    <a:pt x="215840" y="43380"/>
                  </a:lnTo>
                  <a:lnTo>
                    <a:pt x="218344" y="35036"/>
                  </a:lnTo>
                  <a:lnTo>
                    <a:pt x="220515" y="26668"/>
                  </a:lnTo>
                  <a:lnTo>
                    <a:pt x="222377" y="18287"/>
                  </a:lnTo>
                  <a:lnTo>
                    <a:pt x="242811" y="18287"/>
                  </a:lnTo>
                  <a:lnTo>
                    <a:pt x="235331" y="0"/>
                  </a:lnTo>
                  <a:close/>
                </a:path>
                <a:path w="480060" h="174625">
                  <a:moveTo>
                    <a:pt x="285095" y="121666"/>
                  </a:moveTo>
                  <a:lnTo>
                    <a:pt x="260096" y="121666"/>
                  </a:lnTo>
                  <a:lnTo>
                    <a:pt x="280416" y="174498"/>
                  </a:lnTo>
                  <a:lnTo>
                    <a:pt x="306705" y="174498"/>
                  </a:lnTo>
                  <a:lnTo>
                    <a:pt x="285095" y="121666"/>
                  </a:lnTo>
                  <a:close/>
                </a:path>
                <a:path w="480060" h="174625">
                  <a:moveTo>
                    <a:pt x="242811" y="18287"/>
                  </a:moveTo>
                  <a:lnTo>
                    <a:pt x="222377" y="18287"/>
                  </a:lnTo>
                  <a:lnTo>
                    <a:pt x="224641" y="25908"/>
                  </a:lnTo>
                  <a:lnTo>
                    <a:pt x="227441" y="34480"/>
                  </a:lnTo>
                  <a:lnTo>
                    <a:pt x="230788" y="44005"/>
                  </a:lnTo>
                  <a:lnTo>
                    <a:pt x="234696" y="54483"/>
                  </a:lnTo>
                  <a:lnTo>
                    <a:pt x="252984" y="102870"/>
                  </a:lnTo>
                  <a:lnTo>
                    <a:pt x="277407" y="102870"/>
                  </a:lnTo>
                  <a:lnTo>
                    <a:pt x="242811" y="18287"/>
                  </a:lnTo>
                  <a:close/>
                </a:path>
                <a:path w="480060" h="174625">
                  <a:moveTo>
                    <a:pt x="126237" y="0"/>
                  </a:moveTo>
                  <a:lnTo>
                    <a:pt x="0" y="0"/>
                  </a:lnTo>
                  <a:lnTo>
                    <a:pt x="0" y="174498"/>
                  </a:lnTo>
                  <a:lnTo>
                    <a:pt x="130175" y="174498"/>
                  </a:lnTo>
                  <a:lnTo>
                    <a:pt x="130175" y="153924"/>
                  </a:lnTo>
                  <a:lnTo>
                    <a:pt x="23114" y="153924"/>
                  </a:lnTo>
                  <a:lnTo>
                    <a:pt x="23114" y="94487"/>
                  </a:lnTo>
                  <a:lnTo>
                    <a:pt x="119634" y="94487"/>
                  </a:lnTo>
                  <a:lnTo>
                    <a:pt x="119634" y="74041"/>
                  </a:lnTo>
                  <a:lnTo>
                    <a:pt x="23114" y="74041"/>
                  </a:lnTo>
                  <a:lnTo>
                    <a:pt x="23114" y="20574"/>
                  </a:lnTo>
                  <a:lnTo>
                    <a:pt x="126237" y="20574"/>
                  </a:lnTo>
                  <a:lnTo>
                    <a:pt x="126237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78196" y="650621"/>
              <a:ext cx="488950" cy="183642"/>
            </a:xfrm>
            <a:prstGeom prst="rect">
              <a:avLst/>
            </a:prstGeom>
          </p:spPr>
        </p:pic>
      </p:grpSp>
      <p:grpSp>
        <p:nvGrpSpPr>
          <p:cNvPr id="18" name="object 18" descr=""/>
          <p:cNvGrpSpPr/>
          <p:nvPr/>
        </p:nvGrpSpPr>
        <p:grpSpPr>
          <a:xfrm>
            <a:off x="5966459" y="606933"/>
            <a:ext cx="596265" cy="227329"/>
            <a:chOff x="5966459" y="606933"/>
            <a:chExt cx="596265" cy="227329"/>
          </a:xfrm>
        </p:grpSpPr>
        <p:sp>
          <p:nvSpPr>
            <p:cNvPr id="19" name="object 19" descr=""/>
            <p:cNvSpPr/>
            <p:nvPr/>
          </p:nvSpPr>
          <p:spPr>
            <a:xfrm>
              <a:off x="5971031" y="611505"/>
              <a:ext cx="587375" cy="218440"/>
            </a:xfrm>
            <a:custGeom>
              <a:avLst/>
              <a:gdLst/>
              <a:ahLst/>
              <a:cxnLst/>
              <a:rect l="l" t="t" r="r" b="b"/>
              <a:pathLst>
                <a:path w="587375" h="218440">
                  <a:moveTo>
                    <a:pt x="81787" y="0"/>
                  </a:moveTo>
                  <a:lnTo>
                    <a:pt x="0" y="0"/>
                  </a:lnTo>
                  <a:lnTo>
                    <a:pt x="0" y="218186"/>
                  </a:lnTo>
                  <a:lnTo>
                    <a:pt x="83184" y="218186"/>
                  </a:lnTo>
                  <a:lnTo>
                    <a:pt x="93182" y="217969"/>
                  </a:lnTo>
                  <a:lnTo>
                    <a:pt x="131492" y="210042"/>
                  </a:lnTo>
                  <a:lnTo>
                    <a:pt x="152836" y="192532"/>
                  </a:lnTo>
                  <a:lnTo>
                    <a:pt x="28828" y="192532"/>
                  </a:lnTo>
                  <a:lnTo>
                    <a:pt x="28828" y="117475"/>
                  </a:lnTo>
                  <a:lnTo>
                    <a:pt x="149984" y="117475"/>
                  </a:lnTo>
                  <a:lnTo>
                    <a:pt x="148147" y="115466"/>
                  </a:lnTo>
                  <a:lnTo>
                    <a:pt x="141112" y="110013"/>
                  </a:lnTo>
                  <a:lnTo>
                    <a:pt x="132959" y="105560"/>
                  </a:lnTo>
                  <a:lnTo>
                    <a:pt x="123697" y="102108"/>
                  </a:lnTo>
                  <a:lnTo>
                    <a:pt x="130841" y="98010"/>
                  </a:lnTo>
                  <a:lnTo>
                    <a:pt x="137032" y="93329"/>
                  </a:lnTo>
                  <a:lnTo>
                    <a:pt x="138656" y="91694"/>
                  </a:lnTo>
                  <a:lnTo>
                    <a:pt x="28828" y="91694"/>
                  </a:lnTo>
                  <a:lnTo>
                    <a:pt x="28828" y="25781"/>
                  </a:lnTo>
                  <a:lnTo>
                    <a:pt x="144615" y="25781"/>
                  </a:lnTo>
                  <a:lnTo>
                    <a:pt x="140850" y="20623"/>
                  </a:lnTo>
                  <a:lnTo>
                    <a:pt x="104378" y="1682"/>
                  </a:lnTo>
                  <a:lnTo>
                    <a:pt x="93720" y="424"/>
                  </a:lnTo>
                  <a:lnTo>
                    <a:pt x="81787" y="0"/>
                  </a:lnTo>
                  <a:close/>
                </a:path>
                <a:path w="587375" h="218440">
                  <a:moveTo>
                    <a:pt x="149984" y="117475"/>
                  </a:moveTo>
                  <a:lnTo>
                    <a:pt x="79247" y="117475"/>
                  </a:lnTo>
                  <a:lnTo>
                    <a:pt x="89106" y="117693"/>
                  </a:lnTo>
                  <a:lnTo>
                    <a:pt x="97726" y="118364"/>
                  </a:lnTo>
                  <a:lnTo>
                    <a:pt x="132714" y="139827"/>
                  </a:lnTo>
                  <a:lnTo>
                    <a:pt x="134746" y="146812"/>
                  </a:lnTo>
                  <a:lnTo>
                    <a:pt x="134746" y="161925"/>
                  </a:lnTo>
                  <a:lnTo>
                    <a:pt x="133350" y="168021"/>
                  </a:lnTo>
                  <a:lnTo>
                    <a:pt x="130428" y="173355"/>
                  </a:lnTo>
                  <a:lnTo>
                    <a:pt x="127634" y="178689"/>
                  </a:lnTo>
                  <a:lnTo>
                    <a:pt x="123951" y="182753"/>
                  </a:lnTo>
                  <a:lnTo>
                    <a:pt x="119506" y="185420"/>
                  </a:lnTo>
                  <a:lnTo>
                    <a:pt x="115062" y="188214"/>
                  </a:lnTo>
                  <a:lnTo>
                    <a:pt x="109473" y="190246"/>
                  </a:lnTo>
                  <a:lnTo>
                    <a:pt x="102869" y="191389"/>
                  </a:lnTo>
                  <a:lnTo>
                    <a:pt x="99059" y="192150"/>
                  </a:lnTo>
                  <a:lnTo>
                    <a:pt x="92455" y="192532"/>
                  </a:lnTo>
                  <a:lnTo>
                    <a:pt x="152836" y="192532"/>
                  </a:lnTo>
                  <a:lnTo>
                    <a:pt x="164718" y="154940"/>
                  </a:lnTo>
                  <a:lnTo>
                    <a:pt x="164052" y="145744"/>
                  </a:lnTo>
                  <a:lnTo>
                    <a:pt x="162051" y="137191"/>
                  </a:lnTo>
                  <a:lnTo>
                    <a:pt x="158718" y="129258"/>
                  </a:lnTo>
                  <a:lnTo>
                    <a:pt x="154050" y="121920"/>
                  </a:lnTo>
                  <a:lnTo>
                    <a:pt x="149984" y="117475"/>
                  </a:lnTo>
                  <a:close/>
                </a:path>
                <a:path w="587375" h="218440">
                  <a:moveTo>
                    <a:pt x="144615" y="25781"/>
                  </a:moveTo>
                  <a:lnTo>
                    <a:pt x="72389" y="25781"/>
                  </a:lnTo>
                  <a:lnTo>
                    <a:pt x="83321" y="25971"/>
                  </a:lnTo>
                  <a:lnTo>
                    <a:pt x="92503" y="26543"/>
                  </a:lnTo>
                  <a:lnTo>
                    <a:pt x="125729" y="52070"/>
                  </a:lnTo>
                  <a:lnTo>
                    <a:pt x="125729" y="66929"/>
                  </a:lnTo>
                  <a:lnTo>
                    <a:pt x="92503" y="91090"/>
                  </a:lnTo>
                  <a:lnTo>
                    <a:pt x="76072" y="91694"/>
                  </a:lnTo>
                  <a:lnTo>
                    <a:pt x="138656" y="91694"/>
                  </a:lnTo>
                  <a:lnTo>
                    <a:pt x="154177" y="55880"/>
                  </a:lnTo>
                  <a:lnTo>
                    <a:pt x="153632" y="48428"/>
                  </a:lnTo>
                  <a:lnTo>
                    <a:pt x="152003" y="41132"/>
                  </a:lnTo>
                  <a:lnTo>
                    <a:pt x="149302" y="34002"/>
                  </a:lnTo>
                  <a:lnTo>
                    <a:pt x="145541" y="27050"/>
                  </a:lnTo>
                  <a:lnTo>
                    <a:pt x="144615" y="25781"/>
                  </a:lnTo>
                  <a:close/>
                </a:path>
                <a:path w="587375" h="218440">
                  <a:moveTo>
                    <a:pt x="481710" y="0"/>
                  </a:moveTo>
                  <a:lnTo>
                    <a:pt x="406526" y="0"/>
                  </a:lnTo>
                  <a:lnTo>
                    <a:pt x="406526" y="218186"/>
                  </a:lnTo>
                  <a:lnTo>
                    <a:pt x="485266" y="218186"/>
                  </a:lnTo>
                  <a:lnTo>
                    <a:pt x="494887" y="217967"/>
                  </a:lnTo>
                  <a:lnTo>
                    <a:pt x="534431" y="209899"/>
                  </a:lnTo>
                  <a:lnTo>
                    <a:pt x="559034" y="192532"/>
                  </a:lnTo>
                  <a:lnTo>
                    <a:pt x="435355" y="192532"/>
                  </a:lnTo>
                  <a:lnTo>
                    <a:pt x="435355" y="25781"/>
                  </a:lnTo>
                  <a:lnTo>
                    <a:pt x="559767" y="25781"/>
                  </a:lnTo>
                  <a:lnTo>
                    <a:pt x="552576" y="18796"/>
                  </a:lnTo>
                  <a:lnTo>
                    <a:pt x="513089" y="1821"/>
                  </a:lnTo>
                  <a:lnTo>
                    <a:pt x="493694" y="210"/>
                  </a:lnTo>
                  <a:lnTo>
                    <a:pt x="481710" y="0"/>
                  </a:lnTo>
                  <a:close/>
                </a:path>
                <a:path w="587375" h="218440">
                  <a:moveTo>
                    <a:pt x="559767" y="25781"/>
                  </a:moveTo>
                  <a:lnTo>
                    <a:pt x="481202" y="25781"/>
                  </a:lnTo>
                  <a:lnTo>
                    <a:pt x="493254" y="26064"/>
                  </a:lnTo>
                  <a:lnTo>
                    <a:pt x="503507" y="26908"/>
                  </a:lnTo>
                  <a:lnTo>
                    <a:pt x="540045" y="46460"/>
                  </a:lnTo>
                  <a:lnTo>
                    <a:pt x="556456" y="91368"/>
                  </a:lnTo>
                  <a:lnTo>
                    <a:pt x="557148" y="107442"/>
                  </a:lnTo>
                  <a:lnTo>
                    <a:pt x="556791" y="119350"/>
                  </a:lnTo>
                  <a:lnTo>
                    <a:pt x="548290" y="157716"/>
                  </a:lnTo>
                  <a:lnTo>
                    <a:pt x="515873" y="188468"/>
                  </a:lnTo>
                  <a:lnTo>
                    <a:pt x="481964" y="192532"/>
                  </a:lnTo>
                  <a:lnTo>
                    <a:pt x="559034" y="192532"/>
                  </a:lnTo>
                  <a:lnTo>
                    <a:pt x="581151" y="152019"/>
                  </a:lnTo>
                  <a:lnTo>
                    <a:pt x="586866" y="107950"/>
                  </a:lnTo>
                  <a:lnTo>
                    <a:pt x="586341" y="93781"/>
                  </a:lnTo>
                  <a:lnTo>
                    <a:pt x="578358" y="56134"/>
                  </a:lnTo>
                  <a:lnTo>
                    <a:pt x="560623" y="26612"/>
                  </a:lnTo>
                  <a:lnTo>
                    <a:pt x="559767" y="25781"/>
                  </a:lnTo>
                  <a:close/>
                </a:path>
                <a:path w="587375" h="218440">
                  <a:moveTo>
                    <a:pt x="212978" y="0"/>
                  </a:moveTo>
                  <a:lnTo>
                    <a:pt x="181737" y="0"/>
                  </a:lnTo>
                  <a:lnTo>
                    <a:pt x="266191" y="218186"/>
                  </a:lnTo>
                  <a:lnTo>
                    <a:pt x="295782" y="218186"/>
                  </a:lnTo>
                  <a:lnTo>
                    <a:pt x="305136" y="194310"/>
                  </a:lnTo>
                  <a:lnTo>
                    <a:pt x="281050" y="194310"/>
                  </a:lnTo>
                  <a:lnTo>
                    <a:pt x="278622" y="185785"/>
                  </a:lnTo>
                  <a:lnTo>
                    <a:pt x="275907" y="176974"/>
                  </a:lnTo>
                  <a:lnTo>
                    <a:pt x="272907" y="167878"/>
                  </a:lnTo>
                  <a:lnTo>
                    <a:pt x="269620" y="158496"/>
                  </a:lnTo>
                  <a:lnTo>
                    <a:pt x="212978" y="0"/>
                  </a:lnTo>
                  <a:close/>
                </a:path>
                <a:path w="587375" h="218440">
                  <a:moveTo>
                    <a:pt x="381253" y="0"/>
                  </a:moveTo>
                  <a:lnTo>
                    <a:pt x="351789" y="0"/>
                  </a:lnTo>
                  <a:lnTo>
                    <a:pt x="292862" y="158496"/>
                  </a:lnTo>
                  <a:lnTo>
                    <a:pt x="289623" y="167449"/>
                  </a:lnTo>
                  <a:lnTo>
                    <a:pt x="286575" y="176403"/>
                  </a:lnTo>
                  <a:lnTo>
                    <a:pt x="283717" y="185356"/>
                  </a:lnTo>
                  <a:lnTo>
                    <a:pt x="281050" y="194310"/>
                  </a:lnTo>
                  <a:lnTo>
                    <a:pt x="305136" y="194310"/>
                  </a:lnTo>
                  <a:lnTo>
                    <a:pt x="381253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971031" y="611505"/>
              <a:ext cx="587375" cy="218440"/>
            </a:xfrm>
            <a:custGeom>
              <a:avLst/>
              <a:gdLst/>
              <a:ahLst/>
              <a:cxnLst/>
              <a:rect l="l" t="t" r="r" b="b"/>
              <a:pathLst>
                <a:path w="587375" h="218440">
                  <a:moveTo>
                    <a:pt x="28828" y="117475"/>
                  </a:moveTo>
                  <a:lnTo>
                    <a:pt x="28828" y="192532"/>
                  </a:lnTo>
                  <a:lnTo>
                    <a:pt x="83184" y="192532"/>
                  </a:lnTo>
                  <a:lnTo>
                    <a:pt x="92455" y="192532"/>
                  </a:lnTo>
                  <a:lnTo>
                    <a:pt x="99059" y="192150"/>
                  </a:lnTo>
                  <a:lnTo>
                    <a:pt x="102869" y="191389"/>
                  </a:lnTo>
                  <a:lnTo>
                    <a:pt x="109473" y="190246"/>
                  </a:lnTo>
                  <a:lnTo>
                    <a:pt x="115062" y="188214"/>
                  </a:lnTo>
                  <a:lnTo>
                    <a:pt x="119506" y="185420"/>
                  </a:lnTo>
                  <a:lnTo>
                    <a:pt x="123951" y="182753"/>
                  </a:lnTo>
                  <a:lnTo>
                    <a:pt x="127634" y="178689"/>
                  </a:lnTo>
                  <a:lnTo>
                    <a:pt x="130428" y="173355"/>
                  </a:lnTo>
                  <a:lnTo>
                    <a:pt x="133350" y="168021"/>
                  </a:lnTo>
                  <a:lnTo>
                    <a:pt x="134746" y="161925"/>
                  </a:lnTo>
                  <a:lnTo>
                    <a:pt x="134746" y="154940"/>
                  </a:lnTo>
                  <a:lnTo>
                    <a:pt x="134746" y="146812"/>
                  </a:lnTo>
                  <a:lnTo>
                    <a:pt x="105108" y="119510"/>
                  </a:lnTo>
                  <a:lnTo>
                    <a:pt x="79247" y="117475"/>
                  </a:lnTo>
                  <a:lnTo>
                    <a:pt x="28828" y="117475"/>
                  </a:lnTo>
                  <a:close/>
                </a:path>
                <a:path w="587375" h="218440">
                  <a:moveTo>
                    <a:pt x="435355" y="25781"/>
                  </a:moveTo>
                  <a:lnTo>
                    <a:pt x="435355" y="192532"/>
                  </a:lnTo>
                  <a:lnTo>
                    <a:pt x="481964" y="192532"/>
                  </a:lnTo>
                  <a:lnTo>
                    <a:pt x="524001" y="185800"/>
                  </a:lnTo>
                  <a:lnTo>
                    <a:pt x="551434" y="149479"/>
                  </a:lnTo>
                  <a:lnTo>
                    <a:pt x="557148" y="107442"/>
                  </a:lnTo>
                  <a:lnTo>
                    <a:pt x="556456" y="91368"/>
                  </a:lnTo>
                  <a:lnTo>
                    <a:pt x="540045" y="46460"/>
                  </a:lnTo>
                  <a:lnTo>
                    <a:pt x="503507" y="26908"/>
                  </a:lnTo>
                  <a:lnTo>
                    <a:pt x="481202" y="25781"/>
                  </a:lnTo>
                  <a:lnTo>
                    <a:pt x="435355" y="25781"/>
                  </a:lnTo>
                  <a:close/>
                </a:path>
                <a:path w="587375" h="218440">
                  <a:moveTo>
                    <a:pt x="28828" y="25781"/>
                  </a:moveTo>
                  <a:lnTo>
                    <a:pt x="28828" y="91694"/>
                  </a:lnTo>
                  <a:lnTo>
                    <a:pt x="76072" y="91694"/>
                  </a:lnTo>
                  <a:lnTo>
                    <a:pt x="116458" y="83439"/>
                  </a:lnTo>
                  <a:lnTo>
                    <a:pt x="120141" y="78359"/>
                  </a:lnTo>
                  <a:lnTo>
                    <a:pt x="123825" y="73279"/>
                  </a:lnTo>
                  <a:lnTo>
                    <a:pt x="125729" y="66929"/>
                  </a:lnTo>
                  <a:lnTo>
                    <a:pt x="125729" y="59309"/>
                  </a:lnTo>
                  <a:lnTo>
                    <a:pt x="125729" y="52070"/>
                  </a:lnTo>
                  <a:lnTo>
                    <a:pt x="123951" y="45593"/>
                  </a:lnTo>
                  <a:lnTo>
                    <a:pt x="120522" y="40132"/>
                  </a:lnTo>
                  <a:lnTo>
                    <a:pt x="117093" y="34671"/>
                  </a:lnTo>
                  <a:lnTo>
                    <a:pt x="72389" y="25781"/>
                  </a:lnTo>
                  <a:lnTo>
                    <a:pt x="28828" y="25781"/>
                  </a:lnTo>
                  <a:close/>
                </a:path>
                <a:path w="587375" h="218440">
                  <a:moveTo>
                    <a:pt x="406526" y="0"/>
                  </a:moveTo>
                  <a:lnTo>
                    <a:pt x="481710" y="0"/>
                  </a:lnTo>
                  <a:lnTo>
                    <a:pt x="493694" y="210"/>
                  </a:lnTo>
                  <a:lnTo>
                    <a:pt x="537908" y="9271"/>
                  </a:lnTo>
                  <a:lnTo>
                    <a:pt x="567610" y="35417"/>
                  </a:lnTo>
                  <a:lnTo>
                    <a:pt x="584755" y="80422"/>
                  </a:lnTo>
                  <a:lnTo>
                    <a:pt x="586866" y="107950"/>
                  </a:lnTo>
                  <a:lnTo>
                    <a:pt x="586509" y="119997"/>
                  </a:lnTo>
                  <a:lnTo>
                    <a:pt x="578008" y="161212"/>
                  </a:lnTo>
                  <a:lnTo>
                    <a:pt x="556752" y="195008"/>
                  </a:lnTo>
                  <a:lnTo>
                    <a:pt x="520318" y="214503"/>
                  </a:lnTo>
                  <a:lnTo>
                    <a:pt x="485266" y="218186"/>
                  </a:lnTo>
                  <a:lnTo>
                    <a:pt x="406526" y="218186"/>
                  </a:lnTo>
                  <a:lnTo>
                    <a:pt x="406526" y="0"/>
                  </a:lnTo>
                  <a:close/>
                </a:path>
                <a:path w="587375" h="218440">
                  <a:moveTo>
                    <a:pt x="181737" y="0"/>
                  </a:moveTo>
                  <a:lnTo>
                    <a:pt x="212978" y="0"/>
                  </a:lnTo>
                  <a:lnTo>
                    <a:pt x="269620" y="158496"/>
                  </a:lnTo>
                  <a:lnTo>
                    <a:pt x="272907" y="167878"/>
                  </a:lnTo>
                  <a:lnTo>
                    <a:pt x="275907" y="176974"/>
                  </a:lnTo>
                  <a:lnTo>
                    <a:pt x="278622" y="185785"/>
                  </a:lnTo>
                  <a:lnTo>
                    <a:pt x="281050" y="194310"/>
                  </a:lnTo>
                  <a:lnTo>
                    <a:pt x="283717" y="185356"/>
                  </a:lnTo>
                  <a:lnTo>
                    <a:pt x="286575" y="176403"/>
                  </a:lnTo>
                  <a:lnTo>
                    <a:pt x="289623" y="167449"/>
                  </a:lnTo>
                  <a:lnTo>
                    <a:pt x="292862" y="158496"/>
                  </a:lnTo>
                  <a:lnTo>
                    <a:pt x="351789" y="0"/>
                  </a:lnTo>
                  <a:lnTo>
                    <a:pt x="381253" y="0"/>
                  </a:lnTo>
                  <a:lnTo>
                    <a:pt x="295782" y="218186"/>
                  </a:lnTo>
                  <a:lnTo>
                    <a:pt x="266191" y="218186"/>
                  </a:lnTo>
                  <a:lnTo>
                    <a:pt x="181737" y="0"/>
                  </a:lnTo>
                  <a:close/>
                </a:path>
                <a:path w="587375" h="218440">
                  <a:moveTo>
                    <a:pt x="0" y="0"/>
                  </a:moveTo>
                  <a:lnTo>
                    <a:pt x="81787" y="0"/>
                  </a:lnTo>
                  <a:lnTo>
                    <a:pt x="93720" y="424"/>
                  </a:lnTo>
                  <a:lnTo>
                    <a:pt x="135350" y="15065"/>
                  </a:lnTo>
                  <a:lnTo>
                    <a:pt x="154177" y="55880"/>
                  </a:lnTo>
                  <a:lnTo>
                    <a:pt x="153701" y="62737"/>
                  </a:lnTo>
                  <a:lnTo>
                    <a:pt x="130841" y="98010"/>
                  </a:lnTo>
                  <a:lnTo>
                    <a:pt x="123697" y="102108"/>
                  </a:lnTo>
                  <a:lnTo>
                    <a:pt x="132959" y="105560"/>
                  </a:lnTo>
                  <a:lnTo>
                    <a:pt x="162051" y="137191"/>
                  </a:lnTo>
                  <a:lnTo>
                    <a:pt x="164718" y="154940"/>
                  </a:lnTo>
                  <a:lnTo>
                    <a:pt x="164314" y="162512"/>
                  </a:lnTo>
                  <a:lnTo>
                    <a:pt x="146811" y="199856"/>
                  </a:lnTo>
                  <a:lnTo>
                    <a:pt x="110795" y="216203"/>
                  </a:lnTo>
                  <a:lnTo>
                    <a:pt x="83184" y="218186"/>
                  </a:lnTo>
                  <a:lnTo>
                    <a:pt x="0" y="218186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1" name="object 21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22" name="object 22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23" name="object 23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5" name="object 2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62711" y="1671065"/>
            <a:ext cx="10083165" cy="2952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241935" indent="-228600">
              <a:lnSpc>
                <a:spcPct val="1100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Current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follow-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dirty="0" sz="24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limited</a:t>
            </a:r>
            <a:r>
              <a:rPr dirty="0" sz="24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years.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Ten-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year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follow-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up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ongoing</a:t>
            </a:r>
            <a:r>
              <a:rPr dirty="0" sz="24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SURTAVI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trial.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Arial"/>
              <a:buChar char="•"/>
            </a:pPr>
            <a:endParaRPr sz="33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Further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dirty="0" sz="2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younger patients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warranted.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FFFFF"/>
              </a:buClr>
              <a:buFont typeface="Arial"/>
              <a:buChar char="•"/>
            </a:pPr>
            <a:endParaRPr sz="3100">
              <a:latin typeface="Arial"/>
              <a:cs typeface="Arial"/>
            </a:endParaRPr>
          </a:p>
          <a:p>
            <a:pPr marL="241300" marR="5080" indent="-228600">
              <a:lnSpc>
                <a:spcPct val="110100"/>
              </a:lnSpc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competing risk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inclusion</a:t>
            </a:r>
            <a:r>
              <a:rPr dirty="0" sz="24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only randomized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limited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subjects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BVD.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84593" y="606933"/>
            <a:ext cx="1501140" cy="230504"/>
            <a:chOff x="484593" y="606933"/>
            <a:chExt cx="1501140" cy="230504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4593" y="606933"/>
              <a:ext cx="145478" cy="22733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4177" y="647573"/>
              <a:ext cx="1331087" cy="189737"/>
            </a:xfrm>
            <a:prstGeom prst="rect">
              <a:avLst/>
            </a:prstGeom>
          </p:spPr>
        </p:pic>
      </p:grpSp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8" name="object 8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5563" y="1375751"/>
            <a:ext cx="11042015" cy="45065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406400" indent="-228600">
              <a:lnSpc>
                <a:spcPct val="110000"/>
              </a:lnSpc>
              <a:spcBef>
                <a:spcPts val="95"/>
              </a:spcBef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symptomatic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undergoing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aortic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replacement,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performance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superior at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undergoing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TAVI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compared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(7.8%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14.2%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surgery;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P&lt;0.001).</a:t>
            </a:r>
            <a:endParaRPr sz="2400">
              <a:latin typeface="Arial"/>
              <a:cs typeface="Arial"/>
            </a:endParaRPr>
          </a:p>
          <a:p>
            <a:pPr marL="240665" marR="5080" indent="-228600">
              <a:lnSpc>
                <a:spcPct val="110000"/>
              </a:lnSpc>
              <a:spcBef>
                <a:spcPts val="1800"/>
              </a:spcBef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difference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performance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driven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2-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fold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SVD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3-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fold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severe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PPM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surgery,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was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profound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patients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smaller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(≤23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mm)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annuli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(8.6%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19.7%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surgery; P&lt;0.001).</a:t>
            </a:r>
            <a:endParaRPr sz="2400">
              <a:latin typeface="Arial"/>
              <a:cs typeface="Arial"/>
            </a:endParaRPr>
          </a:p>
          <a:p>
            <a:pPr marL="240665" marR="254635" indent="-228600">
              <a:lnSpc>
                <a:spcPct val="110000"/>
              </a:lnSpc>
              <a:spcBef>
                <a:spcPts val="1800"/>
              </a:spcBef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imparted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~1.5-fold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all-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cause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(P=0.004),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cardiovascular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mortality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(P&lt;0.001),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hospitalization</a:t>
            </a:r>
            <a:r>
              <a:rPr dirty="0" sz="24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disease or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worsening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heart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failure</a:t>
            </a:r>
            <a:r>
              <a:rPr dirty="0" sz="2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(P=0.001) at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years.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7456" y="603250"/>
            <a:ext cx="1814131" cy="234823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6" name="object 6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5563" y="1375751"/>
            <a:ext cx="11078210" cy="4104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0665" marR="264795" indent="-228600">
              <a:lnSpc>
                <a:spcPct val="110000"/>
              </a:lnSpc>
              <a:spcBef>
                <a:spcPts val="95"/>
              </a:spcBef>
              <a:buChar char="•"/>
              <a:tabLst>
                <a:tab pos="241300" algn="l"/>
              </a:tabLst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Long-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term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 performance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should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key</a:t>
            </a:r>
            <a:r>
              <a:rPr dirty="0" u="sng" sz="2400" spc="-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consideration</a:t>
            </a:r>
            <a:r>
              <a:rPr dirty="0" u="sng" sz="2400" spc="2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selection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bioprosthesis,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particularly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younger,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low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longer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life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expectancies.</a:t>
            </a:r>
            <a:endParaRPr sz="2400">
              <a:latin typeface="Arial"/>
              <a:cs typeface="Arial"/>
            </a:endParaRPr>
          </a:p>
          <a:p>
            <a:pPr marL="240665" marR="270510" indent="-228600">
              <a:lnSpc>
                <a:spcPct val="110000"/>
              </a:lnSpc>
              <a:spcBef>
                <a:spcPts val="1800"/>
              </a:spcBef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CoreValve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Evolut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supra-annular,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self-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expanding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bioprosthesis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only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transcatheter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demonstrate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superior</a:t>
            </a:r>
            <a:r>
              <a:rPr dirty="0" u="sng" sz="2400" spc="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valve</a:t>
            </a:r>
            <a:r>
              <a:rPr dirty="0" u="sng" sz="24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performance</a:t>
            </a:r>
            <a:r>
              <a:rPr dirty="0" u="sng" sz="2400" spc="-2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at</a:t>
            </a:r>
            <a:r>
              <a:rPr dirty="0" u="sng" sz="2400" spc="-1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5</a:t>
            </a:r>
            <a:r>
              <a:rPr dirty="0" u="sng" sz="2400" spc="-3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years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compared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randomized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24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trials.</a:t>
            </a:r>
            <a:endParaRPr sz="2400">
              <a:latin typeface="Arial"/>
              <a:cs typeface="Arial"/>
            </a:endParaRPr>
          </a:p>
          <a:p>
            <a:pPr marL="240665" marR="5080" indent="-228600">
              <a:lnSpc>
                <a:spcPct val="110100"/>
              </a:lnSpc>
              <a:spcBef>
                <a:spcPts val="1800"/>
              </a:spcBef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first</a:t>
            </a:r>
            <a:r>
              <a:rPr dirty="0" u="sng" sz="2400" spc="-3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analysis</a:t>
            </a:r>
            <a:r>
              <a:rPr dirty="0" u="sng" sz="2400" spc="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validate</a:t>
            </a:r>
            <a:r>
              <a:rPr dirty="0" sz="2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criteria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performance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(BVD)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its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association with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outcomes,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resulting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near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~1.5-fold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increased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death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hospitalization</a:t>
            </a:r>
            <a:r>
              <a:rPr dirty="0" sz="24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disease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worsening heart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failure.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77456" y="603250"/>
            <a:ext cx="1127125" cy="234950"/>
            <a:chOff x="477456" y="603250"/>
            <a:chExt cx="1127125" cy="23495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7456" y="603250"/>
              <a:ext cx="202018" cy="23482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704164" y="652144"/>
              <a:ext cx="895985" cy="180975"/>
            </a:xfrm>
            <a:custGeom>
              <a:avLst/>
              <a:gdLst/>
              <a:ahLst/>
              <a:cxnLst/>
              <a:rect l="l" t="t" r="r" b="b"/>
              <a:pathLst>
                <a:path w="895985" h="180975">
                  <a:moveTo>
                    <a:pt x="697026" y="3047"/>
                  </a:moveTo>
                  <a:lnTo>
                    <a:pt x="672134" y="3047"/>
                  </a:lnTo>
                  <a:lnTo>
                    <a:pt x="605078" y="177545"/>
                  </a:lnTo>
                  <a:lnTo>
                    <a:pt x="629589" y="177545"/>
                  </a:lnTo>
                  <a:lnTo>
                    <a:pt x="648766" y="124713"/>
                  </a:lnTo>
                  <a:lnTo>
                    <a:pt x="746791" y="124713"/>
                  </a:lnTo>
                  <a:lnTo>
                    <a:pt x="739103" y="105917"/>
                  </a:lnTo>
                  <a:lnTo>
                    <a:pt x="655497" y="105917"/>
                  </a:lnTo>
                  <a:lnTo>
                    <a:pt x="674674" y="54737"/>
                  </a:lnTo>
                  <a:lnTo>
                    <a:pt x="677536" y="46428"/>
                  </a:lnTo>
                  <a:lnTo>
                    <a:pt x="680040" y="38084"/>
                  </a:lnTo>
                  <a:lnTo>
                    <a:pt x="682211" y="29716"/>
                  </a:lnTo>
                  <a:lnTo>
                    <a:pt x="684072" y="21335"/>
                  </a:lnTo>
                  <a:lnTo>
                    <a:pt x="704507" y="21335"/>
                  </a:lnTo>
                  <a:lnTo>
                    <a:pt x="697026" y="3047"/>
                  </a:lnTo>
                  <a:close/>
                </a:path>
                <a:path w="895985" h="180975">
                  <a:moveTo>
                    <a:pt x="746791" y="124713"/>
                  </a:moveTo>
                  <a:lnTo>
                    <a:pt x="721791" y="124713"/>
                  </a:lnTo>
                  <a:lnTo>
                    <a:pt x="742111" y="177545"/>
                  </a:lnTo>
                  <a:lnTo>
                    <a:pt x="768400" y="177545"/>
                  </a:lnTo>
                  <a:lnTo>
                    <a:pt x="746791" y="124713"/>
                  </a:lnTo>
                  <a:close/>
                </a:path>
                <a:path w="895985" h="180975">
                  <a:moveTo>
                    <a:pt x="704507" y="21335"/>
                  </a:moveTo>
                  <a:lnTo>
                    <a:pt x="684072" y="21335"/>
                  </a:lnTo>
                  <a:lnTo>
                    <a:pt x="686336" y="28955"/>
                  </a:lnTo>
                  <a:lnTo>
                    <a:pt x="689136" y="37528"/>
                  </a:lnTo>
                  <a:lnTo>
                    <a:pt x="692484" y="47053"/>
                  </a:lnTo>
                  <a:lnTo>
                    <a:pt x="696391" y="57530"/>
                  </a:lnTo>
                  <a:lnTo>
                    <a:pt x="714679" y="105917"/>
                  </a:lnTo>
                  <a:lnTo>
                    <a:pt x="739103" y="105917"/>
                  </a:lnTo>
                  <a:lnTo>
                    <a:pt x="704507" y="21335"/>
                  </a:lnTo>
                  <a:close/>
                </a:path>
                <a:path w="895985" h="180975">
                  <a:moveTo>
                    <a:pt x="809421" y="3047"/>
                  </a:moveTo>
                  <a:lnTo>
                    <a:pt x="786434" y="3047"/>
                  </a:lnTo>
                  <a:lnTo>
                    <a:pt x="786434" y="177545"/>
                  </a:lnTo>
                  <a:lnTo>
                    <a:pt x="895400" y="177545"/>
                  </a:lnTo>
                  <a:lnTo>
                    <a:pt x="895400" y="156971"/>
                  </a:lnTo>
                  <a:lnTo>
                    <a:pt x="809421" y="156971"/>
                  </a:lnTo>
                  <a:lnTo>
                    <a:pt x="809421" y="3047"/>
                  </a:lnTo>
                  <a:close/>
                </a:path>
                <a:path w="895985" h="180975">
                  <a:moveTo>
                    <a:pt x="407454" y="3047"/>
                  </a:moveTo>
                  <a:lnTo>
                    <a:pt x="384352" y="3047"/>
                  </a:lnTo>
                  <a:lnTo>
                    <a:pt x="384352" y="177545"/>
                  </a:lnTo>
                  <a:lnTo>
                    <a:pt x="407454" y="177545"/>
                  </a:lnTo>
                  <a:lnTo>
                    <a:pt x="407454" y="3047"/>
                  </a:lnTo>
                  <a:close/>
                </a:path>
                <a:path w="895985" h="180975">
                  <a:moveTo>
                    <a:pt x="227101" y="3047"/>
                  </a:moveTo>
                  <a:lnTo>
                    <a:pt x="203403" y="3047"/>
                  </a:lnTo>
                  <a:lnTo>
                    <a:pt x="203403" y="177545"/>
                  </a:lnTo>
                  <a:lnTo>
                    <a:pt x="225552" y="177545"/>
                  </a:lnTo>
                  <a:lnTo>
                    <a:pt x="225552" y="40385"/>
                  </a:lnTo>
                  <a:lnTo>
                    <a:pt x="252078" y="40385"/>
                  </a:lnTo>
                  <a:lnTo>
                    <a:pt x="227101" y="3047"/>
                  </a:lnTo>
                  <a:close/>
                </a:path>
                <a:path w="895985" h="180975">
                  <a:moveTo>
                    <a:pt x="252078" y="40385"/>
                  </a:moveTo>
                  <a:lnTo>
                    <a:pt x="225552" y="40385"/>
                  </a:lnTo>
                  <a:lnTo>
                    <a:pt x="317233" y="177545"/>
                  </a:lnTo>
                  <a:lnTo>
                    <a:pt x="340918" y="177545"/>
                  </a:lnTo>
                  <a:lnTo>
                    <a:pt x="340918" y="140080"/>
                  </a:lnTo>
                  <a:lnTo>
                    <a:pt x="318770" y="140080"/>
                  </a:lnTo>
                  <a:lnTo>
                    <a:pt x="252078" y="40385"/>
                  </a:lnTo>
                  <a:close/>
                </a:path>
                <a:path w="895985" h="180975">
                  <a:moveTo>
                    <a:pt x="340918" y="3047"/>
                  </a:moveTo>
                  <a:lnTo>
                    <a:pt x="318770" y="3047"/>
                  </a:lnTo>
                  <a:lnTo>
                    <a:pt x="318770" y="140080"/>
                  </a:lnTo>
                  <a:lnTo>
                    <a:pt x="340918" y="140080"/>
                  </a:lnTo>
                  <a:lnTo>
                    <a:pt x="340918" y="3047"/>
                  </a:lnTo>
                  <a:close/>
                </a:path>
                <a:path w="895985" h="180975">
                  <a:moveTo>
                    <a:pt x="163614" y="3047"/>
                  </a:moveTo>
                  <a:lnTo>
                    <a:pt x="140512" y="3047"/>
                  </a:lnTo>
                  <a:lnTo>
                    <a:pt x="140512" y="177545"/>
                  </a:lnTo>
                  <a:lnTo>
                    <a:pt x="163614" y="177545"/>
                  </a:lnTo>
                  <a:lnTo>
                    <a:pt x="163614" y="3047"/>
                  </a:lnTo>
                  <a:close/>
                </a:path>
                <a:path w="895985" h="180975">
                  <a:moveTo>
                    <a:pt x="23101" y="3047"/>
                  </a:moveTo>
                  <a:lnTo>
                    <a:pt x="0" y="3047"/>
                  </a:lnTo>
                  <a:lnTo>
                    <a:pt x="0" y="177545"/>
                  </a:lnTo>
                  <a:lnTo>
                    <a:pt x="109054" y="177545"/>
                  </a:lnTo>
                  <a:lnTo>
                    <a:pt x="109054" y="156971"/>
                  </a:lnTo>
                  <a:lnTo>
                    <a:pt x="23101" y="156971"/>
                  </a:lnTo>
                  <a:lnTo>
                    <a:pt x="23101" y="3047"/>
                  </a:lnTo>
                  <a:close/>
                </a:path>
                <a:path w="895985" h="180975">
                  <a:moveTo>
                    <a:pt x="523201" y="0"/>
                  </a:moveTo>
                  <a:lnTo>
                    <a:pt x="480885" y="10540"/>
                  </a:lnTo>
                  <a:lnTo>
                    <a:pt x="451231" y="41401"/>
                  </a:lnTo>
                  <a:lnTo>
                    <a:pt x="440817" y="89026"/>
                  </a:lnTo>
                  <a:lnTo>
                    <a:pt x="441393" y="101312"/>
                  </a:lnTo>
                  <a:lnTo>
                    <a:pt x="455183" y="146051"/>
                  </a:lnTo>
                  <a:lnTo>
                    <a:pt x="486447" y="174111"/>
                  </a:lnTo>
                  <a:lnTo>
                    <a:pt x="522846" y="180593"/>
                  </a:lnTo>
                  <a:lnTo>
                    <a:pt x="535953" y="179645"/>
                  </a:lnTo>
                  <a:lnTo>
                    <a:pt x="548014" y="176815"/>
                  </a:lnTo>
                  <a:lnTo>
                    <a:pt x="559032" y="172128"/>
                  </a:lnTo>
                  <a:lnTo>
                    <a:pt x="569010" y="165607"/>
                  </a:lnTo>
                  <a:lnTo>
                    <a:pt x="574074" y="160781"/>
                  </a:lnTo>
                  <a:lnTo>
                    <a:pt x="520941" y="160781"/>
                  </a:lnTo>
                  <a:lnTo>
                    <a:pt x="513109" y="160277"/>
                  </a:lnTo>
                  <a:lnTo>
                    <a:pt x="479404" y="142239"/>
                  </a:lnTo>
                  <a:lnTo>
                    <a:pt x="465034" y="99687"/>
                  </a:lnTo>
                  <a:lnTo>
                    <a:pt x="464629" y="88900"/>
                  </a:lnTo>
                  <a:lnTo>
                    <a:pt x="464972" y="80303"/>
                  </a:lnTo>
                  <a:lnTo>
                    <a:pt x="477591" y="40798"/>
                  </a:lnTo>
                  <a:lnTo>
                    <a:pt x="513085" y="20409"/>
                  </a:lnTo>
                  <a:lnTo>
                    <a:pt x="522731" y="19812"/>
                  </a:lnTo>
                  <a:lnTo>
                    <a:pt x="574510" y="19812"/>
                  </a:lnTo>
                  <a:lnTo>
                    <a:pt x="567232" y="13334"/>
                  </a:lnTo>
                  <a:lnTo>
                    <a:pt x="557799" y="7500"/>
                  </a:lnTo>
                  <a:lnTo>
                    <a:pt x="547312" y="3333"/>
                  </a:lnTo>
                  <a:lnTo>
                    <a:pt x="535778" y="833"/>
                  </a:lnTo>
                  <a:lnTo>
                    <a:pt x="523201" y="0"/>
                  </a:lnTo>
                  <a:close/>
                </a:path>
                <a:path w="895985" h="180975">
                  <a:moveTo>
                    <a:pt x="572058" y="116331"/>
                  </a:moveTo>
                  <a:lnTo>
                    <a:pt x="546705" y="154513"/>
                  </a:lnTo>
                  <a:lnTo>
                    <a:pt x="520941" y="160781"/>
                  </a:lnTo>
                  <a:lnTo>
                    <a:pt x="574074" y="160781"/>
                  </a:lnTo>
                  <a:lnTo>
                    <a:pt x="577706" y="157321"/>
                  </a:lnTo>
                  <a:lnTo>
                    <a:pt x="584949" y="147320"/>
                  </a:lnTo>
                  <a:lnTo>
                    <a:pt x="590789" y="135524"/>
                  </a:lnTo>
                  <a:lnTo>
                    <a:pt x="595172" y="122174"/>
                  </a:lnTo>
                  <a:lnTo>
                    <a:pt x="572058" y="116331"/>
                  </a:lnTo>
                  <a:close/>
                </a:path>
                <a:path w="895985" h="180975">
                  <a:moveTo>
                    <a:pt x="574510" y="19812"/>
                  </a:moveTo>
                  <a:lnTo>
                    <a:pt x="522731" y="19812"/>
                  </a:lnTo>
                  <a:lnTo>
                    <a:pt x="531111" y="20359"/>
                  </a:lnTo>
                  <a:lnTo>
                    <a:pt x="538745" y="22002"/>
                  </a:lnTo>
                  <a:lnTo>
                    <a:pt x="569391" y="56260"/>
                  </a:lnTo>
                  <a:lnTo>
                    <a:pt x="592124" y="50926"/>
                  </a:lnTo>
                  <a:lnTo>
                    <a:pt x="587931" y="39498"/>
                  </a:lnTo>
                  <a:lnTo>
                    <a:pt x="582393" y="29416"/>
                  </a:lnTo>
                  <a:lnTo>
                    <a:pt x="575497" y="20691"/>
                  </a:lnTo>
                  <a:lnTo>
                    <a:pt x="574510" y="19812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88517" y="655193"/>
              <a:ext cx="511175" cy="174625"/>
            </a:xfrm>
            <a:custGeom>
              <a:avLst/>
              <a:gdLst/>
              <a:ahLst/>
              <a:cxnLst/>
              <a:rect l="l" t="t" r="r" b="b"/>
              <a:pathLst>
                <a:path w="511175" h="174625">
                  <a:moveTo>
                    <a:pt x="299720" y="18287"/>
                  </a:moveTo>
                  <a:lnTo>
                    <a:pt x="271145" y="102870"/>
                  </a:lnTo>
                  <a:lnTo>
                    <a:pt x="330327" y="102870"/>
                  </a:lnTo>
                  <a:lnTo>
                    <a:pt x="312039" y="54483"/>
                  </a:lnTo>
                  <a:lnTo>
                    <a:pt x="308131" y="44005"/>
                  </a:lnTo>
                  <a:lnTo>
                    <a:pt x="304784" y="34480"/>
                  </a:lnTo>
                  <a:lnTo>
                    <a:pt x="301984" y="25908"/>
                  </a:lnTo>
                  <a:lnTo>
                    <a:pt x="299720" y="18287"/>
                  </a:lnTo>
                  <a:close/>
                </a:path>
                <a:path w="511175" h="174625">
                  <a:moveTo>
                    <a:pt x="402082" y="0"/>
                  </a:moveTo>
                  <a:lnTo>
                    <a:pt x="425069" y="0"/>
                  </a:lnTo>
                  <a:lnTo>
                    <a:pt x="425069" y="153924"/>
                  </a:lnTo>
                  <a:lnTo>
                    <a:pt x="511048" y="153924"/>
                  </a:lnTo>
                  <a:lnTo>
                    <a:pt x="511048" y="174498"/>
                  </a:lnTo>
                  <a:lnTo>
                    <a:pt x="402082" y="174498"/>
                  </a:lnTo>
                  <a:lnTo>
                    <a:pt x="402082" y="0"/>
                  </a:lnTo>
                  <a:close/>
                </a:path>
                <a:path w="511175" h="174625">
                  <a:moveTo>
                    <a:pt x="287782" y="0"/>
                  </a:moveTo>
                  <a:lnTo>
                    <a:pt x="312674" y="0"/>
                  </a:lnTo>
                  <a:lnTo>
                    <a:pt x="384048" y="174498"/>
                  </a:lnTo>
                  <a:lnTo>
                    <a:pt x="357759" y="174498"/>
                  </a:lnTo>
                  <a:lnTo>
                    <a:pt x="337439" y="121666"/>
                  </a:lnTo>
                  <a:lnTo>
                    <a:pt x="264414" y="121666"/>
                  </a:lnTo>
                  <a:lnTo>
                    <a:pt x="245237" y="174498"/>
                  </a:lnTo>
                  <a:lnTo>
                    <a:pt x="220726" y="174498"/>
                  </a:lnTo>
                  <a:lnTo>
                    <a:pt x="287782" y="0"/>
                  </a:lnTo>
                  <a:close/>
                </a:path>
                <a:path w="511175" h="174625">
                  <a:moveTo>
                    <a:pt x="0" y="0"/>
                  </a:moveTo>
                  <a:lnTo>
                    <a:pt x="23101" y="0"/>
                  </a:lnTo>
                  <a:lnTo>
                    <a:pt x="23101" y="174498"/>
                  </a:lnTo>
                  <a:lnTo>
                    <a:pt x="0" y="174498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2995" y="650621"/>
              <a:ext cx="146659" cy="183642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704164" y="652144"/>
              <a:ext cx="595630" cy="180975"/>
            </a:xfrm>
            <a:custGeom>
              <a:avLst/>
              <a:gdLst/>
              <a:ahLst/>
              <a:cxnLst/>
              <a:rect l="l" t="t" r="r" b="b"/>
              <a:pathLst>
                <a:path w="595630" h="180975">
                  <a:moveTo>
                    <a:pt x="140512" y="3047"/>
                  </a:moveTo>
                  <a:lnTo>
                    <a:pt x="163614" y="3047"/>
                  </a:lnTo>
                  <a:lnTo>
                    <a:pt x="163614" y="177545"/>
                  </a:lnTo>
                  <a:lnTo>
                    <a:pt x="140512" y="177545"/>
                  </a:lnTo>
                  <a:lnTo>
                    <a:pt x="140512" y="3047"/>
                  </a:lnTo>
                  <a:close/>
                </a:path>
                <a:path w="595630" h="180975">
                  <a:moveTo>
                    <a:pt x="0" y="3047"/>
                  </a:moveTo>
                  <a:lnTo>
                    <a:pt x="23101" y="3047"/>
                  </a:lnTo>
                  <a:lnTo>
                    <a:pt x="23101" y="156971"/>
                  </a:lnTo>
                  <a:lnTo>
                    <a:pt x="109054" y="156971"/>
                  </a:lnTo>
                  <a:lnTo>
                    <a:pt x="109054" y="177545"/>
                  </a:lnTo>
                  <a:lnTo>
                    <a:pt x="0" y="177545"/>
                  </a:lnTo>
                  <a:lnTo>
                    <a:pt x="0" y="3047"/>
                  </a:lnTo>
                  <a:close/>
                </a:path>
                <a:path w="595630" h="180975">
                  <a:moveTo>
                    <a:pt x="523201" y="0"/>
                  </a:moveTo>
                  <a:lnTo>
                    <a:pt x="567232" y="13334"/>
                  </a:lnTo>
                  <a:lnTo>
                    <a:pt x="592124" y="50926"/>
                  </a:lnTo>
                  <a:lnTo>
                    <a:pt x="569391" y="56260"/>
                  </a:lnTo>
                  <a:lnTo>
                    <a:pt x="566019" y="47380"/>
                  </a:lnTo>
                  <a:lnTo>
                    <a:pt x="561960" y="39798"/>
                  </a:lnTo>
                  <a:lnTo>
                    <a:pt x="522731" y="19812"/>
                  </a:lnTo>
                  <a:lnTo>
                    <a:pt x="513085" y="20409"/>
                  </a:lnTo>
                  <a:lnTo>
                    <a:pt x="477591" y="40798"/>
                  </a:lnTo>
                  <a:lnTo>
                    <a:pt x="464972" y="80303"/>
                  </a:lnTo>
                  <a:lnTo>
                    <a:pt x="464629" y="88900"/>
                  </a:lnTo>
                  <a:lnTo>
                    <a:pt x="465034" y="99687"/>
                  </a:lnTo>
                  <a:lnTo>
                    <a:pt x="479404" y="142239"/>
                  </a:lnTo>
                  <a:lnTo>
                    <a:pt x="513109" y="160277"/>
                  </a:lnTo>
                  <a:lnTo>
                    <a:pt x="520941" y="160781"/>
                  </a:lnTo>
                  <a:lnTo>
                    <a:pt x="530273" y="160089"/>
                  </a:lnTo>
                  <a:lnTo>
                    <a:pt x="565105" y="135683"/>
                  </a:lnTo>
                  <a:lnTo>
                    <a:pt x="572058" y="116331"/>
                  </a:lnTo>
                  <a:lnTo>
                    <a:pt x="595172" y="122174"/>
                  </a:lnTo>
                  <a:lnTo>
                    <a:pt x="577706" y="157321"/>
                  </a:lnTo>
                  <a:lnTo>
                    <a:pt x="535953" y="179645"/>
                  </a:lnTo>
                  <a:lnTo>
                    <a:pt x="522846" y="180593"/>
                  </a:lnTo>
                  <a:lnTo>
                    <a:pt x="509397" y="179877"/>
                  </a:lnTo>
                  <a:lnTo>
                    <a:pt x="468637" y="162677"/>
                  </a:lnTo>
                  <a:lnTo>
                    <a:pt x="446003" y="124692"/>
                  </a:lnTo>
                  <a:lnTo>
                    <a:pt x="440817" y="89026"/>
                  </a:lnTo>
                  <a:lnTo>
                    <a:pt x="441467" y="75834"/>
                  </a:lnTo>
                  <a:lnTo>
                    <a:pt x="456991" y="31900"/>
                  </a:lnTo>
                  <a:lnTo>
                    <a:pt x="490738" y="5947"/>
                  </a:lnTo>
                  <a:lnTo>
                    <a:pt x="511898" y="664"/>
                  </a:lnTo>
                  <a:lnTo>
                    <a:pt x="523201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06879" y="606933"/>
            <a:ext cx="1688084" cy="230378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11" name="object 11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12" name="object 12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4" name="object 14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7747" y="51815"/>
            <a:ext cx="1203959" cy="120395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8695" y="1849882"/>
            <a:ext cx="8204200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/>
              <a:t>Research</a:t>
            </a:r>
            <a:r>
              <a:rPr dirty="0" sz="2600" spc="-40"/>
              <a:t> </a:t>
            </a:r>
            <a:r>
              <a:rPr dirty="0" sz="2600"/>
              <a:t>support</a:t>
            </a:r>
            <a:r>
              <a:rPr dirty="0" sz="2600" spc="-25"/>
              <a:t> </a:t>
            </a:r>
            <a:r>
              <a:rPr dirty="0" sz="2600"/>
              <a:t>from</a:t>
            </a:r>
            <a:r>
              <a:rPr dirty="0" sz="2600" spc="-10"/>
              <a:t> </a:t>
            </a:r>
            <a:r>
              <a:rPr dirty="0" sz="2600"/>
              <a:t>Boston</a:t>
            </a:r>
            <a:r>
              <a:rPr dirty="0" sz="2600" spc="-15"/>
              <a:t> </a:t>
            </a:r>
            <a:r>
              <a:rPr dirty="0" sz="2600"/>
              <a:t>Scientific</a:t>
            </a:r>
            <a:r>
              <a:rPr dirty="0" sz="2600" spc="-25"/>
              <a:t> </a:t>
            </a:r>
            <a:r>
              <a:rPr dirty="0" sz="2600"/>
              <a:t>and</a:t>
            </a:r>
            <a:r>
              <a:rPr dirty="0" sz="2600" spc="-5"/>
              <a:t> </a:t>
            </a:r>
            <a:r>
              <a:rPr dirty="0" sz="2600" spc="-10"/>
              <a:t>Medtronic.</a:t>
            </a:r>
            <a:endParaRPr sz="2600"/>
          </a:p>
        </p:txBody>
      </p:sp>
      <p:sp>
        <p:nvSpPr>
          <p:cNvPr id="4" name="object 4" descr=""/>
          <p:cNvSpPr txBox="1"/>
          <p:nvPr/>
        </p:nvSpPr>
        <p:spPr>
          <a:xfrm>
            <a:off x="488695" y="2497963"/>
            <a:ext cx="11070590" cy="4222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Honoraria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2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Boston</a:t>
            </a:r>
            <a:r>
              <a:rPr dirty="0" sz="2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Scientific</a:t>
            </a:r>
            <a:r>
              <a:rPr dirty="0" sz="26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Medtronic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outside the submitted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work.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520280" y="601091"/>
            <a:ext cx="1766570" cy="230504"/>
            <a:chOff x="520280" y="601091"/>
            <a:chExt cx="1766570" cy="230504"/>
          </a:xfrm>
        </p:grpSpPr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0280" y="601091"/>
              <a:ext cx="189522" cy="22733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8962" y="641604"/>
              <a:ext cx="1547545" cy="189738"/>
            </a:xfrm>
            <a:prstGeom prst="rect">
              <a:avLst/>
            </a:prstGeom>
          </p:spPr>
        </p:pic>
      </p:grpSp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9" name="object 9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10" name="object 10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2" name="object 1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087" y="601091"/>
            <a:ext cx="1763864" cy="230251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5" name="object 5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6621526" y="6351828"/>
            <a:ext cx="5327015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30480">
              <a:lnSpc>
                <a:spcPct val="100000"/>
              </a:lnSpc>
              <a:spcBef>
                <a:spcPts val="100"/>
              </a:spcBef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VARC-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Writing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Committee,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al.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European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Heart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Journal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42.19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(2021):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1825-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1857</a:t>
            </a:r>
            <a:endParaRPr sz="1100">
              <a:latin typeface="Arial"/>
              <a:cs typeface="Arial"/>
            </a:endParaRPr>
          </a:p>
          <a:p>
            <a:pPr algn="r" marR="30480">
              <a:lnSpc>
                <a:spcPct val="100000"/>
              </a:lnSpc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baseline="27777" sz="1050" spc="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Capodanno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D.,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al.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European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Heart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Journal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38.45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(2017):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3382-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3390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31469" y="1418335"/>
            <a:ext cx="10874375" cy="4385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2100" marR="558800" indent="-228600">
              <a:lnSpc>
                <a:spcPct val="100000"/>
              </a:lnSpc>
              <a:spcBef>
                <a:spcPts val="100"/>
              </a:spcBef>
              <a:buChar char="•"/>
              <a:tabLst>
                <a:tab pos="292100" algn="l"/>
              </a:tabLst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Long-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term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bioprosthetic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performance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critical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consideration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evaluating</a:t>
            </a:r>
            <a:r>
              <a:rPr dirty="0" sz="2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durability</a:t>
            </a:r>
            <a:r>
              <a:rPr dirty="0" sz="2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transcatheter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aortic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implantation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(TAVI),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particularly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24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younger,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low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longer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life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expectancies.</a:t>
            </a:r>
            <a:endParaRPr sz="2400">
              <a:latin typeface="Arial"/>
              <a:cs typeface="Arial"/>
            </a:endParaRPr>
          </a:p>
          <a:p>
            <a:pPr marL="292100" marR="55880" indent="-228600">
              <a:lnSpc>
                <a:spcPct val="100000"/>
              </a:lnSpc>
              <a:spcBef>
                <a:spcPts val="2400"/>
              </a:spcBef>
              <a:buChar char="•"/>
              <a:tabLst>
                <a:tab pos="292100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60">
                <a:solidFill>
                  <a:srgbClr val="FFFFFF"/>
                </a:solidFill>
                <a:latin typeface="Arial"/>
                <a:cs typeface="Arial"/>
              </a:rPr>
              <a:t>VARC-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EAPCI consensus</a:t>
            </a:r>
            <a:r>
              <a:rPr dirty="0" sz="2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documents recognize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four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components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performance,</a:t>
            </a:r>
            <a:r>
              <a:rPr dirty="0" sz="2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evaluated as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bioprosthetic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dysfunction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(BVD)</a:t>
            </a:r>
            <a:r>
              <a:rPr dirty="0" sz="24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4305" sz="2400" spc="-30">
                <a:solidFill>
                  <a:srgbClr val="FFFFFF"/>
                </a:solidFill>
                <a:latin typeface="Arial"/>
                <a:cs typeface="Arial"/>
              </a:rPr>
              <a:t>1,2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lvl="1" marL="885825" indent="-457200">
              <a:lnSpc>
                <a:spcPct val="100000"/>
              </a:lnSpc>
              <a:spcBef>
                <a:spcPts val="2405"/>
              </a:spcBef>
              <a:buFont typeface="Wingdings"/>
              <a:buChar char=""/>
              <a:tabLst>
                <a:tab pos="885825" algn="l"/>
                <a:tab pos="887094" algn="l"/>
              </a:tabLst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Structural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Deterioration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(SVD)</a:t>
            </a:r>
            <a:endParaRPr sz="2400">
              <a:latin typeface="Arial"/>
              <a:cs typeface="Arial"/>
            </a:endParaRPr>
          </a:p>
          <a:p>
            <a:pPr lvl="1" marL="885825" indent="-45720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885825" algn="l"/>
                <a:tab pos="887094" algn="l"/>
              </a:tabLst>
            </a:pP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Non-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Structural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Dysfunction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(NSVD)</a:t>
            </a:r>
            <a:endParaRPr sz="2400">
              <a:latin typeface="Arial"/>
              <a:cs typeface="Arial"/>
            </a:endParaRPr>
          </a:p>
          <a:p>
            <a:pPr lvl="1" marL="885825" indent="-45720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885825" algn="l"/>
                <a:tab pos="887094" algn="l"/>
              </a:tabLst>
            </a:pP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Valve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Thrombosis</a:t>
            </a:r>
            <a:endParaRPr sz="2400">
              <a:latin typeface="Arial"/>
              <a:cs typeface="Arial"/>
            </a:endParaRPr>
          </a:p>
          <a:p>
            <a:pPr lvl="1" marL="885825" indent="-45720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885825" algn="l"/>
                <a:tab pos="887094" algn="l"/>
              </a:tabLst>
            </a:pP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Endocarditis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7900" y="1326895"/>
            <a:ext cx="10859770" cy="1492885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266700" marR="30480" indent="-228600">
              <a:lnSpc>
                <a:spcPct val="90000"/>
              </a:lnSpc>
              <a:spcBef>
                <a:spcPts val="415"/>
              </a:spcBef>
              <a:buChar char="•"/>
              <a:tabLst>
                <a:tab pos="266700" algn="l"/>
              </a:tabLst>
            </a:pP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600" spc="-1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recent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dirty="0" sz="2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supra-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annular,</a:t>
            </a:r>
            <a:r>
              <a:rPr dirty="0" sz="2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self-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expanding</a:t>
            </a:r>
            <a:r>
              <a:rPr dirty="0" sz="26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75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bioprostheses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demonstrated</a:t>
            </a:r>
            <a:r>
              <a:rPr dirty="0" sz="26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significantly</a:t>
            </a:r>
            <a:r>
              <a:rPr dirty="0" sz="26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5-year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SVD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6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70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vs.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reported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 association</a:t>
            </a:r>
            <a:r>
              <a:rPr dirty="0" sz="2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between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SVD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worse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clinical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outcomes.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6143" sz="2550" spc="-75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baseline="26143" sz="255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087" y="601091"/>
            <a:ext cx="1763864" cy="23025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18273" y="6440220"/>
            <a:ext cx="48983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27777" sz="1050" spc="-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O’Hair,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D.,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al.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JAMA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Cardiology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(2022)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doi:10.1001/jamacardio.2022.4627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6" name="object 6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7" name="object 7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41092" y="2807207"/>
            <a:ext cx="6909816" cy="34701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7900" y="1326895"/>
            <a:ext cx="10859770" cy="2867660"/>
          </a:xfrm>
          <a:prstGeom prst="rect">
            <a:avLst/>
          </a:prstGeom>
        </p:spPr>
        <p:txBody>
          <a:bodyPr wrap="square" lIns="0" tIns="52705" rIns="0" bIns="0" rtlCol="0" vert="horz">
            <a:spAutoFit/>
          </a:bodyPr>
          <a:lstStyle/>
          <a:p>
            <a:pPr marL="266700" marR="30480" indent="-228600">
              <a:lnSpc>
                <a:spcPct val="90000"/>
              </a:lnSpc>
              <a:spcBef>
                <a:spcPts val="415"/>
              </a:spcBef>
              <a:buChar char="•"/>
              <a:tabLst>
                <a:tab pos="266700" algn="l"/>
              </a:tabLst>
            </a:pP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600" spc="-1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recent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r>
              <a:rPr dirty="0" sz="2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supra-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annular,</a:t>
            </a:r>
            <a:r>
              <a:rPr dirty="0" sz="2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self-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expanding</a:t>
            </a:r>
            <a:r>
              <a:rPr dirty="0" sz="26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75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6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bioprostheses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demonstrated</a:t>
            </a:r>
            <a:r>
              <a:rPr dirty="0" sz="26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significantly</a:t>
            </a:r>
            <a:r>
              <a:rPr dirty="0" sz="26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5-year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SVD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6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70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vs.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reported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 association</a:t>
            </a:r>
            <a:r>
              <a:rPr dirty="0" sz="2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between</a:t>
            </a:r>
            <a:r>
              <a:rPr dirty="0" sz="26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SVD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worse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clinical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outcomes.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26143" sz="2550" spc="-75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baseline="26143" sz="2550">
              <a:latin typeface="Arial"/>
              <a:cs typeface="Arial"/>
            </a:endParaRPr>
          </a:p>
          <a:p>
            <a:pPr marL="266700" marR="546100" indent="-228600">
              <a:lnSpc>
                <a:spcPct val="90000"/>
              </a:lnSpc>
              <a:spcBef>
                <a:spcPts val="2400"/>
              </a:spcBef>
              <a:buChar char="•"/>
              <a:tabLst>
                <a:tab pos="266700" algn="l"/>
              </a:tabLst>
            </a:pP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Limited</a:t>
            </a:r>
            <a:r>
              <a:rPr dirty="0" sz="26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data exist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on the incidence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importance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6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2600" spc="-2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all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sng" sz="2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components</a:t>
            </a:r>
            <a:r>
              <a:rPr dirty="0" u="sng" sz="2600" spc="-5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2600" spc="-2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valve</a:t>
            </a:r>
            <a:r>
              <a:rPr dirty="0" u="sng" sz="2600" spc="-3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6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performance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after</a:t>
            </a:r>
            <a:r>
              <a:rPr dirty="0" sz="2600" spc="-70">
                <a:solidFill>
                  <a:srgbClr val="FFFFFF"/>
                </a:solidFill>
                <a:latin typeface="Arial"/>
                <a:cs typeface="Arial"/>
              </a:rPr>
              <a:t> TAVI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26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26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large-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scale,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multicenter</a:t>
            </a:r>
            <a:r>
              <a:rPr dirty="0" sz="26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2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randomized</a:t>
            </a:r>
            <a:r>
              <a:rPr dirty="0" sz="26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>
                <a:solidFill>
                  <a:srgbClr val="FFFFFF"/>
                </a:solidFill>
                <a:latin typeface="Arial"/>
                <a:cs typeface="Arial"/>
              </a:rPr>
              <a:t>clinical</a:t>
            </a:r>
            <a:r>
              <a:rPr dirty="0" sz="26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Arial"/>
                <a:cs typeface="Arial"/>
              </a:rPr>
              <a:t>trials.</a:t>
            </a:r>
            <a:endParaRPr sz="26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9087" y="601091"/>
            <a:ext cx="1763864" cy="230251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7018273" y="6440220"/>
            <a:ext cx="48983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baseline="27777" sz="1050" spc="-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O’Hair,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D.,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al.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JAMA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Cardiology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(2022)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doi:10.1001/jamacardio.2022.4627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6" name="object 6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7" name="object 7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" name="object 9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235" y="2433320"/>
            <a:ext cx="9723755" cy="1977389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3200" spc="-150"/>
              <a:t>To</a:t>
            </a:r>
            <a:r>
              <a:rPr dirty="0" sz="3200" spc="-35"/>
              <a:t> </a:t>
            </a:r>
            <a:r>
              <a:rPr dirty="0" sz="3200"/>
              <a:t>evaluate</a:t>
            </a:r>
            <a:r>
              <a:rPr dirty="0" sz="3200" spc="-55"/>
              <a:t> </a:t>
            </a:r>
            <a:r>
              <a:rPr dirty="0" sz="3200"/>
              <a:t>the</a:t>
            </a:r>
            <a:r>
              <a:rPr dirty="0" sz="3200" spc="-50"/>
              <a:t> </a:t>
            </a:r>
            <a:r>
              <a:rPr dirty="0" sz="3200"/>
              <a:t>incidence,</a:t>
            </a:r>
            <a:r>
              <a:rPr dirty="0" sz="3200" spc="-45"/>
              <a:t> </a:t>
            </a:r>
            <a:r>
              <a:rPr dirty="0" sz="3200"/>
              <a:t>outcomes</a:t>
            </a:r>
            <a:r>
              <a:rPr dirty="0" sz="3200" spc="-55"/>
              <a:t> </a:t>
            </a:r>
            <a:r>
              <a:rPr dirty="0" sz="3200"/>
              <a:t>and</a:t>
            </a:r>
            <a:r>
              <a:rPr dirty="0" sz="3200" spc="-35"/>
              <a:t> </a:t>
            </a:r>
            <a:r>
              <a:rPr dirty="0" sz="3200"/>
              <a:t>predictors</a:t>
            </a:r>
            <a:r>
              <a:rPr dirty="0" sz="3200" spc="-70"/>
              <a:t> </a:t>
            </a:r>
            <a:r>
              <a:rPr dirty="0" sz="3200" spc="-25"/>
              <a:t>of </a:t>
            </a:r>
            <a:r>
              <a:rPr dirty="0" sz="3200" spc="-10"/>
              <a:t>long-</a:t>
            </a:r>
            <a:r>
              <a:rPr dirty="0" sz="3200"/>
              <a:t>term</a:t>
            </a:r>
            <a:r>
              <a:rPr dirty="0" sz="3200" spc="-45"/>
              <a:t> </a:t>
            </a:r>
            <a:r>
              <a:rPr dirty="0" sz="3200"/>
              <a:t>valve</a:t>
            </a:r>
            <a:r>
              <a:rPr dirty="0" sz="3200" spc="-25"/>
              <a:t> </a:t>
            </a:r>
            <a:r>
              <a:rPr dirty="0" sz="3200"/>
              <a:t>performance,</a:t>
            </a:r>
            <a:r>
              <a:rPr dirty="0" sz="3200" spc="-50"/>
              <a:t> </a:t>
            </a:r>
            <a:r>
              <a:rPr dirty="0" sz="3200"/>
              <a:t>as</a:t>
            </a:r>
            <a:r>
              <a:rPr dirty="0" sz="3200" spc="-15"/>
              <a:t> </a:t>
            </a:r>
            <a:r>
              <a:rPr dirty="0" sz="3200"/>
              <a:t>assessed</a:t>
            </a:r>
            <a:r>
              <a:rPr dirty="0" sz="3200" spc="-60"/>
              <a:t> </a:t>
            </a:r>
            <a:r>
              <a:rPr dirty="0" sz="3200"/>
              <a:t>by</a:t>
            </a:r>
            <a:r>
              <a:rPr dirty="0" sz="3200" spc="-25"/>
              <a:t> </a:t>
            </a:r>
            <a:r>
              <a:rPr dirty="0" sz="3200"/>
              <a:t>5-</a:t>
            </a:r>
            <a:r>
              <a:rPr dirty="0" sz="3200" spc="-20"/>
              <a:t>year </a:t>
            </a:r>
            <a:r>
              <a:rPr dirty="0" sz="3200"/>
              <a:t>BVD,</a:t>
            </a:r>
            <a:r>
              <a:rPr dirty="0" sz="3200" spc="-70"/>
              <a:t> </a:t>
            </a:r>
            <a:r>
              <a:rPr dirty="0" sz="3200"/>
              <a:t>in</a:t>
            </a:r>
            <a:r>
              <a:rPr dirty="0" sz="3200" spc="-65"/>
              <a:t> </a:t>
            </a:r>
            <a:r>
              <a:rPr dirty="0" sz="3200"/>
              <a:t>patients</a:t>
            </a:r>
            <a:r>
              <a:rPr dirty="0" sz="3200" spc="-65"/>
              <a:t> </a:t>
            </a:r>
            <a:r>
              <a:rPr dirty="0" sz="3200"/>
              <a:t>undergoing</a:t>
            </a:r>
            <a:r>
              <a:rPr dirty="0" sz="3200" spc="-70"/>
              <a:t> </a:t>
            </a:r>
            <a:r>
              <a:rPr dirty="0" sz="3200" spc="-10"/>
              <a:t>supra-annular,</a:t>
            </a:r>
            <a:r>
              <a:rPr dirty="0" sz="3200" spc="-90"/>
              <a:t> </a:t>
            </a:r>
            <a:r>
              <a:rPr dirty="0" sz="3200" spc="-10"/>
              <a:t>self- </a:t>
            </a:r>
            <a:r>
              <a:rPr dirty="0" sz="3200"/>
              <a:t>expanding</a:t>
            </a:r>
            <a:r>
              <a:rPr dirty="0" sz="3200" spc="-155"/>
              <a:t> </a:t>
            </a:r>
            <a:r>
              <a:rPr dirty="0" sz="3200" spc="-90"/>
              <a:t>TAVI</a:t>
            </a:r>
            <a:r>
              <a:rPr dirty="0" sz="3200" spc="-70"/>
              <a:t> </a:t>
            </a:r>
            <a:r>
              <a:rPr dirty="0" sz="3200"/>
              <a:t>or</a:t>
            </a:r>
            <a:r>
              <a:rPr dirty="0" sz="3200" spc="-70"/>
              <a:t> </a:t>
            </a:r>
            <a:r>
              <a:rPr dirty="0" sz="3200" spc="-10"/>
              <a:t>surgery</a:t>
            </a:r>
            <a:endParaRPr sz="3200"/>
          </a:p>
        </p:txBody>
      </p:sp>
      <p:sp>
        <p:nvSpPr>
          <p:cNvPr id="3" name="object 3" descr=""/>
          <p:cNvSpPr/>
          <p:nvPr/>
        </p:nvSpPr>
        <p:spPr>
          <a:xfrm>
            <a:off x="496062" y="1980438"/>
            <a:ext cx="11093450" cy="3007360"/>
          </a:xfrm>
          <a:custGeom>
            <a:avLst/>
            <a:gdLst/>
            <a:ahLst/>
            <a:cxnLst/>
            <a:rect l="l" t="t" r="r" b="b"/>
            <a:pathLst>
              <a:path w="11093450" h="3007360">
                <a:moveTo>
                  <a:pt x="0" y="501141"/>
                </a:moveTo>
                <a:lnTo>
                  <a:pt x="2294" y="452884"/>
                </a:lnTo>
                <a:lnTo>
                  <a:pt x="9036" y="405924"/>
                </a:lnTo>
                <a:lnTo>
                  <a:pt x="20016" y="360470"/>
                </a:lnTo>
                <a:lnTo>
                  <a:pt x="35025" y="316733"/>
                </a:lnTo>
                <a:lnTo>
                  <a:pt x="53852" y="274923"/>
                </a:lnTo>
                <a:lnTo>
                  <a:pt x="76287" y="235249"/>
                </a:lnTo>
                <a:lnTo>
                  <a:pt x="102120" y="197924"/>
                </a:lnTo>
                <a:lnTo>
                  <a:pt x="131141" y="163155"/>
                </a:lnTo>
                <a:lnTo>
                  <a:pt x="163140" y="131154"/>
                </a:lnTo>
                <a:lnTo>
                  <a:pt x="197907" y="102131"/>
                </a:lnTo>
                <a:lnTo>
                  <a:pt x="235233" y="76296"/>
                </a:lnTo>
                <a:lnTo>
                  <a:pt x="274906" y="53859"/>
                </a:lnTo>
                <a:lnTo>
                  <a:pt x="316717" y="35030"/>
                </a:lnTo>
                <a:lnTo>
                  <a:pt x="360456" y="20019"/>
                </a:lnTo>
                <a:lnTo>
                  <a:pt x="405913" y="9037"/>
                </a:lnTo>
                <a:lnTo>
                  <a:pt x="452878" y="2294"/>
                </a:lnTo>
                <a:lnTo>
                  <a:pt x="501141" y="0"/>
                </a:lnTo>
                <a:lnTo>
                  <a:pt x="10592054" y="0"/>
                </a:lnTo>
                <a:lnTo>
                  <a:pt x="10640311" y="2294"/>
                </a:lnTo>
                <a:lnTo>
                  <a:pt x="10687271" y="9037"/>
                </a:lnTo>
                <a:lnTo>
                  <a:pt x="10732725" y="20019"/>
                </a:lnTo>
                <a:lnTo>
                  <a:pt x="10776462" y="35030"/>
                </a:lnTo>
                <a:lnTo>
                  <a:pt x="10818272" y="53859"/>
                </a:lnTo>
                <a:lnTo>
                  <a:pt x="10857946" y="76296"/>
                </a:lnTo>
                <a:lnTo>
                  <a:pt x="10895271" y="102131"/>
                </a:lnTo>
                <a:lnTo>
                  <a:pt x="10930040" y="131154"/>
                </a:lnTo>
                <a:lnTo>
                  <a:pt x="10962041" y="163155"/>
                </a:lnTo>
                <a:lnTo>
                  <a:pt x="10991064" y="197924"/>
                </a:lnTo>
                <a:lnTo>
                  <a:pt x="11016899" y="235249"/>
                </a:lnTo>
                <a:lnTo>
                  <a:pt x="11039336" y="274923"/>
                </a:lnTo>
                <a:lnTo>
                  <a:pt x="11058165" y="316733"/>
                </a:lnTo>
                <a:lnTo>
                  <a:pt x="11073176" y="360470"/>
                </a:lnTo>
                <a:lnTo>
                  <a:pt x="11084158" y="405924"/>
                </a:lnTo>
                <a:lnTo>
                  <a:pt x="11090901" y="452884"/>
                </a:lnTo>
                <a:lnTo>
                  <a:pt x="11093196" y="501141"/>
                </a:lnTo>
                <a:lnTo>
                  <a:pt x="11093196" y="2505710"/>
                </a:lnTo>
                <a:lnTo>
                  <a:pt x="11090901" y="2553967"/>
                </a:lnTo>
                <a:lnTo>
                  <a:pt x="11084158" y="2600927"/>
                </a:lnTo>
                <a:lnTo>
                  <a:pt x="11073176" y="2646381"/>
                </a:lnTo>
                <a:lnTo>
                  <a:pt x="11058165" y="2690118"/>
                </a:lnTo>
                <a:lnTo>
                  <a:pt x="11039336" y="2731928"/>
                </a:lnTo>
                <a:lnTo>
                  <a:pt x="11016899" y="2771602"/>
                </a:lnTo>
                <a:lnTo>
                  <a:pt x="10991064" y="2808927"/>
                </a:lnTo>
                <a:lnTo>
                  <a:pt x="10962041" y="2843696"/>
                </a:lnTo>
                <a:lnTo>
                  <a:pt x="10930040" y="2875697"/>
                </a:lnTo>
                <a:lnTo>
                  <a:pt x="10895271" y="2904720"/>
                </a:lnTo>
                <a:lnTo>
                  <a:pt x="10857946" y="2930555"/>
                </a:lnTo>
                <a:lnTo>
                  <a:pt x="10818272" y="2952992"/>
                </a:lnTo>
                <a:lnTo>
                  <a:pt x="10776462" y="2971821"/>
                </a:lnTo>
                <a:lnTo>
                  <a:pt x="10732725" y="2986832"/>
                </a:lnTo>
                <a:lnTo>
                  <a:pt x="10687271" y="2997814"/>
                </a:lnTo>
                <a:lnTo>
                  <a:pt x="10640311" y="3004557"/>
                </a:lnTo>
                <a:lnTo>
                  <a:pt x="10592054" y="3006852"/>
                </a:lnTo>
                <a:lnTo>
                  <a:pt x="501141" y="3006852"/>
                </a:lnTo>
                <a:lnTo>
                  <a:pt x="452878" y="3004557"/>
                </a:lnTo>
                <a:lnTo>
                  <a:pt x="405913" y="2997814"/>
                </a:lnTo>
                <a:lnTo>
                  <a:pt x="360456" y="2986832"/>
                </a:lnTo>
                <a:lnTo>
                  <a:pt x="316717" y="2971821"/>
                </a:lnTo>
                <a:lnTo>
                  <a:pt x="274906" y="2952992"/>
                </a:lnTo>
                <a:lnTo>
                  <a:pt x="235233" y="2930555"/>
                </a:lnTo>
                <a:lnTo>
                  <a:pt x="197907" y="2904720"/>
                </a:lnTo>
                <a:lnTo>
                  <a:pt x="163140" y="2875697"/>
                </a:lnTo>
                <a:lnTo>
                  <a:pt x="131141" y="2843696"/>
                </a:lnTo>
                <a:lnTo>
                  <a:pt x="102120" y="2808927"/>
                </a:lnTo>
                <a:lnTo>
                  <a:pt x="76287" y="2771602"/>
                </a:lnTo>
                <a:lnTo>
                  <a:pt x="53852" y="2731928"/>
                </a:lnTo>
                <a:lnTo>
                  <a:pt x="35025" y="2690118"/>
                </a:lnTo>
                <a:lnTo>
                  <a:pt x="20016" y="2646381"/>
                </a:lnTo>
                <a:lnTo>
                  <a:pt x="9036" y="2600927"/>
                </a:lnTo>
                <a:lnTo>
                  <a:pt x="2294" y="2553967"/>
                </a:lnTo>
                <a:lnTo>
                  <a:pt x="0" y="2505710"/>
                </a:lnTo>
                <a:lnTo>
                  <a:pt x="0" y="501141"/>
                </a:lnTo>
                <a:close/>
              </a:path>
            </a:pathLst>
          </a:custGeom>
          <a:ln w="38099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463" y="597408"/>
            <a:ext cx="861771" cy="23469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57960" y="597154"/>
            <a:ext cx="1385951" cy="23495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8" name="object 8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37747" y="51815"/>
            <a:ext cx="1203959" cy="120395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2516" y="1215643"/>
            <a:ext cx="10904220" cy="2119630"/>
          </a:xfrm>
          <a:prstGeom prst="rect"/>
        </p:spPr>
        <p:txBody>
          <a:bodyPr wrap="square" lIns="0" tIns="78740" rIns="0" bIns="0" rtlCol="0" vert="horz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20"/>
              </a:spcBef>
            </a:pPr>
            <a:r>
              <a:rPr dirty="0" sz="2200"/>
              <a:t>Datasets:</a:t>
            </a:r>
            <a:r>
              <a:rPr dirty="0" sz="2200" spc="-70"/>
              <a:t> </a:t>
            </a:r>
            <a:r>
              <a:rPr dirty="0" sz="2200" spc="-20"/>
              <a:t>CoreValve</a:t>
            </a:r>
            <a:r>
              <a:rPr dirty="0" sz="2200" spc="-45"/>
              <a:t> </a:t>
            </a:r>
            <a:r>
              <a:rPr dirty="0" sz="2200"/>
              <a:t>US</a:t>
            </a:r>
            <a:r>
              <a:rPr dirty="0" sz="2200" spc="-70"/>
              <a:t> </a:t>
            </a:r>
            <a:r>
              <a:rPr dirty="0" sz="2200"/>
              <a:t>High</a:t>
            </a:r>
            <a:r>
              <a:rPr dirty="0" sz="2200" spc="-55"/>
              <a:t> </a:t>
            </a:r>
            <a:r>
              <a:rPr dirty="0" sz="2200"/>
              <a:t>Risk</a:t>
            </a:r>
            <a:r>
              <a:rPr dirty="0" sz="2200" spc="-65"/>
              <a:t> </a:t>
            </a:r>
            <a:r>
              <a:rPr dirty="0" sz="2200"/>
              <a:t>Pivotal</a:t>
            </a:r>
            <a:r>
              <a:rPr dirty="0" sz="2200" spc="-70"/>
              <a:t> </a:t>
            </a:r>
            <a:r>
              <a:rPr dirty="0" sz="2200"/>
              <a:t>and</a:t>
            </a:r>
            <a:r>
              <a:rPr dirty="0" sz="2200" spc="-45"/>
              <a:t> </a:t>
            </a:r>
            <a:r>
              <a:rPr dirty="0" sz="2200" spc="-60"/>
              <a:t>SURTAVI</a:t>
            </a:r>
            <a:r>
              <a:rPr dirty="0" sz="2200" spc="-55"/>
              <a:t> </a:t>
            </a:r>
            <a:r>
              <a:rPr dirty="0" sz="2200"/>
              <a:t>Intermediate</a:t>
            </a:r>
            <a:r>
              <a:rPr dirty="0" sz="2200" spc="-40"/>
              <a:t> </a:t>
            </a:r>
            <a:r>
              <a:rPr dirty="0" sz="2200"/>
              <a:t>Risk</a:t>
            </a:r>
            <a:r>
              <a:rPr dirty="0" sz="2200" spc="-65"/>
              <a:t> </a:t>
            </a:r>
            <a:r>
              <a:rPr dirty="0" sz="2200" spc="-10"/>
              <a:t>Randomized </a:t>
            </a:r>
            <a:r>
              <a:rPr dirty="0" sz="2200"/>
              <a:t>Clinical</a:t>
            </a:r>
            <a:r>
              <a:rPr dirty="0" sz="2200" spc="-135"/>
              <a:t> </a:t>
            </a:r>
            <a:r>
              <a:rPr dirty="0" sz="2200" spc="-10"/>
              <a:t>Trials</a:t>
            </a:r>
            <a:endParaRPr sz="2200"/>
          </a:p>
          <a:p>
            <a:pPr marL="12700" marR="4304030">
              <a:lnSpc>
                <a:spcPct val="148200"/>
              </a:lnSpc>
            </a:pPr>
            <a:r>
              <a:rPr dirty="0" sz="2200"/>
              <a:t>Analysis</a:t>
            </a:r>
            <a:r>
              <a:rPr dirty="0" sz="2200" spc="-70"/>
              <a:t> </a:t>
            </a:r>
            <a:r>
              <a:rPr dirty="0" sz="2200"/>
              <a:t>1:</a:t>
            </a:r>
            <a:r>
              <a:rPr dirty="0" sz="2200" spc="-65"/>
              <a:t> </a:t>
            </a:r>
            <a:r>
              <a:rPr dirty="0" sz="2200"/>
              <a:t>Cumulative</a:t>
            </a:r>
            <a:r>
              <a:rPr dirty="0" sz="2200" spc="-45"/>
              <a:t> </a:t>
            </a:r>
            <a:r>
              <a:rPr dirty="0" sz="2200"/>
              <a:t>incidence</a:t>
            </a:r>
            <a:r>
              <a:rPr dirty="0" sz="2200" spc="-70"/>
              <a:t> </a:t>
            </a:r>
            <a:r>
              <a:rPr dirty="0" sz="2200"/>
              <a:t>rate</a:t>
            </a:r>
            <a:r>
              <a:rPr dirty="0" sz="2200" spc="-50"/>
              <a:t> </a:t>
            </a:r>
            <a:r>
              <a:rPr dirty="0" sz="2200"/>
              <a:t>of</a:t>
            </a:r>
            <a:r>
              <a:rPr dirty="0" sz="2200" spc="-65"/>
              <a:t> </a:t>
            </a:r>
            <a:r>
              <a:rPr dirty="0" sz="2200" spc="-25"/>
              <a:t>BVD </a:t>
            </a:r>
            <a:r>
              <a:rPr dirty="0" sz="2200"/>
              <a:t>Analysis</a:t>
            </a:r>
            <a:r>
              <a:rPr dirty="0" sz="2200" spc="-70"/>
              <a:t> </a:t>
            </a:r>
            <a:r>
              <a:rPr dirty="0" sz="2200"/>
              <a:t>2:</a:t>
            </a:r>
            <a:r>
              <a:rPr dirty="0" sz="2200" spc="-155"/>
              <a:t> </a:t>
            </a:r>
            <a:r>
              <a:rPr dirty="0" sz="2200"/>
              <a:t>Association</a:t>
            </a:r>
            <a:r>
              <a:rPr dirty="0" sz="2200" spc="-65"/>
              <a:t> </a:t>
            </a:r>
            <a:r>
              <a:rPr dirty="0" sz="2200"/>
              <a:t>of</a:t>
            </a:r>
            <a:r>
              <a:rPr dirty="0" sz="2200" spc="-60"/>
              <a:t> </a:t>
            </a:r>
            <a:r>
              <a:rPr dirty="0" sz="2200"/>
              <a:t>BVD</a:t>
            </a:r>
            <a:r>
              <a:rPr dirty="0" sz="2200" spc="-60"/>
              <a:t> </a:t>
            </a:r>
            <a:r>
              <a:rPr dirty="0" sz="2200"/>
              <a:t>with</a:t>
            </a:r>
            <a:r>
              <a:rPr dirty="0" sz="2200" spc="-55"/>
              <a:t> </a:t>
            </a:r>
            <a:r>
              <a:rPr dirty="0" sz="2200"/>
              <a:t>clinical</a:t>
            </a:r>
            <a:r>
              <a:rPr dirty="0" sz="2200" spc="-75"/>
              <a:t> </a:t>
            </a:r>
            <a:r>
              <a:rPr dirty="0" sz="2200" spc="-10"/>
              <a:t>outcomes </a:t>
            </a:r>
            <a:r>
              <a:rPr dirty="0" sz="2200"/>
              <a:t>Analysis</a:t>
            </a:r>
            <a:r>
              <a:rPr dirty="0" sz="2200" spc="-75"/>
              <a:t> </a:t>
            </a:r>
            <a:r>
              <a:rPr dirty="0" sz="2200"/>
              <a:t>3:</a:t>
            </a:r>
            <a:r>
              <a:rPr dirty="0" sz="2200" spc="-75"/>
              <a:t> </a:t>
            </a:r>
            <a:r>
              <a:rPr dirty="0" sz="2200" spc="-10"/>
              <a:t>Pre-</a:t>
            </a:r>
            <a:r>
              <a:rPr dirty="0" sz="2200"/>
              <a:t>procedure</a:t>
            </a:r>
            <a:r>
              <a:rPr dirty="0" sz="2200" spc="-35"/>
              <a:t> </a:t>
            </a:r>
            <a:r>
              <a:rPr dirty="0" sz="2200"/>
              <a:t>predictors</a:t>
            </a:r>
            <a:r>
              <a:rPr dirty="0" sz="2200" spc="-65"/>
              <a:t> </a:t>
            </a:r>
            <a:r>
              <a:rPr dirty="0" sz="2200"/>
              <a:t>of</a:t>
            </a:r>
            <a:r>
              <a:rPr dirty="0" sz="2200" spc="-70"/>
              <a:t> </a:t>
            </a:r>
            <a:r>
              <a:rPr dirty="0" sz="2200" spc="-25"/>
              <a:t>BVD</a:t>
            </a:r>
            <a:endParaRPr sz="2200"/>
          </a:p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0463" y="597408"/>
            <a:ext cx="861771" cy="234696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66722" y="601091"/>
            <a:ext cx="1559052" cy="230251"/>
          </a:xfrm>
          <a:prstGeom prst="rect">
            <a:avLst/>
          </a:prstGeom>
        </p:spPr>
      </p:pic>
      <p:grpSp>
        <p:nvGrpSpPr>
          <p:cNvPr id="6" name="object 6" descr=""/>
          <p:cNvGrpSpPr/>
          <p:nvPr/>
        </p:nvGrpSpPr>
        <p:grpSpPr>
          <a:xfrm>
            <a:off x="3102482" y="644651"/>
            <a:ext cx="512445" cy="184150"/>
            <a:chOff x="3102482" y="644651"/>
            <a:chExt cx="512445" cy="184150"/>
          </a:xfrm>
        </p:grpSpPr>
        <p:sp>
          <p:nvSpPr>
            <p:cNvPr id="7" name="object 7" descr=""/>
            <p:cNvSpPr/>
            <p:nvPr/>
          </p:nvSpPr>
          <p:spPr>
            <a:xfrm>
              <a:off x="3107054" y="649223"/>
              <a:ext cx="503555" cy="174625"/>
            </a:xfrm>
            <a:custGeom>
              <a:avLst/>
              <a:gdLst/>
              <a:ahLst/>
              <a:cxnLst/>
              <a:rect l="l" t="t" r="r" b="b"/>
              <a:pathLst>
                <a:path w="503554" h="174625">
                  <a:moveTo>
                    <a:pt x="419099" y="0"/>
                  </a:moveTo>
                  <a:lnTo>
                    <a:pt x="359029" y="0"/>
                  </a:lnTo>
                  <a:lnTo>
                    <a:pt x="359029" y="174625"/>
                  </a:lnTo>
                  <a:lnTo>
                    <a:pt x="422020" y="174625"/>
                  </a:lnTo>
                  <a:lnTo>
                    <a:pt x="429690" y="174434"/>
                  </a:lnTo>
                  <a:lnTo>
                    <a:pt x="470789" y="162813"/>
                  </a:lnTo>
                  <a:lnTo>
                    <a:pt x="476631" y="159003"/>
                  </a:lnTo>
                  <a:lnTo>
                    <a:pt x="481583" y="154050"/>
                  </a:lnTo>
                  <a:lnTo>
                    <a:pt x="382143" y="154050"/>
                  </a:lnTo>
                  <a:lnTo>
                    <a:pt x="382143" y="20700"/>
                  </a:lnTo>
                  <a:lnTo>
                    <a:pt x="481588" y="20700"/>
                  </a:lnTo>
                  <a:lnTo>
                    <a:pt x="475742" y="15112"/>
                  </a:lnTo>
                  <a:lnTo>
                    <a:pt x="437086" y="650"/>
                  </a:lnTo>
                  <a:lnTo>
                    <a:pt x="428694" y="164"/>
                  </a:lnTo>
                  <a:lnTo>
                    <a:pt x="419099" y="0"/>
                  </a:lnTo>
                  <a:close/>
                </a:path>
                <a:path w="503554" h="174625">
                  <a:moveTo>
                    <a:pt x="481588" y="20700"/>
                  </a:moveTo>
                  <a:lnTo>
                    <a:pt x="418719" y="20700"/>
                  </a:lnTo>
                  <a:lnTo>
                    <a:pt x="428313" y="20917"/>
                  </a:lnTo>
                  <a:lnTo>
                    <a:pt x="436514" y="21574"/>
                  </a:lnTo>
                  <a:lnTo>
                    <a:pt x="470534" y="43941"/>
                  </a:lnTo>
                  <a:lnTo>
                    <a:pt x="479424" y="85978"/>
                  </a:lnTo>
                  <a:lnTo>
                    <a:pt x="479139" y="95505"/>
                  </a:lnTo>
                  <a:lnTo>
                    <a:pt x="466012" y="137279"/>
                  </a:lnTo>
                  <a:lnTo>
                    <a:pt x="427545" y="153838"/>
                  </a:lnTo>
                  <a:lnTo>
                    <a:pt x="419354" y="154050"/>
                  </a:lnTo>
                  <a:lnTo>
                    <a:pt x="481583" y="154050"/>
                  </a:lnTo>
                  <a:lnTo>
                    <a:pt x="500675" y="113684"/>
                  </a:lnTo>
                  <a:lnTo>
                    <a:pt x="503300" y="86360"/>
                  </a:lnTo>
                  <a:lnTo>
                    <a:pt x="502872" y="75049"/>
                  </a:lnTo>
                  <a:lnTo>
                    <a:pt x="492583" y="36187"/>
                  </a:lnTo>
                  <a:lnTo>
                    <a:pt x="482244" y="21328"/>
                  </a:lnTo>
                  <a:lnTo>
                    <a:pt x="481588" y="20700"/>
                  </a:lnTo>
                  <a:close/>
                </a:path>
                <a:path w="503554" h="174625">
                  <a:moveTo>
                    <a:pt x="91820" y="0"/>
                  </a:moveTo>
                  <a:lnTo>
                    <a:pt x="67056" y="0"/>
                  </a:lnTo>
                  <a:lnTo>
                    <a:pt x="0" y="174625"/>
                  </a:lnTo>
                  <a:lnTo>
                    <a:pt x="24511" y="174625"/>
                  </a:lnTo>
                  <a:lnTo>
                    <a:pt x="43687" y="121792"/>
                  </a:lnTo>
                  <a:lnTo>
                    <a:pt x="141689" y="121792"/>
                  </a:lnTo>
                  <a:lnTo>
                    <a:pt x="133941" y="102870"/>
                  </a:lnTo>
                  <a:lnTo>
                    <a:pt x="50292" y="102870"/>
                  </a:lnTo>
                  <a:lnTo>
                    <a:pt x="69468" y="51688"/>
                  </a:lnTo>
                  <a:lnTo>
                    <a:pt x="72348" y="43400"/>
                  </a:lnTo>
                  <a:lnTo>
                    <a:pt x="74882" y="35099"/>
                  </a:lnTo>
                  <a:lnTo>
                    <a:pt x="77059" y="26775"/>
                  </a:lnTo>
                  <a:lnTo>
                    <a:pt x="78867" y="18414"/>
                  </a:lnTo>
                  <a:lnTo>
                    <a:pt x="99361" y="18414"/>
                  </a:lnTo>
                  <a:lnTo>
                    <a:pt x="91820" y="0"/>
                  </a:lnTo>
                  <a:close/>
                </a:path>
                <a:path w="503554" h="174625">
                  <a:moveTo>
                    <a:pt x="141689" y="121792"/>
                  </a:moveTo>
                  <a:lnTo>
                    <a:pt x="116586" y="121792"/>
                  </a:lnTo>
                  <a:lnTo>
                    <a:pt x="137032" y="174625"/>
                  </a:lnTo>
                  <a:lnTo>
                    <a:pt x="163321" y="174625"/>
                  </a:lnTo>
                  <a:lnTo>
                    <a:pt x="141689" y="121792"/>
                  </a:lnTo>
                  <a:close/>
                </a:path>
                <a:path w="503554" h="174625">
                  <a:moveTo>
                    <a:pt x="99361" y="18414"/>
                  </a:moveTo>
                  <a:lnTo>
                    <a:pt x="78867" y="18414"/>
                  </a:lnTo>
                  <a:lnTo>
                    <a:pt x="81204" y="25963"/>
                  </a:lnTo>
                  <a:lnTo>
                    <a:pt x="84042" y="34512"/>
                  </a:lnTo>
                  <a:lnTo>
                    <a:pt x="87403" y="44061"/>
                  </a:lnTo>
                  <a:lnTo>
                    <a:pt x="91312" y="54610"/>
                  </a:lnTo>
                  <a:lnTo>
                    <a:pt x="109474" y="102870"/>
                  </a:lnTo>
                  <a:lnTo>
                    <a:pt x="133941" y="102870"/>
                  </a:lnTo>
                  <a:lnTo>
                    <a:pt x="99361" y="18414"/>
                  </a:lnTo>
                  <a:close/>
                </a:path>
                <a:path w="503554" h="174625">
                  <a:moveTo>
                    <a:pt x="205612" y="0"/>
                  </a:moveTo>
                  <a:lnTo>
                    <a:pt x="181991" y="0"/>
                  </a:lnTo>
                  <a:lnTo>
                    <a:pt x="181991" y="174625"/>
                  </a:lnTo>
                  <a:lnTo>
                    <a:pt x="204089" y="174625"/>
                  </a:lnTo>
                  <a:lnTo>
                    <a:pt x="204089" y="37464"/>
                  </a:lnTo>
                  <a:lnTo>
                    <a:pt x="230659" y="37464"/>
                  </a:lnTo>
                  <a:lnTo>
                    <a:pt x="205612" y="0"/>
                  </a:lnTo>
                  <a:close/>
                </a:path>
                <a:path w="503554" h="174625">
                  <a:moveTo>
                    <a:pt x="230659" y="37464"/>
                  </a:moveTo>
                  <a:lnTo>
                    <a:pt x="204089" y="37464"/>
                  </a:lnTo>
                  <a:lnTo>
                    <a:pt x="295782" y="174625"/>
                  </a:lnTo>
                  <a:lnTo>
                    <a:pt x="319531" y="174625"/>
                  </a:lnTo>
                  <a:lnTo>
                    <a:pt x="319531" y="137160"/>
                  </a:lnTo>
                  <a:lnTo>
                    <a:pt x="297306" y="137160"/>
                  </a:lnTo>
                  <a:lnTo>
                    <a:pt x="230659" y="37464"/>
                  </a:lnTo>
                  <a:close/>
                </a:path>
                <a:path w="503554" h="174625">
                  <a:moveTo>
                    <a:pt x="319531" y="0"/>
                  </a:moveTo>
                  <a:lnTo>
                    <a:pt x="297306" y="0"/>
                  </a:lnTo>
                  <a:lnTo>
                    <a:pt x="297306" y="137160"/>
                  </a:lnTo>
                  <a:lnTo>
                    <a:pt x="319531" y="137160"/>
                  </a:lnTo>
                  <a:lnTo>
                    <a:pt x="319531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07054" y="649223"/>
              <a:ext cx="503555" cy="174625"/>
            </a:xfrm>
            <a:custGeom>
              <a:avLst/>
              <a:gdLst/>
              <a:ahLst/>
              <a:cxnLst/>
              <a:rect l="l" t="t" r="r" b="b"/>
              <a:pathLst>
                <a:path w="503554" h="174625">
                  <a:moveTo>
                    <a:pt x="382143" y="20700"/>
                  </a:moveTo>
                  <a:lnTo>
                    <a:pt x="382143" y="154050"/>
                  </a:lnTo>
                  <a:lnTo>
                    <a:pt x="419354" y="154050"/>
                  </a:lnTo>
                  <a:lnTo>
                    <a:pt x="458216" y="145668"/>
                  </a:lnTo>
                  <a:lnTo>
                    <a:pt x="476853" y="112321"/>
                  </a:lnTo>
                  <a:lnTo>
                    <a:pt x="479424" y="85978"/>
                  </a:lnTo>
                  <a:lnTo>
                    <a:pt x="478875" y="73124"/>
                  </a:lnTo>
                  <a:lnTo>
                    <a:pt x="465746" y="37205"/>
                  </a:lnTo>
                  <a:lnTo>
                    <a:pt x="428313" y="20917"/>
                  </a:lnTo>
                  <a:lnTo>
                    <a:pt x="418719" y="20700"/>
                  </a:lnTo>
                  <a:lnTo>
                    <a:pt x="382143" y="20700"/>
                  </a:lnTo>
                  <a:close/>
                </a:path>
                <a:path w="503554" h="174625">
                  <a:moveTo>
                    <a:pt x="78867" y="18414"/>
                  </a:moveTo>
                  <a:lnTo>
                    <a:pt x="50292" y="102870"/>
                  </a:lnTo>
                  <a:lnTo>
                    <a:pt x="109474" y="102870"/>
                  </a:lnTo>
                  <a:lnTo>
                    <a:pt x="91312" y="54610"/>
                  </a:lnTo>
                  <a:lnTo>
                    <a:pt x="87403" y="44061"/>
                  </a:lnTo>
                  <a:lnTo>
                    <a:pt x="84042" y="34512"/>
                  </a:lnTo>
                  <a:lnTo>
                    <a:pt x="81204" y="25963"/>
                  </a:lnTo>
                  <a:lnTo>
                    <a:pt x="78867" y="18414"/>
                  </a:lnTo>
                  <a:close/>
                </a:path>
                <a:path w="503554" h="174625">
                  <a:moveTo>
                    <a:pt x="359029" y="0"/>
                  </a:moveTo>
                  <a:lnTo>
                    <a:pt x="419099" y="0"/>
                  </a:lnTo>
                  <a:lnTo>
                    <a:pt x="428694" y="164"/>
                  </a:lnTo>
                  <a:lnTo>
                    <a:pt x="470217" y="10898"/>
                  </a:lnTo>
                  <a:lnTo>
                    <a:pt x="496443" y="44830"/>
                  </a:lnTo>
                  <a:lnTo>
                    <a:pt x="503300" y="86360"/>
                  </a:lnTo>
                  <a:lnTo>
                    <a:pt x="503013" y="96055"/>
                  </a:lnTo>
                  <a:lnTo>
                    <a:pt x="493363" y="135651"/>
                  </a:lnTo>
                  <a:lnTo>
                    <a:pt x="470789" y="162813"/>
                  </a:lnTo>
                  <a:lnTo>
                    <a:pt x="465073" y="166750"/>
                  </a:lnTo>
                  <a:lnTo>
                    <a:pt x="422020" y="174625"/>
                  </a:lnTo>
                  <a:lnTo>
                    <a:pt x="359029" y="174625"/>
                  </a:lnTo>
                  <a:lnTo>
                    <a:pt x="359029" y="0"/>
                  </a:lnTo>
                  <a:close/>
                </a:path>
                <a:path w="503554" h="174625">
                  <a:moveTo>
                    <a:pt x="181991" y="0"/>
                  </a:moveTo>
                  <a:lnTo>
                    <a:pt x="205612" y="0"/>
                  </a:lnTo>
                  <a:lnTo>
                    <a:pt x="297306" y="137160"/>
                  </a:lnTo>
                  <a:lnTo>
                    <a:pt x="297306" y="0"/>
                  </a:lnTo>
                  <a:lnTo>
                    <a:pt x="319531" y="0"/>
                  </a:lnTo>
                  <a:lnTo>
                    <a:pt x="319531" y="174625"/>
                  </a:lnTo>
                  <a:lnTo>
                    <a:pt x="295782" y="174625"/>
                  </a:lnTo>
                  <a:lnTo>
                    <a:pt x="204089" y="37464"/>
                  </a:lnTo>
                  <a:lnTo>
                    <a:pt x="204089" y="174625"/>
                  </a:lnTo>
                  <a:lnTo>
                    <a:pt x="181991" y="174625"/>
                  </a:lnTo>
                  <a:lnTo>
                    <a:pt x="181991" y="0"/>
                  </a:lnTo>
                  <a:close/>
                </a:path>
                <a:path w="503554" h="174625">
                  <a:moveTo>
                    <a:pt x="67056" y="0"/>
                  </a:moveTo>
                  <a:lnTo>
                    <a:pt x="91820" y="0"/>
                  </a:lnTo>
                  <a:lnTo>
                    <a:pt x="163321" y="174625"/>
                  </a:lnTo>
                  <a:lnTo>
                    <a:pt x="137032" y="174625"/>
                  </a:lnTo>
                  <a:lnTo>
                    <a:pt x="116586" y="121792"/>
                  </a:lnTo>
                  <a:lnTo>
                    <a:pt x="43687" y="121792"/>
                  </a:lnTo>
                  <a:lnTo>
                    <a:pt x="24511" y="174625"/>
                  </a:lnTo>
                  <a:lnTo>
                    <a:pt x="0" y="174625"/>
                  </a:lnTo>
                  <a:lnTo>
                    <a:pt x="6705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9" name="object 9" descr=""/>
          <p:cNvGrpSpPr/>
          <p:nvPr/>
        </p:nvGrpSpPr>
        <p:grpSpPr>
          <a:xfrm>
            <a:off x="3723766" y="601091"/>
            <a:ext cx="1560830" cy="230504"/>
            <a:chOff x="3723766" y="601091"/>
            <a:chExt cx="1560830" cy="230504"/>
          </a:xfrm>
        </p:grpSpPr>
        <p:pic>
          <p:nvPicPr>
            <p:cNvPr id="10" name="object 1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23766" y="601091"/>
              <a:ext cx="189484" cy="227330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3943476" y="646176"/>
              <a:ext cx="1336675" cy="180975"/>
            </a:xfrm>
            <a:custGeom>
              <a:avLst/>
              <a:gdLst/>
              <a:ahLst/>
              <a:cxnLst/>
              <a:rect l="l" t="t" r="r" b="b"/>
              <a:pathLst>
                <a:path w="1336675" h="180975">
                  <a:moveTo>
                    <a:pt x="915797" y="0"/>
                  </a:moveTo>
                  <a:lnTo>
                    <a:pt x="868148" y="13876"/>
                  </a:lnTo>
                  <a:lnTo>
                    <a:pt x="838104" y="53895"/>
                  </a:lnTo>
                  <a:lnTo>
                    <a:pt x="832252" y="92963"/>
                  </a:lnTo>
                  <a:lnTo>
                    <a:pt x="832869" y="103945"/>
                  </a:lnTo>
                  <a:lnTo>
                    <a:pt x="847885" y="146012"/>
                  </a:lnTo>
                  <a:lnTo>
                    <a:pt x="881757" y="173950"/>
                  </a:lnTo>
                  <a:lnTo>
                    <a:pt x="915797" y="180594"/>
                  </a:lnTo>
                  <a:lnTo>
                    <a:pt x="926941" y="179925"/>
                  </a:lnTo>
                  <a:lnTo>
                    <a:pt x="967349" y="163822"/>
                  </a:lnTo>
                  <a:lnTo>
                    <a:pt x="970619" y="160909"/>
                  </a:lnTo>
                  <a:lnTo>
                    <a:pt x="915670" y="160909"/>
                  </a:lnTo>
                  <a:lnTo>
                    <a:pt x="903363" y="159764"/>
                  </a:lnTo>
                  <a:lnTo>
                    <a:pt x="865590" y="132790"/>
                  </a:lnTo>
                  <a:lnTo>
                    <a:pt x="856107" y="92963"/>
                  </a:lnTo>
                  <a:lnTo>
                    <a:pt x="857204" y="74672"/>
                  </a:lnTo>
                  <a:lnTo>
                    <a:pt x="873760" y="36702"/>
                  </a:lnTo>
                  <a:lnTo>
                    <a:pt x="915924" y="19938"/>
                  </a:lnTo>
                  <a:lnTo>
                    <a:pt x="970705" y="19938"/>
                  </a:lnTo>
                  <a:lnTo>
                    <a:pt x="968555" y="17918"/>
                  </a:lnTo>
                  <a:lnTo>
                    <a:pt x="959485" y="11557"/>
                  </a:lnTo>
                  <a:lnTo>
                    <a:pt x="949461" y="6482"/>
                  </a:lnTo>
                  <a:lnTo>
                    <a:pt x="938831" y="2873"/>
                  </a:lnTo>
                  <a:lnTo>
                    <a:pt x="927606" y="716"/>
                  </a:lnTo>
                  <a:lnTo>
                    <a:pt x="915797" y="0"/>
                  </a:lnTo>
                  <a:close/>
                </a:path>
                <a:path w="1336675" h="180975">
                  <a:moveTo>
                    <a:pt x="970705" y="19938"/>
                  </a:moveTo>
                  <a:lnTo>
                    <a:pt x="915924" y="19938"/>
                  </a:lnTo>
                  <a:lnTo>
                    <a:pt x="924377" y="20486"/>
                  </a:lnTo>
                  <a:lnTo>
                    <a:pt x="932402" y="22129"/>
                  </a:lnTo>
                  <a:lnTo>
                    <a:pt x="964203" y="45793"/>
                  </a:lnTo>
                  <a:lnTo>
                    <a:pt x="975360" y="90550"/>
                  </a:lnTo>
                  <a:lnTo>
                    <a:pt x="974312" y="106382"/>
                  </a:lnTo>
                  <a:lnTo>
                    <a:pt x="958596" y="142494"/>
                  </a:lnTo>
                  <a:lnTo>
                    <a:pt x="915670" y="160909"/>
                  </a:lnTo>
                  <a:lnTo>
                    <a:pt x="970619" y="160909"/>
                  </a:lnTo>
                  <a:lnTo>
                    <a:pt x="993181" y="127343"/>
                  </a:lnTo>
                  <a:lnTo>
                    <a:pt x="999229" y="90550"/>
                  </a:lnTo>
                  <a:lnTo>
                    <a:pt x="998595" y="77890"/>
                  </a:lnTo>
                  <a:lnTo>
                    <a:pt x="983362" y="34024"/>
                  </a:lnTo>
                  <a:lnTo>
                    <a:pt x="976518" y="25400"/>
                  </a:lnTo>
                  <a:lnTo>
                    <a:pt x="970705" y="19938"/>
                  </a:lnTo>
                  <a:close/>
                </a:path>
                <a:path w="1336675" h="180975">
                  <a:moveTo>
                    <a:pt x="1051687" y="3048"/>
                  </a:moveTo>
                  <a:lnTo>
                    <a:pt x="1028064" y="3048"/>
                  </a:lnTo>
                  <a:lnTo>
                    <a:pt x="1028064" y="177673"/>
                  </a:lnTo>
                  <a:lnTo>
                    <a:pt x="1050163" y="177673"/>
                  </a:lnTo>
                  <a:lnTo>
                    <a:pt x="1050163" y="40512"/>
                  </a:lnTo>
                  <a:lnTo>
                    <a:pt x="1076733" y="40512"/>
                  </a:lnTo>
                  <a:lnTo>
                    <a:pt x="1051687" y="3048"/>
                  </a:lnTo>
                  <a:close/>
                </a:path>
                <a:path w="1336675" h="180975">
                  <a:moveTo>
                    <a:pt x="1076733" y="40512"/>
                  </a:moveTo>
                  <a:lnTo>
                    <a:pt x="1050163" y="40512"/>
                  </a:lnTo>
                  <a:lnTo>
                    <a:pt x="1141857" y="177673"/>
                  </a:lnTo>
                  <a:lnTo>
                    <a:pt x="1165606" y="177673"/>
                  </a:lnTo>
                  <a:lnTo>
                    <a:pt x="1165606" y="140208"/>
                  </a:lnTo>
                  <a:lnTo>
                    <a:pt x="1143381" y="140208"/>
                  </a:lnTo>
                  <a:lnTo>
                    <a:pt x="1076733" y="40512"/>
                  </a:lnTo>
                  <a:close/>
                </a:path>
                <a:path w="1336675" h="180975">
                  <a:moveTo>
                    <a:pt x="1165606" y="3048"/>
                  </a:moveTo>
                  <a:lnTo>
                    <a:pt x="1143381" y="3048"/>
                  </a:lnTo>
                  <a:lnTo>
                    <a:pt x="1143381" y="140208"/>
                  </a:lnTo>
                  <a:lnTo>
                    <a:pt x="1165606" y="140208"/>
                  </a:lnTo>
                  <a:lnTo>
                    <a:pt x="1165606" y="3048"/>
                  </a:lnTo>
                  <a:close/>
                </a:path>
                <a:path w="1336675" h="180975">
                  <a:moveTo>
                    <a:pt x="799211" y="3048"/>
                  </a:moveTo>
                  <a:lnTo>
                    <a:pt x="776224" y="3048"/>
                  </a:lnTo>
                  <a:lnTo>
                    <a:pt x="776224" y="177673"/>
                  </a:lnTo>
                  <a:lnTo>
                    <a:pt x="799211" y="177673"/>
                  </a:lnTo>
                  <a:lnTo>
                    <a:pt x="799211" y="3048"/>
                  </a:lnTo>
                  <a:close/>
                </a:path>
                <a:path w="1336675" h="180975">
                  <a:moveTo>
                    <a:pt x="690372" y="23749"/>
                  </a:moveTo>
                  <a:lnTo>
                    <a:pt x="667258" y="23749"/>
                  </a:lnTo>
                  <a:lnTo>
                    <a:pt x="667258" y="177673"/>
                  </a:lnTo>
                  <a:lnTo>
                    <a:pt x="690372" y="177673"/>
                  </a:lnTo>
                  <a:lnTo>
                    <a:pt x="690372" y="23749"/>
                  </a:lnTo>
                  <a:close/>
                </a:path>
                <a:path w="1336675" h="180975">
                  <a:moveTo>
                    <a:pt x="748157" y="3048"/>
                  </a:moveTo>
                  <a:lnTo>
                    <a:pt x="609853" y="3048"/>
                  </a:lnTo>
                  <a:lnTo>
                    <a:pt x="609853" y="23749"/>
                  </a:lnTo>
                  <a:lnTo>
                    <a:pt x="748157" y="23749"/>
                  </a:lnTo>
                  <a:lnTo>
                    <a:pt x="748157" y="3048"/>
                  </a:lnTo>
                  <a:close/>
                </a:path>
                <a:path w="1336675" h="180975">
                  <a:moveTo>
                    <a:pt x="582802" y="3048"/>
                  </a:moveTo>
                  <a:lnTo>
                    <a:pt x="559815" y="3048"/>
                  </a:lnTo>
                  <a:lnTo>
                    <a:pt x="559815" y="177673"/>
                  </a:lnTo>
                  <a:lnTo>
                    <a:pt x="582802" y="177673"/>
                  </a:lnTo>
                  <a:lnTo>
                    <a:pt x="582802" y="3048"/>
                  </a:lnTo>
                  <a:close/>
                </a:path>
                <a:path w="1336675" h="180975">
                  <a:moveTo>
                    <a:pt x="402463" y="3048"/>
                  </a:moveTo>
                  <a:lnTo>
                    <a:pt x="378840" y="3048"/>
                  </a:lnTo>
                  <a:lnTo>
                    <a:pt x="378840" y="177673"/>
                  </a:lnTo>
                  <a:lnTo>
                    <a:pt x="400938" y="177673"/>
                  </a:lnTo>
                  <a:lnTo>
                    <a:pt x="400938" y="40512"/>
                  </a:lnTo>
                  <a:lnTo>
                    <a:pt x="427509" y="40512"/>
                  </a:lnTo>
                  <a:lnTo>
                    <a:pt x="402463" y="3048"/>
                  </a:lnTo>
                  <a:close/>
                </a:path>
                <a:path w="1336675" h="180975">
                  <a:moveTo>
                    <a:pt x="427509" y="40512"/>
                  </a:moveTo>
                  <a:lnTo>
                    <a:pt x="400938" y="40512"/>
                  </a:lnTo>
                  <a:lnTo>
                    <a:pt x="492633" y="177673"/>
                  </a:lnTo>
                  <a:lnTo>
                    <a:pt x="516382" y="177673"/>
                  </a:lnTo>
                  <a:lnTo>
                    <a:pt x="516382" y="140208"/>
                  </a:lnTo>
                  <a:lnTo>
                    <a:pt x="494157" y="140208"/>
                  </a:lnTo>
                  <a:lnTo>
                    <a:pt x="427509" y="40512"/>
                  </a:lnTo>
                  <a:close/>
                </a:path>
                <a:path w="1336675" h="180975">
                  <a:moveTo>
                    <a:pt x="516382" y="3048"/>
                  </a:moveTo>
                  <a:lnTo>
                    <a:pt x="494157" y="3048"/>
                  </a:lnTo>
                  <a:lnTo>
                    <a:pt x="494157" y="140208"/>
                  </a:lnTo>
                  <a:lnTo>
                    <a:pt x="516382" y="140208"/>
                  </a:lnTo>
                  <a:lnTo>
                    <a:pt x="516382" y="3048"/>
                  </a:lnTo>
                  <a:close/>
                </a:path>
                <a:path w="1336675" h="180975">
                  <a:moveTo>
                    <a:pt x="338963" y="3048"/>
                  </a:moveTo>
                  <a:lnTo>
                    <a:pt x="315975" y="3048"/>
                  </a:lnTo>
                  <a:lnTo>
                    <a:pt x="315975" y="177673"/>
                  </a:lnTo>
                  <a:lnTo>
                    <a:pt x="338963" y="177673"/>
                  </a:lnTo>
                  <a:lnTo>
                    <a:pt x="338963" y="3048"/>
                  </a:lnTo>
                  <a:close/>
                </a:path>
                <a:path w="1336675" h="180975">
                  <a:moveTo>
                    <a:pt x="281559" y="3048"/>
                  </a:moveTo>
                  <a:lnTo>
                    <a:pt x="163830" y="3048"/>
                  </a:lnTo>
                  <a:lnTo>
                    <a:pt x="163830" y="177673"/>
                  </a:lnTo>
                  <a:lnTo>
                    <a:pt x="186944" y="177673"/>
                  </a:lnTo>
                  <a:lnTo>
                    <a:pt x="186944" y="98298"/>
                  </a:lnTo>
                  <a:lnTo>
                    <a:pt x="268859" y="98298"/>
                  </a:lnTo>
                  <a:lnTo>
                    <a:pt x="268859" y="77724"/>
                  </a:lnTo>
                  <a:lnTo>
                    <a:pt x="186944" y="77724"/>
                  </a:lnTo>
                  <a:lnTo>
                    <a:pt x="186944" y="23749"/>
                  </a:lnTo>
                  <a:lnTo>
                    <a:pt x="281559" y="23749"/>
                  </a:lnTo>
                  <a:lnTo>
                    <a:pt x="281559" y="3048"/>
                  </a:lnTo>
                  <a:close/>
                </a:path>
                <a:path w="1336675" h="180975">
                  <a:moveTo>
                    <a:pt x="126237" y="3048"/>
                  </a:moveTo>
                  <a:lnTo>
                    <a:pt x="0" y="3048"/>
                  </a:lnTo>
                  <a:lnTo>
                    <a:pt x="0" y="177673"/>
                  </a:lnTo>
                  <a:lnTo>
                    <a:pt x="130301" y="177673"/>
                  </a:lnTo>
                  <a:lnTo>
                    <a:pt x="130301" y="157099"/>
                  </a:lnTo>
                  <a:lnTo>
                    <a:pt x="23113" y="157099"/>
                  </a:lnTo>
                  <a:lnTo>
                    <a:pt x="23113" y="97662"/>
                  </a:lnTo>
                  <a:lnTo>
                    <a:pt x="119761" y="97662"/>
                  </a:lnTo>
                  <a:lnTo>
                    <a:pt x="119761" y="77215"/>
                  </a:lnTo>
                  <a:lnTo>
                    <a:pt x="23113" y="77215"/>
                  </a:lnTo>
                  <a:lnTo>
                    <a:pt x="23113" y="23749"/>
                  </a:lnTo>
                  <a:lnTo>
                    <a:pt x="126237" y="23749"/>
                  </a:lnTo>
                  <a:lnTo>
                    <a:pt x="126237" y="3048"/>
                  </a:lnTo>
                  <a:close/>
                </a:path>
                <a:path w="1336675" h="180975">
                  <a:moveTo>
                    <a:pt x="1218946" y="119634"/>
                  </a:moveTo>
                  <a:lnTo>
                    <a:pt x="1197228" y="121538"/>
                  </a:lnTo>
                  <a:lnTo>
                    <a:pt x="1197967" y="130065"/>
                  </a:lnTo>
                  <a:lnTo>
                    <a:pt x="1199800" y="138128"/>
                  </a:lnTo>
                  <a:lnTo>
                    <a:pt x="1224327" y="169856"/>
                  </a:lnTo>
                  <a:lnTo>
                    <a:pt x="1271651" y="180594"/>
                  </a:lnTo>
                  <a:lnTo>
                    <a:pt x="1280749" y="180165"/>
                  </a:lnTo>
                  <a:lnTo>
                    <a:pt x="1318450" y="165528"/>
                  </a:lnTo>
                  <a:lnTo>
                    <a:pt x="1324117" y="159893"/>
                  </a:lnTo>
                  <a:lnTo>
                    <a:pt x="1270508" y="159893"/>
                  </a:lnTo>
                  <a:lnTo>
                    <a:pt x="1263267" y="159579"/>
                  </a:lnTo>
                  <a:lnTo>
                    <a:pt x="1226185" y="141097"/>
                  </a:lnTo>
                  <a:lnTo>
                    <a:pt x="1222375" y="135509"/>
                  </a:lnTo>
                  <a:lnTo>
                    <a:pt x="1219962" y="128397"/>
                  </a:lnTo>
                  <a:lnTo>
                    <a:pt x="1218946" y="119634"/>
                  </a:lnTo>
                  <a:close/>
                </a:path>
                <a:path w="1336675" h="180975">
                  <a:moveTo>
                    <a:pt x="1265301" y="126"/>
                  </a:moveTo>
                  <a:lnTo>
                    <a:pt x="1226506" y="9403"/>
                  </a:lnTo>
                  <a:lnTo>
                    <a:pt x="1204307" y="41729"/>
                  </a:lnTo>
                  <a:lnTo>
                    <a:pt x="1203833" y="48260"/>
                  </a:lnTo>
                  <a:lnTo>
                    <a:pt x="1203833" y="56261"/>
                  </a:lnTo>
                  <a:lnTo>
                    <a:pt x="1205864" y="63500"/>
                  </a:lnTo>
                  <a:lnTo>
                    <a:pt x="1210056" y="69976"/>
                  </a:lnTo>
                  <a:lnTo>
                    <a:pt x="1214120" y="76453"/>
                  </a:lnTo>
                  <a:lnTo>
                    <a:pt x="1251207" y="94269"/>
                  </a:lnTo>
                  <a:lnTo>
                    <a:pt x="1273311" y="99823"/>
                  </a:lnTo>
                  <a:lnTo>
                    <a:pt x="1282112" y="102123"/>
                  </a:lnTo>
                  <a:lnTo>
                    <a:pt x="1313942" y="124840"/>
                  </a:lnTo>
                  <a:lnTo>
                    <a:pt x="1313942" y="135636"/>
                  </a:lnTo>
                  <a:lnTo>
                    <a:pt x="1312290" y="140588"/>
                  </a:lnTo>
                  <a:lnTo>
                    <a:pt x="1305687" y="149733"/>
                  </a:lnTo>
                  <a:lnTo>
                    <a:pt x="1300607" y="153415"/>
                  </a:lnTo>
                  <a:lnTo>
                    <a:pt x="1293876" y="155956"/>
                  </a:lnTo>
                  <a:lnTo>
                    <a:pt x="1287145" y="158623"/>
                  </a:lnTo>
                  <a:lnTo>
                    <a:pt x="1279398" y="159893"/>
                  </a:lnTo>
                  <a:lnTo>
                    <a:pt x="1324117" y="159893"/>
                  </a:lnTo>
                  <a:lnTo>
                    <a:pt x="1336167" y="128397"/>
                  </a:lnTo>
                  <a:lnTo>
                    <a:pt x="1335709" y="121538"/>
                  </a:lnTo>
                  <a:lnTo>
                    <a:pt x="1313461" y="89485"/>
                  </a:lnTo>
                  <a:lnTo>
                    <a:pt x="1254972" y="71407"/>
                  </a:lnTo>
                  <a:lnTo>
                    <a:pt x="1244933" y="68278"/>
                  </a:lnTo>
                  <a:lnTo>
                    <a:pt x="1237585" y="65172"/>
                  </a:lnTo>
                  <a:lnTo>
                    <a:pt x="1232915" y="62102"/>
                  </a:lnTo>
                  <a:lnTo>
                    <a:pt x="1228344" y="58165"/>
                  </a:lnTo>
                  <a:lnTo>
                    <a:pt x="1226185" y="52959"/>
                  </a:lnTo>
                  <a:lnTo>
                    <a:pt x="1226225" y="39417"/>
                  </a:lnTo>
                  <a:lnTo>
                    <a:pt x="1266317" y="20447"/>
                  </a:lnTo>
                  <a:lnTo>
                    <a:pt x="1318980" y="20447"/>
                  </a:lnTo>
                  <a:lnTo>
                    <a:pt x="1317896" y="19048"/>
                  </a:lnTo>
                  <a:lnTo>
                    <a:pt x="1283589" y="1666"/>
                  </a:lnTo>
                  <a:lnTo>
                    <a:pt x="1274633" y="506"/>
                  </a:lnTo>
                  <a:lnTo>
                    <a:pt x="1265301" y="126"/>
                  </a:lnTo>
                  <a:close/>
                </a:path>
                <a:path w="1336675" h="180975">
                  <a:moveTo>
                    <a:pt x="1318980" y="20447"/>
                  </a:moveTo>
                  <a:lnTo>
                    <a:pt x="1266317" y="20447"/>
                  </a:lnTo>
                  <a:lnTo>
                    <a:pt x="1275720" y="20990"/>
                  </a:lnTo>
                  <a:lnTo>
                    <a:pt x="1283922" y="22605"/>
                  </a:lnTo>
                  <a:lnTo>
                    <a:pt x="1308735" y="53975"/>
                  </a:lnTo>
                  <a:lnTo>
                    <a:pt x="1330960" y="52324"/>
                  </a:lnTo>
                  <a:lnTo>
                    <a:pt x="1330146" y="44821"/>
                  </a:lnTo>
                  <a:lnTo>
                    <a:pt x="1328451" y="37734"/>
                  </a:lnTo>
                  <a:lnTo>
                    <a:pt x="1325852" y="31053"/>
                  </a:lnTo>
                  <a:lnTo>
                    <a:pt x="1322324" y="24764"/>
                  </a:lnTo>
                  <a:lnTo>
                    <a:pt x="1318980" y="20447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799583" y="666115"/>
              <a:ext cx="119380" cy="140970"/>
            </a:xfrm>
            <a:custGeom>
              <a:avLst/>
              <a:gdLst/>
              <a:ahLst/>
              <a:cxnLst/>
              <a:rect l="l" t="t" r="r" b="b"/>
              <a:pathLst>
                <a:path w="119379" h="140970">
                  <a:moveTo>
                    <a:pt x="59816" y="0"/>
                  </a:moveTo>
                  <a:lnTo>
                    <a:pt x="17652" y="16763"/>
                  </a:lnTo>
                  <a:lnTo>
                    <a:pt x="1097" y="54733"/>
                  </a:lnTo>
                  <a:lnTo>
                    <a:pt x="0" y="73025"/>
                  </a:lnTo>
                  <a:lnTo>
                    <a:pt x="1049" y="87983"/>
                  </a:lnTo>
                  <a:lnTo>
                    <a:pt x="16890" y="122809"/>
                  </a:lnTo>
                  <a:lnTo>
                    <a:pt x="59562" y="140970"/>
                  </a:lnTo>
                  <a:lnTo>
                    <a:pt x="71967" y="139825"/>
                  </a:lnTo>
                  <a:lnTo>
                    <a:pt x="109823" y="112438"/>
                  </a:lnTo>
                  <a:lnTo>
                    <a:pt x="119252" y="70612"/>
                  </a:lnTo>
                  <a:lnTo>
                    <a:pt x="118802" y="60279"/>
                  </a:lnTo>
                  <a:lnTo>
                    <a:pt x="103219" y="19224"/>
                  </a:lnTo>
                  <a:lnTo>
                    <a:pt x="68270" y="547"/>
                  </a:lnTo>
                  <a:lnTo>
                    <a:pt x="5981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66969" y="644652"/>
              <a:ext cx="146685" cy="183769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4503292" y="649224"/>
              <a:ext cx="239395" cy="174625"/>
            </a:xfrm>
            <a:custGeom>
              <a:avLst/>
              <a:gdLst/>
              <a:ahLst/>
              <a:cxnLst/>
              <a:rect l="l" t="t" r="r" b="b"/>
              <a:pathLst>
                <a:path w="239395" h="174625">
                  <a:moveTo>
                    <a:pt x="216408" y="0"/>
                  </a:moveTo>
                  <a:lnTo>
                    <a:pt x="239395" y="0"/>
                  </a:lnTo>
                  <a:lnTo>
                    <a:pt x="239395" y="174625"/>
                  </a:lnTo>
                  <a:lnTo>
                    <a:pt x="216408" y="174625"/>
                  </a:lnTo>
                  <a:lnTo>
                    <a:pt x="216408" y="0"/>
                  </a:lnTo>
                  <a:close/>
                </a:path>
                <a:path w="239395" h="174625">
                  <a:moveTo>
                    <a:pt x="50037" y="0"/>
                  </a:moveTo>
                  <a:lnTo>
                    <a:pt x="188341" y="0"/>
                  </a:lnTo>
                  <a:lnTo>
                    <a:pt x="188341" y="20700"/>
                  </a:lnTo>
                  <a:lnTo>
                    <a:pt x="130556" y="20700"/>
                  </a:lnTo>
                  <a:lnTo>
                    <a:pt x="130556" y="174625"/>
                  </a:lnTo>
                  <a:lnTo>
                    <a:pt x="107442" y="174625"/>
                  </a:lnTo>
                  <a:lnTo>
                    <a:pt x="107442" y="20700"/>
                  </a:lnTo>
                  <a:lnTo>
                    <a:pt x="50037" y="20700"/>
                  </a:lnTo>
                  <a:lnTo>
                    <a:pt x="50037" y="0"/>
                  </a:lnTo>
                  <a:close/>
                </a:path>
                <a:path w="239395" h="174625">
                  <a:moveTo>
                    <a:pt x="0" y="0"/>
                  </a:moveTo>
                  <a:lnTo>
                    <a:pt x="22987" y="0"/>
                  </a:lnTo>
                  <a:lnTo>
                    <a:pt x="22987" y="174625"/>
                  </a:lnTo>
                  <a:lnTo>
                    <a:pt x="0" y="17462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317745" y="644652"/>
              <a:ext cx="146685" cy="183769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3943476" y="649224"/>
              <a:ext cx="339090" cy="174625"/>
            </a:xfrm>
            <a:custGeom>
              <a:avLst/>
              <a:gdLst/>
              <a:ahLst/>
              <a:cxnLst/>
              <a:rect l="l" t="t" r="r" b="b"/>
              <a:pathLst>
                <a:path w="339089" h="174625">
                  <a:moveTo>
                    <a:pt x="315975" y="0"/>
                  </a:moveTo>
                  <a:lnTo>
                    <a:pt x="338963" y="0"/>
                  </a:lnTo>
                  <a:lnTo>
                    <a:pt x="338963" y="174625"/>
                  </a:lnTo>
                  <a:lnTo>
                    <a:pt x="315975" y="174625"/>
                  </a:lnTo>
                  <a:lnTo>
                    <a:pt x="315975" y="0"/>
                  </a:lnTo>
                  <a:close/>
                </a:path>
                <a:path w="339089" h="174625">
                  <a:moveTo>
                    <a:pt x="163830" y="0"/>
                  </a:moveTo>
                  <a:lnTo>
                    <a:pt x="281559" y="0"/>
                  </a:lnTo>
                  <a:lnTo>
                    <a:pt x="281559" y="20700"/>
                  </a:lnTo>
                  <a:lnTo>
                    <a:pt x="186944" y="20700"/>
                  </a:lnTo>
                  <a:lnTo>
                    <a:pt x="186944" y="74675"/>
                  </a:lnTo>
                  <a:lnTo>
                    <a:pt x="268859" y="74675"/>
                  </a:lnTo>
                  <a:lnTo>
                    <a:pt x="268859" y="95250"/>
                  </a:lnTo>
                  <a:lnTo>
                    <a:pt x="186944" y="95250"/>
                  </a:lnTo>
                  <a:lnTo>
                    <a:pt x="186944" y="174625"/>
                  </a:lnTo>
                  <a:lnTo>
                    <a:pt x="163830" y="174625"/>
                  </a:lnTo>
                  <a:lnTo>
                    <a:pt x="163830" y="0"/>
                  </a:lnTo>
                  <a:close/>
                </a:path>
                <a:path w="339089" h="174625">
                  <a:moveTo>
                    <a:pt x="0" y="0"/>
                  </a:moveTo>
                  <a:lnTo>
                    <a:pt x="126237" y="0"/>
                  </a:lnTo>
                  <a:lnTo>
                    <a:pt x="126237" y="20700"/>
                  </a:lnTo>
                  <a:lnTo>
                    <a:pt x="23113" y="20700"/>
                  </a:lnTo>
                  <a:lnTo>
                    <a:pt x="23113" y="74167"/>
                  </a:lnTo>
                  <a:lnTo>
                    <a:pt x="119761" y="74167"/>
                  </a:lnTo>
                  <a:lnTo>
                    <a:pt x="119761" y="94614"/>
                  </a:lnTo>
                  <a:lnTo>
                    <a:pt x="23113" y="94614"/>
                  </a:lnTo>
                  <a:lnTo>
                    <a:pt x="23113" y="154050"/>
                  </a:lnTo>
                  <a:lnTo>
                    <a:pt x="130301" y="154050"/>
                  </a:lnTo>
                  <a:lnTo>
                    <a:pt x="130301" y="174625"/>
                  </a:lnTo>
                  <a:lnTo>
                    <a:pt x="0" y="17462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36133" y="641731"/>
              <a:ext cx="148082" cy="189611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4775707" y="646176"/>
              <a:ext cx="167005" cy="180975"/>
            </a:xfrm>
            <a:custGeom>
              <a:avLst/>
              <a:gdLst/>
              <a:ahLst/>
              <a:cxnLst/>
              <a:rect l="l" t="t" r="r" b="b"/>
              <a:pathLst>
                <a:path w="167004" h="180975">
                  <a:moveTo>
                    <a:pt x="83565" y="0"/>
                  </a:moveTo>
                  <a:lnTo>
                    <a:pt x="127253" y="11557"/>
                  </a:lnTo>
                  <a:lnTo>
                    <a:pt x="156844" y="43814"/>
                  </a:lnTo>
                  <a:lnTo>
                    <a:pt x="167004" y="90677"/>
                  </a:lnTo>
                  <a:lnTo>
                    <a:pt x="166336" y="103582"/>
                  </a:lnTo>
                  <a:lnTo>
                    <a:pt x="150306" y="148010"/>
                  </a:lnTo>
                  <a:lnTo>
                    <a:pt x="115855" y="174539"/>
                  </a:lnTo>
                  <a:lnTo>
                    <a:pt x="83565" y="180594"/>
                  </a:lnTo>
                  <a:lnTo>
                    <a:pt x="71536" y="179855"/>
                  </a:lnTo>
                  <a:lnTo>
                    <a:pt x="30374" y="162256"/>
                  </a:lnTo>
                  <a:lnTo>
                    <a:pt x="5679" y="125765"/>
                  </a:lnTo>
                  <a:lnTo>
                    <a:pt x="0" y="92583"/>
                  </a:lnTo>
                  <a:lnTo>
                    <a:pt x="1472" y="72054"/>
                  </a:lnTo>
                  <a:lnTo>
                    <a:pt x="23367" y="24637"/>
                  </a:lnTo>
                  <a:lnTo>
                    <a:pt x="66016" y="1545"/>
                  </a:lnTo>
                  <a:lnTo>
                    <a:pt x="83565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9" name="object 1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20" name="object 20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21" name="object 21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23" name="object 2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graphicFrame>
        <p:nvGraphicFramePr>
          <p:cNvPr id="24" name="object 24" descr=""/>
          <p:cNvGraphicFramePr>
            <a:graphicFrameLocks noGrp="1"/>
          </p:cNvGraphicFramePr>
          <p:nvPr/>
        </p:nvGraphicFramePr>
        <p:xfrm>
          <a:off x="781050" y="3547490"/>
          <a:ext cx="10706100" cy="2486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7815"/>
                <a:gridCol w="9062085"/>
              </a:tblGrid>
              <a:tr h="346075">
                <a:tc gridSpan="2">
                  <a:txBody>
                    <a:bodyPr/>
                    <a:lstStyle/>
                    <a:p>
                      <a:pPr marL="259079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BVD</a:t>
                      </a:r>
                      <a:r>
                        <a:rPr dirty="0" sz="1800" spc="-9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definition</a:t>
                      </a:r>
                      <a:r>
                        <a:rPr dirty="0" sz="18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462" sz="1800" spc="-37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1,2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68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 marL="20955">
                        <a:lnSpc>
                          <a:spcPct val="100000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SVD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5462" sz="1800" spc="-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baseline="25462"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 marR="155575">
                        <a:lnSpc>
                          <a:spcPts val="2160"/>
                        </a:lnSpc>
                        <a:spcBef>
                          <a:spcPts val="3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Mean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gradient</a:t>
                      </a:r>
                      <a:r>
                        <a:rPr dirty="0" sz="1800" spc="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increase ≥10 mmHg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from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discharge/30-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800" spc="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last</a:t>
                      </a:r>
                      <a:r>
                        <a:rPr dirty="0" sz="1800" spc="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echo</a:t>
                      </a:r>
                      <a:r>
                        <a:rPr dirty="0" sz="1800" spc="-9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8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≥20 </a:t>
                      </a: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mmHg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8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last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echo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8260">
                        <a:lnSpc>
                          <a:spcPts val="2090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8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onset/increase of</a:t>
                      </a: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≥</a:t>
                      </a: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moderate</a:t>
                      </a:r>
                      <a:r>
                        <a:rPr dirty="0" sz="18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intraprosthetic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aortic</a:t>
                      </a: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regurgitation 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NSVD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4732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5552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Severe</a:t>
                      </a:r>
                      <a:r>
                        <a:rPr dirty="0" sz="1800" spc="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prosthesis-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</a:t>
                      </a:r>
                      <a:r>
                        <a:rPr dirty="0" sz="1800" spc="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mismatch</a:t>
                      </a:r>
                      <a:r>
                        <a:rPr dirty="0" sz="1800" spc="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(PPM)</a:t>
                      </a:r>
                      <a:r>
                        <a:rPr dirty="0" sz="1800" spc="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 </a:t>
                      </a: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30-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day/discharge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severe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paravalvular</a:t>
                      </a: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regurgitation</a:t>
                      </a:r>
                      <a:r>
                        <a:rPr dirty="0" sz="18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(PVL)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8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8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r>
                        <a:rPr dirty="0" sz="18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Thrombosis</a:t>
                      </a:r>
                      <a:r>
                        <a:rPr dirty="0" sz="18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1114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44536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Clinical</a:t>
                      </a:r>
                      <a:r>
                        <a:rPr dirty="0" sz="18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valve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thrombosis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1114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44536A"/>
                      </a:solidFill>
                      <a:prstDash val="solid"/>
                    </a:lnB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Endocarditis</a:t>
                      </a:r>
                      <a:r>
                        <a:rPr dirty="0" sz="18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†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T w="12700">
                      <a:solidFill>
                        <a:srgbClr val="44536A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2120"/>
                        </a:lnSpc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Modified</a:t>
                      </a:r>
                      <a:r>
                        <a:rPr dirty="0" sz="18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Duke</a:t>
                      </a:r>
                      <a:r>
                        <a:rPr dirty="0" sz="1800" spc="-3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criteria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44536A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5" name="object 25" descr=""/>
          <p:cNvSpPr txBox="1"/>
          <p:nvPr/>
        </p:nvSpPr>
        <p:spPr>
          <a:xfrm>
            <a:off x="6621526" y="6219850"/>
            <a:ext cx="5327015" cy="529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30480">
              <a:lnSpc>
                <a:spcPct val="100000"/>
              </a:lnSpc>
              <a:spcBef>
                <a:spcPts val="100"/>
              </a:spcBef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1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VARC-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Writing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Committee,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al.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European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Heart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Journal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42.19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(2021):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1825-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1857</a:t>
            </a:r>
            <a:endParaRPr sz="1100">
              <a:latin typeface="Arial"/>
              <a:cs typeface="Arial"/>
            </a:endParaRPr>
          </a:p>
          <a:p>
            <a:pPr algn="r" marR="30480">
              <a:lnSpc>
                <a:spcPct val="100000"/>
              </a:lnSpc>
              <a:spcBef>
                <a:spcPts val="5"/>
              </a:spcBef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baseline="27777" sz="1050" spc="127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Capodanno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D.,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al.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European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Heart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Journal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38.45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(2017):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3382-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3390</a:t>
            </a:r>
            <a:endParaRPr sz="1100">
              <a:latin typeface="Arial"/>
              <a:cs typeface="Arial"/>
            </a:endParaRPr>
          </a:p>
          <a:p>
            <a:pPr algn="r" marR="33020">
              <a:lnSpc>
                <a:spcPct val="100000"/>
              </a:lnSpc>
            </a:pPr>
            <a:r>
              <a:rPr dirty="0" baseline="27777" sz="105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baseline="27777" sz="1050" spc="142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Adapted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from</a:t>
            </a:r>
            <a:r>
              <a:rPr dirty="0" sz="11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VARC-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Writing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Committee,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al.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Capodanno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D.,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al.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752043" y="6186322"/>
            <a:ext cx="2847340" cy="40957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Core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lab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available,</a:t>
            </a:r>
            <a:r>
              <a:rPr dirty="0" sz="11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otherwise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site-reported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CEC</a:t>
            </a:r>
            <a:r>
              <a:rPr dirty="0" sz="11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adjudicated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463" y="597408"/>
            <a:ext cx="861771" cy="234696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1466722" y="601091"/>
            <a:ext cx="2022475" cy="230504"/>
            <a:chOff x="1466722" y="601091"/>
            <a:chExt cx="2022475" cy="230504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66722" y="601091"/>
              <a:ext cx="189484" cy="22733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81860" y="641604"/>
              <a:ext cx="1807083" cy="189738"/>
            </a:xfrm>
            <a:prstGeom prst="rect">
              <a:avLst/>
            </a:prstGeom>
          </p:spPr>
        </p:pic>
      </p:grpSp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8" name="object 8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graphicFrame>
        <p:nvGraphicFramePr>
          <p:cNvPr id="11" name="object 11" descr=""/>
          <p:cNvGraphicFramePr>
            <a:graphicFrameLocks noGrp="1"/>
          </p:cNvGraphicFramePr>
          <p:nvPr/>
        </p:nvGraphicFramePr>
        <p:xfrm>
          <a:off x="1352550" y="1246505"/>
          <a:ext cx="8896350" cy="4501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1935"/>
                <a:gridCol w="2594610"/>
                <a:gridCol w="2172970"/>
              </a:tblGrid>
              <a:tr h="563245">
                <a:tc>
                  <a:txBody>
                    <a:bodyPr/>
                    <a:lstStyle/>
                    <a:p>
                      <a:pPr marL="1585595" marR="175895" indent="-1433195">
                        <a:lnSpc>
                          <a:spcPts val="1910"/>
                        </a:lnSpc>
                        <a:spcBef>
                          <a:spcPts val="330"/>
                        </a:spcBef>
                      </a:pP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CoreValve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US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Pivotal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SURTAVI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trials (N=2099)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9145" marR="379095" indent="-596265">
                        <a:lnSpc>
                          <a:spcPts val="1910"/>
                        </a:lnSpc>
                        <a:spcBef>
                          <a:spcPts val="330"/>
                        </a:spcBef>
                      </a:pP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CoreValve/Evolut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TAVI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(N=1128)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190" marR="795655" indent="15240">
                        <a:lnSpc>
                          <a:spcPts val="1910"/>
                        </a:lnSpc>
                        <a:spcBef>
                          <a:spcPts val="330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 (N=971)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T w="12700">
                      <a:solidFill>
                        <a:srgbClr val="FFC000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Age,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5490">
                        <a:lnSpc>
                          <a:spcPts val="1880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80.9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8640">
                        <a:lnSpc>
                          <a:spcPts val="1880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80.6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8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6.3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2700">
                      <a:solidFill>
                        <a:srgbClr val="FFC000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Male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17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632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(56.0)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527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(54.3)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Body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surface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area,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dirty="0" baseline="26455" sz="1575" spc="-37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baseline="26455" sz="1575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200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7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452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1.9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7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0.2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STS-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PROM,</a:t>
                      </a:r>
                      <a:r>
                        <a:rPr dirty="0" sz="1600" spc="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200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5.2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2.4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452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5.3</a:t>
                      </a:r>
                      <a:r>
                        <a:rPr dirty="0" sz="1600" spc="-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2.5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NYHA</a:t>
                      </a:r>
                      <a:r>
                        <a:rPr dirty="0" sz="1600" spc="-6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III/IV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177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757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(67.1)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639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(65.8)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Diabetes</a:t>
                      </a:r>
                      <a:r>
                        <a:rPr dirty="0" sz="1600" spc="-9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mellitus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240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390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(34.6)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374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(38.5)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Hypertension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240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1056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(93.6)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889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(91.6)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5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81280">
                        <a:lnSpc>
                          <a:spcPts val="1885"/>
                        </a:lnSpc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Cerebrovascular</a:t>
                      </a:r>
                      <a:r>
                        <a:rPr dirty="0" sz="1600" spc="-2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1770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218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(19.4)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ts val="1885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184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(19.0)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Coronary</a:t>
                      </a:r>
                      <a:r>
                        <a:rPr dirty="0" sz="1600" spc="-6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artery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bypass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surgery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17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229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(20.3)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213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(21.9)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Atrial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fibrillation/flutter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11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348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(30.9)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38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305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(31.4)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Prior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percutaneous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coronary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intervention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17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280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(24.8)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253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(26.1)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6-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minute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walk,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4200">
                        <a:lnSpc>
                          <a:spcPts val="188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236.8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118.0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6715">
                        <a:lnSpc>
                          <a:spcPts val="188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241.1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7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119.9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Creatinine</a:t>
                      </a:r>
                      <a:r>
                        <a:rPr dirty="0" sz="1600" spc="-5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clearance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600" spc="-4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1600" spc="-5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ml/min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2405">
                        <a:lnSpc>
                          <a:spcPts val="188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57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(5.1)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ts val="1889"/>
                        </a:lnSpc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42</a:t>
                      </a:r>
                      <a:r>
                        <a:rPr dirty="0" sz="1600" spc="-2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(4.3)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2813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Prior</a:t>
                      </a:r>
                      <a:r>
                        <a:rPr dirty="0" sz="1600" spc="-1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anticoagulation</a:t>
                      </a:r>
                      <a:r>
                        <a:rPr dirty="0" sz="1600" spc="-4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therapy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17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236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(20.9)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446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236</a:t>
                      </a:r>
                      <a:r>
                        <a:rPr dirty="0" sz="1600" spc="-35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(24.3)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14604">
                    <a:lnT w="31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C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 descr=""/>
          <p:cNvSpPr txBox="1"/>
          <p:nvPr/>
        </p:nvSpPr>
        <p:spPr>
          <a:xfrm>
            <a:off x="1380871" y="5929985"/>
            <a:ext cx="3418840" cy="40957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Mean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±</a:t>
            </a:r>
            <a:r>
              <a:rPr dirty="0" sz="11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SD or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no.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(%)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significant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differences</a:t>
            </a:r>
            <a:r>
              <a:rPr dirty="0" sz="11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between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randomized</a:t>
            </a:r>
            <a:r>
              <a:rPr dirty="0" sz="1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cohorts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967293" y="1935289"/>
            <a:ext cx="8543925" cy="3794125"/>
            <a:chOff x="1967293" y="1935289"/>
            <a:chExt cx="8543925" cy="3794125"/>
          </a:xfrm>
        </p:grpSpPr>
        <p:sp>
          <p:nvSpPr>
            <p:cNvPr id="3" name="object 3" descr=""/>
            <p:cNvSpPr/>
            <p:nvPr/>
          </p:nvSpPr>
          <p:spPr>
            <a:xfrm>
              <a:off x="1972055" y="1940051"/>
              <a:ext cx="8517890" cy="3784600"/>
            </a:xfrm>
            <a:custGeom>
              <a:avLst/>
              <a:gdLst/>
              <a:ahLst/>
              <a:cxnLst/>
              <a:rect l="l" t="t" r="r" b="b"/>
              <a:pathLst>
                <a:path w="8517890" h="3784600">
                  <a:moveTo>
                    <a:pt x="68580" y="3715512"/>
                  </a:moveTo>
                  <a:lnTo>
                    <a:pt x="68580" y="0"/>
                  </a:lnTo>
                </a:path>
                <a:path w="8517890" h="3784600">
                  <a:moveTo>
                    <a:pt x="0" y="3715512"/>
                  </a:moveTo>
                  <a:lnTo>
                    <a:pt x="68580" y="3715512"/>
                  </a:lnTo>
                </a:path>
                <a:path w="8517890" h="3784600">
                  <a:moveTo>
                    <a:pt x="0" y="2787396"/>
                  </a:moveTo>
                  <a:lnTo>
                    <a:pt x="68580" y="2787396"/>
                  </a:lnTo>
                </a:path>
                <a:path w="8517890" h="3784600">
                  <a:moveTo>
                    <a:pt x="0" y="1857756"/>
                  </a:moveTo>
                  <a:lnTo>
                    <a:pt x="68580" y="1857756"/>
                  </a:lnTo>
                </a:path>
                <a:path w="8517890" h="3784600">
                  <a:moveTo>
                    <a:pt x="0" y="929639"/>
                  </a:moveTo>
                  <a:lnTo>
                    <a:pt x="68580" y="929639"/>
                  </a:lnTo>
                </a:path>
                <a:path w="8517890" h="3784600">
                  <a:moveTo>
                    <a:pt x="0" y="0"/>
                  </a:moveTo>
                  <a:lnTo>
                    <a:pt x="68580" y="0"/>
                  </a:lnTo>
                </a:path>
                <a:path w="8517890" h="3784600">
                  <a:moveTo>
                    <a:pt x="68580" y="3715512"/>
                  </a:moveTo>
                  <a:lnTo>
                    <a:pt x="8517636" y="3715512"/>
                  </a:lnTo>
                </a:path>
                <a:path w="8517890" h="3784600">
                  <a:moveTo>
                    <a:pt x="68580" y="3715512"/>
                  </a:moveTo>
                  <a:lnTo>
                    <a:pt x="68580" y="3784092"/>
                  </a:lnTo>
                </a:path>
                <a:path w="8517890" h="3784600">
                  <a:moveTo>
                    <a:pt x="1758695" y="3715512"/>
                  </a:moveTo>
                  <a:lnTo>
                    <a:pt x="1758695" y="3784092"/>
                  </a:lnTo>
                </a:path>
                <a:path w="8517890" h="3784600">
                  <a:moveTo>
                    <a:pt x="3448811" y="3715512"/>
                  </a:moveTo>
                  <a:lnTo>
                    <a:pt x="3448811" y="3784092"/>
                  </a:lnTo>
                </a:path>
                <a:path w="8517890" h="3784600">
                  <a:moveTo>
                    <a:pt x="5137404" y="3715512"/>
                  </a:moveTo>
                  <a:lnTo>
                    <a:pt x="5137404" y="3784092"/>
                  </a:lnTo>
                </a:path>
                <a:path w="8517890" h="3784600">
                  <a:moveTo>
                    <a:pt x="6827520" y="3715512"/>
                  </a:moveTo>
                  <a:lnTo>
                    <a:pt x="6827520" y="3784092"/>
                  </a:lnTo>
                </a:path>
                <a:path w="8517890" h="3784600">
                  <a:moveTo>
                    <a:pt x="8517636" y="3715512"/>
                  </a:moveTo>
                  <a:lnTo>
                    <a:pt x="8517636" y="3784092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041397" y="4213097"/>
              <a:ext cx="8448040" cy="1442085"/>
            </a:xfrm>
            <a:custGeom>
              <a:avLst/>
              <a:gdLst/>
              <a:ahLst/>
              <a:cxnLst/>
              <a:rect l="l" t="t" r="r" b="b"/>
              <a:pathLst>
                <a:path w="8448040" h="1442085">
                  <a:moveTo>
                    <a:pt x="0" y="1441704"/>
                  </a:moveTo>
                  <a:lnTo>
                    <a:pt x="4571" y="1295399"/>
                  </a:lnTo>
                  <a:lnTo>
                    <a:pt x="9143" y="1171955"/>
                  </a:lnTo>
                  <a:lnTo>
                    <a:pt x="13715" y="1130808"/>
                  </a:lnTo>
                  <a:lnTo>
                    <a:pt x="18287" y="1063752"/>
                  </a:lnTo>
                  <a:lnTo>
                    <a:pt x="22859" y="1040891"/>
                  </a:lnTo>
                  <a:lnTo>
                    <a:pt x="97535" y="1021079"/>
                  </a:lnTo>
                  <a:lnTo>
                    <a:pt x="102107" y="999744"/>
                  </a:lnTo>
                  <a:lnTo>
                    <a:pt x="111251" y="979932"/>
                  </a:lnTo>
                  <a:lnTo>
                    <a:pt x="124968" y="957071"/>
                  </a:lnTo>
                  <a:lnTo>
                    <a:pt x="129539" y="938783"/>
                  </a:lnTo>
                  <a:lnTo>
                    <a:pt x="134112" y="879347"/>
                  </a:lnTo>
                  <a:lnTo>
                    <a:pt x="138683" y="858012"/>
                  </a:lnTo>
                  <a:lnTo>
                    <a:pt x="147827" y="839724"/>
                  </a:lnTo>
                  <a:lnTo>
                    <a:pt x="152400" y="801624"/>
                  </a:lnTo>
                  <a:lnTo>
                    <a:pt x="156971" y="784859"/>
                  </a:lnTo>
                  <a:lnTo>
                    <a:pt x="161544" y="743712"/>
                  </a:lnTo>
                  <a:lnTo>
                    <a:pt x="166115" y="725424"/>
                  </a:lnTo>
                  <a:lnTo>
                    <a:pt x="198119" y="707135"/>
                  </a:lnTo>
                  <a:lnTo>
                    <a:pt x="227075" y="690371"/>
                  </a:lnTo>
                  <a:lnTo>
                    <a:pt x="736091" y="690371"/>
                  </a:lnTo>
                  <a:lnTo>
                    <a:pt x="1170432" y="690371"/>
                  </a:lnTo>
                  <a:lnTo>
                    <a:pt x="1203959" y="644651"/>
                  </a:lnTo>
                  <a:lnTo>
                    <a:pt x="1565148" y="644651"/>
                  </a:lnTo>
                  <a:lnTo>
                    <a:pt x="1574291" y="592835"/>
                  </a:lnTo>
                  <a:lnTo>
                    <a:pt x="1754124" y="592835"/>
                  </a:lnTo>
                  <a:lnTo>
                    <a:pt x="1758696" y="563879"/>
                  </a:lnTo>
                  <a:lnTo>
                    <a:pt x="2267712" y="563879"/>
                  </a:lnTo>
                  <a:lnTo>
                    <a:pt x="2305812" y="501395"/>
                  </a:lnTo>
                  <a:lnTo>
                    <a:pt x="3758184" y="501395"/>
                  </a:lnTo>
                  <a:lnTo>
                    <a:pt x="3767328" y="423671"/>
                  </a:lnTo>
                  <a:lnTo>
                    <a:pt x="6050280" y="423671"/>
                  </a:lnTo>
                  <a:lnTo>
                    <a:pt x="6059424" y="362712"/>
                  </a:lnTo>
                  <a:lnTo>
                    <a:pt x="6531863" y="362712"/>
                  </a:lnTo>
                  <a:lnTo>
                    <a:pt x="6537959" y="297179"/>
                  </a:lnTo>
                  <a:lnTo>
                    <a:pt x="6573011" y="297179"/>
                  </a:lnTo>
                  <a:lnTo>
                    <a:pt x="6582156" y="256031"/>
                  </a:lnTo>
                  <a:lnTo>
                    <a:pt x="6595872" y="256031"/>
                  </a:lnTo>
                  <a:lnTo>
                    <a:pt x="6661404" y="256031"/>
                  </a:lnTo>
                  <a:lnTo>
                    <a:pt x="6673596" y="220979"/>
                  </a:lnTo>
                  <a:lnTo>
                    <a:pt x="8036052" y="220979"/>
                  </a:lnTo>
                  <a:lnTo>
                    <a:pt x="8045196" y="108203"/>
                  </a:lnTo>
                  <a:lnTo>
                    <a:pt x="8179308" y="108203"/>
                  </a:lnTo>
                  <a:lnTo>
                    <a:pt x="8183880" y="0"/>
                  </a:lnTo>
                  <a:lnTo>
                    <a:pt x="8442960" y="0"/>
                  </a:lnTo>
                  <a:lnTo>
                    <a:pt x="8447532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041397" y="3019805"/>
              <a:ext cx="8448040" cy="2635250"/>
            </a:xfrm>
            <a:custGeom>
              <a:avLst/>
              <a:gdLst/>
              <a:ahLst/>
              <a:cxnLst/>
              <a:rect l="l" t="t" r="r" b="b"/>
              <a:pathLst>
                <a:path w="8448040" h="2635250">
                  <a:moveTo>
                    <a:pt x="0" y="2634996"/>
                  </a:moveTo>
                  <a:lnTo>
                    <a:pt x="13715" y="2557272"/>
                  </a:lnTo>
                  <a:lnTo>
                    <a:pt x="18287" y="2438400"/>
                  </a:lnTo>
                  <a:lnTo>
                    <a:pt x="22859" y="2260092"/>
                  </a:lnTo>
                  <a:lnTo>
                    <a:pt x="27431" y="2086356"/>
                  </a:lnTo>
                  <a:lnTo>
                    <a:pt x="32003" y="1766316"/>
                  </a:lnTo>
                  <a:lnTo>
                    <a:pt x="36575" y="1743456"/>
                  </a:lnTo>
                  <a:lnTo>
                    <a:pt x="50291" y="1725168"/>
                  </a:lnTo>
                  <a:lnTo>
                    <a:pt x="59435" y="1703832"/>
                  </a:lnTo>
                  <a:lnTo>
                    <a:pt x="92963" y="1665732"/>
                  </a:lnTo>
                  <a:lnTo>
                    <a:pt x="111251" y="1644396"/>
                  </a:lnTo>
                  <a:lnTo>
                    <a:pt x="115824" y="1601724"/>
                  </a:lnTo>
                  <a:lnTo>
                    <a:pt x="120395" y="1580388"/>
                  </a:lnTo>
                  <a:lnTo>
                    <a:pt x="124968" y="1562100"/>
                  </a:lnTo>
                  <a:lnTo>
                    <a:pt x="129539" y="1540764"/>
                  </a:lnTo>
                  <a:lnTo>
                    <a:pt x="134112" y="1414272"/>
                  </a:lnTo>
                  <a:lnTo>
                    <a:pt x="138683" y="1353312"/>
                  </a:lnTo>
                  <a:lnTo>
                    <a:pt x="143256" y="1331976"/>
                  </a:lnTo>
                  <a:lnTo>
                    <a:pt x="152400" y="1269492"/>
                  </a:lnTo>
                  <a:lnTo>
                    <a:pt x="156971" y="1249680"/>
                  </a:lnTo>
                  <a:lnTo>
                    <a:pt x="166115" y="1170432"/>
                  </a:lnTo>
                  <a:lnTo>
                    <a:pt x="170687" y="1130808"/>
                  </a:lnTo>
                  <a:lnTo>
                    <a:pt x="179831" y="1112520"/>
                  </a:lnTo>
                  <a:lnTo>
                    <a:pt x="198119" y="1091184"/>
                  </a:lnTo>
                  <a:lnTo>
                    <a:pt x="207263" y="1065276"/>
                  </a:lnTo>
                  <a:lnTo>
                    <a:pt x="222503" y="1042416"/>
                  </a:lnTo>
                  <a:lnTo>
                    <a:pt x="254507" y="989076"/>
                  </a:lnTo>
                  <a:lnTo>
                    <a:pt x="318515" y="966216"/>
                  </a:lnTo>
                  <a:lnTo>
                    <a:pt x="443483" y="966216"/>
                  </a:lnTo>
                  <a:lnTo>
                    <a:pt x="588263" y="935736"/>
                  </a:lnTo>
                  <a:lnTo>
                    <a:pt x="717803" y="935736"/>
                  </a:lnTo>
                  <a:lnTo>
                    <a:pt x="1078991" y="935736"/>
                  </a:lnTo>
                  <a:lnTo>
                    <a:pt x="1129283" y="845820"/>
                  </a:lnTo>
                  <a:lnTo>
                    <a:pt x="1392936" y="845820"/>
                  </a:lnTo>
                  <a:lnTo>
                    <a:pt x="1549907" y="762000"/>
                  </a:lnTo>
                  <a:lnTo>
                    <a:pt x="1929384" y="762000"/>
                  </a:lnTo>
                  <a:lnTo>
                    <a:pt x="1985772" y="688848"/>
                  </a:lnTo>
                  <a:lnTo>
                    <a:pt x="2342388" y="688848"/>
                  </a:lnTo>
                  <a:lnTo>
                    <a:pt x="2351531" y="641604"/>
                  </a:lnTo>
                  <a:lnTo>
                    <a:pt x="4008119" y="641604"/>
                  </a:lnTo>
                  <a:lnTo>
                    <a:pt x="4012691" y="548640"/>
                  </a:lnTo>
                  <a:lnTo>
                    <a:pt x="4282440" y="548640"/>
                  </a:lnTo>
                  <a:lnTo>
                    <a:pt x="4453128" y="463296"/>
                  </a:lnTo>
                  <a:lnTo>
                    <a:pt x="5073396" y="463296"/>
                  </a:lnTo>
                  <a:lnTo>
                    <a:pt x="5082540" y="402336"/>
                  </a:lnTo>
                  <a:lnTo>
                    <a:pt x="5096256" y="402336"/>
                  </a:lnTo>
                  <a:lnTo>
                    <a:pt x="5100828" y="371856"/>
                  </a:lnTo>
                  <a:lnTo>
                    <a:pt x="5109972" y="371856"/>
                  </a:lnTo>
                  <a:lnTo>
                    <a:pt x="5216652" y="371856"/>
                  </a:lnTo>
                  <a:lnTo>
                    <a:pt x="5221224" y="323088"/>
                  </a:lnTo>
                  <a:lnTo>
                    <a:pt x="5707380" y="323088"/>
                  </a:lnTo>
                  <a:lnTo>
                    <a:pt x="5721096" y="188976"/>
                  </a:lnTo>
                  <a:lnTo>
                    <a:pt x="6768083" y="188976"/>
                  </a:lnTo>
                  <a:lnTo>
                    <a:pt x="6772656" y="80772"/>
                  </a:lnTo>
                  <a:lnTo>
                    <a:pt x="6777228" y="80772"/>
                  </a:lnTo>
                  <a:lnTo>
                    <a:pt x="6781800" y="0"/>
                  </a:lnTo>
                  <a:lnTo>
                    <a:pt x="6786372" y="0"/>
                  </a:lnTo>
                  <a:lnTo>
                    <a:pt x="8442960" y="0"/>
                  </a:lnTo>
                  <a:lnTo>
                    <a:pt x="8447532" y="0"/>
                  </a:lnTo>
                </a:path>
              </a:pathLst>
            </a:custGeom>
            <a:ln w="444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1501521" y="5488330"/>
            <a:ext cx="3549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501521" y="4559300"/>
            <a:ext cx="3549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5%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74394" y="3630548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10%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74394" y="1772792"/>
            <a:ext cx="4832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20%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654933" y="5760211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724645" y="5760211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0414507" y="5760211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34632" y="2466654"/>
            <a:ext cx="281305" cy="27425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1800" spc="-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Cumulative</a:t>
            </a:r>
            <a:r>
              <a:rPr dirty="0" sz="18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Incidence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060060" y="5633307"/>
            <a:ext cx="2226310" cy="828675"/>
          </a:xfrm>
          <a:prstGeom prst="rect">
            <a:avLst/>
          </a:prstGeom>
        </p:spPr>
        <p:txBody>
          <a:bodyPr wrap="square" lIns="0" tIns="139700" rIns="0" bIns="0" rtlCol="0" vert="horz">
            <a:spAutoFit/>
          </a:bodyPr>
          <a:lstStyle/>
          <a:p>
            <a:pPr marL="297180">
              <a:lnSpc>
                <a:spcPct val="100000"/>
              </a:lnSpc>
              <a:spcBef>
                <a:spcPts val="1100"/>
              </a:spcBef>
              <a:tabLst>
                <a:tab pos="1986914" algn="l"/>
              </a:tabLst>
            </a:pP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Post-procedure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278885" y="2043683"/>
            <a:ext cx="243840" cy="556895"/>
            <a:chOff x="3278885" y="2043683"/>
            <a:chExt cx="243840" cy="556895"/>
          </a:xfrm>
        </p:grpSpPr>
        <p:sp>
          <p:nvSpPr>
            <p:cNvPr id="16" name="object 16" descr=""/>
            <p:cNvSpPr/>
            <p:nvPr/>
          </p:nvSpPr>
          <p:spPr>
            <a:xfrm>
              <a:off x="3278885" y="2062733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38100">
              <a:solidFill>
                <a:srgbClr val="00AFE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278885" y="2577845"/>
              <a:ext cx="243840" cy="0"/>
            </a:xfrm>
            <a:custGeom>
              <a:avLst/>
              <a:gdLst/>
              <a:ahLst/>
              <a:cxnLst/>
              <a:rect l="l" t="t" r="r" b="b"/>
              <a:pathLst>
                <a:path w="243839" h="0">
                  <a:moveTo>
                    <a:pt x="0" y="0"/>
                  </a:moveTo>
                  <a:lnTo>
                    <a:pt x="243839" y="0"/>
                  </a:lnTo>
                </a:path>
              </a:pathLst>
            </a:custGeom>
            <a:ln w="444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3535807" y="2410459"/>
            <a:ext cx="17214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(N=971)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374394" y="2701544"/>
            <a:ext cx="5413375" cy="500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870"/>
              </a:lnSpc>
              <a:spcBef>
                <a:spcPts val="100"/>
              </a:spcBef>
            </a:pPr>
            <a:r>
              <a:rPr dirty="0" sz="1800" spc="-25">
                <a:solidFill>
                  <a:srgbClr val="FFFFFF"/>
                </a:solidFill>
                <a:latin typeface="Arial"/>
                <a:cs typeface="Arial"/>
              </a:rPr>
              <a:t>15%</a:t>
            </a:r>
            <a:endParaRPr sz="1800">
              <a:latin typeface="Arial"/>
              <a:cs typeface="Arial"/>
            </a:endParaRPr>
          </a:p>
          <a:p>
            <a:pPr marL="1418590">
              <a:lnSpc>
                <a:spcPts val="1870"/>
              </a:lnSpc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HR,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0.50;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95%CI,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FFFFFF"/>
                </a:solidFill>
                <a:latin typeface="Arial"/>
                <a:cs typeface="Arial"/>
              </a:rPr>
              <a:t>0.38-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0.66;</a:t>
            </a:r>
            <a:r>
              <a:rPr dirty="0" sz="18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P&lt;0.001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9599421" y="2345893"/>
            <a:ext cx="8896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C000"/>
                </a:solidFill>
                <a:latin typeface="Arial"/>
                <a:cs typeface="Arial"/>
              </a:rPr>
              <a:t>14.2%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9735439" y="3555619"/>
            <a:ext cx="720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solidFill>
                  <a:srgbClr val="00AFEF"/>
                </a:solidFill>
                <a:latin typeface="Arial"/>
                <a:cs typeface="Arial"/>
              </a:rPr>
              <a:t>7.8%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987042" y="1213230"/>
            <a:ext cx="8124825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Significantly</a:t>
            </a:r>
            <a:r>
              <a:rPr dirty="0" sz="21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lower</a:t>
            </a:r>
            <a:r>
              <a:rPr dirty="0" sz="2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rate</a:t>
            </a:r>
            <a:r>
              <a:rPr dirty="0" sz="2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BVD</a:t>
            </a:r>
            <a:r>
              <a:rPr dirty="0" sz="2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dirty="0" sz="2100" spc="-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 spc="-60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vs.</a:t>
            </a:r>
            <a:r>
              <a:rPr dirty="0" sz="2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Surgery</a:t>
            </a:r>
            <a:r>
              <a:rPr dirty="0" sz="2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dirty="0" sz="21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z="2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100" spc="-1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endParaRPr sz="2100">
              <a:latin typeface="Arial"/>
              <a:cs typeface="Arial"/>
            </a:endParaRPr>
          </a:p>
        </p:txBody>
      </p:sp>
      <p:grpSp>
        <p:nvGrpSpPr>
          <p:cNvPr id="23" name="object 23" descr=""/>
          <p:cNvGrpSpPr/>
          <p:nvPr/>
        </p:nvGrpSpPr>
        <p:grpSpPr>
          <a:xfrm>
            <a:off x="509422" y="601091"/>
            <a:ext cx="969644" cy="231140"/>
            <a:chOff x="509422" y="601091"/>
            <a:chExt cx="969644" cy="231140"/>
          </a:xfrm>
        </p:grpSpPr>
        <p:pic>
          <p:nvPicPr>
            <p:cNvPr id="24" name="object 2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422" y="601091"/>
              <a:ext cx="468680" cy="231013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994587" y="649224"/>
              <a:ext cx="480059" cy="174625"/>
            </a:xfrm>
            <a:custGeom>
              <a:avLst/>
              <a:gdLst/>
              <a:ahLst/>
              <a:cxnLst/>
              <a:rect l="l" t="t" r="r" b="b"/>
              <a:pathLst>
                <a:path w="480059" h="174625">
                  <a:moveTo>
                    <a:pt x="403428" y="0"/>
                  </a:moveTo>
                  <a:lnTo>
                    <a:pt x="325958" y="0"/>
                  </a:lnTo>
                  <a:lnTo>
                    <a:pt x="325958" y="174625"/>
                  </a:lnTo>
                  <a:lnTo>
                    <a:pt x="349072" y="174625"/>
                  </a:lnTo>
                  <a:lnTo>
                    <a:pt x="349072" y="97154"/>
                  </a:lnTo>
                  <a:lnTo>
                    <a:pt x="420357" y="97154"/>
                  </a:lnTo>
                  <a:lnTo>
                    <a:pt x="416382" y="95250"/>
                  </a:lnTo>
                  <a:lnTo>
                    <a:pt x="428125" y="92888"/>
                  </a:lnTo>
                  <a:lnTo>
                    <a:pt x="438226" y="89407"/>
                  </a:lnTo>
                  <a:lnTo>
                    <a:pt x="446707" y="84784"/>
                  </a:lnTo>
                  <a:lnTo>
                    <a:pt x="453593" y="78993"/>
                  </a:lnTo>
                  <a:lnTo>
                    <a:pt x="455074" y="77088"/>
                  </a:lnTo>
                  <a:lnTo>
                    <a:pt x="349072" y="77088"/>
                  </a:lnTo>
                  <a:lnTo>
                    <a:pt x="349072" y="19303"/>
                  </a:lnTo>
                  <a:lnTo>
                    <a:pt x="456833" y="19303"/>
                  </a:lnTo>
                  <a:lnTo>
                    <a:pt x="454363" y="15861"/>
                  </a:lnTo>
                  <a:lnTo>
                    <a:pt x="414358" y="305"/>
                  </a:lnTo>
                  <a:lnTo>
                    <a:pt x="403428" y="0"/>
                  </a:lnTo>
                  <a:close/>
                </a:path>
                <a:path w="480059" h="174625">
                  <a:moveTo>
                    <a:pt x="420357" y="97154"/>
                  </a:moveTo>
                  <a:lnTo>
                    <a:pt x="381838" y="97154"/>
                  </a:lnTo>
                  <a:lnTo>
                    <a:pt x="386156" y="97409"/>
                  </a:lnTo>
                  <a:lnTo>
                    <a:pt x="388823" y="97916"/>
                  </a:lnTo>
                  <a:lnTo>
                    <a:pt x="392379" y="98805"/>
                  </a:lnTo>
                  <a:lnTo>
                    <a:pt x="395808" y="100329"/>
                  </a:lnTo>
                  <a:lnTo>
                    <a:pt x="399364" y="102615"/>
                  </a:lnTo>
                  <a:lnTo>
                    <a:pt x="402793" y="104775"/>
                  </a:lnTo>
                  <a:lnTo>
                    <a:pt x="427685" y="138302"/>
                  </a:lnTo>
                  <a:lnTo>
                    <a:pt x="450799" y="174625"/>
                  </a:lnTo>
                  <a:lnTo>
                    <a:pt x="479882" y="174625"/>
                  </a:lnTo>
                  <a:lnTo>
                    <a:pt x="449529" y="127126"/>
                  </a:lnTo>
                  <a:lnTo>
                    <a:pt x="422478" y="98171"/>
                  </a:lnTo>
                  <a:lnTo>
                    <a:pt x="420357" y="97154"/>
                  </a:lnTo>
                  <a:close/>
                </a:path>
                <a:path w="480059" h="174625">
                  <a:moveTo>
                    <a:pt x="456833" y="19303"/>
                  </a:moveTo>
                  <a:lnTo>
                    <a:pt x="404317" y="19303"/>
                  </a:lnTo>
                  <a:lnTo>
                    <a:pt x="413387" y="19804"/>
                  </a:lnTo>
                  <a:lnTo>
                    <a:pt x="421160" y="21304"/>
                  </a:lnTo>
                  <a:lnTo>
                    <a:pt x="427623" y="23804"/>
                  </a:lnTo>
                  <a:lnTo>
                    <a:pt x="432765" y="27304"/>
                  </a:lnTo>
                  <a:lnTo>
                    <a:pt x="438734" y="32638"/>
                  </a:lnTo>
                  <a:lnTo>
                    <a:pt x="441782" y="39370"/>
                  </a:lnTo>
                  <a:lnTo>
                    <a:pt x="441782" y="53339"/>
                  </a:lnTo>
                  <a:lnTo>
                    <a:pt x="440258" y="58547"/>
                  </a:lnTo>
                  <a:lnTo>
                    <a:pt x="437083" y="63373"/>
                  </a:lnTo>
                  <a:lnTo>
                    <a:pt x="434035" y="68199"/>
                  </a:lnTo>
                  <a:lnTo>
                    <a:pt x="429463" y="71627"/>
                  </a:lnTo>
                  <a:lnTo>
                    <a:pt x="417525" y="75946"/>
                  </a:lnTo>
                  <a:lnTo>
                    <a:pt x="409270" y="77088"/>
                  </a:lnTo>
                  <a:lnTo>
                    <a:pt x="455074" y="77088"/>
                  </a:lnTo>
                  <a:lnTo>
                    <a:pt x="458833" y="72253"/>
                  </a:lnTo>
                  <a:lnTo>
                    <a:pt x="462562" y="64785"/>
                  </a:lnTo>
                  <a:lnTo>
                    <a:pt x="464791" y="56580"/>
                  </a:lnTo>
                  <a:lnTo>
                    <a:pt x="465531" y="47625"/>
                  </a:lnTo>
                  <a:lnTo>
                    <a:pt x="465078" y="40624"/>
                  </a:lnTo>
                  <a:lnTo>
                    <a:pt x="463721" y="33909"/>
                  </a:lnTo>
                  <a:lnTo>
                    <a:pt x="461459" y="27479"/>
                  </a:lnTo>
                  <a:lnTo>
                    <a:pt x="458269" y="21304"/>
                  </a:lnTo>
                  <a:lnTo>
                    <a:pt x="456833" y="19303"/>
                  </a:lnTo>
                  <a:close/>
                </a:path>
                <a:path w="480059" h="174625">
                  <a:moveTo>
                    <a:pt x="235343" y="0"/>
                  </a:moveTo>
                  <a:lnTo>
                    <a:pt x="210464" y="0"/>
                  </a:lnTo>
                  <a:lnTo>
                    <a:pt x="143421" y="174625"/>
                  </a:lnTo>
                  <a:lnTo>
                    <a:pt x="167957" y="174625"/>
                  </a:lnTo>
                  <a:lnTo>
                    <a:pt x="187121" y="121792"/>
                  </a:lnTo>
                  <a:lnTo>
                    <a:pt x="285168" y="121792"/>
                  </a:lnTo>
                  <a:lnTo>
                    <a:pt x="277426" y="102870"/>
                  </a:lnTo>
                  <a:lnTo>
                    <a:pt x="193789" y="102870"/>
                  </a:lnTo>
                  <a:lnTo>
                    <a:pt x="212953" y="51688"/>
                  </a:lnTo>
                  <a:lnTo>
                    <a:pt x="215820" y="43400"/>
                  </a:lnTo>
                  <a:lnTo>
                    <a:pt x="218344" y="35099"/>
                  </a:lnTo>
                  <a:lnTo>
                    <a:pt x="220525" y="26775"/>
                  </a:lnTo>
                  <a:lnTo>
                    <a:pt x="222364" y="18414"/>
                  </a:lnTo>
                  <a:lnTo>
                    <a:pt x="242877" y="18414"/>
                  </a:lnTo>
                  <a:lnTo>
                    <a:pt x="235343" y="0"/>
                  </a:lnTo>
                  <a:close/>
                </a:path>
                <a:path w="480059" h="174625">
                  <a:moveTo>
                    <a:pt x="285168" y="121792"/>
                  </a:moveTo>
                  <a:lnTo>
                    <a:pt x="260108" y="121792"/>
                  </a:lnTo>
                  <a:lnTo>
                    <a:pt x="280492" y="174625"/>
                  </a:lnTo>
                  <a:lnTo>
                    <a:pt x="306781" y="174625"/>
                  </a:lnTo>
                  <a:lnTo>
                    <a:pt x="285168" y="121792"/>
                  </a:lnTo>
                  <a:close/>
                </a:path>
                <a:path w="480059" h="174625">
                  <a:moveTo>
                    <a:pt x="242877" y="18414"/>
                  </a:moveTo>
                  <a:lnTo>
                    <a:pt x="222364" y="18414"/>
                  </a:lnTo>
                  <a:lnTo>
                    <a:pt x="224659" y="25963"/>
                  </a:lnTo>
                  <a:lnTo>
                    <a:pt x="227488" y="34512"/>
                  </a:lnTo>
                  <a:lnTo>
                    <a:pt x="230851" y="44061"/>
                  </a:lnTo>
                  <a:lnTo>
                    <a:pt x="234746" y="54610"/>
                  </a:lnTo>
                  <a:lnTo>
                    <a:pt x="252958" y="102870"/>
                  </a:lnTo>
                  <a:lnTo>
                    <a:pt x="277426" y="102870"/>
                  </a:lnTo>
                  <a:lnTo>
                    <a:pt x="242877" y="18414"/>
                  </a:lnTo>
                  <a:close/>
                </a:path>
                <a:path w="480059" h="174625">
                  <a:moveTo>
                    <a:pt x="126212" y="0"/>
                  </a:moveTo>
                  <a:lnTo>
                    <a:pt x="0" y="0"/>
                  </a:lnTo>
                  <a:lnTo>
                    <a:pt x="0" y="174625"/>
                  </a:lnTo>
                  <a:lnTo>
                    <a:pt x="130263" y="174625"/>
                  </a:lnTo>
                  <a:lnTo>
                    <a:pt x="130263" y="154050"/>
                  </a:lnTo>
                  <a:lnTo>
                    <a:pt x="23101" y="154050"/>
                  </a:lnTo>
                  <a:lnTo>
                    <a:pt x="23101" y="94614"/>
                  </a:lnTo>
                  <a:lnTo>
                    <a:pt x="119659" y="94614"/>
                  </a:lnTo>
                  <a:lnTo>
                    <a:pt x="119659" y="74167"/>
                  </a:lnTo>
                  <a:lnTo>
                    <a:pt x="23101" y="74167"/>
                  </a:lnTo>
                  <a:lnTo>
                    <a:pt x="23101" y="20700"/>
                  </a:lnTo>
                  <a:lnTo>
                    <a:pt x="126212" y="20700"/>
                  </a:lnTo>
                  <a:lnTo>
                    <a:pt x="12621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0015" y="644652"/>
              <a:ext cx="489026" cy="183769"/>
            </a:xfrm>
            <a:prstGeom prst="rect">
              <a:avLst/>
            </a:prstGeom>
          </p:spPr>
        </p:pic>
      </p:grpSp>
      <p:grpSp>
        <p:nvGrpSpPr>
          <p:cNvPr id="27" name="object 27" descr=""/>
          <p:cNvGrpSpPr/>
          <p:nvPr/>
        </p:nvGrpSpPr>
        <p:grpSpPr>
          <a:xfrm>
            <a:off x="1557274" y="601091"/>
            <a:ext cx="781050" cy="227329"/>
            <a:chOff x="1557274" y="601091"/>
            <a:chExt cx="781050" cy="227329"/>
          </a:xfrm>
        </p:grpSpPr>
        <p:pic>
          <p:nvPicPr>
            <p:cNvPr id="28" name="object 2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57274" y="601091"/>
              <a:ext cx="208787" cy="227330"/>
            </a:xfrm>
            <a:prstGeom prst="rect">
              <a:avLst/>
            </a:prstGeom>
          </p:spPr>
        </p:pic>
        <p:sp>
          <p:nvSpPr>
            <p:cNvPr id="29" name="object 29" descr=""/>
            <p:cNvSpPr/>
            <p:nvPr/>
          </p:nvSpPr>
          <p:spPr>
            <a:xfrm>
              <a:off x="1740027" y="64922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91821" y="0"/>
                  </a:moveTo>
                  <a:lnTo>
                    <a:pt x="67056" y="0"/>
                  </a:lnTo>
                  <a:lnTo>
                    <a:pt x="0" y="174625"/>
                  </a:lnTo>
                  <a:lnTo>
                    <a:pt x="24511" y="174625"/>
                  </a:lnTo>
                  <a:lnTo>
                    <a:pt x="43687" y="121792"/>
                  </a:lnTo>
                  <a:lnTo>
                    <a:pt x="141689" y="121792"/>
                  </a:lnTo>
                  <a:lnTo>
                    <a:pt x="133941" y="102870"/>
                  </a:lnTo>
                  <a:lnTo>
                    <a:pt x="50292" y="102870"/>
                  </a:lnTo>
                  <a:lnTo>
                    <a:pt x="69468" y="51688"/>
                  </a:lnTo>
                  <a:lnTo>
                    <a:pt x="72348" y="43400"/>
                  </a:lnTo>
                  <a:lnTo>
                    <a:pt x="74882" y="35099"/>
                  </a:lnTo>
                  <a:lnTo>
                    <a:pt x="77059" y="26775"/>
                  </a:lnTo>
                  <a:lnTo>
                    <a:pt x="78867" y="18414"/>
                  </a:lnTo>
                  <a:lnTo>
                    <a:pt x="99361" y="18414"/>
                  </a:lnTo>
                  <a:lnTo>
                    <a:pt x="91821" y="0"/>
                  </a:lnTo>
                  <a:close/>
                </a:path>
                <a:path w="593725" h="174625">
                  <a:moveTo>
                    <a:pt x="141689" y="121792"/>
                  </a:moveTo>
                  <a:lnTo>
                    <a:pt x="116586" y="121792"/>
                  </a:lnTo>
                  <a:lnTo>
                    <a:pt x="137033" y="174625"/>
                  </a:lnTo>
                  <a:lnTo>
                    <a:pt x="163322" y="174625"/>
                  </a:lnTo>
                  <a:lnTo>
                    <a:pt x="141689" y="121792"/>
                  </a:lnTo>
                  <a:close/>
                </a:path>
                <a:path w="593725" h="174625">
                  <a:moveTo>
                    <a:pt x="99361" y="18414"/>
                  </a:moveTo>
                  <a:lnTo>
                    <a:pt x="78867" y="18414"/>
                  </a:lnTo>
                  <a:lnTo>
                    <a:pt x="81204" y="25963"/>
                  </a:lnTo>
                  <a:lnTo>
                    <a:pt x="84042" y="34512"/>
                  </a:lnTo>
                  <a:lnTo>
                    <a:pt x="87403" y="44061"/>
                  </a:lnTo>
                  <a:lnTo>
                    <a:pt x="91312" y="54610"/>
                  </a:lnTo>
                  <a:lnTo>
                    <a:pt x="109474" y="102870"/>
                  </a:lnTo>
                  <a:lnTo>
                    <a:pt x="133941" y="102870"/>
                  </a:lnTo>
                  <a:lnTo>
                    <a:pt x="99361" y="18414"/>
                  </a:lnTo>
                  <a:close/>
                </a:path>
                <a:path w="593725" h="174625">
                  <a:moveTo>
                    <a:pt x="589280" y="0"/>
                  </a:moveTo>
                  <a:lnTo>
                    <a:pt x="463042" y="0"/>
                  </a:lnTo>
                  <a:lnTo>
                    <a:pt x="463042" y="174625"/>
                  </a:lnTo>
                  <a:lnTo>
                    <a:pt x="593344" y="174625"/>
                  </a:lnTo>
                  <a:lnTo>
                    <a:pt x="593344" y="154050"/>
                  </a:lnTo>
                  <a:lnTo>
                    <a:pt x="486156" y="154050"/>
                  </a:lnTo>
                  <a:lnTo>
                    <a:pt x="486156" y="94614"/>
                  </a:lnTo>
                  <a:lnTo>
                    <a:pt x="582803" y="94614"/>
                  </a:lnTo>
                  <a:lnTo>
                    <a:pt x="582803" y="74167"/>
                  </a:lnTo>
                  <a:lnTo>
                    <a:pt x="486156" y="74167"/>
                  </a:lnTo>
                  <a:lnTo>
                    <a:pt x="486156" y="20700"/>
                  </a:lnTo>
                  <a:lnTo>
                    <a:pt x="589280" y="20700"/>
                  </a:lnTo>
                  <a:lnTo>
                    <a:pt x="589280" y="0"/>
                  </a:lnTo>
                  <a:close/>
                </a:path>
                <a:path w="593725" h="174625">
                  <a:moveTo>
                    <a:pt x="204343" y="0"/>
                  </a:moveTo>
                  <a:lnTo>
                    <a:pt x="181229" y="0"/>
                  </a:lnTo>
                  <a:lnTo>
                    <a:pt x="181229" y="174625"/>
                  </a:lnTo>
                  <a:lnTo>
                    <a:pt x="290322" y="174625"/>
                  </a:lnTo>
                  <a:lnTo>
                    <a:pt x="290322" y="154050"/>
                  </a:lnTo>
                  <a:lnTo>
                    <a:pt x="204343" y="154050"/>
                  </a:lnTo>
                  <a:lnTo>
                    <a:pt x="204343" y="0"/>
                  </a:lnTo>
                  <a:close/>
                </a:path>
                <a:path w="593725" h="174625">
                  <a:moveTo>
                    <a:pt x="306831" y="0"/>
                  </a:moveTo>
                  <a:lnTo>
                    <a:pt x="281813" y="0"/>
                  </a:lnTo>
                  <a:lnTo>
                    <a:pt x="349377" y="174625"/>
                  </a:lnTo>
                  <a:lnTo>
                    <a:pt x="373125" y="174625"/>
                  </a:lnTo>
                  <a:lnTo>
                    <a:pt x="380629" y="155448"/>
                  </a:lnTo>
                  <a:lnTo>
                    <a:pt x="361315" y="155448"/>
                  </a:lnTo>
                  <a:lnTo>
                    <a:pt x="359276" y="148304"/>
                  </a:lnTo>
                  <a:lnTo>
                    <a:pt x="357219" y="141636"/>
                  </a:lnTo>
                  <a:lnTo>
                    <a:pt x="354688" y="134016"/>
                  </a:lnTo>
                  <a:lnTo>
                    <a:pt x="352171" y="126873"/>
                  </a:lnTo>
                  <a:lnTo>
                    <a:pt x="306831" y="0"/>
                  </a:lnTo>
                  <a:close/>
                </a:path>
                <a:path w="593725" h="174625">
                  <a:moveTo>
                    <a:pt x="441452" y="0"/>
                  </a:moveTo>
                  <a:lnTo>
                    <a:pt x="417956" y="0"/>
                  </a:lnTo>
                  <a:lnTo>
                    <a:pt x="370713" y="126873"/>
                  </a:lnTo>
                  <a:lnTo>
                    <a:pt x="367997" y="134373"/>
                  </a:lnTo>
                  <a:lnTo>
                    <a:pt x="365680" y="141160"/>
                  </a:lnTo>
                  <a:lnTo>
                    <a:pt x="363303" y="148661"/>
                  </a:lnTo>
                  <a:lnTo>
                    <a:pt x="361315" y="155448"/>
                  </a:lnTo>
                  <a:lnTo>
                    <a:pt x="380629" y="155448"/>
                  </a:lnTo>
                  <a:lnTo>
                    <a:pt x="441452" y="0"/>
                  </a:lnTo>
                  <a:close/>
                </a:path>
              </a:pathLst>
            </a:custGeom>
            <a:solidFill>
              <a:srgbClr val="FFF1C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740027" y="649224"/>
              <a:ext cx="593725" cy="174625"/>
            </a:xfrm>
            <a:custGeom>
              <a:avLst/>
              <a:gdLst/>
              <a:ahLst/>
              <a:cxnLst/>
              <a:rect l="l" t="t" r="r" b="b"/>
              <a:pathLst>
                <a:path w="593725" h="174625">
                  <a:moveTo>
                    <a:pt x="78867" y="18414"/>
                  </a:moveTo>
                  <a:lnTo>
                    <a:pt x="50292" y="102870"/>
                  </a:lnTo>
                  <a:lnTo>
                    <a:pt x="109474" y="102870"/>
                  </a:lnTo>
                  <a:lnTo>
                    <a:pt x="91312" y="54610"/>
                  </a:lnTo>
                  <a:lnTo>
                    <a:pt x="87403" y="44061"/>
                  </a:lnTo>
                  <a:lnTo>
                    <a:pt x="84042" y="34512"/>
                  </a:lnTo>
                  <a:lnTo>
                    <a:pt x="81204" y="25963"/>
                  </a:lnTo>
                  <a:lnTo>
                    <a:pt x="78867" y="18414"/>
                  </a:lnTo>
                  <a:close/>
                </a:path>
                <a:path w="593725" h="174625">
                  <a:moveTo>
                    <a:pt x="463042" y="0"/>
                  </a:moveTo>
                  <a:lnTo>
                    <a:pt x="589280" y="0"/>
                  </a:lnTo>
                  <a:lnTo>
                    <a:pt x="589280" y="20700"/>
                  </a:lnTo>
                  <a:lnTo>
                    <a:pt x="486156" y="20700"/>
                  </a:lnTo>
                  <a:lnTo>
                    <a:pt x="486156" y="74167"/>
                  </a:lnTo>
                  <a:lnTo>
                    <a:pt x="582803" y="74167"/>
                  </a:lnTo>
                  <a:lnTo>
                    <a:pt x="582803" y="94614"/>
                  </a:lnTo>
                  <a:lnTo>
                    <a:pt x="486156" y="94614"/>
                  </a:lnTo>
                  <a:lnTo>
                    <a:pt x="486156" y="154050"/>
                  </a:lnTo>
                  <a:lnTo>
                    <a:pt x="593344" y="154050"/>
                  </a:lnTo>
                  <a:lnTo>
                    <a:pt x="593344" y="174625"/>
                  </a:lnTo>
                  <a:lnTo>
                    <a:pt x="463042" y="174625"/>
                  </a:lnTo>
                  <a:lnTo>
                    <a:pt x="463042" y="0"/>
                  </a:lnTo>
                  <a:close/>
                </a:path>
                <a:path w="593725" h="174625">
                  <a:moveTo>
                    <a:pt x="281813" y="0"/>
                  </a:moveTo>
                  <a:lnTo>
                    <a:pt x="306831" y="0"/>
                  </a:lnTo>
                  <a:lnTo>
                    <a:pt x="352171" y="126873"/>
                  </a:lnTo>
                  <a:lnTo>
                    <a:pt x="354814" y="134373"/>
                  </a:lnTo>
                  <a:lnTo>
                    <a:pt x="357219" y="141636"/>
                  </a:lnTo>
                  <a:lnTo>
                    <a:pt x="359386" y="148661"/>
                  </a:lnTo>
                  <a:lnTo>
                    <a:pt x="361315" y="155448"/>
                  </a:lnTo>
                  <a:lnTo>
                    <a:pt x="363408" y="148304"/>
                  </a:lnTo>
                  <a:lnTo>
                    <a:pt x="365680" y="141160"/>
                  </a:lnTo>
                  <a:lnTo>
                    <a:pt x="368119" y="134016"/>
                  </a:lnTo>
                  <a:lnTo>
                    <a:pt x="370713" y="126873"/>
                  </a:lnTo>
                  <a:lnTo>
                    <a:pt x="417956" y="0"/>
                  </a:lnTo>
                  <a:lnTo>
                    <a:pt x="441452" y="0"/>
                  </a:lnTo>
                  <a:lnTo>
                    <a:pt x="373125" y="174625"/>
                  </a:lnTo>
                  <a:lnTo>
                    <a:pt x="349377" y="174625"/>
                  </a:lnTo>
                  <a:lnTo>
                    <a:pt x="281813" y="0"/>
                  </a:lnTo>
                  <a:close/>
                </a:path>
                <a:path w="593725" h="174625">
                  <a:moveTo>
                    <a:pt x="181229" y="0"/>
                  </a:moveTo>
                  <a:lnTo>
                    <a:pt x="204343" y="0"/>
                  </a:lnTo>
                  <a:lnTo>
                    <a:pt x="204343" y="154050"/>
                  </a:lnTo>
                  <a:lnTo>
                    <a:pt x="290322" y="154050"/>
                  </a:lnTo>
                  <a:lnTo>
                    <a:pt x="290322" y="174625"/>
                  </a:lnTo>
                  <a:lnTo>
                    <a:pt x="181229" y="174625"/>
                  </a:lnTo>
                  <a:lnTo>
                    <a:pt x="181229" y="0"/>
                  </a:lnTo>
                  <a:close/>
                </a:path>
                <a:path w="593725" h="174625">
                  <a:moveTo>
                    <a:pt x="67056" y="0"/>
                  </a:moveTo>
                  <a:lnTo>
                    <a:pt x="91821" y="0"/>
                  </a:lnTo>
                  <a:lnTo>
                    <a:pt x="163322" y="174625"/>
                  </a:lnTo>
                  <a:lnTo>
                    <a:pt x="137033" y="174625"/>
                  </a:lnTo>
                  <a:lnTo>
                    <a:pt x="116586" y="121792"/>
                  </a:lnTo>
                  <a:lnTo>
                    <a:pt x="43687" y="121792"/>
                  </a:lnTo>
                  <a:lnTo>
                    <a:pt x="24511" y="174625"/>
                  </a:lnTo>
                  <a:lnTo>
                    <a:pt x="0" y="174625"/>
                  </a:lnTo>
                  <a:lnTo>
                    <a:pt x="67056" y="0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1" name="object 31" descr=""/>
          <p:cNvGrpSpPr/>
          <p:nvPr/>
        </p:nvGrpSpPr>
        <p:grpSpPr>
          <a:xfrm>
            <a:off x="2446654" y="601091"/>
            <a:ext cx="1912620" cy="230504"/>
            <a:chOff x="2446654" y="601091"/>
            <a:chExt cx="1912620" cy="230504"/>
          </a:xfrm>
        </p:grpSpPr>
        <p:pic>
          <p:nvPicPr>
            <p:cNvPr id="32" name="object 32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6654" y="601091"/>
              <a:ext cx="175641" cy="227330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645028" y="641604"/>
              <a:ext cx="1713738" cy="189738"/>
            </a:xfrm>
            <a:prstGeom prst="rect">
              <a:avLst/>
            </a:prstGeom>
          </p:spPr>
        </p:pic>
      </p:grpSp>
      <p:pic>
        <p:nvPicPr>
          <p:cNvPr id="34" name="object 3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456" y="233172"/>
            <a:ext cx="1791779" cy="234950"/>
          </a:xfrm>
          <a:prstGeom prst="rect">
            <a:avLst/>
          </a:prstGeom>
        </p:spPr>
      </p:pic>
      <p:grpSp>
        <p:nvGrpSpPr>
          <p:cNvPr id="35" name="object 35" descr=""/>
          <p:cNvGrpSpPr/>
          <p:nvPr/>
        </p:nvGrpSpPr>
        <p:grpSpPr>
          <a:xfrm>
            <a:off x="2373883" y="362825"/>
            <a:ext cx="92075" cy="36195"/>
            <a:chOff x="2373883" y="362825"/>
            <a:chExt cx="92075" cy="36195"/>
          </a:xfrm>
        </p:grpSpPr>
        <p:sp>
          <p:nvSpPr>
            <p:cNvPr id="36" name="object 36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82302" y="0"/>
                  </a:moveTo>
                  <a:lnTo>
                    <a:pt x="0" y="0"/>
                  </a:lnTo>
                  <a:lnTo>
                    <a:pt x="0" y="26937"/>
                  </a:lnTo>
                  <a:lnTo>
                    <a:pt x="82302" y="26937"/>
                  </a:lnTo>
                  <a:lnTo>
                    <a:pt x="82302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2378455" y="367397"/>
              <a:ext cx="82550" cy="27305"/>
            </a:xfrm>
            <a:custGeom>
              <a:avLst/>
              <a:gdLst/>
              <a:ahLst/>
              <a:cxnLst/>
              <a:rect l="l" t="t" r="r" b="b"/>
              <a:pathLst>
                <a:path w="82550" h="27304">
                  <a:moveTo>
                    <a:pt x="0" y="26937"/>
                  </a:moveTo>
                  <a:lnTo>
                    <a:pt x="82302" y="26937"/>
                  </a:lnTo>
                  <a:lnTo>
                    <a:pt x="82302" y="0"/>
                  </a:lnTo>
                  <a:lnTo>
                    <a:pt x="0" y="0"/>
                  </a:lnTo>
                  <a:lnTo>
                    <a:pt x="0" y="26937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38" name="object 3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74289" y="233172"/>
            <a:ext cx="4069207" cy="234950"/>
          </a:xfrm>
          <a:prstGeom prst="rect">
            <a:avLst/>
          </a:prstGeom>
        </p:spPr>
      </p:pic>
      <p:sp>
        <p:nvSpPr>
          <p:cNvPr id="39" name="object 39" descr=""/>
          <p:cNvSpPr txBox="1"/>
          <p:nvPr/>
        </p:nvSpPr>
        <p:spPr>
          <a:xfrm>
            <a:off x="992530" y="6542328"/>
            <a:ext cx="61607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†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Fine-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Gray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interval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censoring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treating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death</a:t>
            </a: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competing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risk,</a:t>
            </a:r>
            <a:r>
              <a:rPr dirty="0" sz="11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HR</a:t>
            </a:r>
            <a:r>
              <a:rPr dirty="0" sz="11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hazard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FFFFFF"/>
                </a:solidFill>
                <a:latin typeface="Arial"/>
                <a:cs typeface="Arial"/>
              </a:rPr>
              <a:t>ratio</a:t>
            </a:r>
            <a:endParaRPr sz="11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3510407" y="1894078"/>
            <a:ext cx="35941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CoreValve/Evolut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18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(N=1128)</a:t>
            </a:r>
            <a:r>
              <a:rPr dirty="0" sz="18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baseline="9259" sz="2700" spc="-75">
                <a:solidFill>
                  <a:srgbClr val="FFFFFF"/>
                </a:solidFill>
                <a:latin typeface="Arial"/>
                <a:cs typeface="Arial"/>
              </a:rPr>
              <a:t>*</a:t>
            </a:r>
            <a:endParaRPr baseline="9259" sz="27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992530" y="5760211"/>
            <a:ext cx="2012314" cy="572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85725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dirty="0" sz="11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CoreValve 88%,</a:t>
            </a:r>
            <a:r>
              <a:rPr dirty="0" sz="11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Evolut</a:t>
            </a:r>
            <a:r>
              <a:rPr dirty="0" sz="11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12%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Steven J. Yakubov</dc:creator>
  <dcterms:created xsi:type="dcterms:W3CDTF">2023-03-02T16:15:35Z</dcterms:created>
  <dcterms:modified xsi:type="dcterms:W3CDTF">2023-03-02T16:15:35Z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2023-02-24T00:00:00Z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2023-03-02T00:00:00Z</vt:filetime>
  </property>
  <property fmtid="{D5CDD505-2E9C-101B-9397-08002B2CF9AE}" pid="5" name="Producer">
    <vt:lpwstr>Microsoft® PowerPoint® for Microsoft 365</vt:lpwstr>
  </property>
</Properties>
</file>