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4318000"/>
            <a:ext cx="1123032" cy="4057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0300" y="4241800"/>
            <a:ext cx="574390" cy="5743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8700" y="952500"/>
            <a:ext cx="1797460" cy="857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3395" y="1659486"/>
            <a:ext cx="815720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2" cy="3077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800" y="4762500"/>
            <a:ext cx="762286" cy="3635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09600"/>
            <a:ext cx="4610100" cy="38608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21635" y="780126"/>
            <a:ext cx="4294505" cy="3456304"/>
          </a:xfrm>
          <a:custGeom>
            <a:avLst/>
            <a:gdLst/>
            <a:ahLst/>
            <a:cxnLst/>
            <a:rect l="l" t="t" r="r" b="b"/>
            <a:pathLst>
              <a:path w="4294505" h="3456304">
                <a:moveTo>
                  <a:pt x="84399" y="0"/>
                </a:moveTo>
                <a:lnTo>
                  <a:pt x="51547" y="6633"/>
                </a:lnTo>
                <a:lnTo>
                  <a:pt x="24719" y="24720"/>
                </a:lnTo>
                <a:lnTo>
                  <a:pt x="6632" y="51547"/>
                </a:lnTo>
                <a:lnTo>
                  <a:pt x="0" y="84399"/>
                </a:lnTo>
                <a:lnTo>
                  <a:pt x="0" y="3371746"/>
                </a:lnTo>
                <a:lnTo>
                  <a:pt x="6632" y="3404597"/>
                </a:lnTo>
                <a:lnTo>
                  <a:pt x="24720" y="3431425"/>
                </a:lnTo>
                <a:lnTo>
                  <a:pt x="51547" y="3449512"/>
                </a:lnTo>
                <a:lnTo>
                  <a:pt x="84398" y="3456145"/>
                </a:lnTo>
                <a:lnTo>
                  <a:pt x="4209979" y="3456144"/>
                </a:lnTo>
                <a:lnTo>
                  <a:pt x="4242831" y="3449512"/>
                </a:lnTo>
                <a:lnTo>
                  <a:pt x="4269658" y="3431425"/>
                </a:lnTo>
                <a:lnTo>
                  <a:pt x="4287745" y="3404597"/>
                </a:lnTo>
                <a:lnTo>
                  <a:pt x="4294378" y="3371746"/>
                </a:lnTo>
                <a:lnTo>
                  <a:pt x="4294378" y="84399"/>
                </a:lnTo>
                <a:lnTo>
                  <a:pt x="4287745" y="51547"/>
                </a:lnTo>
                <a:lnTo>
                  <a:pt x="4269658" y="24720"/>
                </a:lnTo>
                <a:lnTo>
                  <a:pt x="4242831" y="6633"/>
                </a:lnTo>
                <a:lnTo>
                  <a:pt x="4209979" y="0"/>
                </a:lnTo>
                <a:lnTo>
                  <a:pt x="84399" y="0"/>
                </a:lnTo>
                <a:close/>
              </a:path>
              <a:path w="4294505" h="3456304">
                <a:moveTo>
                  <a:pt x="4294379" y="84399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30700" y="596900"/>
            <a:ext cx="4813300" cy="38608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45650" y="764887"/>
            <a:ext cx="4476750" cy="3456304"/>
          </a:xfrm>
          <a:custGeom>
            <a:avLst/>
            <a:gdLst/>
            <a:ahLst/>
            <a:cxnLst/>
            <a:rect l="l" t="t" r="r" b="b"/>
            <a:pathLst>
              <a:path w="4476750" h="3456304">
                <a:moveTo>
                  <a:pt x="4397706" y="0"/>
                </a:moveTo>
                <a:lnTo>
                  <a:pt x="79007" y="0"/>
                </a:lnTo>
                <a:lnTo>
                  <a:pt x="48254" y="6208"/>
                </a:lnTo>
                <a:lnTo>
                  <a:pt x="23140" y="23140"/>
                </a:lnTo>
                <a:lnTo>
                  <a:pt x="6208" y="48254"/>
                </a:lnTo>
                <a:lnTo>
                  <a:pt x="0" y="79006"/>
                </a:lnTo>
                <a:lnTo>
                  <a:pt x="0" y="3377136"/>
                </a:lnTo>
                <a:lnTo>
                  <a:pt x="6208" y="3407889"/>
                </a:lnTo>
                <a:lnTo>
                  <a:pt x="23140" y="3433003"/>
                </a:lnTo>
                <a:lnTo>
                  <a:pt x="48254" y="3449935"/>
                </a:lnTo>
                <a:lnTo>
                  <a:pt x="79007" y="3456143"/>
                </a:lnTo>
                <a:lnTo>
                  <a:pt x="4397706" y="3456143"/>
                </a:lnTo>
                <a:lnTo>
                  <a:pt x="4428458" y="3449935"/>
                </a:lnTo>
                <a:lnTo>
                  <a:pt x="4453572" y="3433003"/>
                </a:lnTo>
                <a:lnTo>
                  <a:pt x="4470504" y="3407889"/>
                </a:lnTo>
                <a:lnTo>
                  <a:pt x="4476713" y="3377136"/>
                </a:lnTo>
                <a:lnTo>
                  <a:pt x="4476713" y="79006"/>
                </a:lnTo>
                <a:lnTo>
                  <a:pt x="4470504" y="48253"/>
                </a:lnTo>
                <a:lnTo>
                  <a:pt x="4453572" y="23140"/>
                </a:lnTo>
                <a:lnTo>
                  <a:pt x="4428459" y="6208"/>
                </a:lnTo>
                <a:lnTo>
                  <a:pt x="4397706" y="0"/>
                </a:lnTo>
                <a:close/>
              </a:path>
              <a:path w="4476750" h="3456304">
                <a:moveTo>
                  <a:pt x="4476714" y="79006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2" cy="3077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64500" y="4787900"/>
            <a:ext cx="851882" cy="3077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7800" y="4762500"/>
            <a:ext cx="762286" cy="363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842" y="95739"/>
            <a:ext cx="8616315" cy="53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444" y="791751"/>
            <a:ext cx="8263110" cy="2435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8657" y="4870287"/>
            <a:ext cx="749935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6195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Courier New"/>
                <a:cs typeface="Courier New"/>
              </a:rPr>
              <a:t>Using</a:t>
            </a:r>
            <a:r>
              <a:rPr dirty="0" sz="2800" spc="-40">
                <a:latin typeface="Courier New"/>
                <a:cs typeface="Courier New"/>
              </a:rPr>
              <a:t> </a:t>
            </a:r>
            <a:r>
              <a:rPr dirty="0" sz="2800">
                <a:latin typeface="Courier New"/>
                <a:cs typeface="Courier New"/>
              </a:rPr>
              <a:t>temporary</a:t>
            </a:r>
            <a:r>
              <a:rPr dirty="0" sz="2800" spc="-40">
                <a:latin typeface="Courier New"/>
                <a:cs typeface="Courier New"/>
              </a:rPr>
              <a:t> </a:t>
            </a:r>
            <a:r>
              <a:rPr dirty="0" sz="2800">
                <a:latin typeface="Courier New"/>
                <a:cs typeface="Courier New"/>
              </a:rPr>
              <a:t>permanent</a:t>
            </a:r>
            <a:r>
              <a:rPr dirty="0" sz="2800" spc="-40">
                <a:latin typeface="Courier New"/>
                <a:cs typeface="Courier New"/>
              </a:rPr>
              <a:t> </a:t>
            </a:r>
            <a:r>
              <a:rPr dirty="0" sz="2800">
                <a:latin typeface="Courier New"/>
                <a:cs typeface="Courier New"/>
              </a:rPr>
              <a:t>pacemaker</a:t>
            </a:r>
            <a:r>
              <a:rPr dirty="0" sz="2800" spc="-40">
                <a:latin typeface="Courier New"/>
                <a:cs typeface="Courier New"/>
              </a:rPr>
              <a:t> </a:t>
            </a:r>
            <a:r>
              <a:rPr dirty="0" sz="2800" spc="-25">
                <a:latin typeface="Courier New"/>
                <a:cs typeface="Courier New"/>
              </a:rPr>
              <a:t>as </a:t>
            </a:r>
            <a:r>
              <a:rPr dirty="0" sz="2800" spc="-50">
                <a:latin typeface="Courier New"/>
                <a:cs typeface="Courier New"/>
              </a:rPr>
              <a:t>a</a:t>
            </a:r>
            <a:endParaRPr sz="2800">
              <a:latin typeface="Courier New"/>
              <a:cs typeface="Courier New"/>
            </a:endParaRPr>
          </a:p>
          <a:p>
            <a:pPr algn="ctr" marL="23495">
              <a:lnSpc>
                <a:spcPct val="100000"/>
              </a:lnSpc>
            </a:pPr>
            <a:r>
              <a:rPr dirty="0" sz="2800" spc="-10">
                <a:latin typeface="Courier New"/>
                <a:cs typeface="Courier New"/>
              </a:rPr>
              <a:t>one-</a:t>
            </a:r>
            <a:r>
              <a:rPr dirty="0" sz="2800">
                <a:latin typeface="Courier New"/>
                <a:cs typeface="Courier New"/>
              </a:rPr>
              <a:t>month</a:t>
            </a:r>
            <a:r>
              <a:rPr dirty="0" sz="2800" spc="-30">
                <a:latin typeface="Courier New"/>
                <a:cs typeface="Courier New"/>
              </a:rPr>
              <a:t> </a:t>
            </a:r>
            <a:r>
              <a:rPr dirty="0" sz="2800">
                <a:latin typeface="Courier New"/>
                <a:cs typeface="Courier New"/>
              </a:rPr>
              <a:t>bridge</a:t>
            </a:r>
            <a:r>
              <a:rPr dirty="0" sz="2800" spc="-20">
                <a:latin typeface="Courier New"/>
                <a:cs typeface="Courier New"/>
              </a:rPr>
              <a:t> </a:t>
            </a:r>
            <a:r>
              <a:rPr dirty="0" sz="2800">
                <a:latin typeface="Courier New"/>
                <a:cs typeface="Courier New"/>
              </a:rPr>
              <a:t>after</a:t>
            </a:r>
            <a:r>
              <a:rPr dirty="0" sz="2800" spc="-20">
                <a:latin typeface="Courier New"/>
                <a:cs typeface="Courier New"/>
              </a:rPr>
              <a:t> TAVI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05371" y="3603077"/>
            <a:ext cx="673798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1275" marR="5080" indent="-129921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Interventional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Valvular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Disease,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Beijing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AnZhen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Hospital,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Cardiovascular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Diseases,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Beijing,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China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58565" y="3014954"/>
            <a:ext cx="1618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Guangyuan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Song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7800" y="584200"/>
            <a:ext cx="8738870" cy="4542155"/>
            <a:chOff x="177800" y="584200"/>
            <a:chExt cx="8738870" cy="45421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800" y="4762500"/>
              <a:ext cx="762286" cy="36355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0" y="584200"/>
              <a:ext cx="7327900" cy="42799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04899" y="759477"/>
              <a:ext cx="6934200" cy="3877310"/>
            </a:xfrm>
            <a:custGeom>
              <a:avLst/>
              <a:gdLst/>
              <a:ahLst/>
              <a:cxnLst/>
              <a:rect l="l" t="t" r="r" b="b"/>
              <a:pathLst>
                <a:path w="6934200" h="3877310">
                  <a:moveTo>
                    <a:pt x="6839523" y="0"/>
                  </a:moveTo>
                  <a:lnTo>
                    <a:pt x="94675" y="0"/>
                  </a:lnTo>
                  <a:lnTo>
                    <a:pt x="27729" y="27730"/>
                  </a:lnTo>
                  <a:lnTo>
                    <a:pt x="0" y="94674"/>
                  </a:lnTo>
                  <a:lnTo>
                    <a:pt x="0" y="3782290"/>
                  </a:lnTo>
                  <a:lnTo>
                    <a:pt x="7440" y="3819142"/>
                  </a:lnTo>
                  <a:lnTo>
                    <a:pt x="27730" y="3849235"/>
                  </a:lnTo>
                  <a:lnTo>
                    <a:pt x="57824" y="3869525"/>
                  </a:lnTo>
                  <a:lnTo>
                    <a:pt x="94675" y="3876965"/>
                  </a:lnTo>
                  <a:lnTo>
                    <a:pt x="6839523" y="3876965"/>
                  </a:lnTo>
                  <a:lnTo>
                    <a:pt x="6876375" y="3869525"/>
                  </a:lnTo>
                  <a:lnTo>
                    <a:pt x="6906468" y="3849235"/>
                  </a:lnTo>
                  <a:lnTo>
                    <a:pt x="6926758" y="3819142"/>
                  </a:lnTo>
                  <a:lnTo>
                    <a:pt x="6934198" y="3782290"/>
                  </a:lnTo>
                  <a:lnTo>
                    <a:pt x="6934198" y="94674"/>
                  </a:lnTo>
                  <a:lnTo>
                    <a:pt x="6926758" y="57823"/>
                  </a:lnTo>
                  <a:lnTo>
                    <a:pt x="6906468" y="27729"/>
                  </a:lnTo>
                  <a:lnTo>
                    <a:pt x="6876375" y="7440"/>
                  </a:lnTo>
                  <a:lnTo>
                    <a:pt x="6839523" y="0"/>
                  </a:lnTo>
                  <a:close/>
                </a:path>
                <a:path w="6934200" h="3877310">
                  <a:moveTo>
                    <a:pt x="6934200" y="9467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Flow</a:t>
            </a:r>
            <a:r>
              <a:rPr dirty="0" sz="3000" spc="-7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Chart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838200"/>
            <a:ext cx="6480000" cy="3801273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800" y="609600"/>
            <a:ext cx="9029700" cy="3759200"/>
            <a:chOff x="50800" y="609600"/>
            <a:chExt cx="9029700" cy="3759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609600"/>
              <a:ext cx="9029700" cy="37592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66700" y="783615"/>
              <a:ext cx="8626475" cy="3363595"/>
            </a:xfrm>
            <a:custGeom>
              <a:avLst/>
              <a:gdLst/>
              <a:ahLst/>
              <a:cxnLst/>
              <a:rect l="l" t="t" r="r" b="b"/>
              <a:pathLst>
                <a:path w="8626475" h="3363595">
                  <a:moveTo>
                    <a:pt x="82130" y="0"/>
                  </a:moveTo>
                  <a:lnTo>
                    <a:pt x="50161" y="6454"/>
                  </a:lnTo>
                  <a:lnTo>
                    <a:pt x="24055" y="24056"/>
                  </a:lnTo>
                  <a:lnTo>
                    <a:pt x="6454" y="50162"/>
                  </a:lnTo>
                  <a:lnTo>
                    <a:pt x="0" y="82130"/>
                  </a:lnTo>
                  <a:lnTo>
                    <a:pt x="0" y="3281118"/>
                  </a:lnTo>
                  <a:lnTo>
                    <a:pt x="6454" y="3313087"/>
                  </a:lnTo>
                  <a:lnTo>
                    <a:pt x="24055" y="3339193"/>
                  </a:lnTo>
                  <a:lnTo>
                    <a:pt x="50161" y="3356795"/>
                  </a:lnTo>
                  <a:lnTo>
                    <a:pt x="82130" y="3363249"/>
                  </a:lnTo>
                  <a:lnTo>
                    <a:pt x="8544343" y="3363249"/>
                  </a:lnTo>
                  <a:lnTo>
                    <a:pt x="8576312" y="3356795"/>
                  </a:lnTo>
                  <a:lnTo>
                    <a:pt x="8602418" y="3339193"/>
                  </a:lnTo>
                  <a:lnTo>
                    <a:pt x="8620019" y="3313087"/>
                  </a:lnTo>
                  <a:lnTo>
                    <a:pt x="8626473" y="3281118"/>
                  </a:lnTo>
                  <a:lnTo>
                    <a:pt x="8626473" y="82130"/>
                  </a:lnTo>
                  <a:lnTo>
                    <a:pt x="8620019" y="50162"/>
                  </a:lnTo>
                  <a:lnTo>
                    <a:pt x="8602418" y="24056"/>
                  </a:lnTo>
                  <a:lnTo>
                    <a:pt x="8576312" y="6454"/>
                  </a:lnTo>
                  <a:lnTo>
                    <a:pt x="8544343" y="0"/>
                  </a:lnTo>
                  <a:lnTo>
                    <a:pt x="82130" y="0"/>
                  </a:lnTo>
                  <a:close/>
                </a:path>
                <a:path w="8626475" h="3363595">
                  <a:moveTo>
                    <a:pt x="8626475" y="8213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5287" y="834720"/>
              <a:ext cx="8366125" cy="731520"/>
            </a:xfrm>
            <a:custGeom>
              <a:avLst/>
              <a:gdLst/>
              <a:ahLst/>
              <a:cxnLst/>
              <a:rect l="l" t="t" r="r" b="b"/>
              <a:pathLst>
                <a:path w="8366125" h="731519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731520"/>
                  </a:lnTo>
                  <a:lnTo>
                    <a:pt x="2379649" y="731520"/>
                  </a:lnTo>
                  <a:lnTo>
                    <a:pt x="4113199" y="731520"/>
                  </a:lnTo>
                  <a:lnTo>
                    <a:pt x="4113199" y="0"/>
                  </a:lnTo>
                  <a:close/>
                </a:path>
                <a:path w="8366125" h="731519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731520"/>
                  </a:lnTo>
                  <a:lnTo>
                    <a:pt x="5942012" y="731520"/>
                  </a:lnTo>
                  <a:lnTo>
                    <a:pt x="7624750" y="731520"/>
                  </a:lnTo>
                  <a:lnTo>
                    <a:pt x="8365718" y="731520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287" y="1566240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2859"/>
                  </a:lnTo>
                  <a:lnTo>
                    <a:pt x="2379649" y="272859"/>
                  </a:lnTo>
                  <a:lnTo>
                    <a:pt x="4113199" y="272859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2859"/>
                  </a:lnTo>
                  <a:lnTo>
                    <a:pt x="5942012" y="272859"/>
                  </a:lnTo>
                  <a:lnTo>
                    <a:pt x="7624750" y="272859"/>
                  </a:lnTo>
                  <a:lnTo>
                    <a:pt x="8365718" y="272859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5287" y="1839099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2859"/>
                  </a:lnTo>
                  <a:lnTo>
                    <a:pt x="2379649" y="272859"/>
                  </a:lnTo>
                  <a:lnTo>
                    <a:pt x="4113199" y="272859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2859"/>
                  </a:lnTo>
                  <a:lnTo>
                    <a:pt x="5942012" y="272859"/>
                  </a:lnTo>
                  <a:lnTo>
                    <a:pt x="7624750" y="272859"/>
                  </a:lnTo>
                  <a:lnTo>
                    <a:pt x="8365718" y="272859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5287" y="2111959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3050"/>
                  </a:lnTo>
                  <a:lnTo>
                    <a:pt x="2379649" y="273050"/>
                  </a:lnTo>
                  <a:lnTo>
                    <a:pt x="4113199" y="273050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3050"/>
                  </a:lnTo>
                  <a:lnTo>
                    <a:pt x="5942012" y="273050"/>
                  </a:lnTo>
                  <a:lnTo>
                    <a:pt x="7624750" y="273050"/>
                  </a:lnTo>
                  <a:lnTo>
                    <a:pt x="8365718" y="273050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5287" y="2385009"/>
              <a:ext cx="8366125" cy="294640"/>
            </a:xfrm>
            <a:custGeom>
              <a:avLst/>
              <a:gdLst/>
              <a:ahLst/>
              <a:cxnLst/>
              <a:rect l="l" t="t" r="r" b="b"/>
              <a:pathLst>
                <a:path w="8366125" h="294639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94640"/>
                  </a:lnTo>
                  <a:lnTo>
                    <a:pt x="2379649" y="294640"/>
                  </a:lnTo>
                  <a:lnTo>
                    <a:pt x="4113199" y="294640"/>
                  </a:lnTo>
                  <a:lnTo>
                    <a:pt x="4113199" y="0"/>
                  </a:lnTo>
                  <a:close/>
                </a:path>
                <a:path w="8366125" h="294639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94640"/>
                  </a:lnTo>
                  <a:lnTo>
                    <a:pt x="5942012" y="294640"/>
                  </a:lnTo>
                  <a:lnTo>
                    <a:pt x="7624750" y="294640"/>
                  </a:lnTo>
                  <a:lnTo>
                    <a:pt x="8365718" y="294640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5287" y="2679649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2859"/>
                  </a:lnTo>
                  <a:lnTo>
                    <a:pt x="2379649" y="272859"/>
                  </a:lnTo>
                  <a:lnTo>
                    <a:pt x="4113199" y="272859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2859"/>
                  </a:lnTo>
                  <a:lnTo>
                    <a:pt x="5942012" y="272859"/>
                  </a:lnTo>
                  <a:lnTo>
                    <a:pt x="7624750" y="272859"/>
                  </a:lnTo>
                  <a:lnTo>
                    <a:pt x="8365718" y="272859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5287" y="2952508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3050"/>
                  </a:lnTo>
                  <a:lnTo>
                    <a:pt x="2379649" y="273050"/>
                  </a:lnTo>
                  <a:lnTo>
                    <a:pt x="4113199" y="273050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3050"/>
                  </a:lnTo>
                  <a:lnTo>
                    <a:pt x="5942012" y="273050"/>
                  </a:lnTo>
                  <a:lnTo>
                    <a:pt x="7624750" y="273050"/>
                  </a:lnTo>
                  <a:lnTo>
                    <a:pt x="8365718" y="273050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5287" y="3225558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2859"/>
                  </a:lnTo>
                  <a:lnTo>
                    <a:pt x="2379649" y="272859"/>
                  </a:lnTo>
                  <a:lnTo>
                    <a:pt x="4113199" y="272859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2859"/>
                  </a:lnTo>
                  <a:lnTo>
                    <a:pt x="5942012" y="272859"/>
                  </a:lnTo>
                  <a:lnTo>
                    <a:pt x="7624750" y="272859"/>
                  </a:lnTo>
                  <a:lnTo>
                    <a:pt x="8365718" y="272859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5287" y="3498418"/>
              <a:ext cx="8366125" cy="273050"/>
            </a:xfrm>
            <a:custGeom>
              <a:avLst/>
              <a:gdLst/>
              <a:ahLst/>
              <a:cxnLst/>
              <a:rect l="l" t="t" r="r" b="b"/>
              <a:pathLst>
                <a:path w="8366125" h="27305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272859"/>
                  </a:lnTo>
                  <a:lnTo>
                    <a:pt x="2379649" y="272859"/>
                  </a:lnTo>
                  <a:lnTo>
                    <a:pt x="4113199" y="272859"/>
                  </a:lnTo>
                  <a:lnTo>
                    <a:pt x="4113199" y="0"/>
                  </a:lnTo>
                  <a:close/>
                </a:path>
                <a:path w="8366125" h="27305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272859"/>
                  </a:lnTo>
                  <a:lnTo>
                    <a:pt x="5942012" y="272859"/>
                  </a:lnTo>
                  <a:lnTo>
                    <a:pt x="7624750" y="272859"/>
                  </a:lnTo>
                  <a:lnTo>
                    <a:pt x="8365718" y="272859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5287" y="3771277"/>
              <a:ext cx="8366125" cy="350520"/>
            </a:xfrm>
            <a:custGeom>
              <a:avLst/>
              <a:gdLst/>
              <a:ahLst/>
              <a:cxnLst/>
              <a:rect l="l" t="t" r="r" b="b"/>
              <a:pathLst>
                <a:path w="8366125" h="350520">
                  <a:moveTo>
                    <a:pt x="4113199" y="0"/>
                  </a:moveTo>
                  <a:lnTo>
                    <a:pt x="2379649" y="0"/>
                  </a:lnTo>
                  <a:lnTo>
                    <a:pt x="0" y="0"/>
                  </a:lnTo>
                  <a:lnTo>
                    <a:pt x="0" y="350012"/>
                  </a:lnTo>
                  <a:lnTo>
                    <a:pt x="2379649" y="350012"/>
                  </a:lnTo>
                  <a:lnTo>
                    <a:pt x="4113199" y="350012"/>
                  </a:lnTo>
                  <a:lnTo>
                    <a:pt x="4113199" y="0"/>
                  </a:lnTo>
                  <a:close/>
                </a:path>
                <a:path w="8366125" h="350520">
                  <a:moveTo>
                    <a:pt x="8365718" y="0"/>
                  </a:moveTo>
                  <a:lnTo>
                    <a:pt x="7624762" y="0"/>
                  </a:lnTo>
                  <a:lnTo>
                    <a:pt x="5942012" y="0"/>
                  </a:lnTo>
                  <a:lnTo>
                    <a:pt x="4113212" y="0"/>
                  </a:lnTo>
                  <a:lnTo>
                    <a:pt x="4113212" y="350012"/>
                  </a:lnTo>
                  <a:lnTo>
                    <a:pt x="5942012" y="350012"/>
                  </a:lnTo>
                  <a:lnTo>
                    <a:pt x="7624750" y="350012"/>
                  </a:lnTo>
                  <a:lnTo>
                    <a:pt x="8365718" y="350012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5287" y="828370"/>
              <a:ext cx="8366125" cy="3299460"/>
            </a:xfrm>
            <a:custGeom>
              <a:avLst/>
              <a:gdLst/>
              <a:ahLst/>
              <a:cxnLst/>
              <a:rect l="l" t="t" r="r" b="b"/>
              <a:pathLst>
                <a:path w="8366125" h="3299460">
                  <a:moveTo>
                    <a:pt x="8365718" y="3286569"/>
                  </a:moveTo>
                  <a:lnTo>
                    <a:pt x="8365718" y="3286569"/>
                  </a:lnTo>
                  <a:lnTo>
                    <a:pt x="0" y="3286569"/>
                  </a:lnTo>
                  <a:lnTo>
                    <a:pt x="0" y="3299269"/>
                  </a:lnTo>
                  <a:lnTo>
                    <a:pt x="8365718" y="3299269"/>
                  </a:lnTo>
                  <a:lnTo>
                    <a:pt x="8365718" y="3286569"/>
                  </a:lnTo>
                  <a:close/>
                </a:path>
                <a:path w="8366125" h="3299460">
                  <a:moveTo>
                    <a:pt x="8365718" y="0"/>
                  </a:moveTo>
                  <a:lnTo>
                    <a:pt x="836571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8365718" y="12700"/>
                  </a:lnTo>
                  <a:lnTo>
                    <a:pt x="8365718" y="0"/>
                  </a:lnTo>
                  <a:close/>
                </a:path>
              </a:pathLst>
            </a:custGeom>
            <a:solidFill>
              <a:srgbClr val="5C2C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812168" y="1069709"/>
            <a:ext cx="1372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(N=70)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45719" y="963029"/>
            <a:ext cx="14833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PPM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implantation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(N=53)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74519" y="963029"/>
            <a:ext cx="13239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PPM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implantation (N=17)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057267" y="1069709"/>
            <a:ext cx="543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2506" y="1563466"/>
            <a:ext cx="8178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Age,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12168" y="1576115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74.3±7.3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45719" y="1576115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73.8±7.4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74519" y="1576115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76.1±7.1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57267" y="1576115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0.25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2506" y="1836325"/>
            <a:ext cx="8794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Female</a:t>
            </a:r>
            <a:r>
              <a:rPr dirty="0" sz="1500" spc="-6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sex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812168" y="1848974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29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(41.4%)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545719" y="1848974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22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(41.5%)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374519" y="1848974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7</a:t>
            </a:r>
            <a:r>
              <a:rPr dirty="0" sz="1350" spc="-10">
                <a:latin typeface="Calibri"/>
                <a:cs typeface="Calibri"/>
              </a:rPr>
              <a:t> (41.2%)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057267" y="1848974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0.98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32506" y="2109279"/>
            <a:ext cx="9740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STS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score,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812168" y="2121929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4.0±1.4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545719" y="2121929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3.9±1.3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74519" y="2121929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4.1±1.8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057267" y="2121929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0.77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32506" y="2393126"/>
            <a:ext cx="19799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Aortic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valve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regurgitation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12168" y="2405776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22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(31.4%)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45719" y="2405776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16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(30.2%)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74519" y="2405776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(35.3%)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57267" y="2405776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0.69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32506" y="2676878"/>
            <a:ext cx="41655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Calibri"/>
                <a:cs typeface="Calibri"/>
              </a:rPr>
              <a:t>LBBB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812168" y="2689527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(8.6%)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545719" y="2689527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(9.4%)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374519" y="2689527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</a:t>
            </a:r>
            <a:r>
              <a:rPr dirty="0" sz="1350" spc="-10">
                <a:latin typeface="Calibri"/>
                <a:cs typeface="Calibri"/>
              </a:rPr>
              <a:t> (5.9%)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057267" y="2689527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0.65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32506" y="2949833"/>
            <a:ext cx="4400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Calibri"/>
                <a:cs typeface="Calibri"/>
              </a:rPr>
              <a:t>RBBB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812168" y="2962482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14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(20.0%)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545719" y="2962482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9</a:t>
            </a:r>
            <a:r>
              <a:rPr dirty="0" sz="1350" spc="-10">
                <a:latin typeface="Calibri"/>
                <a:cs typeface="Calibri"/>
              </a:rPr>
              <a:t> (17.0%)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374519" y="2962482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(29.4%)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057267" y="2962482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0.27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32506" y="3222787"/>
            <a:ext cx="12795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Atrial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fibrillation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812168" y="3235436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(8.6%)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545719" y="3235436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(9.4%)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374519" y="3235436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</a:t>
            </a:r>
            <a:r>
              <a:rPr dirty="0" sz="1350" spc="-10">
                <a:latin typeface="Calibri"/>
                <a:cs typeface="Calibri"/>
              </a:rPr>
              <a:t> (5.9%)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057267" y="3235436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0.65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32506" y="3495646"/>
            <a:ext cx="13049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Calibri"/>
                <a:cs typeface="Calibri"/>
              </a:rPr>
              <a:t>First-</a:t>
            </a:r>
            <a:r>
              <a:rPr dirty="0" sz="1500">
                <a:latin typeface="Calibri"/>
                <a:cs typeface="Calibri"/>
              </a:rPr>
              <a:t>degree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AVB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812168" y="3508295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10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(14.3%)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4558419" y="3541958"/>
            <a:ext cx="570230" cy="205740"/>
          </a:xfrm>
          <a:custGeom>
            <a:avLst/>
            <a:gdLst/>
            <a:ahLst/>
            <a:cxnLst/>
            <a:rect l="l" t="t" r="r" b="b"/>
            <a:pathLst>
              <a:path w="570229" h="205739">
                <a:moveTo>
                  <a:pt x="569912" y="205740"/>
                </a:moveTo>
                <a:lnTo>
                  <a:pt x="0" y="205740"/>
                </a:lnTo>
                <a:lnTo>
                  <a:pt x="0" y="0"/>
                </a:lnTo>
                <a:lnTo>
                  <a:pt x="569912" y="0"/>
                </a:lnTo>
                <a:lnTo>
                  <a:pt x="569912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4545719" y="3508295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(9.4%)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6387219" y="3541958"/>
            <a:ext cx="657225" cy="205740"/>
          </a:xfrm>
          <a:custGeom>
            <a:avLst/>
            <a:gdLst/>
            <a:ahLst/>
            <a:cxnLst/>
            <a:rect l="l" t="t" r="r" b="b"/>
            <a:pathLst>
              <a:path w="657225" h="205739">
                <a:moveTo>
                  <a:pt x="657225" y="205740"/>
                </a:moveTo>
                <a:lnTo>
                  <a:pt x="0" y="205740"/>
                </a:lnTo>
                <a:lnTo>
                  <a:pt x="0" y="0"/>
                </a:lnTo>
                <a:lnTo>
                  <a:pt x="657225" y="0"/>
                </a:lnTo>
                <a:lnTo>
                  <a:pt x="657225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6374519" y="3508295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(29.4%)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057267" y="3508295"/>
            <a:ext cx="416559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C00000"/>
                </a:solidFill>
                <a:latin typeface="Calibri"/>
                <a:cs typeface="Calibri"/>
              </a:rPr>
              <a:t>0.041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32506" y="3807081"/>
            <a:ext cx="11734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PR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interval,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ms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812168" y="3819731"/>
            <a:ext cx="8064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173.8±29.3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4558419" y="3853393"/>
            <a:ext cx="782955" cy="205740"/>
          </a:xfrm>
          <a:custGeom>
            <a:avLst/>
            <a:gdLst/>
            <a:ahLst/>
            <a:cxnLst/>
            <a:rect l="l" t="t" r="r" b="b"/>
            <a:pathLst>
              <a:path w="782954" h="205739">
                <a:moveTo>
                  <a:pt x="782637" y="205740"/>
                </a:moveTo>
                <a:lnTo>
                  <a:pt x="0" y="205740"/>
                </a:lnTo>
                <a:lnTo>
                  <a:pt x="0" y="0"/>
                </a:lnTo>
                <a:lnTo>
                  <a:pt x="782637" y="0"/>
                </a:lnTo>
                <a:lnTo>
                  <a:pt x="782637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4545719" y="3819731"/>
            <a:ext cx="8064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169.3±28.8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6387219" y="3853393"/>
            <a:ext cx="782955" cy="205740"/>
          </a:xfrm>
          <a:custGeom>
            <a:avLst/>
            <a:gdLst/>
            <a:ahLst/>
            <a:cxnLst/>
            <a:rect l="l" t="t" r="r" b="b"/>
            <a:pathLst>
              <a:path w="782954" h="205739">
                <a:moveTo>
                  <a:pt x="782637" y="205740"/>
                </a:moveTo>
                <a:lnTo>
                  <a:pt x="0" y="205740"/>
                </a:lnTo>
                <a:lnTo>
                  <a:pt x="0" y="0"/>
                </a:lnTo>
                <a:lnTo>
                  <a:pt x="782637" y="0"/>
                </a:lnTo>
                <a:lnTo>
                  <a:pt x="782637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6374519" y="3819731"/>
            <a:ext cx="201231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</a:tabLst>
            </a:pPr>
            <a:r>
              <a:rPr dirty="0" sz="1350" spc="-10">
                <a:latin typeface="Calibri"/>
                <a:cs typeface="Calibri"/>
              </a:rPr>
              <a:t>187.4±27.4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-20">
                <a:solidFill>
                  <a:srgbClr val="C00000"/>
                </a:solidFill>
                <a:latin typeface="Calibri"/>
                <a:cs typeface="Calibri"/>
              </a:rPr>
              <a:t>0.03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Baseline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Characteristics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45440" y="4220061"/>
            <a:ext cx="84086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4535" algn="l"/>
                <a:tab pos="4221480" algn="l"/>
                <a:tab pos="6536690" algn="l"/>
              </a:tabLst>
            </a:pP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AVB</a:t>
            </a:r>
            <a:r>
              <a:rPr dirty="0" sz="1100" spc="1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15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A6A6A6"/>
                </a:solidFill>
                <a:latin typeface="Calibri"/>
                <a:cs typeface="Calibri"/>
              </a:rPr>
              <a:t>atrioventricular</a:t>
            </a:r>
            <a:r>
              <a:rPr dirty="0" sz="1100" spc="15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block;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	LBBB</a:t>
            </a:r>
            <a:r>
              <a:rPr dirty="0" sz="1100" spc="24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254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left</a:t>
            </a:r>
            <a:r>
              <a:rPr dirty="0" sz="1100" spc="23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A6A6A6"/>
                </a:solidFill>
                <a:latin typeface="Calibri"/>
                <a:cs typeface="Calibri"/>
              </a:rPr>
              <a:t>bundle-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branch</a:t>
            </a:r>
            <a:r>
              <a:rPr dirty="0" sz="1100" spc="2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block;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	RBBB</a:t>
            </a:r>
            <a:r>
              <a:rPr dirty="0" sz="1100" spc="28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28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right</a:t>
            </a:r>
            <a:r>
              <a:rPr dirty="0" sz="1100" spc="27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bundle</a:t>
            </a:r>
            <a:r>
              <a:rPr dirty="0" sz="1100" spc="28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branch</a:t>
            </a:r>
            <a:r>
              <a:rPr dirty="0" sz="1100" spc="27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block;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	PPM</a:t>
            </a:r>
            <a:r>
              <a:rPr dirty="0" sz="1100" spc="14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1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A6A6A6"/>
                </a:solidFill>
                <a:latin typeface="Calibri"/>
                <a:cs typeface="Calibri"/>
              </a:rPr>
              <a:t>permanent</a:t>
            </a:r>
            <a:r>
              <a:rPr dirty="0" sz="1100" spc="14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pacemaker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4432300" y="3467100"/>
            <a:ext cx="1155700" cy="711200"/>
            <a:chOff x="4432300" y="3467100"/>
            <a:chExt cx="1155700" cy="711200"/>
          </a:xfrm>
        </p:grpSpPr>
        <p:pic>
          <p:nvPicPr>
            <p:cNvPr id="71" name="object 7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2300" y="3467100"/>
              <a:ext cx="927100" cy="406400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4515643" y="3521075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39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29368" y="0"/>
                  </a:lnTo>
                  <a:lnTo>
                    <a:pt x="759618" y="0"/>
                  </a:lnTo>
                  <a:lnTo>
                    <a:pt x="771525" y="2381"/>
                  </a:lnTo>
                  <a:lnTo>
                    <a:pt x="781050" y="8731"/>
                  </a:lnTo>
                  <a:lnTo>
                    <a:pt x="787400" y="18256"/>
                  </a:lnTo>
                  <a:lnTo>
                    <a:pt x="789781" y="30162"/>
                  </a:lnTo>
                  <a:lnTo>
                    <a:pt x="789781" y="237331"/>
                  </a:lnTo>
                  <a:lnTo>
                    <a:pt x="787400" y="248443"/>
                  </a:lnTo>
                  <a:lnTo>
                    <a:pt x="781050" y="257968"/>
                  </a:lnTo>
                  <a:lnTo>
                    <a:pt x="771525" y="264318"/>
                  </a:lnTo>
                  <a:lnTo>
                    <a:pt x="759618" y="266700"/>
                  </a:lnTo>
                  <a:lnTo>
                    <a:pt x="29368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2300" y="3771900"/>
              <a:ext cx="1155700" cy="40640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4515643" y="3832225"/>
              <a:ext cx="1016000" cy="266700"/>
            </a:xfrm>
            <a:custGeom>
              <a:avLst/>
              <a:gdLst/>
              <a:ahLst/>
              <a:cxnLst/>
              <a:rect l="l" t="t" r="r" b="b"/>
              <a:pathLst>
                <a:path w="1016000" h="266700">
                  <a:moveTo>
                    <a:pt x="0" y="29368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29368" y="0"/>
                  </a:lnTo>
                  <a:lnTo>
                    <a:pt x="985837" y="0"/>
                  </a:lnTo>
                  <a:lnTo>
                    <a:pt x="997743" y="2381"/>
                  </a:lnTo>
                  <a:lnTo>
                    <a:pt x="1007268" y="8731"/>
                  </a:lnTo>
                  <a:lnTo>
                    <a:pt x="1013618" y="18256"/>
                  </a:lnTo>
                  <a:lnTo>
                    <a:pt x="1016000" y="29368"/>
                  </a:lnTo>
                  <a:lnTo>
                    <a:pt x="1016000" y="236537"/>
                  </a:lnTo>
                  <a:lnTo>
                    <a:pt x="1013618" y="248443"/>
                  </a:lnTo>
                  <a:lnTo>
                    <a:pt x="1007268" y="257968"/>
                  </a:lnTo>
                  <a:lnTo>
                    <a:pt x="997743" y="264318"/>
                  </a:lnTo>
                  <a:lnTo>
                    <a:pt x="985837" y="266700"/>
                  </a:lnTo>
                  <a:lnTo>
                    <a:pt x="29368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6537"/>
                  </a:lnTo>
                  <a:lnTo>
                    <a:pt x="0" y="29368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 descr=""/>
          <p:cNvGrpSpPr/>
          <p:nvPr/>
        </p:nvGrpSpPr>
        <p:grpSpPr>
          <a:xfrm>
            <a:off x="6273800" y="3454400"/>
            <a:ext cx="1143000" cy="723900"/>
            <a:chOff x="6273800" y="3454400"/>
            <a:chExt cx="1143000" cy="723900"/>
          </a:xfrm>
        </p:grpSpPr>
        <p:pic>
          <p:nvPicPr>
            <p:cNvPr id="76" name="object 7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3800" y="3454400"/>
              <a:ext cx="1003300" cy="406400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6352381" y="3512343"/>
              <a:ext cx="866140" cy="266700"/>
            </a:xfrm>
            <a:custGeom>
              <a:avLst/>
              <a:gdLst/>
              <a:ahLst/>
              <a:cxnLst/>
              <a:rect l="l" t="t" r="r" b="b"/>
              <a:pathLst>
                <a:path w="866140" h="266700">
                  <a:moveTo>
                    <a:pt x="0" y="29368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836612" y="0"/>
                  </a:lnTo>
                  <a:lnTo>
                    <a:pt x="848518" y="2381"/>
                  </a:lnTo>
                  <a:lnTo>
                    <a:pt x="857250" y="8731"/>
                  </a:lnTo>
                  <a:lnTo>
                    <a:pt x="865981" y="29368"/>
                  </a:lnTo>
                  <a:lnTo>
                    <a:pt x="865981" y="236537"/>
                  </a:lnTo>
                  <a:lnTo>
                    <a:pt x="857250" y="257968"/>
                  </a:lnTo>
                  <a:lnTo>
                    <a:pt x="848518" y="264318"/>
                  </a:lnTo>
                  <a:lnTo>
                    <a:pt x="836612" y="266700"/>
                  </a:lnTo>
                  <a:lnTo>
                    <a:pt x="30162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6537"/>
                  </a:lnTo>
                  <a:lnTo>
                    <a:pt x="0" y="29368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3800" y="3771900"/>
              <a:ext cx="1143000" cy="406400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6352381" y="3830637"/>
              <a:ext cx="999490" cy="266700"/>
            </a:xfrm>
            <a:custGeom>
              <a:avLst/>
              <a:gdLst/>
              <a:ahLst/>
              <a:cxnLst/>
              <a:rect l="l" t="t" r="r" b="b"/>
              <a:pathLst>
                <a:path w="999490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969962" y="0"/>
                  </a:lnTo>
                  <a:lnTo>
                    <a:pt x="981868" y="2381"/>
                  </a:lnTo>
                  <a:lnTo>
                    <a:pt x="990600" y="8731"/>
                  </a:lnTo>
                  <a:lnTo>
                    <a:pt x="999331" y="30162"/>
                  </a:lnTo>
                  <a:lnTo>
                    <a:pt x="999331" y="237331"/>
                  </a:lnTo>
                  <a:lnTo>
                    <a:pt x="990600" y="257968"/>
                  </a:lnTo>
                  <a:lnTo>
                    <a:pt x="969962" y="266700"/>
                  </a:lnTo>
                  <a:lnTo>
                    <a:pt x="30162" y="266700"/>
                  </a:lnTo>
                  <a:lnTo>
                    <a:pt x="8731" y="257968"/>
                  </a:lnTo>
                  <a:lnTo>
                    <a:pt x="2381" y="249237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800" y="660400"/>
            <a:ext cx="9029700" cy="3771900"/>
            <a:chOff x="50800" y="660400"/>
            <a:chExt cx="9029700" cy="3771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660400"/>
              <a:ext cx="9029700" cy="37719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66700" y="829336"/>
              <a:ext cx="8626475" cy="3368040"/>
            </a:xfrm>
            <a:custGeom>
              <a:avLst/>
              <a:gdLst/>
              <a:ahLst/>
              <a:cxnLst/>
              <a:rect l="l" t="t" r="r" b="b"/>
              <a:pathLst>
                <a:path w="8626475" h="3368040">
                  <a:moveTo>
                    <a:pt x="82246" y="0"/>
                  </a:moveTo>
                  <a:lnTo>
                    <a:pt x="24089" y="24090"/>
                  </a:lnTo>
                  <a:lnTo>
                    <a:pt x="0" y="82246"/>
                  </a:lnTo>
                  <a:lnTo>
                    <a:pt x="0" y="3285767"/>
                  </a:lnTo>
                  <a:lnTo>
                    <a:pt x="6463" y="3317781"/>
                  </a:lnTo>
                  <a:lnTo>
                    <a:pt x="24089" y="3343924"/>
                  </a:lnTo>
                  <a:lnTo>
                    <a:pt x="50232" y="3361550"/>
                  </a:lnTo>
                  <a:lnTo>
                    <a:pt x="82246" y="3368014"/>
                  </a:lnTo>
                  <a:lnTo>
                    <a:pt x="8544227" y="3368014"/>
                  </a:lnTo>
                  <a:lnTo>
                    <a:pt x="8576241" y="3361550"/>
                  </a:lnTo>
                  <a:lnTo>
                    <a:pt x="8602384" y="3343924"/>
                  </a:lnTo>
                  <a:lnTo>
                    <a:pt x="8620010" y="3317781"/>
                  </a:lnTo>
                  <a:lnTo>
                    <a:pt x="8626474" y="3285767"/>
                  </a:lnTo>
                  <a:lnTo>
                    <a:pt x="8626474" y="82246"/>
                  </a:lnTo>
                  <a:lnTo>
                    <a:pt x="8602384" y="24090"/>
                  </a:lnTo>
                  <a:lnTo>
                    <a:pt x="8544228" y="0"/>
                  </a:lnTo>
                  <a:lnTo>
                    <a:pt x="82246" y="0"/>
                  </a:lnTo>
                  <a:close/>
                </a:path>
                <a:path w="8626475" h="3368040">
                  <a:moveTo>
                    <a:pt x="8626475" y="82246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5287" y="950924"/>
              <a:ext cx="8353425" cy="549275"/>
            </a:xfrm>
            <a:custGeom>
              <a:avLst/>
              <a:gdLst/>
              <a:ahLst/>
              <a:cxnLst/>
              <a:rect l="l" t="t" r="r" b="b"/>
              <a:pathLst>
                <a:path w="8353425" h="549275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549275"/>
                  </a:lnTo>
                  <a:lnTo>
                    <a:pt x="8353425" y="549275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287" y="1500199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69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79"/>
                  </a:lnTo>
                  <a:lnTo>
                    <a:pt x="8353425" y="318579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5287" y="1818779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69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92"/>
                  </a:lnTo>
                  <a:lnTo>
                    <a:pt x="8353425" y="318592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5287" y="2137371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69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79"/>
                  </a:lnTo>
                  <a:lnTo>
                    <a:pt x="8353425" y="318579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5287" y="2455951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69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92"/>
                  </a:lnTo>
                  <a:lnTo>
                    <a:pt x="8353425" y="318592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5287" y="2774543"/>
              <a:ext cx="8353425" cy="320040"/>
            </a:xfrm>
            <a:custGeom>
              <a:avLst/>
              <a:gdLst/>
              <a:ahLst/>
              <a:cxnLst/>
              <a:rect l="l" t="t" r="r" b="b"/>
              <a:pathLst>
                <a:path w="8353425" h="320039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9684"/>
                  </a:lnTo>
                  <a:lnTo>
                    <a:pt x="8353425" y="319684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5287" y="3094227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70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79"/>
                  </a:lnTo>
                  <a:lnTo>
                    <a:pt x="8353425" y="318579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5287" y="3412807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70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92"/>
                  </a:lnTo>
                  <a:lnTo>
                    <a:pt x="8353425" y="318592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5287" y="3731399"/>
              <a:ext cx="8353425" cy="318770"/>
            </a:xfrm>
            <a:custGeom>
              <a:avLst/>
              <a:gdLst/>
              <a:ahLst/>
              <a:cxnLst/>
              <a:rect l="l" t="t" r="r" b="b"/>
              <a:pathLst>
                <a:path w="8353425" h="318770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318579"/>
                  </a:lnTo>
                  <a:lnTo>
                    <a:pt x="8353425" y="318579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5287" y="944574"/>
              <a:ext cx="8353425" cy="3112135"/>
            </a:xfrm>
            <a:custGeom>
              <a:avLst/>
              <a:gdLst/>
              <a:ahLst/>
              <a:cxnLst/>
              <a:rect l="l" t="t" r="r" b="b"/>
              <a:pathLst>
                <a:path w="8353425" h="3112135">
                  <a:moveTo>
                    <a:pt x="8353425" y="3099054"/>
                  </a:moveTo>
                  <a:lnTo>
                    <a:pt x="8353425" y="3099054"/>
                  </a:lnTo>
                  <a:lnTo>
                    <a:pt x="0" y="3099054"/>
                  </a:lnTo>
                  <a:lnTo>
                    <a:pt x="0" y="3111754"/>
                  </a:lnTo>
                  <a:lnTo>
                    <a:pt x="8353425" y="3111754"/>
                  </a:lnTo>
                  <a:lnTo>
                    <a:pt x="8353425" y="3099054"/>
                  </a:lnTo>
                  <a:close/>
                </a:path>
                <a:path w="8353425" h="3112135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8353425" y="12700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5C2C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/>
              <a:t>Imaging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85"/>
              <a:t>TAVR</a:t>
            </a:r>
            <a:r>
              <a:rPr dirty="0" spc="-70"/>
              <a:t> </a:t>
            </a:r>
            <a:r>
              <a:rPr dirty="0"/>
              <a:t>Procedural</a:t>
            </a:r>
            <a:r>
              <a:rPr dirty="0" spc="-65"/>
              <a:t> </a:t>
            </a:r>
            <a:r>
              <a:rPr dirty="0" spc="-10"/>
              <a:t>Characteristics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2796621" y="1094791"/>
            <a:ext cx="1372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(N=70)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17244" y="988111"/>
            <a:ext cx="14827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PPM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implantation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(N=53)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58744" y="988111"/>
            <a:ext cx="13239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PPM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implantation (N=17)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040753" y="1094791"/>
            <a:ext cx="543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10382" y="1528722"/>
            <a:ext cx="14966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Bicuspid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aortic</a:t>
            </a:r>
            <a:r>
              <a:rPr dirty="0" sz="1400" spc="-20">
                <a:latin typeface="Calibri"/>
                <a:cs typeface="Calibri"/>
              </a:rPr>
              <a:t> valve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96621" y="1532938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27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(38.6%)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17244" y="1532938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22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(41.5%)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58744" y="1532938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(29.4%)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40753" y="1532938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0.37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4982" y="1847309"/>
            <a:ext cx="205676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Aortic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valve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Calcium*,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mm</a:t>
            </a:r>
            <a:r>
              <a:rPr dirty="0" baseline="24691" sz="1350" spc="-37">
                <a:latin typeface="Calibri"/>
                <a:cs typeface="Calibri"/>
              </a:rPr>
              <a:t>3</a:t>
            </a:r>
            <a:endParaRPr baseline="24691" sz="13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796621" y="1851525"/>
            <a:ext cx="8064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71.5±104.4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517244" y="1851525"/>
            <a:ext cx="8064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70.9±107.3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358744" y="1851525"/>
            <a:ext cx="7194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73.6±98.1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040753" y="1851525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0.93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0382" y="2165896"/>
            <a:ext cx="19761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latin typeface="Calibri"/>
                <a:cs typeface="Calibri"/>
              </a:rPr>
              <a:t>Membrane</a:t>
            </a:r>
            <a:r>
              <a:rPr dirty="0" sz="1400" spc="-170">
                <a:latin typeface="Calibri"/>
                <a:cs typeface="Calibri"/>
              </a:rPr>
              <a:t> </a:t>
            </a:r>
            <a:r>
              <a:rPr dirty="0" sz="1400" spc="-100">
                <a:latin typeface="Calibri"/>
                <a:cs typeface="Calibri"/>
              </a:rPr>
              <a:t>septum</a:t>
            </a:r>
            <a:r>
              <a:rPr dirty="0" sz="1400" spc="-170">
                <a:latin typeface="Calibri"/>
                <a:cs typeface="Calibri"/>
              </a:rPr>
              <a:t> </a:t>
            </a:r>
            <a:r>
              <a:rPr dirty="0" sz="1400" spc="-100">
                <a:latin typeface="Calibri"/>
                <a:cs typeface="Calibri"/>
              </a:rPr>
              <a:t>length</a:t>
            </a:r>
            <a:r>
              <a:rPr dirty="0" sz="1400" spc="-1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,</a:t>
            </a:r>
            <a:r>
              <a:rPr dirty="0" sz="1400" spc="-17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796621" y="2170112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3.0±2.1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517244" y="2170112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2.9±2.2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58744" y="2170112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3.0±1.6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040753" y="2170112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0.90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10382" y="2484483"/>
            <a:ext cx="15887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Self-</a:t>
            </a:r>
            <a:r>
              <a:rPr dirty="0" sz="1400" spc="-10">
                <a:latin typeface="Calibri"/>
                <a:cs typeface="Calibri"/>
              </a:rPr>
              <a:t>expandable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valve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796621" y="2488699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68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(97.1%)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17244" y="2488699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52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(98.1%)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58744" y="2488699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16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(94.1%)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40753" y="2488699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0.39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10382" y="2803616"/>
            <a:ext cx="2127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Oversizing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annulus</a:t>
            </a:r>
            <a:r>
              <a:rPr dirty="0" sz="1400" spc="-25">
                <a:latin typeface="Calibri"/>
                <a:cs typeface="Calibri"/>
              </a:rPr>
              <a:t> 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96621" y="2807833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10.9±8.1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517244" y="2807833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10.8±7.9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358744" y="2807833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11.0±9.0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040753" y="2807833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0.94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84982" y="3122750"/>
            <a:ext cx="1908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Implantation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depth</a:t>
            </a:r>
            <a:r>
              <a:rPr dirty="0" baseline="24691" sz="1350">
                <a:latin typeface="Calibri"/>
                <a:cs typeface="Calibri"/>
              </a:rPr>
              <a:t>#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796621" y="3126966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6.2±2.8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4529944" y="3160629"/>
            <a:ext cx="520700" cy="205740"/>
          </a:xfrm>
          <a:custGeom>
            <a:avLst/>
            <a:gdLst/>
            <a:ahLst/>
            <a:cxnLst/>
            <a:rect l="l" t="t" r="r" b="b"/>
            <a:pathLst>
              <a:path w="520700" h="205739">
                <a:moveTo>
                  <a:pt x="520700" y="205740"/>
                </a:moveTo>
                <a:lnTo>
                  <a:pt x="0" y="205740"/>
                </a:lnTo>
                <a:lnTo>
                  <a:pt x="0" y="0"/>
                </a:lnTo>
                <a:lnTo>
                  <a:pt x="520700" y="0"/>
                </a:lnTo>
                <a:lnTo>
                  <a:pt x="520700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4517244" y="3126966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5.7±2.9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6371444" y="3160629"/>
            <a:ext cx="520700" cy="205740"/>
          </a:xfrm>
          <a:custGeom>
            <a:avLst/>
            <a:gdLst/>
            <a:ahLst/>
            <a:cxnLst/>
            <a:rect l="l" t="t" r="r" b="b"/>
            <a:pathLst>
              <a:path w="520700" h="205739">
                <a:moveTo>
                  <a:pt x="520700" y="205740"/>
                </a:moveTo>
                <a:lnTo>
                  <a:pt x="0" y="205740"/>
                </a:lnTo>
                <a:lnTo>
                  <a:pt x="0" y="0"/>
                </a:lnTo>
                <a:lnTo>
                  <a:pt x="520700" y="0"/>
                </a:lnTo>
                <a:lnTo>
                  <a:pt x="520700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6358744" y="3126966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7.5±2.0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040753" y="3126966"/>
            <a:ext cx="416559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C00000"/>
                </a:solidFill>
                <a:latin typeface="Calibri"/>
                <a:cs typeface="Calibri"/>
              </a:rPr>
              <a:t>0.022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10382" y="3441337"/>
            <a:ext cx="883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ΔMSID, </a:t>
            </a:r>
            <a:r>
              <a:rPr dirty="0" sz="1400" spc="-25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796621" y="3445553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3.4±3.1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4529944" y="3479215"/>
            <a:ext cx="520700" cy="205740"/>
          </a:xfrm>
          <a:custGeom>
            <a:avLst/>
            <a:gdLst/>
            <a:ahLst/>
            <a:cxnLst/>
            <a:rect l="l" t="t" r="r" b="b"/>
            <a:pathLst>
              <a:path w="520700" h="205739">
                <a:moveTo>
                  <a:pt x="520700" y="205740"/>
                </a:moveTo>
                <a:lnTo>
                  <a:pt x="0" y="205740"/>
                </a:lnTo>
                <a:lnTo>
                  <a:pt x="0" y="0"/>
                </a:lnTo>
                <a:lnTo>
                  <a:pt x="520700" y="0"/>
                </a:lnTo>
                <a:lnTo>
                  <a:pt x="520700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4517244" y="3445553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2.9±3.2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6371444" y="3479215"/>
            <a:ext cx="520700" cy="205740"/>
          </a:xfrm>
          <a:custGeom>
            <a:avLst/>
            <a:gdLst/>
            <a:ahLst/>
            <a:cxnLst/>
            <a:rect l="l" t="t" r="r" b="b"/>
            <a:pathLst>
              <a:path w="520700" h="205739">
                <a:moveTo>
                  <a:pt x="520700" y="205740"/>
                </a:moveTo>
                <a:lnTo>
                  <a:pt x="0" y="205740"/>
                </a:lnTo>
                <a:lnTo>
                  <a:pt x="0" y="0"/>
                </a:lnTo>
                <a:lnTo>
                  <a:pt x="520700" y="0"/>
                </a:lnTo>
                <a:lnTo>
                  <a:pt x="520700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6358744" y="3445553"/>
            <a:ext cx="545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4.7±2.5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8040753" y="3445553"/>
            <a:ext cx="416559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C00000"/>
                </a:solidFill>
                <a:latin typeface="Calibri"/>
                <a:cs typeface="Calibri"/>
              </a:rPr>
              <a:t>0.040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4529937" y="3797808"/>
            <a:ext cx="2268855" cy="205740"/>
          </a:xfrm>
          <a:custGeom>
            <a:avLst/>
            <a:gdLst/>
            <a:ahLst/>
            <a:cxnLst/>
            <a:rect l="l" t="t" r="r" b="b"/>
            <a:pathLst>
              <a:path w="2268854" h="205739">
                <a:moveTo>
                  <a:pt x="427037" y="0"/>
                </a:moveTo>
                <a:lnTo>
                  <a:pt x="0" y="0"/>
                </a:lnTo>
                <a:lnTo>
                  <a:pt x="0" y="205740"/>
                </a:lnTo>
                <a:lnTo>
                  <a:pt x="427037" y="205740"/>
                </a:lnTo>
                <a:lnTo>
                  <a:pt x="427037" y="0"/>
                </a:lnTo>
                <a:close/>
              </a:path>
              <a:path w="2268854" h="205739">
                <a:moveTo>
                  <a:pt x="2268537" y="0"/>
                </a:moveTo>
                <a:lnTo>
                  <a:pt x="1841500" y="0"/>
                </a:lnTo>
                <a:lnTo>
                  <a:pt x="1841500" y="205740"/>
                </a:lnTo>
                <a:lnTo>
                  <a:pt x="2268537" y="205740"/>
                </a:lnTo>
                <a:lnTo>
                  <a:pt x="22685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6358744" y="3764140"/>
            <a:ext cx="45212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85.7%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040753" y="3764140"/>
            <a:ext cx="5035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C00000"/>
                </a:solidFill>
                <a:latin typeface="Calibri"/>
                <a:cs typeface="Calibri"/>
              </a:rPr>
              <a:t>0.0070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07340" y="3759924"/>
            <a:ext cx="4728845" cy="857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  <a:tabLst>
                <a:tab pos="2501900" algn="l"/>
                <a:tab pos="4222115" algn="l"/>
              </a:tabLst>
            </a:pPr>
            <a:r>
              <a:rPr dirty="0" sz="1400">
                <a:latin typeface="Calibri"/>
                <a:cs typeface="Calibri"/>
              </a:rPr>
              <a:t>ΔMSID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≥3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mm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350" spc="-10">
                <a:latin typeface="Calibri"/>
                <a:cs typeface="Calibri"/>
              </a:rPr>
              <a:t>54.9%</a:t>
            </a:r>
            <a:r>
              <a:rPr dirty="0" sz="1350">
                <a:latin typeface="Calibri"/>
                <a:cs typeface="Calibri"/>
              </a:rPr>
              <a:t>	</a:t>
            </a:r>
            <a:r>
              <a:rPr dirty="0" sz="1350" spc="-10">
                <a:latin typeface="Calibri"/>
                <a:cs typeface="Calibri"/>
              </a:rPr>
              <a:t>43.2%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3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*Under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left</a:t>
            </a:r>
            <a:r>
              <a:rPr dirty="0" sz="11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coronary</a:t>
            </a:r>
            <a:r>
              <a:rPr dirty="0" sz="11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cusp</a:t>
            </a:r>
            <a:r>
              <a:rPr dirty="0" sz="1100">
                <a:solidFill>
                  <a:srgbClr val="A6A6A6"/>
                </a:solidFill>
                <a:latin typeface="SimSun"/>
                <a:cs typeface="SimSun"/>
              </a:rPr>
              <a:t>；</a:t>
            </a:r>
            <a:r>
              <a:rPr dirty="0" baseline="27777" sz="1050">
                <a:solidFill>
                  <a:srgbClr val="A6A6A6"/>
                </a:solidFill>
                <a:latin typeface="Calibri"/>
                <a:cs typeface="Calibri"/>
              </a:rPr>
              <a:t>#</a:t>
            </a:r>
            <a:r>
              <a:rPr dirty="0" baseline="27777" sz="1050" spc="7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under</a:t>
            </a:r>
            <a:r>
              <a:rPr dirty="0" sz="11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non-coronary</a:t>
            </a:r>
            <a:r>
              <a:rPr dirty="0" sz="11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A6A6A6"/>
                </a:solidFill>
                <a:latin typeface="Calibri"/>
                <a:cs typeface="Calibri"/>
              </a:rPr>
              <a:t>cusp</a:t>
            </a:r>
            <a:endParaRPr sz="11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ΔMSID</a:t>
            </a:r>
            <a:r>
              <a:rPr dirty="0" sz="1100" spc="-2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difference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between</a:t>
            </a:r>
            <a:r>
              <a:rPr dirty="0" sz="11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implantation</a:t>
            </a:r>
            <a:r>
              <a:rPr dirty="0" sz="11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depth</a:t>
            </a:r>
            <a:r>
              <a:rPr dirty="0" sz="11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and</a:t>
            </a:r>
            <a:r>
              <a:rPr dirty="0" sz="11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membranous</a:t>
            </a:r>
            <a:r>
              <a:rPr dirty="0" sz="1100" spc="-2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septum</a:t>
            </a:r>
            <a:r>
              <a:rPr dirty="0" sz="1100" spc="-10">
                <a:solidFill>
                  <a:srgbClr val="A6A6A6"/>
                </a:solidFill>
                <a:latin typeface="Calibri"/>
                <a:cs typeface="Calibri"/>
              </a:rPr>
              <a:t> length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4419600" y="3048000"/>
            <a:ext cx="927100" cy="1041400"/>
            <a:chOff x="4419600" y="3048000"/>
            <a:chExt cx="927100" cy="1041400"/>
          </a:xfrm>
        </p:grpSpPr>
        <p:pic>
          <p:nvPicPr>
            <p:cNvPr id="64" name="object 6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048000"/>
              <a:ext cx="927100" cy="406400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497387" y="3100387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39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760412" y="0"/>
                  </a:lnTo>
                  <a:lnTo>
                    <a:pt x="772318" y="2381"/>
                  </a:lnTo>
                  <a:lnTo>
                    <a:pt x="781050" y="8731"/>
                  </a:lnTo>
                  <a:lnTo>
                    <a:pt x="789781" y="30162"/>
                  </a:lnTo>
                  <a:lnTo>
                    <a:pt x="789781" y="237331"/>
                  </a:lnTo>
                  <a:lnTo>
                    <a:pt x="781050" y="257968"/>
                  </a:lnTo>
                  <a:lnTo>
                    <a:pt x="760412" y="266700"/>
                  </a:lnTo>
                  <a:lnTo>
                    <a:pt x="30162" y="266700"/>
                  </a:lnTo>
                  <a:lnTo>
                    <a:pt x="8731" y="257968"/>
                  </a:lnTo>
                  <a:lnTo>
                    <a:pt x="2381" y="249237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365500"/>
              <a:ext cx="927100" cy="40640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4497387" y="3422650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39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760412" y="0"/>
                  </a:lnTo>
                  <a:lnTo>
                    <a:pt x="772318" y="2381"/>
                  </a:lnTo>
                  <a:lnTo>
                    <a:pt x="781050" y="8731"/>
                  </a:lnTo>
                  <a:lnTo>
                    <a:pt x="789781" y="30162"/>
                  </a:lnTo>
                  <a:lnTo>
                    <a:pt x="789781" y="237331"/>
                  </a:lnTo>
                  <a:lnTo>
                    <a:pt x="781050" y="257968"/>
                  </a:lnTo>
                  <a:lnTo>
                    <a:pt x="772318" y="264318"/>
                  </a:lnTo>
                  <a:lnTo>
                    <a:pt x="760412" y="266700"/>
                  </a:lnTo>
                  <a:lnTo>
                    <a:pt x="30162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683000"/>
              <a:ext cx="927100" cy="406400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4497387" y="3740150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39" h="266700">
                  <a:moveTo>
                    <a:pt x="0" y="29368"/>
                  </a:moveTo>
                  <a:lnTo>
                    <a:pt x="2381" y="17462"/>
                  </a:lnTo>
                  <a:lnTo>
                    <a:pt x="8731" y="8731"/>
                  </a:lnTo>
                  <a:lnTo>
                    <a:pt x="30162" y="0"/>
                  </a:lnTo>
                  <a:lnTo>
                    <a:pt x="760412" y="0"/>
                  </a:lnTo>
                  <a:lnTo>
                    <a:pt x="781050" y="8731"/>
                  </a:lnTo>
                  <a:lnTo>
                    <a:pt x="789781" y="29368"/>
                  </a:lnTo>
                  <a:lnTo>
                    <a:pt x="789781" y="236537"/>
                  </a:lnTo>
                  <a:lnTo>
                    <a:pt x="781050" y="257968"/>
                  </a:lnTo>
                  <a:lnTo>
                    <a:pt x="772318" y="264318"/>
                  </a:lnTo>
                  <a:lnTo>
                    <a:pt x="760412" y="266700"/>
                  </a:lnTo>
                  <a:lnTo>
                    <a:pt x="30162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6537"/>
                  </a:lnTo>
                  <a:lnTo>
                    <a:pt x="0" y="29368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6235700" y="3048000"/>
            <a:ext cx="927100" cy="1041400"/>
            <a:chOff x="6235700" y="3048000"/>
            <a:chExt cx="927100" cy="1041400"/>
          </a:xfrm>
        </p:grpSpPr>
        <p:pic>
          <p:nvPicPr>
            <p:cNvPr id="71" name="object 7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5700" y="3048000"/>
              <a:ext cx="927100" cy="406400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321425" y="3100387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40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29368" y="0"/>
                  </a:lnTo>
                  <a:lnTo>
                    <a:pt x="759618" y="0"/>
                  </a:lnTo>
                  <a:lnTo>
                    <a:pt x="771525" y="2381"/>
                  </a:lnTo>
                  <a:lnTo>
                    <a:pt x="781050" y="8731"/>
                  </a:lnTo>
                  <a:lnTo>
                    <a:pt x="787400" y="18256"/>
                  </a:lnTo>
                  <a:lnTo>
                    <a:pt x="789781" y="30162"/>
                  </a:lnTo>
                  <a:lnTo>
                    <a:pt x="789781" y="237331"/>
                  </a:lnTo>
                  <a:lnTo>
                    <a:pt x="787400" y="249237"/>
                  </a:lnTo>
                  <a:lnTo>
                    <a:pt x="781050" y="257968"/>
                  </a:lnTo>
                  <a:lnTo>
                    <a:pt x="759618" y="266700"/>
                  </a:lnTo>
                  <a:lnTo>
                    <a:pt x="29368" y="266700"/>
                  </a:lnTo>
                  <a:lnTo>
                    <a:pt x="8731" y="257968"/>
                  </a:lnTo>
                  <a:lnTo>
                    <a:pt x="2381" y="249237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5700" y="3365500"/>
              <a:ext cx="927100" cy="40640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6321425" y="3422650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40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29368" y="0"/>
                  </a:lnTo>
                  <a:lnTo>
                    <a:pt x="759618" y="0"/>
                  </a:lnTo>
                  <a:lnTo>
                    <a:pt x="771525" y="2381"/>
                  </a:lnTo>
                  <a:lnTo>
                    <a:pt x="781050" y="8731"/>
                  </a:lnTo>
                  <a:lnTo>
                    <a:pt x="787400" y="18256"/>
                  </a:lnTo>
                  <a:lnTo>
                    <a:pt x="789781" y="30162"/>
                  </a:lnTo>
                  <a:lnTo>
                    <a:pt x="789781" y="237331"/>
                  </a:lnTo>
                  <a:lnTo>
                    <a:pt x="787400" y="248443"/>
                  </a:lnTo>
                  <a:lnTo>
                    <a:pt x="781050" y="257968"/>
                  </a:lnTo>
                  <a:lnTo>
                    <a:pt x="771525" y="264318"/>
                  </a:lnTo>
                  <a:lnTo>
                    <a:pt x="759618" y="266700"/>
                  </a:lnTo>
                  <a:lnTo>
                    <a:pt x="29368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5700" y="3683000"/>
              <a:ext cx="927100" cy="40640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6321425" y="3740150"/>
              <a:ext cx="789940" cy="266700"/>
            </a:xfrm>
            <a:custGeom>
              <a:avLst/>
              <a:gdLst/>
              <a:ahLst/>
              <a:cxnLst/>
              <a:rect l="l" t="t" r="r" b="b"/>
              <a:pathLst>
                <a:path w="789940" h="266700">
                  <a:moveTo>
                    <a:pt x="0" y="29368"/>
                  </a:moveTo>
                  <a:lnTo>
                    <a:pt x="2381" y="17462"/>
                  </a:lnTo>
                  <a:lnTo>
                    <a:pt x="8731" y="8731"/>
                  </a:lnTo>
                  <a:lnTo>
                    <a:pt x="29368" y="0"/>
                  </a:lnTo>
                  <a:lnTo>
                    <a:pt x="759618" y="0"/>
                  </a:lnTo>
                  <a:lnTo>
                    <a:pt x="781050" y="8731"/>
                  </a:lnTo>
                  <a:lnTo>
                    <a:pt x="787400" y="17462"/>
                  </a:lnTo>
                  <a:lnTo>
                    <a:pt x="789781" y="29368"/>
                  </a:lnTo>
                  <a:lnTo>
                    <a:pt x="789781" y="236537"/>
                  </a:lnTo>
                  <a:lnTo>
                    <a:pt x="787400" y="248443"/>
                  </a:lnTo>
                  <a:lnTo>
                    <a:pt x="781050" y="257968"/>
                  </a:lnTo>
                  <a:lnTo>
                    <a:pt x="771525" y="264318"/>
                  </a:lnTo>
                  <a:lnTo>
                    <a:pt x="759618" y="266700"/>
                  </a:lnTo>
                  <a:lnTo>
                    <a:pt x="29368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6537"/>
                  </a:lnTo>
                  <a:lnTo>
                    <a:pt x="0" y="29368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800" y="660400"/>
            <a:ext cx="9029700" cy="3759200"/>
            <a:chOff x="50800" y="660400"/>
            <a:chExt cx="9029700" cy="3759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660400"/>
              <a:ext cx="9029700" cy="37592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66699" y="829336"/>
              <a:ext cx="8626475" cy="3363595"/>
            </a:xfrm>
            <a:custGeom>
              <a:avLst/>
              <a:gdLst/>
              <a:ahLst/>
              <a:cxnLst/>
              <a:rect l="l" t="t" r="r" b="b"/>
              <a:pathLst>
                <a:path w="8626475" h="3363595">
                  <a:moveTo>
                    <a:pt x="82130" y="0"/>
                  </a:moveTo>
                  <a:lnTo>
                    <a:pt x="24055" y="24056"/>
                  </a:lnTo>
                  <a:lnTo>
                    <a:pt x="0" y="82130"/>
                  </a:lnTo>
                  <a:lnTo>
                    <a:pt x="0" y="3281121"/>
                  </a:lnTo>
                  <a:lnTo>
                    <a:pt x="6454" y="3313090"/>
                  </a:lnTo>
                  <a:lnTo>
                    <a:pt x="24055" y="3339196"/>
                  </a:lnTo>
                  <a:lnTo>
                    <a:pt x="50161" y="3356797"/>
                  </a:lnTo>
                  <a:lnTo>
                    <a:pt x="82130" y="3363251"/>
                  </a:lnTo>
                  <a:lnTo>
                    <a:pt x="8544344" y="3363251"/>
                  </a:lnTo>
                  <a:lnTo>
                    <a:pt x="8576312" y="3356797"/>
                  </a:lnTo>
                  <a:lnTo>
                    <a:pt x="8602419" y="3339196"/>
                  </a:lnTo>
                  <a:lnTo>
                    <a:pt x="8620020" y="3313090"/>
                  </a:lnTo>
                  <a:lnTo>
                    <a:pt x="8626474" y="3281121"/>
                  </a:lnTo>
                  <a:lnTo>
                    <a:pt x="8626474" y="82130"/>
                  </a:lnTo>
                  <a:lnTo>
                    <a:pt x="8602419" y="24055"/>
                  </a:lnTo>
                  <a:lnTo>
                    <a:pt x="8544344" y="0"/>
                  </a:lnTo>
                  <a:lnTo>
                    <a:pt x="82130" y="0"/>
                  </a:lnTo>
                  <a:close/>
                </a:path>
                <a:path w="8626475" h="3363595">
                  <a:moveTo>
                    <a:pt x="8626475" y="8213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5287" y="950912"/>
              <a:ext cx="8353425" cy="541655"/>
            </a:xfrm>
            <a:custGeom>
              <a:avLst/>
              <a:gdLst/>
              <a:ahLst/>
              <a:cxnLst/>
              <a:rect l="l" t="t" r="r" b="b"/>
              <a:pathLst>
                <a:path w="8353425" h="541655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541337"/>
                  </a:lnTo>
                  <a:lnTo>
                    <a:pt x="2373299" y="541337"/>
                  </a:lnTo>
                  <a:lnTo>
                    <a:pt x="4105275" y="541337"/>
                  </a:lnTo>
                  <a:lnTo>
                    <a:pt x="5935650" y="541337"/>
                  </a:lnTo>
                  <a:lnTo>
                    <a:pt x="5935650" y="0"/>
                  </a:lnTo>
                  <a:close/>
                </a:path>
                <a:path w="8353425" h="541655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541337"/>
                  </a:lnTo>
                  <a:lnTo>
                    <a:pt x="7605700" y="541337"/>
                  </a:lnTo>
                  <a:lnTo>
                    <a:pt x="8353425" y="541337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287" y="1492249"/>
              <a:ext cx="8353425" cy="635000"/>
            </a:xfrm>
            <a:custGeom>
              <a:avLst/>
              <a:gdLst/>
              <a:ahLst/>
              <a:cxnLst/>
              <a:rect l="l" t="t" r="r" b="b"/>
              <a:pathLst>
                <a:path w="8353425" h="635000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634555"/>
                  </a:lnTo>
                  <a:lnTo>
                    <a:pt x="2373299" y="634555"/>
                  </a:lnTo>
                  <a:lnTo>
                    <a:pt x="4105275" y="634555"/>
                  </a:lnTo>
                  <a:lnTo>
                    <a:pt x="5935650" y="634555"/>
                  </a:lnTo>
                  <a:lnTo>
                    <a:pt x="5935650" y="0"/>
                  </a:lnTo>
                  <a:close/>
                </a:path>
                <a:path w="8353425" h="635000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634555"/>
                  </a:lnTo>
                  <a:lnTo>
                    <a:pt x="7605700" y="634555"/>
                  </a:lnTo>
                  <a:lnTo>
                    <a:pt x="8353425" y="634555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5287" y="2126805"/>
              <a:ext cx="8353425" cy="317500"/>
            </a:xfrm>
            <a:custGeom>
              <a:avLst/>
              <a:gdLst/>
              <a:ahLst/>
              <a:cxnLst/>
              <a:rect l="l" t="t" r="r" b="b"/>
              <a:pathLst>
                <a:path w="8353425" h="317500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317284"/>
                  </a:lnTo>
                  <a:lnTo>
                    <a:pt x="2373299" y="317284"/>
                  </a:lnTo>
                  <a:lnTo>
                    <a:pt x="4105275" y="317284"/>
                  </a:lnTo>
                  <a:lnTo>
                    <a:pt x="5935650" y="317284"/>
                  </a:lnTo>
                  <a:lnTo>
                    <a:pt x="5935650" y="0"/>
                  </a:lnTo>
                  <a:close/>
                </a:path>
                <a:path w="8353425" h="317500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317284"/>
                  </a:lnTo>
                  <a:lnTo>
                    <a:pt x="7605700" y="317284"/>
                  </a:lnTo>
                  <a:lnTo>
                    <a:pt x="8353425" y="317284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5287" y="2444089"/>
              <a:ext cx="8353425" cy="317500"/>
            </a:xfrm>
            <a:custGeom>
              <a:avLst/>
              <a:gdLst/>
              <a:ahLst/>
              <a:cxnLst/>
              <a:rect l="l" t="t" r="r" b="b"/>
              <a:pathLst>
                <a:path w="8353425" h="317500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317271"/>
                  </a:lnTo>
                  <a:lnTo>
                    <a:pt x="2373299" y="317271"/>
                  </a:lnTo>
                  <a:lnTo>
                    <a:pt x="4105275" y="317271"/>
                  </a:lnTo>
                  <a:lnTo>
                    <a:pt x="5935650" y="317271"/>
                  </a:lnTo>
                  <a:lnTo>
                    <a:pt x="5935650" y="0"/>
                  </a:lnTo>
                  <a:close/>
                </a:path>
                <a:path w="8353425" h="317500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317271"/>
                  </a:lnTo>
                  <a:lnTo>
                    <a:pt x="7605700" y="317271"/>
                  </a:lnTo>
                  <a:lnTo>
                    <a:pt x="8353425" y="317271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5287" y="2761360"/>
              <a:ext cx="8353425" cy="317500"/>
            </a:xfrm>
            <a:custGeom>
              <a:avLst/>
              <a:gdLst/>
              <a:ahLst/>
              <a:cxnLst/>
              <a:rect l="l" t="t" r="r" b="b"/>
              <a:pathLst>
                <a:path w="8353425" h="317500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317271"/>
                  </a:lnTo>
                  <a:lnTo>
                    <a:pt x="2373299" y="317271"/>
                  </a:lnTo>
                  <a:lnTo>
                    <a:pt x="4105275" y="317271"/>
                  </a:lnTo>
                  <a:lnTo>
                    <a:pt x="5935650" y="317271"/>
                  </a:lnTo>
                  <a:lnTo>
                    <a:pt x="5935650" y="0"/>
                  </a:lnTo>
                  <a:close/>
                </a:path>
                <a:path w="8353425" h="317500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317271"/>
                  </a:lnTo>
                  <a:lnTo>
                    <a:pt x="7605700" y="317271"/>
                  </a:lnTo>
                  <a:lnTo>
                    <a:pt x="8353425" y="317271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5287" y="3078632"/>
              <a:ext cx="8353425" cy="317500"/>
            </a:xfrm>
            <a:custGeom>
              <a:avLst/>
              <a:gdLst/>
              <a:ahLst/>
              <a:cxnLst/>
              <a:rect l="l" t="t" r="r" b="b"/>
              <a:pathLst>
                <a:path w="8353425" h="317500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317284"/>
                  </a:lnTo>
                  <a:lnTo>
                    <a:pt x="2373299" y="317284"/>
                  </a:lnTo>
                  <a:lnTo>
                    <a:pt x="4105275" y="317284"/>
                  </a:lnTo>
                  <a:lnTo>
                    <a:pt x="5935650" y="317284"/>
                  </a:lnTo>
                  <a:lnTo>
                    <a:pt x="5935650" y="0"/>
                  </a:lnTo>
                  <a:close/>
                </a:path>
                <a:path w="8353425" h="317500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317284"/>
                  </a:lnTo>
                  <a:lnTo>
                    <a:pt x="7605700" y="317284"/>
                  </a:lnTo>
                  <a:lnTo>
                    <a:pt x="8353425" y="317284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5287" y="3395916"/>
              <a:ext cx="8353425" cy="317500"/>
            </a:xfrm>
            <a:custGeom>
              <a:avLst/>
              <a:gdLst/>
              <a:ahLst/>
              <a:cxnLst/>
              <a:rect l="l" t="t" r="r" b="b"/>
              <a:pathLst>
                <a:path w="8353425" h="317500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317271"/>
                  </a:lnTo>
                  <a:lnTo>
                    <a:pt x="2373299" y="317271"/>
                  </a:lnTo>
                  <a:lnTo>
                    <a:pt x="4105275" y="317271"/>
                  </a:lnTo>
                  <a:lnTo>
                    <a:pt x="5935650" y="317271"/>
                  </a:lnTo>
                  <a:lnTo>
                    <a:pt x="5935650" y="0"/>
                  </a:lnTo>
                  <a:close/>
                </a:path>
                <a:path w="8353425" h="317500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317271"/>
                  </a:lnTo>
                  <a:lnTo>
                    <a:pt x="7605700" y="317271"/>
                  </a:lnTo>
                  <a:lnTo>
                    <a:pt x="8353425" y="317271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ED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5287" y="3713187"/>
              <a:ext cx="8353425" cy="332105"/>
            </a:xfrm>
            <a:custGeom>
              <a:avLst/>
              <a:gdLst/>
              <a:ahLst/>
              <a:cxnLst/>
              <a:rect l="l" t="t" r="r" b="b"/>
              <a:pathLst>
                <a:path w="8353425" h="332104">
                  <a:moveTo>
                    <a:pt x="5935650" y="0"/>
                  </a:moveTo>
                  <a:lnTo>
                    <a:pt x="4105275" y="0"/>
                  </a:lnTo>
                  <a:lnTo>
                    <a:pt x="2373299" y="0"/>
                  </a:lnTo>
                  <a:lnTo>
                    <a:pt x="0" y="0"/>
                  </a:lnTo>
                  <a:lnTo>
                    <a:pt x="0" y="331774"/>
                  </a:lnTo>
                  <a:lnTo>
                    <a:pt x="2373299" y="331774"/>
                  </a:lnTo>
                  <a:lnTo>
                    <a:pt x="4105275" y="331774"/>
                  </a:lnTo>
                  <a:lnTo>
                    <a:pt x="5935650" y="331774"/>
                  </a:lnTo>
                  <a:lnTo>
                    <a:pt x="5935650" y="0"/>
                  </a:lnTo>
                  <a:close/>
                </a:path>
                <a:path w="8353425" h="332104">
                  <a:moveTo>
                    <a:pt x="8353425" y="0"/>
                  </a:moveTo>
                  <a:lnTo>
                    <a:pt x="7605712" y="0"/>
                  </a:lnTo>
                  <a:lnTo>
                    <a:pt x="5935662" y="0"/>
                  </a:lnTo>
                  <a:lnTo>
                    <a:pt x="5935662" y="331774"/>
                  </a:lnTo>
                  <a:lnTo>
                    <a:pt x="7605700" y="331774"/>
                  </a:lnTo>
                  <a:lnTo>
                    <a:pt x="8353425" y="331774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D8D3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5287" y="944562"/>
              <a:ext cx="8353425" cy="3107055"/>
            </a:xfrm>
            <a:custGeom>
              <a:avLst/>
              <a:gdLst/>
              <a:ahLst/>
              <a:cxnLst/>
              <a:rect l="l" t="t" r="r" b="b"/>
              <a:pathLst>
                <a:path w="8353425" h="3107054">
                  <a:moveTo>
                    <a:pt x="8353425" y="3094050"/>
                  </a:moveTo>
                  <a:lnTo>
                    <a:pt x="8353425" y="3094050"/>
                  </a:lnTo>
                  <a:lnTo>
                    <a:pt x="0" y="3094050"/>
                  </a:lnTo>
                  <a:lnTo>
                    <a:pt x="0" y="3106750"/>
                  </a:lnTo>
                  <a:lnTo>
                    <a:pt x="8353425" y="3106750"/>
                  </a:lnTo>
                  <a:lnTo>
                    <a:pt x="8353425" y="3094050"/>
                  </a:lnTo>
                  <a:close/>
                </a:path>
                <a:path w="8353425" h="3107054">
                  <a:moveTo>
                    <a:pt x="8353425" y="0"/>
                  </a:moveTo>
                  <a:lnTo>
                    <a:pt x="835342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8353425" y="12700"/>
                  </a:lnTo>
                  <a:lnTo>
                    <a:pt x="8353425" y="0"/>
                  </a:lnTo>
                  <a:close/>
                </a:path>
              </a:pathLst>
            </a:custGeom>
            <a:solidFill>
              <a:srgbClr val="5C2C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/>
              <a:t>TPPM</a:t>
            </a:r>
            <a:r>
              <a:rPr dirty="0" spc="-85"/>
              <a:t> </a:t>
            </a:r>
            <a:r>
              <a:rPr dirty="0"/>
              <a:t>Procedural</a:t>
            </a:r>
            <a:r>
              <a:rPr dirty="0" spc="-75"/>
              <a:t> </a:t>
            </a:r>
            <a:r>
              <a:rPr dirty="0" spc="-10"/>
              <a:t>Characteristics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824479" y="1090821"/>
            <a:ext cx="1372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(N=70)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56442" y="984141"/>
            <a:ext cx="14433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PPM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implantation(N=53)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86829" y="984141"/>
            <a:ext cx="13239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PPM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implantation (N=17)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056879" y="1090821"/>
            <a:ext cx="543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1167" y="1572086"/>
            <a:ext cx="19983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Intraprocedural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conduction disturbance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00679" y="1682983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41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(58.6%)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632642" y="1682983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29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(54.7%)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63029" y="1682983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12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(70.6%)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056879" y="1682983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0.25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51167" y="2154681"/>
            <a:ext cx="1200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Reason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0">
                <a:latin typeface="Calibri"/>
                <a:cs typeface="Calibri"/>
              </a:rPr>
              <a:t> TPPM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3567" y="2471957"/>
            <a:ext cx="328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CHB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00679" y="2476174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54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(77.1%)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4645342" y="2509836"/>
            <a:ext cx="744855" cy="205740"/>
          </a:xfrm>
          <a:custGeom>
            <a:avLst/>
            <a:gdLst/>
            <a:ahLst/>
            <a:cxnLst/>
            <a:rect l="l" t="t" r="r" b="b"/>
            <a:pathLst>
              <a:path w="744854" h="205739">
                <a:moveTo>
                  <a:pt x="744537" y="205740"/>
                </a:moveTo>
                <a:lnTo>
                  <a:pt x="0" y="205740"/>
                </a:lnTo>
                <a:lnTo>
                  <a:pt x="0" y="0"/>
                </a:lnTo>
                <a:lnTo>
                  <a:pt x="744537" y="0"/>
                </a:lnTo>
                <a:lnTo>
                  <a:pt x="744537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4632642" y="2476174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37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(69.8%)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6475729" y="2509836"/>
            <a:ext cx="701675" cy="205740"/>
          </a:xfrm>
          <a:custGeom>
            <a:avLst/>
            <a:gdLst/>
            <a:ahLst/>
            <a:cxnLst/>
            <a:rect l="l" t="t" r="r" b="b"/>
            <a:pathLst>
              <a:path w="701675" h="205739">
                <a:moveTo>
                  <a:pt x="701675" y="205740"/>
                </a:moveTo>
                <a:lnTo>
                  <a:pt x="0" y="205740"/>
                </a:lnTo>
                <a:lnTo>
                  <a:pt x="0" y="0"/>
                </a:lnTo>
                <a:lnTo>
                  <a:pt x="701675" y="0"/>
                </a:lnTo>
                <a:lnTo>
                  <a:pt x="701675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463029" y="2476174"/>
            <a:ext cx="72517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17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(100%)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056879" y="2476174"/>
            <a:ext cx="416559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C00000"/>
                </a:solidFill>
                <a:latin typeface="Calibri"/>
                <a:cs typeface="Calibri"/>
              </a:rPr>
              <a:t>0.010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03567" y="2789233"/>
            <a:ext cx="4368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HAVB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00679" y="2793450"/>
            <a:ext cx="5949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(8.6%)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632642" y="2793450"/>
            <a:ext cx="6813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(11.3%)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463029" y="2793450"/>
            <a:ext cx="46482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0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(0%)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56879" y="2793450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0.15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03567" y="3106509"/>
            <a:ext cx="17545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First-</a:t>
            </a:r>
            <a:r>
              <a:rPr dirty="0" sz="1400">
                <a:latin typeface="Calibri"/>
                <a:cs typeface="Calibri"/>
              </a:rPr>
              <a:t>degree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AVB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LBBB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900679" y="3110726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10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(14.3%)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645342" y="3144388"/>
            <a:ext cx="744855" cy="205740"/>
          </a:xfrm>
          <a:custGeom>
            <a:avLst/>
            <a:gdLst/>
            <a:ahLst/>
            <a:cxnLst/>
            <a:rect l="l" t="t" r="r" b="b"/>
            <a:pathLst>
              <a:path w="744854" h="205739">
                <a:moveTo>
                  <a:pt x="744537" y="205740"/>
                </a:moveTo>
                <a:lnTo>
                  <a:pt x="0" y="205740"/>
                </a:lnTo>
                <a:lnTo>
                  <a:pt x="0" y="0"/>
                </a:lnTo>
                <a:lnTo>
                  <a:pt x="744537" y="0"/>
                </a:lnTo>
                <a:lnTo>
                  <a:pt x="744537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4632642" y="3110726"/>
            <a:ext cx="768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10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(18.9%)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463029" y="3110726"/>
            <a:ext cx="46482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Calibri"/>
                <a:cs typeface="Calibri"/>
              </a:rPr>
              <a:t>0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(0%)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056879" y="3110726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solidFill>
                  <a:srgbClr val="C00000"/>
                </a:solidFill>
                <a:latin typeface="Calibri"/>
                <a:cs typeface="Calibri"/>
              </a:rPr>
              <a:t>0.05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51167" y="3423785"/>
            <a:ext cx="7448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Time,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900679" y="3428001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28.6±8.9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632642" y="3428001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27.7±9.1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463029" y="3428001"/>
            <a:ext cx="6324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31.4±8.0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056879" y="3428001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0.28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51167" y="3748307"/>
            <a:ext cx="7835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X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40">
                <a:latin typeface="Calibri"/>
                <a:cs typeface="Calibri"/>
              </a:rPr>
              <a:t>ray,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900679" y="3752523"/>
            <a:ext cx="7194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37.8±46.3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632642" y="3752523"/>
            <a:ext cx="7194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36.8±46.6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463029" y="3752523"/>
            <a:ext cx="7194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alibri"/>
                <a:cs typeface="Calibri"/>
              </a:rPr>
              <a:t>40.7±48.1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056879" y="3752523"/>
            <a:ext cx="329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0.83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52730" y="4300804"/>
            <a:ext cx="202183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70">
                <a:solidFill>
                  <a:srgbClr val="A6A6A6"/>
                </a:solidFill>
                <a:latin typeface="Calibri"/>
                <a:cs typeface="Calibri"/>
              </a:rPr>
              <a:t>CHB</a:t>
            </a:r>
            <a:r>
              <a:rPr dirty="0" sz="1100" spc="24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24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A6A6A6"/>
                </a:solidFill>
                <a:latin typeface="Calibri"/>
                <a:cs typeface="Calibri"/>
              </a:rPr>
              <a:t>complete</a:t>
            </a:r>
            <a:r>
              <a:rPr dirty="0" sz="1100" spc="24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A6A6A6"/>
                </a:solidFill>
                <a:latin typeface="Calibri"/>
                <a:cs typeface="Calibri"/>
              </a:rPr>
              <a:t>heart</a:t>
            </a:r>
            <a:r>
              <a:rPr dirty="0" sz="1100" spc="23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A6A6A6"/>
                </a:solidFill>
                <a:latin typeface="Calibri"/>
                <a:cs typeface="Calibri"/>
              </a:rPr>
              <a:t>block;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497009" y="4300804"/>
            <a:ext cx="30422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75">
                <a:solidFill>
                  <a:srgbClr val="A6A6A6"/>
                </a:solidFill>
                <a:latin typeface="Calibri"/>
                <a:cs typeface="Calibri"/>
              </a:rPr>
              <a:t>HAVB</a:t>
            </a:r>
            <a:r>
              <a:rPr dirty="0" sz="1100" spc="2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254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A6A6A6"/>
                </a:solidFill>
                <a:latin typeface="Calibri"/>
                <a:cs typeface="Calibri"/>
              </a:rPr>
              <a:t>high</a:t>
            </a:r>
            <a:r>
              <a:rPr dirty="0" sz="1100" spc="2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A6A6A6"/>
                </a:solidFill>
                <a:latin typeface="Calibri"/>
                <a:cs typeface="Calibri"/>
              </a:rPr>
              <a:t>degree</a:t>
            </a:r>
            <a:r>
              <a:rPr dirty="0" sz="1100" spc="2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A6A6A6"/>
                </a:solidFill>
                <a:latin typeface="Calibri"/>
                <a:cs typeface="Calibri"/>
              </a:rPr>
              <a:t>atrioventricular</a:t>
            </a:r>
            <a:r>
              <a:rPr dirty="0" sz="1100" spc="26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A6A6A6"/>
                </a:solidFill>
                <a:latin typeface="Calibri"/>
                <a:cs typeface="Calibri"/>
              </a:rPr>
              <a:t>block;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715519" y="4300804"/>
            <a:ext cx="20072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70">
                <a:solidFill>
                  <a:srgbClr val="A6A6A6"/>
                </a:solidFill>
                <a:latin typeface="Calibri"/>
                <a:cs typeface="Calibri"/>
              </a:rPr>
              <a:t>AVB</a:t>
            </a:r>
            <a:r>
              <a:rPr dirty="0" sz="1100" spc="2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6A6A6"/>
                </a:solidFill>
                <a:latin typeface="Calibri"/>
                <a:cs typeface="Calibri"/>
              </a:rPr>
              <a:t>=</a:t>
            </a:r>
            <a:r>
              <a:rPr dirty="0" sz="1100" spc="25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A6A6A6"/>
                </a:solidFill>
                <a:latin typeface="Calibri"/>
                <a:cs typeface="Calibri"/>
              </a:rPr>
              <a:t>atrioventricular</a:t>
            </a:r>
            <a:r>
              <a:rPr dirty="0" sz="1100" spc="254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A6A6A6"/>
                </a:solidFill>
                <a:latin typeface="Calibri"/>
                <a:cs typeface="Calibri"/>
              </a:rPr>
              <a:t>block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4508500" y="2413000"/>
            <a:ext cx="1130300" cy="406400"/>
            <a:chOff x="4508500" y="2413000"/>
            <a:chExt cx="1130300" cy="406400"/>
          </a:xfrm>
        </p:grpSpPr>
        <p:pic>
          <p:nvPicPr>
            <p:cNvPr id="57" name="object 5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8500" y="2413000"/>
              <a:ext cx="1130300" cy="406400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4595018" y="2470943"/>
              <a:ext cx="989965" cy="266700"/>
            </a:xfrm>
            <a:custGeom>
              <a:avLst/>
              <a:gdLst/>
              <a:ahLst/>
              <a:cxnLst/>
              <a:rect l="l" t="t" r="r" b="b"/>
              <a:pathLst>
                <a:path w="989964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960437" y="0"/>
                  </a:lnTo>
                  <a:lnTo>
                    <a:pt x="971550" y="2381"/>
                  </a:lnTo>
                  <a:lnTo>
                    <a:pt x="981075" y="8731"/>
                  </a:lnTo>
                  <a:lnTo>
                    <a:pt x="987425" y="18256"/>
                  </a:lnTo>
                  <a:lnTo>
                    <a:pt x="989806" y="30162"/>
                  </a:lnTo>
                  <a:lnTo>
                    <a:pt x="989806" y="237331"/>
                  </a:lnTo>
                  <a:lnTo>
                    <a:pt x="987425" y="248443"/>
                  </a:lnTo>
                  <a:lnTo>
                    <a:pt x="981075" y="257968"/>
                  </a:lnTo>
                  <a:lnTo>
                    <a:pt x="971550" y="264318"/>
                  </a:lnTo>
                  <a:lnTo>
                    <a:pt x="960437" y="266700"/>
                  </a:lnTo>
                  <a:lnTo>
                    <a:pt x="30162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4508500" y="3048000"/>
            <a:ext cx="1130300" cy="406400"/>
            <a:chOff x="4508500" y="3048000"/>
            <a:chExt cx="1130300" cy="406400"/>
          </a:xfrm>
        </p:grpSpPr>
        <p:pic>
          <p:nvPicPr>
            <p:cNvPr id="60" name="object 6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8500" y="3048000"/>
              <a:ext cx="1130300" cy="40640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4595018" y="3105150"/>
              <a:ext cx="989965" cy="266700"/>
            </a:xfrm>
            <a:custGeom>
              <a:avLst/>
              <a:gdLst/>
              <a:ahLst/>
              <a:cxnLst/>
              <a:rect l="l" t="t" r="r" b="b"/>
              <a:pathLst>
                <a:path w="989964" h="266700">
                  <a:moveTo>
                    <a:pt x="0" y="30162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960437" y="0"/>
                  </a:lnTo>
                  <a:lnTo>
                    <a:pt x="971550" y="2381"/>
                  </a:lnTo>
                  <a:lnTo>
                    <a:pt x="981075" y="8731"/>
                  </a:lnTo>
                  <a:lnTo>
                    <a:pt x="987425" y="18256"/>
                  </a:lnTo>
                  <a:lnTo>
                    <a:pt x="989806" y="30162"/>
                  </a:lnTo>
                  <a:lnTo>
                    <a:pt x="989806" y="237331"/>
                  </a:lnTo>
                  <a:lnTo>
                    <a:pt x="987425" y="249237"/>
                  </a:lnTo>
                  <a:lnTo>
                    <a:pt x="981075" y="257968"/>
                  </a:lnTo>
                  <a:lnTo>
                    <a:pt x="960437" y="266700"/>
                  </a:lnTo>
                  <a:lnTo>
                    <a:pt x="30162" y="266700"/>
                  </a:lnTo>
                  <a:lnTo>
                    <a:pt x="8731" y="257968"/>
                  </a:lnTo>
                  <a:lnTo>
                    <a:pt x="2381" y="249237"/>
                  </a:lnTo>
                  <a:lnTo>
                    <a:pt x="0" y="237331"/>
                  </a:lnTo>
                  <a:lnTo>
                    <a:pt x="0" y="3016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6362700" y="2413000"/>
            <a:ext cx="1054100" cy="406400"/>
            <a:chOff x="6362700" y="2413000"/>
            <a:chExt cx="1054100" cy="406400"/>
          </a:xfrm>
        </p:grpSpPr>
        <p:pic>
          <p:nvPicPr>
            <p:cNvPr id="63" name="object 6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2413000"/>
              <a:ext cx="1054100" cy="406400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438900" y="2466975"/>
              <a:ext cx="913765" cy="266700"/>
            </a:xfrm>
            <a:custGeom>
              <a:avLst/>
              <a:gdLst/>
              <a:ahLst/>
              <a:cxnLst/>
              <a:rect l="l" t="t" r="r" b="b"/>
              <a:pathLst>
                <a:path w="913765" h="266700">
                  <a:moveTo>
                    <a:pt x="0" y="29368"/>
                  </a:moveTo>
                  <a:lnTo>
                    <a:pt x="2381" y="18256"/>
                  </a:lnTo>
                  <a:lnTo>
                    <a:pt x="8731" y="8731"/>
                  </a:lnTo>
                  <a:lnTo>
                    <a:pt x="18256" y="2381"/>
                  </a:lnTo>
                  <a:lnTo>
                    <a:pt x="30162" y="0"/>
                  </a:lnTo>
                  <a:lnTo>
                    <a:pt x="883443" y="0"/>
                  </a:lnTo>
                  <a:lnTo>
                    <a:pt x="895350" y="2381"/>
                  </a:lnTo>
                  <a:lnTo>
                    <a:pt x="904875" y="8731"/>
                  </a:lnTo>
                  <a:lnTo>
                    <a:pt x="911225" y="18256"/>
                  </a:lnTo>
                  <a:lnTo>
                    <a:pt x="913606" y="29368"/>
                  </a:lnTo>
                  <a:lnTo>
                    <a:pt x="913606" y="236537"/>
                  </a:lnTo>
                  <a:lnTo>
                    <a:pt x="911225" y="248443"/>
                  </a:lnTo>
                  <a:lnTo>
                    <a:pt x="904875" y="257968"/>
                  </a:lnTo>
                  <a:lnTo>
                    <a:pt x="895350" y="264318"/>
                  </a:lnTo>
                  <a:lnTo>
                    <a:pt x="883443" y="266700"/>
                  </a:lnTo>
                  <a:lnTo>
                    <a:pt x="30162" y="266700"/>
                  </a:lnTo>
                  <a:lnTo>
                    <a:pt x="18256" y="264318"/>
                  </a:lnTo>
                  <a:lnTo>
                    <a:pt x="8731" y="257968"/>
                  </a:lnTo>
                  <a:lnTo>
                    <a:pt x="2381" y="248443"/>
                  </a:lnTo>
                  <a:lnTo>
                    <a:pt x="0" y="236537"/>
                  </a:lnTo>
                  <a:lnTo>
                    <a:pt x="0" y="29368"/>
                  </a:lnTo>
                  <a:close/>
                </a:path>
              </a:pathLst>
            </a:custGeom>
            <a:ln w="952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60400"/>
            <a:ext cx="9144000" cy="4000500"/>
            <a:chOff x="0" y="660400"/>
            <a:chExt cx="9144000" cy="4000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0400"/>
              <a:ext cx="9144000" cy="40005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4149" y="829335"/>
              <a:ext cx="8791575" cy="3596640"/>
            </a:xfrm>
            <a:custGeom>
              <a:avLst/>
              <a:gdLst/>
              <a:ahLst/>
              <a:cxnLst/>
              <a:rect l="l" t="t" r="r" b="b"/>
              <a:pathLst>
                <a:path w="8791575" h="3596640">
                  <a:moveTo>
                    <a:pt x="87829" y="0"/>
                  </a:moveTo>
                  <a:lnTo>
                    <a:pt x="53641" y="6902"/>
                  </a:lnTo>
                  <a:lnTo>
                    <a:pt x="25724" y="25724"/>
                  </a:lnTo>
                  <a:lnTo>
                    <a:pt x="6901" y="53642"/>
                  </a:lnTo>
                  <a:lnTo>
                    <a:pt x="0" y="87829"/>
                  </a:lnTo>
                  <a:lnTo>
                    <a:pt x="0" y="3508785"/>
                  </a:lnTo>
                  <a:lnTo>
                    <a:pt x="6902" y="3542972"/>
                  </a:lnTo>
                  <a:lnTo>
                    <a:pt x="25724" y="3570889"/>
                  </a:lnTo>
                  <a:lnTo>
                    <a:pt x="53642" y="3589712"/>
                  </a:lnTo>
                  <a:lnTo>
                    <a:pt x="87829" y="3596614"/>
                  </a:lnTo>
                  <a:lnTo>
                    <a:pt x="8703745" y="3596614"/>
                  </a:lnTo>
                  <a:lnTo>
                    <a:pt x="8737932" y="3589712"/>
                  </a:lnTo>
                  <a:lnTo>
                    <a:pt x="8765850" y="3570889"/>
                  </a:lnTo>
                  <a:lnTo>
                    <a:pt x="8784673" y="3542972"/>
                  </a:lnTo>
                  <a:lnTo>
                    <a:pt x="8791575" y="3508785"/>
                  </a:lnTo>
                  <a:lnTo>
                    <a:pt x="8791574" y="87829"/>
                  </a:lnTo>
                  <a:lnTo>
                    <a:pt x="8765849" y="25724"/>
                  </a:lnTo>
                  <a:lnTo>
                    <a:pt x="8703745" y="0"/>
                  </a:lnTo>
                  <a:lnTo>
                    <a:pt x="87829" y="0"/>
                  </a:lnTo>
                  <a:close/>
                </a:path>
                <a:path w="8791575" h="3596640">
                  <a:moveTo>
                    <a:pt x="8791575" y="87829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22730" y="3894537"/>
              <a:ext cx="7764780" cy="0"/>
            </a:xfrm>
            <a:custGeom>
              <a:avLst/>
              <a:gdLst/>
              <a:ahLst/>
              <a:cxnLst/>
              <a:rect l="l" t="t" r="r" b="b"/>
              <a:pathLst>
                <a:path w="7764780" h="0">
                  <a:moveTo>
                    <a:pt x="776466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22730" y="3894537"/>
              <a:ext cx="7764780" cy="0"/>
            </a:xfrm>
            <a:custGeom>
              <a:avLst/>
              <a:gdLst/>
              <a:ahLst/>
              <a:cxnLst/>
              <a:rect l="l" t="t" r="r" b="b"/>
              <a:pathLst>
                <a:path w="7764780" h="0">
                  <a:moveTo>
                    <a:pt x="0" y="0"/>
                  </a:moveTo>
                  <a:lnTo>
                    <a:pt x="776466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22730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22730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16841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16841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510951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10951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05062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05062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99172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99172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93283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93283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687393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687393" y="389453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22730" y="1200116"/>
              <a:ext cx="0" cy="2694940"/>
            </a:xfrm>
            <a:custGeom>
              <a:avLst/>
              <a:gdLst/>
              <a:ahLst/>
              <a:cxnLst/>
              <a:rect l="l" t="t" r="r" b="b"/>
              <a:pathLst>
                <a:path w="0" h="2694940">
                  <a:moveTo>
                    <a:pt x="0" y="2694421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22730" y="1200116"/>
              <a:ext cx="0" cy="2694940"/>
            </a:xfrm>
            <a:custGeom>
              <a:avLst/>
              <a:gdLst/>
              <a:ahLst/>
              <a:cxnLst/>
              <a:rect l="l" t="t" r="r" b="b"/>
              <a:pathLst>
                <a:path w="0" h="2694940">
                  <a:moveTo>
                    <a:pt x="0" y="0"/>
                  </a:moveTo>
                  <a:lnTo>
                    <a:pt x="0" y="26944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69785" y="1854860"/>
              <a:ext cx="6470650" cy="2040255"/>
            </a:xfrm>
            <a:custGeom>
              <a:avLst/>
              <a:gdLst/>
              <a:ahLst/>
              <a:cxnLst/>
              <a:rect l="l" t="t" r="r" b="b"/>
              <a:pathLst>
                <a:path w="6470650" h="2040254">
                  <a:moveTo>
                    <a:pt x="0" y="2039676"/>
                  </a:moveTo>
                  <a:lnTo>
                    <a:pt x="1294110" y="1538514"/>
                  </a:lnTo>
                  <a:lnTo>
                    <a:pt x="2588220" y="846048"/>
                  </a:lnTo>
                  <a:lnTo>
                    <a:pt x="3882331" y="460746"/>
                  </a:lnTo>
                  <a:lnTo>
                    <a:pt x="5176441" y="153581"/>
                  </a:lnTo>
                  <a:lnTo>
                    <a:pt x="6470552" y="0"/>
                  </a:lnTo>
                </a:path>
              </a:pathLst>
            </a:custGeom>
            <a:ln w="2857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3525" y="3858418"/>
              <a:ext cx="73025" cy="7302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131" y="3357562"/>
              <a:ext cx="229493" cy="7302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1943" y="2664618"/>
              <a:ext cx="73025" cy="7302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5756" y="2279650"/>
              <a:ext cx="73025" cy="7302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0362" y="1972468"/>
              <a:ext cx="73025" cy="7302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175" y="1818481"/>
              <a:ext cx="73025" cy="7302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569785" y="1962637"/>
              <a:ext cx="6470650" cy="1932305"/>
            </a:xfrm>
            <a:custGeom>
              <a:avLst/>
              <a:gdLst/>
              <a:ahLst/>
              <a:cxnLst/>
              <a:rect l="l" t="t" r="r" b="b"/>
              <a:pathLst>
                <a:path w="6470650" h="1932304">
                  <a:moveTo>
                    <a:pt x="0" y="1931899"/>
                  </a:moveTo>
                  <a:lnTo>
                    <a:pt x="1294110" y="1347210"/>
                  </a:lnTo>
                  <a:lnTo>
                    <a:pt x="2588220" y="765215"/>
                  </a:lnTo>
                  <a:lnTo>
                    <a:pt x="3882331" y="449968"/>
                  </a:lnTo>
                  <a:lnTo>
                    <a:pt x="5176441" y="180526"/>
                  </a:lnTo>
                  <a:lnTo>
                    <a:pt x="6470552" y="0"/>
                  </a:lnTo>
                </a:path>
              </a:pathLst>
            </a:custGeom>
            <a:ln w="2857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3525" y="3858418"/>
              <a:ext cx="73025" cy="7302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71220" y="3264591"/>
              <a:ext cx="229936" cy="8185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1943" y="2691606"/>
              <a:ext cx="94114" cy="12149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5756" y="2376487"/>
              <a:ext cx="73025" cy="7302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10362" y="2107406"/>
              <a:ext cx="73025" cy="7302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4175" y="1926431"/>
              <a:ext cx="73025" cy="73025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80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/>
              <a:t>Primary</a:t>
            </a:r>
            <a:r>
              <a:rPr dirty="0" sz="2300" spc="-65"/>
              <a:t> </a:t>
            </a:r>
            <a:r>
              <a:rPr dirty="0" sz="2300"/>
              <a:t>Endpoint:</a:t>
            </a:r>
            <a:r>
              <a:rPr dirty="0" sz="2300" spc="-65"/>
              <a:t> </a:t>
            </a:r>
            <a:r>
              <a:rPr dirty="0" sz="2300" spc="-20"/>
              <a:t>Trends</a:t>
            </a:r>
            <a:r>
              <a:rPr dirty="0" sz="2300" spc="-60"/>
              <a:t> </a:t>
            </a:r>
            <a:r>
              <a:rPr dirty="0" sz="2300"/>
              <a:t>of</a:t>
            </a:r>
            <a:r>
              <a:rPr dirty="0" sz="2300" spc="-70"/>
              <a:t> </a:t>
            </a:r>
            <a:r>
              <a:rPr dirty="0" sz="2300"/>
              <a:t>Freedom</a:t>
            </a:r>
            <a:r>
              <a:rPr dirty="0" sz="2300" spc="-65"/>
              <a:t> </a:t>
            </a:r>
            <a:r>
              <a:rPr dirty="0" sz="2300"/>
              <a:t>from</a:t>
            </a:r>
            <a:r>
              <a:rPr dirty="0" sz="2300" spc="-70"/>
              <a:t> </a:t>
            </a:r>
            <a:r>
              <a:rPr dirty="0" sz="2300" spc="-10"/>
              <a:t>Indication</a:t>
            </a:r>
            <a:r>
              <a:rPr dirty="0" sz="2300" spc="-60"/>
              <a:t> </a:t>
            </a:r>
            <a:r>
              <a:rPr dirty="0" sz="2300"/>
              <a:t>for</a:t>
            </a:r>
            <a:r>
              <a:rPr dirty="0" sz="2300" spc="-70"/>
              <a:t> </a:t>
            </a:r>
            <a:r>
              <a:rPr dirty="0" sz="2300" spc="-25"/>
              <a:t>PPM</a:t>
            </a:r>
            <a:endParaRPr sz="2300"/>
          </a:p>
        </p:txBody>
      </p:sp>
      <p:sp>
        <p:nvSpPr>
          <p:cNvPr id="38" name="object 38" descr=""/>
          <p:cNvSpPr txBox="1"/>
          <p:nvPr/>
        </p:nvSpPr>
        <p:spPr>
          <a:xfrm>
            <a:off x="1082423" y="3984758"/>
            <a:ext cx="973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During</a:t>
            </a:r>
            <a:r>
              <a:rPr dirty="0" sz="1400" spc="-70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595959"/>
                </a:solidFill>
                <a:latin typeface="Calibri"/>
                <a:cs typeface="Calibri"/>
              </a:rPr>
              <a:t>TPPM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291131" y="3984758"/>
            <a:ext cx="11493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48h</a:t>
            </a:r>
            <a:r>
              <a:rPr dirty="0" sz="1400" spc="-40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r>
              <a:rPr dirty="0" sz="1400" spc="-30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595959"/>
                </a:solidFill>
                <a:latin typeface="Calibri"/>
                <a:cs typeface="Calibri"/>
              </a:rPr>
              <a:t>TPPM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636450" y="3984758"/>
            <a:ext cx="1050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1st</a:t>
            </a:r>
            <a:r>
              <a:rPr dirty="0" sz="1400" spc="-25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week</a:t>
            </a:r>
            <a:r>
              <a:rPr dirty="0" sz="1400" spc="-25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899990" y="3984758"/>
            <a:ext cx="1106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2nd</a:t>
            </a:r>
            <a:r>
              <a:rPr dirty="0" sz="1400" spc="-25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week</a:t>
            </a:r>
            <a:r>
              <a:rPr dirty="0" sz="1400" spc="-15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213150" y="3984758"/>
            <a:ext cx="10756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3rd</a:t>
            </a:r>
            <a:r>
              <a:rPr dirty="0" sz="1400" spc="-20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week</a:t>
            </a:r>
            <a:r>
              <a:rPr dirty="0" sz="1400" spc="-15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507261" y="3984758"/>
            <a:ext cx="10744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4th</a:t>
            </a:r>
            <a:r>
              <a:rPr dirty="0" sz="1400" spc="-20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595959"/>
                </a:solidFill>
                <a:latin typeface="Calibri"/>
                <a:cs typeface="Calibri"/>
              </a:rPr>
              <a:t>week</a:t>
            </a:r>
            <a:r>
              <a:rPr dirty="0" sz="1400" spc="-15" i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31059" y="1086222"/>
            <a:ext cx="366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i="1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09640" y="1625107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09640" y="2163991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09640" y="2702875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09640" y="3241759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88221" y="3604114"/>
            <a:ext cx="1145540" cy="384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0580">
              <a:lnSpc>
                <a:spcPts val="1415"/>
              </a:lnSpc>
              <a:spcBef>
                <a:spcPts val="100"/>
              </a:spcBef>
            </a:pPr>
            <a:r>
              <a:rPr dirty="0" sz="1200" spc="-20">
                <a:solidFill>
                  <a:srgbClr val="404040"/>
                </a:solidFill>
                <a:latin typeface="Calibri"/>
                <a:cs typeface="Calibri"/>
              </a:rPr>
              <a:t>0,0%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849662" y="3405779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18,6%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954806" y="2410485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44,3%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248917" y="2025182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58,6%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543027" y="1718019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70,0%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837138" y="1564437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75,7%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472782" y="3048780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21,7%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008096" y="2808744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43,3%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248917" y="2482862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55,0%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543027" y="2213420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65,0%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7837138" y="2032893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71,7%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2124161" y="1119321"/>
            <a:ext cx="25654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HAVB/CHB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+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1°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AVB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plus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LBBB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74479" y="1231106"/>
            <a:ext cx="234950" cy="73025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5452687" y="1119321"/>
            <a:ext cx="938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HAVB/CHB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3" name="object 6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03005" y="1231106"/>
            <a:ext cx="234950" cy="73025"/>
          </a:xfrm>
          <a:prstGeom prst="rect">
            <a:avLst/>
          </a:prstGeom>
        </p:spPr>
      </p:pic>
      <p:sp>
        <p:nvSpPr>
          <p:cNvPr id="64" name="object 6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100" y="660400"/>
            <a:ext cx="9055100" cy="4465955"/>
            <a:chOff x="38100" y="660400"/>
            <a:chExt cx="9055100" cy="44659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660400"/>
              <a:ext cx="9055100" cy="41529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50825" y="829335"/>
              <a:ext cx="8658225" cy="3749040"/>
            </a:xfrm>
            <a:custGeom>
              <a:avLst/>
              <a:gdLst/>
              <a:ahLst/>
              <a:cxnLst/>
              <a:rect l="l" t="t" r="r" b="b"/>
              <a:pathLst>
                <a:path w="8658225" h="3749040">
                  <a:moveTo>
                    <a:pt x="91550" y="0"/>
                  </a:moveTo>
                  <a:lnTo>
                    <a:pt x="55915" y="7195"/>
                  </a:lnTo>
                  <a:lnTo>
                    <a:pt x="26814" y="26815"/>
                  </a:lnTo>
                  <a:lnTo>
                    <a:pt x="7194" y="55915"/>
                  </a:lnTo>
                  <a:lnTo>
                    <a:pt x="0" y="91551"/>
                  </a:lnTo>
                  <a:lnTo>
                    <a:pt x="0" y="3657463"/>
                  </a:lnTo>
                  <a:lnTo>
                    <a:pt x="7194" y="3693099"/>
                  </a:lnTo>
                  <a:lnTo>
                    <a:pt x="26814" y="3722199"/>
                  </a:lnTo>
                  <a:lnTo>
                    <a:pt x="55915" y="3741820"/>
                  </a:lnTo>
                  <a:lnTo>
                    <a:pt x="91550" y="3749014"/>
                  </a:lnTo>
                  <a:lnTo>
                    <a:pt x="8566673" y="3749014"/>
                  </a:lnTo>
                  <a:lnTo>
                    <a:pt x="8602309" y="3741819"/>
                  </a:lnTo>
                  <a:lnTo>
                    <a:pt x="8631409" y="3722199"/>
                  </a:lnTo>
                  <a:lnTo>
                    <a:pt x="8651029" y="3693099"/>
                  </a:lnTo>
                  <a:lnTo>
                    <a:pt x="8658224" y="3657463"/>
                  </a:lnTo>
                  <a:lnTo>
                    <a:pt x="8658224" y="91551"/>
                  </a:lnTo>
                  <a:lnTo>
                    <a:pt x="8651029" y="55915"/>
                  </a:lnTo>
                  <a:lnTo>
                    <a:pt x="8631409" y="26815"/>
                  </a:lnTo>
                  <a:lnTo>
                    <a:pt x="8602309" y="7195"/>
                  </a:lnTo>
                  <a:lnTo>
                    <a:pt x="8566674" y="0"/>
                  </a:lnTo>
                  <a:lnTo>
                    <a:pt x="91550" y="0"/>
                  </a:lnTo>
                  <a:close/>
                </a:path>
                <a:path w="8658225" h="3749040">
                  <a:moveTo>
                    <a:pt x="8658225" y="91551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3329" y="1515630"/>
              <a:ext cx="4618355" cy="2291715"/>
            </a:xfrm>
            <a:custGeom>
              <a:avLst/>
              <a:gdLst/>
              <a:ahLst/>
              <a:cxnLst/>
              <a:rect l="l" t="t" r="r" b="b"/>
              <a:pathLst>
                <a:path w="4618355" h="2291715">
                  <a:moveTo>
                    <a:pt x="879678" y="0"/>
                  </a:moveTo>
                  <a:lnTo>
                    <a:pt x="0" y="0"/>
                  </a:lnTo>
                  <a:lnTo>
                    <a:pt x="0" y="2291346"/>
                  </a:lnTo>
                  <a:lnTo>
                    <a:pt x="879678" y="2291346"/>
                  </a:lnTo>
                  <a:lnTo>
                    <a:pt x="879678" y="0"/>
                  </a:lnTo>
                  <a:close/>
                </a:path>
                <a:path w="4618355" h="2291715">
                  <a:moveTo>
                    <a:pt x="4618342" y="326682"/>
                  </a:moveTo>
                  <a:lnTo>
                    <a:pt x="3738664" y="326682"/>
                  </a:lnTo>
                  <a:lnTo>
                    <a:pt x="3738664" y="2291346"/>
                  </a:lnTo>
                  <a:lnTo>
                    <a:pt x="4618342" y="2291346"/>
                  </a:lnTo>
                  <a:lnTo>
                    <a:pt x="4618342" y="326682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92933" y="1941448"/>
              <a:ext cx="4618355" cy="1865630"/>
            </a:xfrm>
            <a:custGeom>
              <a:avLst/>
              <a:gdLst/>
              <a:ahLst/>
              <a:cxnLst/>
              <a:rect l="l" t="t" r="r" b="b"/>
              <a:pathLst>
                <a:path w="4618355" h="1865629">
                  <a:moveTo>
                    <a:pt x="879678" y="0"/>
                  </a:moveTo>
                  <a:lnTo>
                    <a:pt x="0" y="0"/>
                  </a:lnTo>
                  <a:lnTo>
                    <a:pt x="0" y="1865528"/>
                  </a:lnTo>
                  <a:lnTo>
                    <a:pt x="879678" y="1865528"/>
                  </a:lnTo>
                  <a:lnTo>
                    <a:pt x="879678" y="0"/>
                  </a:lnTo>
                  <a:close/>
                </a:path>
                <a:path w="4618355" h="1865629">
                  <a:moveTo>
                    <a:pt x="4618342" y="326694"/>
                  </a:moveTo>
                  <a:lnTo>
                    <a:pt x="3738664" y="326694"/>
                  </a:lnTo>
                  <a:lnTo>
                    <a:pt x="3738664" y="1865528"/>
                  </a:lnTo>
                  <a:lnTo>
                    <a:pt x="4618342" y="1865528"/>
                  </a:lnTo>
                  <a:lnTo>
                    <a:pt x="4618342" y="326694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792537" y="3250476"/>
              <a:ext cx="4618355" cy="556895"/>
            </a:xfrm>
            <a:custGeom>
              <a:avLst/>
              <a:gdLst/>
              <a:ahLst/>
              <a:cxnLst/>
              <a:rect l="l" t="t" r="r" b="b"/>
              <a:pathLst>
                <a:path w="4618355" h="556895">
                  <a:moveTo>
                    <a:pt x="879690" y="0"/>
                  </a:moveTo>
                  <a:lnTo>
                    <a:pt x="0" y="0"/>
                  </a:lnTo>
                  <a:lnTo>
                    <a:pt x="0" y="556501"/>
                  </a:lnTo>
                  <a:lnTo>
                    <a:pt x="879690" y="556501"/>
                  </a:lnTo>
                  <a:lnTo>
                    <a:pt x="879690" y="0"/>
                  </a:lnTo>
                  <a:close/>
                </a:path>
                <a:path w="4618355" h="556895">
                  <a:moveTo>
                    <a:pt x="4618355" y="0"/>
                  </a:moveTo>
                  <a:lnTo>
                    <a:pt x="3738664" y="0"/>
                  </a:lnTo>
                  <a:lnTo>
                    <a:pt x="3738664" y="556501"/>
                  </a:lnTo>
                  <a:lnTo>
                    <a:pt x="4618355" y="556501"/>
                  </a:lnTo>
                  <a:lnTo>
                    <a:pt x="461835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63448" y="3806966"/>
              <a:ext cx="7477759" cy="0"/>
            </a:xfrm>
            <a:custGeom>
              <a:avLst/>
              <a:gdLst/>
              <a:ahLst/>
              <a:cxnLst/>
              <a:rect l="l" t="t" r="r" b="b"/>
              <a:pathLst>
                <a:path w="7477759" h="0">
                  <a:moveTo>
                    <a:pt x="747732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63448" y="3806966"/>
              <a:ext cx="7477759" cy="0"/>
            </a:xfrm>
            <a:custGeom>
              <a:avLst/>
              <a:gdLst/>
              <a:ahLst/>
              <a:cxnLst/>
              <a:rect l="l" t="t" r="r" b="b"/>
              <a:pathLst>
                <a:path w="7477759" h="0">
                  <a:moveTo>
                    <a:pt x="0" y="0"/>
                  </a:moveTo>
                  <a:lnTo>
                    <a:pt x="747732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63448" y="1103312"/>
              <a:ext cx="0" cy="2703830"/>
            </a:xfrm>
            <a:custGeom>
              <a:avLst/>
              <a:gdLst/>
              <a:ahLst/>
              <a:cxnLst/>
              <a:rect l="l" t="t" r="r" b="b"/>
              <a:pathLst>
                <a:path w="0" h="2703829">
                  <a:moveTo>
                    <a:pt x="0" y="2703653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63448" y="1103312"/>
              <a:ext cx="0" cy="2703830"/>
            </a:xfrm>
            <a:custGeom>
              <a:avLst/>
              <a:gdLst/>
              <a:ahLst/>
              <a:cxnLst/>
              <a:rect l="l" t="t" r="r" b="b"/>
              <a:pathLst>
                <a:path w="0" h="2703829">
                  <a:moveTo>
                    <a:pt x="0" y="0"/>
                  </a:moveTo>
                  <a:lnTo>
                    <a:pt x="0" y="27036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192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Rate</a:t>
            </a:r>
            <a:r>
              <a:rPr dirty="0" sz="2800" spc="-75"/>
              <a:t> </a:t>
            </a:r>
            <a:r>
              <a:rPr dirty="0" sz="2800"/>
              <a:t>of</a:t>
            </a:r>
            <a:r>
              <a:rPr dirty="0" sz="2800" spc="-75"/>
              <a:t> </a:t>
            </a:r>
            <a:r>
              <a:rPr dirty="0" sz="2800"/>
              <a:t>Indications</a:t>
            </a:r>
            <a:r>
              <a:rPr dirty="0" sz="2800" spc="-65"/>
              <a:t> </a:t>
            </a:r>
            <a:r>
              <a:rPr dirty="0" sz="2800"/>
              <a:t>for</a:t>
            </a:r>
            <a:r>
              <a:rPr dirty="0" sz="2800" spc="-75"/>
              <a:t> </a:t>
            </a:r>
            <a:r>
              <a:rPr dirty="0" sz="2800"/>
              <a:t>PPM</a:t>
            </a:r>
            <a:r>
              <a:rPr dirty="0" sz="2800" spc="-75"/>
              <a:t> </a:t>
            </a:r>
            <a:r>
              <a:rPr dirty="0" sz="2800"/>
              <a:t>at</a:t>
            </a:r>
            <a:r>
              <a:rPr dirty="0" sz="2800" spc="-65"/>
              <a:t> </a:t>
            </a:r>
            <a:r>
              <a:rPr dirty="0" sz="2800" spc="-10"/>
              <a:t>Different</a:t>
            </a:r>
            <a:r>
              <a:rPr dirty="0" sz="2800" spc="-70"/>
              <a:t> </a:t>
            </a:r>
            <a:r>
              <a:rPr dirty="0" sz="2800"/>
              <a:t>Time</a:t>
            </a:r>
            <a:r>
              <a:rPr dirty="0" sz="2800" spc="-75"/>
              <a:t> </a:t>
            </a:r>
            <a:r>
              <a:rPr dirty="0" sz="2800" spc="-10"/>
              <a:t>Points</a:t>
            </a:r>
            <a:endParaRPr sz="2800"/>
          </a:p>
        </p:txBody>
      </p:sp>
      <p:sp>
        <p:nvSpPr>
          <p:cNvPr id="13" name="object 13" descr=""/>
          <p:cNvSpPr txBox="1"/>
          <p:nvPr/>
        </p:nvSpPr>
        <p:spPr>
          <a:xfrm>
            <a:off x="850358" y="1440028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28939" y="1890636"/>
            <a:ext cx="212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28939" y="2341245"/>
            <a:ext cx="212090" cy="659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28939" y="3242463"/>
            <a:ext cx="212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28939" y="3693072"/>
            <a:ext cx="212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50358" y="917472"/>
            <a:ext cx="1428115" cy="53530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200" spc="-25" i="1">
                <a:solidFill>
                  <a:srgbClr val="595959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 marL="958850">
              <a:lnSpc>
                <a:spcPct val="100000"/>
              </a:lnSpc>
              <a:spcBef>
                <a:spcPts val="565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10,17%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74986" y="1570937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8,72%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35930" y="1670072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8,28%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74593" y="1996763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6,83%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35536" y="2979090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2,47%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774200" y="2979090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2,47%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143498" y="1109911"/>
            <a:ext cx="1149350" cy="1437005"/>
          </a:xfrm>
          <a:custGeom>
            <a:avLst/>
            <a:gdLst/>
            <a:ahLst/>
            <a:cxnLst/>
            <a:rect l="l" t="t" r="r" b="b"/>
            <a:pathLst>
              <a:path w="1149350" h="1437005">
                <a:moveTo>
                  <a:pt x="0" y="372272"/>
                </a:moveTo>
                <a:lnTo>
                  <a:pt x="0" y="0"/>
                </a:lnTo>
                <a:lnTo>
                  <a:pt x="1148869" y="0"/>
                </a:lnTo>
                <a:lnTo>
                  <a:pt x="1148869" y="143654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417896" y="878734"/>
            <a:ext cx="6000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latin typeface="Times New Roman"/>
                <a:cs typeface="Times New Roman"/>
              </a:rPr>
              <a:t>P</a:t>
            </a:r>
            <a:r>
              <a:rPr dirty="0" sz="1050" spc="-10">
                <a:latin typeface="SimSun"/>
                <a:cs typeface="SimSun"/>
              </a:rPr>
              <a:t>＜</a:t>
            </a:r>
            <a:r>
              <a:rPr dirty="0" sz="1050" spc="-10">
                <a:latin typeface="Times New Roman"/>
                <a:cs typeface="Times New Roman"/>
              </a:rPr>
              <a:t>0.0001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514764" y="3802841"/>
            <a:ext cx="10134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5080" indent="-635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imes New Roman"/>
                <a:cs typeface="Times New Roman"/>
              </a:rPr>
              <a:t>Time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enrollment </a:t>
            </a:r>
            <a:r>
              <a:rPr dirty="0" sz="1000">
                <a:latin typeface="Times New Roman"/>
                <a:cs typeface="Times New Roman"/>
              </a:rPr>
              <a:t>to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receive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TPPM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708655" y="3802841"/>
            <a:ext cx="8826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imes New Roman"/>
                <a:cs typeface="Times New Roman"/>
              </a:rPr>
              <a:t>48-</a:t>
            </a:r>
            <a:r>
              <a:rPr dirty="0" sz="1000">
                <a:latin typeface="Times New Roman"/>
                <a:cs typeface="Times New Roman"/>
              </a:rPr>
              <a:t>h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observation period (guideline)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734182" y="3802841"/>
            <a:ext cx="10801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" marR="5080" indent="-14160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imes New Roman"/>
                <a:cs typeface="Times New Roman"/>
              </a:rPr>
              <a:t>1-</a:t>
            </a:r>
            <a:r>
              <a:rPr dirty="0" sz="1000">
                <a:latin typeface="Times New Roman"/>
                <a:cs typeface="Times New Roman"/>
              </a:rPr>
              <a:t>month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observation </a:t>
            </a:r>
            <a:r>
              <a:rPr dirty="0" sz="1000">
                <a:latin typeface="Times New Roman"/>
                <a:cs typeface="Times New Roman"/>
              </a:rPr>
              <a:t>period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(TPPM)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118261" y="858325"/>
            <a:ext cx="6000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latin typeface="Times New Roman"/>
                <a:cs typeface="Times New Roman"/>
              </a:rPr>
              <a:t>P</a:t>
            </a:r>
            <a:r>
              <a:rPr dirty="0" sz="1050" spc="-10">
                <a:latin typeface="SimSun"/>
                <a:cs typeface="SimSun"/>
              </a:rPr>
              <a:t>＜</a:t>
            </a:r>
            <a:r>
              <a:rPr dirty="0" sz="1050" spc="-10">
                <a:latin typeface="Times New Roman"/>
                <a:cs typeface="Times New Roman"/>
              </a:rPr>
              <a:t>0.0001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612899" y="1123144"/>
            <a:ext cx="6377305" cy="3369945"/>
            <a:chOff x="1612899" y="1123144"/>
            <a:chExt cx="6377305" cy="3369945"/>
          </a:xfrm>
        </p:grpSpPr>
        <p:sp>
          <p:nvSpPr>
            <p:cNvPr id="31" name="object 31" descr=""/>
            <p:cNvSpPr/>
            <p:nvPr/>
          </p:nvSpPr>
          <p:spPr>
            <a:xfrm>
              <a:off x="6835094" y="1127907"/>
              <a:ext cx="1149985" cy="1418590"/>
            </a:xfrm>
            <a:custGeom>
              <a:avLst/>
              <a:gdLst/>
              <a:ahLst/>
              <a:cxnLst/>
              <a:rect l="l" t="t" r="r" b="b"/>
              <a:pathLst>
                <a:path w="1149984" h="1418589">
                  <a:moveTo>
                    <a:pt x="0" y="354276"/>
                  </a:moveTo>
                  <a:lnTo>
                    <a:pt x="0" y="0"/>
                  </a:lnTo>
                  <a:lnTo>
                    <a:pt x="1149765" y="0"/>
                  </a:lnTo>
                  <a:lnTo>
                    <a:pt x="1149765" y="14185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612899" y="4251967"/>
              <a:ext cx="3164205" cy="241300"/>
            </a:xfrm>
            <a:custGeom>
              <a:avLst/>
              <a:gdLst/>
              <a:ahLst/>
              <a:cxnLst/>
              <a:rect l="l" t="t" r="r" b="b"/>
              <a:pathLst>
                <a:path w="3164204" h="241300">
                  <a:moveTo>
                    <a:pt x="3061107" y="241116"/>
                  </a:moveTo>
                  <a:lnTo>
                    <a:pt x="102575" y="241116"/>
                  </a:lnTo>
                  <a:lnTo>
                    <a:pt x="62648" y="233055"/>
                  </a:lnTo>
                  <a:lnTo>
                    <a:pt x="30043" y="211072"/>
                  </a:lnTo>
                  <a:lnTo>
                    <a:pt x="8060" y="178467"/>
                  </a:lnTo>
                  <a:lnTo>
                    <a:pt x="0" y="138540"/>
                  </a:lnTo>
                  <a:lnTo>
                    <a:pt x="0" y="102575"/>
                  </a:lnTo>
                  <a:lnTo>
                    <a:pt x="8061" y="62648"/>
                  </a:lnTo>
                  <a:lnTo>
                    <a:pt x="30043" y="30043"/>
                  </a:lnTo>
                  <a:lnTo>
                    <a:pt x="62649" y="8060"/>
                  </a:lnTo>
                  <a:lnTo>
                    <a:pt x="102575" y="0"/>
                  </a:lnTo>
                  <a:lnTo>
                    <a:pt x="3061107" y="0"/>
                  </a:lnTo>
                  <a:lnTo>
                    <a:pt x="3101034" y="8061"/>
                  </a:lnTo>
                  <a:lnTo>
                    <a:pt x="3133639" y="30043"/>
                  </a:lnTo>
                  <a:lnTo>
                    <a:pt x="3155621" y="62648"/>
                  </a:lnTo>
                  <a:lnTo>
                    <a:pt x="3163682" y="102575"/>
                  </a:lnTo>
                  <a:lnTo>
                    <a:pt x="3163682" y="138540"/>
                  </a:lnTo>
                  <a:lnTo>
                    <a:pt x="3155621" y="178467"/>
                  </a:lnTo>
                  <a:lnTo>
                    <a:pt x="3133639" y="211072"/>
                  </a:lnTo>
                  <a:lnTo>
                    <a:pt x="3101034" y="233055"/>
                  </a:lnTo>
                  <a:lnTo>
                    <a:pt x="3061107" y="241116"/>
                  </a:lnTo>
                  <a:close/>
                </a:path>
              </a:pathLst>
            </a:custGeom>
            <a:solidFill>
              <a:srgbClr val="592C7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269090" y="3802841"/>
            <a:ext cx="10134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5080" indent="-635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imes New Roman"/>
                <a:cs typeface="Times New Roman"/>
              </a:rPr>
              <a:t>Time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enrollment </a:t>
            </a:r>
            <a:r>
              <a:rPr dirty="0" sz="1000">
                <a:latin typeface="Times New Roman"/>
                <a:cs typeface="Times New Roman"/>
              </a:rPr>
              <a:t>to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receive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TPPM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475807" y="3802841"/>
            <a:ext cx="10801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" marR="5080" indent="-14160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imes New Roman"/>
                <a:cs typeface="Times New Roman"/>
              </a:rPr>
              <a:t>1-</a:t>
            </a:r>
            <a:r>
              <a:rPr dirty="0" sz="1000">
                <a:latin typeface="Times New Roman"/>
                <a:cs typeface="Times New Roman"/>
              </a:rPr>
              <a:t>month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observation </a:t>
            </a:r>
            <a:r>
              <a:rPr dirty="0" sz="1000">
                <a:latin typeface="Times New Roman"/>
                <a:cs typeface="Times New Roman"/>
              </a:rPr>
              <a:t>period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(TPPM)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59378" y="1292690"/>
            <a:ext cx="318770" cy="23253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190"/>
              </a:lnSpc>
            </a:pPr>
            <a:r>
              <a:rPr dirty="0" sz="1000">
                <a:latin typeface="Times New Roman"/>
                <a:cs typeface="Times New Roman"/>
              </a:rPr>
              <a:t>Rate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Indications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Times New Roman"/>
                <a:cs typeface="Times New Roman"/>
              </a:rPr>
              <a:t>for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PPM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implantation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at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different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time</a:t>
            </a:r>
            <a:r>
              <a:rPr dirty="0" sz="1000" spc="-10">
                <a:latin typeface="Times New Roman"/>
                <a:cs typeface="Times New Roman"/>
              </a:rPr>
              <a:t> points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770579" y="4263144"/>
            <a:ext cx="2847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HAVB/CHB</a:t>
            </a:r>
            <a:r>
              <a:rPr dirty="0" sz="1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 degree</a:t>
            </a:r>
            <a:r>
              <a:rPr dirty="0" sz="12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45" b="1">
                <a:solidFill>
                  <a:srgbClr val="FFFFFF"/>
                </a:solidFill>
                <a:latin typeface="Times New Roman"/>
                <a:cs typeface="Times New Roman"/>
              </a:rPr>
              <a:t>AVB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plus</a:t>
            </a: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 LBBB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5291509" y="4249516"/>
            <a:ext cx="3164205" cy="241300"/>
          </a:xfrm>
          <a:custGeom>
            <a:avLst/>
            <a:gdLst/>
            <a:ahLst/>
            <a:cxnLst/>
            <a:rect l="l" t="t" r="r" b="b"/>
            <a:pathLst>
              <a:path w="3164204" h="241300">
                <a:moveTo>
                  <a:pt x="3061106" y="241116"/>
                </a:moveTo>
                <a:lnTo>
                  <a:pt x="102576" y="241116"/>
                </a:lnTo>
                <a:lnTo>
                  <a:pt x="62648" y="233055"/>
                </a:lnTo>
                <a:lnTo>
                  <a:pt x="30044" y="211072"/>
                </a:lnTo>
                <a:lnTo>
                  <a:pt x="8061" y="178467"/>
                </a:lnTo>
                <a:lnTo>
                  <a:pt x="0" y="138540"/>
                </a:lnTo>
                <a:lnTo>
                  <a:pt x="0" y="102575"/>
                </a:lnTo>
                <a:lnTo>
                  <a:pt x="8060" y="62648"/>
                </a:lnTo>
                <a:lnTo>
                  <a:pt x="30043" y="30043"/>
                </a:lnTo>
                <a:lnTo>
                  <a:pt x="62649" y="8060"/>
                </a:lnTo>
                <a:lnTo>
                  <a:pt x="102575" y="0"/>
                </a:lnTo>
                <a:lnTo>
                  <a:pt x="3061108" y="0"/>
                </a:lnTo>
                <a:lnTo>
                  <a:pt x="3101033" y="8061"/>
                </a:lnTo>
                <a:lnTo>
                  <a:pt x="3133638" y="30043"/>
                </a:lnTo>
                <a:lnTo>
                  <a:pt x="3155621" y="62648"/>
                </a:lnTo>
                <a:lnTo>
                  <a:pt x="3163682" y="102575"/>
                </a:lnTo>
                <a:lnTo>
                  <a:pt x="3163681" y="138540"/>
                </a:lnTo>
                <a:lnTo>
                  <a:pt x="3155620" y="178467"/>
                </a:lnTo>
                <a:lnTo>
                  <a:pt x="3133638" y="211072"/>
                </a:lnTo>
                <a:lnTo>
                  <a:pt x="3101033" y="233055"/>
                </a:lnTo>
                <a:lnTo>
                  <a:pt x="3061106" y="241116"/>
                </a:lnTo>
                <a:close/>
              </a:path>
              <a:path w="3164204" h="241300">
                <a:moveTo>
                  <a:pt x="3163683" y="138540"/>
                </a:moveTo>
                <a:close/>
              </a:path>
            </a:pathLst>
          </a:custGeom>
          <a:solidFill>
            <a:srgbClr val="592C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6462982" y="3802841"/>
            <a:ext cx="88265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imes New Roman"/>
                <a:cs typeface="Times New Roman"/>
              </a:rPr>
              <a:t>48-</a:t>
            </a:r>
            <a:r>
              <a:rPr dirty="0" sz="1000">
                <a:latin typeface="Times New Roman"/>
                <a:cs typeface="Times New Roman"/>
              </a:rPr>
              <a:t>h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observation period (guideline)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HAVB/CHB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500"/>
            <a:ext cx="762286" cy="36355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49400" y="571500"/>
            <a:ext cx="6032500" cy="4229100"/>
            <a:chOff x="1549400" y="571500"/>
            <a:chExt cx="6032500" cy="42291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400" y="571500"/>
              <a:ext cx="6032500" cy="42291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753455" y="742950"/>
              <a:ext cx="5637530" cy="3835400"/>
            </a:xfrm>
            <a:custGeom>
              <a:avLst/>
              <a:gdLst/>
              <a:ahLst/>
              <a:cxnLst/>
              <a:rect l="l" t="t" r="r" b="b"/>
              <a:pathLst>
                <a:path w="5637530" h="3835400">
                  <a:moveTo>
                    <a:pt x="5543428" y="0"/>
                  </a:moveTo>
                  <a:lnTo>
                    <a:pt x="93660" y="0"/>
                  </a:lnTo>
                  <a:lnTo>
                    <a:pt x="57203" y="7360"/>
                  </a:lnTo>
                  <a:lnTo>
                    <a:pt x="27432" y="27432"/>
                  </a:lnTo>
                  <a:lnTo>
                    <a:pt x="7360" y="57203"/>
                  </a:lnTo>
                  <a:lnTo>
                    <a:pt x="0" y="93659"/>
                  </a:lnTo>
                  <a:lnTo>
                    <a:pt x="0" y="3741738"/>
                  </a:lnTo>
                  <a:lnTo>
                    <a:pt x="7360" y="3778195"/>
                  </a:lnTo>
                  <a:lnTo>
                    <a:pt x="27432" y="3807966"/>
                  </a:lnTo>
                  <a:lnTo>
                    <a:pt x="57203" y="3828038"/>
                  </a:lnTo>
                  <a:lnTo>
                    <a:pt x="93660" y="3835399"/>
                  </a:lnTo>
                  <a:lnTo>
                    <a:pt x="5543426" y="3835399"/>
                  </a:lnTo>
                  <a:lnTo>
                    <a:pt x="5609655" y="3807966"/>
                  </a:lnTo>
                  <a:lnTo>
                    <a:pt x="5637087" y="3741738"/>
                  </a:lnTo>
                  <a:lnTo>
                    <a:pt x="5637088" y="93659"/>
                  </a:lnTo>
                  <a:lnTo>
                    <a:pt x="5629728" y="57203"/>
                  </a:lnTo>
                  <a:lnTo>
                    <a:pt x="5609655" y="27432"/>
                  </a:lnTo>
                  <a:lnTo>
                    <a:pt x="5579885" y="7360"/>
                  </a:lnTo>
                  <a:lnTo>
                    <a:pt x="5543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0" y="774700"/>
              <a:ext cx="5331556" cy="365683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690511" y="4569814"/>
            <a:ext cx="22237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Accepted</a:t>
            </a:r>
            <a:r>
              <a:rPr dirty="0" sz="800" spc="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in</a:t>
            </a:r>
            <a:r>
              <a:rPr dirty="0" sz="800" spc="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eClinicalMedicine,</a:t>
            </a:r>
            <a:r>
              <a:rPr dirty="0" sz="800" spc="2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dirty="0" sz="800" spc="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subjournal</a:t>
            </a:r>
            <a:r>
              <a:rPr dirty="0" sz="800" spc="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of</a:t>
            </a:r>
            <a:r>
              <a:rPr dirty="0" sz="800" spc="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Lancet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Central</a:t>
            </a:r>
            <a:r>
              <a:rPr dirty="0" sz="3000" spc="-120"/>
              <a:t> </a:t>
            </a:r>
            <a:r>
              <a:rPr dirty="0" spc="-10"/>
              <a:t>Illustration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81781" y="946146"/>
            <a:ext cx="8581390" cy="3535679"/>
            <a:chOff x="281781" y="946146"/>
            <a:chExt cx="8581390" cy="3535679"/>
          </a:xfrm>
        </p:grpSpPr>
        <p:sp>
          <p:nvSpPr>
            <p:cNvPr id="3" name="object 3" descr=""/>
            <p:cNvSpPr/>
            <p:nvPr/>
          </p:nvSpPr>
          <p:spPr>
            <a:xfrm>
              <a:off x="285906" y="950910"/>
              <a:ext cx="8572500" cy="3526154"/>
            </a:xfrm>
            <a:custGeom>
              <a:avLst/>
              <a:gdLst/>
              <a:ahLst/>
              <a:cxnLst/>
              <a:rect l="l" t="t" r="r" b="b"/>
              <a:pathLst>
                <a:path w="8572500" h="3526154">
                  <a:moveTo>
                    <a:pt x="91812" y="0"/>
                  </a:moveTo>
                  <a:lnTo>
                    <a:pt x="26891" y="26892"/>
                  </a:lnTo>
                  <a:lnTo>
                    <a:pt x="0" y="91812"/>
                  </a:lnTo>
                  <a:lnTo>
                    <a:pt x="0" y="3434026"/>
                  </a:lnTo>
                  <a:lnTo>
                    <a:pt x="7215" y="3469763"/>
                  </a:lnTo>
                  <a:lnTo>
                    <a:pt x="26891" y="3498947"/>
                  </a:lnTo>
                  <a:lnTo>
                    <a:pt x="56076" y="3518623"/>
                  </a:lnTo>
                  <a:lnTo>
                    <a:pt x="91812" y="3525838"/>
                  </a:lnTo>
                  <a:lnTo>
                    <a:pt x="8480373" y="3525838"/>
                  </a:lnTo>
                  <a:lnTo>
                    <a:pt x="8516111" y="3518623"/>
                  </a:lnTo>
                  <a:lnTo>
                    <a:pt x="8545295" y="3498947"/>
                  </a:lnTo>
                  <a:lnTo>
                    <a:pt x="8564971" y="3469763"/>
                  </a:lnTo>
                  <a:lnTo>
                    <a:pt x="8572186" y="3434026"/>
                  </a:lnTo>
                  <a:lnTo>
                    <a:pt x="8572186" y="91812"/>
                  </a:lnTo>
                  <a:lnTo>
                    <a:pt x="8545295" y="26891"/>
                  </a:lnTo>
                  <a:lnTo>
                    <a:pt x="8480374" y="0"/>
                  </a:lnTo>
                  <a:lnTo>
                    <a:pt x="91812" y="0"/>
                  </a:lnTo>
                  <a:close/>
                </a:path>
                <a:path w="8572500" h="3526154">
                  <a:moveTo>
                    <a:pt x="8572187" y="91812"/>
                  </a:move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86543" y="950909"/>
              <a:ext cx="8571865" cy="3526154"/>
            </a:xfrm>
            <a:custGeom>
              <a:avLst/>
              <a:gdLst/>
              <a:ahLst/>
              <a:cxnLst/>
              <a:rect l="l" t="t" r="r" b="b"/>
              <a:pathLst>
                <a:path w="8571865" h="3526154">
                  <a:moveTo>
                    <a:pt x="0" y="3433762"/>
                  </a:moveTo>
                  <a:lnTo>
                    <a:pt x="7143" y="3469481"/>
                  </a:lnTo>
                  <a:lnTo>
                    <a:pt x="26987" y="3498850"/>
                  </a:lnTo>
                  <a:lnTo>
                    <a:pt x="55562" y="3518693"/>
                  </a:lnTo>
                  <a:lnTo>
                    <a:pt x="91281" y="3525837"/>
                  </a:lnTo>
                  <a:lnTo>
                    <a:pt x="8480425" y="3525837"/>
                  </a:lnTo>
                  <a:lnTo>
                    <a:pt x="8516143" y="3518693"/>
                  </a:lnTo>
                  <a:lnTo>
                    <a:pt x="8544718" y="3498850"/>
                  </a:lnTo>
                  <a:lnTo>
                    <a:pt x="8564562" y="3469481"/>
                  </a:lnTo>
                  <a:lnTo>
                    <a:pt x="8571706" y="3433762"/>
                  </a:lnTo>
                  <a:lnTo>
                    <a:pt x="8571706" y="91281"/>
                  </a:lnTo>
                  <a:lnTo>
                    <a:pt x="8564562" y="55562"/>
                  </a:lnTo>
                  <a:lnTo>
                    <a:pt x="8544718" y="26193"/>
                  </a:lnTo>
                  <a:lnTo>
                    <a:pt x="8516143" y="7143"/>
                  </a:lnTo>
                  <a:lnTo>
                    <a:pt x="8480425" y="0"/>
                  </a:lnTo>
                  <a:lnTo>
                    <a:pt x="91281" y="0"/>
                  </a:lnTo>
                  <a:lnTo>
                    <a:pt x="55562" y="7143"/>
                  </a:lnTo>
                  <a:lnTo>
                    <a:pt x="26987" y="26193"/>
                  </a:lnTo>
                  <a:lnTo>
                    <a:pt x="7143" y="55562"/>
                  </a:lnTo>
                  <a:lnTo>
                    <a:pt x="0" y="91281"/>
                  </a:lnTo>
                  <a:lnTo>
                    <a:pt x="0" y="3433762"/>
                  </a:lnTo>
                  <a:close/>
                </a:path>
              </a:pathLst>
            </a:custGeom>
            <a:ln w="9525">
              <a:solidFill>
                <a:srgbClr val="592C7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65061" y="1079285"/>
            <a:ext cx="698627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9875" marR="5080" indent="-257175">
              <a:lnSpc>
                <a:spcPct val="100000"/>
              </a:lnSpc>
              <a:spcBef>
                <a:spcPts val="100"/>
              </a:spcBef>
              <a:buSzPct val="103125"/>
              <a:buFont typeface="Arial"/>
              <a:buChar char="►"/>
              <a:tabLst>
                <a:tab pos="269875" algn="l"/>
                <a:tab pos="271145" algn="l"/>
              </a:tabLst>
            </a:pPr>
            <a:r>
              <a:rPr dirty="0" sz="1600">
                <a:latin typeface="Calibri"/>
                <a:cs typeface="Calibri"/>
              </a:rPr>
              <a:t>	Of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70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who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received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TPPM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TAVR,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75.7%</a:t>
            </a:r>
            <a:r>
              <a:rPr dirty="0" sz="1600" spc="3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did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require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PPM </a:t>
            </a:r>
            <a:r>
              <a:rPr dirty="0" sz="1600">
                <a:latin typeface="Calibri"/>
                <a:cs typeface="Calibri"/>
              </a:rPr>
              <a:t>implantation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month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follow-</a:t>
            </a:r>
            <a:r>
              <a:rPr dirty="0" sz="1600">
                <a:latin typeface="Calibri"/>
                <a:cs typeface="Calibri"/>
              </a:rPr>
              <a:t>up,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recurrences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HAVB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during </a:t>
            </a:r>
            <a:r>
              <a:rPr dirty="0" sz="1600" spc="-10">
                <a:latin typeface="Calibri"/>
                <a:cs typeface="Calibri"/>
              </a:rPr>
              <a:t>6-month </a:t>
            </a:r>
            <a:r>
              <a:rPr dirty="0" sz="1600" spc="-25">
                <a:latin typeface="Calibri"/>
                <a:cs typeface="Calibri"/>
              </a:rPr>
              <a:t>follow-up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buFont typeface="Arial"/>
              <a:buChar char="►"/>
            </a:pPr>
            <a:endParaRPr sz="1600">
              <a:latin typeface="Calibri"/>
              <a:cs typeface="Calibri"/>
            </a:endParaRPr>
          </a:p>
          <a:p>
            <a:pPr algn="just" marL="269875" marR="6350" indent="-257175">
              <a:lnSpc>
                <a:spcPct val="100000"/>
              </a:lnSpc>
              <a:buSzPct val="103125"/>
              <a:buFont typeface="Arial"/>
              <a:buChar char="►"/>
              <a:tabLst>
                <a:tab pos="269875" algn="l"/>
                <a:tab pos="271145" algn="l"/>
              </a:tabLst>
            </a:pPr>
            <a:r>
              <a:rPr dirty="0" sz="1600">
                <a:latin typeface="Calibri"/>
                <a:cs typeface="Calibri"/>
              </a:rPr>
              <a:t>	For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688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undergone</a:t>
            </a:r>
            <a:r>
              <a:rPr dirty="0" sz="1600" spc="-30">
                <a:latin typeface="Calibri"/>
                <a:cs typeface="Calibri"/>
              </a:rPr>
              <a:t> TAVR,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rate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PPM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implantation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1 </a:t>
            </a:r>
            <a:r>
              <a:rPr dirty="0" sz="1600">
                <a:latin typeface="Calibri"/>
                <a:cs typeface="Calibri"/>
              </a:rPr>
              <a:t>month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was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2.47%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1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representing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significant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reduction</a:t>
            </a:r>
            <a:r>
              <a:rPr dirty="0" sz="1600" spc="1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self-</a:t>
            </a:r>
            <a:r>
              <a:rPr dirty="0" sz="1600">
                <a:latin typeface="Calibri"/>
                <a:cs typeface="Calibri"/>
              </a:rPr>
              <a:t>comparison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rate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48h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TPPM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(8.28%)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buFont typeface="Arial"/>
              <a:buChar char="►"/>
            </a:pPr>
            <a:endParaRPr sz="1600">
              <a:latin typeface="Calibri"/>
              <a:cs typeface="Calibri"/>
            </a:endParaRPr>
          </a:p>
          <a:p>
            <a:pPr algn="just" marL="269875" marR="5080" indent="-257175">
              <a:lnSpc>
                <a:spcPct val="100000"/>
              </a:lnSpc>
              <a:buSzPct val="103125"/>
              <a:buFont typeface="Arial"/>
              <a:buChar char="►"/>
              <a:tabLst>
                <a:tab pos="269875" algn="l"/>
                <a:tab pos="271145" algn="l"/>
              </a:tabLst>
            </a:pPr>
            <a:r>
              <a:rPr dirty="0" sz="1600">
                <a:latin typeface="Calibri"/>
                <a:cs typeface="Calibri"/>
              </a:rPr>
              <a:t>	Using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TPPM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1-</a:t>
            </a:r>
            <a:r>
              <a:rPr dirty="0" sz="1600">
                <a:latin typeface="Calibri"/>
                <a:cs typeface="Calibri"/>
              </a:rPr>
              <a:t>month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bridge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TAVR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allows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valuable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buffer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period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to </a:t>
            </a:r>
            <a:r>
              <a:rPr dirty="0" sz="1600">
                <a:latin typeface="Calibri"/>
                <a:cs typeface="Calibri"/>
              </a:rPr>
              <a:t>distinguish</a:t>
            </a:r>
            <a:r>
              <a:rPr dirty="0" sz="1600" spc="2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whether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conduction</a:t>
            </a:r>
            <a:r>
              <a:rPr dirty="0" sz="1600" spc="22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disturbances</a:t>
            </a:r>
            <a:r>
              <a:rPr dirty="0" sz="1600" spc="2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2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reversible</a:t>
            </a:r>
            <a:r>
              <a:rPr dirty="0" sz="1600" spc="2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persistent.</a:t>
            </a:r>
            <a:r>
              <a:rPr dirty="0" sz="1600" spc="2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This </a:t>
            </a:r>
            <a:r>
              <a:rPr dirty="0" sz="1600">
                <a:latin typeface="Calibri"/>
                <a:cs typeface="Calibri"/>
              </a:rPr>
              <a:t>could</a:t>
            </a:r>
            <a:r>
              <a:rPr dirty="0" sz="1600" spc="210"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reduce</a:t>
            </a:r>
            <a:r>
              <a:rPr dirty="0" sz="1600" spc="229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unnecessary</a:t>
            </a:r>
            <a:r>
              <a:rPr dirty="0" sz="1600" spc="2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permanent</a:t>
            </a:r>
            <a:r>
              <a:rPr dirty="0" sz="1600" spc="2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pacemaker</a:t>
            </a:r>
            <a:r>
              <a:rPr dirty="0" sz="1600" spc="2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implantations,</a:t>
            </a:r>
            <a:r>
              <a:rPr dirty="0" sz="1600" spc="1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lower</a:t>
            </a:r>
            <a:r>
              <a:rPr dirty="0" sz="1600" spc="204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costs, improve</a:t>
            </a:r>
            <a:r>
              <a:rPr dirty="0" sz="16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patients'</a:t>
            </a:r>
            <a:r>
              <a:rPr dirty="0" sz="16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quality</a:t>
            </a:r>
            <a:r>
              <a:rPr dirty="0" sz="16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life</a:t>
            </a:r>
            <a:r>
              <a:rPr dirty="0" sz="16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clinical</a:t>
            </a:r>
            <a:r>
              <a:rPr dirty="0" sz="16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outcomes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891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Conclusions</a:t>
            </a:r>
            <a:r>
              <a:rPr dirty="0" sz="3000" spc="-75"/>
              <a:t> </a:t>
            </a:r>
            <a:r>
              <a:rPr dirty="0" sz="3000"/>
              <a:t>and</a:t>
            </a:r>
            <a:r>
              <a:rPr dirty="0" sz="3000" spc="-75"/>
              <a:t> </a:t>
            </a:r>
            <a:r>
              <a:rPr dirty="0" sz="3000" spc="-10"/>
              <a:t>Implications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9600" y="1460500"/>
            <a:ext cx="8331200" cy="3124200"/>
            <a:chOff x="609600" y="1460500"/>
            <a:chExt cx="8331200" cy="3124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019300"/>
              <a:ext cx="8331200" cy="8763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18937" y="2191650"/>
              <a:ext cx="7925434" cy="474980"/>
            </a:xfrm>
            <a:custGeom>
              <a:avLst/>
              <a:gdLst/>
              <a:ahLst/>
              <a:cxnLst/>
              <a:rect l="l" t="t" r="r" b="b"/>
              <a:pathLst>
                <a:path w="7925434" h="474980">
                  <a:moveTo>
                    <a:pt x="139259" y="0"/>
                  </a:moveTo>
                  <a:lnTo>
                    <a:pt x="95243" y="7099"/>
                  </a:lnTo>
                  <a:lnTo>
                    <a:pt x="57014" y="26869"/>
                  </a:lnTo>
                  <a:lnTo>
                    <a:pt x="26869" y="57015"/>
                  </a:lnTo>
                  <a:lnTo>
                    <a:pt x="7099" y="95243"/>
                  </a:lnTo>
                  <a:lnTo>
                    <a:pt x="0" y="139259"/>
                  </a:lnTo>
                  <a:lnTo>
                    <a:pt x="0" y="335511"/>
                  </a:lnTo>
                  <a:lnTo>
                    <a:pt x="7099" y="379528"/>
                  </a:lnTo>
                  <a:lnTo>
                    <a:pt x="26869" y="417756"/>
                  </a:lnTo>
                  <a:lnTo>
                    <a:pt x="57015" y="447902"/>
                  </a:lnTo>
                  <a:lnTo>
                    <a:pt x="95243" y="467671"/>
                  </a:lnTo>
                  <a:lnTo>
                    <a:pt x="139259" y="474771"/>
                  </a:lnTo>
                  <a:lnTo>
                    <a:pt x="7785750" y="474771"/>
                  </a:lnTo>
                  <a:lnTo>
                    <a:pt x="7829767" y="467671"/>
                  </a:lnTo>
                  <a:lnTo>
                    <a:pt x="7867995" y="447902"/>
                  </a:lnTo>
                  <a:lnTo>
                    <a:pt x="7898141" y="417756"/>
                  </a:lnTo>
                  <a:lnTo>
                    <a:pt x="7917910" y="379528"/>
                  </a:lnTo>
                  <a:lnTo>
                    <a:pt x="7925010" y="335511"/>
                  </a:lnTo>
                  <a:lnTo>
                    <a:pt x="7925011" y="139259"/>
                  </a:lnTo>
                  <a:lnTo>
                    <a:pt x="7917911" y="95243"/>
                  </a:lnTo>
                  <a:lnTo>
                    <a:pt x="7898142" y="57014"/>
                  </a:lnTo>
                  <a:lnTo>
                    <a:pt x="7867996" y="26869"/>
                  </a:lnTo>
                  <a:lnTo>
                    <a:pt x="7829768" y="7099"/>
                  </a:lnTo>
                  <a:lnTo>
                    <a:pt x="7785751" y="0"/>
                  </a:lnTo>
                  <a:lnTo>
                    <a:pt x="139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590800"/>
              <a:ext cx="8331200" cy="8763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18937" y="2756225"/>
              <a:ext cx="7925434" cy="474980"/>
            </a:xfrm>
            <a:custGeom>
              <a:avLst/>
              <a:gdLst/>
              <a:ahLst/>
              <a:cxnLst/>
              <a:rect l="l" t="t" r="r" b="b"/>
              <a:pathLst>
                <a:path w="7925434" h="474980">
                  <a:moveTo>
                    <a:pt x="139259" y="0"/>
                  </a:moveTo>
                  <a:lnTo>
                    <a:pt x="95243" y="7099"/>
                  </a:lnTo>
                  <a:lnTo>
                    <a:pt x="57014" y="26869"/>
                  </a:lnTo>
                  <a:lnTo>
                    <a:pt x="26869" y="57015"/>
                  </a:lnTo>
                  <a:lnTo>
                    <a:pt x="7099" y="95243"/>
                  </a:lnTo>
                  <a:lnTo>
                    <a:pt x="0" y="139259"/>
                  </a:lnTo>
                  <a:lnTo>
                    <a:pt x="0" y="335511"/>
                  </a:lnTo>
                  <a:lnTo>
                    <a:pt x="7099" y="379528"/>
                  </a:lnTo>
                  <a:lnTo>
                    <a:pt x="26869" y="417756"/>
                  </a:lnTo>
                  <a:lnTo>
                    <a:pt x="57015" y="447902"/>
                  </a:lnTo>
                  <a:lnTo>
                    <a:pt x="95243" y="467671"/>
                  </a:lnTo>
                  <a:lnTo>
                    <a:pt x="139259" y="474771"/>
                  </a:lnTo>
                  <a:lnTo>
                    <a:pt x="7785750" y="474771"/>
                  </a:lnTo>
                  <a:lnTo>
                    <a:pt x="7829767" y="467671"/>
                  </a:lnTo>
                  <a:lnTo>
                    <a:pt x="7867995" y="447902"/>
                  </a:lnTo>
                  <a:lnTo>
                    <a:pt x="7898141" y="417756"/>
                  </a:lnTo>
                  <a:lnTo>
                    <a:pt x="7917910" y="379528"/>
                  </a:lnTo>
                  <a:lnTo>
                    <a:pt x="7925010" y="335511"/>
                  </a:lnTo>
                  <a:lnTo>
                    <a:pt x="7925011" y="139259"/>
                  </a:lnTo>
                  <a:lnTo>
                    <a:pt x="7917911" y="95243"/>
                  </a:lnTo>
                  <a:lnTo>
                    <a:pt x="7898142" y="57014"/>
                  </a:lnTo>
                  <a:lnTo>
                    <a:pt x="7867996" y="26869"/>
                  </a:lnTo>
                  <a:lnTo>
                    <a:pt x="7829768" y="7099"/>
                  </a:lnTo>
                  <a:lnTo>
                    <a:pt x="7785751" y="0"/>
                  </a:lnTo>
                  <a:lnTo>
                    <a:pt x="139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3149600"/>
              <a:ext cx="8331200" cy="8763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18937" y="3320801"/>
              <a:ext cx="7925434" cy="474980"/>
            </a:xfrm>
            <a:custGeom>
              <a:avLst/>
              <a:gdLst/>
              <a:ahLst/>
              <a:cxnLst/>
              <a:rect l="l" t="t" r="r" b="b"/>
              <a:pathLst>
                <a:path w="7925434" h="474979">
                  <a:moveTo>
                    <a:pt x="7785751" y="0"/>
                  </a:moveTo>
                  <a:lnTo>
                    <a:pt x="139259" y="0"/>
                  </a:lnTo>
                  <a:lnTo>
                    <a:pt x="95243" y="7099"/>
                  </a:lnTo>
                  <a:lnTo>
                    <a:pt x="57014" y="26869"/>
                  </a:lnTo>
                  <a:lnTo>
                    <a:pt x="26869" y="57014"/>
                  </a:lnTo>
                  <a:lnTo>
                    <a:pt x="7099" y="95243"/>
                  </a:lnTo>
                  <a:lnTo>
                    <a:pt x="0" y="139259"/>
                  </a:lnTo>
                  <a:lnTo>
                    <a:pt x="0" y="335511"/>
                  </a:lnTo>
                  <a:lnTo>
                    <a:pt x="7099" y="379528"/>
                  </a:lnTo>
                  <a:lnTo>
                    <a:pt x="26869" y="417756"/>
                  </a:lnTo>
                  <a:lnTo>
                    <a:pt x="57015" y="447902"/>
                  </a:lnTo>
                  <a:lnTo>
                    <a:pt x="95245" y="467671"/>
                  </a:lnTo>
                  <a:lnTo>
                    <a:pt x="139259" y="474771"/>
                  </a:lnTo>
                  <a:lnTo>
                    <a:pt x="7785750" y="474771"/>
                  </a:lnTo>
                  <a:lnTo>
                    <a:pt x="7829767" y="467671"/>
                  </a:lnTo>
                  <a:lnTo>
                    <a:pt x="7867995" y="447901"/>
                  </a:lnTo>
                  <a:lnTo>
                    <a:pt x="7898141" y="417756"/>
                  </a:lnTo>
                  <a:lnTo>
                    <a:pt x="7917910" y="379527"/>
                  </a:lnTo>
                  <a:lnTo>
                    <a:pt x="7925010" y="335511"/>
                  </a:lnTo>
                  <a:lnTo>
                    <a:pt x="7925011" y="139259"/>
                  </a:lnTo>
                  <a:lnTo>
                    <a:pt x="7917911" y="95242"/>
                  </a:lnTo>
                  <a:lnTo>
                    <a:pt x="7898142" y="57014"/>
                  </a:lnTo>
                  <a:lnTo>
                    <a:pt x="7867996" y="26869"/>
                  </a:lnTo>
                  <a:lnTo>
                    <a:pt x="7829768" y="7099"/>
                  </a:lnTo>
                  <a:lnTo>
                    <a:pt x="7785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3708400"/>
              <a:ext cx="8331200" cy="8763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18937" y="3885376"/>
              <a:ext cx="7925434" cy="474980"/>
            </a:xfrm>
            <a:custGeom>
              <a:avLst/>
              <a:gdLst/>
              <a:ahLst/>
              <a:cxnLst/>
              <a:rect l="l" t="t" r="r" b="b"/>
              <a:pathLst>
                <a:path w="7925434" h="474979">
                  <a:moveTo>
                    <a:pt x="7785751" y="0"/>
                  </a:moveTo>
                  <a:lnTo>
                    <a:pt x="139259" y="0"/>
                  </a:lnTo>
                  <a:lnTo>
                    <a:pt x="95243" y="7099"/>
                  </a:lnTo>
                  <a:lnTo>
                    <a:pt x="57014" y="26869"/>
                  </a:lnTo>
                  <a:lnTo>
                    <a:pt x="26869" y="57014"/>
                  </a:lnTo>
                  <a:lnTo>
                    <a:pt x="7099" y="95243"/>
                  </a:lnTo>
                  <a:lnTo>
                    <a:pt x="0" y="139259"/>
                  </a:lnTo>
                  <a:lnTo>
                    <a:pt x="0" y="335511"/>
                  </a:lnTo>
                  <a:lnTo>
                    <a:pt x="7099" y="379528"/>
                  </a:lnTo>
                  <a:lnTo>
                    <a:pt x="26869" y="417756"/>
                  </a:lnTo>
                  <a:lnTo>
                    <a:pt x="57014" y="447902"/>
                  </a:lnTo>
                  <a:lnTo>
                    <a:pt x="95243" y="467671"/>
                  </a:lnTo>
                  <a:lnTo>
                    <a:pt x="139259" y="474771"/>
                  </a:lnTo>
                  <a:lnTo>
                    <a:pt x="7785750" y="474771"/>
                  </a:lnTo>
                  <a:lnTo>
                    <a:pt x="7829767" y="467671"/>
                  </a:lnTo>
                  <a:lnTo>
                    <a:pt x="7867995" y="447902"/>
                  </a:lnTo>
                  <a:lnTo>
                    <a:pt x="7898141" y="417756"/>
                  </a:lnTo>
                  <a:lnTo>
                    <a:pt x="7917910" y="379528"/>
                  </a:lnTo>
                  <a:lnTo>
                    <a:pt x="7925010" y="335511"/>
                  </a:lnTo>
                  <a:lnTo>
                    <a:pt x="7925011" y="139259"/>
                  </a:lnTo>
                  <a:lnTo>
                    <a:pt x="7917911" y="95242"/>
                  </a:lnTo>
                  <a:lnTo>
                    <a:pt x="7898142" y="57014"/>
                  </a:lnTo>
                  <a:lnTo>
                    <a:pt x="7867996" y="26869"/>
                  </a:lnTo>
                  <a:lnTo>
                    <a:pt x="7829768" y="7099"/>
                  </a:lnTo>
                  <a:lnTo>
                    <a:pt x="7785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460500"/>
              <a:ext cx="8331200" cy="8763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18937" y="1627076"/>
              <a:ext cx="7925434" cy="474980"/>
            </a:xfrm>
            <a:custGeom>
              <a:avLst/>
              <a:gdLst/>
              <a:ahLst/>
              <a:cxnLst/>
              <a:rect l="l" t="t" r="r" b="b"/>
              <a:pathLst>
                <a:path w="7925434" h="474980">
                  <a:moveTo>
                    <a:pt x="139259" y="0"/>
                  </a:moveTo>
                  <a:lnTo>
                    <a:pt x="95243" y="7099"/>
                  </a:lnTo>
                  <a:lnTo>
                    <a:pt x="57014" y="26869"/>
                  </a:lnTo>
                  <a:lnTo>
                    <a:pt x="26869" y="57015"/>
                  </a:lnTo>
                  <a:lnTo>
                    <a:pt x="7099" y="95243"/>
                  </a:lnTo>
                  <a:lnTo>
                    <a:pt x="0" y="139259"/>
                  </a:lnTo>
                  <a:lnTo>
                    <a:pt x="0" y="335511"/>
                  </a:lnTo>
                  <a:lnTo>
                    <a:pt x="7099" y="379528"/>
                  </a:lnTo>
                  <a:lnTo>
                    <a:pt x="26869" y="417756"/>
                  </a:lnTo>
                  <a:lnTo>
                    <a:pt x="57015" y="447902"/>
                  </a:lnTo>
                  <a:lnTo>
                    <a:pt x="95243" y="467671"/>
                  </a:lnTo>
                  <a:lnTo>
                    <a:pt x="139259" y="474771"/>
                  </a:lnTo>
                  <a:lnTo>
                    <a:pt x="7785750" y="474771"/>
                  </a:lnTo>
                  <a:lnTo>
                    <a:pt x="7829767" y="467671"/>
                  </a:lnTo>
                  <a:lnTo>
                    <a:pt x="7867995" y="447902"/>
                  </a:lnTo>
                  <a:lnTo>
                    <a:pt x="7898141" y="417756"/>
                  </a:lnTo>
                  <a:lnTo>
                    <a:pt x="7917910" y="379528"/>
                  </a:lnTo>
                  <a:lnTo>
                    <a:pt x="7925010" y="335511"/>
                  </a:lnTo>
                  <a:lnTo>
                    <a:pt x="7925011" y="139259"/>
                  </a:lnTo>
                  <a:lnTo>
                    <a:pt x="7917911" y="95243"/>
                  </a:lnTo>
                  <a:lnTo>
                    <a:pt x="7898142" y="57014"/>
                  </a:lnTo>
                  <a:lnTo>
                    <a:pt x="7867996" y="26869"/>
                  </a:lnTo>
                  <a:lnTo>
                    <a:pt x="7829768" y="7099"/>
                  </a:lnTo>
                  <a:lnTo>
                    <a:pt x="7785751" y="0"/>
                  </a:lnTo>
                  <a:lnTo>
                    <a:pt x="139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21986" y="1706397"/>
            <a:ext cx="67583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Participant: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high-degree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atrioventricular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block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TAVR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1986" y="2215718"/>
            <a:ext cx="639445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Intervention: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temporary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permanent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pacemaker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as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one-</a:t>
            </a:r>
            <a:r>
              <a:rPr dirty="0" sz="1750">
                <a:latin typeface="Calibri"/>
                <a:cs typeface="Calibri"/>
              </a:rPr>
              <a:t>month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bridge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21986" y="2848178"/>
            <a:ext cx="421386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libri"/>
                <a:cs typeface="Calibri"/>
              </a:rPr>
              <a:t>Comparison:</a:t>
            </a:r>
            <a:r>
              <a:rPr dirty="0" sz="1750" spc="-5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temporary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pacemaker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for</a:t>
            </a:r>
            <a:r>
              <a:rPr dirty="0" sz="1750" spc="-5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24-</a:t>
            </a:r>
            <a:r>
              <a:rPr dirty="0" sz="1750" spc="-25">
                <a:latin typeface="Calibri"/>
                <a:cs typeface="Calibri"/>
              </a:rPr>
              <a:t>48h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21986" y="3419678"/>
            <a:ext cx="593725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Outcome: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freedom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from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PPM</a:t>
            </a:r>
            <a:r>
              <a:rPr dirty="0" sz="1750" spc="-5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implantation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at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6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month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after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TAVR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21986" y="3953078"/>
            <a:ext cx="617410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libri"/>
                <a:cs typeface="Calibri"/>
              </a:rPr>
              <a:t>Study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design: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randomized,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controlled,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open-</a:t>
            </a:r>
            <a:r>
              <a:rPr dirty="0" sz="1750">
                <a:latin typeface="Calibri"/>
                <a:cs typeface="Calibri"/>
              </a:rPr>
              <a:t>label,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superiority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design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953" y="791076"/>
            <a:ext cx="76288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RE</a:t>
            </a:r>
            <a:r>
              <a:rPr dirty="0" sz="2000">
                <a:latin typeface="Times New Roman"/>
                <a:cs typeface="Times New Roman"/>
              </a:rPr>
              <a:t>ducing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permanent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pacemaker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implantation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patients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Times New Roman"/>
                <a:cs typeface="Times New Roman"/>
              </a:rPr>
              <a:t>CO</a:t>
            </a:r>
            <a:r>
              <a:rPr dirty="0" sz="2000" spc="-10">
                <a:latin typeface="Times New Roman"/>
                <a:cs typeface="Times New Roman"/>
              </a:rPr>
              <a:t>nduction </a:t>
            </a:r>
            <a:r>
              <a:rPr dirty="0" sz="2000">
                <a:latin typeface="Times New Roman"/>
                <a:cs typeface="Times New Roman"/>
              </a:rPr>
              <a:t>disturbances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after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transcatheter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aortic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dirty="0" sz="2000">
                <a:latin typeface="Times New Roman"/>
                <a:cs typeface="Times New Roman"/>
              </a:rPr>
              <a:t>alv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dirty="0" sz="20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dirty="0" sz="2000" spc="-10">
                <a:latin typeface="Times New Roman"/>
                <a:cs typeface="Times New Roman"/>
              </a:rPr>
              <a:t>eplacement</a:t>
            </a:r>
            <a:r>
              <a:rPr dirty="0" sz="2000" spc="-10">
                <a:solidFill>
                  <a:srgbClr val="C00000"/>
                </a:solidFill>
                <a:latin typeface="SimSun"/>
                <a:cs typeface="SimSun"/>
              </a:rPr>
              <a:t>（</a:t>
            </a:r>
            <a:r>
              <a:rPr dirty="0" sz="2000" spc="-10">
                <a:solidFill>
                  <a:srgbClr val="C00000"/>
                </a:solidFill>
                <a:latin typeface="Times New Roman"/>
                <a:cs typeface="Times New Roman"/>
              </a:rPr>
              <a:t>RECOVER</a:t>
            </a:r>
            <a:r>
              <a:rPr dirty="0" sz="2000" spc="-10">
                <a:solidFill>
                  <a:srgbClr val="C00000"/>
                </a:solidFill>
                <a:latin typeface="SimSun"/>
                <a:cs typeface="SimSun"/>
              </a:rPr>
              <a:t>）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dirty="0"/>
              <a:t>Randomized</a:t>
            </a:r>
            <a:r>
              <a:rPr dirty="0" spc="-110"/>
              <a:t> </a:t>
            </a:r>
            <a:r>
              <a:rPr dirty="0" spc="-10"/>
              <a:t>Controlled</a:t>
            </a:r>
            <a:r>
              <a:rPr dirty="0" spc="-105"/>
              <a:t> </a:t>
            </a:r>
            <a:r>
              <a:rPr dirty="0" spc="-10"/>
              <a:t>Trial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6195059" y="4464634"/>
            <a:ext cx="22383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Ethics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approved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under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registration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8900" y="1435100"/>
            <a:ext cx="863600" cy="3136900"/>
            <a:chOff x="88900" y="1435100"/>
            <a:chExt cx="863600" cy="3136900"/>
          </a:xfrm>
        </p:grpSpPr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" y="1435100"/>
              <a:ext cx="863600" cy="87630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96162" y="1612509"/>
              <a:ext cx="469265" cy="474980"/>
            </a:xfrm>
            <a:custGeom>
              <a:avLst/>
              <a:gdLst/>
              <a:ahLst/>
              <a:cxnLst/>
              <a:rect l="l" t="t" r="r" b="b"/>
              <a:pathLst>
                <a:path w="469265" h="474980">
                  <a:moveTo>
                    <a:pt x="331329" y="0"/>
                  </a:moveTo>
                  <a:lnTo>
                    <a:pt x="137524" y="0"/>
                  </a:lnTo>
                  <a:lnTo>
                    <a:pt x="94055" y="7011"/>
                  </a:lnTo>
                  <a:lnTo>
                    <a:pt x="56304" y="26534"/>
                  </a:lnTo>
                  <a:lnTo>
                    <a:pt x="26534" y="56304"/>
                  </a:lnTo>
                  <a:lnTo>
                    <a:pt x="7011" y="94056"/>
                  </a:lnTo>
                  <a:lnTo>
                    <a:pt x="0" y="137524"/>
                  </a:lnTo>
                  <a:lnTo>
                    <a:pt x="0" y="337247"/>
                  </a:lnTo>
                  <a:lnTo>
                    <a:pt x="7011" y="380715"/>
                  </a:lnTo>
                  <a:lnTo>
                    <a:pt x="26534" y="418467"/>
                  </a:lnTo>
                  <a:lnTo>
                    <a:pt x="56304" y="448237"/>
                  </a:lnTo>
                  <a:lnTo>
                    <a:pt x="94056" y="467760"/>
                  </a:lnTo>
                  <a:lnTo>
                    <a:pt x="137524" y="474771"/>
                  </a:lnTo>
                  <a:lnTo>
                    <a:pt x="331329" y="474771"/>
                  </a:lnTo>
                  <a:lnTo>
                    <a:pt x="374798" y="467760"/>
                  </a:lnTo>
                  <a:lnTo>
                    <a:pt x="412549" y="448237"/>
                  </a:lnTo>
                  <a:lnTo>
                    <a:pt x="442319" y="418467"/>
                  </a:lnTo>
                  <a:lnTo>
                    <a:pt x="461842" y="380715"/>
                  </a:lnTo>
                  <a:lnTo>
                    <a:pt x="468853" y="337247"/>
                  </a:lnTo>
                  <a:lnTo>
                    <a:pt x="468853" y="137524"/>
                  </a:lnTo>
                  <a:lnTo>
                    <a:pt x="461842" y="94055"/>
                  </a:lnTo>
                  <a:lnTo>
                    <a:pt x="442319" y="56304"/>
                  </a:lnTo>
                  <a:lnTo>
                    <a:pt x="412549" y="26534"/>
                  </a:lnTo>
                  <a:lnTo>
                    <a:pt x="374797" y="7011"/>
                  </a:lnTo>
                  <a:lnTo>
                    <a:pt x="331329" y="0"/>
                  </a:lnTo>
                  <a:close/>
                </a:path>
                <a:path w="469265" h="474980">
                  <a:moveTo>
                    <a:pt x="468854" y="13752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" y="2006600"/>
              <a:ext cx="863600" cy="87630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96162" y="2177083"/>
              <a:ext cx="469265" cy="474980"/>
            </a:xfrm>
            <a:custGeom>
              <a:avLst/>
              <a:gdLst/>
              <a:ahLst/>
              <a:cxnLst/>
              <a:rect l="l" t="t" r="r" b="b"/>
              <a:pathLst>
                <a:path w="469265" h="474980">
                  <a:moveTo>
                    <a:pt x="331329" y="0"/>
                  </a:moveTo>
                  <a:lnTo>
                    <a:pt x="137524" y="0"/>
                  </a:lnTo>
                  <a:lnTo>
                    <a:pt x="94055" y="7011"/>
                  </a:lnTo>
                  <a:lnTo>
                    <a:pt x="56304" y="26534"/>
                  </a:lnTo>
                  <a:lnTo>
                    <a:pt x="26534" y="56304"/>
                  </a:lnTo>
                  <a:lnTo>
                    <a:pt x="7011" y="94056"/>
                  </a:lnTo>
                  <a:lnTo>
                    <a:pt x="0" y="137524"/>
                  </a:lnTo>
                  <a:lnTo>
                    <a:pt x="0" y="337247"/>
                  </a:lnTo>
                  <a:lnTo>
                    <a:pt x="7011" y="380715"/>
                  </a:lnTo>
                  <a:lnTo>
                    <a:pt x="26534" y="418467"/>
                  </a:lnTo>
                  <a:lnTo>
                    <a:pt x="56304" y="448237"/>
                  </a:lnTo>
                  <a:lnTo>
                    <a:pt x="94057" y="467760"/>
                  </a:lnTo>
                  <a:lnTo>
                    <a:pt x="137524" y="474771"/>
                  </a:lnTo>
                  <a:lnTo>
                    <a:pt x="331329" y="474771"/>
                  </a:lnTo>
                  <a:lnTo>
                    <a:pt x="374798" y="467759"/>
                  </a:lnTo>
                  <a:lnTo>
                    <a:pt x="412549" y="448236"/>
                  </a:lnTo>
                  <a:lnTo>
                    <a:pt x="442319" y="418466"/>
                  </a:lnTo>
                  <a:lnTo>
                    <a:pt x="461842" y="380714"/>
                  </a:lnTo>
                  <a:lnTo>
                    <a:pt x="468853" y="337247"/>
                  </a:lnTo>
                  <a:lnTo>
                    <a:pt x="468853" y="137524"/>
                  </a:lnTo>
                  <a:lnTo>
                    <a:pt x="461842" y="94055"/>
                  </a:lnTo>
                  <a:lnTo>
                    <a:pt x="442319" y="56304"/>
                  </a:lnTo>
                  <a:lnTo>
                    <a:pt x="412549" y="26534"/>
                  </a:lnTo>
                  <a:lnTo>
                    <a:pt x="374797" y="7011"/>
                  </a:lnTo>
                  <a:lnTo>
                    <a:pt x="331329" y="0"/>
                  </a:lnTo>
                  <a:close/>
                </a:path>
                <a:path w="469265" h="474980">
                  <a:moveTo>
                    <a:pt x="468854" y="13752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" y="2565400"/>
              <a:ext cx="863600" cy="8763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96162" y="2741659"/>
              <a:ext cx="469265" cy="474980"/>
            </a:xfrm>
            <a:custGeom>
              <a:avLst/>
              <a:gdLst/>
              <a:ahLst/>
              <a:cxnLst/>
              <a:rect l="l" t="t" r="r" b="b"/>
              <a:pathLst>
                <a:path w="469265" h="474980">
                  <a:moveTo>
                    <a:pt x="331329" y="0"/>
                  </a:moveTo>
                  <a:lnTo>
                    <a:pt x="137524" y="0"/>
                  </a:lnTo>
                  <a:lnTo>
                    <a:pt x="94055" y="7011"/>
                  </a:lnTo>
                  <a:lnTo>
                    <a:pt x="56304" y="26534"/>
                  </a:lnTo>
                  <a:lnTo>
                    <a:pt x="26534" y="56304"/>
                  </a:lnTo>
                  <a:lnTo>
                    <a:pt x="7011" y="94056"/>
                  </a:lnTo>
                  <a:lnTo>
                    <a:pt x="0" y="137524"/>
                  </a:lnTo>
                  <a:lnTo>
                    <a:pt x="0" y="337247"/>
                  </a:lnTo>
                  <a:lnTo>
                    <a:pt x="7011" y="380715"/>
                  </a:lnTo>
                  <a:lnTo>
                    <a:pt x="26534" y="418467"/>
                  </a:lnTo>
                  <a:lnTo>
                    <a:pt x="56304" y="448237"/>
                  </a:lnTo>
                  <a:lnTo>
                    <a:pt x="94056" y="467760"/>
                  </a:lnTo>
                  <a:lnTo>
                    <a:pt x="137524" y="474771"/>
                  </a:lnTo>
                  <a:lnTo>
                    <a:pt x="331329" y="474771"/>
                  </a:lnTo>
                  <a:lnTo>
                    <a:pt x="374798" y="467760"/>
                  </a:lnTo>
                  <a:lnTo>
                    <a:pt x="412549" y="448236"/>
                  </a:lnTo>
                  <a:lnTo>
                    <a:pt x="442319" y="418466"/>
                  </a:lnTo>
                  <a:lnTo>
                    <a:pt x="461842" y="380715"/>
                  </a:lnTo>
                  <a:lnTo>
                    <a:pt x="468853" y="337247"/>
                  </a:lnTo>
                  <a:lnTo>
                    <a:pt x="468853" y="137524"/>
                  </a:lnTo>
                  <a:lnTo>
                    <a:pt x="461842" y="94055"/>
                  </a:lnTo>
                  <a:lnTo>
                    <a:pt x="442319" y="56304"/>
                  </a:lnTo>
                  <a:lnTo>
                    <a:pt x="412549" y="26534"/>
                  </a:lnTo>
                  <a:lnTo>
                    <a:pt x="374797" y="7011"/>
                  </a:lnTo>
                  <a:lnTo>
                    <a:pt x="331329" y="0"/>
                  </a:lnTo>
                  <a:close/>
                </a:path>
                <a:path w="469265" h="474980">
                  <a:moveTo>
                    <a:pt x="468854" y="13752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" y="3136900"/>
              <a:ext cx="863600" cy="87630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96162" y="3306234"/>
              <a:ext cx="469265" cy="474980"/>
            </a:xfrm>
            <a:custGeom>
              <a:avLst/>
              <a:gdLst/>
              <a:ahLst/>
              <a:cxnLst/>
              <a:rect l="l" t="t" r="r" b="b"/>
              <a:pathLst>
                <a:path w="469265" h="474979">
                  <a:moveTo>
                    <a:pt x="331329" y="0"/>
                  </a:moveTo>
                  <a:lnTo>
                    <a:pt x="137524" y="0"/>
                  </a:lnTo>
                  <a:lnTo>
                    <a:pt x="94056" y="7011"/>
                  </a:lnTo>
                  <a:lnTo>
                    <a:pt x="56304" y="26534"/>
                  </a:lnTo>
                  <a:lnTo>
                    <a:pt x="26534" y="56304"/>
                  </a:lnTo>
                  <a:lnTo>
                    <a:pt x="7011" y="94056"/>
                  </a:lnTo>
                  <a:lnTo>
                    <a:pt x="0" y="137524"/>
                  </a:lnTo>
                  <a:lnTo>
                    <a:pt x="0" y="337247"/>
                  </a:lnTo>
                  <a:lnTo>
                    <a:pt x="7011" y="380715"/>
                  </a:lnTo>
                  <a:lnTo>
                    <a:pt x="26534" y="418467"/>
                  </a:lnTo>
                  <a:lnTo>
                    <a:pt x="56304" y="448237"/>
                  </a:lnTo>
                  <a:lnTo>
                    <a:pt x="94056" y="467760"/>
                  </a:lnTo>
                  <a:lnTo>
                    <a:pt x="137524" y="474771"/>
                  </a:lnTo>
                  <a:lnTo>
                    <a:pt x="331329" y="474771"/>
                  </a:lnTo>
                  <a:lnTo>
                    <a:pt x="374797" y="467760"/>
                  </a:lnTo>
                  <a:lnTo>
                    <a:pt x="412549" y="448237"/>
                  </a:lnTo>
                  <a:lnTo>
                    <a:pt x="442319" y="418467"/>
                  </a:lnTo>
                  <a:lnTo>
                    <a:pt x="461842" y="380715"/>
                  </a:lnTo>
                  <a:lnTo>
                    <a:pt x="468853" y="337247"/>
                  </a:lnTo>
                  <a:lnTo>
                    <a:pt x="468853" y="137524"/>
                  </a:lnTo>
                  <a:lnTo>
                    <a:pt x="461842" y="94055"/>
                  </a:lnTo>
                  <a:lnTo>
                    <a:pt x="442319" y="56304"/>
                  </a:lnTo>
                  <a:lnTo>
                    <a:pt x="412549" y="26534"/>
                  </a:lnTo>
                  <a:lnTo>
                    <a:pt x="374798" y="7011"/>
                  </a:lnTo>
                  <a:lnTo>
                    <a:pt x="331329" y="0"/>
                  </a:lnTo>
                  <a:close/>
                </a:path>
                <a:path w="469265" h="474979">
                  <a:moveTo>
                    <a:pt x="468854" y="13752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" y="3695700"/>
              <a:ext cx="863600" cy="8763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96162" y="3870809"/>
              <a:ext cx="469265" cy="474980"/>
            </a:xfrm>
            <a:custGeom>
              <a:avLst/>
              <a:gdLst/>
              <a:ahLst/>
              <a:cxnLst/>
              <a:rect l="l" t="t" r="r" b="b"/>
              <a:pathLst>
                <a:path w="469265" h="474979">
                  <a:moveTo>
                    <a:pt x="331329" y="0"/>
                  </a:moveTo>
                  <a:lnTo>
                    <a:pt x="137524" y="0"/>
                  </a:lnTo>
                  <a:lnTo>
                    <a:pt x="94056" y="7011"/>
                  </a:lnTo>
                  <a:lnTo>
                    <a:pt x="56304" y="26534"/>
                  </a:lnTo>
                  <a:lnTo>
                    <a:pt x="26534" y="56304"/>
                  </a:lnTo>
                  <a:lnTo>
                    <a:pt x="7011" y="94056"/>
                  </a:lnTo>
                  <a:lnTo>
                    <a:pt x="0" y="137524"/>
                  </a:lnTo>
                  <a:lnTo>
                    <a:pt x="0" y="337247"/>
                  </a:lnTo>
                  <a:lnTo>
                    <a:pt x="7011" y="380715"/>
                  </a:lnTo>
                  <a:lnTo>
                    <a:pt x="26534" y="418467"/>
                  </a:lnTo>
                  <a:lnTo>
                    <a:pt x="56304" y="448237"/>
                  </a:lnTo>
                  <a:lnTo>
                    <a:pt x="94056" y="467760"/>
                  </a:lnTo>
                  <a:lnTo>
                    <a:pt x="137524" y="474771"/>
                  </a:lnTo>
                  <a:lnTo>
                    <a:pt x="331329" y="474771"/>
                  </a:lnTo>
                  <a:lnTo>
                    <a:pt x="374797" y="467760"/>
                  </a:lnTo>
                  <a:lnTo>
                    <a:pt x="412549" y="448237"/>
                  </a:lnTo>
                  <a:lnTo>
                    <a:pt x="442319" y="418467"/>
                  </a:lnTo>
                  <a:lnTo>
                    <a:pt x="461842" y="380715"/>
                  </a:lnTo>
                  <a:lnTo>
                    <a:pt x="468853" y="337247"/>
                  </a:lnTo>
                  <a:lnTo>
                    <a:pt x="468853" y="137524"/>
                  </a:lnTo>
                  <a:lnTo>
                    <a:pt x="461842" y="94055"/>
                  </a:lnTo>
                  <a:lnTo>
                    <a:pt x="442319" y="56304"/>
                  </a:lnTo>
                  <a:lnTo>
                    <a:pt x="412549" y="26534"/>
                  </a:lnTo>
                  <a:lnTo>
                    <a:pt x="374798" y="7011"/>
                  </a:lnTo>
                  <a:lnTo>
                    <a:pt x="331329" y="0"/>
                  </a:lnTo>
                  <a:close/>
                </a:path>
                <a:path w="469265" h="474979">
                  <a:moveTo>
                    <a:pt x="468854" y="13752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78213" y="1493265"/>
            <a:ext cx="316865" cy="28428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32300"/>
              </a:lnSpc>
              <a:spcBef>
                <a:spcPts val="55"/>
              </a:spcBef>
            </a:pPr>
            <a:r>
              <a:rPr dirty="0" sz="2800" spc="-50" b="1">
                <a:solidFill>
                  <a:srgbClr val="C00000"/>
                </a:solidFill>
                <a:latin typeface="Microsoft YaHei"/>
                <a:cs typeface="Microsoft YaHei"/>
              </a:rPr>
              <a:t>P I C O S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081" y="2773525"/>
            <a:ext cx="1631314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0">
                <a:latin typeface="Calibri Light"/>
                <a:cs typeface="Calibri Light"/>
              </a:rPr>
              <a:t>PCRonline.com</a:t>
            </a:r>
            <a:endParaRPr sz="2100">
              <a:latin typeface="Calibri Light"/>
              <a:cs typeface="Calibri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5400" y="1955800"/>
            <a:ext cx="1468706" cy="617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6000" y="2876570"/>
            <a:ext cx="7129780" cy="751205"/>
            <a:chOff x="1016000" y="2876570"/>
            <a:chExt cx="7129780" cy="751205"/>
          </a:xfrm>
        </p:grpSpPr>
        <p:sp>
          <p:nvSpPr>
            <p:cNvPr id="3" name="object 3" descr=""/>
            <p:cNvSpPr/>
            <p:nvPr/>
          </p:nvSpPr>
          <p:spPr>
            <a:xfrm>
              <a:off x="1020776" y="2881383"/>
              <a:ext cx="7120255" cy="742315"/>
            </a:xfrm>
            <a:custGeom>
              <a:avLst/>
              <a:gdLst/>
              <a:ahLst/>
              <a:cxnLst/>
              <a:rect l="l" t="t" r="r" b="b"/>
              <a:pathLst>
                <a:path w="7120255" h="742314">
                  <a:moveTo>
                    <a:pt x="7011111" y="0"/>
                  </a:moveTo>
                  <a:lnTo>
                    <a:pt x="108812" y="0"/>
                  </a:lnTo>
                  <a:lnTo>
                    <a:pt x="66457" y="8550"/>
                  </a:lnTo>
                  <a:lnTo>
                    <a:pt x="31870" y="31870"/>
                  </a:lnTo>
                  <a:lnTo>
                    <a:pt x="8550" y="66457"/>
                  </a:lnTo>
                  <a:lnTo>
                    <a:pt x="0" y="108811"/>
                  </a:lnTo>
                  <a:lnTo>
                    <a:pt x="0" y="633223"/>
                  </a:lnTo>
                  <a:lnTo>
                    <a:pt x="8551" y="675577"/>
                  </a:lnTo>
                  <a:lnTo>
                    <a:pt x="31870" y="710165"/>
                  </a:lnTo>
                  <a:lnTo>
                    <a:pt x="66458" y="733484"/>
                  </a:lnTo>
                  <a:lnTo>
                    <a:pt x="108811" y="742035"/>
                  </a:lnTo>
                  <a:lnTo>
                    <a:pt x="7011111" y="742035"/>
                  </a:lnTo>
                  <a:lnTo>
                    <a:pt x="7053465" y="733484"/>
                  </a:lnTo>
                  <a:lnTo>
                    <a:pt x="7088052" y="710164"/>
                  </a:lnTo>
                  <a:lnTo>
                    <a:pt x="7111371" y="675577"/>
                  </a:lnTo>
                  <a:lnTo>
                    <a:pt x="7119923" y="633223"/>
                  </a:lnTo>
                  <a:lnTo>
                    <a:pt x="7119923" y="108811"/>
                  </a:lnTo>
                  <a:lnTo>
                    <a:pt x="7111372" y="66457"/>
                  </a:lnTo>
                  <a:lnTo>
                    <a:pt x="7088052" y="31870"/>
                  </a:lnTo>
                  <a:lnTo>
                    <a:pt x="7053465" y="8550"/>
                  </a:lnTo>
                  <a:lnTo>
                    <a:pt x="7011111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20762" y="2881332"/>
              <a:ext cx="7120255" cy="741680"/>
            </a:xfrm>
            <a:custGeom>
              <a:avLst/>
              <a:gdLst/>
              <a:ahLst/>
              <a:cxnLst/>
              <a:rect l="l" t="t" r="r" b="b"/>
              <a:pathLst>
                <a:path w="7120255" h="741679">
                  <a:moveTo>
                    <a:pt x="0" y="632618"/>
                  </a:moveTo>
                  <a:lnTo>
                    <a:pt x="8731" y="674687"/>
                  </a:lnTo>
                  <a:lnTo>
                    <a:pt x="32543" y="709612"/>
                  </a:lnTo>
                  <a:lnTo>
                    <a:pt x="66675" y="732631"/>
                  </a:lnTo>
                  <a:lnTo>
                    <a:pt x="109537" y="741362"/>
                  </a:lnTo>
                  <a:lnTo>
                    <a:pt x="7011193" y="741362"/>
                  </a:lnTo>
                  <a:lnTo>
                    <a:pt x="7053262" y="732631"/>
                  </a:lnTo>
                  <a:lnTo>
                    <a:pt x="7088187" y="709612"/>
                  </a:lnTo>
                  <a:lnTo>
                    <a:pt x="7111206" y="674687"/>
                  </a:lnTo>
                  <a:lnTo>
                    <a:pt x="7119937" y="632618"/>
                  </a:lnTo>
                  <a:lnTo>
                    <a:pt x="7119937" y="108743"/>
                  </a:lnTo>
                  <a:lnTo>
                    <a:pt x="7111206" y="66675"/>
                  </a:lnTo>
                  <a:lnTo>
                    <a:pt x="7088187" y="31750"/>
                  </a:lnTo>
                  <a:lnTo>
                    <a:pt x="7053262" y="8731"/>
                  </a:lnTo>
                  <a:lnTo>
                    <a:pt x="7011193" y="0"/>
                  </a:lnTo>
                  <a:lnTo>
                    <a:pt x="109537" y="0"/>
                  </a:lnTo>
                  <a:lnTo>
                    <a:pt x="66675" y="8731"/>
                  </a:lnTo>
                  <a:lnTo>
                    <a:pt x="32543" y="31750"/>
                  </a:lnTo>
                  <a:lnTo>
                    <a:pt x="8731" y="66675"/>
                  </a:lnTo>
                  <a:lnTo>
                    <a:pt x="0" y="108743"/>
                  </a:lnTo>
                  <a:lnTo>
                    <a:pt x="0" y="632618"/>
                  </a:lnTo>
                  <a:close/>
                </a:path>
              </a:pathLst>
            </a:custGeom>
            <a:ln w="9525">
              <a:solidFill>
                <a:srgbClr val="592C7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Potential</a:t>
            </a:r>
            <a:r>
              <a:rPr dirty="0" sz="3000" spc="-1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conflicts</a:t>
            </a:r>
            <a:r>
              <a:rPr dirty="0" sz="3000" spc="-10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0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interest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393190" y="3103854"/>
            <a:ext cx="62128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Segoe UI Emoji"/>
                <a:cs typeface="Segoe UI Emoji"/>
              </a:rPr>
              <a:t>☑</a:t>
            </a:r>
            <a:r>
              <a:rPr dirty="0" sz="2000" spc="-140">
                <a:latin typeface="Segoe UI Emoji"/>
                <a:cs typeface="Segoe UI Emoj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potential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conflict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interest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declare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58414" y="1411242"/>
            <a:ext cx="3565525" cy="10528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875030">
              <a:lnSpc>
                <a:spcPct val="100000"/>
              </a:lnSpc>
              <a:spcBef>
                <a:spcPts val="250"/>
              </a:spcBef>
            </a:pPr>
            <a:r>
              <a:rPr dirty="0" sz="2400" spc="-10" b="1">
                <a:latin typeface="Calibri"/>
                <a:cs typeface="Calibri"/>
              </a:rPr>
              <a:t>Speaker's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name: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4000" b="1">
                <a:latin typeface="Calibri"/>
                <a:cs typeface="Calibri"/>
              </a:rPr>
              <a:t>Guangyuan</a:t>
            </a:r>
            <a:r>
              <a:rPr dirty="0" sz="4000" spc="-190" b="1">
                <a:latin typeface="Calibri"/>
                <a:cs typeface="Calibri"/>
              </a:rPr>
              <a:t> </a:t>
            </a:r>
            <a:r>
              <a:rPr dirty="0" sz="4000" spc="-20" b="1">
                <a:latin typeface="Calibri"/>
                <a:cs typeface="Calibri"/>
              </a:rPr>
              <a:t>Song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7800" y="609600"/>
            <a:ext cx="8738870" cy="4516755"/>
            <a:chOff x="177800" y="609600"/>
            <a:chExt cx="8738870" cy="4516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900" y="609600"/>
              <a:ext cx="8343900" cy="42037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79449" y="785073"/>
              <a:ext cx="7938770" cy="3808095"/>
            </a:xfrm>
            <a:custGeom>
              <a:avLst/>
              <a:gdLst/>
              <a:ahLst/>
              <a:cxnLst/>
              <a:rect l="l" t="t" r="r" b="b"/>
              <a:pathLst>
                <a:path w="7938770" h="3808095">
                  <a:moveTo>
                    <a:pt x="7739143" y="0"/>
                  </a:moveTo>
                  <a:lnTo>
                    <a:pt x="199625" y="0"/>
                  </a:lnTo>
                  <a:lnTo>
                    <a:pt x="153853" y="5272"/>
                  </a:lnTo>
                  <a:lnTo>
                    <a:pt x="111835" y="20290"/>
                  </a:lnTo>
                  <a:lnTo>
                    <a:pt x="74770" y="43855"/>
                  </a:lnTo>
                  <a:lnTo>
                    <a:pt x="43855" y="74770"/>
                  </a:lnTo>
                  <a:lnTo>
                    <a:pt x="20290" y="111835"/>
                  </a:lnTo>
                  <a:lnTo>
                    <a:pt x="5272" y="153853"/>
                  </a:lnTo>
                  <a:lnTo>
                    <a:pt x="0" y="199625"/>
                  </a:lnTo>
                  <a:lnTo>
                    <a:pt x="0" y="3607848"/>
                  </a:lnTo>
                  <a:lnTo>
                    <a:pt x="5272" y="3653620"/>
                  </a:lnTo>
                  <a:lnTo>
                    <a:pt x="20290" y="3695639"/>
                  </a:lnTo>
                  <a:lnTo>
                    <a:pt x="43855" y="3732704"/>
                  </a:lnTo>
                  <a:lnTo>
                    <a:pt x="74770" y="3763618"/>
                  </a:lnTo>
                  <a:lnTo>
                    <a:pt x="111835" y="3787184"/>
                  </a:lnTo>
                  <a:lnTo>
                    <a:pt x="153854" y="3802202"/>
                  </a:lnTo>
                  <a:lnTo>
                    <a:pt x="199625" y="3807474"/>
                  </a:lnTo>
                  <a:lnTo>
                    <a:pt x="7739143" y="3807474"/>
                  </a:lnTo>
                  <a:lnTo>
                    <a:pt x="7784915" y="3802201"/>
                  </a:lnTo>
                  <a:lnTo>
                    <a:pt x="7826933" y="3787184"/>
                  </a:lnTo>
                  <a:lnTo>
                    <a:pt x="7863998" y="3763618"/>
                  </a:lnTo>
                  <a:lnTo>
                    <a:pt x="7894913" y="3732704"/>
                  </a:lnTo>
                  <a:lnTo>
                    <a:pt x="7918478" y="3695638"/>
                  </a:lnTo>
                  <a:lnTo>
                    <a:pt x="7933496" y="3653620"/>
                  </a:lnTo>
                  <a:lnTo>
                    <a:pt x="7938769" y="3607848"/>
                  </a:lnTo>
                  <a:lnTo>
                    <a:pt x="7938769" y="199625"/>
                  </a:lnTo>
                  <a:lnTo>
                    <a:pt x="7933497" y="153853"/>
                  </a:lnTo>
                  <a:lnTo>
                    <a:pt x="7918479" y="111835"/>
                  </a:lnTo>
                  <a:lnTo>
                    <a:pt x="7894914" y="74770"/>
                  </a:lnTo>
                  <a:lnTo>
                    <a:pt x="7863999" y="43855"/>
                  </a:lnTo>
                  <a:lnTo>
                    <a:pt x="7826934" y="20290"/>
                  </a:lnTo>
                  <a:lnTo>
                    <a:pt x="7784916" y="5272"/>
                  </a:lnTo>
                  <a:lnTo>
                    <a:pt x="7739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565" y="108489"/>
            <a:ext cx="8526145" cy="4749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Arial"/>
                <a:cs typeface="Arial"/>
              </a:rPr>
              <a:t>High</a:t>
            </a:r>
            <a:r>
              <a:rPr dirty="0" sz="2950" spc="-4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Incidence</a:t>
            </a:r>
            <a:r>
              <a:rPr dirty="0" sz="2950" spc="-4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and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 spc="-20">
                <a:latin typeface="Arial"/>
                <a:cs typeface="Arial"/>
              </a:rPr>
              <a:t>Variability</a:t>
            </a:r>
            <a:r>
              <a:rPr dirty="0" sz="2950" spc="-4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of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PPM</a:t>
            </a:r>
            <a:r>
              <a:rPr dirty="0" sz="2950" spc="-4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after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 spc="-30">
                <a:latin typeface="Arial"/>
                <a:cs typeface="Arial"/>
              </a:rPr>
              <a:t>TAVI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85800" y="841638"/>
            <a:ext cx="7848600" cy="3921125"/>
            <a:chOff x="685800" y="841638"/>
            <a:chExt cx="7848600" cy="3921125"/>
          </a:xfrm>
        </p:grpSpPr>
        <p:sp>
          <p:nvSpPr>
            <p:cNvPr id="7" name="object 7" descr=""/>
            <p:cNvSpPr/>
            <p:nvPr/>
          </p:nvSpPr>
          <p:spPr>
            <a:xfrm>
              <a:off x="1276350" y="1339250"/>
              <a:ext cx="6958330" cy="1510030"/>
            </a:xfrm>
            <a:custGeom>
              <a:avLst/>
              <a:gdLst/>
              <a:ahLst/>
              <a:cxnLst/>
              <a:rect l="l" t="t" r="r" b="b"/>
              <a:pathLst>
                <a:path w="6958330" h="1510030">
                  <a:moveTo>
                    <a:pt x="0" y="1509816"/>
                  </a:moveTo>
                  <a:lnTo>
                    <a:pt x="124895" y="1509816"/>
                  </a:lnTo>
                </a:path>
                <a:path w="6958330" h="1510030">
                  <a:moveTo>
                    <a:pt x="253238" y="1509816"/>
                  </a:moveTo>
                  <a:lnTo>
                    <a:pt x="287891" y="1509816"/>
                  </a:lnTo>
                </a:path>
                <a:path w="6958330" h="1510030">
                  <a:moveTo>
                    <a:pt x="416235" y="1509816"/>
                  </a:moveTo>
                  <a:lnTo>
                    <a:pt x="450888" y="1509816"/>
                  </a:lnTo>
                </a:path>
                <a:path w="6958330" h="1510030">
                  <a:moveTo>
                    <a:pt x="579232" y="1509816"/>
                  </a:moveTo>
                  <a:lnTo>
                    <a:pt x="613885" y="1509816"/>
                  </a:lnTo>
                </a:path>
                <a:path w="6958330" h="1510030">
                  <a:moveTo>
                    <a:pt x="742228" y="1509816"/>
                  </a:moveTo>
                  <a:lnTo>
                    <a:pt x="939878" y="1509816"/>
                  </a:lnTo>
                </a:path>
                <a:path w="6958330" h="1510030">
                  <a:moveTo>
                    <a:pt x="1068222" y="1509816"/>
                  </a:moveTo>
                  <a:lnTo>
                    <a:pt x="1102875" y="1509816"/>
                  </a:lnTo>
                </a:path>
                <a:path w="6958330" h="1510030">
                  <a:moveTo>
                    <a:pt x="1231218" y="1509816"/>
                  </a:moveTo>
                  <a:lnTo>
                    <a:pt x="1428868" y="1509816"/>
                  </a:lnTo>
                </a:path>
                <a:path w="6958330" h="1510030">
                  <a:moveTo>
                    <a:pt x="1557212" y="1509816"/>
                  </a:moveTo>
                  <a:lnTo>
                    <a:pt x="1591865" y="1509816"/>
                  </a:lnTo>
                </a:path>
                <a:path w="6958330" h="1510030">
                  <a:moveTo>
                    <a:pt x="1720208" y="1509816"/>
                  </a:moveTo>
                  <a:lnTo>
                    <a:pt x="1754861" y="1509816"/>
                  </a:lnTo>
                </a:path>
                <a:path w="6958330" h="1510030">
                  <a:moveTo>
                    <a:pt x="1883205" y="1509816"/>
                  </a:moveTo>
                  <a:lnTo>
                    <a:pt x="2080855" y="1509816"/>
                  </a:lnTo>
                </a:path>
                <a:path w="6958330" h="1510030">
                  <a:moveTo>
                    <a:pt x="2209198" y="1509816"/>
                  </a:moveTo>
                  <a:lnTo>
                    <a:pt x="2243851" y="1509816"/>
                  </a:lnTo>
                </a:path>
                <a:path w="6958330" h="1510030">
                  <a:moveTo>
                    <a:pt x="2372195" y="1509816"/>
                  </a:moveTo>
                  <a:lnTo>
                    <a:pt x="2406848" y="1509816"/>
                  </a:lnTo>
                </a:path>
                <a:path w="6958330" h="1510030">
                  <a:moveTo>
                    <a:pt x="2535192" y="1509816"/>
                  </a:moveTo>
                  <a:lnTo>
                    <a:pt x="2569845" y="1509816"/>
                  </a:lnTo>
                </a:path>
                <a:path w="6958330" h="1510030">
                  <a:moveTo>
                    <a:pt x="2698188" y="1509816"/>
                  </a:moveTo>
                  <a:lnTo>
                    <a:pt x="2732841" y="1509816"/>
                  </a:lnTo>
                </a:path>
                <a:path w="6958330" h="1510030">
                  <a:moveTo>
                    <a:pt x="2861185" y="1509816"/>
                  </a:moveTo>
                  <a:lnTo>
                    <a:pt x="2895838" y="1509816"/>
                  </a:lnTo>
                </a:path>
                <a:path w="6958330" h="1510030">
                  <a:moveTo>
                    <a:pt x="3024182" y="1509816"/>
                  </a:moveTo>
                  <a:lnTo>
                    <a:pt x="3058834" y="1509816"/>
                  </a:lnTo>
                </a:path>
                <a:path w="6958330" h="1510030">
                  <a:moveTo>
                    <a:pt x="3187178" y="1509816"/>
                  </a:moveTo>
                  <a:lnTo>
                    <a:pt x="3221831" y="1509816"/>
                  </a:lnTo>
                </a:path>
                <a:path w="6958330" h="1510030">
                  <a:moveTo>
                    <a:pt x="3350175" y="1509816"/>
                  </a:moveTo>
                  <a:lnTo>
                    <a:pt x="3631248" y="1509816"/>
                  </a:lnTo>
                </a:path>
                <a:path w="6958330" h="1510030">
                  <a:moveTo>
                    <a:pt x="3759592" y="1509816"/>
                  </a:moveTo>
                  <a:lnTo>
                    <a:pt x="3794245" y="1509816"/>
                  </a:lnTo>
                </a:path>
                <a:path w="6958330" h="1510030">
                  <a:moveTo>
                    <a:pt x="3922588" y="1509816"/>
                  </a:moveTo>
                  <a:lnTo>
                    <a:pt x="4120238" y="1509816"/>
                  </a:lnTo>
                </a:path>
                <a:path w="6958330" h="1510030">
                  <a:moveTo>
                    <a:pt x="4248582" y="1509816"/>
                  </a:moveTo>
                  <a:lnTo>
                    <a:pt x="4283235" y="1509816"/>
                  </a:lnTo>
                </a:path>
                <a:path w="6958330" h="1510030">
                  <a:moveTo>
                    <a:pt x="4411578" y="1509816"/>
                  </a:moveTo>
                  <a:lnTo>
                    <a:pt x="4446231" y="1509816"/>
                  </a:lnTo>
                </a:path>
                <a:path w="6958330" h="1510030">
                  <a:moveTo>
                    <a:pt x="4574575" y="1509816"/>
                  </a:moveTo>
                  <a:lnTo>
                    <a:pt x="4772225" y="1509816"/>
                  </a:lnTo>
                </a:path>
                <a:path w="6958330" h="1510030">
                  <a:moveTo>
                    <a:pt x="4900569" y="1509816"/>
                  </a:moveTo>
                  <a:lnTo>
                    <a:pt x="4935221" y="1509816"/>
                  </a:lnTo>
                </a:path>
                <a:path w="6958330" h="1510030">
                  <a:moveTo>
                    <a:pt x="5063565" y="1509816"/>
                  </a:moveTo>
                  <a:lnTo>
                    <a:pt x="5098218" y="1509816"/>
                  </a:lnTo>
                </a:path>
                <a:path w="6958330" h="1510030">
                  <a:moveTo>
                    <a:pt x="5226562" y="1509816"/>
                  </a:moveTo>
                  <a:lnTo>
                    <a:pt x="5261214" y="1509816"/>
                  </a:lnTo>
                </a:path>
                <a:path w="6958330" h="1510030">
                  <a:moveTo>
                    <a:pt x="5389557" y="1509816"/>
                  </a:moveTo>
                  <a:lnTo>
                    <a:pt x="5424211" y="1509816"/>
                  </a:lnTo>
                </a:path>
                <a:path w="6958330" h="1510030">
                  <a:moveTo>
                    <a:pt x="5552554" y="1509816"/>
                  </a:moveTo>
                  <a:lnTo>
                    <a:pt x="6957976" y="1509816"/>
                  </a:lnTo>
                </a:path>
                <a:path w="6958330" h="1510030">
                  <a:moveTo>
                    <a:pt x="0" y="0"/>
                  </a:moveTo>
                  <a:lnTo>
                    <a:pt x="287891" y="0"/>
                  </a:lnTo>
                </a:path>
                <a:path w="6958330" h="1510030">
                  <a:moveTo>
                    <a:pt x="416235" y="0"/>
                  </a:moveTo>
                  <a:lnTo>
                    <a:pt x="6903977" y="0"/>
                  </a:lnTo>
                </a:path>
              </a:pathLst>
            </a:custGeom>
            <a:ln w="12700">
              <a:solidFill>
                <a:srgbClr val="592C75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505199"/>
              <a:ext cx="7848600" cy="12573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96721" y="3676646"/>
              <a:ext cx="7453630" cy="857250"/>
            </a:xfrm>
            <a:custGeom>
              <a:avLst/>
              <a:gdLst/>
              <a:ahLst/>
              <a:cxnLst/>
              <a:rect l="l" t="t" r="r" b="b"/>
              <a:pathLst>
                <a:path w="7453630" h="857250">
                  <a:moveTo>
                    <a:pt x="185585" y="0"/>
                  </a:moveTo>
                  <a:lnTo>
                    <a:pt x="136248" y="6629"/>
                  </a:lnTo>
                  <a:lnTo>
                    <a:pt x="91916" y="25338"/>
                  </a:lnTo>
                  <a:lnTo>
                    <a:pt x="54356" y="54356"/>
                  </a:lnTo>
                  <a:lnTo>
                    <a:pt x="25337" y="91917"/>
                  </a:lnTo>
                  <a:lnTo>
                    <a:pt x="6629" y="136249"/>
                  </a:lnTo>
                  <a:lnTo>
                    <a:pt x="0" y="185584"/>
                  </a:lnTo>
                  <a:lnTo>
                    <a:pt x="0" y="671660"/>
                  </a:lnTo>
                  <a:lnTo>
                    <a:pt x="6629" y="720996"/>
                  </a:lnTo>
                  <a:lnTo>
                    <a:pt x="25337" y="765328"/>
                  </a:lnTo>
                  <a:lnTo>
                    <a:pt x="54356" y="802888"/>
                  </a:lnTo>
                  <a:lnTo>
                    <a:pt x="91916" y="831907"/>
                  </a:lnTo>
                  <a:lnTo>
                    <a:pt x="136249" y="850616"/>
                  </a:lnTo>
                  <a:lnTo>
                    <a:pt x="185584" y="857245"/>
                  </a:lnTo>
                  <a:lnTo>
                    <a:pt x="7267943" y="857244"/>
                  </a:lnTo>
                  <a:lnTo>
                    <a:pt x="7317278" y="850616"/>
                  </a:lnTo>
                  <a:lnTo>
                    <a:pt x="7361611" y="831907"/>
                  </a:lnTo>
                  <a:lnTo>
                    <a:pt x="7399171" y="802888"/>
                  </a:lnTo>
                  <a:lnTo>
                    <a:pt x="7428189" y="765328"/>
                  </a:lnTo>
                  <a:lnTo>
                    <a:pt x="7446898" y="720995"/>
                  </a:lnTo>
                  <a:lnTo>
                    <a:pt x="7453528" y="671660"/>
                  </a:lnTo>
                  <a:lnTo>
                    <a:pt x="7453527" y="185584"/>
                  </a:lnTo>
                  <a:lnTo>
                    <a:pt x="7446898" y="136248"/>
                  </a:lnTo>
                  <a:lnTo>
                    <a:pt x="7428189" y="91916"/>
                  </a:lnTo>
                  <a:lnTo>
                    <a:pt x="7399170" y="54356"/>
                  </a:lnTo>
                  <a:lnTo>
                    <a:pt x="7361610" y="25337"/>
                  </a:lnTo>
                  <a:lnTo>
                    <a:pt x="7317276" y="6629"/>
                  </a:lnTo>
                  <a:lnTo>
                    <a:pt x="7267943" y="0"/>
                  </a:lnTo>
                  <a:lnTo>
                    <a:pt x="185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01241" y="1630400"/>
              <a:ext cx="3634740" cy="1625600"/>
            </a:xfrm>
            <a:custGeom>
              <a:avLst/>
              <a:gdLst/>
              <a:ahLst/>
              <a:cxnLst/>
              <a:rect l="l" t="t" r="r" b="b"/>
              <a:pathLst>
                <a:path w="3634740" h="1625600">
                  <a:moveTo>
                    <a:pt x="128346" y="0"/>
                  </a:moveTo>
                  <a:lnTo>
                    <a:pt x="0" y="0"/>
                  </a:lnTo>
                  <a:lnTo>
                    <a:pt x="0" y="1624990"/>
                  </a:lnTo>
                  <a:lnTo>
                    <a:pt x="128346" y="1624990"/>
                  </a:lnTo>
                  <a:lnTo>
                    <a:pt x="128346" y="0"/>
                  </a:lnTo>
                  <a:close/>
                </a:path>
                <a:path w="3634740" h="1625600">
                  <a:moveTo>
                    <a:pt x="3634689" y="962952"/>
                  </a:moveTo>
                  <a:lnTo>
                    <a:pt x="3506355" y="962952"/>
                  </a:lnTo>
                  <a:lnTo>
                    <a:pt x="3506355" y="1624990"/>
                  </a:lnTo>
                  <a:lnTo>
                    <a:pt x="3634689" y="1624990"/>
                  </a:lnTo>
                  <a:lnTo>
                    <a:pt x="3634689" y="96295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64233" y="1209103"/>
              <a:ext cx="3634740" cy="2046605"/>
            </a:xfrm>
            <a:custGeom>
              <a:avLst/>
              <a:gdLst/>
              <a:ahLst/>
              <a:cxnLst/>
              <a:rect l="l" t="t" r="r" b="b"/>
              <a:pathLst>
                <a:path w="3634740" h="2046604">
                  <a:moveTo>
                    <a:pt x="128346" y="0"/>
                  </a:moveTo>
                  <a:lnTo>
                    <a:pt x="0" y="0"/>
                  </a:lnTo>
                  <a:lnTo>
                    <a:pt x="0" y="2046287"/>
                  </a:lnTo>
                  <a:lnTo>
                    <a:pt x="128346" y="2046287"/>
                  </a:lnTo>
                  <a:lnTo>
                    <a:pt x="128346" y="0"/>
                  </a:lnTo>
                  <a:close/>
                </a:path>
                <a:path w="3634740" h="2046604">
                  <a:moveTo>
                    <a:pt x="3634702" y="240741"/>
                  </a:moveTo>
                  <a:lnTo>
                    <a:pt x="3506355" y="240741"/>
                  </a:lnTo>
                  <a:lnTo>
                    <a:pt x="3506355" y="2046287"/>
                  </a:lnTo>
                  <a:lnTo>
                    <a:pt x="3634702" y="2046287"/>
                  </a:lnTo>
                  <a:lnTo>
                    <a:pt x="3634702" y="24074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27238" y="2232240"/>
              <a:ext cx="128905" cy="1023619"/>
            </a:xfrm>
            <a:custGeom>
              <a:avLst/>
              <a:gdLst/>
              <a:ahLst/>
              <a:cxnLst/>
              <a:rect l="l" t="t" r="r" b="b"/>
              <a:pathLst>
                <a:path w="128905" h="1023620">
                  <a:moveTo>
                    <a:pt x="128343" y="1023142"/>
                  </a:moveTo>
                  <a:lnTo>
                    <a:pt x="0" y="1023142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1023142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90229" y="2172068"/>
              <a:ext cx="3634740" cy="1083945"/>
            </a:xfrm>
            <a:custGeom>
              <a:avLst/>
              <a:gdLst/>
              <a:ahLst/>
              <a:cxnLst/>
              <a:rect l="l" t="t" r="r" b="b"/>
              <a:pathLst>
                <a:path w="3634740" h="1083945">
                  <a:moveTo>
                    <a:pt x="128346" y="0"/>
                  </a:moveTo>
                  <a:lnTo>
                    <a:pt x="0" y="0"/>
                  </a:lnTo>
                  <a:lnTo>
                    <a:pt x="0" y="1083322"/>
                  </a:lnTo>
                  <a:lnTo>
                    <a:pt x="128346" y="1083322"/>
                  </a:lnTo>
                  <a:lnTo>
                    <a:pt x="128346" y="0"/>
                  </a:lnTo>
                  <a:close/>
                </a:path>
                <a:path w="3634740" h="1083945">
                  <a:moveTo>
                    <a:pt x="3634702" y="180543"/>
                  </a:moveTo>
                  <a:lnTo>
                    <a:pt x="3506355" y="180543"/>
                  </a:lnTo>
                  <a:lnTo>
                    <a:pt x="3506355" y="1083322"/>
                  </a:lnTo>
                  <a:lnTo>
                    <a:pt x="3634702" y="1083322"/>
                  </a:lnTo>
                  <a:lnTo>
                    <a:pt x="3634702" y="180543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59585" y="2352610"/>
              <a:ext cx="128905" cy="902969"/>
            </a:xfrm>
            <a:custGeom>
              <a:avLst/>
              <a:gdLst/>
              <a:ahLst/>
              <a:cxnLst/>
              <a:rect l="l" t="t" r="r" b="b"/>
              <a:pathLst>
                <a:path w="128904" h="902970">
                  <a:moveTo>
                    <a:pt x="128343" y="902773"/>
                  </a:moveTo>
                  <a:lnTo>
                    <a:pt x="0" y="902773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902773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16226" y="1630400"/>
              <a:ext cx="3634740" cy="1625600"/>
            </a:xfrm>
            <a:custGeom>
              <a:avLst/>
              <a:gdLst/>
              <a:ahLst/>
              <a:cxnLst/>
              <a:rect l="l" t="t" r="r" b="b"/>
              <a:pathLst>
                <a:path w="3634740" h="1625600">
                  <a:moveTo>
                    <a:pt x="128333" y="0"/>
                  </a:moveTo>
                  <a:lnTo>
                    <a:pt x="0" y="0"/>
                  </a:lnTo>
                  <a:lnTo>
                    <a:pt x="0" y="1624990"/>
                  </a:lnTo>
                  <a:lnTo>
                    <a:pt x="128333" y="1624990"/>
                  </a:lnTo>
                  <a:lnTo>
                    <a:pt x="128333" y="0"/>
                  </a:lnTo>
                  <a:close/>
                </a:path>
                <a:path w="3634740" h="1625600">
                  <a:moveTo>
                    <a:pt x="3634689" y="662025"/>
                  </a:moveTo>
                  <a:lnTo>
                    <a:pt x="3506343" y="662025"/>
                  </a:lnTo>
                  <a:lnTo>
                    <a:pt x="3506343" y="1624990"/>
                  </a:lnTo>
                  <a:lnTo>
                    <a:pt x="3634689" y="1624990"/>
                  </a:lnTo>
                  <a:lnTo>
                    <a:pt x="3634689" y="662025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79225" y="1750761"/>
              <a:ext cx="128905" cy="1504950"/>
            </a:xfrm>
            <a:custGeom>
              <a:avLst/>
              <a:gdLst/>
              <a:ahLst/>
              <a:cxnLst/>
              <a:rect l="l" t="t" r="r" b="b"/>
              <a:pathLst>
                <a:path w="128905" h="1504950">
                  <a:moveTo>
                    <a:pt x="128343" y="1504622"/>
                  </a:moveTo>
                  <a:lnTo>
                    <a:pt x="0" y="1504622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1504622"/>
                  </a:lnTo>
                  <a:close/>
                </a:path>
              </a:pathLst>
            </a:custGeom>
            <a:solidFill>
              <a:srgbClr val="2C4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48575" y="2533165"/>
              <a:ext cx="128905" cy="722630"/>
            </a:xfrm>
            <a:custGeom>
              <a:avLst/>
              <a:gdLst/>
              <a:ahLst/>
              <a:cxnLst/>
              <a:rect l="l" t="t" r="r" b="b"/>
              <a:pathLst>
                <a:path w="128904" h="722629">
                  <a:moveTo>
                    <a:pt x="128343" y="722218"/>
                  </a:moveTo>
                  <a:lnTo>
                    <a:pt x="0" y="722218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722218"/>
                  </a:lnTo>
                  <a:close/>
                </a:path>
              </a:pathLst>
            </a:custGeom>
            <a:solidFill>
              <a:srgbClr val="772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05214" y="2051697"/>
              <a:ext cx="3634740" cy="1203960"/>
            </a:xfrm>
            <a:custGeom>
              <a:avLst/>
              <a:gdLst/>
              <a:ahLst/>
              <a:cxnLst/>
              <a:rect l="l" t="t" r="r" b="b"/>
              <a:pathLst>
                <a:path w="3634740" h="1203960">
                  <a:moveTo>
                    <a:pt x="128346" y="0"/>
                  </a:moveTo>
                  <a:lnTo>
                    <a:pt x="0" y="0"/>
                  </a:lnTo>
                  <a:lnTo>
                    <a:pt x="0" y="1203693"/>
                  </a:lnTo>
                  <a:lnTo>
                    <a:pt x="128346" y="1203693"/>
                  </a:lnTo>
                  <a:lnTo>
                    <a:pt x="128346" y="0"/>
                  </a:lnTo>
                  <a:close/>
                </a:path>
                <a:path w="3634740" h="1203960">
                  <a:moveTo>
                    <a:pt x="3634689" y="300913"/>
                  </a:moveTo>
                  <a:lnTo>
                    <a:pt x="3506355" y="300913"/>
                  </a:lnTo>
                  <a:lnTo>
                    <a:pt x="3506355" y="1203693"/>
                  </a:lnTo>
                  <a:lnTo>
                    <a:pt x="3634689" y="1203693"/>
                  </a:lnTo>
                  <a:lnTo>
                    <a:pt x="3634689" y="300913"/>
                  </a:lnTo>
                  <a:close/>
                </a:path>
              </a:pathLst>
            </a:custGeom>
            <a:solidFill>
              <a:srgbClr val="5F7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68206" y="2292426"/>
              <a:ext cx="3634740" cy="963294"/>
            </a:xfrm>
            <a:custGeom>
              <a:avLst/>
              <a:gdLst/>
              <a:ahLst/>
              <a:cxnLst/>
              <a:rect l="l" t="t" r="r" b="b"/>
              <a:pathLst>
                <a:path w="3634740" h="963295">
                  <a:moveTo>
                    <a:pt x="128346" y="0"/>
                  </a:moveTo>
                  <a:lnTo>
                    <a:pt x="0" y="0"/>
                  </a:lnTo>
                  <a:lnTo>
                    <a:pt x="0" y="962964"/>
                  </a:lnTo>
                  <a:lnTo>
                    <a:pt x="128346" y="962964"/>
                  </a:lnTo>
                  <a:lnTo>
                    <a:pt x="128346" y="0"/>
                  </a:lnTo>
                  <a:close/>
                </a:path>
                <a:path w="3634740" h="963295">
                  <a:moveTo>
                    <a:pt x="3634702" y="361111"/>
                  </a:moveTo>
                  <a:lnTo>
                    <a:pt x="3506355" y="361111"/>
                  </a:lnTo>
                  <a:lnTo>
                    <a:pt x="3506355" y="962964"/>
                  </a:lnTo>
                  <a:lnTo>
                    <a:pt x="3634702" y="962964"/>
                  </a:lnTo>
                  <a:lnTo>
                    <a:pt x="3634702" y="361111"/>
                  </a:lnTo>
                  <a:close/>
                </a:path>
              </a:pathLst>
            </a:custGeom>
            <a:solidFill>
              <a:srgbClr val="4D3B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031210" y="1449844"/>
              <a:ext cx="3634740" cy="1805939"/>
            </a:xfrm>
            <a:custGeom>
              <a:avLst/>
              <a:gdLst/>
              <a:ahLst/>
              <a:cxnLst/>
              <a:rect l="l" t="t" r="r" b="b"/>
              <a:pathLst>
                <a:path w="3634740" h="1805939">
                  <a:moveTo>
                    <a:pt x="128333" y="0"/>
                  </a:moveTo>
                  <a:lnTo>
                    <a:pt x="0" y="0"/>
                  </a:lnTo>
                  <a:lnTo>
                    <a:pt x="0" y="1805546"/>
                  </a:lnTo>
                  <a:lnTo>
                    <a:pt x="128333" y="1805546"/>
                  </a:lnTo>
                  <a:lnTo>
                    <a:pt x="128333" y="0"/>
                  </a:lnTo>
                  <a:close/>
                </a:path>
                <a:path w="3634740" h="1805939">
                  <a:moveTo>
                    <a:pt x="3634689" y="1203693"/>
                  </a:moveTo>
                  <a:lnTo>
                    <a:pt x="3506343" y="1203693"/>
                  </a:lnTo>
                  <a:lnTo>
                    <a:pt x="3506343" y="1805546"/>
                  </a:lnTo>
                  <a:lnTo>
                    <a:pt x="3634689" y="1805546"/>
                  </a:lnTo>
                  <a:lnTo>
                    <a:pt x="3634689" y="1203693"/>
                  </a:lnTo>
                  <a:close/>
                </a:path>
              </a:pathLst>
            </a:custGeom>
            <a:solidFill>
              <a:srgbClr val="276A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00561" y="2713719"/>
              <a:ext cx="128905" cy="542290"/>
            </a:xfrm>
            <a:custGeom>
              <a:avLst/>
              <a:gdLst/>
              <a:ahLst/>
              <a:cxnLst/>
              <a:rect l="l" t="t" r="r" b="b"/>
              <a:pathLst>
                <a:path w="128904" h="542289">
                  <a:moveTo>
                    <a:pt x="128343" y="541663"/>
                  </a:moveTo>
                  <a:lnTo>
                    <a:pt x="0" y="541663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541663"/>
                  </a:lnTo>
                  <a:close/>
                </a:path>
              </a:pathLst>
            </a:custGeom>
            <a:solidFill>
              <a:srgbClr val="B657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357205" y="1750761"/>
              <a:ext cx="128905" cy="1504950"/>
            </a:xfrm>
            <a:custGeom>
              <a:avLst/>
              <a:gdLst/>
              <a:ahLst/>
              <a:cxnLst/>
              <a:rect l="l" t="t" r="r" b="b"/>
              <a:pathLst>
                <a:path w="128904" h="1504950">
                  <a:moveTo>
                    <a:pt x="128343" y="1504622"/>
                  </a:moveTo>
                  <a:lnTo>
                    <a:pt x="0" y="1504622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1504622"/>
                  </a:lnTo>
                  <a:close/>
                </a:path>
              </a:pathLst>
            </a:custGeom>
            <a:solidFill>
              <a:srgbClr val="729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520201" y="2292425"/>
              <a:ext cx="128905" cy="963294"/>
            </a:xfrm>
            <a:custGeom>
              <a:avLst/>
              <a:gdLst/>
              <a:ahLst/>
              <a:cxnLst/>
              <a:rect l="l" t="t" r="r" b="b"/>
              <a:pathLst>
                <a:path w="128904" h="963295">
                  <a:moveTo>
                    <a:pt x="128343" y="962957"/>
                  </a:moveTo>
                  <a:lnTo>
                    <a:pt x="0" y="962957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962957"/>
                  </a:lnTo>
                  <a:close/>
                </a:path>
              </a:pathLst>
            </a:custGeom>
            <a:solidFill>
              <a:srgbClr val="CD7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683198" y="1931316"/>
              <a:ext cx="128905" cy="1324610"/>
            </a:xfrm>
            <a:custGeom>
              <a:avLst/>
              <a:gdLst/>
              <a:ahLst/>
              <a:cxnLst/>
              <a:rect l="l" t="t" r="r" b="b"/>
              <a:pathLst>
                <a:path w="128904" h="1324610">
                  <a:moveTo>
                    <a:pt x="128343" y="1324067"/>
                  </a:moveTo>
                  <a:lnTo>
                    <a:pt x="0" y="1324067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1324067"/>
                  </a:lnTo>
                  <a:close/>
                </a:path>
              </a:pathLst>
            </a:custGeom>
            <a:solidFill>
              <a:srgbClr val="AFC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846195" y="1630391"/>
              <a:ext cx="128905" cy="1625600"/>
            </a:xfrm>
            <a:custGeom>
              <a:avLst/>
              <a:gdLst/>
              <a:ahLst/>
              <a:cxnLst/>
              <a:rect l="l" t="t" r="r" b="b"/>
              <a:pathLst>
                <a:path w="128904" h="1625600">
                  <a:moveTo>
                    <a:pt x="128343" y="1624991"/>
                  </a:moveTo>
                  <a:lnTo>
                    <a:pt x="0" y="1624991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1624991"/>
                  </a:lnTo>
                  <a:close/>
                </a:path>
              </a:pathLst>
            </a:custGeom>
            <a:solidFill>
              <a:srgbClr val="998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009191" y="2280388"/>
              <a:ext cx="128905" cy="975360"/>
            </a:xfrm>
            <a:custGeom>
              <a:avLst/>
              <a:gdLst/>
              <a:ahLst/>
              <a:cxnLst/>
              <a:rect l="l" t="t" r="r" b="b"/>
              <a:pathLst>
                <a:path w="128904" h="975360">
                  <a:moveTo>
                    <a:pt x="128343" y="974995"/>
                  </a:moveTo>
                  <a:lnTo>
                    <a:pt x="0" y="974995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974995"/>
                  </a:lnTo>
                  <a:close/>
                </a:path>
              </a:pathLst>
            </a:custGeom>
            <a:solidFill>
              <a:srgbClr val="6FB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72188" y="2545201"/>
              <a:ext cx="128905" cy="710565"/>
            </a:xfrm>
            <a:custGeom>
              <a:avLst/>
              <a:gdLst/>
              <a:ahLst/>
              <a:cxnLst/>
              <a:rect l="l" t="t" r="r" b="b"/>
              <a:pathLst>
                <a:path w="128904" h="710564">
                  <a:moveTo>
                    <a:pt x="128343" y="710181"/>
                  </a:moveTo>
                  <a:lnTo>
                    <a:pt x="0" y="710181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710181"/>
                  </a:lnTo>
                  <a:close/>
                </a:path>
              </a:pathLst>
            </a:custGeom>
            <a:solidFill>
              <a:srgbClr val="F9A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335184" y="2665571"/>
              <a:ext cx="128905" cy="589915"/>
            </a:xfrm>
            <a:custGeom>
              <a:avLst/>
              <a:gdLst/>
              <a:ahLst/>
              <a:cxnLst/>
              <a:rect l="l" t="t" r="r" b="b"/>
              <a:pathLst>
                <a:path w="128904" h="589914">
                  <a:moveTo>
                    <a:pt x="128343" y="589811"/>
                  </a:moveTo>
                  <a:lnTo>
                    <a:pt x="0" y="589811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589811"/>
                  </a:lnTo>
                  <a:close/>
                </a:path>
              </a:pathLst>
            </a:custGeom>
            <a:solidFill>
              <a:srgbClr val="3A6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498181" y="2545201"/>
              <a:ext cx="128905" cy="710565"/>
            </a:xfrm>
            <a:custGeom>
              <a:avLst/>
              <a:gdLst/>
              <a:ahLst/>
              <a:cxnLst/>
              <a:rect l="l" t="t" r="r" b="b"/>
              <a:pathLst>
                <a:path w="128904" h="710564">
                  <a:moveTo>
                    <a:pt x="128343" y="710181"/>
                  </a:moveTo>
                  <a:lnTo>
                    <a:pt x="0" y="710181"/>
                  </a:lnTo>
                  <a:lnTo>
                    <a:pt x="0" y="0"/>
                  </a:lnTo>
                  <a:lnTo>
                    <a:pt x="128343" y="0"/>
                  </a:lnTo>
                  <a:lnTo>
                    <a:pt x="128343" y="710181"/>
                  </a:lnTo>
                  <a:close/>
                </a:path>
              </a:pathLst>
            </a:custGeom>
            <a:solidFill>
              <a:srgbClr val="9F3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60708" y="3255383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 h="0">
                  <a:moveTo>
                    <a:pt x="701270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60708" y="3255383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 h="0">
                  <a:moveTo>
                    <a:pt x="0" y="0"/>
                  </a:moveTo>
                  <a:lnTo>
                    <a:pt x="701270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60708" y="847988"/>
              <a:ext cx="0" cy="2407920"/>
            </a:xfrm>
            <a:custGeom>
              <a:avLst/>
              <a:gdLst/>
              <a:ahLst/>
              <a:cxnLst/>
              <a:rect l="l" t="t" r="r" b="b"/>
              <a:pathLst>
                <a:path w="0" h="2407920">
                  <a:moveTo>
                    <a:pt x="0" y="24073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60708" y="847988"/>
              <a:ext cx="0" cy="2407920"/>
            </a:xfrm>
            <a:custGeom>
              <a:avLst/>
              <a:gdLst/>
              <a:ahLst/>
              <a:cxnLst/>
              <a:rect l="l" t="t" r="r" b="b"/>
              <a:pathLst>
                <a:path w="0" h="2407920">
                  <a:moveTo>
                    <a:pt x="0" y="0"/>
                  </a:moveTo>
                  <a:lnTo>
                    <a:pt x="0" y="24073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391651" y="3328220"/>
            <a:ext cx="2686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BEV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30962" y="3141911"/>
            <a:ext cx="21145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30962" y="2840987"/>
            <a:ext cx="21145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54762" y="1336365"/>
            <a:ext cx="288290" cy="1411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200" spc="-25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200" spc="-25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200" spc="-25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200" spc="-25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54762" y="1035440"/>
            <a:ext cx="28829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54762" y="734516"/>
            <a:ext cx="28829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410597" y="3603861"/>
            <a:ext cx="100965" cy="100965"/>
            <a:chOff x="1410597" y="3603861"/>
            <a:chExt cx="100965" cy="100965"/>
          </a:xfrm>
        </p:grpSpPr>
        <p:sp>
          <p:nvSpPr>
            <p:cNvPr id="41" name="object 41" descr=""/>
            <p:cNvSpPr/>
            <p:nvPr/>
          </p:nvSpPr>
          <p:spPr>
            <a:xfrm>
              <a:off x="1415360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415360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2733360" y="3603861"/>
            <a:ext cx="100965" cy="100965"/>
            <a:chOff x="2733360" y="3603861"/>
            <a:chExt cx="100965" cy="100965"/>
          </a:xfrm>
        </p:grpSpPr>
        <p:sp>
          <p:nvSpPr>
            <p:cNvPr id="44" name="object 44" descr=""/>
            <p:cNvSpPr/>
            <p:nvPr/>
          </p:nvSpPr>
          <p:spPr>
            <a:xfrm>
              <a:off x="2738122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738122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4056122" y="3603861"/>
            <a:ext cx="100965" cy="100965"/>
            <a:chOff x="4056122" y="3603861"/>
            <a:chExt cx="100965" cy="100965"/>
          </a:xfrm>
        </p:grpSpPr>
        <p:sp>
          <p:nvSpPr>
            <p:cNvPr id="47" name="object 47" descr=""/>
            <p:cNvSpPr/>
            <p:nvPr/>
          </p:nvSpPr>
          <p:spPr>
            <a:xfrm>
              <a:off x="4060885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060885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5378885" y="3603861"/>
            <a:ext cx="100965" cy="100965"/>
            <a:chOff x="5378885" y="3603861"/>
            <a:chExt cx="100965" cy="100965"/>
          </a:xfrm>
        </p:grpSpPr>
        <p:sp>
          <p:nvSpPr>
            <p:cNvPr id="50" name="object 50" descr=""/>
            <p:cNvSpPr/>
            <p:nvPr/>
          </p:nvSpPr>
          <p:spPr>
            <a:xfrm>
              <a:off x="5383647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383647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6701648" y="3603861"/>
            <a:ext cx="100965" cy="100965"/>
            <a:chOff x="6701648" y="3603861"/>
            <a:chExt cx="100965" cy="100965"/>
          </a:xfrm>
        </p:grpSpPr>
        <p:sp>
          <p:nvSpPr>
            <p:cNvPr id="53" name="object 53" descr=""/>
            <p:cNvSpPr/>
            <p:nvPr/>
          </p:nvSpPr>
          <p:spPr>
            <a:xfrm>
              <a:off x="6706410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706410" y="360862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1410597" y="3821220"/>
            <a:ext cx="100965" cy="100965"/>
            <a:chOff x="1410597" y="3821220"/>
            <a:chExt cx="100965" cy="100965"/>
          </a:xfrm>
        </p:grpSpPr>
        <p:sp>
          <p:nvSpPr>
            <p:cNvPr id="56" name="object 56" descr=""/>
            <p:cNvSpPr/>
            <p:nvPr/>
          </p:nvSpPr>
          <p:spPr>
            <a:xfrm>
              <a:off x="1415360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15360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2733360" y="3821220"/>
            <a:ext cx="100965" cy="100965"/>
            <a:chOff x="2733360" y="3821220"/>
            <a:chExt cx="100965" cy="100965"/>
          </a:xfrm>
        </p:grpSpPr>
        <p:sp>
          <p:nvSpPr>
            <p:cNvPr id="59" name="object 59" descr=""/>
            <p:cNvSpPr/>
            <p:nvPr/>
          </p:nvSpPr>
          <p:spPr>
            <a:xfrm>
              <a:off x="2738122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2C4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738122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4056122" y="3821220"/>
            <a:ext cx="100965" cy="100965"/>
            <a:chOff x="4056122" y="3821220"/>
            <a:chExt cx="100965" cy="100965"/>
          </a:xfrm>
        </p:grpSpPr>
        <p:sp>
          <p:nvSpPr>
            <p:cNvPr id="62" name="object 62" descr=""/>
            <p:cNvSpPr/>
            <p:nvPr/>
          </p:nvSpPr>
          <p:spPr>
            <a:xfrm>
              <a:off x="4060885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772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060885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 descr=""/>
          <p:cNvGrpSpPr/>
          <p:nvPr/>
        </p:nvGrpSpPr>
        <p:grpSpPr>
          <a:xfrm>
            <a:off x="5378885" y="3821220"/>
            <a:ext cx="100965" cy="100965"/>
            <a:chOff x="5378885" y="3821220"/>
            <a:chExt cx="100965" cy="100965"/>
          </a:xfrm>
        </p:grpSpPr>
        <p:sp>
          <p:nvSpPr>
            <p:cNvPr id="65" name="object 65" descr=""/>
            <p:cNvSpPr/>
            <p:nvPr/>
          </p:nvSpPr>
          <p:spPr>
            <a:xfrm>
              <a:off x="5383647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5F7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383647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6701648" y="3821220"/>
            <a:ext cx="100965" cy="100965"/>
            <a:chOff x="6701648" y="3821220"/>
            <a:chExt cx="100965" cy="100965"/>
          </a:xfrm>
        </p:grpSpPr>
        <p:sp>
          <p:nvSpPr>
            <p:cNvPr id="68" name="object 68" descr=""/>
            <p:cNvSpPr/>
            <p:nvPr/>
          </p:nvSpPr>
          <p:spPr>
            <a:xfrm>
              <a:off x="6706410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4D3B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706410" y="382598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1410597" y="4038580"/>
            <a:ext cx="100965" cy="100965"/>
            <a:chOff x="1410597" y="4038580"/>
            <a:chExt cx="100965" cy="100965"/>
          </a:xfrm>
        </p:grpSpPr>
        <p:sp>
          <p:nvSpPr>
            <p:cNvPr id="71" name="object 71" descr=""/>
            <p:cNvSpPr/>
            <p:nvPr/>
          </p:nvSpPr>
          <p:spPr>
            <a:xfrm>
              <a:off x="1415360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276A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15360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 descr=""/>
          <p:cNvGrpSpPr/>
          <p:nvPr/>
        </p:nvGrpSpPr>
        <p:grpSpPr>
          <a:xfrm>
            <a:off x="2733360" y="4038580"/>
            <a:ext cx="100965" cy="100965"/>
            <a:chOff x="2733360" y="4038580"/>
            <a:chExt cx="100965" cy="100965"/>
          </a:xfrm>
        </p:grpSpPr>
        <p:sp>
          <p:nvSpPr>
            <p:cNvPr id="74" name="object 74" descr=""/>
            <p:cNvSpPr/>
            <p:nvPr/>
          </p:nvSpPr>
          <p:spPr>
            <a:xfrm>
              <a:off x="2738122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B657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738122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 descr=""/>
          <p:cNvGrpSpPr/>
          <p:nvPr/>
        </p:nvGrpSpPr>
        <p:grpSpPr>
          <a:xfrm>
            <a:off x="4056122" y="4038580"/>
            <a:ext cx="100965" cy="100965"/>
            <a:chOff x="4056122" y="4038580"/>
            <a:chExt cx="100965" cy="100965"/>
          </a:xfrm>
        </p:grpSpPr>
        <p:sp>
          <p:nvSpPr>
            <p:cNvPr id="77" name="object 77" descr=""/>
            <p:cNvSpPr/>
            <p:nvPr/>
          </p:nvSpPr>
          <p:spPr>
            <a:xfrm>
              <a:off x="4060885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729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060885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 descr=""/>
          <p:cNvGrpSpPr/>
          <p:nvPr/>
        </p:nvGrpSpPr>
        <p:grpSpPr>
          <a:xfrm>
            <a:off x="5378885" y="4038580"/>
            <a:ext cx="100965" cy="100965"/>
            <a:chOff x="5378885" y="4038580"/>
            <a:chExt cx="100965" cy="100965"/>
          </a:xfrm>
        </p:grpSpPr>
        <p:sp>
          <p:nvSpPr>
            <p:cNvPr id="80" name="object 80" descr=""/>
            <p:cNvSpPr/>
            <p:nvPr/>
          </p:nvSpPr>
          <p:spPr>
            <a:xfrm>
              <a:off x="5383647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CD7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383647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 descr=""/>
          <p:cNvGrpSpPr/>
          <p:nvPr/>
        </p:nvGrpSpPr>
        <p:grpSpPr>
          <a:xfrm>
            <a:off x="6701648" y="4038580"/>
            <a:ext cx="100965" cy="100965"/>
            <a:chOff x="6701648" y="4038580"/>
            <a:chExt cx="100965" cy="100965"/>
          </a:xfrm>
        </p:grpSpPr>
        <p:sp>
          <p:nvSpPr>
            <p:cNvPr id="83" name="object 83" descr=""/>
            <p:cNvSpPr/>
            <p:nvPr/>
          </p:nvSpPr>
          <p:spPr>
            <a:xfrm>
              <a:off x="6706410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AFC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706410" y="404334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1524580" y="3505629"/>
            <a:ext cx="988694" cy="8953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 spc="-10">
                <a:latin typeface="Calibri"/>
                <a:cs typeface="Calibri"/>
              </a:rPr>
              <a:t>Chamandi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Nadeem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>
                <a:latin typeface="Calibri"/>
                <a:cs typeface="Calibri"/>
              </a:rPr>
              <a:t>Maeno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Fujita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1410597" y="4255939"/>
            <a:ext cx="100965" cy="100965"/>
            <a:chOff x="1410597" y="4255939"/>
            <a:chExt cx="100965" cy="100965"/>
          </a:xfrm>
        </p:grpSpPr>
        <p:sp>
          <p:nvSpPr>
            <p:cNvPr id="87" name="object 87" descr=""/>
            <p:cNvSpPr/>
            <p:nvPr/>
          </p:nvSpPr>
          <p:spPr>
            <a:xfrm>
              <a:off x="1415360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998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415360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2847342" y="3297688"/>
            <a:ext cx="1183005" cy="110299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335"/>
              </a:spcBef>
            </a:pPr>
            <a:r>
              <a:rPr dirty="0" sz="1200" spc="-25">
                <a:latin typeface="Calibri"/>
                <a:cs typeface="Calibri"/>
              </a:rPr>
              <a:t>SEV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200" spc="-10">
                <a:latin typeface="Calibri"/>
                <a:cs typeface="Calibri"/>
              </a:rPr>
              <a:t>Rogers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Alasti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Arnold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 spc="-10">
                <a:latin typeface="Calibri"/>
                <a:cs typeface="Calibri"/>
              </a:rPr>
              <a:t>Malebranche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2733360" y="4255939"/>
            <a:ext cx="100965" cy="100965"/>
            <a:chOff x="2733360" y="4255939"/>
            <a:chExt cx="100965" cy="100965"/>
          </a:xfrm>
        </p:grpSpPr>
        <p:sp>
          <p:nvSpPr>
            <p:cNvPr id="91" name="object 91" descr=""/>
            <p:cNvSpPr/>
            <p:nvPr/>
          </p:nvSpPr>
          <p:spPr>
            <a:xfrm>
              <a:off x="2738122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6FB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738122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4170105" y="3505629"/>
            <a:ext cx="949325" cy="8953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 spc="-10">
                <a:latin typeface="Calibri"/>
                <a:cs typeface="Calibri"/>
              </a:rPr>
              <a:t>Walther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Bhardwaj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>
                <a:latin typeface="Calibri"/>
                <a:cs typeface="Calibri"/>
              </a:rPr>
              <a:t>Xi</a:t>
            </a:r>
            <a:r>
              <a:rPr dirty="0" sz="1200" spc="-20">
                <a:latin typeface="Calibri"/>
                <a:cs typeface="Calibri"/>
              </a:rPr>
              <a:t> 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 spc="-10">
                <a:latin typeface="Calibri"/>
                <a:cs typeface="Calibri"/>
              </a:rPr>
              <a:t>Pascual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4056122" y="4255939"/>
            <a:ext cx="100965" cy="100965"/>
            <a:chOff x="4056122" y="4255939"/>
            <a:chExt cx="100965" cy="100965"/>
          </a:xfrm>
        </p:grpSpPr>
        <p:sp>
          <p:nvSpPr>
            <p:cNvPr id="95" name="object 95" descr=""/>
            <p:cNvSpPr/>
            <p:nvPr/>
          </p:nvSpPr>
          <p:spPr>
            <a:xfrm>
              <a:off x="4060885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F9A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060885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5492867" y="3505629"/>
            <a:ext cx="912494" cy="8953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>
                <a:latin typeface="Calibri"/>
                <a:cs typeface="Calibri"/>
              </a:rPr>
              <a:t>Gonska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Marzahn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>
                <a:latin typeface="Calibri"/>
                <a:cs typeface="Calibri"/>
              </a:rPr>
              <a:t>Costa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Calibri"/>
                <a:cs typeface="Calibri"/>
              </a:rPr>
              <a:t>Grubb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5378885" y="4255939"/>
            <a:ext cx="100965" cy="100965"/>
            <a:chOff x="5378885" y="4255939"/>
            <a:chExt cx="100965" cy="100965"/>
          </a:xfrm>
        </p:grpSpPr>
        <p:sp>
          <p:nvSpPr>
            <p:cNvPr id="99" name="object 99" descr=""/>
            <p:cNvSpPr/>
            <p:nvPr/>
          </p:nvSpPr>
          <p:spPr>
            <a:xfrm>
              <a:off x="5383647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3A6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383647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39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6815630" y="3505629"/>
            <a:ext cx="1135380" cy="8953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>
                <a:latin typeface="Calibri"/>
                <a:cs typeface="Calibri"/>
              </a:rPr>
              <a:t>Aljabbary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 spc="-10">
                <a:latin typeface="Calibri"/>
                <a:cs typeface="Calibri"/>
              </a:rPr>
              <a:t>Jorgensen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>
                <a:latin typeface="Calibri"/>
                <a:cs typeface="Calibri"/>
              </a:rPr>
              <a:t>Meduri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 spc="-10">
                <a:latin typeface="Calibri"/>
                <a:cs typeface="Calibri"/>
              </a:rPr>
              <a:t>Blankenberg</a:t>
            </a:r>
            <a:r>
              <a:rPr dirty="0" sz="1200" spc="-20">
                <a:latin typeface="Calibri"/>
                <a:cs typeface="Calibri"/>
              </a:rPr>
              <a:t> 2024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6701648" y="4255939"/>
            <a:ext cx="100965" cy="100965"/>
            <a:chOff x="6701648" y="4255939"/>
            <a:chExt cx="100965" cy="100965"/>
          </a:xfrm>
        </p:grpSpPr>
        <p:sp>
          <p:nvSpPr>
            <p:cNvPr id="103" name="object 103" descr=""/>
            <p:cNvSpPr/>
            <p:nvPr/>
          </p:nvSpPr>
          <p:spPr>
            <a:xfrm>
              <a:off x="6706410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91439"/>
                  </a:lnTo>
                  <a:close/>
                </a:path>
              </a:pathLst>
            </a:custGeom>
            <a:solidFill>
              <a:srgbClr val="9F3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706410" y="426070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7838764" y="1071511"/>
            <a:ext cx="3797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 i="1">
                <a:latin typeface="Calibri"/>
                <a:cs typeface="Calibri"/>
              </a:rPr>
              <a:t>34%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7971321" y="1351950"/>
            <a:ext cx="114300" cy="1487805"/>
            <a:chOff x="7971321" y="1351950"/>
            <a:chExt cx="114300" cy="1487805"/>
          </a:xfrm>
        </p:grpSpPr>
        <p:sp>
          <p:nvSpPr>
            <p:cNvPr id="107" name="object 107" descr=""/>
            <p:cNvSpPr/>
            <p:nvPr/>
          </p:nvSpPr>
          <p:spPr>
            <a:xfrm>
              <a:off x="8028471" y="1447200"/>
              <a:ext cx="0" cy="1297305"/>
            </a:xfrm>
            <a:custGeom>
              <a:avLst/>
              <a:gdLst/>
              <a:ahLst/>
              <a:cxnLst/>
              <a:rect l="l" t="t" r="r" b="b"/>
              <a:pathLst>
                <a:path w="0" h="1297305">
                  <a:moveTo>
                    <a:pt x="0" y="0"/>
                  </a:moveTo>
                  <a:lnTo>
                    <a:pt x="0" y="1297208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971320" y="1351952"/>
              <a:ext cx="114300" cy="1487805"/>
            </a:xfrm>
            <a:custGeom>
              <a:avLst/>
              <a:gdLst/>
              <a:ahLst/>
              <a:cxnLst/>
              <a:rect l="l" t="t" r="r" b="b"/>
              <a:pathLst>
                <a:path w="114300" h="1487805">
                  <a:moveTo>
                    <a:pt x="114300" y="1373416"/>
                  </a:moveTo>
                  <a:lnTo>
                    <a:pt x="0" y="1373416"/>
                  </a:lnTo>
                  <a:lnTo>
                    <a:pt x="57150" y="1487716"/>
                  </a:lnTo>
                  <a:lnTo>
                    <a:pt x="114300" y="1373416"/>
                  </a:lnTo>
                  <a:close/>
                </a:path>
                <a:path w="114300" h="1487805">
                  <a:moveTo>
                    <a:pt x="114300" y="11430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 descr=""/>
          <p:cNvSpPr txBox="1"/>
          <p:nvPr/>
        </p:nvSpPr>
        <p:spPr>
          <a:xfrm>
            <a:off x="7890359" y="2813141"/>
            <a:ext cx="2768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 i="1">
                <a:latin typeface="Calibri"/>
                <a:cs typeface="Calibri"/>
              </a:rPr>
              <a:t>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8900" y="711200"/>
            <a:ext cx="8940800" cy="3721100"/>
            <a:chOff x="88900" y="711200"/>
            <a:chExt cx="8940800" cy="3721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0" y="2070100"/>
              <a:ext cx="4533900" cy="23622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2360" y="2243457"/>
              <a:ext cx="4137025" cy="1962785"/>
            </a:xfrm>
            <a:custGeom>
              <a:avLst/>
              <a:gdLst/>
              <a:ahLst/>
              <a:cxnLst/>
              <a:rect l="l" t="t" r="r" b="b"/>
              <a:pathLst>
                <a:path w="4137025" h="1962785">
                  <a:moveTo>
                    <a:pt x="4033910" y="0"/>
                  </a:moveTo>
                  <a:lnTo>
                    <a:pt x="102891" y="0"/>
                  </a:lnTo>
                  <a:lnTo>
                    <a:pt x="62841" y="8085"/>
                  </a:lnTo>
                  <a:lnTo>
                    <a:pt x="30136" y="30136"/>
                  </a:lnTo>
                  <a:lnTo>
                    <a:pt x="8085" y="62841"/>
                  </a:lnTo>
                  <a:lnTo>
                    <a:pt x="0" y="102891"/>
                  </a:lnTo>
                  <a:lnTo>
                    <a:pt x="0" y="1859557"/>
                  </a:lnTo>
                  <a:lnTo>
                    <a:pt x="8085" y="1899606"/>
                  </a:lnTo>
                  <a:lnTo>
                    <a:pt x="30136" y="1932312"/>
                  </a:lnTo>
                  <a:lnTo>
                    <a:pt x="62841" y="1954362"/>
                  </a:lnTo>
                  <a:lnTo>
                    <a:pt x="102891" y="1962448"/>
                  </a:lnTo>
                  <a:lnTo>
                    <a:pt x="4033909" y="1962447"/>
                  </a:lnTo>
                  <a:lnTo>
                    <a:pt x="4073959" y="1954362"/>
                  </a:lnTo>
                  <a:lnTo>
                    <a:pt x="4106664" y="1932312"/>
                  </a:lnTo>
                  <a:lnTo>
                    <a:pt x="4128715" y="1899606"/>
                  </a:lnTo>
                  <a:lnTo>
                    <a:pt x="4136800" y="1859557"/>
                  </a:lnTo>
                  <a:lnTo>
                    <a:pt x="4136801" y="102891"/>
                  </a:lnTo>
                  <a:lnTo>
                    <a:pt x="4128715" y="62841"/>
                  </a:lnTo>
                  <a:lnTo>
                    <a:pt x="4106664" y="30136"/>
                  </a:lnTo>
                  <a:lnTo>
                    <a:pt x="4073959" y="8085"/>
                  </a:lnTo>
                  <a:lnTo>
                    <a:pt x="4033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2070100"/>
              <a:ext cx="4533900" cy="23622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699537" y="2243457"/>
              <a:ext cx="4137025" cy="1962785"/>
            </a:xfrm>
            <a:custGeom>
              <a:avLst/>
              <a:gdLst/>
              <a:ahLst/>
              <a:cxnLst/>
              <a:rect l="l" t="t" r="r" b="b"/>
              <a:pathLst>
                <a:path w="4137025" h="1962785">
                  <a:moveTo>
                    <a:pt x="4033909" y="0"/>
                  </a:moveTo>
                  <a:lnTo>
                    <a:pt x="102891" y="0"/>
                  </a:lnTo>
                  <a:lnTo>
                    <a:pt x="62841" y="8085"/>
                  </a:lnTo>
                  <a:lnTo>
                    <a:pt x="30136" y="30136"/>
                  </a:lnTo>
                  <a:lnTo>
                    <a:pt x="8086" y="62841"/>
                  </a:lnTo>
                  <a:lnTo>
                    <a:pt x="0" y="102891"/>
                  </a:lnTo>
                  <a:lnTo>
                    <a:pt x="0" y="1859557"/>
                  </a:lnTo>
                  <a:lnTo>
                    <a:pt x="8085" y="1899606"/>
                  </a:lnTo>
                  <a:lnTo>
                    <a:pt x="30136" y="1932312"/>
                  </a:lnTo>
                  <a:lnTo>
                    <a:pt x="62841" y="1954362"/>
                  </a:lnTo>
                  <a:lnTo>
                    <a:pt x="102891" y="1962448"/>
                  </a:lnTo>
                  <a:lnTo>
                    <a:pt x="4033909" y="1962447"/>
                  </a:lnTo>
                  <a:lnTo>
                    <a:pt x="4073958" y="1954362"/>
                  </a:lnTo>
                  <a:lnTo>
                    <a:pt x="4106663" y="1932312"/>
                  </a:lnTo>
                  <a:lnTo>
                    <a:pt x="4128714" y="1899606"/>
                  </a:lnTo>
                  <a:lnTo>
                    <a:pt x="4136800" y="1859557"/>
                  </a:lnTo>
                  <a:lnTo>
                    <a:pt x="4136800" y="102891"/>
                  </a:lnTo>
                  <a:lnTo>
                    <a:pt x="4128714" y="62841"/>
                  </a:lnTo>
                  <a:lnTo>
                    <a:pt x="4106663" y="30136"/>
                  </a:lnTo>
                  <a:lnTo>
                    <a:pt x="4073958" y="8085"/>
                  </a:lnTo>
                  <a:lnTo>
                    <a:pt x="4033909" y="0"/>
                  </a:lnTo>
                  <a:close/>
                </a:path>
                <a:path w="4137025" h="1962785">
                  <a:moveTo>
                    <a:pt x="4136801" y="102891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" y="711200"/>
              <a:ext cx="4533900" cy="16129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02360" y="884370"/>
              <a:ext cx="4137025" cy="1217930"/>
            </a:xfrm>
            <a:custGeom>
              <a:avLst/>
              <a:gdLst/>
              <a:ahLst/>
              <a:cxnLst/>
              <a:rect l="l" t="t" r="r" b="b"/>
              <a:pathLst>
                <a:path w="4137025" h="1217930">
                  <a:moveTo>
                    <a:pt x="63832" y="0"/>
                  </a:moveTo>
                  <a:lnTo>
                    <a:pt x="18696" y="18696"/>
                  </a:lnTo>
                  <a:lnTo>
                    <a:pt x="0" y="63832"/>
                  </a:lnTo>
                  <a:lnTo>
                    <a:pt x="0" y="1153647"/>
                  </a:lnTo>
                  <a:lnTo>
                    <a:pt x="5016" y="1178494"/>
                  </a:lnTo>
                  <a:lnTo>
                    <a:pt x="18696" y="1198783"/>
                  </a:lnTo>
                  <a:lnTo>
                    <a:pt x="38986" y="1212463"/>
                  </a:lnTo>
                  <a:lnTo>
                    <a:pt x="63832" y="1217480"/>
                  </a:lnTo>
                  <a:lnTo>
                    <a:pt x="4072968" y="1217479"/>
                  </a:lnTo>
                  <a:lnTo>
                    <a:pt x="4097814" y="1212463"/>
                  </a:lnTo>
                  <a:lnTo>
                    <a:pt x="4118104" y="1198783"/>
                  </a:lnTo>
                  <a:lnTo>
                    <a:pt x="4131784" y="1178493"/>
                  </a:lnTo>
                  <a:lnTo>
                    <a:pt x="4136800" y="1153647"/>
                  </a:lnTo>
                  <a:lnTo>
                    <a:pt x="4136800" y="63832"/>
                  </a:lnTo>
                  <a:lnTo>
                    <a:pt x="4118104" y="18696"/>
                  </a:lnTo>
                  <a:lnTo>
                    <a:pt x="4072968" y="0"/>
                  </a:lnTo>
                  <a:lnTo>
                    <a:pt x="63832" y="0"/>
                  </a:lnTo>
                  <a:close/>
                </a:path>
                <a:path w="4137025" h="1217930">
                  <a:moveTo>
                    <a:pt x="4136801" y="63832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711200"/>
              <a:ext cx="4533900" cy="16129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99538" y="884370"/>
              <a:ext cx="4137025" cy="1217930"/>
            </a:xfrm>
            <a:custGeom>
              <a:avLst/>
              <a:gdLst/>
              <a:ahLst/>
              <a:cxnLst/>
              <a:rect l="l" t="t" r="r" b="b"/>
              <a:pathLst>
                <a:path w="4137025" h="1217930">
                  <a:moveTo>
                    <a:pt x="4072967" y="0"/>
                  </a:moveTo>
                  <a:lnTo>
                    <a:pt x="63832" y="0"/>
                  </a:lnTo>
                  <a:lnTo>
                    <a:pt x="18696" y="18696"/>
                  </a:lnTo>
                  <a:lnTo>
                    <a:pt x="0" y="63832"/>
                  </a:lnTo>
                  <a:lnTo>
                    <a:pt x="0" y="1153647"/>
                  </a:lnTo>
                  <a:lnTo>
                    <a:pt x="5016" y="1178493"/>
                  </a:lnTo>
                  <a:lnTo>
                    <a:pt x="18696" y="1198783"/>
                  </a:lnTo>
                  <a:lnTo>
                    <a:pt x="38985" y="1212463"/>
                  </a:lnTo>
                  <a:lnTo>
                    <a:pt x="63832" y="1217479"/>
                  </a:lnTo>
                  <a:lnTo>
                    <a:pt x="4072967" y="1217479"/>
                  </a:lnTo>
                  <a:lnTo>
                    <a:pt x="4097813" y="1212463"/>
                  </a:lnTo>
                  <a:lnTo>
                    <a:pt x="4118103" y="1198783"/>
                  </a:lnTo>
                  <a:lnTo>
                    <a:pt x="4131783" y="1178493"/>
                  </a:lnTo>
                  <a:lnTo>
                    <a:pt x="4136799" y="1153647"/>
                  </a:lnTo>
                  <a:lnTo>
                    <a:pt x="4136799" y="63832"/>
                  </a:lnTo>
                  <a:lnTo>
                    <a:pt x="4131783" y="38985"/>
                  </a:lnTo>
                  <a:lnTo>
                    <a:pt x="4118103" y="18696"/>
                  </a:lnTo>
                  <a:lnTo>
                    <a:pt x="4097814" y="5016"/>
                  </a:lnTo>
                  <a:lnTo>
                    <a:pt x="4072967" y="0"/>
                  </a:lnTo>
                  <a:close/>
                </a:path>
                <a:path w="4137025" h="1217930">
                  <a:moveTo>
                    <a:pt x="4136800" y="63832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9800" y="914400"/>
              <a:ext cx="4049999" cy="104346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" y="1016000"/>
              <a:ext cx="4050000" cy="104040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500" y="2298718"/>
              <a:ext cx="4077729" cy="18109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7100" y="2336800"/>
              <a:ext cx="4050000" cy="176775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Weak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Evidence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Guidelines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1760863" y="4208008"/>
            <a:ext cx="822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C2C76"/>
                </a:solidFill>
                <a:latin typeface="Calibri"/>
                <a:cs typeface="Calibri"/>
              </a:rPr>
              <a:t>7 </a:t>
            </a:r>
            <a:r>
              <a:rPr dirty="0" sz="2400" spc="-20" b="1">
                <a:solidFill>
                  <a:srgbClr val="5C2C76"/>
                </a:solid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84543" y="4219417"/>
            <a:ext cx="96964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C2C76"/>
                </a:solidFill>
                <a:latin typeface="Calibri"/>
                <a:cs typeface="Calibri"/>
              </a:rPr>
              <a:t>24-48 </a:t>
            </a:r>
            <a:r>
              <a:rPr dirty="0" sz="2400" spc="-50" b="1">
                <a:solidFill>
                  <a:srgbClr val="5C2C76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32618" y="558800"/>
            <a:ext cx="7879715" cy="4027170"/>
            <a:chOff x="632618" y="558800"/>
            <a:chExt cx="7879715" cy="4027170"/>
          </a:xfrm>
        </p:grpSpPr>
        <p:sp>
          <p:nvSpPr>
            <p:cNvPr id="3" name="object 3" descr=""/>
            <p:cNvSpPr/>
            <p:nvPr/>
          </p:nvSpPr>
          <p:spPr>
            <a:xfrm>
              <a:off x="637290" y="3839067"/>
              <a:ext cx="7869555" cy="742315"/>
            </a:xfrm>
            <a:custGeom>
              <a:avLst/>
              <a:gdLst/>
              <a:ahLst/>
              <a:cxnLst/>
              <a:rect l="l" t="t" r="r" b="b"/>
              <a:pathLst>
                <a:path w="7869555" h="742314">
                  <a:moveTo>
                    <a:pt x="7760608" y="0"/>
                  </a:moveTo>
                  <a:lnTo>
                    <a:pt x="108812" y="0"/>
                  </a:lnTo>
                  <a:lnTo>
                    <a:pt x="66457" y="8550"/>
                  </a:lnTo>
                  <a:lnTo>
                    <a:pt x="31870" y="31870"/>
                  </a:lnTo>
                  <a:lnTo>
                    <a:pt x="8550" y="66457"/>
                  </a:lnTo>
                  <a:lnTo>
                    <a:pt x="0" y="108811"/>
                  </a:lnTo>
                  <a:lnTo>
                    <a:pt x="0" y="633223"/>
                  </a:lnTo>
                  <a:lnTo>
                    <a:pt x="8551" y="675577"/>
                  </a:lnTo>
                  <a:lnTo>
                    <a:pt x="31870" y="710165"/>
                  </a:lnTo>
                  <a:lnTo>
                    <a:pt x="66458" y="733484"/>
                  </a:lnTo>
                  <a:lnTo>
                    <a:pt x="108811" y="742035"/>
                  </a:lnTo>
                  <a:lnTo>
                    <a:pt x="7760608" y="742034"/>
                  </a:lnTo>
                  <a:lnTo>
                    <a:pt x="7802963" y="733484"/>
                  </a:lnTo>
                  <a:lnTo>
                    <a:pt x="7837550" y="710164"/>
                  </a:lnTo>
                  <a:lnTo>
                    <a:pt x="7860869" y="675577"/>
                  </a:lnTo>
                  <a:lnTo>
                    <a:pt x="7869420" y="633223"/>
                  </a:lnTo>
                  <a:lnTo>
                    <a:pt x="7869420" y="108811"/>
                  </a:lnTo>
                  <a:lnTo>
                    <a:pt x="7860869" y="66457"/>
                  </a:lnTo>
                  <a:lnTo>
                    <a:pt x="7837550" y="31870"/>
                  </a:lnTo>
                  <a:lnTo>
                    <a:pt x="7802963" y="8550"/>
                  </a:lnTo>
                  <a:lnTo>
                    <a:pt x="7760608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37381" y="3838643"/>
              <a:ext cx="7870190" cy="742315"/>
            </a:xfrm>
            <a:custGeom>
              <a:avLst/>
              <a:gdLst/>
              <a:ahLst/>
              <a:cxnLst/>
              <a:rect l="l" t="t" r="r" b="b"/>
              <a:pathLst>
                <a:path w="7870190" h="742314">
                  <a:moveTo>
                    <a:pt x="0" y="633412"/>
                  </a:moveTo>
                  <a:lnTo>
                    <a:pt x="8731" y="675481"/>
                  </a:lnTo>
                  <a:lnTo>
                    <a:pt x="31750" y="710406"/>
                  </a:lnTo>
                  <a:lnTo>
                    <a:pt x="66675" y="733425"/>
                  </a:lnTo>
                  <a:lnTo>
                    <a:pt x="108743" y="742156"/>
                  </a:lnTo>
                  <a:lnTo>
                    <a:pt x="7760493" y="742156"/>
                  </a:lnTo>
                  <a:lnTo>
                    <a:pt x="7803356" y="733425"/>
                  </a:lnTo>
                  <a:lnTo>
                    <a:pt x="7838281" y="710406"/>
                  </a:lnTo>
                  <a:lnTo>
                    <a:pt x="7861300" y="675481"/>
                  </a:lnTo>
                  <a:lnTo>
                    <a:pt x="7870031" y="633412"/>
                  </a:lnTo>
                  <a:lnTo>
                    <a:pt x="7870031" y="108743"/>
                  </a:lnTo>
                  <a:lnTo>
                    <a:pt x="7861300" y="66675"/>
                  </a:lnTo>
                  <a:lnTo>
                    <a:pt x="7838281" y="31750"/>
                  </a:lnTo>
                  <a:lnTo>
                    <a:pt x="7803356" y="8731"/>
                  </a:lnTo>
                  <a:lnTo>
                    <a:pt x="7760493" y="0"/>
                  </a:lnTo>
                  <a:lnTo>
                    <a:pt x="108743" y="0"/>
                  </a:lnTo>
                  <a:lnTo>
                    <a:pt x="66675" y="8731"/>
                  </a:lnTo>
                  <a:lnTo>
                    <a:pt x="31750" y="31750"/>
                  </a:lnTo>
                  <a:lnTo>
                    <a:pt x="8731" y="66675"/>
                  </a:lnTo>
                  <a:lnTo>
                    <a:pt x="0" y="108743"/>
                  </a:lnTo>
                  <a:lnTo>
                    <a:pt x="0" y="633412"/>
                  </a:lnTo>
                  <a:close/>
                </a:path>
              </a:pathLst>
            </a:custGeom>
            <a:ln w="9525">
              <a:solidFill>
                <a:srgbClr val="592C7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700" y="558800"/>
              <a:ext cx="5549900" cy="34544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96776" y="724930"/>
              <a:ext cx="5146040" cy="3058160"/>
            </a:xfrm>
            <a:custGeom>
              <a:avLst/>
              <a:gdLst/>
              <a:ahLst/>
              <a:cxnLst/>
              <a:rect l="l" t="t" r="r" b="b"/>
              <a:pathLst>
                <a:path w="5146040" h="3058160">
                  <a:moveTo>
                    <a:pt x="160332" y="0"/>
                  </a:moveTo>
                  <a:lnTo>
                    <a:pt x="109654" y="8174"/>
                  </a:lnTo>
                  <a:lnTo>
                    <a:pt x="65642" y="30935"/>
                  </a:lnTo>
                  <a:lnTo>
                    <a:pt x="30935" y="65642"/>
                  </a:lnTo>
                  <a:lnTo>
                    <a:pt x="8174" y="109655"/>
                  </a:lnTo>
                  <a:lnTo>
                    <a:pt x="0" y="160332"/>
                  </a:lnTo>
                  <a:lnTo>
                    <a:pt x="0" y="2897687"/>
                  </a:lnTo>
                  <a:lnTo>
                    <a:pt x="8173" y="2948364"/>
                  </a:lnTo>
                  <a:lnTo>
                    <a:pt x="30934" y="2992377"/>
                  </a:lnTo>
                  <a:lnTo>
                    <a:pt x="65642" y="3027084"/>
                  </a:lnTo>
                  <a:lnTo>
                    <a:pt x="109655" y="3049845"/>
                  </a:lnTo>
                  <a:lnTo>
                    <a:pt x="160331" y="3058019"/>
                  </a:lnTo>
                  <a:lnTo>
                    <a:pt x="4985606" y="3058019"/>
                  </a:lnTo>
                  <a:lnTo>
                    <a:pt x="5036283" y="3049845"/>
                  </a:lnTo>
                  <a:lnTo>
                    <a:pt x="5080296" y="3027084"/>
                  </a:lnTo>
                  <a:lnTo>
                    <a:pt x="5115003" y="2992376"/>
                  </a:lnTo>
                  <a:lnTo>
                    <a:pt x="5137764" y="2948364"/>
                  </a:lnTo>
                  <a:lnTo>
                    <a:pt x="5145938" y="2897687"/>
                  </a:lnTo>
                  <a:lnTo>
                    <a:pt x="5145938" y="160332"/>
                  </a:lnTo>
                  <a:lnTo>
                    <a:pt x="5137764" y="109655"/>
                  </a:lnTo>
                  <a:lnTo>
                    <a:pt x="5115003" y="65642"/>
                  </a:lnTo>
                  <a:lnTo>
                    <a:pt x="5080296" y="30935"/>
                  </a:lnTo>
                  <a:lnTo>
                    <a:pt x="5036284" y="8174"/>
                  </a:lnTo>
                  <a:lnTo>
                    <a:pt x="4985607" y="0"/>
                  </a:lnTo>
                  <a:lnTo>
                    <a:pt x="160332" y="0"/>
                  </a:lnTo>
                  <a:close/>
                </a:path>
                <a:path w="5146040" h="3058160">
                  <a:moveTo>
                    <a:pt x="5145939" y="160332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900" y="838199"/>
              <a:ext cx="4885157" cy="284733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30580" y="3887698"/>
            <a:ext cx="6887845" cy="62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03846"/>
              <a:buFont typeface="Arial"/>
              <a:buChar char="►"/>
              <a:tabLst>
                <a:tab pos="355600" algn="l"/>
              </a:tabLst>
            </a:pP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728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35">
                <a:latin typeface="Calibri"/>
                <a:cs typeface="Calibri"/>
              </a:rPr>
              <a:t>TAVR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patients,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112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(53.5%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men;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median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age,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81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years)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underwent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PPM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after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TAVR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3846"/>
              <a:buFont typeface="Arial"/>
              <a:buChar char="►"/>
              <a:tabLst>
                <a:tab pos="355600" algn="l"/>
              </a:tabLst>
            </a:pPr>
            <a:r>
              <a:rPr dirty="0" sz="1300">
                <a:latin typeface="Calibri"/>
                <a:cs typeface="Calibri"/>
              </a:rPr>
              <a:t>44.6%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(50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112)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were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pacemaker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dependent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30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days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46.7%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(36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77)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year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3846"/>
              <a:buFont typeface="Arial"/>
              <a:buChar char="►"/>
              <a:tabLst>
                <a:tab pos="355600" algn="l"/>
              </a:tabLst>
            </a:pPr>
            <a:r>
              <a:rPr dirty="0" sz="1300" spc="-10">
                <a:latin typeface="Calibri"/>
                <a:cs typeface="Calibri"/>
              </a:rPr>
              <a:t>Independent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predictors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pacemaker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dependency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included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35">
                <a:latin typeface="Calibri"/>
                <a:cs typeface="Calibri"/>
              </a:rPr>
              <a:t>LVOT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calcifications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ΔMSID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≥3mm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932900" y="4575869"/>
            <a:ext cx="19786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Circ</a:t>
            </a:r>
            <a:r>
              <a:rPr dirty="0" sz="800" spc="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Arrhythm</a:t>
            </a:r>
            <a:r>
              <a:rPr dirty="0" sz="800" spc="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Electrophysiol.</a:t>
            </a:r>
            <a:r>
              <a:rPr dirty="0" sz="800" spc="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2021;14:e009028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9566" y="118976"/>
            <a:ext cx="65735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Low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Dependency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PPM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after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70">
                <a:latin typeface="Arial"/>
                <a:cs typeface="Arial"/>
              </a:rPr>
              <a:t>TAVR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700"/>
            <a:ext cx="9144000" cy="3700145"/>
            <a:chOff x="0" y="774700"/>
            <a:chExt cx="9144000" cy="3700145"/>
          </a:xfrm>
        </p:grpSpPr>
        <p:sp>
          <p:nvSpPr>
            <p:cNvPr id="3" name="object 3" descr=""/>
            <p:cNvSpPr/>
            <p:nvPr/>
          </p:nvSpPr>
          <p:spPr>
            <a:xfrm>
              <a:off x="273361" y="3829722"/>
              <a:ext cx="8597900" cy="640080"/>
            </a:xfrm>
            <a:custGeom>
              <a:avLst/>
              <a:gdLst/>
              <a:ahLst/>
              <a:cxnLst/>
              <a:rect l="l" t="t" r="r" b="b"/>
              <a:pathLst>
                <a:path w="8597900" h="640079">
                  <a:moveTo>
                    <a:pt x="93861" y="0"/>
                  </a:moveTo>
                  <a:lnTo>
                    <a:pt x="57326" y="7376"/>
                  </a:lnTo>
                  <a:lnTo>
                    <a:pt x="27491" y="27491"/>
                  </a:lnTo>
                  <a:lnTo>
                    <a:pt x="7376" y="57326"/>
                  </a:lnTo>
                  <a:lnTo>
                    <a:pt x="0" y="93861"/>
                  </a:lnTo>
                  <a:lnTo>
                    <a:pt x="0" y="546218"/>
                  </a:lnTo>
                  <a:lnTo>
                    <a:pt x="7376" y="582754"/>
                  </a:lnTo>
                  <a:lnTo>
                    <a:pt x="27491" y="612589"/>
                  </a:lnTo>
                  <a:lnTo>
                    <a:pt x="57327" y="632704"/>
                  </a:lnTo>
                  <a:lnTo>
                    <a:pt x="93861" y="640080"/>
                  </a:lnTo>
                  <a:lnTo>
                    <a:pt x="8503414" y="640079"/>
                  </a:lnTo>
                  <a:lnTo>
                    <a:pt x="8539948" y="632704"/>
                  </a:lnTo>
                  <a:lnTo>
                    <a:pt x="8569783" y="612588"/>
                  </a:lnTo>
                  <a:lnTo>
                    <a:pt x="8589898" y="582753"/>
                  </a:lnTo>
                  <a:lnTo>
                    <a:pt x="8597274" y="546218"/>
                  </a:lnTo>
                  <a:lnTo>
                    <a:pt x="8597274" y="93861"/>
                  </a:lnTo>
                  <a:lnTo>
                    <a:pt x="8569782" y="27491"/>
                  </a:lnTo>
                  <a:lnTo>
                    <a:pt x="8503413" y="0"/>
                  </a:lnTo>
                  <a:lnTo>
                    <a:pt x="93861" y="0"/>
                  </a:lnTo>
                  <a:close/>
                </a:path>
                <a:path w="8597900" h="640079">
                  <a:moveTo>
                    <a:pt x="8597275" y="93861"/>
                  </a:move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3843" y="3829124"/>
              <a:ext cx="8597265" cy="640715"/>
            </a:xfrm>
            <a:custGeom>
              <a:avLst/>
              <a:gdLst/>
              <a:ahLst/>
              <a:cxnLst/>
              <a:rect l="l" t="t" r="r" b="b"/>
              <a:pathLst>
                <a:path w="8597265" h="640714">
                  <a:moveTo>
                    <a:pt x="0" y="546100"/>
                  </a:moveTo>
                  <a:lnTo>
                    <a:pt x="7143" y="582612"/>
                  </a:lnTo>
                  <a:lnTo>
                    <a:pt x="27781" y="612775"/>
                  </a:lnTo>
                  <a:lnTo>
                    <a:pt x="57150" y="633412"/>
                  </a:lnTo>
                  <a:lnTo>
                    <a:pt x="93662" y="640556"/>
                  </a:lnTo>
                  <a:lnTo>
                    <a:pt x="8503443" y="640556"/>
                  </a:lnTo>
                  <a:lnTo>
                    <a:pt x="8539956" y="633412"/>
                  </a:lnTo>
                  <a:lnTo>
                    <a:pt x="8569325" y="612775"/>
                  </a:lnTo>
                  <a:lnTo>
                    <a:pt x="8589962" y="582612"/>
                  </a:lnTo>
                  <a:lnTo>
                    <a:pt x="8597106" y="546100"/>
                  </a:lnTo>
                  <a:lnTo>
                    <a:pt x="8597106" y="94456"/>
                  </a:lnTo>
                  <a:lnTo>
                    <a:pt x="8589962" y="57943"/>
                  </a:lnTo>
                  <a:lnTo>
                    <a:pt x="8569325" y="27781"/>
                  </a:lnTo>
                  <a:lnTo>
                    <a:pt x="8539956" y="7143"/>
                  </a:lnTo>
                  <a:lnTo>
                    <a:pt x="8503443" y="0"/>
                  </a:lnTo>
                  <a:lnTo>
                    <a:pt x="93662" y="0"/>
                  </a:lnTo>
                  <a:lnTo>
                    <a:pt x="57150" y="7143"/>
                  </a:lnTo>
                  <a:lnTo>
                    <a:pt x="27781" y="27781"/>
                  </a:lnTo>
                  <a:lnTo>
                    <a:pt x="7143" y="57943"/>
                  </a:lnTo>
                  <a:lnTo>
                    <a:pt x="0" y="94456"/>
                  </a:lnTo>
                  <a:lnTo>
                    <a:pt x="0" y="546100"/>
                  </a:lnTo>
                  <a:close/>
                </a:path>
              </a:pathLst>
            </a:custGeom>
            <a:ln w="9525">
              <a:solidFill>
                <a:srgbClr val="592C7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100" y="800100"/>
              <a:ext cx="5041900" cy="30988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10270" y="968331"/>
              <a:ext cx="4744720" cy="2704465"/>
            </a:xfrm>
            <a:custGeom>
              <a:avLst/>
              <a:gdLst/>
              <a:ahLst/>
              <a:cxnLst/>
              <a:rect l="l" t="t" r="r" b="b"/>
              <a:pathLst>
                <a:path w="4744720" h="2704465">
                  <a:moveTo>
                    <a:pt x="4602835" y="0"/>
                  </a:moveTo>
                  <a:lnTo>
                    <a:pt x="141782" y="0"/>
                  </a:lnTo>
                  <a:lnTo>
                    <a:pt x="96967" y="7228"/>
                  </a:lnTo>
                  <a:lnTo>
                    <a:pt x="58047" y="27355"/>
                  </a:lnTo>
                  <a:lnTo>
                    <a:pt x="27355" y="58047"/>
                  </a:lnTo>
                  <a:lnTo>
                    <a:pt x="7228" y="96967"/>
                  </a:lnTo>
                  <a:lnTo>
                    <a:pt x="0" y="141781"/>
                  </a:lnTo>
                  <a:lnTo>
                    <a:pt x="0" y="2562430"/>
                  </a:lnTo>
                  <a:lnTo>
                    <a:pt x="7228" y="2607244"/>
                  </a:lnTo>
                  <a:lnTo>
                    <a:pt x="27355" y="2646165"/>
                  </a:lnTo>
                  <a:lnTo>
                    <a:pt x="58047" y="2676856"/>
                  </a:lnTo>
                  <a:lnTo>
                    <a:pt x="96968" y="2696984"/>
                  </a:lnTo>
                  <a:lnTo>
                    <a:pt x="141781" y="2704212"/>
                  </a:lnTo>
                  <a:lnTo>
                    <a:pt x="4602835" y="2704212"/>
                  </a:lnTo>
                  <a:lnTo>
                    <a:pt x="4647648" y="2696984"/>
                  </a:lnTo>
                  <a:lnTo>
                    <a:pt x="4686569" y="2676856"/>
                  </a:lnTo>
                  <a:lnTo>
                    <a:pt x="4717260" y="2646164"/>
                  </a:lnTo>
                  <a:lnTo>
                    <a:pt x="4737388" y="2607244"/>
                  </a:lnTo>
                  <a:lnTo>
                    <a:pt x="4744616" y="2562430"/>
                  </a:lnTo>
                  <a:lnTo>
                    <a:pt x="4744616" y="141781"/>
                  </a:lnTo>
                  <a:lnTo>
                    <a:pt x="4737388" y="96967"/>
                  </a:lnTo>
                  <a:lnTo>
                    <a:pt x="4717260" y="58047"/>
                  </a:lnTo>
                  <a:lnTo>
                    <a:pt x="4686569" y="27355"/>
                  </a:lnTo>
                  <a:lnTo>
                    <a:pt x="4647649" y="7228"/>
                  </a:lnTo>
                  <a:lnTo>
                    <a:pt x="4602835" y="0"/>
                  </a:lnTo>
                  <a:close/>
                </a:path>
                <a:path w="4744720" h="2704465">
                  <a:moveTo>
                    <a:pt x="4744618" y="141781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74700"/>
              <a:ext cx="4394200" cy="30988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9111" y="950856"/>
              <a:ext cx="4112895" cy="2704465"/>
            </a:xfrm>
            <a:custGeom>
              <a:avLst/>
              <a:gdLst/>
              <a:ahLst/>
              <a:cxnLst/>
              <a:rect l="l" t="t" r="r" b="b"/>
              <a:pathLst>
                <a:path w="4112895" h="2704465">
                  <a:moveTo>
                    <a:pt x="3970903" y="0"/>
                  </a:moveTo>
                  <a:lnTo>
                    <a:pt x="141781" y="0"/>
                  </a:lnTo>
                  <a:lnTo>
                    <a:pt x="96967" y="7228"/>
                  </a:lnTo>
                  <a:lnTo>
                    <a:pt x="58047" y="27355"/>
                  </a:lnTo>
                  <a:lnTo>
                    <a:pt x="27355" y="58047"/>
                  </a:lnTo>
                  <a:lnTo>
                    <a:pt x="7228" y="96967"/>
                  </a:lnTo>
                  <a:lnTo>
                    <a:pt x="0" y="141781"/>
                  </a:lnTo>
                  <a:lnTo>
                    <a:pt x="0" y="2562430"/>
                  </a:lnTo>
                  <a:lnTo>
                    <a:pt x="7228" y="2607244"/>
                  </a:lnTo>
                  <a:lnTo>
                    <a:pt x="27355" y="2646164"/>
                  </a:lnTo>
                  <a:lnTo>
                    <a:pt x="58047" y="2676856"/>
                  </a:lnTo>
                  <a:lnTo>
                    <a:pt x="96968" y="2696983"/>
                  </a:lnTo>
                  <a:lnTo>
                    <a:pt x="141781" y="2704211"/>
                  </a:lnTo>
                  <a:lnTo>
                    <a:pt x="3970903" y="2704211"/>
                  </a:lnTo>
                  <a:lnTo>
                    <a:pt x="4015716" y="2696983"/>
                  </a:lnTo>
                  <a:lnTo>
                    <a:pt x="4054637" y="2676856"/>
                  </a:lnTo>
                  <a:lnTo>
                    <a:pt x="4085329" y="2646164"/>
                  </a:lnTo>
                  <a:lnTo>
                    <a:pt x="4105456" y="2607244"/>
                  </a:lnTo>
                  <a:lnTo>
                    <a:pt x="4112684" y="2562430"/>
                  </a:lnTo>
                  <a:lnTo>
                    <a:pt x="4112684" y="141781"/>
                  </a:lnTo>
                  <a:lnTo>
                    <a:pt x="4105456" y="96967"/>
                  </a:lnTo>
                  <a:lnTo>
                    <a:pt x="4085329" y="58047"/>
                  </a:lnTo>
                  <a:lnTo>
                    <a:pt x="4054637" y="27355"/>
                  </a:lnTo>
                  <a:lnTo>
                    <a:pt x="4015717" y="7228"/>
                  </a:lnTo>
                  <a:lnTo>
                    <a:pt x="3970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00" y="1054100"/>
              <a:ext cx="3926857" cy="252524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Explosive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Study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223575" y="4548653"/>
            <a:ext cx="27000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Front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Cardiovasc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Med.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2023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Jan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25;10:978394.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eCollection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2023.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2102" y="3913737"/>
            <a:ext cx="82467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03571"/>
              <a:buFont typeface="Arial"/>
              <a:buChar char="►"/>
              <a:tabLst>
                <a:tab pos="298450" algn="l"/>
              </a:tabLst>
            </a:pPr>
            <a:r>
              <a:rPr dirty="0" sz="1400" spc="-20">
                <a:latin typeface="Calibri"/>
                <a:cs typeface="Calibri"/>
              </a:rPr>
              <a:t>Temporary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permanent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pacemaker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(TPPM)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placed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21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patients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35±7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days.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81.0%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patients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recovered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high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degree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atrioventricular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block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longer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needed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PPM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implantation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663710" y="1343324"/>
            <a:ext cx="4341495" cy="1657985"/>
            <a:chOff x="4663710" y="1343324"/>
            <a:chExt cx="4341495" cy="1657985"/>
          </a:xfrm>
        </p:grpSpPr>
        <p:sp>
          <p:nvSpPr>
            <p:cNvPr id="14" name="object 14" descr=""/>
            <p:cNvSpPr/>
            <p:nvPr/>
          </p:nvSpPr>
          <p:spPr>
            <a:xfrm>
              <a:off x="4702762" y="2961773"/>
              <a:ext cx="4297680" cy="0"/>
            </a:xfrm>
            <a:custGeom>
              <a:avLst/>
              <a:gdLst/>
              <a:ahLst/>
              <a:cxnLst/>
              <a:rect l="l" t="t" r="r" b="b"/>
              <a:pathLst>
                <a:path w="4297680" h="0">
                  <a:moveTo>
                    <a:pt x="42975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702762" y="2961773"/>
              <a:ext cx="4297680" cy="0"/>
            </a:xfrm>
            <a:custGeom>
              <a:avLst/>
              <a:gdLst/>
              <a:ahLst/>
              <a:cxnLst/>
              <a:rect l="l" t="t" r="r" b="b"/>
              <a:pathLst>
                <a:path w="4297680" h="0">
                  <a:moveTo>
                    <a:pt x="0" y="0"/>
                  </a:moveTo>
                  <a:lnTo>
                    <a:pt x="429759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02762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3428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02762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0"/>
                  </a:moveTo>
                  <a:lnTo>
                    <a:pt x="0" y="342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562281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3428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562281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0"/>
                  </a:moveTo>
                  <a:lnTo>
                    <a:pt x="0" y="342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421800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3428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421800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0"/>
                  </a:moveTo>
                  <a:lnTo>
                    <a:pt x="0" y="342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281319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3428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281319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0"/>
                  </a:moveTo>
                  <a:lnTo>
                    <a:pt x="0" y="342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140837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3428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140837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0"/>
                  </a:moveTo>
                  <a:lnTo>
                    <a:pt x="0" y="342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00357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3428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000357" y="296177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89">
                  <a:moveTo>
                    <a:pt x="0" y="0"/>
                  </a:moveTo>
                  <a:lnTo>
                    <a:pt x="0" y="342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702762" y="1381424"/>
              <a:ext cx="0" cy="1580515"/>
            </a:xfrm>
            <a:custGeom>
              <a:avLst/>
              <a:gdLst/>
              <a:ahLst/>
              <a:cxnLst/>
              <a:rect l="l" t="t" r="r" b="b"/>
              <a:pathLst>
                <a:path w="0" h="1580514">
                  <a:moveTo>
                    <a:pt x="0" y="1580348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702762" y="1381424"/>
              <a:ext cx="0" cy="1580515"/>
            </a:xfrm>
            <a:custGeom>
              <a:avLst/>
              <a:gdLst/>
              <a:ahLst/>
              <a:cxnLst/>
              <a:rect l="l" t="t" r="r" b="b"/>
              <a:pathLst>
                <a:path w="0" h="1580514">
                  <a:moveTo>
                    <a:pt x="0" y="0"/>
                  </a:moveTo>
                  <a:lnTo>
                    <a:pt x="0" y="15803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668472" y="296177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668472" y="296177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668472" y="264570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668472" y="264570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668472" y="232963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668472" y="232963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668472" y="201356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68472" y="201356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668472" y="169749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68472" y="169749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668472" y="138142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668472" y="138142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509232"/>
                  </a:lnTo>
                  <a:lnTo>
                    <a:pt x="1719038" y="1578767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28574">
              <a:solidFill>
                <a:srgbClr val="3C64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578767"/>
                  </a:lnTo>
                  <a:lnTo>
                    <a:pt x="1719038" y="1578767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28574">
              <a:solidFill>
                <a:srgbClr val="963D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548741"/>
                  </a:lnTo>
                  <a:lnTo>
                    <a:pt x="1719038" y="1564544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28574">
              <a:solidFill>
                <a:srgbClr val="7992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221248"/>
                  </a:lnTo>
                  <a:lnTo>
                    <a:pt x="1719038" y="316069"/>
                  </a:lnTo>
                  <a:lnTo>
                    <a:pt x="2578556" y="1529777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53293"/>
                  </a:lnTo>
                  <a:lnTo>
                    <a:pt x="1719038" y="1520294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FAC0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430215"/>
                  </a:lnTo>
                  <a:lnTo>
                    <a:pt x="1719038" y="1572446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C172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132521" y="2961773"/>
              <a:ext cx="3438525" cy="0"/>
            </a:xfrm>
            <a:custGeom>
              <a:avLst/>
              <a:gdLst/>
              <a:ahLst/>
              <a:cxnLst/>
              <a:rect l="l" t="t" r="r" b="b"/>
              <a:pathLst>
                <a:path w="3438525" h="0">
                  <a:moveTo>
                    <a:pt x="0" y="0"/>
                  </a:moveTo>
                  <a:lnTo>
                    <a:pt x="859518" y="0"/>
                  </a:lnTo>
                  <a:lnTo>
                    <a:pt x="1719038" y="0"/>
                  </a:lnTo>
                  <a:lnTo>
                    <a:pt x="2578556" y="0"/>
                  </a:lnTo>
                  <a:lnTo>
                    <a:pt x="3438075" y="0"/>
                  </a:lnTo>
                </a:path>
              </a:pathLst>
            </a:custGeom>
            <a:ln w="28575">
              <a:solidFill>
                <a:srgbClr val="4978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132521" y="2961773"/>
              <a:ext cx="3438525" cy="0"/>
            </a:xfrm>
            <a:custGeom>
              <a:avLst/>
              <a:gdLst/>
              <a:ahLst/>
              <a:cxnLst/>
              <a:rect l="l" t="t" r="r" b="b"/>
              <a:pathLst>
                <a:path w="3438525" h="0">
                  <a:moveTo>
                    <a:pt x="0" y="0"/>
                  </a:moveTo>
                  <a:lnTo>
                    <a:pt x="859518" y="0"/>
                  </a:lnTo>
                  <a:lnTo>
                    <a:pt x="1719038" y="0"/>
                  </a:lnTo>
                  <a:lnTo>
                    <a:pt x="2578556" y="0"/>
                  </a:lnTo>
                  <a:lnTo>
                    <a:pt x="3438075" y="0"/>
                  </a:lnTo>
                </a:path>
              </a:pathLst>
            </a:custGeom>
            <a:ln w="28575">
              <a:solidFill>
                <a:srgbClr val="B3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520294"/>
                  </a:lnTo>
                  <a:lnTo>
                    <a:pt x="1719038" y="1564544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8EAD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491848"/>
                  </a:lnTo>
                  <a:lnTo>
                    <a:pt x="1719038" y="1564544"/>
                  </a:lnTo>
                  <a:lnTo>
                    <a:pt x="2578556" y="1572446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7459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869191"/>
                  </a:lnTo>
                  <a:lnTo>
                    <a:pt x="1719038" y="1280082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419F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956110"/>
                  </a:lnTo>
                  <a:lnTo>
                    <a:pt x="1719038" y="1578767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E688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132521" y="1381424"/>
              <a:ext cx="3438525" cy="1580515"/>
            </a:xfrm>
            <a:custGeom>
              <a:avLst/>
              <a:gdLst/>
              <a:ahLst/>
              <a:cxnLst/>
              <a:rect l="l" t="t" r="r" b="b"/>
              <a:pathLst>
                <a:path w="3438525" h="1580514">
                  <a:moveTo>
                    <a:pt x="0" y="0"/>
                  </a:moveTo>
                  <a:lnTo>
                    <a:pt x="859518" y="1485527"/>
                  </a:lnTo>
                  <a:lnTo>
                    <a:pt x="1719038" y="1438116"/>
                  </a:lnTo>
                  <a:lnTo>
                    <a:pt x="2578556" y="1580348"/>
                  </a:lnTo>
                  <a:lnTo>
                    <a:pt x="3438075" y="1580348"/>
                  </a:lnTo>
                </a:path>
              </a:pathLst>
            </a:custGeom>
            <a:ln w="12699">
              <a:solidFill>
                <a:srgbClr val="7997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132521" y="1381424"/>
              <a:ext cx="3438525" cy="114300"/>
            </a:xfrm>
            <a:custGeom>
              <a:avLst/>
              <a:gdLst/>
              <a:ahLst/>
              <a:cxnLst/>
              <a:rect l="l" t="t" r="r" b="b"/>
              <a:pathLst>
                <a:path w="3438525" h="114300">
                  <a:moveTo>
                    <a:pt x="0" y="0"/>
                  </a:moveTo>
                  <a:lnTo>
                    <a:pt x="859518" y="113785"/>
                  </a:lnTo>
                  <a:lnTo>
                    <a:pt x="1719038" y="66374"/>
                  </a:lnTo>
                  <a:lnTo>
                    <a:pt x="2578556" y="23705"/>
                  </a:lnTo>
                  <a:lnTo>
                    <a:pt x="3438075" y="23705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4421" y="1343324"/>
              <a:ext cx="76200" cy="762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3940" y="1457109"/>
              <a:ext cx="76200" cy="762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3460" y="1409699"/>
              <a:ext cx="76200" cy="762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2978" y="1367030"/>
              <a:ext cx="76200" cy="762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97" y="1367030"/>
              <a:ext cx="76200" cy="7620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5132521" y="1381424"/>
              <a:ext cx="3438525" cy="1579245"/>
            </a:xfrm>
            <a:custGeom>
              <a:avLst/>
              <a:gdLst/>
              <a:ahLst/>
              <a:cxnLst/>
              <a:rect l="l" t="t" r="r" b="b"/>
              <a:pathLst>
                <a:path w="3438525" h="1579245">
                  <a:moveTo>
                    <a:pt x="0" y="0"/>
                  </a:moveTo>
                  <a:lnTo>
                    <a:pt x="859518" y="805977"/>
                  </a:lnTo>
                  <a:lnTo>
                    <a:pt x="1719038" y="1169457"/>
                  </a:lnTo>
                  <a:lnTo>
                    <a:pt x="2578556" y="1578767"/>
                  </a:lnTo>
                  <a:lnTo>
                    <a:pt x="3438075" y="1578767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5081" y="1343818"/>
              <a:ext cx="76200" cy="762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3918" y="2149475"/>
              <a:ext cx="76200" cy="7620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3550" y="2513012"/>
              <a:ext cx="76200" cy="7620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3181" y="2922587"/>
              <a:ext cx="76200" cy="7620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2812" y="2922587"/>
              <a:ext cx="76200" cy="7620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5132521" y="1381424"/>
              <a:ext cx="3438525" cy="1438275"/>
            </a:xfrm>
            <a:custGeom>
              <a:avLst/>
              <a:gdLst/>
              <a:ahLst/>
              <a:cxnLst/>
              <a:rect l="l" t="t" r="r" b="b"/>
              <a:pathLst>
                <a:path w="3438525" h="1438275">
                  <a:moveTo>
                    <a:pt x="0" y="0"/>
                  </a:moveTo>
                  <a:lnTo>
                    <a:pt x="859518" y="1043029"/>
                  </a:lnTo>
                  <a:lnTo>
                    <a:pt x="1719038" y="1122047"/>
                  </a:lnTo>
                  <a:lnTo>
                    <a:pt x="2578556" y="1185261"/>
                  </a:lnTo>
                  <a:lnTo>
                    <a:pt x="3438075" y="1438116"/>
                  </a:lnTo>
                </a:path>
              </a:pathLst>
            </a:custGeom>
            <a:ln w="127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4421" y="1343324"/>
              <a:ext cx="76200" cy="7620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3940" y="2386354"/>
              <a:ext cx="76200" cy="7620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3460" y="2465371"/>
              <a:ext cx="76200" cy="7620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2978" y="2528585"/>
              <a:ext cx="76200" cy="7620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2497" y="2781441"/>
              <a:ext cx="76200" cy="76200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5132521" y="1381424"/>
              <a:ext cx="3438525" cy="1311910"/>
            </a:xfrm>
            <a:custGeom>
              <a:avLst/>
              <a:gdLst/>
              <a:ahLst/>
              <a:cxnLst/>
              <a:rect l="l" t="t" r="r" b="b"/>
              <a:pathLst>
                <a:path w="3438525" h="1311910">
                  <a:moveTo>
                    <a:pt x="0" y="0"/>
                  </a:moveTo>
                  <a:lnTo>
                    <a:pt x="859518" y="679549"/>
                  </a:lnTo>
                  <a:lnTo>
                    <a:pt x="1719038" y="1311689"/>
                  </a:lnTo>
                  <a:lnTo>
                    <a:pt x="2578556" y="1058833"/>
                  </a:lnTo>
                  <a:lnTo>
                    <a:pt x="3438075" y="363480"/>
                  </a:lnTo>
                </a:path>
              </a:pathLst>
            </a:custGeom>
            <a:ln w="127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132514" y="1375079"/>
              <a:ext cx="3470275" cy="1324610"/>
            </a:xfrm>
            <a:custGeom>
              <a:avLst/>
              <a:gdLst/>
              <a:ahLst/>
              <a:cxnLst/>
              <a:rect l="l" t="t" r="r" b="b"/>
              <a:pathLst>
                <a:path w="3470275" h="1324610">
                  <a:moveTo>
                    <a:pt x="317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1750" y="12700"/>
                  </a:lnTo>
                  <a:lnTo>
                    <a:pt x="31750" y="0"/>
                  </a:lnTo>
                  <a:close/>
                </a:path>
                <a:path w="3470275" h="1324610">
                  <a:moveTo>
                    <a:pt x="891273" y="679551"/>
                  </a:moveTo>
                  <a:lnTo>
                    <a:pt x="859523" y="679551"/>
                  </a:lnTo>
                  <a:lnTo>
                    <a:pt x="859523" y="692251"/>
                  </a:lnTo>
                  <a:lnTo>
                    <a:pt x="891273" y="692251"/>
                  </a:lnTo>
                  <a:lnTo>
                    <a:pt x="891273" y="679551"/>
                  </a:lnTo>
                  <a:close/>
                </a:path>
                <a:path w="3470275" h="1324610">
                  <a:moveTo>
                    <a:pt x="1750783" y="1311694"/>
                  </a:moveTo>
                  <a:lnTo>
                    <a:pt x="1719033" y="1311694"/>
                  </a:lnTo>
                  <a:lnTo>
                    <a:pt x="1719033" y="1324394"/>
                  </a:lnTo>
                  <a:lnTo>
                    <a:pt x="1750783" y="1324394"/>
                  </a:lnTo>
                  <a:lnTo>
                    <a:pt x="1750783" y="1311694"/>
                  </a:lnTo>
                  <a:close/>
                </a:path>
                <a:path w="3470275" h="1324610">
                  <a:moveTo>
                    <a:pt x="2610307" y="1058837"/>
                  </a:moveTo>
                  <a:lnTo>
                    <a:pt x="2578557" y="1058837"/>
                  </a:lnTo>
                  <a:lnTo>
                    <a:pt x="2578557" y="1071537"/>
                  </a:lnTo>
                  <a:lnTo>
                    <a:pt x="2610307" y="1071537"/>
                  </a:lnTo>
                  <a:lnTo>
                    <a:pt x="2610307" y="1058837"/>
                  </a:lnTo>
                  <a:close/>
                </a:path>
                <a:path w="3470275" h="1324610">
                  <a:moveTo>
                    <a:pt x="3469830" y="363486"/>
                  </a:moveTo>
                  <a:lnTo>
                    <a:pt x="3438080" y="363486"/>
                  </a:lnTo>
                  <a:lnTo>
                    <a:pt x="3438080" y="376186"/>
                  </a:lnTo>
                  <a:lnTo>
                    <a:pt x="3469830" y="376186"/>
                  </a:lnTo>
                  <a:lnTo>
                    <a:pt x="3469830" y="363486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132521" y="2961773"/>
              <a:ext cx="3438525" cy="0"/>
            </a:xfrm>
            <a:custGeom>
              <a:avLst/>
              <a:gdLst/>
              <a:ahLst/>
              <a:cxnLst/>
              <a:rect l="l" t="t" r="r" b="b"/>
              <a:pathLst>
                <a:path w="3438525" h="0">
                  <a:moveTo>
                    <a:pt x="0" y="0"/>
                  </a:moveTo>
                  <a:lnTo>
                    <a:pt x="859518" y="0"/>
                  </a:lnTo>
                  <a:lnTo>
                    <a:pt x="1719038" y="0"/>
                  </a:lnTo>
                  <a:lnTo>
                    <a:pt x="2578556" y="0"/>
                  </a:lnTo>
                  <a:lnTo>
                    <a:pt x="3438075" y="0"/>
                  </a:lnTo>
                </a:path>
              </a:pathLst>
            </a:custGeom>
            <a:ln w="28575">
              <a:solidFill>
                <a:srgbClr val="F8AA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132521" y="2961773"/>
              <a:ext cx="3438525" cy="0"/>
            </a:xfrm>
            <a:custGeom>
              <a:avLst/>
              <a:gdLst/>
              <a:ahLst/>
              <a:cxnLst/>
              <a:rect l="l" t="t" r="r" b="b"/>
              <a:pathLst>
                <a:path w="3438525" h="0">
                  <a:moveTo>
                    <a:pt x="0" y="0"/>
                  </a:moveTo>
                  <a:lnTo>
                    <a:pt x="859518" y="0"/>
                  </a:lnTo>
                  <a:lnTo>
                    <a:pt x="1719038" y="0"/>
                  </a:lnTo>
                  <a:lnTo>
                    <a:pt x="2578556" y="0"/>
                  </a:lnTo>
                  <a:lnTo>
                    <a:pt x="3438075" y="0"/>
                  </a:lnTo>
                </a:path>
              </a:pathLst>
            </a:custGeom>
            <a:ln w="28575">
              <a:solidFill>
                <a:srgbClr val="B6C3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132521" y="2961773"/>
              <a:ext cx="3438525" cy="0"/>
            </a:xfrm>
            <a:custGeom>
              <a:avLst/>
              <a:gdLst/>
              <a:ahLst/>
              <a:cxnLst/>
              <a:rect l="l" t="t" r="r" b="b"/>
              <a:pathLst>
                <a:path w="3438525" h="0">
                  <a:moveTo>
                    <a:pt x="0" y="0"/>
                  </a:moveTo>
                  <a:lnTo>
                    <a:pt x="859518" y="0"/>
                  </a:lnTo>
                  <a:lnTo>
                    <a:pt x="1719038" y="0"/>
                  </a:lnTo>
                  <a:lnTo>
                    <a:pt x="2578556" y="0"/>
                  </a:lnTo>
                  <a:lnTo>
                    <a:pt x="3438075" y="0"/>
                  </a:lnTo>
                </a:path>
              </a:pathLst>
            </a:custGeom>
            <a:ln w="28575">
              <a:solidFill>
                <a:srgbClr val="DDB6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132521" y="2961773"/>
              <a:ext cx="3438525" cy="0"/>
            </a:xfrm>
            <a:custGeom>
              <a:avLst/>
              <a:gdLst/>
              <a:ahLst/>
              <a:cxnLst/>
              <a:rect l="l" t="t" r="r" b="b"/>
              <a:pathLst>
                <a:path w="3438525" h="0">
                  <a:moveTo>
                    <a:pt x="0" y="0"/>
                  </a:moveTo>
                  <a:lnTo>
                    <a:pt x="859518" y="0"/>
                  </a:lnTo>
                  <a:lnTo>
                    <a:pt x="1719038" y="0"/>
                  </a:lnTo>
                  <a:lnTo>
                    <a:pt x="2578556" y="0"/>
                  </a:lnTo>
                  <a:lnTo>
                    <a:pt x="3438075" y="0"/>
                  </a:lnTo>
                </a:path>
              </a:pathLst>
            </a:custGeom>
            <a:ln w="12700">
              <a:solidFill>
                <a:srgbClr val="C8D7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5776141" y="3011607"/>
            <a:ext cx="434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808080"/>
                </a:solidFill>
                <a:latin typeface="Calibri"/>
                <a:cs typeface="Calibri"/>
              </a:rPr>
              <a:t>1st </a:t>
            </a:r>
            <a:r>
              <a:rPr dirty="0" sz="900" spc="-20" i="1">
                <a:solidFill>
                  <a:srgbClr val="808080"/>
                </a:solidFill>
                <a:latin typeface="Calibri"/>
                <a:cs typeface="Calibri"/>
              </a:rPr>
              <a:t>week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6619785" y="3011607"/>
            <a:ext cx="469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808080"/>
                </a:solidFill>
                <a:latin typeface="Calibri"/>
                <a:cs typeface="Calibri"/>
              </a:rPr>
              <a:t>2nd</a:t>
            </a:r>
            <a:r>
              <a:rPr dirty="0" sz="900" spc="-15" i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 spc="-20" i="1">
                <a:solidFill>
                  <a:srgbClr val="808080"/>
                </a:solidFill>
                <a:latin typeface="Calibri"/>
                <a:cs typeface="Calibri"/>
              </a:rPr>
              <a:t>week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7492003" y="3011607"/>
            <a:ext cx="4502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808080"/>
                </a:solidFill>
                <a:latin typeface="Calibri"/>
                <a:cs typeface="Calibri"/>
              </a:rPr>
              <a:t>3rd</a:t>
            </a:r>
            <a:r>
              <a:rPr dirty="0" sz="900" spc="-15" i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 spc="-20" i="1">
                <a:solidFill>
                  <a:srgbClr val="808080"/>
                </a:solidFill>
                <a:latin typeface="Calibri"/>
                <a:cs typeface="Calibri"/>
              </a:rPr>
              <a:t>week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8353110" y="3011607"/>
            <a:ext cx="4495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808080"/>
                </a:solidFill>
                <a:latin typeface="Calibri"/>
                <a:cs typeface="Calibri"/>
              </a:rPr>
              <a:t>4th</a:t>
            </a:r>
            <a:r>
              <a:rPr dirty="0" sz="900" spc="-15" i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 spc="-20" i="1">
                <a:solidFill>
                  <a:srgbClr val="808080"/>
                </a:solidFill>
                <a:latin typeface="Calibri"/>
                <a:cs typeface="Calibri"/>
              </a:rPr>
              <a:t>week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338658" y="1292829"/>
            <a:ext cx="281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i="1">
                <a:solidFill>
                  <a:srgbClr val="808080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4398983" y="1608899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808080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4398983" y="192496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80808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4398983" y="224103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80808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4398983" y="255710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80808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4452958" y="2873177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80808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765919" y="2104506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49,0%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7543403" y="2759812"/>
            <a:ext cx="2266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Calibri"/>
                <a:cs typeface="Calibri"/>
              </a:rPr>
              <a:t>0,1%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5882178" y="2443022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34,0%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6792244" y="2313519"/>
            <a:ext cx="424815" cy="3340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800" spc="-10">
                <a:latin typeface="Calibri"/>
                <a:cs typeface="Calibri"/>
              </a:rPr>
              <a:t>29,0%</a:t>
            </a:r>
            <a:endParaRPr sz="800">
              <a:latin typeface="Calibri"/>
              <a:cs typeface="Calibri"/>
            </a:endParaRPr>
          </a:p>
          <a:p>
            <a:pPr marL="158750">
              <a:lnSpc>
                <a:spcPct val="100000"/>
              </a:lnSpc>
              <a:spcBef>
                <a:spcPts val="250"/>
              </a:spcBef>
            </a:pPr>
            <a:r>
              <a:rPr dirty="0" sz="800" spc="-10">
                <a:latin typeface="Calibri"/>
                <a:cs typeface="Calibri"/>
              </a:rPr>
              <a:t>26,0%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7773075" y="2430388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25,0%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8539398" y="2579069"/>
            <a:ext cx="292735" cy="38163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800" spc="-20">
                <a:latin typeface="Calibri"/>
                <a:cs typeface="Calibri"/>
              </a:rPr>
              <a:t>9,0%</a:t>
            </a:r>
            <a:endParaRPr sz="8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440"/>
              </a:spcBef>
            </a:pPr>
            <a:r>
              <a:rPr dirty="0" sz="800" spc="-20">
                <a:latin typeface="Calibri"/>
                <a:cs typeface="Calibri"/>
              </a:rPr>
              <a:t>0,1%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5988327" y="1876615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57,0%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6817517" y="2690321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17,0%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7494561" y="2255602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33,0%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8511282" y="1589608"/>
            <a:ext cx="278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77,0%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4798054" y="3389203"/>
            <a:ext cx="3867150" cy="28575"/>
            <a:chOff x="4798054" y="3389203"/>
            <a:chExt cx="3867150" cy="28575"/>
          </a:xfrm>
        </p:grpSpPr>
        <p:sp>
          <p:nvSpPr>
            <p:cNvPr id="100" name="object 100" descr=""/>
            <p:cNvSpPr/>
            <p:nvPr/>
          </p:nvSpPr>
          <p:spPr>
            <a:xfrm>
              <a:off x="4812342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28575">
              <a:solidFill>
                <a:srgbClr val="3C64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5412904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28575">
              <a:solidFill>
                <a:srgbClr val="963D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013465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28575">
              <a:solidFill>
                <a:srgbClr val="7992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614027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214589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12700">
              <a:solidFill>
                <a:srgbClr val="FAC0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815150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12700">
              <a:solidFill>
                <a:srgbClr val="C172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415711" y="340349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28575">
              <a:solidFill>
                <a:srgbClr val="4978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4815022" y="3011607"/>
            <a:ext cx="635000" cy="61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 i="1">
                <a:solidFill>
                  <a:srgbClr val="808080"/>
                </a:solidFill>
                <a:latin typeface="Calibri"/>
                <a:cs typeface="Calibri"/>
              </a:rPr>
              <a:t>During</a:t>
            </a:r>
            <a:r>
              <a:rPr dirty="0" sz="900" spc="5" i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 spc="-20" i="1">
                <a:solidFill>
                  <a:srgbClr val="808080"/>
                </a:solidFill>
                <a:latin typeface="Calibri"/>
                <a:cs typeface="Calibri"/>
              </a:rPr>
              <a:t>TPPM</a:t>
            </a:r>
            <a:r>
              <a:rPr dirty="0" sz="900" spc="500" i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 spc="-10" i="1">
                <a:solidFill>
                  <a:srgbClr val="808080"/>
                </a:solidFill>
                <a:latin typeface="Calibri"/>
                <a:cs typeface="Calibri"/>
              </a:rPr>
              <a:t>Procedure</a:t>
            </a:r>
            <a:endParaRPr sz="900">
              <a:latin typeface="Calibri"/>
              <a:cs typeface="Calibri"/>
            </a:endParaRPr>
          </a:p>
          <a:p>
            <a:pPr algn="ctr" marR="49530">
              <a:lnSpc>
                <a:spcPct val="100000"/>
              </a:lnSpc>
              <a:spcBef>
                <a:spcPts val="225"/>
              </a:spcBef>
            </a:pPr>
            <a:r>
              <a:rPr dirty="0" sz="900" spc="-5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algn="ctr" marR="49530">
              <a:lnSpc>
                <a:spcPct val="100000"/>
              </a:lnSpc>
              <a:spcBef>
                <a:spcPts val="65"/>
              </a:spcBef>
            </a:pPr>
            <a:r>
              <a:rPr dirty="0" sz="900" spc="-50"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4812342" y="35489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28575">
            <a:solidFill>
              <a:srgbClr val="B3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 txBox="1"/>
          <p:nvPr/>
        </p:nvSpPr>
        <p:spPr>
          <a:xfrm>
            <a:off x="5662586" y="3306620"/>
            <a:ext cx="83820" cy="3168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00" spc="-50"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 descr=""/>
          <p:cNvSpPr/>
          <p:nvPr/>
        </p:nvSpPr>
        <p:spPr>
          <a:xfrm>
            <a:off x="5412904" y="35489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2700">
            <a:solidFill>
              <a:srgbClr val="8EAD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 txBox="1"/>
          <p:nvPr/>
        </p:nvSpPr>
        <p:spPr>
          <a:xfrm>
            <a:off x="6263147" y="3306620"/>
            <a:ext cx="141605" cy="3168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00" spc="-25"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6013465" y="35489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2700">
            <a:solidFill>
              <a:srgbClr val="7459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 txBox="1"/>
          <p:nvPr/>
        </p:nvSpPr>
        <p:spPr>
          <a:xfrm>
            <a:off x="6863709" y="3306620"/>
            <a:ext cx="141605" cy="3168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0"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00" spc="-25"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6614027" y="35489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2700">
            <a:solidFill>
              <a:srgbClr val="419F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 txBox="1"/>
          <p:nvPr/>
        </p:nvSpPr>
        <p:spPr>
          <a:xfrm>
            <a:off x="7464271" y="3306620"/>
            <a:ext cx="141605" cy="3168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0"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00" spc="-25"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7214589" y="35489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2700">
            <a:solidFill>
              <a:srgbClr val="E68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 txBox="1"/>
          <p:nvPr/>
        </p:nvSpPr>
        <p:spPr>
          <a:xfrm>
            <a:off x="8064833" y="3306620"/>
            <a:ext cx="141605" cy="3168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0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00" spc="-25"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 descr=""/>
          <p:cNvSpPr/>
          <p:nvPr/>
        </p:nvSpPr>
        <p:spPr>
          <a:xfrm>
            <a:off x="7815150" y="35489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12700">
            <a:solidFill>
              <a:srgbClr val="7997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8665394" y="3306620"/>
            <a:ext cx="141605" cy="3168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0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00" spc="-25"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4605189" y="870029"/>
            <a:ext cx="4154804" cy="2717165"/>
            <a:chOff x="4605189" y="870029"/>
            <a:chExt cx="4154804" cy="2717165"/>
          </a:xfrm>
        </p:grpSpPr>
        <p:pic>
          <p:nvPicPr>
            <p:cNvPr id="121" name="object 1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5711" y="3510826"/>
              <a:ext cx="234950" cy="76200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4605189" y="870029"/>
              <a:ext cx="4154804" cy="292100"/>
            </a:xfrm>
            <a:custGeom>
              <a:avLst/>
              <a:gdLst/>
              <a:ahLst/>
              <a:cxnLst/>
              <a:rect l="l" t="t" r="r" b="b"/>
              <a:pathLst>
                <a:path w="4154804" h="292100">
                  <a:moveTo>
                    <a:pt x="4043193" y="291482"/>
                  </a:moveTo>
                  <a:lnTo>
                    <a:pt x="111588" y="291482"/>
                  </a:lnTo>
                  <a:lnTo>
                    <a:pt x="68152" y="282712"/>
                  </a:lnTo>
                  <a:lnTo>
                    <a:pt x="32683" y="258798"/>
                  </a:lnTo>
                  <a:lnTo>
                    <a:pt x="8769" y="223329"/>
                  </a:lnTo>
                  <a:lnTo>
                    <a:pt x="0" y="179894"/>
                  </a:lnTo>
                  <a:lnTo>
                    <a:pt x="0" y="111588"/>
                  </a:lnTo>
                  <a:lnTo>
                    <a:pt x="8769" y="68152"/>
                  </a:lnTo>
                  <a:lnTo>
                    <a:pt x="32683" y="32683"/>
                  </a:lnTo>
                  <a:lnTo>
                    <a:pt x="68152" y="8769"/>
                  </a:lnTo>
                  <a:lnTo>
                    <a:pt x="111587" y="0"/>
                  </a:lnTo>
                  <a:lnTo>
                    <a:pt x="4043192" y="0"/>
                  </a:lnTo>
                  <a:lnTo>
                    <a:pt x="4086627" y="8769"/>
                  </a:lnTo>
                  <a:lnTo>
                    <a:pt x="4122097" y="32683"/>
                  </a:lnTo>
                  <a:lnTo>
                    <a:pt x="4146011" y="68153"/>
                  </a:lnTo>
                  <a:lnTo>
                    <a:pt x="4154780" y="111588"/>
                  </a:lnTo>
                  <a:lnTo>
                    <a:pt x="4154781" y="179894"/>
                  </a:lnTo>
                  <a:lnTo>
                    <a:pt x="4146012" y="223329"/>
                  </a:lnTo>
                  <a:lnTo>
                    <a:pt x="4122098" y="258798"/>
                  </a:lnTo>
                  <a:lnTo>
                    <a:pt x="4086628" y="282712"/>
                  </a:lnTo>
                  <a:lnTo>
                    <a:pt x="4043193" y="291482"/>
                  </a:lnTo>
                  <a:close/>
                </a:path>
              </a:pathLst>
            </a:custGeom>
            <a:solidFill>
              <a:srgbClr val="592C7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4672746" y="915392"/>
            <a:ext cx="4252595" cy="50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Ventricular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pacing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TPPM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bridge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1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1195070" algn="l"/>
                <a:tab pos="2054860" algn="l"/>
                <a:tab pos="3088005" algn="l"/>
                <a:tab pos="3935729" algn="l"/>
              </a:tabLst>
            </a:pPr>
            <a:r>
              <a:rPr dirty="0" baseline="3472" sz="1200" spc="-15">
                <a:latin typeface="Calibri"/>
                <a:cs typeface="Calibri"/>
              </a:rPr>
              <a:t>100,0%</a:t>
            </a:r>
            <a:r>
              <a:rPr dirty="0" baseline="3472" sz="1200">
                <a:latin typeface="Calibri"/>
                <a:cs typeface="Calibri"/>
              </a:rPr>
              <a:t>	</a:t>
            </a:r>
            <a:r>
              <a:rPr dirty="0" baseline="3472" sz="1200" spc="-15">
                <a:latin typeface="Calibri"/>
                <a:cs typeface="Calibri"/>
              </a:rPr>
              <a:t>92,8%</a:t>
            </a:r>
            <a:r>
              <a:rPr dirty="0" baseline="3472" sz="1200">
                <a:latin typeface="Calibri"/>
                <a:cs typeface="Calibri"/>
              </a:rPr>
              <a:t>	</a:t>
            </a:r>
            <a:r>
              <a:rPr dirty="0" baseline="6944" sz="1200" spc="-15">
                <a:latin typeface="Calibri"/>
                <a:cs typeface="Calibri"/>
              </a:rPr>
              <a:t>95,8%</a:t>
            </a:r>
            <a:r>
              <a:rPr dirty="0" baseline="6944" sz="1200">
                <a:latin typeface="Calibri"/>
                <a:cs typeface="Calibri"/>
              </a:rPr>
              <a:t>	</a:t>
            </a:r>
            <a:r>
              <a:rPr dirty="0" sz="800" spc="-10">
                <a:latin typeface="Calibri"/>
                <a:cs typeface="Calibri"/>
              </a:rPr>
              <a:t>98,5%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baseline="6944" sz="1200" spc="-15">
                <a:latin typeface="Calibri"/>
                <a:cs typeface="Calibri"/>
              </a:rPr>
              <a:t>98,5%</a:t>
            </a:r>
            <a:endParaRPr baseline="6944" sz="1200">
              <a:latin typeface="Calibri"/>
              <a:cs typeface="Calibri"/>
            </a:endParaRPr>
          </a:p>
        </p:txBody>
      </p:sp>
      <p:sp>
        <p:nvSpPr>
          <p:cNvPr id="124" name="object 1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" y="1308100"/>
            <a:ext cx="8723630" cy="3166745"/>
            <a:chOff x="152400" y="1308100"/>
            <a:chExt cx="8723630" cy="3166745"/>
          </a:xfrm>
        </p:grpSpPr>
        <p:sp>
          <p:nvSpPr>
            <p:cNvPr id="3" name="object 3" descr=""/>
            <p:cNvSpPr/>
            <p:nvPr/>
          </p:nvSpPr>
          <p:spPr>
            <a:xfrm>
              <a:off x="273361" y="3829722"/>
              <a:ext cx="8597900" cy="640080"/>
            </a:xfrm>
            <a:custGeom>
              <a:avLst/>
              <a:gdLst/>
              <a:ahLst/>
              <a:cxnLst/>
              <a:rect l="l" t="t" r="r" b="b"/>
              <a:pathLst>
                <a:path w="8597900" h="640079">
                  <a:moveTo>
                    <a:pt x="93861" y="0"/>
                  </a:moveTo>
                  <a:lnTo>
                    <a:pt x="57326" y="7376"/>
                  </a:lnTo>
                  <a:lnTo>
                    <a:pt x="27491" y="27491"/>
                  </a:lnTo>
                  <a:lnTo>
                    <a:pt x="7376" y="57326"/>
                  </a:lnTo>
                  <a:lnTo>
                    <a:pt x="0" y="93861"/>
                  </a:lnTo>
                  <a:lnTo>
                    <a:pt x="0" y="546218"/>
                  </a:lnTo>
                  <a:lnTo>
                    <a:pt x="7376" y="582754"/>
                  </a:lnTo>
                  <a:lnTo>
                    <a:pt x="27491" y="612589"/>
                  </a:lnTo>
                  <a:lnTo>
                    <a:pt x="57327" y="632704"/>
                  </a:lnTo>
                  <a:lnTo>
                    <a:pt x="93861" y="640080"/>
                  </a:lnTo>
                  <a:lnTo>
                    <a:pt x="8503414" y="640079"/>
                  </a:lnTo>
                  <a:lnTo>
                    <a:pt x="8539948" y="632704"/>
                  </a:lnTo>
                  <a:lnTo>
                    <a:pt x="8569783" y="612588"/>
                  </a:lnTo>
                  <a:lnTo>
                    <a:pt x="8589898" y="582753"/>
                  </a:lnTo>
                  <a:lnTo>
                    <a:pt x="8597274" y="546218"/>
                  </a:lnTo>
                  <a:lnTo>
                    <a:pt x="8597274" y="93861"/>
                  </a:lnTo>
                  <a:lnTo>
                    <a:pt x="8569782" y="27491"/>
                  </a:lnTo>
                  <a:lnTo>
                    <a:pt x="8503413" y="0"/>
                  </a:lnTo>
                  <a:lnTo>
                    <a:pt x="93861" y="0"/>
                  </a:lnTo>
                  <a:close/>
                </a:path>
                <a:path w="8597900" h="640079">
                  <a:moveTo>
                    <a:pt x="8597275" y="93861"/>
                  </a:move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3843" y="3829124"/>
              <a:ext cx="8597265" cy="640715"/>
            </a:xfrm>
            <a:custGeom>
              <a:avLst/>
              <a:gdLst/>
              <a:ahLst/>
              <a:cxnLst/>
              <a:rect l="l" t="t" r="r" b="b"/>
              <a:pathLst>
                <a:path w="8597265" h="640714">
                  <a:moveTo>
                    <a:pt x="0" y="546100"/>
                  </a:moveTo>
                  <a:lnTo>
                    <a:pt x="7143" y="582612"/>
                  </a:lnTo>
                  <a:lnTo>
                    <a:pt x="27781" y="612775"/>
                  </a:lnTo>
                  <a:lnTo>
                    <a:pt x="57150" y="633412"/>
                  </a:lnTo>
                  <a:lnTo>
                    <a:pt x="93662" y="640556"/>
                  </a:lnTo>
                  <a:lnTo>
                    <a:pt x="8503443" y="640556"/>
                  </a:lnTo>
                  <a:lnTo>
                    <a:pt x="8539956" y="633412"/>
                  </a:lnTo>
                  <a:lnTo>
                    <a:pt x="8569325" y="612775"/>
                  </a:lnTo>
                  <a:lnTo>
                    <a:pt x="8589962" y="582612"/>
                  </a:lnTo>
                  <a:lnTo>
                    <a:pt x="8597106" y="546100"/>
                  </a:lnTo>
                  <a:lnTo>
                    <a:pt x="8597106" y="94456"/>
                  </a:lnTo>
                  <a:lnTo>
                    <a:pt x="8589962" y="57943"/>
                  </a:lnTo>
                  <a:lnTo>
                    <a:pt x="8569325" y="27781"/>
                  </a:lnTo>
                  <a:lnTo>
                    <a:pt x="8539956" y="7143"/>
                  </a:lnTo>
                  <a:lnTo>
                    <a:pt x="8503443" y="0"/>
                  </a:lnTo>
                  <a:lnTo>
                    <a:pt x="93662" y="0"/>
                  </a:lnTo>
                  <a:lnTo>
                    <a:pt x="57150" y="7143"/>
                  </a:lnTo>
                  <a:lnTo>
                    <a:pt x="27781" y="27781"/>
                  </a:lnTo>
                  <a:lnTo>
                    <a:pt x="7143" y="57943"/>
                  </a:lnTo>
                  <a:lnTo>
                    <a:pt x="0" y="94456"/>
                  </a:lnTo>
                  <a:lnTo>
                    <a:pt x="0" y="546100"/>
                  </a:lnTo>
                  <a:close/>
                </a:path>
              </a:pathLst>
            </a:custGeom>
            <a:ln w="9525">
              <a:solidFill>
                <a:srgbClr val="592C7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308100"/>
              <a:ext cx="5270500" cy="26162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63682" y="1474473"/>
              <a:ext cx="4867275" cy="2216785"/>
            </a:xfrm>
            <a:custGeom>
              <a:avLst/>
              <a:gdLst/>
              <a:ahLst/>
              <a:cxnLst/>
              <a:rect l="l" t="t" r="r" b="b"/>
              <a:pathLst>
                <a:path w="4867275" h="2216785">
                  <a:moveTo>
                    <a:pt x="4750989" y="0"/>
                  </a:moveTo>
                  <a:lnTo>
                    <a:pt x="116218" y="0"/>
                  </a:lnTo>
                  <a:lnTo>
                    <a:pt x="70980" y="9133"/>
                  </a:lnTo>
                  <a:lnTo>
                    <a:pt x="34039" y="34039"/>
                  </a:lnTo>
                  <a:lnTo>
                    <a:pt x="9133" y="70981"/>
                  </a:lnTo>
                  <a:lnTo>
                    <a:pt x="0" y="116218"/>
                  </a:lnTo>
                  <a:lnTo>
                    <a:pt x="0" y="2100417"/>
                  </a:lnTo>
                  <a:lnTo>
                    <a:pt x="9133" y="2145655"/>
                  </a:lnTo>
                  <a:lnTo>
                    <a:pt x="34039" y="2182596"/>
                  </a:lnTo>
                  <a:lnTo>
                    <a:pt x="70981" y="2207502"/>
                  </a:lnTo>
                  <a:lnTo>
                    <a:pt x="116218" y="2216635"/>
                  </a:lnTo>
                  <a:lnTo>
                    <a:pt x="4750989" y="2216635"/>
                  </a:lnTo>
                  <a:lnTo>
                    <a:pt x="4796227" y="2207502"/>
                  </a:lnTo>
                  <a:lnTo>
                    <a:pt x="4833168" y="2182596"/>
                  </a:lnTo>
                  <a:lnTo>
                    <a:pt x="4858074" y="2145654"/>
                  </a:lnTo>
                  <a:lnTo>
                    <a:pt x="4867207" y="2100417"/>
                  </a:lnTo>
                  <a:lnTo>
                    <a:pt x="4867207" y="116218"/>
                  </a:lnTo>
                  <a:lnTo>
                    <a:pt x="4858074" y="70980"/>
                  </a:lnTo>
                  <a:lnTo>
                    <a:pt x="4833168" y="34039"/>
                  </a:lnTo>
                  <a:lnTo>
                    <a:pt x="4796226" y="9132"/>
                  </a:lnTo>
                  <a:lnTo>
                    <a:pt x="475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Prospective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Multi-</a:t>
            </a:r>
            <a:r>
              <a:rPr dirty="0" sz="3000">
                <a:latin typeface="Arial"/>
                <a:cs typeface="Arial"/>
              </a:rPr>
              <a:t>centre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Study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195705" marR="5080" indent="-1163320">
              <a:lnSpc>
                <a:spcPts val="1939"/>
              </a:lnSpc>
              <a:spcBef>
                <a:spcPts val="345"/>
              </a:spcBef>
            </a:pPr>
            <a:r>
              <a:rPr dirty="0"/>
              <a:t>Permanent</a:t>
            </a:r>
            <a:r>
              <a:rPr dirty="0" spc="-40"/>
              <a:t> </a:t>
            </a:r>
            <a:r>
              <a:rPr dirty="0"/>
              <a:t>pacemaker</a:t>
            </a:r>
            <a:r>
              <a:rPr dirty="0" spc="-40"/>
              <a:t> </a:t>
            </a:r>
            <a:r>
              <a:rPr dirty="0"/>
              <a:t>reduction</a:t>
            </a:r>
            <a:r>
              <a:rPr dirty="0" spc="-40"/>
              <a:t> </a:t>
            </a:r>
            <a:r>
              <a:rPr dirty="0"/>
              <a:t>using</a:t>
            </a:r>
            <a:r>
              <a:rPr dirty="0" spc="-45"/>
              <a:t> </a:t>
            </a:r>
            <a:r>
              <a:rPr dirty="0"/>
              <a:t>temporary</a:t>
            </a:r>
            <a:r>
              <a:rPr dirty="0" spc="-35"/>
              <a:t> </a:t>
            </a:r>
            <a:r>
              <a:rPr dirty="0"/>
              <a:t>permanent</a:t>
            </a:r>
            <a:r>
              <a:rPr dirty="0" spc="-40"/>
              <a:t> </a:t>
            </a:r>
            <a:r>
              <a:rPr dirty="0"/>
              <a:t>pacemaker</a:t>
            </a:r>
            <a:r>
              <a:rPr dirty="0" spc="-40"/>
              <a:t> </a:t>
            </a:r>
            <a:r>
              <a:rPr dirty="0"/>
              <a:t>as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1-</a:t>
            </a:r>
            <a:r>
              <a:rPr dirty="0" spc="-10"/>
              <a:t>month </a:t>
            </a:r>
            <a:r>
              <a:rPr dirty="0"/>
              <a:t>bridge</a:t>
            </a:r>
            <a:r>
              <a:rPr dirty="0" spc="-40"/>
              <a:t> </a:t>
            </a:r>
            <a:r>
              <a:rPr dirty="0"/>
              <a:t>after</a:t>
            </a:r>
            <a:r>
              <a:rPr dirty="0" spc="-35"/>
              <a:t> </a:t>
            </a:r>
            <a:r>
              <a:rPr dirty="0" spc="-50"/>
              <a:t>TAVR: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prospective</a:t>
            </a:r>
            <a:r>
              <a:rPr dirty="0" spc="-40"/>
              <a:t> </a:t>
            </a:r>
            <a:r>
              <a:rPr dirty="0"/>
              <a:t>multi-centre</a:t>
            </a:r>
            <a:r>
              <a:rPr dirty="0" spc="-35"/>
              <a:t> </a:t>
            </a:r>
            <a:r>
              <a:rPr dirty="0" spc="-10"/>
              <a:t>single-</a:t>
            </a:r>
            <a:r>
              <a:rPr dirty="0"/>
              <a:t>arm</a:t>
            </a:r>
            <a:r>
              <a:rPr dirty="0" spc="-35"/>
              <a:t> </a:t>
            </a:r>
            <a:r>
              <a:rPr dirty="0" spc="-10"/>
              <a:t>study</a:t>
            </a:r>
          </a:p>
          <a:p>
            <a:pPr marL="20320">
              <a:lnSpc>
                <a:spcPct val="100000"/>
              </a:lnSpc>
            </a:pPr>
          </a:p>
          <a:p>
            <a:pPr marL="20320">
              <a:lnSpc>
                <a:spcPct val="100000"/>
              </a:lnSpc>
              <a:spcBef>
                <a:spcPts val="730"/>
              </a:spcBef>
            </a:pPr>
          </a:p>
          <a:p>
            <a:pPr marL="5275580" indent="-286385">
              <a:lnSpc>
                <a:spcPct val="100000"/>
              </a:lnSpc>
              <a:buSzPct val="103571"/>
              <a:buFont typeface="Arial"/>
              <a:buChar char="►"/>
              <a:tabLst>
                <a:tab pos="5276215" algn="l"/>
              </a:tabLst>
            </a:pPr>
            <a:r>
              <a:rPr dirty="0" sz="1400" spc="-10" b="0">
                <a:latin typeface="Calibri"/>
                <a:cs typeface="Calibri"/>
              </a:rPr>
              <a:t>ChiCTR2200057931</a:t>
            </a:r>
            <a:endParaRPr sz="1400">
              <a:latin typeface="Calibri"/>
              <a:cs typeface="Calibri"/>
            </a:endParaRPr>
          </a:p>
          <a:p>
            <a:pPr marL="5275580" indent="-286385">
              <a:lnSpc>
                <a:spcPct val="100000"/>
              </a:lnSpc>
              <a:spcBef>
                <a:spcPts val="1000"/>
              </a:spcBef>
              <a:buSzPct val="103571"/>
              <a:buFont typeface="Arial"/>
              <a:buChar char="►"/>
              <a:tabLst>
                <a:tab pos="5276215" algn="l"/>
              </a:tabLst>
            </a:pPr>
            <a:r>
              <a:rPr dirty="0" sz="1400" spc="-10" b="0">
                <a:latin typeface="Calibri"/>
                <a:cs typeface="Calibri"/>
              </a:rPr>
              <a:t>Prospective</a:t>
            </a:r>
            <a:r>
              <a:rPr dirty="0" sz="1400" spc="15" b="0">
                <a:latin typeface="Calibri"/>
                <a:cs typeface="Calibri"/>
              </a:rPr>
              <a:t> </a:t>
            </a:r>
            <a:r>
              <a:rPr dirty="0" sz="1400" spc="-20" b="0">
                <a:latin typeface="Calibri"/>
                <a:cs typeface="Calibri"/>
              </a:rPr>
              <a:t>multi-</a:t>
            </a:r>
            <a:r>
              <a:rPr dirty="0" sz="1400" spc="-10" b="0">
                <a:latin typeface="Calibri"/>
                <a:cs typeface="Calibri"/>
              </a:rPr>
              <a:t>centre</a:t>
            </a:r>
            <a:r>
              <a:rPr dirty="0" sz="1400" spc="2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study</a:t>
            </a:r>
            <a:endParaRPr sz="1400">
              <a:latin typeface="Calibri"/>
              <a:cs typeface="Calibri"/>
            </a:endParaRPr>
          </a:p>
          <a:p>
            <a:pPr marL="5275580" indent="-286385">
              <a:lnSpc>
                <a:spcPct val="100000"/>
              </a:lnSpc>
              <a:spcBef>
                <a:spcPts val="1000"/>
              </a:spcBef>
              <a:buSzPct val="103571"/>
              <a:buFont typeface="Arial"/>
              <a:buChar char="►"/>
              <a:tabLst>
                <a:tab pos="5276215" algn="l"/>
              </a:tabLst>
            </a:pPr>
            <a:r>
              <a:rPr dirty="0" sz="1400" b="0">
                <a:latin typeface="Calibri"/>
                <a:cs typeface="Calibri"/>
              </a:rPr>
              <a:t>13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tertiary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hospitals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in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China</a:t>
            </a:r>
            <a:endParaRPr sz="1400">
              <a:latin typeface="Calibri"/>
              <a:cs typeface="Calibri"/>
            </a:endParaRPr>
          </a:p>
          <a:p>
            <a:pPr marL="5275580" indent="-286385">
              <a:lnSpc>
                <a:spcPct val="100000"/>
              </a:lnSpc>
              <a:spcBef>
                <a:spcPts val="1000"/>
              </a:spcBef>
              <a:buSzPct val="103571"/>
              <a:buFont typeface="Arial"/>
              <a:buChar char="►"/>
              <a:tabLst>
                <a:tab pos="5276215" algn="l"/>
              </a:tabLst>
            </a:pPr>
            <a:r>
              <a:rPr dirty="0" sz="1400" b="0">
                <a:latin typeface="Calibri"/>
                <a:cs typeface="Calibri"/>
              </a:rPr>
              <a:t>From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spc="-30" b="0">
                <a:latin typeface="Calibri"/>
                <a:cs typeface="Calibri"/>
              </a:rPr>
              <a:t>Mar.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1,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2022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to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Sep.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1,</a:t>
            </a:r>
            <a:r>
              <a:rPr dirty="0" sz="1400" spc="-20" b="0">
                <a:latin typeface="Calibri"/>
                <a:cs typeface="Calibri"/>
              </a:rPr>
              <a:t> 2023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1524000"/>
            <a:ext cx="4605251" cy="212779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83213" y="3909792"/>
            <a:ext cx="8210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SzPct val="103571"/>
              <a:buFont typeface="Arial"/>
              <a:buChar char="►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study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aimed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explore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potential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reduction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PPM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implantation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temporary-</a:t>
            </a:r>
            <a:r>
              <a:rPr dirty="0" sz="1400" spc="-10">
                <a:latin typeface="Calibri"/>
                <a:cs typeface="Calibri"/>
              </a:rPr>
              <a:t>permanent pacemaker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(TPPM)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1-</a:t>
            </a:r>
            <a:r>
              <a:rPr dirty="0" sz="1400">
                <a:latin typeface="Calibri"/>
                <a:cs typeface="Calibri"/>
              </a:rPr>
              <a:t>month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bridge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multi-</a:t>
            </a:r>
            <a:r>
              <a:rPr dirty="0" sz="1400" spc="-10">
                <a:latin typeface="Calibri"/>
                <a:cs typeface="Calibri"/>
              </a:rPr>
              <a:t>centre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patient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population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Patients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Outcomes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605019" y="2010410"/>
            <a:ext cx="4416425" cy="2172335"/>
          </a:xfrm>
          <a:custGeom>
            <a:avLst/>
            <a:gdLst/>
            <a:ahLst/>
            <a:cxnLst/>
            <a:rect l="l" t="t" r="r" b="b"/>
            <a:pathLst>
              <a:path w="4416425" h="2172335">
                <a:moveTo>
                  <a:pt x="0" y="0"/>
                </a:moveTo>
                <a:lnTo>
                  <a:pt x="2587625" y="0"/>
                </a:lnTo>
              </a:path>
              <a:path w="4416425" h="2172335">
                <a:moveTo>
                  <a:pt x="2587625" y="0"/>
                </a:moveTo>
                <a:lnTo>
                  <a:pt x="4416425" y="0"/>
                </a:lnTo>
              </a:path>
              <a:path w="4416425" h="2172335">
                <a:moveTo>
                  <a:pt x="0" y="891539"/>
                </a:moveTo>
                <a:lnTo>
                  <a:pt x="2587625" y="891539"/>
                </a:lnTo>
              </a:path>
              <a:path w="4416425" h="2172335">
                <a:moveTo>
                  <a:pt x="2587625" y="891539"/>
                </a:moveTo>
                <a:lnTo>
                  <a:pt x="4416425" y="891539"/>
                </a:lnTo>
              </a:path>
              <a:path w="4416425" h="2172335">
                <a:moveTo>
                  <a:pt x="0" y="2172335"/>
                </a:moveTo>
                <a:lnTo>
                  <a:pt x="2587625" y="2172335"/>
                </a:lnTo>
              </a:path>
              <a:path w="4416425" h="2172335">
                <a:moveTo>
                  <a:pt x="2587625" y="2172335"/>
                </a:moveTo>
                <a:lnTo>
                  <a:pt x="4416425" y="2172335"/>
                </a:lnTo>
              </a:path>
            </a:pathLst>
          </a:custGeom>
          <a:ln w="12700">
            <a:solidFill>
              <a:srgbClr val="5C2C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605019" y="829945"/>
            <a:ext cx="4416425" cy="272415"/>
          </a:xfrm>
          <a:prstGeom prst="rect">
            <a:avLst/>
          </a:prstGeom>
          <a:solidFill>
            <a:srgbClr val="592C75"/>
          </a:solidFill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638425" algn="l"/>
              </a:tabLst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Endpoints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Definitions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43754" y="1192936"/>
            <a:ext cx="1981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primary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efficacy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endpoints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86654" y="1502816"/>
            <a:ext cx="17240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dirty="0" sz="1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freedom</a:t>
            </a:r>
            <a:r>
              <a:rPr dirty="0" sz="12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dirty="0" sz="1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0000"/>
                </a:solidFill>
                <a:latin typeface="Calibri"/>
                <a:cs typeface="Calibri"/>
              </a:rPr>
              <a:t>PPM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implantation</a:t>
            </a:r>
            <a:r>
              <a:rPr dirty="0" sz="1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at 1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31379" y="1151382"/>
            <a:ext cx="166179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Absence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pacing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signals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the</a:t>
            </a:r>
            <a:r>
              <a:rPr dirty="0" sz="1000">
                <a:latin typeface="Calibri"/>
                <a:cs typeface="Calibri"/>
              </a:rPr>
              <a:t> ECG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HOLTER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at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month, </a:t>
            </a:r>
            <a:r>
              <a:rPr dirty="0" sz="1000">
                <a:latin typeface="Calibri"/>
                <a:cs typeface="Calibri"/>
              </a:rPr>
              <a:t>meanwhile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pacemaker interrogation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 </a:t>
            </a:r>
            <a:r>
              <a:rPr dirty="0" sz="1000" spc="-10">
                <a:latin typeface="Calibri"/>
                <a:cs typeface="Calibri"/>
              </a:rPr>
              <a:t>previous </a:t>
            </a:r>
            <a:r>
              <a:rPr dirty="0" sz="1000">
                <a:latin typeface="Calibri"/>
                <a:cs typeface="Calibri"/>
              </a:rPr>
              <a:t>week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revealed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VPR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43754" y="2045106"/>
            <a:ext cx="2141220" cy="7264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Secondary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efficacy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endpoints</a:t>
            </a:r>
            <a:endParaRPr sz="1200">
              <a:latin typeface="Calibri"/>
              <a:cs typeface="Calibri"/>
            </a:endParaRPr>
          </a:p>
          <a:p>
            <a:pPr marL="355600" marR="79375">
              <a:lnSpc>
                <a:spcPct val="100000"/>
              </a:lnSpc>
              <a:spcBef>
                <a:spcPts val="600"/>
              </a:spcBef>
            </a:pP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dirty="0" sz="1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freedom</a:t>
            </a:r>
            <a:r>
              <a:rPr dirty="0" sz="12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dirty="0" sz="1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0000"/>
                </a:solidFill>
                <a:latin typeface="Calibri"/>
                <a:cs typeface="Calibri"/>
              </a:rPr>
              <a:t>PPM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implantation</a:t>
            </a:r>
            <a:r>
              <a:rPr dirty="0" sz="1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at 6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31379" y="2054351"/>
            <a:ext cx="170307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Calibri"/>
                <a:cs typeface="Calibri"/>
              </a:rPr>
              <a:t>12-</a:t>
            </a:r>
            <a:r>
              <a:rPr dirty="0" sz="1000">
                <a:latin typeface="Calibri"/>
                <a:cs typeface="Calibri"/>
              </a:rPr>
              <a:t>lead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ECG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reading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24-</a:t>
            </a:r>
            <a:r>
              <a:rPr dirty="0" sz="1000" spc="-50">
                <a:latin typeface="Calibri"/>
                <a:cs typeface="Calibri"/>
              </a:rPr>
              <a:t>h</a:t>
            </a:r>
            <a:r>
              <a:rPr dirty="0" sz="1000" spc="-10">
                <a:latin typeface="Calibri"/>
                <a:cs typeface="Calibri"/>
              </a:rPr>
              <a:t> HOLTER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monitoring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were </a:t>
            </a:r>
            <a:r>
              <a:rPr dirty="0" sz="1000" spc="-10">
                <a:latin typeface="Calibri"/>
                <a:cs typeface="Calibri"/>
              </a:rPr>
              <a:t>repeated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at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6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months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confirm </a:t>
            </a:r>
            <a:r>
              <a:rPr dirty="0" sz="1000">
                <a:latin typeface="Calibri"/>
                <a:cs typeface="Calibri"/>
              </a:rPr>
              <a:t>if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indications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PPM</a:t>
            </a:r>
            <a:r>
              <a:rPr dirty="0" sz="1000" spc="-10">
                <a:latin typeface="Calibri"/>
                <a:cs typeface="Calibri"/>
              </a:rPr>
              <a:t> implantation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recurred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43754" y="2969851"/>
            <a:ext cx="2405380" cy="107823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safety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endpoints</a:t>
            </a:r>
            <a:endParaRPr sz="1200">
              <a:latin typeface="Calibri"/>
              <a:cs typeface="Calibri"/>
            </a:endParaRPr>
          </a:p>
          <a:p>
            <a:pPr marL="355600" marR="534035">
              <a:lnSpc>
                <a:spcPct val="121700"/>
              </a:lnSpc>
              <a:spcBef>
                <a:spcPts val="60"/>
              </a:spcBef>
            </a:pPr>
            <a:r>
              <a:rPr dirty="0" sz="1200" spc="-10">
                <a:latin typeface="Calibri"/>
                <a:cs typeface="Calibri"/>
              </a:rPr>
              <a:t>All-</a:t>
            </a:r>
            <a:r>
              <a:rPr dirty="0" sz="1200">
                <a:latin typeface="Calibri"/>
                <a:cs typeface="Calibri"/>
              </a:rPr>
              <a:t>cause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mortality </a:t>
            </a:r>
            <a:r>
              <a:rPr dirty="0" sz="1200">
                <a:latin typeface="Calibri"/>
                <a:cs typeface="Calibri"/>
              </a:rPr>
              <a:t>Cardiovascular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mortality</a:t>
            </a:r>
            <a:endParaRPr sz="1200">
              <a:latin typeface="Calibri"/>
              <a:cs typeface="Calibri"/>
            </a:endParaRPr>
          </a:p>
          <a:p>
            <a:pPr marL="355600" marR="5080">
              <a:lnSpc>
                <a:spcPts val="1150"/>
              </a:lnSpc>
              <a:spcBef>
                <a:spcPts val="595"/>
              </a:spcBef>
            </a:pPr>
            <a:r>
              <a:rPr dirty="0" sz="1200">
                <a:latin typeface="Calibri"/>
                <a:cs typeface="Calibri"/>
              </a:rPr>
              <a:t>TPPM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Procedure-related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adverse events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31379" y="2988119"/>
            <a:ext cx="170116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All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deaths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regardless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etiology </a:t>
            </a:r>
            <a:r>
              <a:rPr dirty="0" sz="1000">
                <a:latin typeface="Calibri"/>
                <a:cs typeface="Calibri"/>
              </a:rPr>
              <a:t>Deaths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resulted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from </a:t>
            </a:r>
            <a:r>
              <a:rPr dirty="0" sz="1000" spc="-10">
                <a:latin typeface="Calibri"/>
                <a:cs typeface="Calibri"/>
              </a:rPr>
              <a:t>cardiovascular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diseases</a:t>
            </a:r>
            <a:r>
              <a:rPr dirty="0" sz="1000" spc="5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Infection,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vascular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access </a:t>
            </a:r>
            <a:r>
              <a:rPr dirty="0" sz="1000">
                <a:latin typeface="Calibri"/>
                <a:cs typeface="Calibri"/>
              </a:rPr>
              <a:t>complications,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cardiac perforation,</a:t>
            </a:r>
            <a:r>
              <a:rPr dirty="0" sz="1000">
                <a:latin typeface="Calibri"/>
                <a:cs typeface="Calibri"/>
              </a:rPr>
              <a:t> lead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dislocation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and</a:t>
            </a:r>
            <a:r>
              <a:rPr dirty="0" sz="1000" spc="-10">
                <a:latin typeface="Calibri"/>
                <a:cs typeface="Calibri"/>
              </a:rPr>
              <a:t> thromboembolism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15900" y="1976119"/>
            <a:ext cx="4144645" cy="2205990"/>
          </a:xfrm>
          <a:custGeom>
            <a:avLst/>
            <a:gdLst/>
            <a:ahLst/>
            <a:cxnLst/>
            <a:rect l="l" t="t" r="r" b="b"/>
            <a:pathLst>
              <a:path w="4144645" h="2205990">
                <a:moveTo>
                  <a:pt x="0" y="0"/>
                </a:moveTo>
                <a:lnTo>
                  <a:pt x="4144645" y="0"/>
                </a:lnTo>
              </a:path>
              <a:path w="4144645" h="2205990">
                <a:moveTo>
                  <a:pt x="0" y="847090"/>
                </a:moveTo>
                <a:lnTo>
                  <a:pt x="4144645" y="847090"/>
                </a:lnTo>
              </a:path>
              <a:path w="4144645" h="2205990">
                <a:moveTo>
                  <a:pt x="0" y="2205989"/>
                </a:moveTo>
                <a:lnTo>
                  <a:pt x="4144645" y="2205989"/>
                </a:lnTo>
              </a:path>
            </a:pathLst>
          </a:custGeom>
          <a:ln w="12700">
            <a:solidFill>
              <a:srgbClr val="5C2C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15900" y="841375"/>
            <a:ext cx="4144645" cy="292735"/>
          </a:xfrm>
          <a:prstGeom prst="rect">
            <a:avLst/>
          </a:prstGeom>
          <a:solidFill>
            <a:srgbClr val="592C75"/>
          </a:solidFill>
        </p:spPr>
        <p:txBody>
          <a:bodyPr wrap="square" lIns="0" tIns="247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9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254634" y="1314500"/>
            <a:ext cx="406590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Persistent*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complete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dirty="0" sz="14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occurred during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TAVR </a:t>
            </a:r>
            <a:r>
              <a:rPr dirty="0" sz="1400" spc="-10">
                <a:latin typeface="Calibri"/>
                <a:cs typeface="Calibri"/>
              </a:rPr>
              <a:t>procedure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after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TAVR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73509" y="2055545"/>
            <a:ext cx="10369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-10">
                <a:latin typeface="Calibri"/>
                <a:cs typeface="Calibri"/>
              </a:rPr>
              <a:t>(</a:t>
            </a:r>
            <a:r>
              <a:rPr dirty="0" sz="1400" spc="-10">
                <a:latin typeface="SimSun"/>
                <a:cs typeface="SimSun"/>
              </a:rPr>
              <a:t>≥</a:t>
            </a:r>
            <a:r>
              <a:rPr dirty="0" sz="1400" spc="-10">
                <a:latin typeface="Calibri"/>
                <a:cs typeface="Calibri"/>
              </a:rPr>
              <a:t>2:1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95">
                <a:latin typeface="Calibri"/>
                <a:cs typeface="Calibri"/>
              </a:rPr>
              <a:t>  </a:t>
            </a:r>
            <a:r>
              <a:rPr dirty="0" sz="1400">
                <a:latin typeface="Calibri"/>
                <a:cs typeface="Calibri"/>
              </a:rPr>
              <a:t>within</a:t>
            </a:r>
            <a:r>
              <a:rPr dirty="0" sz="1400" spc="105">
                <a:latin typeface="Calibri"/>
                <a:cs typeface="Calibri"/>
              </a:rPr>
              <a:t>  </a:t>
            </a:r>
            <a:r>
              <a:rPr dirty="0" sz="1400" spc="-6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4634" y="2055545"/>
            <a:ext cx="30791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Persistent*</a:t>
            </a:r>
            <a:r>
              <a:rPr dirty="0" sz="1400" spc="459"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high-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degree</a:t>
            </a:r>
            <a:r>
              <a:rPr dirty="0" sz="1400" spc="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atrioventricular </a:t>
            </a:r>
            <a:r>
              <a:rPr dirty="0" sz="1400">
                <a:latin typeface="Calibri"/>
                <a:cs typeface="Calibri"/>
              </a:rPr>
              <a:t>AVB)</a:t>
            </a:r>
            <a:r>
              <a:rPr dirty="0" sz="1400" spc="4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occurred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during</a:t>
            </a:r>
            <a:r>
              <a:rPr dirty="0" sz="1400" spc="459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TAVR</a:t>
            </a:r>
            <a:r>
              <a:rPr dirty="0" sz="1400" spc="4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procedure </a:t>
            </a:r>
            <a:r>
              <a:rPr dirty="0" sz="1400">
                <a:latin typeface="Calibri"/>
                <a:cs typeface="Calibri"/>
              </a:rPr>
              <a:t>month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after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TAVR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4634" y="3051860"/>
            <a:ext cx="406844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Persistent*</a:t>
            </a:r>
            <a:r>
              <a:rPr dirty="0" sz="1400" spc="210"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FF0000"/>
                </a:solidFill>
                <a:latin typeface="Calibri"/>
                <a:cs typeface="Calibri"/>
              </a:rPr>
              <a:t>first-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degree</a:t>
            </a:r>
            <a:r>
              <a:rPr dirty="0" sz="14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AVB</a:t>
            </a:r>
            <a:r>
              <a:rPr dirty="0" sz="14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(PR</a:t>
            </a:r>
            <a:r>
              <a:rPr dirty="0" sz="1400" spc="18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interval</a:t>
            </a:r>
            <a:r>
              <a:rPr dirty="0" sz="1400" spc="2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≥240ms</a:t>
            </a:r>
            <a:r>
              <a:rPr dirty="0" sz="1400" spc="19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≥20ms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larger than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baseline)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plus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dirty="0" sz="1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onset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 bundle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branch</a:t>
            </a:r>
            <a:r>
              <a:rPr dirty="0" sz="14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dirty="0" sz="14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(LBBB)</a:t>
            </a:r>
            <a:r>
              <a:rPr dirty="0" sz="14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(QRS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duration</a:t>
            </a:r>
            <a:r>
              <a:rPr dirty="0" sz="1400" spc="1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≥150ms)</a:t>
            </a:r>
            <a:r>
              <a:rPr dirty="0" sz="1400" spc="1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occurred </a:t>
            </a:r>
            <a:r>
              <a:rPr dirty="0" sz="1400">
                <a:latin typeface="Calibri"/>
                <a:cs typeface="Calibri"/>
              </a:rPr>
              <a:t>during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TAVR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procedure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month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after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TAVR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0374" y="4468603"/>
            <a:ext cx="31559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*Persistent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means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minimum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of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30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min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duration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of</a:t>
            </a:r>
            <a:r>
              <a:rPr dirty="0" sz="8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the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6A6A6"/>
                </a:solidFill>
                <a:latin typeface="Calibri"/>
                <a:cs typeface="Calibri"/>
              </a:rPr>
              <a:t>HAVB/CHB</a:t>
            </a:r>
            <a:r>
              <a:rPr dirty="0" sz="800" spc="-10">
                <a:solidFill>
                  <a:srgbClr val="A6A6A6"/>
                </a:solidFill>
                <a:latin typeface="Calibri"/>
                <a:cs typeface="Calibri"/>
              </a:rPr>
              <a:t> episode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84300" y="558800"/>
            <a:ext cx="6594475" cy="4537075"/>
            <a:chOff x="1384300" y="558800"/>
            <a:chExt cx="6594475" cy="45370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4300" y="558800"/>
              <a:ext cx="6350000" cy="42799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597517" y="733134"/>
              <a:ext cx="5949315" cy="3877310"/>
            </a:xfrm>
            <a:custGeom>
              <a:avLst/>
              <a:gdLst/>
              <a:ahLst/>
              <a:cxnLst/>
              <a:rect l="l" t="t" r="r" b="b"/>
              <a:pathLst>
                <a:path w="5949315" h="3877310">
                  <a:moveTo>
                    <a:pt x="5854288" y="0"/>
                  </a:moveTo>
                  <a:lnTo>
                    <a:pt x="94675" y="0"/>
                  </a:lnTo>
                  <a:lnTo>
                    <a:pt x="57823" y="7440"/>
                  </a:lnTo>
                  <a:lnTo>
                    <a:pt x="27729" y="27729"/>
                  </a:lnTo>
                  <a:lnTo>
                    <a:pt x="7440" y="57823"/>
                  </a:lnTo>
                  <a:lnTo>
                    <a:pt x="0" y="94674"/>
                  </a:lnTo>
                  <a:lnTo>
                    <a:pt x="0" y="3782289"/>
                  </a:lnTo>
                  <a:lnTo>
                    <a:pt x="7440" y="3819141"/>
                  </a:lnTo>
                  <a:lnTo>
                    <a:pt x="27729" y="3849235"/>
                  </a:lnTo>
                  <a:lnTo>
                    <a:pt x="57823" y="3869525"/>
                  </a:lnTo>
                  <a:lnTo>
                    <a:pt x="94675" y="3876965"/>
                  </a:lnTo>
                  <a:lnTo>
                    <a:pt x="5854288" y="3876965"/>
                  </a:lnTo>
                  <a:lnTo>
                    <a:pt x="5891140" y="3869525"/>
                  </a:lnTo>
                  <a:lnTo>
                    <a:pt x="5921234" y="3849235"/>
                  </a:lnTo>
                  <a:lnTo>
                    <a:pt x="5941524" y="3819141"/>
                  </a:lnTo>
                  <a:lnTo>
                    <a:pt x="5948964" y="3782289"/>
                  </a:lnTo>
                  <a:lnTo>
                    <a:pt x="5948963" y="94674"/>
                  </a:lnTo>
                  <a:lnTo>
                    <a:pt x="5941523" y="57823"/>
                  </a:lnTo>
                  <a:lnTo>
                    <a:pt x="5921233" y="27729"/>
                  </a:lnTo>
                  <a:lnTo>
                    <a:pt x="5891140" y="7440"/>
                  </a:lnTo>
                  <a:lnTo>
                    <a:pt x="5854288" y="0"/>
                  </a:lnTo>
                  <a:close/>
                </a:path>
                <a:path w="5949315" h="3877310">
                  <a:moveTo>
                    <a:pt x="5948964" y="9467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300" y="800100"/>
              <a:ext cx="5622016" cy="3759150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800" y="4762500"/>
            <a:ext cx="762286" cy="3635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TPPM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procedure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step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by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step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Guangyuan Song</dc:creator>
  <dc:subject>TAVI Hotline: new devices, new approaches</dc:subject>
  <dc:title>Using temporary permanent pacemaker as a one-month bridge after TAVI</dc:title>
  <dcterms:created xsi:type="dcterms:W3CDTF">2024-05-16T22:24:37Z</dcterms:created>
  <dcterms:modified xsi:type="dcterms:W3CDTF">2024-05-16T22:24:37Z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2024-05-13T00:00:00Z</vt:filetime>
  </property>
  <property fmtid="{D5CDD505-2E9C-101B-9397-08002B2CF9AE}" pid="3" name="Creator">
    <vt:lpwstr>europcr2024</vt:lpwstr>
  </property>
  <property fmtid="{D5CDD505-2E9C-101B-9397-08002B2CF9AE}" pid="4" name="LastSaved">
    <vt:filetime>2024-05-16T00:00:00Z</vt:filetime>
  </property>
  <property fmtid="{D5CDD505-2E9C-101B-9397-08002B2CF9AE}" pid="5" name="Producer">
    <vt:lpwstr>Aspose.Slides for .NET 23.12; modified using iTextSharp™ 5.5.13.3 ©2000-2022 iText Group NV (AGPL-version)</vt:lpwstr>
  </property>
</Properties>
</file>