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8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8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8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8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52159"/>
            <a:ext cx="12192000" cy="100583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93" y="0"/>
            <a:ext cx="12134011" cy="59045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852159"/>
            <a:ext cx="12192000" cy="10058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34771"/>
            <a:ext cx="89154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8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35734" y="2461149"/>
            <a:ext cx="5379720" cy="231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551" y="245363"/>
            <a:ext cx="4831715" cy="3228975"/>
          </a:xfrm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475"/>
              </a:spcBef>
            </a:pPr>
            <a:r>
              <a:rPr dirty="0"/>
              <a:t>Pulsed</a:t>
            </a:r>
            <a:r>
              <a:rPr dirty="0" spc="-40"/>
              <a:t> </a:t>
            </a:r>
            <a:r>
              <a:rPr dirty="0"/>
              <a:t>Field</a:t>
            </a:r>
            <a:r>
              <a:rPr dirty="0" spc="-150"/>
              <a:t> </a:t>
            </a:r>
            <a:r>
              <a:rPr dirty="0" spc="-10"/>
              <a:t>Ablation </a:t>
            </a:r>
            <a:r>
              <a:rPr dirty="0"/>
              <a:t>Treatment</a:t>
            </a:r>
            <a:r>
              <a:rPr dirty="0" spc="-130"/>
              <a:t> </a:t>
            </a:r>
            <a:r>
              <a:rPr dirty="0"/>
              <a:t>in</a:t>
            </a:r>
            <a:r>
              <a:rPr dirty="0" spc="-114"/>
              <a:t> </a:t>
            </a:r>
            <a:r>
              <a:rPr dirty="0" spc="-10"/>
              <a:t>Paroxysmal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/>
              <a:t>Persistent</a:t>
            </a:r>
            <a:r>
              <a:rPr dirty="0" spc="-160"/>
              <a:t> </a:t>
            </a:r>
            <a:r>
              <a:rPr dirty="0" spc="-10"/>
              <a:t>Atrial </a:t>
            </a:r>
            <a:r>
              <a:rPr dirty="0"/>
              <a:t>Fibrillation</a:t>
            </a:r>
            <a:r>
              <a:rPr dirty="0" spc="-60"/>
              <a:t> </a:t>
            </a:r>
            <a:r>
              <a:rPr dirty="0" spc="-10"/>
              <a:t>Patients:</a:t>
            </a:r>
          </a:p>
          <a:p>
            <a:pPr marL="12700" marR="363220">
              <a:lnSpc>
                <a:spcPct val="89700"/>
              </a:lnSpc>
              <a:spcBef>
                <a:spcPts val="660"/>
              </a:spcBef>
            </a:pPr>
            <a:r>
              <a:rPr dirty="0" b="0">
                <a:latin typeface="Arial"/>
                <a:cs typeface="Arial"/>
              </a:rPr>
              <a:t>Acute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and</a:t>
            </a:r>
            <a:r>
              <a:rPr dirty="0" spc="-10" b="0">
                <a:latin typeface="Arial"/>
                <a:cs typeface="Arial"/>
              </a:rPr>
              <a:t> Long-</a:t>
            </a:r>
            <a:r>
              <a:rPr dirty="0" spc="-20" b="0">
                <a:latin typeface="Arial"/>
                <a:cs typeface="Arial"/>
              </a:rPr>
              <a:t>term </a:t>
            </a:r>
            <a:r>
              <a:rPr dirty="0" b="0">
                <a:latin typeface="Arial"/>
                <a:cs typeface="Arial"/>
              </a:rPr>
              <a:t>Outcomes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from</a:t>
            </a:r>
            <a:r>
              <a:rPr dirty="0" spc="-25" b="0">
                <a:latin typeface="Arial"/>
                <a:cs typeface="Arial"/>
              </a:rPr>
              <a:t> the </a:t>
            </a:r>
            <a:r>
              <a:rPr dirty="0" b="0" i="1">
                <a:latin typeface="Arial"/>
                <a:cs typeface="Arial"/>
              </a:rPr>
              <a:t>PULSED</a:t>
            </a:r>
            <a:r>
              <a:rPr dirty="0" spc="-140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AF</a:t>
            </a:r>
            <a:r>
              <a:rPr dirty="0" spc="-75" b="0" i="1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Pivotal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spc="-35" b="0">
                <a:latin typeface="Arial"/>
                <a:cs typeface="Arial"/>
              </a:rPr>
              <a:t>Trial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551" y="3571747"/>
            <a:ext cx="4331335" cy="1467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 b="1">
                <a:solidFill>
                  <a:srgbClr val="2186C2"/>
                </a:solidFill>
                <a:latin typeface="Arial"/>
                <a:cs typeface="Arial"/>
              </a:rPr>
              <a:t>Dr.</a:t>
            </a:r>
            <a:r>
              <a:rPr dirty="0" sz="2400" spc="-1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186C2"/>
                </a:solidFill>
                <a:latin typeface="Arial"/>
                <a:cs typeface="Arial"/>
              </a:rPr>
              <a:t>Atul</a:t>
            </a:r>
            <a:r>
              <a:rPr dirty="0" sz="2400" spc="-2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2186C2"/>
                </a:solidFill>
                <a:latin typeface="Arial"/>
                <a:cs typeface="Arial"/>
              </a:rPr>
              <a:t>Verma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i="1">
                <a:solidFill>
                  <a:srgbClr val="002856"/>
                </a:solidFill>
                <a:latin typeface="Arial"/>
                <a:cs typeface="Arial"/>
              </a:rPr>
              <a:t>On</a:t>
            </a:r>
            <a:r>
              <a:rPr dirty="0" sz="1800" spc="-30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2856"/>
                </a:solidFill>
                <a:latin typeface="Arial"/>
                <a:cs typeface="Arial"/>
              </a:rPr>
              <a:t>behalf</a:t>
            </a:r>
            <a:r>
              <a:rPr dirty="0" sz="1800" spc="-15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1800" spc="-15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1800" spc="-15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2856"/>
                </a:solidFill>
                <a:latin typeface="Arial"/>
                <a:cs typeface="Arial"/>
              </a:rPr>
              <a:t>PULSED</a:t>
            </a:r>
            <a:r>
              <a:rPr dirty="0" sz="1800" spc="-80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2856"/>
                </a:solidFill>
                <a:latin typeface="Arial"/>
                <a:cs typeface="Arial"/>
              </a:rPr>
              <a:t>AF</a:t>
            </a:r>
            <a:r>
              <a:rPr dirty="0" sz="1800" spc="-45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002856"/>
                </a:solidFill>
                <a:latin typeface="Arial"/>
                <a:cs typeface="Arial"/>
              </a:rPr>
              <a:t>Investigators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@atulverma_md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Procedural</a:t>
            </a:r>
            <a:r>
              <a:rPr dirty="0" sz="3600" spc="-60"/>
              <a:t> </a:t>
            </a:r>
            <a:r>
              <a:rPr dirty="0" sz="3600" spc="-10"/>
              <a:t>Characteristics</a:t>
            </a:r>
            <a:endParaRPr sz="3600"/>
          </a:p>
        </p:txBody>
      </p:sp>
      <p:sp>
        <p:nvSpPr>
          <p:cNvPr id="3" name="object 3" descr=""/>
          <p:cNvSpPr/>
          <p:nvPr/>
        </p:nvSpPr>
        <p:spPr>
          <a:xfrm>
            <a:off x="1268742" y="1528228"/>
            <a:ext cx="9654540" cy="822960"/>
          </a:xfrm>
          <a:custGeom>
            <a:avLst/>
            <a:gdLst/>
            <a:ahLst/>
            <a:cxnLst/>
            <a:rect l="l" t="t" r="r" b="b"/>
            <a:pathLst>
              <a:path w="9654540" h="822960">
                <a:moveTo>
                  <a:pt x="9654502" y="548640"/>
                </a:moveTo>
                <a:lnTo>
                  <a:pt x="6839725" y="548640"/>
                </a:lnTo>
                <a:lnTo>
                  <a:pt x="4024947" y="548640"/>
                </a:lnTo>
                <a:lnTo>
                  <a:pt x="0" y="548640"/>
                </a:lnTo>
                <a:lnTo>
                  <a:pt x="0" y="822960"/>
                </a:lnTo>
                <a:lnTo>
                  <a:pt x="4024947" y="822960"/>
                </a:lnTo>
                <a:lnTo>
                  <a:pt x="6839725" y="822960"/>
                </a:lnTo>
                <a:lnTo>
                  <a:pt x="9654502" y="822960"/>
                </a:lnTo>
                <a:lnTo>
                  <a:pt x="9654502" y="548640"/>
                </a:lnTo>
                <a:close/>
              </a:path>
              <a:path w="9654540" h="822960">
                <a:moveTo>
                  <a:pt x="9654502" y="0"/>
                </a:moveTo>
                <a:lnTo>
                  <a:pt x="6839725" y="0"/>
                </a:lnTo>
                <a:lnTo>
                  <a:pt x="4024947" y="0"/>
                </a:lnTo>
                <a:lnTo>
                  <a:pt x="0" y="0"/>
                </a:lnTo>
                <a:lnTo>
                  <a:pt x="0" y="274320"/>
                </a:lnTo>
                <a:lnTo>
                  <a:pt x="4024947" y="274320"/>
                </a:lnTo>
                <a:lnTo>
                  <a:pt x="6839725" y="274320"/>
                </a:lnTo>
                <a:lnTo>
                  <a:pt x="9654502" y="274320"/>
                </a:lnTo>
                <a:lnTo>
                  <a:pt x="965450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268742" y="2625508"/>
            <a:ext cx="9654540" cy="233679"/>
          </a:xfrm>
          <a:custGeom>
            <a:avLst/>
            <a:gdLst/>
            <a:ahLst/>
            <a:cxnLst/>
            <a:rect l="l" t="t" r="r" b="b"/>
            <a:pathLst>
              <a:path w="9654540" h="233680">
                <a:moveTo>
                  <a:pt x="9654502" y="0"/>
                </a:moveTo>
                <a:lnTo>
                  <a:pt x="6839725" y="0"/>
                </a:lnTo>
                <a:lnTo>
                  <a:pt x="4024947" y="0"/>
                </a:lnTo>
                <a:lnTo>
                  <a:pt x="0" y="0"/>
                </a:lnTo>
                <a:lnTo>
                  <a:pt x="0" y="233299"/>
                </a:lnTo>
                <a:lnTo>
                  <a:pt x="4024947" y="233299"/>
                </a:lnTo>
                <a:lnTo>
                  <a:pt x="6839725" y="233299"/>
                </a:lnTo>
                <a:lnTo>
                  <a:pt x="9654502" y="233299"/>
                </a:lnTo>
                <a:lnTo>
                  <a:pt x="965450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240168" y="3072033"/>
          <a:ext cx="9787890" cy="1538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7215"/>
                <a:gridCol w="2458085"/>
                <a:gridCol w="2809240"/>
              </a:tblGrid>
              <a:tr h="186690">
                <a:tc>
                  <a:txBody>
                    <a:bodyPr/>
                    <a:lstStyle/>
                    <a:p>
                      <a:pPr marL="67310">
                        <a:lnSpc>
                          <a:spcPts val="1330"/>
                        </a:lnSpc>
                        <a:spcBef>
                          <a:spcPts val="4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anesthesia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57150">
                      <a:solidFill>
                        <a:srgbClr val="FF0000"/>
                      </a:solidFill>
                      <a:prstDash val="solid"/>
                    </a:lnL>
                    <a:lnT w="57150">
                      <a:solidFill>
                        <a:srgbClr val="FF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57150">
                      <a:solidFill>
                        <a:srgbClr val="FF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28448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anesthesia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57150">
                      <a:solidFill>
                        <a:srgbClr val="FF0000"/>
                      </a:solidFill>
                      <a:prstDash val="solid"/>
                    </a:lnL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6865">
                        <a:lnSpc>
                          <a:spcPts val="1305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89%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84%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solidFill>
                      <a:srgbClr val="EDEDED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284480">
                        <a:lnSpc>
                          <a:spcPts val="1330"/>
                        </a:lnSpc>
                        <a:spcBef>
                          <a:spcPts val="11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Deep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sedation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57150">
                      <a:solidFill>
                        <a:srgbClr val="FF0000"/>
                      </a:solidFill>
                      <a:prstDash val="solid"/>
                    </a:lnL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60045">
                        <a:lnSpc>
                          <a:spcPts val="134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solidFill>
                      <a:srgbClr val="EDEDED"/>
                    </a:solidFill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Conscious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sedation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57150">
                      <a:solidFill>
                        <a:srgbClr val="FF0000"/>
                      </a:solidFill>
                      <a:prstDash val="solid"/>
                    </a:lnL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60045">
                        <a:lnSpc>
                          <a:spcPts val="1305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solidFill>
                      <a:srgbClr val="EDEDED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Neuromuscular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Blockade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Use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57150">
                      <a:solidFill>
                        <a:srgbClr val="FF0000"/>
                      </a:solidFill>
                      <a:prstDash val="solid"/>
                    </a:lnL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0045">
                        <a:lnSpc>
                          <a:spcPts val="1345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91440">
                        <a:lnSpc>
                          <a:spcPts val="1335"/>
                        </a:lnSpc>
                        <a:spcBef>
                          <a:spcPts val="13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Intra-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procedural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Cardioversions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T w="57150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60045">
                        <a:lnSpc>
                          <a:spcPts val="1125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57150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65%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57150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marL="69850">
                        <a:lnSpc>
                          <a:spcPts val="1285"/>
                        </a:lnSpc>
                        <a:spcBef>
                          <a:spcPts val="48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Max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esophageal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temperature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(°c)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57150">
                      <a:solidFill>
                        <a:srgbClr val="FF0000"/>
                      </a:solidFill>
                      <a:prstDash val="solid"/>
                    </a:lnL>
                    <a:lnT w="57150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0.3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(0.1-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0.5)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§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T w="57150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40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0.2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(0.0-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0.5)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ǁ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R w="5715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268743" y="4683409"/>
          <a:ext cx="9730740" cy="1000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3575"/>
                <a:gridCol w="3636009"/>
                <a:gridCol w="2814954"/>
              </a:tblGrid>
              <a:tr h="393065">
                <a:tc>
                  <a:txBody>
                    <a:bodyPr/>
                    <a:lstStyle/>
                    <a:p>
                      <a:pPr marL="483870" marR="142875" indent="-414655">
                        <a:lnSpc>
                          <a:spcPct val="105000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Mapping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Navigation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(%)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CARTO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124777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solidFill>
                      <a:srgbClr val="EDEDED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483870">
                        <a:lnSpc>
                          <a:spcPts val="1320"/>
                        </a:lnSpc>
                        <a:spcBef>
                          <a:spcPts val="12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EnSite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47775">
                        <a:lnSpc>
                          <a:spcPts val="135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83870">
                        <a:lnSpc>
                          <a:spcPts val="1330"/>
                        </a:lnSpc>
                        <a:spcBef>
                          <a:spcPts val="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Rhythmia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52855">
                        <a:lnSpc>
                          <a:spcPts val="129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None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89685">
                        <a:lnSpc>
                          <a:spcPts val="1305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1268743" y="1010061"/>
            <a:ext cx="9654540" cy="243840"/>
          </a:xfrm>
          <a:prstGeom prst="rect">
            <a:avLst/>
          </a:prstGeom>
          <a:solidFill>
            <a:srgbClr val="002856"/>
          </a:solidFill>
        </p:spPr>
        <p:txBody>
          <a:bodyPr wrap="square" lIns="0" tIns="0" rIns="0" bIns="0" rtlCol="0" vert="horz">
            <a:spAutoFit/>
          </a:bodyPr>
          <a:lstStyle/>
          <a:p>
            <a:pPr marL="1537335">
              <a:lnSpc>
                <a:spcPts val="1920"/>
              </a:lnSpc>
              <a:tabLst>
                <a:tab pos="4462780" algn="l"/>
                <a:tab pos="7356475" algn="l"/>
              </a:tabLst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Parameter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	Paroxysmal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(n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150)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	Persistent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(n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150)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47483" y="1285747"/>
            <a:ext cx="2129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Acute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Pulmonary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Vein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Isolation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94707" y="1227835"/>
            <a:ext cx="3227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7020" algn="l"/>
              </a:tabLst>
            </a:pPr>
            <a:r>
              <a:rPr dirty="0" sz="1200" spc="-20">
                <a:latin typeface="Arial"/>
                <a:cs typeface="Arial"/>
              </a:rPr>
              <a:t>100%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60183" y="1560067"/>
            <a:ext cx="2370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Skin-to-</a:t>
            </a:r>
            <a:r>
              <a:rPr dirty="0" sz="1200">
                <a:latin typeface="Arial"/>
                <a:cs typeface="Arial"/>
              </a:rPr>
              <a:t>skin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Procedure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10">
                <a:latin typeface="Arial"/>
                <a:cs typeface="Arial"/>
              </a:rPr>
              <a:t> (min)*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34783" y="1834388"/>
            <a:ext cx="2435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Device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Left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Atrial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Dwell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(min)</a:t>
            </a:r>
            <a:r>
              <a:rPr dirty="0" baseline="27777" sz="1200" spc="-15">
                <a:latin typeface="Arial"/>
                <a:cs typeface="Arial"/>
              </a:rPr>
              <a:t>†</a:t>
            </a:r>
            <a:endParaRPr baseline="27777"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24832" y="1410715"/>
            <a:ext cx="3843020" cy="57404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19"/>
              </a:spcBef>
              <a:tabLst>
                <a:tab pos="2750820" algn="l"/>
              </a:tabLst>
            </a:pPr>
            <a:r>
              <a:rPr dirty="0" sz="1200">
                <a:latin typeface="Arial"/>
                <a:cs typeface="Arial"/>
              </a:rPr>
              <a:t>125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(102-</a:t>
            </a:r>
            <a:r>
              <a:rPr dirty="0" sz="1200" spc="-20">
                <a:latin typeface="Arial"/>
                <a:cs typeface="Arial"/>
              </a:rPr>
              <a:t>157)</a:t>
            </a:r>
            <a:r>
              <a:rPr dirty="0" sz="1200">
                <a:latin typeface="Arial"/>
                <a:cs typeface="Arial"/>
              </a:rPr>
              <a:t>	133.5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(107-</a:t>
            </a:r>
            <a:r>
              <a:rPr dirty="0" sz="1200" spc="-20">
                <a:latin typeface="Arial"/>
                <a:cs typeface="Arial"/>
              </a:rPr>
              <a:t>173)</a:t>
            </a:r>
            <a:endParaRPr sz="12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720"/>
              </a:spcBef>
              <a:tabLst>
                <a:tab pos="2877185" algn="l"/>
              </a:tabLst>
            </a:pPr>
            <a:r>
              <a:rPr dirty="0" sz="1200">
                <a:latin typeface="Arial"/>
                <a:cs typeface="Arial"/>
              </a:rPr>
              <a:t>58.5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(46-</a:t>
            </a:r>
            <a:r>
              <a:rPr dirty="0" sz="1200" spc="-25">
                <a:latin typeface="Arial"/>
                <a:cs typeface="Arial"/>
              </a:rPr>
              <a:t>76)</a:t>
            </a:r>
            <a:r>
              <a:rPr dirty="0" sz="1200">
                <a:latin typeface="Arial"/>
                <a:cs typeface="Arial"/>
              </a:rPr>
              <a:t>	62.5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(51-</a:t>
            </a:r>
            <a:r>
              <a:rPr dirty="0" sz="1200" spc="-25">
                <a:latin typeface="Arial"/>
                <a:cs typeface="Arial"/>
              </a:rPr>
              <a:t>84)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47483" y="2108708"/>
            <a:ext cx="273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Between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First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Last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Application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47483" y="2383028"/>
            <a:ext cx="1614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Fluoroscopy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(min)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36180" y="2626867"/>
            <a:ext cx="3261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Total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pulsed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field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ablation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energy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delivered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(sec)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26211" y="2861564"/>
            <a:ext cx="25666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Number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applications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procedure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74838" y="1959356"/>
            <a:ext cx="3667125" cy="108331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820"/>
              </a:spcBef>
              <a:tabLst>
                <a:tab pos="2890520" algn="l"/>
              </a:tabLst>
            </a:pPr>
            <a:r>
              <a:rPr dirty="0" sz="1200">
                <a:latin typeface="Arial"/>
                <a:cs typeface="Arial"/>
              </a:rPr>
              <a:t>53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(40-</a:t>
            </a:r>
            <a:r>
              <a:rPr dirty="0" sz="1200" spc="-25">
                <a:latin typeface="Arial"/>
                <a:cs typeface="Arial"/>
              </a:rPr>
              <a:t>68)</a:t>
            </a:r>
            <a:r>
              <a:rPr dirty="0" sz="1200">
                <a:latin typeface="Arial"/>
                <a:cs typeface="Arial"/>
              </a:rPr>
              <a:t>	60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(45-</a:t>
            </a:r>
            <a:r>
              <a:rPr dirty="0" sz="1200" spc="-25">
                <a:latin typeface="Arial"/>
                <a:cs typeface="Arial"/>
              </a:rPr>
              <a:t>77)</a:t>
            </a:r>
            <a:endParaRPr sz="12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720"/>
              </a:spcBef>
              <a:tabLst>
                <a:tab pos="2890520" algn="l"/>
              </a:tabLst>
            </a:pPr>
            <a:r>
              <a:rPr dirty="0" sz="1200">
                <a:latin typeface="Arial"/>
                <a:cs typeface="Arial"/>
              </a:rPr>
              <a:t>21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(15-</a:t>
            </a:r>
            <a:r>
              <a:rPr dirty="0" sz="1200" spc="-25">
                <a:latin typeface="Arial"/>
                <a:cs typeface="Arial"/>
              </a:rPr>
              <a:t>31)</a:t>
            </a:r>
            <a:r>
              <a:rPr dirty="0" sz="1200">
                <a:latin typeface="Arial"/>
                <a:cs typeface="Arial"/>
              </a:rPr>
              <a:t>	23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(14-</a:t>
            </a:r>
            <a:r>
              <a:rPr dirty="0" sz="1200" spc="-25">
                <a:latin typeface="Arial"/>
                <a:cs typeface="Arial"/>
              </a:rPr>
              <a:t>38)</a:t>
            </a:r>
            <a:endParaRPr sz="12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720"/>
              </a:spcBef>
              <a:tabLst>
                <a:tab pos="2890520" algn="l"/>
              </a:tabLst>
            </a:pPr>
            <a:r>
              <a:rPr dirty="0" sz="1200">
                <a:latin typeface="Arial"/>
                <a:cs typeface="Arial"/>
              </a:rPr>
              <a:t>23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(19-</a:t>
            </a:r>
            <a:r>
              <a:rPr dirty="0" sz="1200" spc="-25">
                <a:latin typeface="Arial"/>
                <a:cs typeface="Arial"/>
              </a:rPr>
              <a:t>28)</a:t>
            </a:r>
            <a:r>
              <a:rPr dirty="0" sz="1200">
                <a:latin typeface="Arial"/>
                <a:cs typeface="Arial"/>
              </a:rPr>
              <a:t>	27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(23-</a:t>
            </a:r>
            <a:r>
              <a:rPr dirty="0" sz="1200" spc="-25">
                <a:latin typeface="Arial"/>
                <a:cs typeface="Arial"/>
              </a:rPr>
              <a:t>34)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827020" algn="l"/>
              </a:tabLst>
            </a:pPr>
            <a:r>
              <a:rPr dirty="0" sz="1200">
                <a:latin typeface="Arial"/>
                <a:cs typeface="Arial"/>
              </a:rPr>
              <a:t>43.5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(37-</a:t>
            </a:r>
            <a:r>
              <a:rPr dirty="0" sz="1200" spc="-25">
                <a:latin typeface="Arial"/>
                <a:cs typeface="Arial"/>
              </a:rPr>
              <a:t>54)</a:t>
            </a:r>
            <a:r>
              <a:rPr dirty="0" sz="1200">
                <a:latin typeface="Arial"/>
                <a:cs typeface="Arial"/>
              </a:rPr>
              <a:t>	52.5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(44-</a:t>
            </a:r>
            <a:r>
              <a:rPr dirty="0" sz="1200" spc="-25">
                <a:latin typeface="Arial"/>
                <a:cs typeface="Arial"/>
              </a:rPr>
              <a:t>67)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347483" y="5681979"/>
            <a:ext cx="9178925" cy="318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represented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(IQR)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0">
                <a:latin typeface="Arial"/>
                <a:cs typeface="Arial"/>
              </a:rPr>
              <a:t> percentage;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*First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sheath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sheath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out;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†Includes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protocol-</a:t>
            </a:r>
            <a:r>
              <a:rPr dirty="0" sz="1000">
                <a:latin typeface="Arial"/>
                <a:cs typeface="Arial"/>
              </a:rPr>
              <a:t>mandated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20-</a:t>
            </a:r>
            <a:r>
              <a:rPr dirty="0" sz="1000">
                <a:latin typeface="Arial"/>
                <a:cs typeface="Arial"/>
              </a:rPr>
              <a:t>minute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wait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period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post-</a:t>
            </a:r>
            <a:r>
              <a:rPr dirty="0" sz="1000">
                <a:latin typeface="Arial"/>
                <a:cs typeface="Arial"/>
              </a:rPr>
              <a:t>ablation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mapping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Calibri"/>
                <a:cs typeface="Calibri"/>
              </a:rPr>
              <a:t>§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available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67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patients;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ǁData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available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73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patients.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268743" y="1797451"/>
            <a:ext cx="9654540" cy="238125"/>
          </a:xfrm>
          <a:custGeom>
            <a:avLst/>
            <a:gdLst/>
            <a:ahLst/>
            <a:cxnLst/>
            <a:rect l="l" t="t" r="r" b="b"/>
            <a:pathLst>
              <a:path w="9654540" h="238125">
                <a:moveTo>
                  <a:pt x="0" y="0"/>
                </a:moveTo>
                <a:lnTo>
                  <a:pt x="9654512" y="0"/>
                </a:lnTo>
                <a:lnTo>
                  <a:pt x="9654512" y="237506"/>
                </a:lnTo>
                <a:lnTo>
                  <a:pt x="0" y="237506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268743" y="2604175"/>
            <a:ext cx="9654540" cy="238125"/>
          </a:xfrm>
          <a:custGeom>
            <a:avLst/>
            <a:gdLst/>
            <a:ahLst/>
            <a:cxnLst/>
            <a:rect l="l" t="t" r="r" b="b"/>
            <a:pathLst>
              <a:path w="9654540" h="238125">
                <a:moveTo>
                  <a:pt x="0" y="0"/>
                </a:moveTo>
                <a:lnTo>
                  <a:pt x="9654512" y="0"/>
                </a:lnTo>
                <a:lnTo>
                  <a:pt x="9654512" y="237506"/>
                </a:lnTo>
                <a:lnTo>
                  <a:pt x="0" y="237506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88468"/>
            <a:ext cx="10466705" cy="1195070"/>
          </a:xfrm>
          <a:prstGeom prst="rect"/>
        </p:spPr>
        <p:txBody>
          <a:bodyPr wrap="square" lIns="0" tIns="158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3600"/>
              <a:t>Primary</a:t>
            </a:r>
            <a:r>
              <a:rPr dirty="0" sz="3600" spc="-35"/>
              <a:t> </a:t>
            </a:r>
            <a:r>
              <a:rPr dirty="0" sz="3600"/>
              <a:t>Efficacy</a:t>
            </a:r>
            <a:r>
              <a:rPr dirty="0" sz="3600" spc="-20"/>
              <a:t> </a:t>
            </a:r>
            <a:r>
              <a:rPr dirty="0" sz="3600" spc="-10"/>
              <a:t>Results</a:t>
            </a:r>
            <a:endParaRPr sz="3600"/>
          </a:p>
          <a:p>
            <a:pPr marL="126364" marR="5080">
              <a:lnSpc>
                <a:spcPts val="1610"/>
              </a:lnSpc>
              <a:spcBef>
                <a:spcPts val="560"/>
              </a:spcBef>
            </a:pP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Freedom</a:t>
            </a:r>
            <a:r>
              <a:rPr dirty="0" sz="14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composite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endpoint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acute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procedural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failure,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arrhythmia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recurrence,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repeat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ablation,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direct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current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cardioversion,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left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atrial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surgery,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antiarrhythmic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drug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escalation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through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months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(excluding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90-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day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blanking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period)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33230" y="5074411"/>
            <a:ext cx="981837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854450" marR="5080" indent="-3841750">
              <a:lnSpc>
                <a:spcPts val="2090"/>
              </a:lnSpc>
              <a:spcBef>
                <a:spcPts val="225"/>
              </a:spcBef>
            </a:pP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Both</a:t>
            </a:r>
            <a:r>
              <a:rPr dirty="0" sz="1800" spc="-2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paroxysmal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and</a:t>
            </a:r>
            <a:r>
              <a:rPr dirty="0" sz="18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persistent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atrial</a:t>
            </a:r>
            <a:r>
              <a:rPr dirty="0" sz="18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fibrillation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cohorts</a:t>
            </a:r>
            <a:r>
              <a:rPr dirty="0" sz="18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met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predetermined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 effectiveness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performance</a:t>
            </a:r>
            <a:r>
              <a:rPr dirty="0" sz="1800" spc="-5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goals.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70075" y="1568248"/>
            <a:ext cx="3169285" cy="36703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wrap="square" lIns="0" tIns="115570" rIns="0" bIns="0" rtlCol="0" vert="horz">
            <a:spAutoFit/>
          </a:bodyPr>
          <a:lstStyle/>
          <a:p>
            <a:pPr marL="267335">
              <a:lnSpc>
                <a:spcPct val="100000"/>
              </a:lnSpc>
              <a:spcBef>
                <a:spcPts val="910"/>
              </a:spcBef>
            </a:pP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Paroxysmal</a:t>
            </a:r>
            <a:r>
              <a:rPr dirty="0" sz="15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Atrial</a:t>
            </a:r>
            <a:r>
              <a:rPr dirty="0" sz="15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40F4B"/>
                </a:solidFill>
                <a:latin typeface="Arial"/>
                <a:cs typeface="Arial"/>
              </a:rPr>
              <a:t>Fibrillation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43954" y="1568248"/>
            <a:ext cx="3169285" cy="36703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wrap="square" lIns="0" tIns="115570" rIns="0" bIns="0" rtlCol="0" vert="horz">
            <a:spAutoFit/>
          </a:bodyPr>
          <a:lstStyle/>
          <a:p>
            <a:pPr marL="342265">
              <a:lnSpc>
                <a:spcPct val="100000"/>
              </a:lnSpc>
              <a:spcBef>
                <a:spcPts val="910"/>
              </a:spcBef>
            </a:pP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Persistent</a:t>
            </a:r>
            <a:r>
              <a:rPr dirty="0" sz="15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Atrial</a:t>
            </a:r>
            <a:r>
              <a:rPr dirty="0" sz="15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40F4B"/>
                </a:solidFill>
                <a:latin typeface="Arial"/>
                <a:cs typeface="Arial"/>
              </a:rPr>
              <a:t>Fibrillation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2099" y="2069451"/>
            <a:ext cx="4712076" cy="275658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6972" y="2075303"/>
            <a:ext cx="4594860" cy="27507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Freedom</a:t>
            </a:r>
            <a:r>
              <a:rPr dirty="0" sz="3600" spc="-10"/>
              <a:t> </a:t>
            </a:r>
            <a:r>
              <a:rPr dirty="0" sz="3600"/>
              <a:t>from</a:t>
            </a:r>
            <a:r>
              <a:rPr dirty="0" sz="3600" spc="-135"/>
              <a:t> </a:t>
            </a:r>
            <a:r>
              <a:rPr dirty="0" sz="3600" spc="-30"/>
              <a:t>AT/AF/AFL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2270075" y="1280579"/>
            <a:ext cx="3169285" cy="36703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wrap="square" lIns="0" tIns="113664" rIns="0" bIns="0" rtlCol="0" vert="horz">
            <a:spAutoFit/>
          </a:bodyPr>
          <a:lstStyle/>
          <a:p>
            <a:pPr marL="267335">
              <a:lnSpc>
                <a:spcPct val="100000"/>
              </a:lnSpc>
              <a:spcBef>
                <a:spcPts val="894"/>
              </a:spcBef>
            </a:pP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Paroxysmal</a:t>
            </a:r>
            <a:r>
              <a:rPr dirty="0" sz="15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Atrial</a:t>
            </a:r>
            <a:r>
              <a:rPr dirty="0" sz="15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40F4B"/>
                </a:solidFill>
                <a:latin typeface="Arial"/>
                <a:cs typeface="Arial"/>
              </a:rPr>
              <a:t>Fibrillation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43954" y="1280579"/>
            <a:ext cx="3169285" cy="36703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wrap="square" lIns="0" tIns="113664" rIns="0" bIns="0" rtlCol="0" vert="horz">
            <a:spAutoFit/>
          </a:bodyPr>
          <a:lstStyle/>
          <a:p>
            <a:pPr marL="342265">
              <a:lnSpc>
                <a:spcPct val="100000"/>
              </a:lnSpc>
              <a:spcBef>
                <a:spcPts val="894"/>
              </a:spcBef>
            </a:pP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Persistent</a:t>
            </a:r>
            <a:r>
              <a:rPr dirty="0" sz="15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Atrial</a:t>
            </a:r>
            <a:r>
              <a:rPr dirty="0" sz="15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40F4B"/>
                </a:solidFill>
                <a:latin typeface="Arial"/>
                <a:cs typeface="Arial"/>
              </a:rPr>
              <a:t>Fibrillation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56111" y="5074411"/>
            <a:ext cx="1052830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3105150" marR="5080" indent="-3092450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Freedom</a:t>
            </a:r>
            <a:r>
              <a:rPr dirty="0" sz="1800" spc="-2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from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atrial</a:t>
            </a:r>
            <a:r>
              <a:rPr dirty="0" sz="18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arrhythmia</a:t>
            </a:r>
            <a:r>
              <a:rPr dirty="0" sz="18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recurrence</a:t>
            </a:r>
            <a:r>
              <a:rPr dirty="0" sz="18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at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12</a:t>
            </a:r>
            <a:r>
              <a:rPr dirty="0" sz="18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months</a:t>
            </a:r>
            <a:r>
              <a:rPr dirty="0" sz="18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was</a:t>
            </a:r>
            <a:r>
              <a:rPr dirty="0" sz="18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69.5%</a:t>
            </a:r>
            <a:r>
              <a:rPr dirty="0" sz="18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in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the</a:t>
            </a:r>
            <a:r>
              <a:rPr dirty="0" sz="18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paroxysmal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and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 62.3%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in</a:t>
            </a:r>
            <a:r>
              <a:rPr dirty="0" sz="18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the</a:t>
            </a:r>
            <a:r>
              <a:rPr dirty="0" sz="18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persistent</a:t>
            </a:r>
            <a:r>
              <a:rPr dirty="0" sz="18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atrial</a:t>
            </a:r>
            <a:r>
              <a:rPr dirty="0" sz="1800" spc="-2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40F4B"/>
                </a:solidFill>
                <a:latin typeface="Arial"/>
                <a:cs typeface="Arial"/>
              </a:rPr>
              <a:t>fibrillation</a:t>
            </a:r>
            <a:r>
              <a:rPr dirty="0" sz="18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40F4B"/>
                </a:solidFill>
                <a:latin typeface="Arial"/>
                <a:cs typeface="Arial"/>
              </a:rPr>
              <a:t>cohort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887" y="1863096"/>
            <a:ext cx="4874416" cy="283546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7647" y="1863097"/>
            <a:ext cx="4874416" cy="28354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Clinical</a:t>
            </a:r>
            <a:r>
              <a:rPr dirty="0" sz="3600" spc="-20"/>
              <a:t> </a:t>
            </a:r>
            <a:r>
              <a:rPr dirty="0" sz="3600" spc="-10"/>
              <a:t>Success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2270075" y="1582056"/>
            <a:ext cx="3169285" cy="36703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wrap="square" lIns="0" tIns="113664" rIns="0" bIns="0" rtlCol="0" vert="horz">
            <a:spAutoFit/>
          </a:bodyPr>
          <a:lstStyle/>
          <a:p>
            <a:pPr marL="267335">
              <a:lnSpc>
                <a:spcPct val="100000"/>
              </a:lnSpc>
              <a:spcBef>
                <a:spcPts val="894"/>
              </a:spcBef>
            </a:pP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Paroxysmal</a:t>
            </a:r>
            <a:r>
              <a:rPr dirty="0" sz="15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Atrial</a:t>
            </a:r>
            <a:r>
              <a:rPr dirty="0" sz="15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40F4B"/>
                </a:solidFill>
                <a:latin typeface="Arial"/>
                <a:cs typeface="Arial"/>
              </a:rPr>
              <a:t>Fibrillation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43954" y="1582056"/>
            <a:ext cx="3169285" cy="36703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wrap="square" lIns="0" tIns="113664" rIns="0" bIns="0" rtlCol="0" vert="horz">
            <a:spAutoFit/>
          </a:bodyPr>
          <a:lstStyle/>
          <a:p>
            <a:pPr marL="342265">
              <a:lnSpc>
                <a:spcPct val="100000"/>
              </a:lnSpc>
              <a:spcBef>
                <a:spcPts val="894"/>
              </a:spcBef>
            </a:pP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Persistent</a:t>
            </a:r>
            <a:r>
              <a:rPr dirty="0" sz="1500" spc="-20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40F4B"/>
                </a:solidFill>
                <a:latin typeface="Arial"/>
                <a:cs typeface="Arial"/>
              </a:rPr>
              <a:t>Atrial</a:t>
            </a:r>
            <a:r>
              <a:rPr dirty="0" sz="1500" spc="-15" b="1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40F4B"/>
                </a:solidFill>
                <a:latin typeface="Arial"/>
                <a:cs typeface="Arial"/>
              </a:rPr>
              <a:t>Fibrillation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967930" y="5640323"/>
            <a:ext cx="6593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2856"/>
                </a:solidFill>
                <a:latin typeface="Arial"/>
                <a:cs typeface="Arial"/>
              </a:rPr>
              <a:t>Freedom</a:t>
            </a:r>
            <a:r>
              <a:rPr dirty="0" sz="14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856"/>
                </a:solidFill>
                <a:latin typeface="Arial"/>
                <a:cs typeface="Arial"/>
              </a:rPr>
              <a:t>from</a:t>
            </a:r>
            <a:r>
              <a:rPr dirty="0" sz="14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856"/>
                </a:solidFill>
                <a:latin typeface="Arial"/>
                <a:cs typeface="Arial"/>
              </a:rPr>
              <a:t>symptomatic</a:t>
            </a:r>
            <a:r>
              <a:rPr dirty="0" sz="14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856"/>
                </a:solidFill>
                <a:latin typeface="Arial"/>
                <a:cs typeface="Arial"/>
              </a:rPr>
              <a:t>recurrence</a:t>
            </a:r>
            <a:r>
              <a:rPr dirty="0" sz="14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856"/>
                </a:solidFill>
                <a:latin typeface="Arial"/>
                <a:cs typeface="Arial"/>
              </a:rPr>
              <a:t>is</a:t>
            </a:r>
            <a:r>
              <a:rPr dirty="0" sz="14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856"/>
                </a:solidFill>
                <a:latin typeface="Arial"/>
                <a:cs typeface="Arial"/>
              </a:rPr>
              <a:t>based</a:t>
            </a:r>
            <a:r>
              <a:rPr dirty="0" sz="14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856"/>
                </a:solidFill>
                <a:latin typeface="Arial"/>
                <a:cs typeface="Arial"/>
              </a:rPr>
              <a:t>on</a:t>
            </a:r>
            <a:r>
              <a:rPr dirty="0" sz="14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2856"/>
                </a:solidFill>
                <a:latin typeface="Arial"/>
                <a:cs typeface="Arial"/>
              </a:rPr>
              <a:t>trans-</a:t>
            </a:r>
            <a:r>
              <a:rPr dirty="0" sz="1400">
                <a:solidFill>
                  <a:srgbClr val="002856"/>
                </a:solidFill>
                <a:latin typeface="Arial"/>
                <a:cs typeface="Arial"/>
              </a:rPr>
              <a:t>telephonic</a:t>
            </a:r>
            <a:r>
              <a:rPr dirty="0" sz="14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856"/>
                </a:solidFill>
                <a:latin typeface="Arial"/>
                <a:cs typeface="Arial"/>
              </a:rPr>
              <a:t>monitoring</a:t>
            </a:r>
            <a:r>
              <a:rPr dirty="0" sz="14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02856"/>
                </a:solidFill>
                <a:latin typeface="Arial"/>
                <a:cs typeface="Arial"/>
              </a:rPr>
              <a:t>only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54100" y="1065276"/>
            <a:ext cx="79559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Clinical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success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defined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freedom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from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symptomatic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atrial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arrhythmia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recurrence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12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months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102" y="2193921"/>
            <a:ext cx="4991142" cy="292614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9424" y="2193919"/>
            <a:ext cx="5022336" cy="29261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Primary</a:t>
            </a:r>
            <a:r>
              <a:rPr dirty="0" sz="3600" spc="-30"/>
              <a:t> </a:t>
            </a:r>
            <a:r>
              <a:rPr dirty="0" sz="3600"/>
              <a:t>Safety</a:t>
            </a:r>
            <a:r>
              <a:rPr dirty="0" sz="3600" spc="-25"/>
              <a:t> </a:t>
            </a:r>
            <a:r>
              <a:rPr dirty="0" sz="3600" spc="-10"/>
              <a:t>Results</a:t>
            </a:r>
            <a:endParaRPr sz="3600"/>
          </a:p>
        </p:txBody>
      </p:sp>
      <p:sp>
        <p:nvSpPr>
          <p:cNvPr id="3" name="object 3" descr=""/>
          <p:cNvSpPr/>
          <p:nvPr/>
        </p:nvSpPr>
        <p:spPr>
          <a:xfrm>
            <a:off x="964247" y="1739315"/>
            <a:ext cx="10760075" cy="588010"/>
          </a:xfrm>
          <a:custGeom>
            <a:avLst/>
            <a:gdLst/>
            <a:ahLst/>
            <a:cxnLst/>
            <a:rect l="l" t="t" r="r" b="b"/>
            <a:pathLst>
              <a:path w="10760075" h="588010">
                <a:moveTo>
                  <a:pt x="10759986" y="0"/>
                </a:moveTo>
                <a:lnTo>
                  <a:pt x="6465633" y="0"/>
                </a:lnTo>
                <a:lnTo>
                  <a:pt x="0" y="0"/>
                </a:lnTo>
                <a:lnTo>
                  <a:pt x="0" y="292671"/>
                </a:lnTo>
                <a:lnTo>
                  <a:pt x="0" y="587425"/>
                </a:lnTo>
                <a:lnTo>
                  <a:pt x="6465633" y="587425"/>
                </a:lnTo>
                <a:lnTo>
                  <a:pt x="8708199" y="587425"/>
                </a:lnTo>
                <a:lnTo>
                  <a:pt x="10759986" y="587425"/>
                </a:lnTo>
                <a:lnTo>
                  <a:pt x="10759986" y="292671"/>
                </a:lnTo>
                <a:lnTo>
                  <a:pt x="10759986" y="0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040361" y="1763267"/>
            <a:ext cx="30740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64253" y="2085418"/>
          <a:ext cx="10836275" cy="371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9540"/>
                <a:gridCol w="2216150"/>
                <a:gridCol w="2064384"/>
              </a:tblGrid>
              <a:tr h="457200">
                <a:tc>
                  <a:txBody>
                    <a:bodyPr/>
                    <a:lstStyle/>
                    <a:p>
                      <a:pPr marL="38100">
                        <a:lnSpc>
                          <a:spcPts val="154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Safety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595"/>
                        </a:lnSpc>
                        <a:spcBef>
                          <a:spcPts val="359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months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Paroxysmal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150)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545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Persistent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Pulmonary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vein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stenosis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(&gt;70%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diameter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reduction)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Phrenic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nerve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injury/diaphragmatic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paralysis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ongoing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months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Atrioesophageal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fistula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tamponade/perforation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2186C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Cerebrovascular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accident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2186C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Transient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ischemic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attack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bleeding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requiring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transfusion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infarction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Pericarditis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requiring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intervention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5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Vagal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nerve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injury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resulting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esophageal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dysmotility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gastroparesis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5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Vascular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complications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requiring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intervention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605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Death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dirty="0" sz="1400" spc="-30">
                          <a:latin typeface="Arial"/>
                          <a:cs typeface="Arial"/>
                        </a:rPr>
                        <a:t>PFA</a:t>
                      </a:r>
                      <a:r>
                        <a:rPr dirty="0" sz="14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system-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procedure-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pulmonary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event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71450">
                        <a:lnSpc>
                          <a:spcPts val="1650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prolonging/requiring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hospitalization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&gt;48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hours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(excluding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recurrent</a:t>
                      </a:r>
                      <a:r>
                        <a:rPr dirty="0" sz="14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AF/AFL/AT)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937745" y="929131"/>
            <a:ext cx="10023475" cy="67945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0.7%</a:t>
            </a:r>
            <a:r>
              <a:rPr dirty="0" sz="1800" spc="-3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safety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event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rate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in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each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cohort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Both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paroxysmal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persistent</a:t>
            </a:r>
            <a:r>
              <a:rPr dirty="0" sz="15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atrial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fibrillation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cohorts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met</a:t>
            </a:r>
            <a:r>
              <a:rPr dirty="0" sz="15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predetermined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safety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performance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goals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(&lt;13%,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p=0.002)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37745" y="1659128"/>
            <a:ext cx="889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87379" y="1601289"/>
            <a:ext cx="69850" cy="1702435"/>
            <a:chOff x="1987379" y="1601289"/>
            <a:chExt cx="69850" cy="1702435"/>
          </a:xfrm>
        </p:grpSpPr>
        <p:sp>
          <p:nvSpPr>
            <p:cNvPr id="3" name="object 3" descr=""/>
            <p:cNvSpPr/>
            <p:nvPr/>
          </p:nvSpPr>
          <p:spPr>
            <a:xfrm>
              <a:off x="1992142" y="1601289"/>
              <a:ext cx="0" cy="1702435"/>
            </a:xfrm>
            <a:custGeom>
              <a:avLst/>
              <a:gdLst/>
              <a:ahLst/>
              <a:cxnLst/>
              <a:rect l="l" t="t" r="r" b="b"/>
              <a:pathLst>
                <a:path w="0" h="1702435">
                  <a:moveTo>
                    <a:pt x="0" y="1702097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999975" y="2062403"/>
              <a:ext cx="57150" cy="612775"/>
            </a:xfrm>
            <a:custGeom>
              <a:avLst/>
              <a:gdLst/>
              <a:ahLst/>
              <a:cxnLst/>
              <a:rect l="l" t="t" r="r" b="b"/>
              <a:pathLst>
                <a:path w="57150" h="612775">
                  <a:moveTo>
                    <a:pt x="29992" y="305892"/>
                  </a:moveTo>
                  <a:lnTo>
                    <a:pt x="29992" y="612754"/>
                  </a:lnTo>
                </a:path>
                <a:path w="57150" h="612775">
                  <a:moveTo>
                    <a:pt x="29992" y="305892"/>
                  </a:moveTo>
                  <a:lnTo>
                    <a:pt x="29992" y="0"/>
                  </a:lnTo>
                </a:path>
                <a:path w="57150" h="612775">
                  <a:moveTo>
                    <a:pt x="0" y="612754"/>
                  </a:moveTo>
                  <a:lnTo>
                    <a:pt x="57150" y="612754"/>
                  </a:lnTo>
                </a:path>
                <a:path w="57150" h="61277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4876207" y="1675563"/>
            <a:ext cx="57150" cy="476884"/>
          </a:xfrm>
          <a:custGeom>
            <a:avLst/>
            <a:gdLst/>
            <a:ahLst/>
            <a:cxnLst/>
            <a:rect l="l" t="t" r="r" b="b"/>
            <a:pathLst>
              <a:path w="57150" h="476885">
                <a:moveTo>
                  <a:pt x="28025" y="238581"/>
                </a:moveTo>
                <a:lnTo>
                  <a:pt x="28025" y="476587"/>
                </a:lnTo>
              </a:path>
              <a:path w="57150" h="476885">
                <a:moveTo>
                  <a:pt x="28025" y="238581"/>
                </a:moveTo>
                <a:lnTo>
                  <a:pt x="28025" y="0"/>
                </a:lnTo>
              </a:path>
              <a:path w="57150" h="476885">
                <a:moveTo>
                  <a:pt x="0" y="476587"/>
                </a:moveTo>
                <a:lnTo>
                  <a:pt x="57150" y="476587"/>
                </a:lnTo>
              </a:path>
              <a:path w="57150" h="476885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5875">
            <a:solidFill>
              <a:srgbClr val="00285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3770" y="2335011"/>
            <a:ext cx="70485" cy="7048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4871082" y="1877811"/>
            <a:ext cx="70485" cy="70485"/>
            <a:chOff x="4871082" y="1877811"/>
            <a:chExt cx="70485" cy="70485"/>
          </a:xfrm>
        </p:grpSpPr>
        <p:sp>
          <p:nvSpPr>
            <p:cNvPr id="8" name="object 8" descr=""/>
            <p:cNvSpPr/>
            <p:nvPr/>
          </p:nvSpPr>
          <p:spPr>
            <a:xfrm>
              <a:off x="4875845" y="1882574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30479" y="0"/>
                  </a:moveTo>
                  <a:lnTo>
                    <a:pt x="18615" y="2395"/>
                  </a:lnTo>
                  <a:lnTo>
                    <a:pt x="8927" y="8927"/>
                  </a:lnTo>
                  <a:lnTo>
                    <a:pt x="2395" y="18616"/>
                  </a:lnTo>
                  <a:lnTo>
                    <a:pt x="0" y="30480"/>
                  </a:lnTo>
                  <a:lnTo>
                    <a:pt x="2395" y="42344"/>
                  </a:lnTo>
                  <a:lnTo>
                    <a:pt x="8927" y="52032"/>
                  </a:lnTo>
                  <a:lnTo>
                    <a:pt x="18615" y="58564"/>
                  </a:lnTo>
                  <a:lnTo>
                    <a:pt x="30479" y="60960"/>
                  </a:lnTo>
                  <a:lnTo>
                    <a:pt x="42344" y="58564"/>
                  </a:lnTo>
                  <a:lnTo>
                    <a:pt x="52032" y="52032"/>
                  </a:lnTo>
                  <a:lnTo>
                    <a:pt x="58564" y="42344"/>
                  </a:lnTo>
                  <a:lnTo>
                    <a:pt x="60960" y="30480"/>
                  </a:lnTo>
                  <a:lnTo>
                    <a:pt x="58564" y="18616"/>
                  </a:lnTo>
                  <a:lnTo>
                    <a:pt x="52032" y="8927"/>
                  </a:lnTo>
                  <a:lnTo>
                    <a:pt x="42344" y="239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875845" y="1882574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60960" y="30480"/>
                  </a:moveTo>
                  <a:lnTo>
                    <a:pt x="58564" y="42344"/>
                  </a:lnTo>
                  <a:lnTo>
                    <a:pt x="52032" y="52032"/>
                  </a:lnTo>
                  <a:lnTo>
                    <a:pt x="42344" y="58564"/>
                  </a:lnTo>
                  <a:lnTo>
                    <a:pt x="30480" y="60960"/>
                  </a:lnTo>
                  <a:lnTo>
                    <a:pt x="18615" y="58564"/>
                  </a:lnTo>
                  <a:lnTo>
                    <a:pt x="8927" y="52032"/>
                  </a:lnTo>
                  <a:lnTo>
                    <a:pt x="2395" y="42344"/>
                  </a:lnTo>
                  <a:lnTo>
                    <a:pt x="0" y="30480"/>
                  </a:lnTo>
                  <a:lnTo>
                    <a:pt x="2395" y="18615"/>
                  </a:lnTo>
                  <a:lnTo>
                    <a:pt x="8927" y="8927"/>
                  </a:lnTo>
                  <a:lnTo>
                    <a:pt x="18615" y="2395"/>
                  </a:lnTo>
                  <a:lnTo>
                    <a:pt x="30480" y="0"/>
                  </a:lnTo>
                  <a:lnTo>
                    <a:pt x="42344" y="2395"/>
                  </a:lnTo>
                  <a:lnTo>
                    <a:pt x="52032" y="8927"/>
                  </a:lnTo>
                  <a:lnTo>
                    <a:pt x="58564" y="18615"/>
                  </a:lnTo>
                  <a:lnTo>
                    <a:pt x="60960" y="30480"/>
                  </a:lnTo>
                  <a:close/>
                </a:path>
              </a:pathLst>
            </a:custGeom>
            <a:ln w="95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100981" y="2364740"/>
            <a:ext cx="321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60.4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29209" y="1846579"/>
            <a:ext cx="321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89.8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014910" y="1902543"/>
            <a:ext cx="2889250" cy="480059"/>
          </a:xfrm>
          <a:custGeom>
            <a:avLst/>
            <a:gdLst/>
            <a:ahLst/>
            <a:cxnLst/>
            <a:rect l="l" t="t" r="r" b="b"/>
            <a:pathLst>
              <a:path w="2889250" h="480060">
                <a:moveTo>
                  <a:pt x="18609" y="452593"/>
                </a:moveTo>
                <a:lnTo>
                  <a:pt x="4728" y="454788"/>
                </a:lnTo>
                <a:lnTo>
                  <a:pt x="0" y="461293"/>
                </a:lnTo>
                <a:lnTo>
                  <a:pt x="2192" y="475148"/>
                </a:lnTo>
                <a:lnTo>
                  <a:pt x="8695" y="479877"/>
                </a:lnTo>
                <a:lnTo>
                  <a:pt x="22576" y="477681"/>
                </a:lnTo>
                <a:lnTo>
                  <a:pt x="27304" y="471177"/>
                </a:lnTo>
                <a:lnTo>
                  <a:pt x="25112" y="457320"/>
                </a:lnTo>
                <a:lnTo>
                  <a:pt x="18609" y="452593"/>
                </a:lnTo>
                <a:close/>
              </a:path>
              <a:path w="2889250" h="480060">
                <a:moveTo>
                  <a:pt x="68809" y="444653"/>
                </a:moveTo>
                <a:lnTo>
                  <a:pt x="54930" y="446848"/>
                </a:lnTo>
                <a:lnTo>
                  <a:pt x="50201" y="453353"/>
                </a:lnTo>
                <a:lnTo>
                  <a:pt x="52392" y="467208"/>
                </a:lnTo>
                <a:lnTo>
                  <a:pt x="58897" y="471937"/>
                </a:lnTo>
                <a:lnTo>
                  <a:pt x="72778" y="469741"/>
                </a:lnTo>
                <a:lnTo>
                  <a:pt x="77506" y="463236"/>
                </a:lnTo>
                <a:lnTo>
                  <a:pt x="75314" y="449380"/>
                </a:lnTo>
                <a:lnTo>
                  <a:pt x="68809" y="444653"/>
                </a:lnTo>
                <a:close/>
              </a:path>
              <a:path w="2889250" h="480060">
                <a:moveTo>
                  <a:pt x="119011" y="436712"/>
                </a:moveTo>
                <a:lnTo>
                  <a:pt x="105130" y="438908"/>
                </a:lnTo>
                <a:lnTo>
                  <a:pt x="100402" y="445413"/>
                </a:lnTo>
                <a:lnTo>
                  <a:pt x="102594" y="459268"/>
                </a:lnTo>
                <a:lnTo>
                  <a:pt x="109099" y="463997"/>
                </a:lnTo>
                <a:lnTo>
                  <a:pt x="122979" y="461801"/>
                </a:lnTo>
                <a:lnTo>
                  <a:pt x="127707" y="455296"/>
                </a:lnTo>
                <a:lnTo>
                  <a:pt x="125516" y="441440"/>
                </a:lnTo>
                <a:lnTo>
                  <a:pt x="119011" y="436712"/>
                </a:lnTo>
                <a:close/>
              </a:path>
              <a:path w="2889250" h="480060">
                <a:moveTo>
                  <a:pt x="169213" y="428772"/>
                </a:moveTo>
                <a:lnTo>
                  <a:pt x="155332" y="430968"/>
                </a:lnTo>
                <a:lnTo>
                  <a:pt x="150604" y="437473"/>
                </a:lnTo>
                <a:lnTo>
                  <a:pt x="152796" y="451328"/>
                </a:lnTo>
                <a:lnTo>
                  <a:pt x="159299" y="456055"/>
                </a:lnTo>
                <a:lnTo>
                  <a:pt x="173181" y="453861"/>
                </a:lnTo>
                <a:lnTo>
                  <a:pt x="177909" y="447356"/>
                </a:lnTo>
                <a:lnTo>
                  <a:pt x="175717" y="433500"/>
                </a:lnTo>
                <a:lnTo>
                  <a:pt x="169213" y="428772"/>
                </a:lnTo>
                <a:close/>
              </a:path>
              <a:path w="2889250" h="480060">
                <a:moveTo>
                  <a:pt x="219414" y="420832"/>
                </a:moveTo>
                <a:lnTo>
                  <a:pt x="205532" y="423028"/>
                </a:lnTo>
                <a:lnTo>
                  <a:pt x="200806" y="429533"/>
                </a:lnTo>
                <a:lnTo>
                  <a:pt x="202996" y="443388"/>
                </a:lnTo>
                <a:lnTo>
                  <a:pt x="209501" y="448115"/>
                </a:lnTo>
                <a:lnTo>
                  <a:pt x="223382" y="445921"/>
                </a:lnTo>
                <a:lnTo>
                  <a:pt x="228109" y="439416"/>
                </a:lnTo>
                <a:lnTo>
                  <a:pt x="225919" y="425560"/>
                </a:lnTo>
                <a:lnTo>
                  <a:pt x="219414" y="420832"/>
                </a:lnTo>
                <a:close/>
              </a:path>
              <a:path w="2889250" h="480060">
                <a:moveTo>
                  <a:pt x="269615" y="412892"/>
                </a:moveTo>
                <a:lnTo>
                  <a:pt x="255734" y="415088"/>
                </a:lnTo>
                <a:lnTo>
                  <a:pt x="251006" y="421591"/>
                </a:lnTo>
                <a:lnTo>
                  <a:pt x="253198" y="435447"/>
                </a:lnTo>
                <a:lnTo>
                  <a:pt x="259702" y="440175"/>
                </a:lnTo>
                <a:lnTo>
                  <a:pt x="273583" y="437981"/>
                </a:lnTo>
                <a:lnTo>
                  <a:pt x="278311" y="431476"/>
                </a:lnTo>
                <a:lnTo>
                  <a:pt x="276120" y="417620"/>
                </a:lnTo>
                <a:lnTo>
                  <a:pt x="269615" y="412892"/>
                </a:lnTo>
                <a:close/>
              </a:path>
              <a:path w="2889250" h="480060">
                <a:moveTo>
                  <a:pt x="319817" y="404952"/>
                </a:moveTo>
                <a:lnTo>
                  <a:pt x="305936" y="407148"/>
                </a:lnTo>
                <a:lnTo>
                  <a:pt x="301208" y="413651"/>
                </a:lnTo>
                <a:lnTo>
                  <a:pt x="303399" y="427507"/>
                </a:lnTo>
                <a:lnTo>
                  <a:pt x="309904" y="432235"/>
                </a:lnTo>
                <a:lnTo>
                  <a:pt x="323785" y="430041"/>
                </a:lnTo>
                <a:lnTo>
                  <a:pt x="328513" y="423536"/>
                </a:lnTo>
                <a:lnTo>
                  <a:pt x="326321" y="409680"/>
                </a:lnTo>
                <a:lnTo>
                  <a:pt x="319817" y="404952"/>
                </a:lnTo>
                <a:close/>
              </a:path>
              <a:path w="2889250" h="480060">
                <a:moveTo>
                  <a:pt x="370018" y="397012"/>
                </a:moveTo>
                <a:lnTo>
                  <a:pt x="356137" y="399207"/>
                </a:lnTo>
                <a:lnTo>
                  <a:pt x="351410" y="405711"/>
                </a:lnTo>
                <a:lnTo>
                  <a:pt x="353601" y="419567"/>
                </a:lnTo>
                <a:lnTo>
                  <a:pt x="360105" y="424295"/>
                </a:lnTo>
                <a:lnTo>
                  <a:pt x="373987" y="422099"/>
                </a:lnTo>
                <a:lnTo>
                  <a:pt x="378713" y="415596"/>
                </a:lnTo>
                <a:lnTo>
                  <a:pt x="376523" y="401740"/>
                </a:lnTo>
                <a:lnTo>
                  <a:pt x="370018" y="397012"/>
                </a:lnTo>
                <a:close/>
              </a:path>
              <a:path w="2889250" h="480060">
                <a:moveTo>
                  <a:pt x="420220" y="389072"/>
                </a:moveTo>
                <a:lnTo>
                  <a:pt x="406339" y="391266"/>
                </a:lnTo>
                <a:lnTo>
                  <a:pt x="401610" y="397771"/>
                </a:lnTo>
                <a:lnTo>
                  <a:pt x="403802" y="411627"/>
                </a:lnTo>
                <a:lnTo>
                  <a:pt x="410306" y="416355"/>
                </a:lnTo>
                <a:lnTo>
                  <a:pt x="424187" y="414159"/>
                </a:lnTo>
                <a:lnTo>
                  <a:pt x="428915" y="407656"/>
                </a:lnTo>
                <a:lnTo>
                  <a:pt x="426723" y="393800"/>
                </a:lnTo>
                <a:lnTo>
                  <a:pt x="420220" y="389072"/>
                </a:lnTo>
                <a:close/>
              </a:path>
              <a:path w="2889250" h="480060">
                <a:moveTo>
                  <a:pt x="470421" y="381132"/>
                </a:moveTo>
                <a:lnTo>
                  <a:pt x="456540" y="383326"/>
                </a:lnTo>
                <a:lnTo>
                  <a:pt x="451812" y="389831"/>
                </a:lnTo>
                <a:lnTo>
                  <a:pt x="454003" y="403687"/>
                </a:lnTo>
                <a:lnTo>
                  <a:pt x="460508" y="408415"/>
                </a:lnTo>
                <a:lnTo>
                  <a:pt x="474389" y="406219"/>
                </a:lnTo>
                <a:lnTo>
                  <a:pt x="479117" y="399715"/>
                </a:lnTo>
                <a:lnTo>
                  <a:pt x="476925" y="385860"/>
                </a:lnTo>
                <a:lnTo>
                  <a:pt x="470421" y="381132"/>
                </a:lnTo>
                <a:close/>
              </a:path>
              <a:path w="2889250" h="480060">
                <a:moveTo>
                  <a:pt x="520622" y="373192"/>
                </a:moveTo>
                <a:lnTo>
                  <a:pt x="506741" y="375386"/>
                </a:lnTo>
                <a:lnTo>
                  <a:pt x="502014" y="381891"/>
                </a:lnTo>
                <a:lnTo>
                  <a:pt x="504205" y="395747"/>
                </a:lnTo>
                <a:lnTo>
                  <a:pt x="510710" y="400475"/>
                </a:lnTo>
                <a:lnTo>
                  <a:pt x="524590" y="398279"/>
                </a:lnTo>
                <a:lnTo>
                  <a:pt x="529318" y="391774"/>
                </a:lnTo>
                <a:lnTo>
                  <a:pt x="527127" y="377918"/>
                </a:lnTo>
                <a:lnTo>
                  <a:pt x="520622" y="373192"/>
                </a:lnTo>
                <a:close/>
              </a:path>
              <a:path w="2889250" h="480060">
                <a:moveTo>
                  <a:pt x="570821" y="365250"/>
                </a:moveTo>
                <a:lnTo>
                  <a:pt x="556940" y="367447"/>
                </a:lnTo>
                <a:lnTo>
                  <a:pt x="552213" y="373954"/>
                </a:lnTo>
                <a:lnTo>
                  <a:pt x="554408" y="387809"/>
                </a:lnTo>
                <a:lnTo>
                  <a:pt x="560913" y="392535"/>
                </a:lnTo>
                <a:lnTo>
                  <a:pt x="574794" y="390338"/>
                </a:lnTo>
                <a:lnTo>
                  <a:pt x="579521" y="383832"/>
                </a:lnTo>
                <a:lnTo>
                  <a:pt x="577326" y="369977"/>
                </a:lnTo>
                <a:lnTo>
                  <a:pt x="570821" y="365250"/>
                </a:lnTo>
                <a:close/>
              </a:path>
              <a:path w="2889250" h="480060">
                <a:moveTo>
                  <a:pt x="621022" y="357310"/>
                </a:moveTo>
                <a:lnTo>
                  <a:pt x="607142" y="359507"/>
                </a:lnTo>
                <a:lnTo>
                  <a:pt x="602415" y="366013"/>
                </a:lnTo>
                <a:lnTo>
                  <a:pt x="604610" y="379868"/>
                </a:lnTo>
                <a:lnTo>
                  <a:pt x="611115" y="384595"/>
                </a:lnTo>
                <a:lnTo>
                  <a:pt x="624994" y="382397"/>
                </a:lnTo>
                <a:lnTo>
                  <a:pt x="629721" y="375892"/>
                </a:lnTo>
                <a:lnTo>
                  <a:pt x="627528" y="362036"/>
                </a:lnTo>
                <a:lnTo>
                  <a:pt x="621022" y="357310"/>
                </a:lnTo>
                <a:close/>
              </a:path>
              <a:path w="2889250" h="480060">
                <a:moveTo>
                  <a:pt x="671224" y="349370"/>
                </a:moveTo>
                <a:lnTo>
                  <a:pt x="657343" y="351567"/>
                </a:lnTo>
                <a:lnTo>
                  <a:pt x="652617" y="358073"/>
                </a:lnTo>
                <a:lnTo>
                  <a:pt x="654810" y="371928"/>
                </a:lnTo>
                <a:lnTo>
                  <a:pt x="661315" y="376655"/>
                </a:lnTo>
                <a:lnTo>
                  <a:pt x="675196" y="374456"/>
                </a:lnTo>
                <a:lnTo>
                  <a:pt x="679923" y="367952"/>
                </a:lnTo>
                <a:lnTo>
                  <a:pt x="677729" y="354096"/>
                </a:lnTo>
                <a:lnTo>
                  <a:pt x="671224" y="349370"/>
                </a:lnTo>
                <a:close/>
              </a:path>
              <a:path w="2889250" h="480060">
                <a:moveTo>
                  <a:pt x="721424" y="341429"/>
                </a:moveTo>
                <a:lnTo>
                  <a:pt x="707544" y="343627"/>
                </a:lnTo>
                <a:lnTo>
                  <a:pt x="702818" y="350132"/>
                </a:lnTo>
                <a:lnTo>
                  <a:pt x="705012" y="363988"/>
                </a:lnTo>
                <a:lnTo>
                  <a:pt x="711517" y="368715"/>
                </a:lnTo>
                <a:lnTo>
                  <a:pt x="725398" y="366516"/>
                </a:lnTo>
                <a:lnTo>
                  <a:pt x="730124" y="360011"/>
                </a:lnTo>
                <a:lnTo>
                  <a:pt x="727930" y="346156"/>
                </a:lnTo>
                <a:lnTo>
                  <a:pt x="721424" y="341429"/>
                </a:lnTo>
                <a:close/>
              </a:path>
              <a:path w="2889250" h="480060">
                <a:moveTo>
                  <a:pt x="771626" y="333489"/>
                </a:moveTo>
                <a:lnTo>
                  <a:pt x="757746" y="335687"/>
                </a:lnTo>
                <a:lnTo>
                  <a:pt x="753019" y="342192"/>
                </a:lnTo>
                <a:lnTo>
                  <a:pt x="755213" y="356048"/>
                </a:lnTo>
                <a:lnTo>
                  <a:pt x="761719" y="360775"/>
                </a:lnTo>
                <a:lnTo>
                  <a:pt x="775599" y="358576"/>
                </a:lnTo>
                <a:lnTo>
                  <a:pt x="780326" y="352071"/>
                </a:lnTo>
                <a:lnTo>
                  <a:pt x="778131" y="338216"/>
                </a:lnTo>
                <a:lnTo>
                  <a:pt x="771626" y="333489"/>
                </a:lnTo>
                <a:close/>
              </a:path>
              <a:path w="2889250" h="480060">
                <a:moveTo>
                  <a:pt x="821828" y="325549"/>
                </a:moveTo>
                <a:lnTo>
                  <a:pt x="807947" y="327747"/>
                </a:lnTo>
                <a:lnTo>
                  <a:pt x="803220" y="334252"/>
                </a:lnTo>
                <a:lnTo>
                  <a:pt x="805414" y="348108"/>
                </a:lnTo>
                <a:lnTo>
                  <a:pt x="811919" y="352835"/>
                </a:lnTo>
                <a:lnTo>
                  <a:pt x="825800" y="350636"/>
                </a:lnTo>
                <a:lnTo>
                  <a:pt x="830527" y="344131"/>
                </a:lnTo>
                <a:lnTo>
                  <a:pt x="828333" y="330276"/>
                </a:lnTo>
                <a:lnTo>
                  <a:pt x="821828" y="325549"/>
                </a:lnTo>
                <a:close/>
              </a:path>
              <a:path w="2889250" h="480060">
                <a:moveTo>
                  <a:pt x="872028" y="317609"/>
                </a:moveTo>
                <a:lnTo>
                  <a:pt x="858149" y="319807"/>
                </a:lnTo>
                <a:lnTo>
                  <a:pt x="853422" y="326312"/>
                </a:lnTo>
                <a:lnTo>
                  <a:pt x="855616" y="340168"/>
                </a:lnTo>
                <a:lnTo>
                  <a:pt x="862121" y="344895"/>
                </a:lnTo>
                <a:lnTo>
                  <a:pt x="876002" y="342696"/>
                </a:lnTo>
                <a:lnTo>
                  <a:pt x="880728" y="336191"/>
                </a:lnTo>
                <a:lnTo>
                  <a:pt x="878535" y="322336"/>
                </a:lnTo>
                <a:lnTo>
                  <a:pt x="872028" y="317609"/>
                </a:lnTo>
                <a:close/>
              </a:path>
              <a:path w="2889250" h="480060">
                <a:moveTo>
                  <a:pt x="922230" y="309669"/>
                </a:moveTo>
                <a:lnTo>
                  <a:pt x="908350" y="311867"/>
                </a:lnTo>
                <a:lnTo>
                  <a:pt x="903624" y="318372"/>
                </a:lnTo>
                <a:lnTo>
                  <a:pt x="905817" y="332228"/>
                </a:lnTo>
                <a:lnTo>
                  <a:pt x="912323" y="336955"/>
                </a:lnTo>
                <a:lnTo>
                  <a:pt x="926203" y="334756"/>
                </a:lnTo>
                <a:lnTo>
                  <a:pt x="930930" y="328250"/>
                </a:lnTo>
                <a:lnTo>
                  <a:pt x="928735" y="314396"/>
                </a:lnTo>
                <a:lnTo>
                  <a:pt x="922230" y="309669"/>
                </a:lnTo>
                <a:close/>
              </a:path>
              <a:path w="2889250" h="480060">
                <a:moveTo>
                  <a:pt x="972432" y="301729"/>
                </a:moveTo>
                <a:lnTo>
                  <a:pt x="958551" y="303927"/>
                </a:lnTo>
                <a:lnTo>
                  <a:pt x="953824" y="310432"/>
                </a:lnTo>
                <a:lnTo>
                  <a:pt x="956019" y="324288"/>
                </a:lnTo>
                <a:lnTo>
                  <a:pt x="962524" y="329013"/>
                </a:lnTo>
                <a:lnTo>
                  <a:pt x="976405" y="326816"/>
                </a:lnTo>
                <a:lnTo>
                  <a:pt x="981132" y="320310"/>
                </a:lnTo>
                <a:lnTo>
                  <a:pt x="978937" y="306456"/>
                </a:lnTo>
                <a:lnTo>
                  <a:pt x="972432" y="301729"/>
                </a:lnTo>
                <a:close/>
              </a:path>
              <a:path w="2889250" h="480060">
                <a:moveTo>
                  <a:pt x="1022633" y="293789"/>
                </a:moveTo>
                <a:lnTo>
                  <a:pt x="1008753" y="295986"/>
                </a:lnTo>
                <a:lnTo>
                  <a:pt x="1004026" y="302492"/>
                </a:lnTo>
                <a:lnTo>
                  <a:pt x="1006220" y="316346"/>
                </a:lnTo>
                <a:lnTo>
                  <a:pt x="1012725" y="321073"/>
                </a:lnTo>
                <a:lnTo>
                  <a:pt x="1026605" y="318876"/>
                </a:lnTo>
                <a:lnTo>
                  <a:pt x="1031332" y="312370"/>
                </a:lnTo>
                <a:lnTo>
                  <a:pt x="1029139" y="298516"/>
                </a:lnTo>
                <a:lnTo>
                  <a:pt x="1022633" y="293789"/>
                </a:lnTo>
                <a:close/>
              </a:path>
              <a:path w="2889250" h="480060">
                <a:moveTo>
                  <a:pt x="1072840" y="285850"/>
                </a:moveTo>
                <a:lnTo>
                  <a:pt x="1058959" y="288043"/>
                </a:lnTo>
                <a:lnTo>
                  <a:pt x="1054229" y="294546"/>
                </a:lnTo>
                <a:lnTo>
                  <a:pt x="1056419" y="308402"/>
                </a:lnTo>
                <a:lnTo>
                  <a:pt x="1062921" y="313132"/>
                </a:lnTo>
                <a:lnTo>
                  <a:pt x="1076803" y="310939"/>
                </a:lnTo>
                <a:lnTo>
                  <a:pt x="1081532" y="304435"/>
                </a:lnTo>
                <a:lnTo>
                  <a:pt x="1079343" y="290579"/>
                </a:lnTo>
                <a:lnTo>
                  <a:pt x="1072840" y="285850"/>
                </a:lnTo>
                <a:close/>
              </a:path>
              <a:path w="2889250" h="480060">
                <a:moveTo>
                  <a:pt x="1123041" y="277910"/>
                </a:moveTo>
                <a:lnTo>
                  <a:pt x="1109160" y="280103"/>
                </a:lnTo>
                <a:lnTo>
                  <a:pt x="1104431" y="286605"/>
                </a:lnTo>
                <a:lnTo>
                  <a:pt x="1106619" y="300462"/>
                </a:lnTo>
                <a:lnTo>
                  <a:pt x="1113123" y="305192"/>
                </a:lnTo>
                <a:lnTo>
                  <a:pt x="1127004" y="302999"/>
                </a:lnTo>
                <a:lnTo>
                  <a:pt x="1131733" y="296495"/>
                </a:lnTo>
                <a:lnTo>
                  <a:pt x="1129545" y="282639"/>
                </a:lnTo>
                <a:lnTo>
                  <a:pt x="1123041" y="277910"/>
                </a:lnTo>
                <a:close/>
              </a:path>
              <a:path w="2889250" h="480060">
                <a:moveTo>
                  <a:pt x="1173242" y="269970"/>
                </a:moveTo>
                <a:lnTo>
                  <a:pt x="1159361" y="272162"/>
                </a:lnTo>
                <a:lnTo>
                  <a:pt x="1154631" y="278665"/>
                </a:lnTo>
                <a:lnTo>
                  <a:pt x="1156821" y="292522"/>
                </a:lnTo>
                <a:lnTo>
                  <a:pt x="1163325" y="297251"/>
                </a:lnTo>
                <a:lnTo>
                  <a:pt x="1177206" y="295059"/>
                </a:lnTo>
                <a:lnTo>
                  <a:pt x="1181935" y="288555"/>
                </a:lnTo>
                <a:lnTo>
                  <a:pt x="1179746" y="274699"/>
                </a:lnTo>
                <a:lnTo>
                  <a:pt x="1173242" y="269970"/>
                </a:lnTo>
                <a:close/>
              </a:path>
              <a:path w="2889250" h="480060">
                <a:moveTo>
                  <a:pt x="1223444" y="262030"/>
                </a:moveTo>
                <a:lnTo>
                  <a:pt x="1209563" y="264222"/>
                </a:lnTo>
                <a:lnTo>
                  <a:pt x="1204833" y="270725"/>
                </a:lnTo>
                <a:lnTo>
                  <a:pt x="1207021" y="284582"/>
                </a:lnTo>
                <a:lnTo>
                  <a:pt x="1213525" y="289311"/>
                </a:lnTo>
                <a:lnTo>
                  <a:pt x="1227408" y="287119"/>
                </a:lnTo>
                <a:lnTo>
                  <a:pt x="1232136" y="280615"/>
                </a:lnTo>
                <a:lnTo>
                  <a:pt x="1229948" y="266759"/>
                </a:lnTo>
                <a:lnTo>
                  <a:pt x="1223444" y="262030"/>
                </a:lnTo>
                <a:close/>
              </a:path>
              <a:path w="2889250" h="480060">
                <a:moveTo>
                  <a:pt x="1273646" y="254090"/>
                </a:moveTo>
                <a:lnTo>
                  <a:pt x="1259763" y="256282"/>
                </a:lnTo>
                <a:lnTo>
                  <a:pt x="1255035" y="262785"/>
                </a:lnTo>
                <a:lnTo>
                  <a:pt x="1257223" y="276641"/>
                </a:lnTo>
                <a:lnTo>
                  <a:pt x="1263727" y="281371"/>
                </a:lnTo>
                <a:lnTo>
                  <a:pt x="1277608" y="279179"/>
                </a:lnTo>
                <a:lnTo>
                  <a:pt x="1282338" y="272675"/>
                </a:lnTo>
                <a:lnTo>
                  <a:pt x="1280149" y="258818"/>
                </a:lnTo>
                <a:lnTo>
                  <a:pt x="1273646" y="254090"/>
                </a:lnTo>
                <a:close/>
              </a:path>
              <a:path w="2889250" h="480060">
                <a:moveTo>
                  <a:pt x="1323846" y="246150"/>
                </a:moveTo>
                <a:lnTo>
                  <a:pt x="1309965" y="248342"/>
                </a:lnTo>
                <a:lnTo>
                  <a:pt x="1305236" y="254845"/>
                </a:lnTo>
                <a:lnTo>
                  <a:pt x="1307425" y="268701"/>
                </a:lnTo>
                <a:lnTo>
                  <a:pt x="1313929" y="273430"/>
                </a:lnTo>
                <a:lnTo>
                  <a:pt x="1327810" y="271238"/>
                </a:lnTo>
                <a:lnTo>
                  <a:pt x="1332539" y="264735"/>
                </a:lnTo>
                <a:lnTo>
                  <a:pt x="1330350" y="250878"/>
                </a:lnTo>
                <a:lnTo>
                  <a:pt x="1323846" y="246150"/>
                </a:lnTo>
                <a:close/>
              </a:path>
              <a:path w="2889250" h="480060">
                <a:moveTo>
                  <a:pt x="1374048" y="238208"/>
                </a:moveTo>
                <a:lnTo>
                  <a:pt x="1360167" y="240402"/>
                </a:lnTo>
                <a:lnTo>
                  <a:pt x="1355437" y="246905"/>
                </a:lnTo>
                <a:lnTo>
                  <a:pt x="1357626" y="260761"/>
                </a:lnTo>
                <a:lnTo>
                  <a:pt x="1364129" y="265490"/>
                </a:lnTo>
                <a:lnTo>
                  <a:pt x="1378010" y="263297"/>
                </a:lnTo>
                <a:lnTo>
                  <a:pt x="1382740" y="256795"/>
                </a:lnTo>
                <a:lnTo>
                  <a:pt x="1380552" y="242938"/>
                </a:lnTo>
                <a:lnTo>
                  <a:pt x="1374048" y="238208"/>
                </a:lnTo>
                <a:close/>
              </a:path>
              <a:path w="2889250" h="480060">
                <a:moveTo>
                  <a:pt x="1424250" y="230268"/>
                </a:moveTo>
                <a:lnTo>
                  <a:pt x="1410368" y="232462"/>
                </a:lnTo>
                <a:lnTo>
                  <a:pt x="1405639" y="238965"/>
                </a:lnTo>
                <a:lnTo>
                  <a:pt x="1407828" y="252821"/>
                </a:lnTo>
                <a:lnTo>
                  <a:pt x="1414331" y="257550"/>
                </a:lnTo>
                <a:lnTo>
                  <a:pt x="1428212" y="255357"/>
                </a:lnTo>
                <a:lnTo>
                  <a:pt x="1432942" y="248853"/>
                </a:lnTo>
                <a:lnTo>
                  <a:pt x="1430752" y="234998"/>
                </a:lnTo>
                <a:lnTo>
                  <a:pt x="1424250" y="230268"/>
                </a:lnTo>
                <a:close/>
              </a:path>
              <a:path w="2889250" h="480060">
                <a:moveTo>
                  <a:pt x="1474450" y="222328"/>
                </a:moveTo>
                <a:lnTo>
                  <a:pt x="1460569" y="224522"/>
                </a:lnTo>
                <a:lnTo>
                  <a:pt x="1455840" y="231025"/>
                </a:lnTo>
                <a:lnTo>
                  <a:pt x="1458029" y="244881"/>
                </a:lnTo>
                <a:lnTo>
                  <a:pt x="1464532" y="249610"/>
                </a:lnTo>
                <a:lnTo>
                  <a:pt x="1478414" y="247417"/>
                </a:lnTo>
                <a:lnTo>
                  <a:pt x="1483144" y="240913"/>
                </a:lnTo>
                <a:lnTo>
                  <a:pt x="1480954" y="227058"/>
                </a:lnTo>
                <a:lnTo>
                  <a:pt x="1474450" y="222328"/>
                </a:lnTo>
                <a:close/>
              </a:path>
              <a:path w="2889250" h="480060">
                <a:moveTo>
                  <a:pt x="1524652" y="214388"/>
                </a:moveTo>
                <a:lnTo>
                  <a:pt x="1510771" y="216581"/>
                </a:lnTo>
                <a:lnTo>
                  <a:pt x="1506042" y="223084"/>
                </a:lnTo>
                <a:lnTo>
                  <a:pt x="1508230" y="236941"/>
                </a:lnTo>
                <a:lnTo>
                  <a:pt x="1514734" y="241670"/>
                </a:lnTo>
                <a:lnTo>
                  <a:pt x="1528615" y="239477"/>
                </a:lnTo>
                <a:lnTo>
                  <a:pt x="1533344" y="232973"/>
                </a:lnTo>
                <a:lnTo>
                  <a:pt x="1531156" y="219118"/>
                </a:lnTo>
                <a:lnTo>
                  <a:pt x="1524652" y="214388"/>
                </a:lnTo>
                <a:close/>
              </a:path>
              <a:path w="2889250" h="480060">
                <a:moveTo>
                  <a:pt x="1574854" y="206448"/>
                </a:moveTo>
                <a:lnTo>
                  <a:pt x="1560972" y="208640"/>
                </a:lnTo>
                <a:lnTo>
                  <a:pt x="1556242" y="215144"/>
                </a:lnTo>
                <a:lnTo>
                  <a:pt x="1558432" y="229001"/>
                </a:lnTo>
                <a:lnTo>
                  <a:pt x="1564935" y="233730"/>
                </a:lnTo>
                <a:lnTo>
                  <a:pt x="1578817" y="231537"/>
                </a:lnTo>
                <a:lnTo>
                  <a:pt x="1583546" y="225033"/>
                </a:lnTo>
                <a:lnTo>
                  <a:pt x="1581357" y="211178"/>
                </a:lnTo>
                <a:lnTo>
                  <a:pt x="1574854" y="206448"/>
                </a:lnTo>
                <a:close/>
              </a:path>
              <a:path w="2889250" h="480060">
                <a:moveTo>
                  <a:pt x="1625055" y="198508"/>
                </a:moveTo>
                <a:lnTo>
                  <a:pt x="1611174" y="200700"/>
                </a:lnTo>
                <a:lnTo>
                  <a:pt x="1606444" y="207204"/>
                </a:lnTo>
                <a:lnTo>
                  <a:pt x="1608634" y="221061"/>
                </a:lnTo>
                <a:lnTo>
                  <a:pt x="1615136" y="225789"/>
                </a:lnTo>
                <a:lnTo>
                  <a:pt x="1629018" y="223597"/>
                </a:lnTo>
                <a:lnTo>
                  <a:pt x="1633747" y="217093"/>
                </a:lnTo>
                <a:lnTo>
                  <a:pt x="1631558" y="203238"/>
                </a:lnTo>
                <a:lnTo>
                  <a:pt x="1625055" y="198508"/>
                </a:lnTo>
                <a:close/>
              </a:path>
              <a:path w="2889250" h="480060">
                <a:moveTo>
                  <a:pt x="1675256" y="190568"/>
                </a:moveTo>
                <a:lnTo>
                  <a:pt x="1661375" y="192760"/>
                </a:lnTo>
                <a:lnTo>
                  <a:pt x="1656646" y="199264"/>
                </a:lnTo>
                <a:lnTo>
                  <a:pt x="1658834" y="213121"/>
                </a:lnTo>
                <a:lnTo>
                  <a:pt x="1665338" y="217849"/>
                </a:lnTo>
                <a:lnTo>
                  <a:pt x="1679219" y="215657"/>
                </a:lnTo>
                <a:lnTo>
                  <a:pt x="1683948" y="209153"/>
                </a:lnTo>
                <a:lnTo>
                  <a:pt x="1681760" y="195296"/>
                </a:lnTo>
                <a:lnTo>
                  <a:pt x="1675256" y="190568"/>
                </a:lnTo>
                <a:close/>
              </a:path>
              <a:path w="2889250" h="480060">
                <a:moveTo>
                  <a:pt x="1725457" y="182628"/>
                </a:moveTo>
                <a:lnTo>
                  <a:pt x="1711576" y="184820"/>
                </a:lnTo>
                <a:lnTo>
                  <a:pt x="1706846" y="191324"/>
                </a:lnTo>
                <a:lnTo>
                  <a:pt x="1709036" y="205179"/>
                </a:lnTo>
                <a:lnTo>
                  <a:pt x="1715540" y="209909"/>
                </a:lnTo>
                <a:lnTo>
                  <a:pt x="1729421" y="207717"/>
                </a:lnTo>
                <a:lnTo>
                  <a:pt x="1734150" y="201213"/>
                </a:lnTo>
                <a:lnTo>
                  <a:pt x="1731961" y="187356"/>
                </a:lnTo>
                <a:lnTo>
                  <a:pt x="1725457" y="182628"/>
                </a:lnTo>
                <a:close/>
              </a:path>
              <a:path w="2889250" h="480060">
                <a:moveTo>
                  <a:pt x="1775659" y="174687"/>
                </a:moveTo>
                <a:lnTo>
                  <a:pt x="1761778" y="176880"/>
                </a:lnTo>
                <a:lnTo>
                  <a:pt x="1757048" y="183384"/>
                </a:lnTo>
                <a:lnTo>
                  <a:pt x="1759237" y="197239"/>
                </a:lnTo>
                <a:lnTo>
                  <a:pt x="1765740" y="201969"/>
                </a:lnTo>
                <a:lnTo>
                  <a:pt x="1779623" y="199777"/>
                </a:lnTo>
                <a:lnTo>
                  <a:pt x="1784351" y="193273"/>
                </a:lnTo>
                <a:lnTo>
                  <a:pt x="1782163" y="179416"/>
                </a:lnTo>
                <a:lnTo>
                  <a:pt x="1775659" y="174687"/>
                </a:lnTo>
                <a:close/>
              </a:path>
              <a:path w="2889250" h="480060">
                <a:moveTo>
                  <a:pt x="1825861" y="166747"/>
                </a:moveTo>
                <a:lnTo>
                  <a:pt x="1811980" y="168940"/>
                </a:lnTo>
                <a:lnTo>
                  <a:pt x="1807250" y="175444"/>
                </a:lnTo>
                <a:lnTo>
                  <a:pt x="1809438" y="189299"/>
                </a:lnTo>
                <a:lnTo>
                  <a:pt x="1815942" y="194029"/>
                </a:lnTo>
                <a:lnTo>
                  <a:pt x="1829823" y="191836"/>
                </a:lnTo>
                <a:lnTo>
                  <a:pt x="1834553" y="185333"/>
                </a:lnTo>
                <a:lnTo>
                  <a:pt x="1832364" y="171476"/>
                </a:lnTo>
                <a:lnTo>
                  <a:pt x="1825861" y="166747"/>
                </a:lnTo>
                <a:close/>
              </a:path>
              <a:path w="2889250" h="480060">
                <a:moveTo>
                  <a:pt x="1876061" y="158807"/>
                </a:moveTo>
                <a:lnTo>
                  <a:pt x="1862180" y="161000"/>
                </a:lnTo>
                <a:lnTo>
                  <a:pt x="1857451" y="167504"/>
                </a:lnTo>
                <a:lnTo>
                  <a:pt x="1859640" y="181359"/>
                </a:lnTo>
                <a:lnTo>
                  <a:pt x="1866144" y="186089"/>
                </a:lnTo>
                <a:lnTo>
                  <a:pt x="1880025" y="183896"/>
                </a:lnTo>
                <a:lnTo>
                  <a:pt x="1884754" y="177392"/>
                </a:lnTo>
                <a:lnTo>
                  <a:pt x="1882565" y="163536"/>
                </a:lnTo>
                <a:lnTo>
                  <a:pt x="1876061" y="158807"/>
                </a:lnTo>
                <a:close/>
              </a:path>
              <a:path w="2889250" h="480060">
                <a:moveTo>
                  <a:pt x="1926263" y="150867"/>
                </a:moveTo>
                <a:lnTo>
                  <a:pt x="1912382" y="153060"/>
                </a:lnTo>
                <a:lnTo>
                  <a:pt x="1907653" y="159564"/>
                </a:lnTo>
                <a:lnTo>
                  <a:pt x="1909841" y="173419"/>
                </a:lnTo>
                <a:lnTo>
                  <a:pt x="1916344" y="178149"/>
                </a:lnTo>
                <a:lnTo>
                  <a:pt x="1930226" y="175955"/>
                </a:lnTo>
                <a:lnTo>
                  <a:pt x="1934955" y="169452"/>
                </a:lnTo>
                <a:lnTo>
                  <a:pt x="1932767" y="155596"/>
                </a:lnTo>
                <a:lnTo>
                  <a:pt x="1926263" y="150867"/>
                </a:lnTo>
                <a:close/>
              </a:path>
              <a:path w="2889250" h="480060">
                <a:moveTo>
                  <a:pt x="1976465" y="142927"/>
                </a:moveTo>
                <a:lnTo>
                  <a:pt x="1962583" y="145120"/>
                </a:lnTo>
                <a:lnTo>
                  <a:pt x="1957854" y="151622"/>
                </a:lnTo>
                <a:lnTo>
                  <a:pt x="1960043" y="165479"/>
                </a:lnTo>
                <a:lnTo>
                  <a:pt x="1966546" y="170209"/>
                </a:lnTo>
                <a:lnTo>
                  <a:pt x="1980427" y="168015"/>
                </a:lnTo>
                <a:lnTo>
                  <a:pt x="1985157" y="161512"/>
                </a:lnTo>
                <a:lnTo>
                  <a:pt x="1982969" y="147656"/>
                </a:lnTo>
                <a:lnTo>
                  <a:pt x="1976465" y="142927"/>
                </a:lnTo>
                <a:close/>
              </a:path>
              <a:path w="2889250" h="480060">
                <a:moveTo>
                  <a:pt x="2026665" y="134987"/>
                </a:moveTo>
                <a:lnTo>
                  <a:pt x="2012784" y="137179"/>
                </a:lnTo>
                <a:lnTo>
                  <a:pt x="2008055" y="143682"/>
                </a:lnTo>
                <a:lnTo>
                  <a:pt x="2010244" y="157539"/>
                </a:lnTo>
                <a:lnTo>
                  <a:pt x="2016748" y="162267"/>
                </a:lnTo>
                <a:lnTo>
                  <a:pt x="2030629" y="160075"/>
                </a:lnTo>
                <a:lnTo>
                  <a:pt x="2035359" y="153572"/>
                </a:lnTo>
                <a:lnTo>
                  <a:pt x="2033169" y="139716"/>
                </a:lnTo>
                <a:lnTo>
                  <a:pt x="2026665" y="134987"/>
                </a:lnTo>
                <a:close/>
              </a:path>
              <a:path w="2889250" h="480060">
                <a:moveTo>
                  <a:pt x="2076867" y="127046"/>
                </a:moveTo>
                <a:lnTo>
                  <a:pt x="2062986" y="129239"/>
                </a:lnTo>
                <a:lnTo>
                  <a:pt x="2058257" y="135742"/>
                </a:lnTo>
                <a:lnTo>
                  <a:pt x="2060445" y="149599"/>
                </a:lnTo>
                <a:lnTo>
                  <a:pt x="2066949" y="154327"/>
                </a:lnTo>
                <a:lnTo>
                  <a:pt x="2080830" y="152135"/>
                </a:lnTo>
                <a:lnTo>
                  <a:pt x="2085559" y="145632"/>
                </a:lnTo>
                <a:lnTo>
                  <a:pt x="2083371" y="131776"/>
                </a:lnTo>
                <a:lnTo>
                  <a:pt x="2076867" y="127046"/>
                </a:lnTo>
                <a:close/>
              </a:path>
              <a:path w="2889250" h="480060">
                <a:moveTo>
                  <a:pt x="2127058" y="119103"/>
                </a:moveTo>
                <a:lnTo>
                  <a:pt x="2113178" y="121306"/>
                </a:lnTo>
                <a:lnTo>
                  <a:pt x="2108455" y="127812"/>
                </a:lnTo>
                <a:lnTo>
                  <a:pt x="2110653" y="141667"/>
                </a:lnTo>
                <a:lnTo>
                  <a:pt x="2117161" y="146391"/>
                </a:lnTo>
                <a:lnTo>
                  <a:pt x="2131040" y="144188"/>
                </a:lnTo>
                <a:lnTo>
                  <a:pt x="2135765" y="137681"/>
                </a:lnTo>
                <a:lnTo>
                  <a:pt x="2133565" y="123826"/>
                </a:lnTo>
                <a:lnTo>
                  <a:pt x="2127058" y="119103"/>
                </a:lnTo>
                <a:close/>
              </a:path>
              <a:path w="2889250" h="480060">
                <a:moveTo>
                  <a:pt x="2177260" y="111163"/>
                </a:moveTo>
                <a:lnTo>
                  <a:pt x="2163380" y="113365"/>
                </a:lnTo>
                <a:lnTo>
                  <a:pt x="2158655" y="119872"/>
                </a:lnTo>
                <a:lnTo>
                  <a:pt x="2160855" y="133727"/>
                </a:lnTo>
                <a:lnTo>
                  <a:pt x="2167362" y="138451"/>
                </a:lnTo>
                <a:lnTo>
                  <a:pt x="2181242" y="136248"/>
                </a:lnTo>
                <a:lnTo>
                  <a:pt x="2185965" y="129740"/>
                </a:lnTo>
                <a:lnTo>
                  <a:pt x="2183767" y="115886"/>
                </a:lnTo>
                <a:lnTo>
                  <a:pt x="2177260" y="111163"/>
                </a:lnTo>
                <a:close/>
              </a:path>
              <a:path w="2889250" h="480060">
                <a:moveTo>
                  <a:pt x="2227460" y="103221"/>
                </a:moveTo>
                <a:lnTo>
                  <a:pt x="2213582" y="105425"/>
                </a:lnTo>
                <a:lnTo>
                  <a:pt x="2208857" y="111932"/>
                </a:lnTo>
                <a:lnTo>
                  <a:pt x="2211057" y="125787"/>
                </a:lnTo>
                <a:lnTo>
                  <a:pt x="2217563" y="130511"/>
                </a:lnTo>
                <a:lnTo>
                  <a:pt x="2231443" y="128308"/>
                </a:lnTo>
                <a:lnTo>
                  <a:pt x="2236167" y="121800"/>
                </a:lnTo>
                <a:lnTo>
                  <a:pt x="2233968" y="107946"/>
                </a:lnTo>
                <a:lnTo>
                  <a:pt x="2227460" y="103221"/>
                </a:lnTo>
                <a:close/>
              </a:path>
              <a:path w="2889250" h="480060">
                <a:moveTo>
                  <a:pt x="2277662" y="95281"/>
                </a:moveTo>
                <a:lnTo>
                  <a:pt x="2263782" y="97485"/>
                </a:lnTo>
                <a:lnTo>
                  <a:pt x="2259058" y="103992"/>
                </a:lnTo>
                <a:lnTo>
                  <a:pt x="2261257" y="117847"/>
                </a:lnTo>
                <a:lnTo>
                  <a:pt x="2267765" y="122571"/>
                </a:lnTo>
                <a:lnTo>
                  <a:pt x="2281645" y="120368"/>
                </a:lnTo>
                <a:lnTo>
                  <a:pt x="2286369" y="113860"/>
                </a:lnTo>
                <a:lnTo>
                  <a:pt x="2284169" y="100006"/>
                </a:lnTo>
                <a:lnTo>
                  <a:pt x="2277662" y="95281"/>
                </a:lnTo>
                <a:close/>
              </a:path>
              <a:path w="2889250" h="480060">
                <a:moveTo>
                  <a:pt x="2327863" y="87341"/>
                </a:moveTo>
                <a:lnTo>
                  <a:pt x="2313984" y="89545"/>
                </a:lnTo>
                <a:lnTo>
                  <a:pt x="2309260" y="96052"/>
                </a:lnTo>
                <a:lnTo>
                  <a:pt x="2311459" y="109907"/>
                </a:lnTo>
                <a:lnTo>
                  <a:pt x="2317965" y="114631"/>
                </a:lnTo>
                <a:lnTo>
                  <a:pt x="2331845" y="112428"/>
                </a:lnTo>
                <a:lnTo>
                  <a:pt x="2336570" y="105920"/>
                </a:lnTo>
                <a:lnTo>
                  <a:pt x="2334370" y="92066"/>
                </a:lnTo>
                <a:lnTo>
                  <a:pt x="2327863" y="87341"/>
                </a:lnTo>
                <a:close/>
              </a:path>
              <a:path w="2889250" h="480060">
                <a:moveTo>
                  <a:pt x="2378064" y="79401"/>
                </a:moveTo>
                <a:lnTo>
                  <a:pt x="2364185" y="81605"/>
                </a:lnTo>
                <a:lnTo>
                  <a:pt x="2359460" y="88112"/>
                </a:lnTo>
                <a:lnTo>
                  <a:pt x="2361660" y="101967"/>
                </a:lnTo>
                <a:lnTo>
                  <a:pt x="2368167" y="106691"/>
                </a:lnTo>
                <a:lnTo>
                  <a:pt x="2382047" y="104487"/>
                </a:lnTo>
                <a:lnTo>
                  <a:pt x="2386771" y="97980"/>
                </a:lnTo>
                <a:lnTo>
                  <a:pt x="2384572" y="84126"/>
                </a:lnTo>
                <a:lnTo>
                  <a:pt x="2378064" y="79401"/>
                </a:lnTo>
                <a:close/>
              </a:path>
              <a:path w="2889250" h="480060">
                <a:moveTo>
                  <a:pt x="2428265" y="71461"/>
                </a:moveTo>
                <a:lnTo>
                  <a:pt x="2414386" y="73665"/>
                </a:lnTo>
                <a:lnTo>
                  <a:pt x="2409662" y="80172"/>
                </a:lnTo>
                <a:lnTo>
                  <a:pt x="2411862" y="94026"/>
                </a:lnTo>
                <a:lnTo>
                  <a:pt x="2418369" y="98751"/>
                </a:lnTo>
                <a:lnTo>
                  <a:pt x="2432248" y="96547"/>
                </a:lnTo>
                <a:lnTo>
                  <a:pt x="2436972" y="90040"/>
                </a:lnTo>
                <a:lnTo>
                  <a:pt x="2434772" y="76186"/>
                </a:lnTo>
                <a:lnTo>
                  <a:pt x="2428265" y="71461"/>
                </a:lnTo>
                <a:close/>
              </a:path>
              <a:path w="2889250" h="480060">
                <a:moveTo>
                  <a:pt x="2478467" y="63521"/>
                </a:moveTo>
                <a:lnTo>
                  <a:pt x="2464587" y="65725"/>
                </a:lnTo>
                <a:lnTo>
                  <a:pt x="2459863" y="72232"/>
                </a:lnTo>
                <a:lnTo>
                  <a:pt x="2462062" y="86086"/>
                </a:lnTo>
                <a:lnTo>
                  <a:pt x="2468570" y="90810"/>
                </a:lnTo>
                <a:lnTo>
                  <a:pt x="2482449" y="88607"/>
                </a:lnTo>
                <a:lnTo>
                  <a:pt x="2487174" y="82100"/>
                </a:lnTo>
                <a:lnTo>
                  <a:pt x="2484974" y="68245"/>
                </a:lnTo>
                <a:lnTo>
                  <a:pt x="2478467" y="63521"/>
                </a:lnTo>
                <a:close/>
              </a:path>
              <a:path w="2889250" h="480060">
                <a:moveTo>
                  <a:pt x="2528669" y="55581"/>
                </a:moveTo>
                <a:lnTo>
                  <a:pt x="2514789" y="57785"/>
                </a:lnTo>
                <a:lnTo>
                  <a:pt x="2510064" y="64291"/>
                </a:lnTo>
                <a:lnTo>
                  <a:pt x="2512264" y="78146"/>
                </a:lnTo>
                <a:lnTo>
                  <a:pt x="2518771" y="82870"/>
                </a:lnTo>
                <a:lnTo>
                  <a:pt x="2532650" y="80666"/>
                </a:lnTo>
                <a:lnTo>
                  <a:pt x="2537374" y="74160"/>
                </a:lnTo>
                <a:lnTo>
                  <a:pt x="2535175" y="60305"/>
                </a:lnTo>
                <a:lnTo>
                  <a:pt x="2528669" y="55581"/>
                </a:lnTo>
                <a:close/>
              </a:path>
              <a:path w="2889250" h="480060">
                <a:moveTo>
                  <a:pt x="2578869" y="47641"/>
                </a:moveTo>
                <a:lnTo>
                  <a:pt x="2564989" y="49844"/>
                </a:lnTo>
                <a:lnTo>
                  <a:pt x="2560265" y="56351"/>
                </a:lnTo>
                <a:lnTo>
                  <a:pt x="2562465" y="70205"/>
                </a:lnTo>
                <a:lnTo>
                  <a:pt x="2568972" y="74929"/>
                </a:lnTo>
                <a:lnTo>
                  <a:pt x="2582852" y="72726"/>
                </a:lnTo>
                <a:lnTo>
                  <a:pt x="2587576" y="66220"/>
                </a:lnTo>
                <a:lnTo>
                  <a:pt x="2585377" y="52364"/>
                </a:lnTo>
                <a:lnTo>
                  <a:pt x="2578869" y="47641"/>
                </a:lnTo>
                <a:close/>
              </a:path>
              <a:path w="2889250" h="480060">
                <a:moveTo>
                  <a:pt x="2629071" y="39701"/>
                </a:moveTo>
                <a:lnTo>
                  <a:pt x="2615191" y="41904"/>
                </a:lnTo>
                <a:lnTo>
                  <a:pt x="2610467" y="48411"/>
                </a:lnTo>
                <a:lnTo>
                  <a:pt x="2612666" y="62265"/>
                </a:lnTo>
                <a:lnTo>
                  <a:pt x="2619174" y="66989"/>
                </a:lnTo>
                <a:lnTo>
                  <a:pt x="2633052" y="64786"/>
                </a:lnTo>
                <a:lnTo>
                  <a:pt x="2637777" y="58279"/>
                </a:lnTo>
                <a:lnTo>
                  <a:pt x="2635577" y="44424"/>
                </a:lnTo>
                <a:lnTo>
                  <a:pt x="2629071" y="39701"/>
                </a:lnTo>
                <a:close/>
              </a:path>
              <a:path w="2889250" h="480060">
                <a:moveTo>
                  <a:pt x="2679272" y="31760"/>
                </a:moveTo>
                <a:lnTo>
                  <a:pt x="2665393" y="33963"/>
                </a:lnTo>
                <a:lnTo>
                  <a:pt x="2660669" y="40471"/>
                </a:lnTo>
                <a:lnTo>
                  <a:pt x="2662868" y="54325"/>
                </a:lnTo>
                <a:lnTo>
                  <a:pt x="2669374" y="59049"/>
                </a:lnTo>
                <a:lnTo>
                  <a:pt x="2683254" y="56846"/>
                </a:lnTo>
                <a:lnTo>
                  <a:pt x="2687979" y="50338"/>
                </a:lnTo>
                <a:lnTo>
                  <a:pt x="2685779" y="36484"/>
                </a:lnTo>
                <a:lnTo>
                  <a:pt x="2679272" y="31760"/>
                </a:lnTo>
                <a:close/>
              </a:path>
              <a:path w="2889250" h="480060">
                <a:moveTo>
                  <a:pt x="2729473" y="23820"/>
                </a:moveTo>
                <a:lnTo>
                  <a:pt x="2715594" y="26023"/>
                </a:lnTo>
                <a:lnTo>
                  <a:pt x="2710869" y="32531"/>
                </a:lnTo>
                <a:lnTo>
                  <a:pt x="2713069" y="46385"/>
                </a:lnTo>
                <a:lnTo>
                  <a:pt x="2719576" y="51109"/>
                </a:lnTo>
                <a:lnTo>
                  <a:pt x="2733456" y="48906"/>
                </a:lnTo>
                <a:lnTo>
                  <a:pt x="2738180" y="42398"/>
                </a:lnTo>
                <a:lnTo>
                  <a:pt x="2735981" y="28544"/>
                </a:lnTo>
                <a:lnTo>
                  <a:pt x="2729473" y="23820"/>
                </a:lnTo>
                <a:close/>
              </a:path>
              <a:path w="2889250" h="480060">
                <a:moveTo>
                  <a:pt x="2779675" y="15880"/>
                </a:moveTo>
                <a:lnTo>
                  <a:pt x="2765795" y="18083"/>
                </a:lnTo>
                <a:lnTo>
                  <a:pt x="2761071" y="24591"/>
                </a:lnTo>
                <a:lnTo>
                  <a:pt x="2763271" y="38445"/>
                </a:lnTo>
                <a:lnTo>
                  <a:pt x="2769778" y="43169"/>
                </a:lnTo>
                <a:lnTo>
                  <a:pt x="2783658" y="40966"/>
                </a:lnTo>
                <a:lnTo>
                  <a:pt x="2788382" y="34458"/>
                </a:lnTo>
                <a:lnTo>
                  <a:pt x="2786183" y="20604"/>
                </a:lnTo>
                <a:lnTo>
                  <a:pt x="2779675" y="15880"/>
                </a:lnTo>
                <a:close/>
              </a:path>
              <a:path w="2889250" h="480060">
                <a:moveTo>
                  <a:pt x="2829877" y="7940"/>
                </a:moveTo>
                <a:lnTo>
                  <a:pt x="2815997" y="10143"/>
                </a:lnTo>
                <a:lnTo>
                  <a:pt x="2811273" y="16650"/>
                </a:lnTo>
                <a:lnTo>
                  <a:pt x="2813472" y="30505"/>
                </a:lnTo>
                <a:lnTo>
                  <a:pt x="2819980" y="35229"/>
                </a:lnTo>
                <a:lnTo>
                  <a:pt x="2833858" y="33026"/>
                </a:lnTo>
                <a:lnTo>
                  <a:pt x="2838583" y="26518"/>
                </a:lnTo>
                <a:lnTo>
                  <a:pt x="2836383" y="12664"/>
                </a:lnTo>
                <a:lnTo>
                  <a:pt x="2829877" y="7940"/>
                </a:lnTo>
                <a:close/>
              </a:path>
              <a:path w="2889250" h="480060">
                <a:moveTo>
                  <a:pt x="2880078" y="0"/>
                </a:moveTo>
                <a:lnTo>
                  <a:pt x="2866199" y="2203"/>
                </a:lnTo>
                <a:lnTo>
                  <a:pt x="2861475" y="8710"/>
                </a:lnTo>
                <a:lnTo>
                  <a:pt x="2863674" y="22565"/>
                </a:lnTo>
                <a:lnTo>
                  <a:pt x="2870180" y="27289"/>
                </a:lnTo>
                <a:lnTo>
                  <a:pt x="2884060" y="25086"/>
                </a:lnTo>
                <a:lnTo>
                  <a:pt x="2888785" y="18578"/>
                </a:lnTo>
                <a:lnTo>
                  <a:pt x="2886585" y="4724"/>
                </a:lnTo>
                <a:lnTo>
                  <a:pt x="2880078" y="0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595117" y="1639315"/>
            <a:ext cx="288290" cy="175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145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85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05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85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1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 algn="r" marR="13335">
              <a:lnSpc>
                <a:spcPct val="100000"/>
              </a:lnSpc>
              <a:spcBef>
                <a:spcPts val="980"/>
              </a:spcBef>
            </a:pP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65775" y="1701274"/>
            <a:ext cx="210185" cy="15030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35"/>
              </a:lnSpc>
            </a:pPr>
            <a:r>
              <a:rPr dirty="0" sz="1300">
                <a:solidFill>
                  <a:srgbClr val="595959"/>
                </a:solidFill>
                <a:latin typeface="Arial"/>
                <a:cs typeface="Arial"/>
              </a:rPr>
              <a:t>Mean</a:t>
            </a:r>
            <a:r>
              <a:rPr dirty="0" sz="13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95959"/>
                </a:solidFill>
                <a:latin typeface="Arial"/>
                <a:cs typeface="Arial"/>
              </a:rPr>
              <a:t>AFEQT</a:t>
            </a:r>
            <a:r>
              <a:rPr dirty="0" sz="1300" spc="6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595959"/>
                </a:solidFill>
                <a:latin typeface="Arial"/>
                <a:cs typeface="Arial"/>
              </a:rPr>
              <a:t>score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16939" y="343915"/>
            <a:ext cx="30746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Quality</a:t>
            </a:r>
            <a:r>
              <a:rPr dirty="0" sz="3600" spc="-30"/>
              <a:t> </a:t>
            </a:r>
            <a:r>
              <a:rPr dirty="0" sz="3600"/>
              <a:t>of</a:t>
            </a:r>
            <a:r>
              <a:rPr dirty="0" sz="3600" spc="-15"/>
              <a:t> </a:t>
            </a:r>
            <a:r>
              <a:rPr dirty="0" sz="3600" spc="-20"/>
              <a:t>Life</a:t>
            </a:r>
            <a:endParaRPr sz="3600"/>
          </a:p>
        </p:txBody>
      </p:sp>
      <p:sp>
        <p:nvSpPr>
          <p:cNvPr id="16" name="object 16" descr=""/>
          <p:cNvSpPr/>
          <p:nvPr/>
        </p:nvSpPr>
        <p:spPr>
          <a:xfrm>
            <a:off x="1992078" y="3794202"/>
            <a:ext cx="0" cy="1733550"/>
          </a:xfrm>
          <a:custGeom>
            <a:avLst/>
            <a:gdLst/>
            <a:ahLst/>
            <a:cxnLst/>
            <a:rect l="l" t="t" r="r" b="b"/>
            <a:pathLst>
              <a:path w="0" h="1733550">
                <a:moveTo>
                  <a:pt x="0" y="1733168"/>
                </a:moveTo>
                <a:lnTo>
                  <a:pt x="1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1992638" y="3882376"/>
            <a:ext cx="3002280" cy="1016635"/>
            <a:chOff x="1992638" y="3882376"/>
            <a:chExt cx="3002280" cy="1016635"/>
          </a:xfrm>
        </p:grpSpPr>
        <p:sp>
          <p:nvSpPr>
            <p:cNvPr id="18" name="object 18" descr=""/>
            <p:cNvSpPr/>
            <p:nvPr/>
          </p:nvSpPr>
          <p:spPr>
            <a:xfrm>
              <a:off x="2000576" y="4210161"/>
              <a:ext cx="57150" cy="680720"/>
            </a:xfrm>
            <a:custGeom>
              <a:avLst/>
              <a:gdLst/>
              <a:ahLst/>
              <a:cxnLst/>
              <a:rect l="l" t="t" r="r" b="b"/>
              <a:pathLst>
                <a:path w="57150" h="680720">
                  <a:moveTo>
                    <a:pt x="29392" y="340502"/>
                  </a:moveTo>
                  <a:lnTo>
                    <a:pt x="29392" y="680663"/>
                  </a:lnTo>
                </a:path>
                <a:path w="57150" h="680720">
                  <a:moveTo>
                    <a:pt x="29392" y="340502"/>
                  </a:moveTo>
                  <a:lnTo>
                    <a:pt x="29392" y="0"/>
                  </a:lnTo>
                </a:path>
                <a:path w="57150" h="680720">
                  <a:moveTo>
                    <a:pt x="0" y="680663"/>
                  </a:moveTo>
                  <a:lnTo>
                    <a:pt x="57150" y="680663"/>
                  </a:lnTo>
                </a:path>
                <a:path w="57150" h="68072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3770" y="4514291"/>
              <a:ext cx="70485" cy="7048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929252" y="3890313"/>
              <a:ext cx="57150" cy="407034"/>
            </a:xfrm>
            <a:custGeom>
              <a:avLst/>
              <a:gdLst/>
              <a:ahLst/>
              <a:cxnLst/>
              <a:rect l="l" t="t" r="r" b="b"/>
              <a:pathLst>
                <a:path w="57150" h="407035">
                  <a:moveTo>
                    <a:pt x="29843" y="203150"/>
                  </a:moveTo>
                  <a:lnTo>
                    <a:pt x="29843" y="406507"/>
                  </a:lnTo>
                </a:path>
                <a:path w="57150" h="407035">
                  <a:moveTo>
                    <a:pt x="29843" y="203150"/>
                  </a:moveTo>
                  <a:lnTo>
                    <a:pt x="29843" y="0"/>
                  </a:lnTo>
                </a:path>
                <a:path w="57150" h="407035">
                  <a:moveTo>
                    <a:pt x="0" y="406507"/>
                  </a:moveTo>
                  <a:lnTo>
                    <a:pt x="57150" y="406507"/>
                  </a:lnTo>
                </a:path>
                <a:path w="57150" h="40703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927660" y="406490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30480" y="0"/>
                  </a:moveTo>
                  <a:lnTo>
                    <a:pt x="18615" y="2395"/>
                  </a:lnTo>
                  <a:lnTo>
                    <a:pt x="8927" y="8927"/>
                  </a:lnTo>
                  <a:lnTo>
                    <a:pt x="2395" y="18615"/>
                  </a:lnTo>
                  <a:lnTo>
                    <a:pt x="0" y="30479"/>
                  </a:lnTo>
                  <a:lnTo>
                    <a:pt x="2395" y="42344"/>
                  </a:lnTo>
                  <a:lnTo>
                    <a:pt x="8927" y="52032"/>
                  </a:lnTo>
                  <a:lnTo>
                    <a:pt x="18615" y="58564"/>
                  </a:lnTo>
                  <a:lnTo>
                    <a:pt x="30480" y="60959"/>
                  </a:lnTo>
                  <a:lnTo>
                    <a:pt x="42344" y="58564"/>
                  </a:lnTo>
                  <a:lnTo>
                    <a:pt x="52032" y="52032"/>
                  </a:lnTo>
                  <a:lnTo>
                    <a:pt x="58564" y="42344"/>
                  </a:lnTo>
                  <a:lnTo>
                    <a:pt x="60960" y="30479"/>
                  </a:lnTo>
                  <a:lnTo>
                    <a:pt x="58564" y="18615"/>
                  </a:lnTo>
                  <a:lnTo>
                    <a:pt x="52032" y="8927"/>
                  </a:lnTo>
                  <a:lnTo>
                    <a:pt x="42344" y="23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927660" y="406490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60960" y="30480"/>
                  </a:moveTo>
                  <a:lnTo>
                    <a:pt x="58564" y="42344"/>
                  </a:lnTo>
                  <a:lnTo>
                    <a:pt x="52032" y="52032"/>
                  </a:lnTo>
                  <a:lnTo>
                    <a:pt x="42344" y="58564"/>
                  </a:lnTo>
                  <a:lnTo>
                    <a:pt x="30480" y="60960"/>
                  </a:lnTo>
                  <a:lnTo>
                    <a:pt x="18615" y="58564"/>
                  </a:lnTo>
                  <a:lnTo>
                    <a:pt x="8927" y="52032"/>
                  </a:lnTo>
                  <a:lnTo>
                    <a:pt x="2395" y="42344"/>
                  </a:lnTo>
                  <a:lnTo>
                    <a:pt x="0" y="30480"/>
                  </a:lnTo>
                  <a:lnTo>
                    <a:pt x="2395" y="18615"/>
                  </a:lnTo>
                  <a:lnTo>
                    <a:pt x="8927" y="8927"/>
                  </a:lnTo>
                  <a:lnTo>
                    <a:pt x="18615" y="2395"/>
                  </a:lnTo>
                  <a:lnTo>
                    <a:pt x="30480" y="0"/>
                  </a:lnTo>
                  <a:lnTo>
                    <a:pt x="42344" y="2395"/>
                  </a:lnTo>
                  <a:lnTo>
                    <a:pt x="52032" y="8927"/>
                  </a:lnTo>
                  <a:lnTo>
                    <a:pt x="58564" y="18615"/>
                  </a:lnTo>
                  <a:lnTo>
                    <a:pt x="60960" y="30480"/>
                  </a:lnTo>
                  <a:close/>
                </a:path>
              </a:pathLst>
            </a:custGeom>
            <a:ln w="95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101259" y="4547107"/>
            <a:ext cx="321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62.0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986520" y="4025900"/>
            <a:ext cx="321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91.0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2015521" y="4082434"/>
            <a:ext cx="2940050" cy="481965"/>
          </a:xfrm>
          <a:custGeom>
            <a:avLst/>
            <a:gdLst/>
            <a:ahLst/>
            <a:cxnLst/>
            <a:rect l="l" t="t" r="r" b="b"/>
            <a:pathLst>
              <a:path w="2940050" h="481964">
                <a:moveTo>
                  <a:pt x="18627" y="454425"/>
                </a:moveTo>
                <a:lnTo>
                  <a:pt x="4740" y="456591"/>
                </a:lnTo>
                <a:lnTo>
                  <a:pt x="0" y="463086"/>
                </a:lnTo>
                <a:lnTo>
                  <a:pt x="2161" y="476947"/>
                </a:lnTo>
                <a:lnTo>
                  <a:pt x="8656" y="481688"/>
                </a:lnTo>
                <a:lnTo>
                  <a:pt x="22542" y="479521"/>
                </a:lnTo>
                <a:lnTo>
                  <a:pt x="27283" y="473026"/>
                </a:lnTo>
                <a:lnTo>
                  <a:pt x="25120" y="459167"/>
                </a:lnTo>
                <a:lnTo>
                  <a:pt x="18627" y="454425"/>
                </a:lnTo>
                <a:close/>
              </a:path>
              <a:path w="2940050" h="481964">
                <a:moveTo>
                  <a:pt x="68844" y="446590"/>
                </a:moveTo>
                <a:lnTo>
                  <a:pt x="54959" y="448757"/>
                </a:lnTo>
                <a:lnTo>
                  <a:pt x="50217" y="455251"/>
                </a:lnTo>
                <a:lnTo>
                  <a:pt x="52379" y="469111"/>
                </a:lnTo>
                <a:lnTo>
                  <a:pt x="58874" y="473853"/>
                </a:lnTo>
                <a:lnTo>
                  <a:pt x="72759" y="471686"/>
                </a:lnTo>
                <a:lnTo>
                  <a:pt x="77501" y="465192"/>
                </a:lnTo>
                <a:lnTo>
                  <a:pt x="75338" y="451332"/>
                </a:lnTo>
                <a:lnTo>
                  <a:pt x="68844" y="446590"/>
                </a:lnTo>
                <a:close/>
              </a:path>
              <a:path w="2940050" h="481964">
                <a:moveTo>
                  <a:pt x="119062" y="438755"/>
                </a:moveTo>
                <a:lnTo>
                  <a:pt x="105177" y="440922"/>
                </a:lnTo>
                <a:lnTo>
                  <a:pt x="100435" y="447415"/>
                </a:lnTo>
                <a:lnTo>
                  <a:pt x="102598" y="461276"/>
                </a:lnTo>
                <a:lnTo>
                  <a:pt x="109093" y="466018"/>
                </a:lnTo>
                <a:lnTo>
                  <a:pt x="122977" y="463852"/>
                </a:lnTo>
                <a:lnTo>
                  <a:pt x="127718" y="457357"/>
                </a:lnTo>
                <a:lnTo>
                  <a:pt x="125557" y="443496"/>
                </a:lnTo>
                <a:lnTo>
                  <a:pt x="119062" y="438755"/>
                </a:lnTo>
                <a:close/>
              </a:path>
              <a:path w="2940050" h="481964">
                <a:moveTo>
                  <a:pt x="169279" y="430919"/>
                </a:moveTo>
                <a:lnTo>
                  <a:pt x="155394" y="433087"/>
                </a:lnTo>
                <a:lnTo>
                  <a:pt x="150653" y="439582"/>
                </a:lnTo>
                <a:lnTo>
                  <a:pt x="152816" y="453442"/>
                </a:lnTo>
                <a:lnTo>
                  <a:pt x="159311" y="458184"/>
                </a:lnTo>
                <a:lnTo>
                  <a:pt x="173196" y="456016"/>
                </a:lnTo>
                <a:lnTo>
                  <a:pt x="177937" y="449521"/>
                </a:lnTo>
                <a:lnTo>
                  <a:pt x="175774" y="435662"/>
                </a:lnTo>
                <a:lnTo>
                  <a:pt x="169279" y="430919"/>
                </a:lnTo>
                <a:close/>
              </a:path>
              <a:path w="2940050" h="481964">
                <a:moveTo>
                  <a:pt x="219497" y="423085"/>
                </a:moveTo>
                <a:lnTo>
                  <a:pt x="205611" y="425251"/>
                </a:lnTo>
                <a:lnTo>
                  <a:pt x="200870" y="431746"/>
                </a:lnTo>
                <a:lnTo>
                  <a:pt x="203033" y="445607"/>
                </a:lnTo>
                <a:lnTo>
                  <a:pt x="209528" y="450348"/>
                </a:lnTo>
                <a:lnTo>
                  <a:pt x="223414" y="448181"/>
                </a:lnTo>
                <a:lnTo>
                  <a:pt x="228155" y="441686"/>
                </a:lnTo>
                <a:lnTo>
                  <a:pt x="225992" y="427827"/>
                </a:lnTo>
                <a:lnTo>
                  <a:pt x="219497" y="423085"/>
                </a:lnTo>
                <a:close/>
              </a:path>
              <a:path w="2940050" h="481964">
                <a:moveTo>
                  <a:pt x="269716" y="415250"/>
                </a:moveTo>
                <a:lnTo>
                  <a:pt x="255831" y="417417"/>
                </a:lnTo>
                <a:lnTo>
                  <a:pt x="251089" y="423910"/>
                </a:lnTo>
                <a:lnTo>
                  <a:pt x="253250" y="437771"/>
                </a:lnTo>
                <a:lnTo>
                  <a:pt x="259745" y="442513"/>
                </a:lnTo>
                <a:lnTo>
                  <a:pt x="273631" y="440347"/>
                </a:lnTo>
                <a:lnTo>
                  <a:pt x="278372" y="433853"/>
                </a:lnTo>
                <a:lnTo>
                  <a:pt x="276211" y="419992"/>
                </a:lnTo>
                <a:lnTo>
                  <a:pt x="269716" y="415250"/>
                </a:lnTo>
                <a:close/>
              </a:path>
              <a:path w="2940050" h="481964">
                <a:moveTo>
                  <a:pt x="319934" y="407415"/>
                </a:moveTo>
                <a:lnTo>
                  <a:pt x="306048" y="409582"/>
                </a:lnTo>
                <a:lnTo>
                  <a:pt x="301307" y="416076"/>
                </a:lnTo>
                <a:lnTo>
                  <a:pt x="303469" y="429936"/>
                </a:lnTo>
                <a:lnTo>
                  <a:pt x="309963" y="434679"/>
                </a:lnTo>
                <a:lnTo>
                  <a:pt x="323848" y="432512"/>
                </a:lnTo>
                <a:lnTo>
                  <a:pt x="328590" y="426018"/>
                </a:lnTo>
                <a:lnTo>
                  <a:pt x="326429" y="412158"/>
                </a:lnTo>
                <a:lnTo>
                  <a:pt x="319934" y="407415"/>
                </a:lnTo>
                <a:close/>
              </a:path>
              <a:path w="2940050" h="481964">
                <a:moveTo>
                  <a:pt x="370152" y="399581"/>
                </a:moveTo>
                <a:lnTo>
                  <a:pt x="356266" y="401746"/>
                </a:lnTo>
                <a:lnTo>
                  <a:pt x="351524" y="408241"/>
                </a:lnTo>
                <a:lnTo>
                  <a:pt x="353687" y="422102"/>
                </a:lnTo>
                <a:lnTo>
                  <a:pt x="360180" y="426843"/>
                </a:lnTo>
                <a:lnTo>
                  <a:pt x="374067" y="424677"/>
                </a:lnTo>
                <a:lnTo>
                  <a:pt x="378809" y="418183"/>
                </a:lnTo>
                <a:lnTo>
                  <a:pt x="376646" y="404323"/>
                </a:lnTo>
                <a:lnTo>
                  <a:pt x="370152" y="399581"/>
                </a:lnTo>
                <a:close/>
              </a:path>
              <a:path w="2940050" h="481964">
                <a:moveTo>
                  <a:pt x="420370" y="391746"/>
                </a:moveTo>
                <a:lnTo>
                  <a:pt x="406485" y="393912"/>
                </a:lnTo>
                <a:lnTo>
                  <a:pt x="401742" y="400406"/>
                </a:lnTo>
                <a:lnTo>
                  <a:pt x="403904" y="414267"/>
                </a:lnTo>
                <a:lnTo>
                  <a:pt x="410399" y="419008"/>
                </a:lnTo>
                <a:lnTo>
                  <a:pt x="424285" y="416843"/>
                </a:lnTo>
                <a:lnTo>
                  <a:pt x="429026" y="410348"/>
                </a:lnTo>
                <a:lnTo>
                  <a:pt x="426864" y="396487"/>
                </a:lnTo>
                <a:lnTo>
                  <a:pt x="420370" y="391746"/>
                </a:lnTo>
                <a:close/>
              </a:path>
              <a:path w="2940050" h="481964">
                <a:moveTo>
                  <a:pt x="470588" y="383912"/>
                </a:moveTo>
                <a:lnTo>
                  <a:pt x="456702" y="386077"/>
                </a:lnTo>
                <a:lnTo>
                  <a:pt x="451961" y="392572"/>
                </a:lnTo>
                <a:lnTo>
                  <a:pt x="454122" y="406431"/>
                </a:lnTo>
                <a:lnTo>
                  <a:pt x="460617" y="411173"/>
                </a:lnTo>
                <a:lnTo>
                  <a:pt x="474502" y="409008"/>
                </a:lnTo>
                <a:lnTo>
                  <a:pt x="479244" y="402513"/>
                </a:lnTo>
                <a:lnTo>
                  <a:pt x="477083" y="388653"/>
                </a:lnTo>
                <a:lnTo>
                  <a:pt x="470588" y="383912"/>
                </a:lnTo>
                <a:close/>
              </a:path>
              <a:path w="2940050" h="481964">
                <a:moveTo>
                  <a:pt x="520806" y="376076"/>
                </a:moveTo>
                <a:lnTo>
                  <a:pt x="506920" y="378242"/>
                </a:lnTo>
                <a:lnTo>
                  <a:pt x="502178" y="384736"/>
                </a:lnTo>
                <a:lnTo>
                  <a:pt x="504341" y="398597"/>
                </a:lnTo>
                <a:lnTo>
                  <a:pt x="510834" y="403339"/>
                </a:lnTo>
                <a:lnTo>
                  <a:pt x="524720" y="401172"/>
                </a:lnTo>
                <a:lnTo>
                  <a:pt x="529463" y="394679"/>
                </a:lnTo>
                <a:lnTo>
                  <a:pt x="527300" y="380818"/>
                </a:lnTo>
                <a:lnTo>
                  <a:pt x="520806" y="376076"/>
                </a:lnTo>
                <a:close/>
              </a:path>
              <a:path w="2940050" h="481964">
                <a:moveTo>
                  <a:pt x="571026" y="368242"/>
                </a:moveTo>
                <a:lnTo>
                  <a:pt x="557140" y="370405"/>
                </a:lnTo>
                <a:lnTo>
                  <a:pt x="552397" y="376899"/>
                </a:lnTo>
                <a:lnTo>
                  <a:pt x="554556" y="390759"/>
                </a:lnTo>
                <a:lnTo>
                  <a:pt x="561050" y="395503"/>
                </a:lnTo>
                <a:lnTo>
                  <a:pt x="574936" y="393340"/>
                </a:lnTo>
                <a:lnTo>
                  <a:pt x="579680" y="386847"/>
                </a:lnTo>
                <a:lnTo>
                  <a:pt x="577519" y="372986"/>
                </a:lnTo>
                <a:lnTo>
                  <a:pt x="571026" y="368242"/>
                </a:lnTo>
                <a:close/>
              </a:path>
              <a:path w="2940050" h="481964">
                <a:moveTo>
                  <a:pt x="621244" y="360408"/>
                </a:moveTo>
                <a:lnTo>
                  <a:pt x="607358" y="362571"/>
                </a:lnTo>
                <a:lnTo>
                  <a:pt x="602615" y="369064"/>
                </a:lnTo>
                <a:lnTo>
                  <a:pt x="604775" y="382925"/>
                </a:lnTo>
                <a:lnTo>
                  <a:pt x="611268" y="387668"/>
                </a:lnTo>
                <a:lnTo>
                  <a:pt x="625154" y="385504"/>
                </a:lnTo>
                <a:lnTo>
                  <a:pt x="629897" y="379011"/>
                </a:lnTo>
                <a:lnTo>
                  <a:pt x="627738" y="365150"/>
                </a:lnTo>
                <a:lnTo>
                  <a:pt x="621244" y="360408"/>
                </a:lnTo>
                <a:close/>
              </a:path>
              <a:path w="2940050" h="481964">
                <a:moveTo>
                  <a:pt x="671462" y="352572"/>
                </a:moveTo>
                <a:lnTo>
                  <a:pt x="657576" y="354736"/>
                </a:lnTo>
                <a:lnTo>
                  <a:pt x="652833" y="361229"/>
                </a:lnTo>
                <a:lnTo>
                  <a:pt x="654992" y="375090"/>
                </a:lnTo>
                <a:lnTo>
                  <a:pt x="661485" y="379832"/>
                </a:lnTo>
                <a:lnTo>
                  <a:pt x="675372" y="377670"/>
                </a:lnTo>
                <a:lnTo>
                  <a:pt x="680115" y="371176"/>
                </a:lnTo>
                <a:lnTo>
                  <a:pt x="677956" y="357315"/>
                </a:lnTo>
                <a:lnTo>
                  <a:pt x="671462" y="352572"/>
                </a:lnTo>
                <a:close/>
              </a:path>
              <a:path w="2940050" h="481964">
                <a:moveTo>
                  <a:pt x="721680" y="344737"/>
                </a:moveTo>
                <a:lnTo>
                  <a:pt x="707795" y="346901"/>
                </a:lnTo>
                <a:lnTo>
                  <a:pt x="703051" y="353395"/>
                </a:lnTo>
                <a:lnTo>
                  <a:pt x="705210" y="367256"/>
                </a:lnTo>
                <a:lnTo>
                  <a:pt x="711704" y="371998"/>
                </a:lnTo>
                <a:lnTo>
                  <a:pt x="725590" y="369835"/>
                </a:lnTo>
                <a:lnTo>
                  <a:pt x="730333" y="363341"/>
                </a:lnTo>
                <a:lnTo>
                  <a:pt x="728173" y="349481"/>
                </a:lnTo>
                <a:lnTo>
                  <a:pt x="721680" y="344737"/>
                </a:lnTo>
                <a:close/>
              </a:path>
              <a:path w="2940050" h="481964">
                <a:moveTo>
                  <a:pt x="771898" y="336903"/>
                </a:moveTo>
                <a:lnTo>
                  <a:pt x="758012" y="339065"/>
                </a:lnTo>
                <a:lnTo>
                  <a:pt x="753270" y="345559"/>
                </a:lnTo>
                <a:lnTo>
                  <a:pt x="755429" y="359420"/>
                </a:lnTo>
                <a:lnTo>
                  <a:pt x="761922" y="364163"/>
                </a:lnTo>
                <a:lnTo>
                  <a:pt x="775808" y="362000"/>
                </a:lnTo>
                <a:lnTo>
                  <a:pt x="780550" y="355507"/>
                </a:lnTo>
                <a:lnTo>
                  <a:pt x="778391" y="341646"/>
                </a:lnTo>
                <a:lnTo>
                  <a:pt x="771898" y="336903"/>
                </a:lnTo>
                <a:close/>
              </a:path>
              <a:path w="2940050" h="481964">
                <a:moveTo>
                  <a:pt x="822116" y="329068"/>
                </a:moveTo>
                <a:lnTo>
                  <a:pt x="808230" y="331231"/>
                </a:lnTo>
                <a:lnTo>
                  <a:pt x="803487" y="337724"/>
                </a:lnTo>
                <a:lnTo>
                  <a:pt x="805646" y="351585"/>
                </a:lnTo>
                <a:lnTo>
                  <a:pt x="812139" y="356328"/>
                </a:lnTo>
                <a:lnTo>
                  <a:pt x="826025" y="354166"/>
                </a:lnTo>
                <a:lnTo>
                  <a:pt x="830769" y="347672"/>
                </a:lnTo>
                <a:lnTo>
                  <a:pt x="828610" y="333811"/>
                </a:lnTo>
                <a:lnTo>
                  <a:pt x="822116" y="329068"/>
                </a:lnTo>
                <a:close/>
              </a:path>
              <a:path w="2940050" h="481964">
                <a:moveTo>
                  <a:pt x="872329" y="321231"/>
                </a:moveTo>
                <a:lnTo>
                  <a:pt x="858445" y="323399"/>
                </a:lnTo>
                <a:lnTo>
                  <a:pt x="853704" y="329893"/>
                </a:lnTo>
                <a:lnTo>
                  <a:pt x="855866" y="343754"/>
                </a:lnTo>
                <a:lnTo>
                  <a:pt x="862361" y="348495"/>
                </a:lnTo>
                <a:lnTo>
                  <a:pt x="876247" y="346327"/>
                </a:lnTo>
                <a:lnTo>
                  <a:pt x="880988" y="339832"/>
                </a:lnTo>
                <a:lnTo>
                  <a:pt x="878824" y="325973"/>
                </a:lnTo>
                <a:lnTo>
                  <a:pt x="872329" y="321231"/>
                </a:lnTo>
                <a:close/>
              </a:path>
              <a:path w="2940050" h="481964">
                <a:moveTo>
                  <a:pt x="922548" y="313396"/>
                </a:moveTo>
                <a:lnTo>
                  <a:pt x="908663" y="315564"/>
                </a:lnTo>
                <a:lnTo>
                  <a:pt x="903921" y="322059"/>
                </a:lnTo>
                <a:lnTo>
                  <a:pt x="906085" y="335920"/>
                </a:lnTo>
                <a:lnTo>
                  <a:pt x="912580" y="340660"/>
                </a:lnTo>
                <a:lnTo>
                  <a:pt x="926465" y="338493"/>
                </a:lnTo>
                <a:lnTo>
                  <a:pt x="931205" y="331998"/>
                </a:lnTo>
                <a:lnTo>
                  <a:pt x="929043" y="318137"/>
                </a:lnTo>
                <a:lnTo>
                  <a:pt x="922548" y="313396"/>
                </a:lnTo>
                <a:close/>
              </a:path>
              <a:path w="2940050" h="481964">
                <a:moveTo>
                  <a:pt x="972766" y="305562"/>
                </a:moveTo>
                <a:lnTo>
                  <a:pt x="958880" y="307729"/>
                </a:lnTo>
                <a:lnTo>
                  <a:pt x="954139" y="314224"/>
                </a:lnTo>
                <a:lnTo>
                  <a:pt x="956303" y="328084"/>
                </a:lnTo>
                <a:lnTo>
                  <a:pt x="962798" y="332825"/>
                </a:lnTo>
                <a:lnTo>
                  <a:pt x="976683" y="330658"/>
                </a:lnTo>
                <a:lnTo>
                  <a:pt x="981424" y="324163"/>
                </a:lnTo>
                <a:lnTo>
                  <a:pt x="979261" y="310302"/>
                </a:lnTo>
                <a:lnTo>
                  <a:pt x="972766" y="305562"/>
                </a:lnTo>
                <a:close/>
              </a:path>
              <a:path w="2940050" h="481964">
                <a:moveTo>
                  <a:pt x="1022983" y="297727"/>
                </a:moveTo>
                <a:lnTo>
                  <a:pt x="1009098" y="299893"/>
                </a:lnTo>
                <a:lnTo>
                  <a:pt x="1004357" y="306390"/>
                </a:lnTo>
                <a:lnTo>
                  <a:pt x="1006520" y="320249"/>
                </a:lnTo>
                <a:lnTo>
                  <a:pt x="1013015" y="324990"/>
                </a:lnTo>
                <a:lnTo>
                  <a:pt x="1026901" y="322823"/>
                </a:lnTo>
                <a:lnTo>
                  <a:pt x="1031642" y="316327"/>
                </a:lnTo>
                <a:lnTo>
                  <a:pt x="1029478" y="302468"/>
                </a:lnTo>
                <a:lnTo>
                  <a:pt x="1022983" y="297727"/>
                </a:lnTo>
                <a:close/>
              </a:path>
              <a:path w="2940050" h="481964">
                <a:moveTo>
                  <a:pt x="1073202" y="289892"/>
                </a:moveTo>
                <a:lnTo>
                  <a:pt x="1059317" y="292059"/>
                </a:lnTo>
                <a:lnTo>
                  <a:pt x="1054574" y="298554"/>
                </a:lnTo>
                <a:lnTo>
                  <a:pt x="1056739" y="312414"/>
                </a:lnTo>
                <a:lnTo>
                  <a:pt x="1063233" y="317155"/>
                </a:lnTo>
                <a:lnTo>
                  <a:pt x="1077118" y="314987"/>
                </a:lnTo>
                <a:lnTo>
                  <a:pt x="1081859" y="308493"/>
                </a:lnTo>
                <a:lnTo>
                  <a:pt x="1079696" y="294633"/>
                </a:lnTo>
                <a:lnTo>
                  <a:pt x="1073202" y="289892"/>
                </a:lnTo>
                <a:close/>
              </a:path>
              <a:path w="2940050" h="481964">
                <a:moveTo>
                  <a:pt x="1123420" y="282056"/>
                </a:moveTo>
                <a:lnTo>
                  <a:pt x="1109534" y="284224"/>
                </a:lnTo>
                <a:lnTo>
                  <a:pt x="1104793" y="290719"/>
                </a:lnTo>
                <a:lnTo>
                  <a:pt x="1106957" y="304580"/>
                </a:lnTo>
                <a:lnTo>
                  <a:pt x="1113452" y="309321"/>
                </a:lnTo>
                <a:lnTo>
                  <a:pt x="1127337" y="307153"/>
                </a:lnTo>
                <a:lnTo>
                  <a:pt x="1132078" y="300658"/>
                </a:lnTo>
                <a:lnTo>
                  <a:pt x="1129915" y="286797"/>
                </a:lnTo>
                <a:lnTo>
                  <a:pt x="1123420" y="282056"/>
                </a:lnTo>
                <a:close/>
              </a:path>
              <a:path w="2940050" h="481964">
                <a:moveTo>
                  <a:pt x="1173637" y="274222"/>
                </a:moveTo>
                <a:lnTo>
                  <a:pt x="1159752" y="276390"/>
                </a:lnTo>
                <a:lnTo>
                  <a:pt x="1155011" y="282884"/>
                </a:lnTo>
                <a:lnTo>
                  <a:pt x="1157174" y="296744"/>
                </a:lnTo>
                <a:lnTo>
                  <a:pt x="1163669" y="301485"/>
                </a:lnTo>
                <a:lnTo>
                  <a:pt x="1177555" y="299318"/>
                </a:lnTo>
                <a:lnTo>
                  <a:pt x="1182296" y="292823"/>
                </a:lnTo>
                <a:lnTo>
                  <a:pt x="1180132" y="278963"/>
                </a:lnTo>
                <a:lnTo>
                  <a:pt x="1173637" y="274222"/>
                </a:lnTo>
                <a:close/>
              </a:path>
              <a:path w="2940050" h="481964">
                <a:moveTo>
                  <a:pt x="1223855" y="266387"/>
                </a:moveTo>
                <a:lnTo>
                  <a:pt x="1209970" y="268555"/>
                </a:lnTo>
                <a:lnTo>
                  <a:pt x="1205228" y="275050"/>
                </a:lnTo>
                <a:lnTo>
                  <a:pt x="1207392" y="288909"/>
                </a:lnTo>
                <a:lnTo>
                  <a:pt x="1213887" y="293650"/>
                </a:lnTo>
                <a:lnTo>
                  <a:pt x="1227772" y="291484"/>
                </a:lnTo>
                <a:lnTo>
                  <a:pt x="1232513" y="284989"/>
                </a:lnTo>
                <a:lnTo>
                  <a:pt x="1230350" y="271128"/>
                </a:lnTo>
                <a:lnTo>
                  <a:pt x="1223855" y="266387"/>
                </a:lnTo>
                <a:close/>
              </a:path>
              <a:path w="2940050" h="481964">
                <a:moveTo>
                  <a:pt x="1274072" y="258552"/>
                </a:moveTo>
                <a:lnTo>
                  <a:pt x="1260187" y="260719"/>
                </a:lnTo>
                <a:lnTo>
                  <a:pt x="1255447" y="267214"/>
                </a:lnTo>
                <a:lnTo>
                  <a:pt x="1257611" y="281075"/>
                </a:lnTo>
                <a:lnTo>
                  <a:pt x="1264105" y="285816"/>
                </a:lnTo>
                <a:lnTo>
                  <a:pt x="1277990" y="283648"/>
                </a:lnTo>
                <a:lnTo>
                  <a:pt x="1282731" y="277153"/>
                </a:lnTo>
                <a:lnTo>
                  <a:pt x="1280568" y="263293"/>
                </a:lnTo>
                <a:lnTo>
                  <a:pt x="1274072" y="258552"/>
                </a:lnTo>
                <a:close/>
              </a:path>
              <a:path w="2940050" h="481964">
                <a:moveTo>
                  <a:pt x="1324291" y="250718"/>
                </a:moveTo>
                <a:lnTo>
                  <a:pt x="1310406" y="252884"/>
                </a:lnTo>
                <a:lnTo>
                  <a:pt x="1305665" y="259379"/>
                </a:lnTo>
                <a:lnTo>
                  <a:pt x="1307828" y="273240"/>
                </a:lnTo>
                <a:lnTo>
                  <a:pt x="1314323" y="277981"/>
                </a:lnTo>
                <a:lnTo>
                  <a:pt x="1328209" y="275813"/>
                </a:lnTo>
                <a:lnTo>
                  <a:pt x="1332950" y="269318"/>
                </a:lnTo>
                <a:lnTo>
                  <a:pt x="1330786" y="255459"/>
                </a:lnTo>
                <a:lnTo>
                  <a:pt x="1324291" y="250718"/>
                </a:lnTo>
                <a:close/>
              </a:path>
              <a:path w="2940050" h="481964">
                <a:moveTo>
                  <a:pt x="1374509" y="242882"/>
                </a:moveTo>
                <a:lnTo>
                  <a:pt x="1360624" y="245050"/>
                </a:lnTo>
                <a:lnTo>
                  <a:pt x="1355882" y="251545"/>
                </a:lnTo>
                <a:lnTo>
                  <a:pt x="1358046" y="265405"/>
                </a:lnTo>
                <a:lnTo>
                  <a:pt x="1364541" y="270146"/>
                </a:lnTo>
                <a:lnTo>
                  <a:pt x="1378426" y="267978"/>
                </a:lnTo>
                <a:lnTo>
                  <a:pt x="1383167" y="261484"/>
                </a:lnTo>
                <a:lnTo>
                  <a:pt x="1381004" y="247623"/>
                </a:lnTo>
                <a:lnTo>
                  <a:pt x="1374509" y="242882"/>
                </a:lnTo>
                <a:close/>
              </a:path>
              <a:path w="2940050" h="481964">
                <a:moveTo>
                  <a:pt x="1424726" y="235047"/>
                </a:moveTo>
                <a:lnTo>
                  <a:pt x="1410841" y="237215"/>
                </a:lnTo>
                <a:lnTo>
                  <a:pt x="1406100" y="243710"/>
                </a:lnTo>
                <a:lnTo>
                  <a:pt x="1408264" y="257569"/>
                </a:lnTo>
                <a:lnTo>
                  <a:pt x="1414759" y="262310"/>
                </a:lnTo>
                <a:lnTo>
                  <a:pt x="1428644" y="260144"/>
                </a:lnTo>
                <a:lnTo>
                  <a:pt x="1433385" y="253649"/>
                </a:lnTo>
                <a:lnTo>
                  <a:pt x="1431222" y="239788"/>
                </a:lnTo>
                <a:lnTo>
                  <a:pt x="1424726" y="235047"/>
                </a:lnTo>
                <a:close/>
              </a:path>
              <a:path w="2940050" h="481964">
                <a:moveTo>
                  <a:pt x="1474944" y="227213"/>
                </a:moveTo>
                <a:lnTo>
                  <a:pt x="1461060" y="229381"/>
                </a:lnTo>
                <a:lnTo>
                  <a:pt x="1456319" y="235875"/>
                </a:lnTo>
                <a:lnTo>
                  <a:pt x="1458481" y="249735"/>
                </a:lnTo>
                <a:lnTo>
                  <a:pt x="1464976" y="254476"/>
                </a:lnTo>
                <a:lnTo>
                  <a:pt x="1478862" y="252309"/>
                </a:lnTo>
                <a:lnTo>
                  <a:pt x="1483603" y="245814"/>
                </a:lnTo>
                <a:lnTo>
                  <a:pt x="1481439" y="231954"/>
                </a:lnTo>
                <a:lnTo>
                  <a:pt x="1474944" y="227213"/>
                </a:lnTo>
                <a:close/>
              </a:path>
              <a:path w="2940050" h="481964">
                <a:moveTo>
                  <a:pt x="1525163" y="219378"/>
                </a:moveTo>
                <a:lnTo>
                  <a:pt x="1511277" y="221545"/>
                </a:lnTo>
                <a:lnTo>
                  <a:pt x="1506536" y="228039"/>
                </a:lnTo>
                <a:lnTo>
                  <a:pt x="1508700" y="241900"/>
                </a:lnTo>
                <a:lnTo>
                  <a:pt x="1515195" y="246641"/>
                </a:lnTo>
                <a:lnTo>
                  <a:pt x="1529080" y="244473"/>
                </a:lnTo>
                <a:lnTo>
                  <a:pt x="1533820" y="237978"/>
                </a:lnTo>
                <a:lnTo>
                  <a:pt x="1531658" y="224119"/>
                </a:lnTo>
                <a:lnTo>
                  <a:pt x="1525163" y="219378"/>
                </a:lnTo>
                <a:close/>
              </a:path>
              <a:path w="2940050" h="481964">
                <a:moveTo>
                  <a:pt x="1575380" y="211543"/>
                </a:moveTo>
                <a:lnTo>
                  <a:pt x="1561495" y="213710"/>
                </a:lnTo>
                <a:lnTo>
                  <a:pt x="1556754" y="220205"/>
                </a:lnTo>
                <a:lnTo>
                  <a:pt x="1558918" y="234066"/>
                </a:lnTo>
                <a:lnTo>
                  <a:pt x="1565413" y="238806"/>
                </a:lnTo>
                <a:lnTo>
                  <a:pt x="1579298" y="236639"/>
                </a:lnTo>
                <a:lnTo>
                  <a:pt x="1584039" y="230144"/>
                </a:lnTo>
                <a:lnTo>
                  <a:pt x="1581875" y="216284"/>
                </a:lnTo>
                <a:lnTo>
                  <a:pt x="1575380" y="211543"/>
                </a:lnTo>
                <a:close/>
              </a:path>
              <a:path w="2940050" h="481964">
                <a:moveTo>
                  <a:pt x="1625598" y="203707"/>
                </a:moveTo>
                <a:lnTo>
                  <a:pt x="1611713" y="205875"/>
                </a:lnTo>
                <a:lnTo>
                  <a:pt x="1606972" y="212370"/>
                </a:lnTo>
                <a:lnTo>
                  <a:pt x="1609135" y="226231"/>
                </a:lnTo>
                <a:lnTo>
                  <a:pt x="1615630" y="230972"/>
                </a:lnTo>
                <a:lnTo>
                  <a:pt x="1629516" y="228804"/>
                </a:lnTo>
                <a:lnTo>
                  <a:pt x="1634257" y="222309"/>
                </a:lnTo>
                <a:lnTo>
                  <a:pt x="1632093" y="208448"/>
                </a:lnTo>
                <a:lnTo>
                  <a:pt x="1625598" y="203707"/>
                </a:lnTo>
                <a:close/>
              </a:path>
              <a:path w="2940050" h="481964">
                <a:moveTo>
                  <a:pt x="1675817" y="195873"/>
                </a:moveTo>
                <a:lnTo>
                  <a:pt x="1661930" y="198041"/>
                </a:lnTo>
                <a:lnTo>
                  <a:pt x="1657189" y="204536"/>
                </a:lnTo>
                <a:lnTo>
                  <a:pt x="1659354" y="218395"/>
                </a:lnTo>
                <a:lnTo>
                  <a:pt x="1665848" y="223136"/>
                </a:lnTo>
                <a:lnTo>
                  <a:pt x="1679733" y="220969"/>
                </a:lnTo>
                <a:lnTo>
                  <a:pt x="1684474" y="214475"/>
                </a:lnTo>
                <a:lnTo>
                  <a:pt x="1682311" y="200614"/>
                </a:lnTo>
                <a:lnTo>
                  <a:pt x="1675817" y="195873"/>
                </a:lnTo>
                <a:close/>
              </a:path>
              <a:path w="2940050" h="481964">
                <a:moveTo>
                  <a:pt x="1726043" y="188041"/>
                </a:moveTo>
                <a:lnTo>
                  <a:pt x="1712155" y="190200"/>
                </a:lnTo>
                <a:lnTo>
                  <a:pt x="1707410" y="196692"/>
                </a:lnTo>
                <a:lnTo>
                  <a:pt x="1709566" y="210554"/>
                </a:lnTo>
                <a:lnTo>
                  <a:pt x="1716058" y="215299"/>
                </a:lnTo>
                <a:lnTo>
                  <a:pt x="1729944" y="213140"/>
                </a:lnTo>
                <a:lnTo>
                  <a:pt x="1734690" y="206648"/>
                </a:lnTo>
                <a:lnTo>
                  <a:pt x="1732535" y="192785"/>
                </a:lnTo>
                <a:lnTo>
                  <a:pt x="1726043" y="188041"/>
                </a:lnTo>
                <a:close/>
              </a:path>
              <a:path w="2940050" h="481964">
                <a:moveTo>
                  <a:pt x="1776260" y="180206"/>
                </a:moveTo>
                <a:lnTo>
                  <a:pt x="1762373" y="182365"/>
                </a:lnTo>
                <a:lnTo>
                  <a:pt x="1757629" y="188857"/>
                </a:lnTo>
                <a:lnTo>
                  <a:pt x="1759784" y="202718"/>
                </a:lnTo>
                <a:lnTo>
                  <a:pt x="1766276" y="207464"/>
                </a:lnTo>
                <a:lnTo>
                  <a:pt x="1780162" y="205305"/>
                </a:lnTo>
                <a:lnTo>
                  <a:pt x="1784907" y="198813"/>
                </a:lnTo>
                <a:lnTo>
                  <a:pt x="1782752" y="184951"/>
                </a:lnTo>
                <a:lnTo>
                  <a:pt x="1776260" y="180206"/>
                </a:lnTo>
                <a:close/>
              </a:path>
              <a:path w="2940050" h="481964">
                <a:moveTo>
                  <a:pt x="1826478" y="172372"/>
                </a:moveTo>
                <a:lnTo>
                  <a:pt x="1812592" y="174531"/>
                </a:lnTo>
                <a:lnTo>
                  <a:pt x="1807847" y="181023"/>
                </a:lnTo>
                <a:lnTo>
                  <a:pt x="1810001" y="194884"/>
                </a:lnTo>
                <a:lnTo>
                  <a:pt x="1816493" y="199628"/>
                </a:lnTo>
                <a:lnTo>
                  <a:pt x="1830381" y="197469"/>
                </a:lnTo>
                <a:lnTo>
                  <a:pt x="1835125" y="190978"/>
                </a:lnTo>
                <a:lnTo>
                  <a:pt x="1832970" y="177116"/>
                </a:lnTo>
                <a:lnTo>
                  <a:pt x="1826478" y="172372"/>
                </a:lnTo>
                <a:close/>
              </a:path>
              <a:path w="2940050" h="481964">
                <a:moveTo>
                  <a:pt x="1876696" y="164537"/>
                </a:moveTo>
                <a:lnTo>
                  <a:pt x="1862809" y="166696"/>
                </a:lnTo>
                <a:lnTo>
                  <a:pt x="1858064" y="173188"/>
                </a:lnTo>
                <a:lnTo>
                  <a:pt x="1860219" y="187049"/>
                </a:lnTo>
                <a:lnTo>
                  <a:pt x="1866712" y="191794"/>
                </a:lnTo>
                <a:lnTo>
                  <a:pt x="1880598" y="189635"/>
                </a:lnTo>
                <a:lnTo>
                  <a:pt x="1885342" y="183142"/>
                </a:lnTo>
                <a:lnTo>
                  <a:pt x="1883189" y="169282"/>
                </a:lnTo>
                <a:lnTo>
                  <a:pt x="1876696" y="164537"/>
                </a:lnTo>
                <a:close/>
              </a:path>
              <a:path w="2940050" h="481964">
                <a:moveTo>
                  <a:pt x="1926913" y="156702"/>
                </a:moveTo>
                <a:lnTo>
                  <a:pt x="1913027" y="158861"/>
                </a:lnTo>
                <a:lnTo>
                  <a:pt x="1908282" y="165352"/>
                </a:lnTo>
                <a:lnTo>
                  <a:pt x="1910438" y="179214"/>
                </a:lnTo>
                <a:lnTo>
                  <a:pt x="1916929" y="183959"/>
                </a:lnTo>
                <a:lnTo>
                  <a:pt x="1930816" y="181800"/>
                </a:lnTo>
                <a:lnTo>
                  <a:pt x="1935561" y="175308"/>
                </a:lnTo>
                <a:lnTo>
                  <a:pt x="1933406" y="161447"/>
                </a:lnTo>
                <a:lnTo>
                  <a:pt x="1926913" y="156702"/>
                </a:lnTo>
                <a:close/>
              </a:path>
              <a:path w="2940050" h="481964">
                <a:moveTo>
                  <a:pt x="1977132" y="148866"/>
                </a:moveTo>
                <a:lnTo>
                  <a:pt x="1963246" y="151025"/>
                </a:lnTo>
                <a:lnTo>
                  <a:pt x="1958500" y="157518"/>
                </a:lnTo>
                <a:lnTo>
                  <a:pt x="1960655" y="171380"/>
                </a:lnTo>
                <a:lnTo>
                  <a:pt x="1967147" y="176124"/>
                </a:lnTo>
                <a:lnTo>
                  <a:pt x="1981034" y="173965"/>
                </a:lnTo>
                <a:lnTo>
                  <a:pt x="1985779" y="167473"/>
                </a:lnTo>
                <a:lnTo>
                  <a:pt x="1983624" y="153612"/>
                </a:lnTo>
                <a:lnTo>
                  <a:pt x="1977132" y="148866"/>
                </a:lnTo>
                <a:close/>
              </a:path>
              <a:path w="2940050" h="481964">
                <a:moveTo>
                  <a:pt x="2027350" y="141032"/>
                </a:moveTo>
                <a:lnTo>
                  <a:pt x="2013463" y="143191"/>
                </a:lnTo>
                <a:lnTo>
                  <a:pt x="2008718" y="149683"/>
                </a:lnTo>
                <a:lnTo>
                  <a:pt x="2010873" y="163545"/>
                </a:lnTo>
                <a:lnTo>
                  <a:pt x="2017365" y="168290"/>
                </a:lnTo>
                <a:lnTo>
                  <a:pt x="2031251" y="166131"/>
                </a:lnTo>
                <a:lnTo>
                  <a:pt x="2035996" y="159638"/>
                </a:lnTo>
                <a:lnTo>
                  <a:pt x="2033841" y="145776"/>
                </a:lnTo>
                <a:lnTo>
                  <a:pt x="2027350" y="141032"/>
                </a:lnTo>
                <a:close/>
              </a:path>
              <a:path w="2940050" h="481964">
                <a:moveTo>
                  <a:pt x="2077567" y="133197"/>
                </a:moveTo>
                <a:lnTo>
                  <a:pt x="2063681" y="135356"/>
                </a:lnTo>
                <a:lnTo>
                  <a:pt x="2058936" y="141848"/>
                </a:lnTo>
                <a:lnTo>
                  <a:pt x="2061091" y="155709"/>
                </a:lnTo>
                <a:lnTo>
                  <a:pt x="2067582" y="160455"/>
                </a:lnTo>
                <a:lnTo>
                  <a:pt x="2081470" y="158296"/>
                </a:lnTo>
                <a:lnTo>
                  <a:pt x="2086215" y="151804"/>
                </a:lnTo>
                <a:lnTo>
                  <a:pt x="2084059" y="137942"/>
                </a:lnTo>
                <a:lnTo>
                  <a:pt x="2077567" y="133197"/>
                </a:lnTo>
                <a:close/>
              </a:path>
              <a:path w="2940050" h="481964">
                <a:moveTo>
                  <a:pt x="2127775" y="125359"/>
                </a:moveTo>
                <a:lnTo>
                  <a:pt x="2113890" y="127528"/>
                </a:lnTo>
                <a:lnTo>
                  <a:pt x="2109149" y="134024"/>
                </a:lnTo>
                <a:lnTo>
                  <a:pt x="2111316" y="147883"/>
                </a:lnTo>
                <a:lnTo>
                  <a:pt x="2117811" y="152623"/>
                </a:lnTo>
                <a:lnTo>
                  <a:pt x="2131696" y="150454"/>
                </a:lnTo>
                <a:lnTo>
                  <a:pt x="2136437" y="143958"/>
                </a:lnTo>
                <a:lnTo>
                  <a:pt x="2134270" y="130098"/>
                </a:lnTo>
                <a:lnTo>
                  <a:pt x="2127775" y="125359"/>
                </a:lnTo>
                <a:close/>
              </a:path>
              <a:path w="2940050" h="481964">
                <a:moveTo>
                  <a:pt x="2177992" y="117524"/>
                </a:moveTo>
                <a:lnTo>
                  <a:pt x="2164107" y="119693"/>
                </a:lnTo>
                <a:lnTo>
                  <a:pt x="2159368" y="126189"/>
                </a:lnTo>
                <a:lnTo>
                  <a:pt x="2161533" y="140049"/>
                </a:lnTo>
                <a:lnTo>
                  <a:pt x="2168029" y="144788"/>
                </a:lnTo>
                <a:lnTo>
                  <a:pt x="2181914" y="142619"/>
                </a:lnTo>
                <a:lnTo>
                  <a:pt x="2186654" y="136123"/>
                </a:lnTo>
                <a:lnTo>
                  <a:pt x="2184488" y="122264"/>
                </a:lnTo>
                <a:lnTo>
                  <a:pt x="2177992" y="117524"/>
                </a:lnTo>
                <a:close/>
              </a:path>
              <a:path w="2940050" h="481964">
                <a:moveTo>
                  <a:pt x="2228211" y="109688"/>
                </a:moveTo>
                <a:lnTo>
                  <a:pt x="2214326" y="111859"/>
                </a:lnTo>
                <a:lnTo>
                  <a:pt x="2209586" y="118353"/>
                </a:lnTo>
                <a:lnTo>
                  <a:pt x="2211751" y="132214"/>
                </a:lnTo>
                <a:lnTo>
                  <a:pt x="2218246" y="136954"/>
                </a:lnTo>
                <a:lnTo>
                  <a:pt x="2232131" y="134785"/>
                </a:lnTo>
                <a:lnTo>
                  <a:pt x="2236872" y="128289"/>
                </a:lnTo>
                <a:lnTo>
                  <a:pt x="2234705" y="114429"/>
                </a:lnTo>
                <a:lnTo>
                  <a:pt x="2228211" y="109688"/>
                </a:lnTo>
                <a:close/>
              </a:path>
              <a:path w="2940050" h="481964">
                <a:moveTo>
                  <a:pt x="2278428" y="101853"/>
                </a:moveTo>
                <a:lnTo>
                  <a:pt x="2264543" y="104023"/>
                </a:lnTo>
                <a:lnTo>
                  <a:pt x="2259803" y="110519"/>
                </a:lnTo>
                <a:lnTo>
                  <a:pt x="2261969" y="124378"/>
                </a:lnTo>
                <a:lnTo>
                  <a:pt x="2268465" y="129119"/>
                </a:lnTo>
                <a:lnTo>
                  <a:pt x="2282350" y="126949"/>
                </a:lnTo>
                <a:lnTo>
                  <a:pt x="2287089" y="120454"/>
                </a:lnTo>
                <a:lnTo>
                  <a:pt x="2284924" y="106593"/>
                </a:lnTo>
                <a:lnTo>
                  <a:pt x="2278428" y="101853"/>
                </a:lnTo>
                <a:close/>
              </a:path>
              <a:path w="2940050" h="481964">
                <a:moveTo>
                  <a:pt x="2328646" y="94019"/>
                </a:moveTo>
                <a:lnTo>
                  <a:pt x="2314761" y="96188"/>
                </a:lnTo>
                <a:lnTo>
                  <a:pt x="2310022" y="102684"/>
                </a:lnTo>
                <a:lnTo>
                  <a:pt x="2312187" y="116544"/>
                </a:lnTo>
                <a:lnTo>
                  <a:pt x="2318683" y="121284"/>
                </a:lnTo>
                <a:lnTo>
                  <a:pt x="2332567" y="119114"/>
                </a:lnTo>
                <a:lnTo>
                  <a:pt x="2337308" y="112619"/>
                </a:lnTo>
                <a:lnTo>
                  <a:pt x="2335142" y="98759"/>
                </a:lnTo>
                <a:lnTo>
                  <a:pt x="2328646" y="94019"/>
                </a:lnTo>
                <a:close/>
              </a:path>
              <a:path w="2940050" h="481964">
                <a:moveTo>
                  <a:pt x="2378863" y="86184"/>
                </a:moveTo>
                <a:lnTo>
                  <a:pt x="2364978" y="88353"/>
                </a:lnTo>
                <a:lnTo>
                  <a:pt x="2360239" y="94849"/>
                </a:lnTo>
                <a:lnTo>
                  <a:pt x="2362404" y="108709"/>
                </a:lnTo>
                <a:lnTo>
                  <a:pt x="2368900" y="113449"/>
                </a:lnTo>
                <a:lnTo>
                  <a:pt x="2382785" y="111279"/>
                </a:lnTo>
                <a:lnTo>
                  <a:pt x="2387525" y="104783"/>
                </a:lnTo>
                <a:lnTo>
                  <a:pt x="2385359" y="90924"/>
                </a:lnTo>
                <a:lnTo>
                  <a:pt x="2378863" y="86184"/>
                </a:lnTo>
                <a:close/>
              </a:path>
              <a:path w="2940050" h="481964">
                <a:moveTo>
                  <a:pt x="2429082" y="78350"/>
                </a:moveTo>
                <a:lnTo>
                  <a:pt x="2415197" y="80519"/>
                </a:lnTo>
                <a:lnTo>
                  <a:pt x="2410457" y="87014"/>
                </a:lnTo>
                <a:lnTo>
                  <a:pt x="2412622" y="100874"/>
                </a:lnTo>
                <a:lnTo>
                  <a:pt x="2419118" y="105614"/>
                </a:lnTo>
                <a:lnTo>
                  <a:pt x="2433002" y="103445"/>
                </a:lnTo>
                <a:lnTo>
                  <a:pt x="2437743" y="96949"/>
                </a:lnTo>
                <a:lnTo>
                  <a:pt x="2435578" y="83089"/>
                </a:lnTo>
                <a:lnTo>
                  <a:pt x="2429082" y="78350"/>
                </a:lnTo>
                <a:close/>
              </a:path>
              <a:path w="2940050" h="481964">
                <a:moveTo>
                  <a:pt x="2479300" y="70514"/>
                </a:moveTo>
                <a:lnTo>
                  <a:pt x="2465415" y="72684"/>
                </a:lnTo>
                <a:lnTo>
                  <a:pt x="2460674" y="79179"/>
                </a:lnTo>
                <a:lnTo>
                  <a:pt x="2462841" y="93040"/>
                </a:lnTo>
                <a:lnTo>
                  <a:pt x="2469335" y="97779"/>
                </a:lnTo>
                <a:lnTo>
                  <a:pt x="2483220" y="95610"/>
                </a:lnTo>
                <a:lnTo>
                  <a:pt x="2487960" y="89114"/>
                </a:lnTo>
                <a:lnTo>
                  <a:pt x="2485795" y="75255"/>
                </a:lnTo>
                <a:lnTo>
                  <a:pt x="2479300" y="70514"/>
                </a:lnTo>
                <a:close/>
              </a:path>
              <a:path w="2940050" h="481964">
                <a:moveTo>
                  <a:pt x="2529517" y="62679"/>
                </a:moveTo>
                <a:lnTo>
                  <a:pt x="2515632" y="64848"/>
                </a:lnTo>
                <a:lnTo>
                  <a:pt x="2510892" y="71344"/>
                </a:lnTo>
                <a:lnTo>
                  <a:pt x="2513058" y="85204"/>
                </a:lnTo>
                <a:lnTo>
                  <a:pt x="2519554" y="89945"/>
                </a:lnTo>
                <a:lnTo>
                  <a:pt x="2533439" y="87774"/>
                </a:lnTo>
                <a:lnTo>
                  <a:pt x="2538178" y="81279"/>
                </a:lnTo>
                <a:lnTo>
                  <a:pt x="2536013" y="67419"/>
                </a:lnTo>
                <a:lnTo>
                  <a:pt x="2529517" y="62679"/>
                </a:lnTo>
                <a:close/>
              </a:path>
              <a:path w="2940050" h="481964">
                <a:moveTo>
                  <a:pt x="2579735" y="54844"/>
                </a:moveTo>
                <a:lnTo>
                  <a:pt x="2565850" y="57014"/>
                </a:lnTo>
                <a:lnTo>
                  <a:pt x="2561111" y="63510"/>
                </a:lnTo>
                <a:lnTo>
                  <a:pt x="2563276" y="77369"/>
                </a:lnTo>
                <a:lnTo>
                  <a:pt x="2569772" y="82109"/>
                </a:lnTo>
                <a:lnTo>
                  <a:pt x="2583657" y="79940"/>
                </a:lnTo>
                <a:lnTo>
                  <a:pt x="2588397" y="73445"/>
                </a:lnTo>
                <a:lnTo>
                  <a:pt x="2586231" y="59584"/>
                </a:lnTo>
                <a:lnTo>
                  <a:pt x="2579735" y="54844"/>
                </a:lnTo>
                <a:close/>
              </a:path>
              <a:path w="2940050" h="481964">
                <a:moveTo>
                  <a:pt x="2629954" y="47010"/>
                </a:moveTo>
                <a:lnTo>
                  <a:pt x="2616069" y="49179"/>
                </a:lnTo>
                <a:lnTo>
                  <a:pt x="2611329" y="55675"/>
                </a:lnTo>
                <a:lnTo>
                  <a:pt x="2613494" y="69535"/>
                </a:lnTo>
                <a:lnTo>
                  <a:pt x="2619990" y="74274"/>
                </a:lnTo>
                <a:lnTo>
                  <a:pt x="2633874" y="72105"/>
                </a:lnTo>
                <a:lnTo>
                  <a:pt x="2638615" y="65609"/>
                </a:lnTo>
                <a:lnTo>
                  <a:pt x="2636450" y="51749"/>
                </a:lnTo>
                <a:lnTo>
                  <a:pt x="2629954" y="47010"/>
                </a:lnTo>
                <a:close/>
              </a:path>
              <a:path w="2940050" h="481964">
                <a:moveTo>
                  <a:pt x="2680172" y="39175"/>
                </a:moveTo>
                <a:lnTo>
                  <a:pt x="2666287" y="41344"/>
                </a:lnTo>
                <a:lnTo>
                  <a:pt x="2661546" y="47839"/>
                </a:lnTo>
                <a:lnTo>
                  <a:pt x="2663711" y="61700"/>
                </a:lnTo>
                <a:lnTo>
                  <a:pt x="2670208" y="66440"/>
                </a:lnTo>
                <a:lnTo>
                  <a:pt x="2684092" y="64270"/>
                </a:lnTo>
                <a:lnTo>
                  <a:pt x="2688832" y="57774"/>
                </a:lnTo>
                <a:lnTo>
                  <a:pt x="2686667" y="43915"/>
                </a:lnTo>
                <a:lnTo>
                  <a:pt x="2680172" y="39175"/>
                </a:lnTo>
                <a:close/>
              </a:path>
              <a:path w="2940050" h="481964">
                <a:moveTo>
                  <a:pt x="2730389" y="31339"/>
                </a:moveTo>
                <a:lnTo>
                  <a:pt x="2716504" y="33510"/>
                </a:lnTo>
                <a:lnTo>
                  <a:pt x="2711764" y="40004"/>
                </a:lnTo>
                <a:lnTo>
                  <a:pt x="2713930" y="53865"/>
                </a:lnTo>
                <a:lnTo>
                  <a:pt x="2720426" y="58605"/>
                </a:lnTo>
                <a:lnTo>
                  <a:pt x="2734311" y="56436"/>
                </a:lnTo>
                <a:lnTo>
                  <a:pt x="2739050" y="49940"/>
                </a:lnTo>
                <a:lnTo>
                  <a:pt x="2736885" y="36080"/>
                </a:lnTo>
                <a:lnTo>
                  <a:pt x="2730389" y="31339"/>
                </a:lnTo>
                <a:close/>
              </a:path>
              <a:path w="2940050" h="481964">
                <a:moveTo>
                  <a:pt x="2780607" y="23505"/>
                </a:moveTo>
                <a:lnTo>
                  <a:pt x="2766722" y="25674"/>
                </a:lnTo>
                <a:lnTo>
                  <a:pt x="2761983" y="32170"/>
                </a:lnTo>
                <a:lnTo>
                  <a:pt x="2764148" y="46029"/>
                </a:lnTo>
                <a:lnTo>
                  <a:pt x="2770644" y="50770"/>
                </a:lnTo>
                <a:lnTo>
                  <a:pt x="2784528" y="48600"/>
                </a:lnTo>
                <a:lnTo>
                  <a:pt x="2789269" y="42105"/>
                </a:lnTo>
                <a:lnTo>
                  <a:pt x="2787103" y="28244"/>
                </a:lnTo>
                <a:lnTo>
                  <a:pt x="2780607" y="23505"/>
                </a:lnTo>
                <a:close/>
              </a:path>
              <a:path w="2940050" h="481964">
                <a:moveTo>
                  <a:pt x="2830826" y="15670"/>
                </a:moveTo>
                <a:lnTo>
                  <a:pt x="2816941" y="17839"/>
                </a:lnTo>
                <a:lnTo>
                  <a:pt x="2812200" y="24335"/>
                </a:lnTo>
                <a:lnTo>
                  <a:pt x="2814365" y="38195"/>
                </a:lnTo>
                <a:lnTo>
                  <a:pt x="2820861" y="42934"/>
                </a:lnTo>
                <a:lnTo>
                  <a:pt x="2834746" y="40765"/>
                </a:lnTo>
                <a:lnTo>
                  <a:pt x="2839486" y="34269"/>
                </a:lnTo>
                <a:lnTo>
                  <a:pt x="2837320" y="20410"/>
                </a:lnTo>
                <a:lnTo>
                  <a:pt x="2830826" y="15670"/>
                </a:lnTo>
                <a:close/>
              </a:path>
              <a:path w="2940050" h="481964">
                <a:moveTo>
                  <a:pt x="2881043" y="7835"/>
                </a:moveTo>
                <a:lnTo>
                  <a:pt x="2867158" y="10005"/>
                </a:lnTo>
                <a:lnTo>
                  <a:pt x="2862418" y="16501"/>
                </a:lnTo>
                <a:lnTo>
                  <a:pt x="2864584" y="30360"/>
                </a:lnTo>
                <a:lnTo>
                  <a:pt x="2871080" y="35100"/>
                </a:lnTo>
                <a:lnTo>
                  <a:pt x="2884965" y="32931"/>
                </a:lnTo>
                <a:lnTo>
                  <a:pt x="2889704" y="26435"/>
                </a:lnTo>
                <a:lnTo>
                  <a:pt x="2887539" y="12575"/>
                </a:lnTo>
                <a:lnTo>
                  <a:pt x="2881043" y="7835"/>
                </a:lnTo>
                <a:close/>
              </a:path>
              <a:path w="2940050" h="481964">
                <a:moveTo>
                  <a:pt x="2931261" y="0"/>
                </a:moveTo>
                <a:lnTo>
                  <a:pt x="2917376" y="2170"/>
                </a:lnTo>
                <a:lnTo>
                  <a:pt x="2912637" y="8665"/>
                </a:lnTo>
                <a:lnTo>
                  <a:pt x="2914802" y="22525"/>
                </a:lnTo>
                <a:lnTo>
                  <a:pt x="2921298" y="27265"/>
                </a:lnTo>
                <a:lnTo>
                  <a:pt x="2935183" y="25096"/>
                </a:lnTo>
                <a:lnTo>
                  <a:pt x="2939923" y="18600"/>
                </a:lnTo>
                <a:lnTo>
                  <a:pt x="2937757" y="4740"/>
                </a:lnTo>
                <a:lnTo>
                  <a:pt x="2931261" y="0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1679572" y="4464811"/>
            <a:ext cx="203200" cy="1153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035"/>
              </a:spcBef>
            </a:pP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679572" y="4150867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595053" y="3833876"/>
            <a:ext cx="2755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365710" y="3911074"/>
            <a:ext cx="210185" cy="15030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35"/>
              </a:lnSpc>
            </a:pPr>
            <a:r>
              <a:rPr dirty="0" sz="1300">
                <a:solidFill>
                  <a:srgbClr val="595959"/>
                </a:solidFill>
                <a:latin typeface="Arial"/>
                <a:cs typeface="Arial"/>
              </a:rPr>
              <a:t>Mean</a:t>
            </a:r>
            <a:r>
              <a:rPr dirty="0" sz="13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95959"/>
                </a:solidFill>
                <a:latin typeface="Arial"/>
                <a:cs typeface="Arial"/>
              </a:rPr>
              <a:t>AFEQT</a:t>
            </a:r>
            <a:r>
              <a:rPr dirty="0" sz="1300" spc="6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595959"/>
                </a:solidFill>
                <a:latin typeface="Arial"/>
                <a:cs typeface="Arial"/>
              </a:rPr>
              <a:t>score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817793" y="1495953"/>
            <a:ext cx="367030" cy="1976120"/>
          </a:xfrm>
          <a:custGeom>
            <a:avLst/>
            <a:gdLst/>
            <a:ahLst/>
            <a:cxnLst/>
            <a:rect l="l" t="t" r="r" b="b"/>
            <a:pathLst>
              <a:path w="367030" h="1976120">
                <a:moveTo>
                  <a:pt x="0" y="1975863"/>
                </a:moveTo>
                <a:lnTo>
                  <a:pt x="0" y="0"/>
                </a:lnTo>
                <a:lnTo>
                  <a:pt x="366973" y="0"/>
                </a:lnTo>
                <a:lnTo>
                  <a:pt x="366973" y="1975863"/>
                </a:lnTo>
                <a:lnTo>
                  <a:pt x="0" y="197586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937439" y="1781543"/>
            <a:ext cx="238760" cy="14046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 sz="1500" b="1">
                <a:solidFill>
                  <a:srgbClr val="002856"/>
                </a:solidFill>
                <a:latin typeface="Arial"/>
                <a:cs typeface="Arial"/>
              </a:rPr>
              <a:t>Paroxysmal</a:t>
            </a:r>
            <a:r>
              <a:rPr dirty="0" sz="15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 spc="-25" b="1">
                <a:solidFill>
                  <a:srgbClr val="002856"/>
                </a:solidFill>
                <a:latin typeface="Arial"/>
                <a:cs typeface="Arial"/>
              </a:rPr>
              <a:t>AF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817793" y="3452670"/>
            <a:ext cx="367030" cy="1976120"/>
          </a:xfrm>
          <a:custGeom>
            <a:avLst/>
            <a:gdLst/>
            <a:ahLst/>
            <a:cxnLst/>
            <a:rect l="l" t="t" r="r" b="b"/>
            <a:pathLst>
              <a:path w="367030" h="1976120">
                <a:moveTo>
                  <a:pt x="0" y="1975861"/>
                </a:moveTo>
                <a:lnTo>
                  <a:pt x="0" y="0"/>
                </a:lnTo>
                <a:lnTo>
                  <a:pt x="366973" y="0"/>
                </a:lnTo>
                <a:lnTo>
                  <a:pt x="366973" y="1975861"/>
                </a:lnTo>
                <a:lnTo>
                  <a:pt x="0" y="197586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937439" y="3811320"/>
            <a:ext cx="238760" cy="12553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 sz="1500" b="1">
                <a:solidFill>
                  <a:srgbClr val="002856"/>
                </a:solidFill>
                <a:latin typeface="Arial"/>
                <a:cs typeface="Arial"/>
              </a:rPr>
              <a:t>Persistent</a:t>
            </a:r>
            <a:r>
              <a:rPr dirty="0" sz="15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 spc="-25" b="1">
                <a:solidFill>
                  <a:srgbClr val="002856"/>
                </a:solidFill>
                <a:latin typeface="Arial"/>
                <a:cs typeface="Arial"/>
              </a:rPr>
              <a:t>AF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493591" y="1618071"/>
            <a:ext cx="76200" cy="1745614"/>
            <a:chOff x="6493591" y="1618071"/>
            <a:chExt cx="76200" cy="1745614"/>
          </a:xfrm>
        </p:grpSpPr>
        <p:sp>
          <p:nvSpPr>
            <p:cNvPr id="35" name="object 35" descr=""/>
            <p:cNvSpPr/>
            <p:nvPr/>
          </p:nvSpPr>
          <p:spPr>
            <a:xfrm>
              <a:off x="6498353" y="1622833"/>
              <a:ext cx="0" cy="1736089"/>
            </a:xfrm>
            <a:custGeom>
              <a:avLst/>
              <a:gdLst/>
              <a:ahLst/>
              <a:cxnLst/>
              <a:rect l="l" t="t" r="r" b="b"/>
              <a:pathLst>
                <a:path w="0" h="1736089">
                  <a:moveTo>
                    <a:pt x="0" y="173548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504434" y="1701720"/>
              <a:ext cx="57150" cy="600075"/>
            </a:xfrm>
            <a:custGeom>
              <a:avLst/>
              <a:gdLst/>
              <a:ahLst/>
              <a:cxnLst/>
              <a:rect l="l" t="t" r="r" b="b"/>
              <a:pathLst>
                <a:path w="57150" h="600075">
                  <a:moveTo>
                    <a:pt x="27429" y="300816"/>
                  </a:moveTo>
                  <a:lnTo>
                    <a:pt x="27429" y="599530"/>
                  </a:lnTo>
                </a:path>
                <a:path w="57150" h="600075">
                  <a:moveTo>
                    <a:pt x="27429" y="300816"/>
                  </a:moveTo>
                  <a:lnTo>
                    <a:pt x="27429" y="0"/>
                  </a:lnTo>
                </a:path>
                <a:path w="57150" h="600075">
                  <a:moveTo>
                    <a:pt x="0" y="599530"/>
                  </a:moveTo>
                  <a:lnTo>
                    <a:pt x="57150" y="599530"/>
                  </a:lnTo>
                </a:path>
                <a:path w="57150" h="60007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7505" y="1964971"/>
              <a:ext cx="70485" cy="70485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9234609" y="1662227"/>
            <a:ext cx="70485" cy="521334"/>
            <a:chOff x="9234609" y="1662227"/>
            <a:chExt cx="70485" cy="521334"/>
          </a:xfrm>
        </p:grpSpPr>
        <p:sp>
          <p:nvSpPr>
            <p:cNvPr id="39" name="object 39" descr=""/>
            <p:cNvSpPr/>
            <p:nvPr/>
          </p:nvSpPr>
          <p:spPr>
            <a:xfrm>
              <a:off x="9242268" y="1670165"/>
              <a:ext cx="57150" cy="505459"/>
            </a:xfrm>
            <a:custGeom>
              <a:avLst/>
              <a:gdLst/>
              <a:ahLst/>
              <a:cxnLst/>
              <a:rect l="l" t="t" r="r" b="b"/>
              <a:pathLst>
                <a:path w="57150" h="505460">
                  <a:moveTo>
                    <a:pt x="29747" y="253123"/>
                  </a:moveTo>
                  <a:lnTo>
                    <a:pt x="29747" y="504868"/>
                  </a:lnTo>
                </a:path>
                <a:path w="57150" h="505460">
                  <a:moveTo>
                    <a:pt x="29747" y="253123"/>
                  </a:moveTo>
                  <a:lnTo>
                    <a:pt x="29747" y="0"/>
                  </a:lnTo>
                </a:path>
                <a:path w="57150" h="505460">
                  <a:moveTo>
                    <a:pt x="0" y="504868"/>
                  </a:moveTo>
                  <a:lnTo>
                    <a:pt x="57150" y="504868"/>
                  </a:lnTo>
                </a:path>
                <a:path w="57150" h="50546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239371" y="1890486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30479" y="0"/>
                  </a:moveTo>
                  <a:lnTo>
                    <a:pt x="18615" y="2395"/>
                  </a:lnTo>
                  <a:lnTo>
                    <a:pt x="8927" y="8927"/>
                  </a:lnTo>
                  <a:lnTo>
                    <a:pt x="2395" y="18615"/>
                  </a:lnTo>
                  <a:lnTo>
                    <a:pt x="0" y="30480"/>
                  </a:lnTo>
                  <a:lnTo>
                    <a:pt x="2395" y="42343"/>
                  </a:lnTo>
                  <a:lnTo>
                    <a:pt x="8927" y="52032"/>
                  </a:lnTo>
                  <a:lnTo>
                    <a:pt x="18615" y="58564"/>
                  </a:lnTo>
                  <a:lnTo>
                    <a:pt x="30479" y="60960"/>
                  </a:lnTo>
                  <a:lnTo>
                    <a:pt x="42344" y="58564"/>
                  </a:lnTo>
                  <a:lnTo>
                    <a:pt x="52032" y="52032"/>
                  </a:lnTo>
                  <a:lnTo>
                    <a:pt x="58564" y="42343"/>
                  </a:lnTo>
                  <a:lnTo>
                    <a:pt x="60960" y="30480"/>
                  </a:lnTo>
                  <a:lnTo>
                    <a:pt x="58564" y="18615"/>
                  </a:lnTo>
                  <a:lnTo>
                    <a:pt x="52032" y="8927"/>
                  </a:lnTo>
                  <a:lnTo>
                    <a:pt x="42344" y="239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239371" y="1890486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60" y="30480"/>
                  </a:moveTo>
                  <a:lnTo>
                    <a:pt x="58564" y="42344"/>
                  </a:lnTo>
                  <a:lnTo>
                    <a:pt x="52032" y="52032"/>
                  </a:lnTo>
                  <a:lnTo>
                    <a:pt x="42344" y="58564"/>
                  </a:lnTo>
                  <a:lnTo>
                    <a:pt x="30480" y="60960"/>
                  </a:lnTo>
                  <a:lnTo>
                    <a:pt x="18615" y="58564"/>
                  </a:lnTo>
                  <a:lnTo>
                    <a:pt x="8927" y="52032"/>
                  </a:lnTo>
                  <a:lnTo>
                    <a:pt x="2395" y="42344"/>
                  </a:lnTo>
                  <a:lnTo>
                    <a:pt x="0" y="30480"/>
                  </a:lnTo>
                  <a:lnTo>
                    <a:pt x="2395" y="18615"/>
                  </a:lnTo>
                  <a:lnTo>
                    <a:pt x="8927" y="8927"/>
                  </a:lnTo>
                  <a:lnTo>
                    <a:pt x="18615" y="2395"/>
                  </a:lnTo>
                  <a:lnTo>
                    <a:pt x="30480" y="0"/>
                  </a:lnTo>
                  <a:lnTo>
                    <a:pt x="42344" y="2395"/>
                  </a:lnTo>
                  <a:lnTo>
                    <a:pt x="52032" y="8927"/>
                  </a:lnTo>
                  <a:lnTo>
                    <a:pt x="58564" y="18615"/>
                  </a:lnTo>
                  <a:lnTo>
                    <a:pt x="60960" y="30480"/>
                  </a:lnTo>
                  <a:close/>
                </a:path>
              </a:pathLst>
            </a:custGeom>
            <a:ln w="95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6605438" y="1995932"/>
            <a:ext cx="321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0.86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283592" y="1855723"/>
            <a:ext cx="321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0.91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6520112" y="1911004"/>
            <a:ext cx="2719070" cy="103505"/>
          </a:xfrm>
          <a:custGeom>
            <a:avLst/>
            <a:gdLst/>
            <a:ahLst/>
            <a:cxnLst/>
            <a:rect l="l" t="t" r="r" b="b"/>
            <a:pathLst>
              <a:path w="2719070" h="103505">
                <a:moveTo>
                  <a:pt x="19568" y="77583"/>
                </a:moveTo>
                <a:lnTo>
                  <a:pt x="5520" y="77988"/>
                </a:lnTo>
                <a:lnTo>
                  <a:pt x="0" y="83835"/>
                </a:lnTo>
                <a:lnTo>
                  <a:pt x="403" y="97857"/>
                </a:lnTo>
                <a:lnTo>
                  <a:pt x="6252" y="103376"/>
                </a:lnTo>
                <a:lnTo>
                  <a:pt x="20299" y="102972"/>
                </a:lnTo>
                <a:lnTo>
                  <a:pt x="25819" y="97124"/>
                </a:lnTo>
                <a:lnTo>
                  <a:pt x="25415" y="83102"/>
                </a:lnTo>
                <a:lnTo>
                  <a:pt x="19568" y="77583"/>
                </a:lnTo>
                <a:close/>
              </a:path>
              <a:path w="2719070" h="103505">
                <a:moveTo>
                  <a:pt x="70371" y="76118"/>
                </a:moveTo>
                <a:lnTo>
                  <a:pt x="56324" y="76523"/>
                </a:lnTo>
                <a:lnTo>
                  <a:pt x="50805" y="82370"/>
                </a:lnTo>
                <a:lnTo>
                  <a:pt x="51208" y="96392"/>
                </a:lnTo>
                <a:lnTo>
                  <a:pt x="57056" y="101913"/>
                </a:lnTo>
                <a:lnTo>
                  <a:pt x="71103" y="101508"/>
                </a:lnTo>
                <a:lnTo>
                  <a:pt x="76624" y="95661"/>
                </a:lnTo>
                <a:lnTo>
                  <a:pt x="76219" y="81639"/>
                </a:lnTo>
                <a:lnTo>
                  <a:pt x="70371" y="76118"/>
                </a:lnTo>
                <a:close/>
              </a:path>
              <a:path w="2719070" h="103505">
                <a:moveTo>
                  <a:pt x="121177" y="74655"/>
                </a:moveTo>
                <a:lnTo>
                  <a:pt x="107129" y="75059"/>
                </a:lnTo>
                <a:lnTo>
                  <a:pt x="101608" y="80907"/>
                </a:lnTo>
                <a:lnTo>
                  <a:pt x="102012" y="94929"/>
                </a:lnTo>
                <a:lnTo>
                  <a:pt x="107859" y="100449"/>
                </a:lnTo>
                <a:lnTo>
                  <a:pt x="121908" y="100044"/>
                </a:lnTo>
                <a:lnTo>
                  <a:pt x="127427" y="94197"/>
                </a:lnTo>
                <a:lnTo>
                  <a:pt x="127024" y="80175"/>
                </a:lnTo>
                <a:lnTo>
                  <a:pt x="121177" y="74655"/>
                </a:lnTo>
                <a:close/>
              </a:path>
              <a:path w="2719070" h="103505">
                <a:moveTo>
                  <a:pt x="171980" y="73191"/>
                </a:moveTo>
                <a:lnTo>
                  <a:pt x="157933" y="73596"/>
                </a:lnTo>
                <a:lnTo>
                  <a:pt x="152413" y="79443"/>
                </a:lnTo>
                <a:lnTo>
                  <a:pt x="152817" y="93465"/>
                </a:lnTo>
                <a:lnTo>
                  <a:pt x="158664" y="98985"/>
                </a:lnTo>
                <a:lnTo>
                  <a:pt x="172712" y="98581"/>
                </a:lnTo>
                <a:lnTo>
                  <a:pt x="178231" y="92734"/>
                </a:lnTo>
                <a:lnTo>
                  <a:pt x="177827" y="78710"/>
                </a:lnTo>
                <a:lnTo>
                  <a:pt x="171980" y="73191"/>
                </a:lnTo>
                <a:close/>
              </a:path>
              <a:path w="2719070" h="103505">
                <a:moveTo>
                  <a:pt x="222784" y="71727"/>
                </a:moveTo>
                <a:lnTo>
                  <a:pt x="208737" y="72132"/>
                </a:lnTo>
                <a:lnTo>
                  <a:pt x="203217" y="77979"/>
                </a:lnTo>
                <a:lnTo>
                  <a:pt x="203621" y="92001"/>
                </a:lnTo>
                <a:lnTo>
                  <a:pt x="209468" y="97522"/>
                </a:lnTo>
                <a:lnTo>
                  <a:pt x="223516" y="97116"/>
                </a:lnTo>
                <a:lnTo>
                  <a:pt x="229036" y="91269"/>
                </a:lnTo>
                <a:lnTo>
                  <a:pt x="228633" y="77247"/>
                </a:lnTo>
                <a:lnTo>
                  <a:pt x="222784" y="71727"/>
                </a:lnTo>
                <a:close/>
              </a:path>
              <a:path w="2719070" h="103505">
                <a:moveTo>
                  <a:pt x="273589" y="70264"/>
                </a:moveTo>
                <a:lnTo>
                  <a:pt x="259542" y="70669"/>
                </a:lnTo>
                <a:lnTo>
                  <a:pt x="254021" y="76516"/>
                </a:lnTo>
                <a:lnTo>
                  <a:pt x="254425" y="90538"/>
                </a:lnTo>
                <a:lnTo>
                  <a:pt x="260273" y="96057"/>
                </a:lnTo>
                <a:lnTo>
                  <a:pt x="274321" y="95653"/>
                </a:lnTo>
                <a:lnTo>
                  <a:pt x="279840" y="89805"/>
                </a:lnTo>
                <a:lnTo>
                  <a:pt x="279436" y="75783"/>
                </a:lnTo>
                <a:lnTo>
                  <a:pt x="273589" y="70264"/>
                </a:lnTo>
                <a:close/>
              </a:path>
              <a:path w="2719070" h="103505">
                <a:moveTo>
                  <a:pt x="324393" y="68799"/>
                </a:moveTo>
                <a:lnTo>
                  <a:pt x="310346" y="69204"/>
                </a:lnTo>
                <a:lnTo>
                  <a:pt x="304826" y="75051"/>
                </a:lnTo>
                <a:lnTo>
                  <a:pt x="305230" y="89073"/>
                </a:lnTo>
                <a:lnTo>
                  <a:pt x="311077" y="94594"/>
                </a:lnTo>
                <a:lnTo>
                  <a:pt x="325125" y="94189"/>
                </a:lnTo>
                <a:lnTo>
                  <a:pt x="330645" y="88342"/>
                </a:lnTo>
                <a:lnTo>
                  <a:pt x="330240" y="74319"/>
                </a:lnTo>
                <a:lnTo>
                  <a:pt x="324393" y="68799"/>
                </a:lnTo>
                <a:close/>
              </a:path>
              <a:path w="2719070" h="103505">
                <a:moveTo>
                  <a:pt x="375197" y="67336"/>
                </a:moveTo>
                <a:lnTo>
                  <a:pt x="361149" y="67740"/>
                </a:lnTo>
                <a:lnTo>
                  <a:pt x="355630" y="73588"/>
                </a:lnTo>
                <a:lnTo>
                  <a:pt x="356034" y="87610"/>
                </a:lnTo>
                <a:lnTo>
                  <a:pt x="361882" y="93130"/>
                </a:lnTo>
                <a:lnTo>
                  <a:pt x="375930" y="92725"/>
                </a:lnTo>
                <a:lnTo>
                  <a:pt x="381449" y="86878"/>
                </a:lnTo>
                <a:lnTo>
                  <a:pt x="381045" y="72856"/>
                </a:lnTo>
                <a:lnTo>
                  <a:pt x="375197" y="67336"/>
                </a:lnTo>
                <a:close/>
              </a:path>
              <a:path w="2719070" h="103505">
                <a:moveTo>
                  <a:pt x="426002" y="65872"/>
                </a:moveTo>
                <a:lnTo>
                  <a:pt x="411954" y="66277"/>
                </a:lnTo>
                <a:lnTo>
                  <a:pt x="406434" y="72124"/>
                </a:lnTo>
                <a:lnTo>
                  <a:pt x="406839" y="86146"/>
                </a:lnTo>
                <a:lnTo>
                  <a:pt x="412686" y="91666"/>
                </a:lnTo>
                <a:lnTo>
                  <a:pt x="426733" y="91262"/>
                </a:lnTo>
                <a:lnTo>
                  <a:pt x="432253" y="85413"/>
                </a:lnTo>
                <a:lnTo>
                  <a:pt x="431849" y="71391"/>
                </a:lnTo>
                <a:lnTo>
                  <a:pt x="426002" y="65872"/>
                </a:lnTo>
                <a:close/>
              </a:path>
              <a:path w="2719070" h="103505">
                <a:moveTo>
                  <a:pt x="476806" y="64408"/>
                </a:moveTo>
                <a:lnTo>
                  <a:pt x="462758" y="64813"/>
                </a:lnTo>
                <a:lnTo>
                  <a:pt x="457239" y="70660"/>
                </a:lnTo>
                <a:lnTo>
                  <a:pt x="457643" y="84682"/>
                </a:lnTo>
                <a:lnTo>
                  <a:pt x="463490" y="90203"/>
                </a:lnTo>
                <a:lnTo>
                  <a:pt x="477539" y="89797"/>
                </a:lnTo>
                <a:lnTo>
                  <a:pt x="483058" y="83950"/>
                </a:lnTo>
                <a:lnTo>
                  <a:pt x="482654" y="69928"/>
                </a:lnTo>
                <a:lnTo>
                  <a:pt x="476806" y="64408"/>
                </a:lnTo>
                <a:close/>
              </a:path>
              <a:path w="2719070" h="103505">
                <a:moveTo>
                  <a:pt x="527611" y="62945"/>
                </a:moveTo>
                <a:lnTo>
                  <a:pt x="513563" y="63348"/>
                </a:lnTo>
                <a:lnTo>
                  <a:pt x="508043" y="69197"/>
                </a:lnTo>
                <a:lnTo>
                  <a:pt x="508448" y="83219"/>
                </a:lnTo>
                <a:lnTo>
                  <a:pt x="514295" y="88738"/>
                </a:lnTo>
                <a:lnTo>
                  <a:pt x="528342" y="88333"/>
                </a:lnTo>
                <a:lnTo>
                  <a:pt x="533862" y="82486"/>
                </a:lnTo>
                <a:lnTo>
                  <a:pt x="533458" y="68464"/>
                </a:lnTo>
                <a:lnTo>
                  <a:pt x="527611" y="62945"/>
                </a:lnTo>
                <a:close/>
              </a:path>
              <a:path w="2719070" h="103505">
                <a:moveTo>
                  <a:pt x="578415" y="61480"/>
                </a:moveTo>
                <a:lnTo>
                  <a:pt x="564367" y="61885"/>
                </a:lnTo>
                <a:lnTo>
                  <a:pt x="558848" y="67732"/>
                </a:lnTo>
                <a:lnTo>
                  <a:pt x="559252" y="81754"/>
                </a:lnTo>
                <a:lnTo>
                  <a:pt x="565099" y="87275"/>
                </a:lnTo>
                <a:lnTo>
                  <a:pt x="579146" y="86870"/>
                </a:lnTo>
                <a:lnTo>
                  <a:pt x="584667" y="81022"/>
                </a:lnTo>
                <a:lnTo>
                  <a:pt x="584262" y="67000"/>
                </a:lnTo>
                <a:lnTo>
                  <a:pt x="578415" y="61480"/>
                </a:lnTo>
                <a:close/>
              </a:path>
              <a:path w="2719070" h="103505">
                <a:moveTo>
                  <a:pt x="629218" y="60016"/>
                </a:moveTo>
                <a:lnTo>
                  <a:pt x="615171" y="60421"/>
                </a:lnTo>
                <a:lnTo>
                  <a:pt x="609652" y="66269"/>
                </a:lnTo>
                <a:lnTo>
                  <a:pt x="610057" y="80291"/>
                </a:lnTo>
                <a:lnTo>
                  <a:pt x="615904" y="85811"/>
                </a:lnTo>
                <a:lnTo>
                  <a:pt x="629951" y="85406"/>
                </a:lnTo>
                <a:lnTo>
                  <a:pt x="635471" y="79557"/>
                </a:lnTo>
                <a:lnTo>
                  <a:pt x="635067" y="65535"/>
                </a:lnTo>
                <a:lnTo>
                  <a:pt x="629218" y="60016"/>
                </a:lnTo>
                <a:close/>
              </a:path>
              <a:path w="2719070" h="103505">
                <a:moveTo>
                  <a:pt x="680022" y="58553"/>
                </a:moveTo>
                <a:lnTo>
                  <a:pt x="665975" y="58958"/>
                </a:lnTo>
                <a:lnTo>
                  <a:pt x="660455" y="64805"/>
                </a:lnTo>
                <a:lnTo>
                  <a:pt x="660861" y="78827"/>
                </a:lnTo>
                <a:lnTo>
                  <a:pt x="666708" y="84347"/>
                </a:lnTo>
                <a:lnTo>
                  <a:pt x="680755" y="83941"/>
                </a:lnTo>
                <a:lnTo>
                  <a:pt x="686276" y="78094"/>
                </a:lnTo>
                <a:lnTo>
                  <a:pt x="685871" y="64072"/>
                </a:lnTo>
                <a:lnTo>
                  <a:pt x="680022" y="58553"/>
                </a:lnTo>
                <a:close/>
              </a:path>
              <a:path w="2719070" h="103505">
                <a:moveTo>
                  <a:pt x="730827" y="57089"/>
                </a:moveTo>
                <a:lnTo>
                  <a:pt x="716780" y="57494"/>
                </a:lnTo>
                <a:lnTo>
                  <a:pt x="711260" y="63342"/>
                </a:lnTo>
                <a:lnTo>
                  <a:pt x="711664" y="77364"/>
                </a:lnTo>
                <a:lnTo>
                  <a:pt x="717513" y="82884"/>
                </a:lnTo>
                <a:lnTo>
                  <a:pt x="731560" y="82478"/>
                </a:lnTo>
                <a:lnTo>
                  <a:pt x="737080" y="76630"/>
                </a:lnTo>
                <a:lnTo>
                  <a:pt x="736674" y="62608"/>
                </a:lnTo>
                <a:lnTo>
                  <a:pt x="730827" y="57089"/>
                </a:lnTo>
                <a:close/>
              </a:path>
              <a:path w="2719070" h="103505">
                <a:moveTo>
                  <a:pt x="781631" y="55624"/>
                </a:moveTo>
                <a:lnTo>
                  <a:pt x="767584" y="56031"/>
                </a:lnTo>
                <a:lnTo>
                  <a:pt x="762064" y="61878"/>
                </a:lnTo>
                <a:lnTo>
                  <a:pt x="762469" y="75900"/>
                </a:lnTo>
                <a:lnTo>
                  <a:pt x="768316" y="81419"/>
                </a:lnTo>
                <a:lnTo>
                  <a:pt x="782364" y="81014"/>
                </a:lnTo>
                <a:lnTo>
                  <a:pt x="787883" y="75166"/>
                </a:lnTo>
                <a:lnTo>
                  <a:pt x="787480" y="61144"/>
                </a:lnTo>
                <a:lnTo>
                  <a:pt x="781631" y="55624"/>
                </a:lnTo>
                <a:close/>
              </a:path>
              <a:path w="2719070" h="103505">
                <a:moveTo>
                  <a:pt x="832436" y="54161"/>
                </a:moveTo>
                <a:lnTo>
                  <a:pt x="818389" y="54566"/>
                </a:lnTo>
                <a:lnTo>
                  <a:pt x="812868" y="60413"/>
                </a:lnTo>
                <a:lnTo>
                  <a:pt x="813273" y="74435"/>
                </a:lnTo>
                <a:lnTo>
                  <a:pt x="819122" y="79956"/>
                </a:lnTo>
                <a:lnTo>
                  <a:pt x="833169" y="79550"/>
                </a:lnTo>
                <a:lnTo>
                  <a:pt x="838688" y="73703"/>
                </a:lnTo>
                <a:lnTo>
                  <a:pt x="838283" y="59681"/>
                </a:lnTo>
                <a:lnTo>
                  <a:pt x="832436" y="54161"/>
                </a:lnTo>
                <a:close/>
              </a:path>
              <a:path w="2719070" h="103505">
                <a:moveTo>
                  <a:pt x="883240" y="52697"/>
                </a:moveTo>
                <a:lnTo>
                  <a:pt x="869193" y="53102"/>
                </a:lnTo>
                <a:lnTo>
                  <a:pt x="863673" y="58950"/>
                </a:lnTo>
                <a:lnTo>
                  <a:pt x="864078" y="72972"/>
                </a:lnTo>
                <a:lnTo>
                  <a:pt x="869925" y="78492"/>
                </a:lnTo>
                <a:lnTo>
                  <a:pt x="883973" y="78087"/>
                </a:lnTo>
                <a:lnTo>
                  <a:pt x="889492" y="72238"/>
                </a:lnTo>
                <a:lnTo>
                  <a:pt x="889088" y="58216"/>
                </a:lnTo>
                <a:lnTo>
                  <a:pt x="883240" y="52697"/>
                </a:lnTo>
                <a:close/>
              </a:path>
              <a:path w="2719070" h="103505">
                <a:moveTo>
                  <a:pt x="934044" y="51233"/>
                </a:moveTo>
                <a:lnTo>
                  <a:pt x="919996" y="51639"/>
                </a:lnTo>
                <a:lnTo>
                  <a:pt x="914477" y="57486"/>
                </a:lnTo>
                <a:lnTo>
                  <a:pt x="914882" y="71508"/>
                </a:lnTo>
                <a:lnTo>
                  <a:pt x="920729" y="77028"/>
                </a:lnTo>
                <a:lnTo>
                  <a:pt x="934777" y="76622"/>
                </a:lnTo>
                <a:lnTo>
                  <a:pt x="940297" y="70775"/>
                </a:lnTo>
                <a:lnTo>
                  <a:pt x="939892" y="56752"/>
                </a:lnTo>
                <a:lnTo>
                  <a:pt x="934044" y="51233"/>
                </a:lnTo>
                <a:close/>
              </a:path>
              <a:path w="2719070" h="103505">
                <a:moveTo>
                  <a:pt x="984849" y="49770"/>
                </a:moveTo>
                <a:lnTo>
                  <a:pt x="970801" y="50175"/>
                </a:lnTo>
                <a:lnTo>
                  <a:pt x="965282" y="56022"/>
                </a:lnTo>
                <a:lnTo>
                  <a:pt x="965686" y="70045"/>
                </a:lnTo>
                <a:lnTo>
                  <a:pt x="971534" y="75564"/>
                </a:lnTo>
                <a:lnTo>
                  <a:pt x="985582" y="75158"/>
                </a:lnTo>
                <a:lnTo>
                  <a:pt x="991101" y="69311"/>
                </a:lnTo>
                <a:lnTo>
                  <a:pt x="990696" y="55289"/>
                </a:lnTo>
                <a:lnTo>
                  <a:pt x="984849" y="49770"/>
                </a:lnTo>
                <a:close/>
              </a:path>
              <a:path w="2719070" h="103505">
                <a:moveTo>
                  <a:pt x="1035653" y="48305"/>
                </a:moveTo>
                <a:lnTo>
                  <a:pt x="1021605" y="48710"/>
                </a:lnTo>
                <a:lnTo>
                  <a:pt x="1016086" y="54559"/>
                </a:lnTo>
                <a:lnTo>
                  <a:pt x="1016491" y="68581"/>
                </a:lnTo>
                <a:lnTo>
                  <a:pt x="1022338" y="74100"/>
                </a:lnTo>
                <a:lnTo>
                  <a:pt x="1036386" y="73695"/>
                </a:lnTo>
                <a:lnTo>
                  <a:pt x="1041905" y="67847"/>
                </a:lnTo>
                <a:lnTo>
                  <a:pt x="1041501" y="53825"/>
                </a:lnTo>
                <a:lnTo>
                  <a:pt x="1035653" y="48305"/>
                </a:lnTo>
                <a:close/>
              </a:path>
              <a:path w="2719070" h="103505">
                <a:moveTo>
                  <a:pt x="1086458" y="46841"/>
                </a:moveTo>
                <a:lnTo>
                  <a:pt x="1072410" y="47247"/>
                </a:lnTo>
                <a:lnTo>
                  <a:pt x="1066890" y="53094"/>
                </a:lnTo>
                <a:lnTo>
                  <a:pt x="1067295" y="67116"/>
                </a:lnTo>
                <a:lnTo>
                  <a:pt x="1073143" y="72636"/>
                </a:lnTo>
                <a:lnTo>
                  <a:pt x="1087191" y="72231"/>
                </a:lnTo>
                <a:lnTo>
                  <a:pt x="1092710" y="66384"/>
                </a:lnTo>
                <a:lnTo>
                  <a:pt x="1092305" y="52362"/>
                </a:lnTo>
                <a:lnTo>
                  <a:pt x="1086458" y="46841"/>
                </a:lnTo>
                <a:close/>
              </a:path>
              <a:path w="2719070" h="103505">
                <a:moveTo>
                  <a:pt x="1137262" y="45378"/>
                </a:moveTo>
                <a:lnTo>
                  <a:pt x="1123214" y="45783"/>
                </a:lnTo>
                <a:lnTo>
                  <a:pt x="1117695" y="51631"/>
                </a:lnTo>
                <a:lnTo>
                  <a:pt x="1118100" y="65653"/>
                </a:lnTo>
                <a:lnTo>
                  <a:pt x="1123947" y="71173"/>
                </a:lnTo>
                <a:lnTo>
                  <a:pt x="1137994" y="70768"/>
                </a:lnTo>
                <a:lnTo>
                  <a:pt x="1143514" y="64919"/>
                </a:lnTo>
                <a:lnTo>
                  <a:pt x="1143110" y="50897"/>
                </a:lnTo>
                <a:lnTo>
                  <a:pt x="1137262" y="45378"/>
                </a:lnTo>
                <a:close/>
              </a:path>
              <a:path w="2719070" h="103505">
                <a:moveTo>
                  <a:pt x="1188067" y="43915"/>
                </a:moveTo>
                <a:lnTo>
                  <a:pt x="1174019" y="44319"/>
                </a:lnTo>
                <a:lnTo>
                  <a:pt x="1168500" y="50166"/>
                </a:lnTo>
                <a:lnTo>
                  <a:pt x="1168904" y="64188"/>
                </a:lnTo>
                <a:lnTo>
                  <a:pt x="1174751" y="69709"/>
                </a:lnTo>
                <a:lnTo>
                  <a:pt x="1188798" y="69303"/>
                </a:lnTo>
                <a:lnTo>
                  <a:pt x="1194318" y="63456"/>
                </a:lnTo>
                <a:lnTo>
                  <a:pt x="1193914" y="49434"/>
                </a:lnTo>
                <a:lnTo>
                  <a:pt x="1188067" y="43915"/>
                </a:lnTo>
                <a:close/>
              </a:path>
              <a:path w="2719070" h="103505">
                <a:moveTo>
                  <a:pt x="1238872" y="42451"/>
                </a:moveTo>
                <a:lnTo>
                  <a:pt x="1224824" y="42854"/>
                </a:lnTo>
                <a:lnTo>
                  <a:pt x="1219304" y="48703"/>
                </a:lnTo>
                <a:lnTo>
                  <a:pt x="1219708" y="62725"/>
                </a:lnTo>
                <a:lnTo>
                  <a:pt x="1225555" y="68244"/>
                </a:lnTo>
                <a:lnTo>
                  <a:pt x="1239602" y="67840"/>
                </a:lnTo>
                <a:lnTo>
                  <a:pt x="1245123" y="61993"/>
                </a:lnTo>
                <a:lnTo>
                  <a:pt x="1244719" y="47970"/>
                </a:lnTo>
                <a:lnTo>
                  <a:pt x="1238872" y="42451"/>
                </a:lnTo>
                <a:close/>
              </a:path>
              <a:path w="2719070" h="103505">
                <a:moveTo>
                  <a:pt x="1289676" y="40986"/>
                </a:moveTo>
                <a:lnTo>
                  <a:pt x="1275628" y="41391"/>
                </a:lnTo>
                <a:lnTo>
                  <a:pt x="1270109" y="47238"/>
                </a:lnTo>
                <a:lnTo>
                  <a:pt x="1270513" y="61260"/>
                </a:lnTo>
                <a:lnTo>
                  <a:pt x="1276360" y="66781"/>
                </a:lnTo>
                <a:lnTo>
                  <a:pt x="1290407" y="66376"/>
                </a:lnTo>
                <a:lnTo>
                  <a:pt x="1295927" y="60529"/>
                </a:lnTo>
                <a:lnTo>
                  <a:pt x="1295523" y="46507"/>
                </a:lnTo>
                <a:lnTo>
                  <a:pt x="1289676" y="40986"/>
                </a:lnTo>
                <a:close/>
              </a:path>
              <a:path w="2719070" h="103505">
                <a:moveTo>
                  <a:pt x="1340481" y="39523"/>
                </a:moveTo>
                <a:lnTo>
                  <a:pt x="1326433" y="39927"/>
                </a:lnTo>
                <a:lnTo>
                  <a:pt x="1320913" y="45774"/>
                </a:lnTo>
                <a:lnTo>
                  <a:pt x="1321316" y="59796"/>
                </a:lnTo>
                <a:lnTo>
                  <a:pt x="1327163" y="65317"/>
                </a:lnTo>
                <a:lnTo>
                  <a:pt x="1341211" y="64912"/>
                </a:lnTo>
                <a:lnTo>
                  <a:pt x="1346732" y="59065"/>
                </a:lnTo>
                <a:lnTo>
                  <a:pt x="1346328" y="45043"/>
                </a:lnTo>
                <a:lnTo>
                  <a:pt x="1340481" y="39523"/>
                </a:lnTo>
                <a:close/>
              </a:path>
              <a:path w="2719070" h="103505">
                <a:moveTo>
                  <a:pt x="1391285" y="38059"/>
                </a:moveTo>
                <a:lnTo>
                  <a:pt x="1377237" y="38464"/>
                </a:lnTo>
                <a:lnTo>
                  <a:pt x="1371718" y="44311"/>
                </a:lnTo>
                <a:lnTo>
                  <a:pt x="1372120" y="58333"/>
                </a:lnTo>
                <a:lnTo>
                  <a:pt x="1377969" y="63853"/>
                </a:lnTo>
                <a:lnTo>
                  <a:pt x="1392016" y="63449"/>
                </a:lnTo>
                <a:lnTo>
                  <a:pt x="1397535" y="57602"/>
                </a:lnTo>
                <a:lnTo>
                  <a:pt x="1397132" y="43580"/>
                </a:lnTo>
                <a:lnTo>
                  <a:pt x="1391285" y="38059"/>
                </a:lnTo>
                <a:close/>
              </a:path>
              <a:path w="2719070" h="103505">
                <a:moveTo>
                  <a:pt x="1442090" y="36595"/>
                </a:moveTo>
                <a:lnTo>
                  <a:pt x="1428042" y="37000"/>
                </a:lnTo>
                <a:lnTo>
                  <a:pt x="1422521" y="42847"/>
                </a:lnTo>
                <a:lnTo>
                  <a:pt x="1422925" y="56869"/>
                </a:lnTo>
                <a:lnTo>
                  <a:pt x="1428772" y="62390"/>
                </a:lnTo>
                <a:lnTo>
                  <a:pt x="1442820" y="61984"/>
                </a:lnTo>
                <a:lnTo>
                  <a:pt x="1448341" y="56137"/>
                </a:lnTo>
                <a:lnTo>
                  <a:pt x="1447937" y="42115"/>
                </a:lnTo>
                <a:lnTo>
                  <a:pt x="1442090" y="36595"/>
                </a:lnTo>
                <a:close/>
              </a:path>
              <a:path w="2719070" h="103505">
                <a:moveTo>
                  <a:pt x="1492893" y="35132"/>
                </a:moveTo>
                <a:lnTo>
                  <a:pt x="1478846" y="35535"/>
                </a:lnTo>
                <a:lnTo>
                  <a:pt x="1473325" y="41382"/>
                </a:lnTo>
                <a:lnTo>
                  <a:pt x="1473729" y="55406"/>
                </a:lnTo>
                <a:lnTo>
                  <a:pt x="1479576" y="60925"/>
                </a:lnTo>
                <a:lnTo>
                  <a:pt x="1493624" y="60521"/>
                </a:lnTo>
                <a:lnTo>
                  <a:pt x="1499144" y="54673"/>
                </a:lnTo>
                <a:lnTo>
                  <a:pt x="1498740" y="40651"/>
                </a:lnTo>
                <a:lnTo>
                  <a:pt x="1492893" y="35132"/>
                </a:lnTo>
                <a:close/>
              </a:path>
              <a:path w="2719070" h="103505">
                <a:moveTo>
                  <a:pt x="1543697" y="33667"/>
                </a:moveTo>
                <a:lnTo>
                  <a:pt x="1529650" y="34072"/>
                </a:lnTo>
                <a:lnTo>
                  <a:pt x="1524130" y="39919"/>
                </a:lnTo>
                <a:lnTo>
                  <a:pt x="1524534" y="53941"/>
                </a:lnTo>
                <a:lnTo>
                  <a:pt x="1530381" y="59461"/>
                </a:lnTo>
                <a:lnTo>
                  <a:pt x="1544429" y="59057"/>
                </a:lnTo>
                <a:lnTo>
                  <a:pt x="1549948" y="53210"/>
                </a:lnTo>
                <a:lnTo>
                  <a:pt x="1549544" y="39188"/>
                </a:lnTo>
                <a:lnTo>
                  <a:pt x="1543697" y="33667"/>
                </a:lnTo>
                <a:close/>
              </a:path>
              <a:path w="2719070" h="103505">
                <a:moveTo>
                  <a:pt x="1594502" y="32204"/>
                </a:moveTo>
                <a:lnTo>
                  <a:pt x="1580455" y="32608"/>
                </a:lnTo>
                <a:lnTo>
                  <a:pt x="1574934" y="38455"/>
                </a:lnTo>
                <a:lnTo>
                  <a:pt x="1575338" y="52477"/>
                </a:lnTo>
                <a:lnTo>
                  <a:pt x="1581185" y="57998"/>
                </a:lnTo>
                <a:lnTo>
                  <a:pt x="1595233" y="57593"/>
                </a:lnTo>
                <a:lnTo>
                  <a:pt x="1600753" y="51746"/>
                </a:lnTo>
                <a:lnTo>
                  <a:pt x="1600349" y="37724"/>
                </a:lnTo>
                <a:lnTo>
                  <a:pt x="1594502" y="32204"/>
                </a:lnTo>
                <a:close/>
              </a:path>
              <a:path w="2719070" h="103505">
                <a:moveTo>
                  <a:pt x="1645306" y="30740"/>
                </a:moveTo>
                <a:lnTo>
                  <a:pt x="1631259" y="31144"/>
                </a:lnTo>
                <a:lnTo>
                  <a:pt x="1625739" y="36992"/>
                </a:lnTo>
                <a:lnTo>
                  <a:pt x="1626142" y="51014"/>
                </a:lnTo>
                <a:lnTo>
                  <a:pt x="1631990" y="56534"/>
                </a:lnTo>
                <a:lnTo>
                  <a:pt x="1646038" y="56130"/>
                </a:lnTo>
                <a:lnTo>
                  <a:pt x="1651557" y="50283"/>
                </a:lnTo>
                <a:lnTo>
                  <a:pt x="1651153" y="36259"/>
                </a:lnTo>
                <a:lnTo>
                  <a:pt x="1645306" y="30740"/>
                </a:lnTo>
                <a:close/>
              </a:path>
              <a:path w="2719070" h="103505">
                <a:moveTo>
                  <a:pt x="1696111" y="29276"/>
                </a:moveTo>
                <a:lnTo>
                  <a:pt x="1682064" y="29681"/>
                </a:lnTo>
                <a:lnTo>
                  <a:pt x="1676543" y="35528"/>
                </a:lnTo>
                <a:lnTo>
                  <a:pt x="1676947" y="49550"/>
                </a:lnTo>
                <a:lnTo>
                  <a:pt x="1682794" y="55069"/>
                </a:lnTo>
                <a:lnTo>
                  <a:pt x="1696841" y="54665"/>
                </a:lnTo>
                <a:lnTo>
                  <a:pt x="1702362" y="48818"/>
                </a:lnTo>
                <a:lnTo>
                  <a:pt x="1701958" y="34796"/>
                </a:lnTo>
                <a:lnTo>
                  <a:pt x="1696111" y="29276"/>
                </a:lnTo>
                <a:close/>
              </a:path>
              <a:path w="2719070" h="103505">
                <a:moveTo>
                  <a:pt x="1746915" y="27812"/>
                </a:moveTo>
                <a:lnTo>
                  <a:pt x="1732868" y="28216"/>
                </a:lnTo>
                <a:lnTo>
                  <a:pt x="1727347" y="34063"/>
                </a:lnTo>
                <a:lnTo>
                  <a:pt x="1727751" y="48086"/>
                </a:lnTo>
                <a:lnTo>
                  <a:pt x="1733598" y="53606"/>
                </a:lnTo>
                <a:lnTo>
                  <a:pt x="1747645" y="53201"/>
                </a:lnTo>
                <a:lnTo>
                  <a:pt x="1753166" y="47354"/>
                </a:lnTo>
                <a:lnTo>
                  <a:pt x="1752762" y="33332"/>
                </a:lnTo>
                <a:lnTo>
                  <a:pt x="1746915" y="27812"/>
                </a:lnTo>
                <a:close/>
              </a:path>
              <a:path w="2719070" h="103505">
                <a:moveTo>
                  <a:pt x="1797719" y="26348"/>
                </a:moveTo>
                <a:lnTo>
                  <a:pt x="1783671" y="26752"/>
                </a:lnTo>
                <a:lnTo>
                  <a:pt x="1778152" y="32600"/>
                </a:lnTo>
                <a:lnTo>
                  <a:pt x="1778556" y="46622"/>
                </a:lnTo>
                <a:lnTo>
                  <a:pt x="1784403" y="52142"/>
                </a:lnTo>
                <a:lnTo>
                  <a:pt x="1798450" y="51738"/>
                </a:lnTo>
                <a:lnTo>
                  <a:pt x="1803970" y="45891"/>
                </a:lnTo>
                <a:lnTo>
                  <a:pt x="1803566" y="31869"/>
                </a:lnTo>
                <a:lnTo>
                  <a:pt x="1797719" y="26348"/>
                </a:lnTo>
                <a:close/>
              </a:path>
              <a:path w="2719070" h="103505">
                <a:moveTo>
                  <a:pt x="1848524" y="24884"/>
                </a:moveTo>
                <a:lnTo>
                  <a:pt x="1834476" y="25289"/>
                </a:lnTo>
                <a:lnTo>
                  <a:pt x="1828956" y="31136"/>
                </a:lnTo>
                <a:lnTo>
                  <a:pt x="1829360" y="45158"/>
                </a:lnTo>
                <a:lnTo>
                  <a:pt x="1835207" y="50679"/>
                </a:lnTo>
                <a:lnTo>
                  <a:pt x="1849254" y="50274"/>
                </a:lnTo>
                <a:lnTo>
                  <a:pt x="1854775" y="44427"/>
                </a:lnTo>
                <a:lnTo>
                  <a:pt x="1854371" y="30405"/>
                </a:lnTo>
                <a:lnTo>
                  <a:pt x="1848524" y="24884"/>
                </a:lnTo>
                <a:close/>
              </a:path>
              <a:path w="2719070" h="103505">
                <a:moveTo>
                  <a:pt x="1899328" y="23421"/>
                </a:moveTo>
                <a:lnTo>
                  <a:pt x="1885280" y="23825"/>
                </a:lnTo>
                <a:lnTo>
                  <a:pt x="1879761" y="29672"/>
                </a:lnTo>
                <a:lnTo>
                  <a:pt x="1880163" y="43694"/>
                </a:lnTo>
                <a:lnTo>
                  <a:pt x="1886012" y="49215"/>
                </a:lnTo>
                <a:lnTo>
                  <a:pt x="1900059" y="48811"/>
                </a:lnTo>
                <a:lnTo>
                  <a:pt x="1905579" y="42962"/>
                </a:lnTo>
                <a:lnTo>
                  <a:pt x="1905175" y="28940"/>
                </a:lnTo>
                <a:lnTo>
                  <a:pt x="1899328" y="23421"/>
                </a:lnTo>
                <a:close/>
              </a:path>
              <a:path w="2719070" h="103505">
                <a:moveTo>
                  <a:pt x="1950131" y="21957"/>
                </a:moveTo>
                <a:lnTo>
                  <a:pt x="1936084" y="22362"/>
                </a:lnTo>
                <a:lnTo>
                  <a:pt x="1930565" y="28209"/>
                </a:lnTo>
                <a:lnTo>
                  <a:pt x="1930968" y="42231"/>
                </a:lnTo>
                <a:lnTo>
                  <a:pt x="1936816" y="47750"/>
                </a:lnTo>
                <a:lnTo>
                  <a:pt x="1950863" y="47346"/>
                </a:lnTo>
                <a:lnTo>
                  <a:pt x="1956384" y="41499"/>
                </a:lnTo>
                <a:lnTo>
                  <a:pt x="1955980" y="27477"/>
                </a:lnTo>
                <a:lnTo>
                  <a:pt x="1950131" y="21957"/>
                </a:lnTo>
                <a:close/>
              </a:path>
              <a:path w="2719070" h="103505">
                <a:moveTo>
                  <a:pt x="2000937" y="20493"/>
                </a:moveTo>
                <a:lnTo>
                  <a:pt x="1986889" y="20897"/>
                </a:lnTo>
                <a:lnTo>
                  <a:pt x="1981368" y="26744"/>
                </a:lnTo>
                <a:lnTo>
                  <a:pt x="1981772" y="40766"/>
                </a:lnTo>
                <a:lnTo>
                  <a:pt x="1987619" y="46287"/>
                </a:lnTo>
                <a:lnTo>
                  <a:pt x="2001667" y="45882"/>
                </a:lnTo>
                <a:lnTo>
                  <a:pt x="2007188" y="40035"/>
                </a:lnTo>
                <a:lnTo>
                  <a:pt x="2006784" y="26013"/>
                </a:lnTo>
                <a:lnTo>
                  <a:pt x="2000937" y="20493"/>
                </a:lnTo>
                <a:close/>
              </a:path>
              <a:path w="2719070" h="103505">
                <a:moveTo>
                  <a:pt x="2051740" y="19029"/>
                </a:moveTo>
                <a:lnTo>
                  <a:pt x="2037693" y="19433"/>
                </a:lnTo>
                <a:lnTo>
                  <a:pt x="2032173" y="25280"/>
                </a:lnTo>
                <a:lnTo>
                  <a:pt x="2032577" y="39303"/>
                </a:lnTo>
                <a:lnTo>
                  <a:pt x="2038424" y="44823"/>
                </a:lnTo>
                <a:lnTo>
                  <a:pt x="2052472" y="44419"/>
                </a:lnTo>
                <a:lnTo>
                  <a:pt x="2057991" y="38572"/>
                </a:lnTo>
                <a:lnTo>
                  <a:pt x="2057587" y="24549"/>
                </a:lnTo>
                <a:lnTo>
                  <a:pt x="2051740" y="19029"/>
                </a:lnTo>
                <a:close/>
              </a:path>
              <a:path w="2719070" h="103505">
                <a:moveTo>
                  <a:pt x="2102545" y="17565"/>
                </a:moveTo>
                <a:lnTo>
                  <a:pt x="2088498" y="17970"/>
                </a:lnTo>
                <a:lnTo>
                  <a:pt x="2082977" y="23817"/>
                </a:lnTo>
                <a:lnTo>
                  <a:pt x="2083381" y="37839"/>
                </a:lnTo>
                <a:lnTo>
                  <a:pt x="2089228" y="43359"/>
                </a:lnTo>
                <a:lnTo>
                  <a:pt x="2103276" y="42955"/>
                </a:lnTo>
                <a:lnTo>
                  <a:pt x="2108796" y="37108"/>
                </a:lnTo>
                <a:lnTo>
                  <a:pt x="2108393" y="23086"/>
                </a:lnTo>
                <a:lnTo>
                  <a:pt x="2102545" y="17565"/>
                </a:lnTo>
                <a:close/>
              </a:path>
              <a:path w="2719070" h="103505">
                <a:moveTo>
                  <a:pt x="2153352" y="16102"/>
                </a:moveTo>
                <a:lnTo>
                  <a:pt x="2139303" y="16504"/>
                </a:lnTo>
                <a:lnTo>
                  <a:pt x="2133782" y="22351"/>
                </a:lnTo>
                <a:lnTo>
                  <a:pt x="2134185" y="36374"/>
                </a:lnTo>
                <a:lnTo>
                  <a:pt x="2140031" y="41894"/>
                </a:lnTo>
                <a:lnTo>
                  <a:pt x="2154078" y="41492"/>
                </a:lnTo>
                <a:lnTo>
                  <a:pt x="2159600" y="35646"/>
                </a:lnTo>
                <a:lnTo>
                  <a:pt x="2159198" y="21624"/>
                </a:lnTo>
                <a:lnTo>
                  <a:pt x="2153352" y="16102"/>
                </a:lnTo>
                <a:close/>
              </a:path>
              <a:path w="2719070" h="103505">
                <a:moveTo>
                  <a:pt x="2204156" y="14639"/>
                </a:moveTo>
                <a:lnTo>
                  <a:pt x="2190108" y="15041"/>
                </a:lnTo>
                <a:lnTo>
                  <a:pt x="2184587" y="20887"/>
                </a:lnTo>
                <a:lnTo>
                  <a:pt x="2184989" y="34909"/>
                </a:lnTo>
                <a:lnTo>
                  <a:pt x="2190836" y="40430"/>
                </a:lnTo>
                <a:lnTo>
                  <a:pt x="2204883" y="40029"/>
                </a:lnTo>
                <a:lnTo>
                  <a:pt x="2210404" y="34182"/>
                </a:lnTo>
                <a:lnTo>
                  <a:pt x="2210003" y="20159"/>
                </a:lnTo>
                <a:lnTo>
                  <a:pt x="2204156" y="14639"/>
                </a:lnTo>
                <a:close/>
              </a:path>
              <a:path w="2719070" h="103505">
                <a:moveTo>
                  <a:pt x="2254961" y="13174"/>
                </a:moveTo>
                <a:lnTo>
                  <a:pt x="2240912" y="13577"/>
                </a:lnTo>
                <a:lnTo>
                  <a:pt x="2235391" y="19424"/>
                </a:lnTo>
                <a:lnTo>
                  <a:pt x="2235794" y="33446"/>
                </a:lnTo>
                <a:lnTo>
                  <a:pt x="2241640" y="38967"/>
                </a:lnTo>
                <a:lnTo>
                  <a:pt x="2255687" y="38564"/>
                </a:lnTo>
                <a:lnTo>
                  <a:pt x="2261209" y="32717"/>
                </a:lnTo>
                <a:lnTo>
                  <a:pt x="2260807" y="18695"/>
                </a:lnTo>
                <a:lnTo>
                  <a:pt x="2254961" y="13174"/>
                </a:lnTo>
                <a:close/>
              </a:path>
              <a:path w="2719070" h="103505">
                <a:moveTo>
                  <a:pt x="2305763" y="11710"/>
                </a:moveTo>
                <a:lnTo>
                  <a:pt x="2291715" y="12114"/>
                </a:lnTo>
                <a:lnTo>
                  <a:pt x="2286195" y="17961"/>
                </a:lnTo>
                <a:lnTo>
                  <a:pt x="2286599" y="31984"/>
                </a:lnTo>
                <a:lnTo>
                  <a:pt x="2292446" y="37504"/>
                </a:lnTo>
                <a:lnTo>
                  <a:pt x="2306493" y="37099"/>
                </a:lnTo>
                <a:lnTo>
                  <a:pt x="2312014" y="31252"/>
                </a:lnTo>
                <a:lnTo>
                  <a:pt x="2311610" y="17230"/>
                </a:lnTo>
                <a:lnTo>
                  <a:pt x="2305763" y="11710"/>
                </a:lnTo>
                <a:close/>
              </a:path>
              <a:path w="2719070" h="103505">
                <a:moveTo>
                  <a:pt x="2356567" y="10246"/>
                </a:moveTo>
                <a:lnTo>
                  <a:pt x="2342520" y="10651"/>
                </a:lnTo>
                <a:lnTo>
                  <a:pt x="2336999" y="16498"/>
                </a:lnTo>
                <a:lnTo>
                  <a:pt x="2337403" y="30520"/>
                </a:lnTo>
                <a:lnTo>
                  <a:pt x="2343251" y="36040"/>
                </a:lnTo>
                <a:lnTo>
                  <a:pt x="2357299" y="35636"/>
                </a:lnTo>
                <a:lnTo>
                  <a:pt x="2362818" y="29789"/>
                </a:lnTo>
                <a:lnTo>
                  <a:pt x="2362414" y="15765"/>
                </a:lnTo>
                <a:lnTo>
                  <a:pt x="2356567" y="10246"/>
                </a:lnTo>
                <a:close/>
              </a:path>
              <a:path w="2719070" h="103505">
                <a:moveTo>
                  <a:pt x="2407371" y="8782"/>
                </a:moveTo>
                <a:lnTo>
                  <a:pt x="2393323" y="9187"/>
                </a:lnTo>
                <a:lnTo>
                  <a:pt x="2387804" y="15034"/>
                </a:lnTo>
                <a:lnTo>
                  <a:pt x="2388208" y="29056"/>
                </a:lnTo>
                <a:lnTo>
                  <a:pt x="2394055" y="34577"/>
                </a:lnTo>
                <a:lnTo>
                  <a:pt x="2408102" y="34171"/>
                </a:lnTo>
                <a:lnTo>
                  <a:pt x="2413623" y="28324"/>
                </a:lnTo>
                <a:lnTo>
                  <a:pt x="2413219" y="14302"/>
                </a:lnTo>
                <a:lnTo>
                  <a:pt x="2407371" y="8782"/>
                </a:lnTo>
                <a:close/>
              </a:path>
              <a:path w="2719070" h="103505">
                <a:moveTo>
                  <a:pt x="2458176" y="7319"/>
                </a:moveTo>
                <a:lnTo>
                  <a:pt x="2444127" y="7722"/>
                </a:lnTo>
                <a:lnTo>
                  <a:pt x="2438608" y="13571"/>
                </a:lnTo>
                <a:lnTo>
                  <a:pt x="2439012" y="27593"/>
                </a:lnTo>
                <a:lnTo>
                  <a:pt x="2444859" y="33112"/>
                </a:lnTo>
                <a:lnTo>
                  <a:pt x="2458907" y="32708"/>
                </a:lnTo>
                <a:lnTo>
                  <a:pt x="2464427" y="26860"/>
                </a:lnTo>
                <a:lnTo>
                  <a:pt x="2464023" y="12838"/>
                </a:lnTo>
                <a:lnTo>
                  <a:pt x="2458176" y="7319"/>
                </a:lnTo>
                <a:close/>
              </a:path>
              <a:path w="2719070" h="103505">
                <a:moveTo>
                  <a:pt x="2508980" y="5854"/>
                </a:moveTo>
                <a:lnTo>
                  <a:pt x="2494932" y="6259"/>
                </a:lnTo>
                <a:lnTo>
                  <a:pt x="2489412" y="12106"/>
                </a:lnTo>
                <a:lnTo>
                  <a:pt x="2489815" y="26128"/>
                </a:lnTo>
                <a:lnTo>
                  <a:pt x="2495664" y="31648"/>
                </a:lnTo>
                <a:lnTo>
                  <a:pt x="2509711" y="31244"/>
                </a:lnTo>
                <a:lnTo>
                  <a:pt x="2515231" y="25397"/>
                </a:lnTo>
                <a:lnTo>
                  <a:pt x="2514827" y="11375"/>
                </a:lnTo>
                <a:lnTo>
                  <a:pt x="2508980" y="5854"/>
                </a:lnTo>
                <a:close/>
              </a:path>
              <a:path w="2719070" h="103505">
                <a:moveTo>
                  <a:pt x="2559784" y="4391"/>
                </a:moveTo>
                <a:lnTo>
                  <a:pt x="2545736" y="4795"/>
                </a:lnTo>
                <a:lnTo>
                  <a:pt x="2540217" y="10642"/>
                </a:lnTo>
                <a:lnTo>
                  <a:pt x="2540621" y="24664"/>
                </a:lnTo>
                <a:lnTo>
                  <a:pt x="2546468" y="30185"/>
                </a:lnTo>
                <a:lnTo>
                  <a:pt x="2560515" y="29780"/>
                </a:lnTo>
                <a:lnTo>
                  <a:pt x="2566036" y="23933"/>
                </a:lnTo>
                <a:lnTo>
                  <a:pt x="2565632" y="9911"/>
                </a:lnTo>
                <a:lnTo>
                  <a:pt x="2559784" y="4391"/>
                </a:lnTo>
                <a:close/>
              </a:path>
              <a:path w="2719070" h="103505">
                <a:moveTo>
                  <a:pt x="2610589" y="2927"/>
                </a:moveTo>
                <a:lnTo>
                  <a:pt x="2596541" y="3331"/>
                </a:lnTo>
                <a:lnTo>
                  <a:pt x="2591020" y="9179"/>
                </a:lnTo>
                <a:lnTo>
                  <a:pt x="2591424" y="23201"/>
                </a:lnTo>
                <a:lnTo>
                  <a:pt x="2597271" y="28721"/>
                </a:lnTo>
                <a:lnTo>
                  <a:pt x="2611320" y="28317"/>
                </a:lnTo>
                <a:lnTo>
                  <a:pt x="2616840" y="22468"/>
                </a:lnTo>
                <a:lnTo>
                  <a:pt x="2616436" y="8446"/>
                </a:lnTo>
                <a:lnTo>
                  <a:pt x="2610589" y="2927"/>
                </a:lnTo>
                <a:close/>
              </a:path>
              <a:path w="2719070" h="103505">
                <a:moveTo>
                  <a:pt x="2661392" y="1463"/>
                </a:moveTo>
                <a:lnTo>
                  <a:pt x="2647345" y="1868"/>
                </a:lnTo>
                <a:lnTo>
                  <a:pt x="2641824" y="7715"/>
                </a:lnTo>
                <a:lnTo>
                  <a:pt x="2642229" y="21737"/>
                </a:lnTo>
                <a:lnTo>
                  <a:pt x="2648077" y="27258"/>
                </a:lnTo>
                <a:lnTo>
                  <a:pt x="2662124" y="26852"/>
                </a:lnTo>
                <a:lnTo>
                  <a:pt x="2667643" y="21005"/>
                </a:lnTo>
                <a:lnTo>
                  <a:pt x="2667240" y="6983"/>
                </a:lnTo>
                <a:lnTo>
                  <a:pt x="2661392" y="1463"/>
                </a:lnTo>
                <a:close/>
              </a:path>
              <a:path w="2719070" h="103505">
                <a:moveTo>
                  <a:pt x="2712196" y="0"/>
                </a:moveTo>
                <a:lnTo>
                  <a:pt x="2698149" y="403"/>
                </a:lnTo>
                <a:lnTo>
                  <a:pt x="2692629" y="6250"/>
                </a:lnTo>
                <a:lnTo>
                  <a:pt x="2693033" y="20274"/>
                </a:lnTo>
                <a:lnTo>
                  <a:pt x="2698880" y="25793"/>
                </a:lnTo>
                <a:lnTo>
                  <a:pt x="2712928" y="25388"/>
                </a:lnTo>
                <a:lnTo>
                  <a:pt x="2718448" y="19541"/>
                </a:lnTo>
                <a:lnTo>
                  <a:pt x="2718045" y="5519"/>
                </a:lnTo>
                <a:lnTo>
                  <a:pt x="2712196" y="0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6270367" y="3239515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143619" y="2925571"/>
            <a:ext cx="237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143619" y="2608579"/>
            <a:ext cx="237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143619" y="2294635"/>
            <a:ext cx="237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143619" y="1663700"/>
            <a:ext cx="237490" cy="522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3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720098" y="1859930"/>
            <a:ext cx="413384" cy="12560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535"/>
              </a:lnSpc>
            </a:pPr>
            <a:r>
              <a:rPr dirty="0" sz="1300">
                <a:solidFill>
                  <a:srgbClr val="595959"/>
                </a:solidFill>
                <a:latin typeface="Arial"/>
                <a:cs typeface="Arial"/>
              </a:rPr>
              <a:t>Mean</a:t>
            </a:r>
            <a:r>
              <a:rPr dirty="0" sz="1300" spc="16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95959"/>
                </a:solidFill>
                <a:latin typeface="Arial"/>
                <a:cs typeface="Arial"/>
              </a:rPr>
              <a:t>EQ-5D-</a:t>
            </a:r>
            <a:r>
              <a:rPr dirty="0" sz="1300" spc="-25">
                <a:solidFill>
                  <a:srgbClr val="595959"/>
                </a:solidFill>
                <a:latin typeface="Arial"/>
                <a:cs typeface="Arial"/>
              </a:rPr>
              <a:t>5L</a:t>
            </a:r>
            <a:endParaRPr sz="1300">
              <a:latin typeface="Arial"/>
              <a:cs typeface="Arial"/>
            </a:endParaRPr>
          </a:p>
          <a:p>
            <a:pPr algn="ctr" marR="635">
              <a:lnSpc>
                <a:spcPct val="100000"/>
              </a:lnSpc>
              <a:spcBef>
                <a:spcPts val="40"/>
              </a:spcBef>
            </a:pPr>
            <a:r>
              <a:rPr dirty="0" sz="1300" spc="-10">
                <a:solidFill>
                  <a:srgbClr val="595959"/>
                </a:solidFill>
                <a:latin typeface="Arial"/>
                <a:cs typeface="Arial"/>
              </a:rPr>
              <a:t>score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6493591" y="3789439"/>
            <a:ext cx="2814320" cy="1743075"/>
            <a:chOff x="6493591" y="3789439"/>
            <a:chExt cx="2814320" cy="1743075"/>
          </a:xfrm>
        </p:grpSpPr>
        <p:sp>
          <p:nvSpPr>
            <p:cNvPr id="52" name="object 52" descr=""/>
            <p:cNvSpPr/>
            <p:nvPr/>
          </p:nvSpPr>
          <p:spPr>
            <a:xfrm>
              <a:off x="6498353" y="3794202"/>
              <a:ext cx="0" cy="1733550"/>
            </a:xfrm>
            <a:custGeom>
              <a:avLst/>
              <a:gdLst/>
              <a:ahLst/>
              <a:cxnLst/>
              <a:rect l="l" t="t" r="r" b="b"/>
              <a:pathLst>
                <a:path w="0" h="1733550">
                  <a:moveTo>
                    <a:pt x="0" y="1733168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504434" y="3872981"/>
              <a:ext cx="57150" cy="598805"/>
            </a:xfrm>
            <a:custGeom>
              <a:avLst/>
              <a:gdLst/>
              <a:ahLst/>
              <a:cxnLst/>
              <a:rect l="l" t="t" r="r" b="b"/>
              <a:pathLst>
                <a:path w="57150" h="598804">
                  <a:moveTo>
                    <a:pt x="27429" y="299730"/>
                  </a:moveTo>
                  <a:lnTo>
                    <a:pt x="27429" y="598731"/>
                  </a:lnTo>
                </a:path>
                <a:path w="57150" h="598804">
                  <a:moveTo>
                    <a:pt x="27429" y="299730"/>
                  </a:moveTo>
                  <a:lnTo>
                    <a:pt x="27429" y="0"/>
                  </a:lnTo>
                </a:path>
                <a:path w="57150" h="598804">
                  <a:moveTo>
                    <a:pt x="0" y="598731"/>
                  </a:moveTo>
                  <a:lnTo>
                    <a:pt x="57150" y="598731"/>
                  </a:lnTo>
                </a:path>
                <a:path w="57150" h="59880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7505" y="4136339"/>
              <a:ext cx="70485" cy="70485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9242268" y="3841470"/>
              <a:ext cx="57150" cy="473075"/>
            </a:xfrm>
            <a:custGeom>
              <a:avLst/>
              <a:gdLst/>
              <a:ahLst/>
              <a:cxnLst/>
              <a:rect l="l" t="t" r="r" b="b"/>
              <a:pathLst>
                <a:path w="57150" h="473075">
                  <a:moveTo>
                    <a:pt x="29747" y="236754"/>
                  </a:moveTo>
                  <a:lnTo>
                    <a:pt x="29747" y="472682"/>
                  </a:lnTo>
                </a:path>
                <a:path w="57150" h="473075">
                  <a:moveTo>
                    <a:pt x="29747" y="236754"/>
                  </a:moveTo>
                  <a:lnTo>
                    <a:pt x="29747" y="0"/>
                  </a:lnTo>
                </a:path>
                <a:path w="57150" h="473075">
                  <a:moveTo>
                    <a:pt x="0" y="472682"/>
                  </a:moveTo>
                  <a:lnTo>
                    <a:pt x="57150" y="472682"/>
                  </a:lnTo>
                </a:path>
                <a:path w="57150" h="47307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58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239371" y="404661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30479" y="0"/>
                  </a:moveTo>
                  <a:lnTo>
                    <a:pt x="18615" y="2395"/>
                  </a:lnTo>
                  <a:lnTo>
                    <a:pt x="8927" y="8927"/>
                  </a:lnTo>
                  <a:lnTo>
                    <a:pt x="2395" y="18615"/>
                  </a:lnTo>
                  <a:lnTo>
                    <a:pt x="0" y="30480"/>
                  </a:lnTo>
                  <a:lnTo>
                    <a:pt x="2395" y="42344"/>
                  </a:lnTo>
                  <a:lnTo>
                    <a:pt x="8927" y="52032"/>
                  </a:lnTo>
                  <a:lnTo>
                    <a:pt x="18615" y="58564"/>
                  </a:lnTo>
                  <a:lnTo>
                    <a:pt x="30479" y="60960"/>
                  </a:lnTo>
                  <a:lnTo>
                    <a:pt x="42344" y="58564"/>
                  </a:lnTo>
                  <a:lnTo>
                    <a:pt x="52032" y="52032"/>
                  </a:lnTo>
                  <a:lnTo>
                    <a:pt x="58564" y="42344"/>
                  </a:lnTo>
                  <a:lnTo>
                    <a:pt x="60960" y="30480"/>
                  </a:lnTo>
                  <a:lnTo>
                    <a:pt x="58564" y="18615"/>
                  </a:lnTo>
                  <a:lnTo>
                    <a:pt x="52032" y="8927"/>
                  </a:lnTo>
                  <a:lnTo>
                    <a:pt x="42344" y="239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239371" y="404661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60" y="30480"/>
                  </a:moveTo>
                  <a:lnTo>
                    <a:pt x="58564" y="42344"/>
                  </a:lnTo>
                  <a:lnTo>
                    <a:pt x="52032" y="52032"/>
                  </a:lnTo>
                  <a:lnTo>
                    <a:pt x="42344" y="58564"/>
                  </a:lnTo>
                  <a:lnTo>
                    <a:pt x="30480" y="60960"/>
                  </a:lnTo>
                  <a:lnTo>
                    <a:pt x="18615" y="58564"/>
                  </a:lnTo>
                  <a:lnTo>
                    <a:pt x="8927" y="52032"/>
                  </a:lnTo>
                  <a:lnTo>
                    <a:pt x="2395" y="42344"/>
                  </a:lnTo>
                  <a:lnTo>
                    <a:pt x="0" y="30480"/>
                  </a:lnTo>
                  <a:lnTo>
                    <a:pt x="2395" y="18615"/>
                  </a:lnTo>
                  <a:lnTo>
                    <a:pt x="8927" y="8927"/>
                  </a:lnTo>
                  <a:lnTo>
                    <a:pt x="18615" y="2395"/>
                  </a:lnTo>
                  <a:lnTo>
                    <a:pt x="30480" y="0"/>
                  </a:lnTo>
                  <a:lnTo>
                    <a:pt x="42344" y="2395"/>
                  </a:lnTo>
                  <a:lnTo>
                    <a:pt x="52032" y="8927"/>
                  </a:lnTo>
                  <a:lnTo>
                    <a:pt x="58564" y="18615"/>
                  </a:lnTo>
                  <a:lnTo>
                    <a:pt x="60960" y="30480"/>
                  </a:lnTo>
                  <a:close/>
                </a:path>
              </a:pathLst>
            </a:custGeom>
            <a:ln w="95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>
            <a:off x="6605438" y="4166107"/>
            <a:ext cx="321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0.86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9283592" y="4010659"/>
            <a:ext cx="321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0.92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6520075" y="4066454"/>
            <a:ext cx="2718435" cy="119380"/>
          </a:xfrm>
          <a:custGeom>
            <a:avLst/>
            <a:gdLst/>
            <a:ahLst/>
            <a:cxnLst/>
            <a:rect l="l" t="t" r="r" b="b"/>
            <a:pathLst>
              <a:path w="2718434" h="119379">
                <a:moveTo>
                  <a:pt x="19531" y="92957"/>
                </a:moveTo>
                <a:lnTo>
                  <a:pt x="5486" y="93442"/>
                </a:lnTo>
                <a:lnTo>
                  <a:pt x="0" y="99321"/>
                </a:lnTo>
                <a:lnTo>
                  <a:pt x="483" y="113341"/>
                </a:lnTo>
                <a:lnTo>
                  <a:pt x="6362" y="118827"/>
                </a:lnTo>
                <a:lnTo>
                  <a:pt x="20407" y="118342"/>
                </a:lnTo>
                <a:lnTo>
                  <a:pt x="25894" y="112463"/>
                </a:lnTo>
                <a:lnTo>
                  <a:pt x="25410" y="98444"/>
                </a:lnTo>
                <a:lnTo>
                  <a:pt x="19531" y="92957"/>
                </a:lnTo>
                <a:close/>
              </a:path>
              <a:path w="2718434" h="119379">
                <a:moveTo>
                  <a:pt x="70326" y="91203"/>
                </a:moveTo>
                <a:lnTo>
                  <a:pt x="56281" y="91688"/>
                </a:lnTo>
                <a:lnTo>
                  <a:pt x="50794" y="97567"/>
                </a:lnTo>
                <a:lnTo>
                  <a:pt x="51278" y="111587"/>
                </a:lnTo>
                <a:lnTo>
                  <a:pt x="57157" y="117073"/>
                </a:lnTo>
                <a:lnTo>
                  <a:pt x="71202" y="116588"/>
                </a:lnTo>
                <a:lnTo>
                  <a:pt x="76688" y="110709"/>
                </a:lnTo>
                <a:lnTo>
                  <a:pt x="76205" y="96690"/>
                </a:lnTo>
                <a:lnTo>
                  <a:pt x="70326" y="91203"/>
                </a:lnTo>
                <a:close/>
              </a:path>
              <a:path w="2718434" h="119379">
                <a:moveTo>
                  <a:pt x="121121" y="89449"/>
                </a:moveTo>
                <a:lnTo>
                  <a:pt x="107076" y="89935"/>
                </a:lnTo>
                <a:lnTo>
                  <a:pt x="101589" y="95813"/>
                </a:lnTo>
                <a:lnTo>
                  <a:pt x="102073" y="109833"/>
                </a:lnTo>
                <a:lnTo>
                  <a:pt x="107952" y="115319"/>
                </a:lnTo>
                <a:lnTo>
                  <a:pt x="121997" y="114834"/>
                </a:lnTo>
                <a:lnTo>
                  <a:pt x="127483" y="108955"/>
                </a:lnTo>
                <a:lnTo>
                  <a:pt x="127000" y="94936"/>
                </a:lnTo>
                <a:lnTo>
                  <a:pt x="121121" y="89449"/>
                </a:lnTo>
                <a:close/>
              </a:path>
              <a:path w="2718434" h="119379">
                <a:moveTo>
                  <a:pt x="171916" y="87696"/>
                </a:moveTo>
                <a:lnTo>
                  <a:pt x="157871" y="88181"/>
                </a:lnTo>
                <a:lnTo>
                  <a:pt x="152384" y="94060"/>
                </a:lnTo>
                <a:lnTo>
                  <a:pt x="152868" y="108079"/>
                </a:lnTo>
                <a:lnTo>
                  <a:pt x="158747" y="113565"/>
                </a:lnTo>
                <a:lnTo>
                  <a:pt x="172792" y="113080"/>
                </a:lnTo>
                <a:lnTo>
                  <a:pt x="178278" y="107201"/>
                </a:lnTo>
                <a:lnTo>
                  <a:pt x="177794" y="93182"/>
                </a:lnTo>
                <a:lnTo>
                  <a:pt x="171916" y="87696"/>
                </a:lnTo>
                <a:close/>
              </a:path>
              <a:path w="2718434" h="119379">
                <a:moveTo>
                  <a:pt x="222711" y="85942"/>
                </a:moveTo>
                <a:lnTo>
                  <a:pt x="208666" y="86427"/>
                </a:lnTo>
                <a:lnTo>
                  <a:pt x="203179" y="92306"/>
                </a:lnTo>
                <a:lnTo>
                  <a:pt x="203663" y="106325"/>
                </a:lnTo>
                <a:lnTo>
                  <a:pt x="209542" y="111812"/>
                </a:lnTo>
                <a:lnTo>
                  <a:pt x="223587" y="111326"/>
                </a:lnTo>
                <a:lnTo>
                  <a:pt x="229073" y="105448"/>
                </a:lnTo>
                <a:lnTo>
                  <a:pt x="228589" y="91428"/>
                </a:lnTo>
                <a:lnTo>
                  <a:pt x="222711" y="85942"/>
                </a:lnTo>
                <a:close/>
              </a:path>
              <a:path w="2718434" h="119379">
                <a:moveTo>
                  <a:pt x="273505" y="84188"/>
                </a:moveTo>
                <a:lnTo>
                  <a:pt x="259461" y="84673"/>
                </a:lnTo>
                <a:lnTo>
                  <a:pt x="253974" y="90552"/>
                </a:lnTo>
                <a:lnTo>
                  <a:pt x="254459" y="104571"/>
                </a:lnTo>
                <a:lnTo>
                  <a:pt x="260338" y="110058"/>
                </a:lnTo>
                <a:lnTo>
                  <a:pt x="274383" y="109573"/>
                </a:lnTo>
                <a:lnTo>
                  <a:pt x="279869" y="103694"/>
                </a:lnTo>
                <a:lnTo>
                  <a:pt x="279384" y="89674"/>
                </a:lnTo>
                <a:lnTo>
                  <a:pt x="273505" y="84188"/>
                </a:lnTo>
                <a:close/>
              </a:path>
              <a:path w="2718434" h="119379">
                <a:moveTo>
                  <a:pt x="324300" y="82434"/>
                </a:moveTo>
                <a:lnTo>
                  <a:pt x="310255" y="82919"/>
                </a:lnTo>
                <a:lnTo>
                  <a:pt x="304769" y="88798"/>
                </a:lnTo>
                <a:lnTo>
                  <a:pt x="305254" y="102817"/>
                </a:lnTo>
                <a:lnTo>
                  <a:pt x="311133" y="108304"/>
                </a:lnTo>
                <a:lnTo>
                  <a:pt x="325178" y="107819"/>
                </a:lnTo>
                <a:lnTo>
                  <a:pt x="330664" y="101940"/>
                </a:lnTo>
                <a:lnTo>
                  <a:pt x="330179" y="87919"/>
                </a:lnTo>
                <a:lnTo>
                  <a:pt x="324300" y="82434"/>
                </a:lnTo>
                <a:close/>
              </a:path>
              <a:path w="2718434" h="119379">
                <a:moveTo>
                  <a:pt x="375097" y="80679"/>
                </a:moveTo>
                <a:lnTo>
                  <a:pt x="361050" y="81165"/>
                </a:lnTo>
                <a:lnTo>
                  <a:pt x="355565" y="87044"/>
                </a:lnTo>
                <a:lnTo>
                  <a:pt x="356049" y="101064"/>
                </a:lnTo>
                <a:lnTo>
                  <a:pt x="361928" y="106550"/>
                </a:lnTo>
                <a:lnTo>
                  <a:pt x="375973" y="106065"/>
                </a:lnTo>
                <a:lnTo>
                  <a:pt x="381459" y="100185"/>
                </a:lnTo>
                <a:lnTo>
                  <a:pt x="380975" y="86165"/>
                </a:lnTo>
                <a:lnTo>
                  <a:pt x="375097" y="80679"/>
                </a:lnTo>
                <a:close/>
              </a:path>
              <a:path w="2718434" h="119379">
                <a:moveTo>
                  <a:pt x="425891" y="78925"/>
                </a:moveTo>
                <a:lnTo>
                  <a:pt x="411847" y="79411"/>
                </a:lnTo>
                <a:lnTo>
                  <a:pt x="406360" y="85290"/>
                </a:lnTo>
                <a:lnTo>
                  <a:pt x="406844" y="99310"/>
                </a:lnTo>
                <a:lnTo>
                  <a:pt x="412723" y="104796"/>
                </a:lnTo>
                <a:lnTo>
                  <a:pt x="426768" y="104310"/>
                </a:lnTo>
                <a:lnTo>
                  <a:pt x="432254" y="98431"/>
                </a:lnTo>
                <a:lnTo>
                  <a:pt x="431770" y="84411"/>
                </a:lnTo>
                <a:lnTo>
                  <a:pt x="425891" y="78925"/>
                </a:lnTo>
                <a:close/>
              </a:path>
              <a:path w="2718434" h="119379">
                <a:moveTo>
                  <a:pt x="476686" y="77171"/>
                </a:moveTo>
                <a:lnTo>
                  <a:pt x="462641" y="77657"/>
                </a:lnTo>
                <a:lnTo>
                  <a:pt x="457155" y="83536"/>
                </a:lnTo>
                <a:lnTo>
                  <a:pt x="457639" y="97556"/>
                </a:lnTo>
                <a:lnTo>
                  <a:pt x="463519" y="103042"/>
                </a:lnTo>
                <a:lnTo>
                  <a:pt x="477564" y="102556"/>
                </a:lnTo>
                <a:lnTo>
                  <a:pt x="483049" y="96677"/>
                </a:lnTo>
                <a:lnTo>
                  <a:pt x="482565" y="82657"/>
                </a:lnTo>
                <a:lnTo>
                  <a:pt x="476686" y="77171"/>
                </a:lnTo>
                <a:close/>
              </a:path>
              <a:path w="2718434" h="119379">
                <a:moveTo>
                  <a:pt x="527481" y="75417"/>
                </a:moveTo>
                <a:lnTo>
                  <a:pt x="513436" y="75904"/>
                </a:lnTo>
                <a:lnTo>
                  <a:pt x="507950" y="81782"/>
                </a:lnTo>
                <a:lnTo>
                  <a:pt x="508435" y="95802"/>
                </a:lnTo>
                <a:lnTo>
                  <a:pt x="514314" y="101288"/>
                </a:lnTo>
                <a:lnTo>
                  <a:pt x="528359" y="100802"/>
                </a:lnTo>
                <a:lnTo>
                  <a:pt x="533845" y="94923"/>
                </a:lnTo>
                <a:lnTo>
                  <a:pt x="533360" y="80904"/>
                </a:lnTo>
                <a:lnTo>
                  <a:pt x="527481" y="75417"/>
                </a:lnTo>
                <a:close/>
              </a:path>
              <a:path w="2718434" h="119379">
                <a:moveTo>
                  <a:pt x="578276" y="73663"/>
                </a:moveTo>
                <a:lnTo>
                  <a:pt x="564231" y="74148"/>
                </a:lnTo>
                <a:lnTo>
                  <a:pt x="558745" y="80029"/>
                </a:lnTo>
                <a:lnTo>
                  <a:pt x="559230" y="94048"/>
                </a:lnTo>
                <a:lnTo>
                  <a:pt x="565109" y="99534"/>
                </a:lnTo>
                <a:lnTo>
                  <a:pt x="579154" y="99048"/>
                </a:lnTo>
                <a:lnTo>
                  <a:pt x="584640" y="93169"/>
                </a:lnTo>
                <a:lnTo>
                  <a:pt x="584155" y="79150"/>
                </a:lnTo>
                <a:lnTo>
                  <a:pt x="578276" y="73663"/>
                </a:lnTo>
                <a:close/>
              </a:path>
              <a:path w="2718434" h="119379">
                <a:moveTo>
                  <a:pt x="629071" y="71909"/>
                </a:moveTo>
                <a:lnTo>
                  <a:pt x="615026" y="72395"/>
                </a:lnTo>
                <a:lnTo>
                  <a:pt x="609540" y="78273"/>
                </a:lnTo>
                <a:lnTo>
                  <a:pt x="610025" y="92294"/>
                </a:lnTo>
                <a:lnTo>
                  <a:pt x="615904" y="97779"/>
                </a:lnTo>
                <a:lnTo>
                  <a:pt x="629949" y="97294"/>
                </a:lnTo>
                <a:lnTo>
                  <a:pt x="635435" y="91415"/>
                </a:lnTo>
                <a:lnTo>
                  <a:pt x="634950" y="77396"/>
                </a:lnTo>
                <a:lnTo>
                  <a:pt x="629071" y="71909"/>
                </a:lnTo>
                <a:close/>
              </a:path>
              <a:path w="2718434" h="119379">
                <a:moveTo>
                  <a:pt x="679867" y="70156"/>
                </a:moveTo>
                <a:lnTo>
                  <a:pt x="665821" y="70641"/>
                </a:lnTo>
                <a:lnTo>
                  <a:pt x="660336" y="76520"/>
                </a:lnTo>
                <a:lnTo>
                  <a:pt x="660820" y="90540"/>
                </a:lnTo>
                <a:lnTo>
                  <a:pt x="666699" y="96025"/>
                </a:lnTo>
                <a:lnTo>
                  <a:pt x="680744" y="95540"/>
                </a:lnTo>
                <a:lnTo>
                  <a:pt x="686230" y="89661"/>
                </a:lnTo>
                <a:lnTo>
                  <a:pt x="685746" y="75642"/>
                </a:lnTo>
                <a:lnTo>
                  <a:pt x="679867" y="70156"/>
                </a:lnTo>
                <a:close/>
              </a:path>
              <a:path w="2718434" h="119379">
                <a:moveTo>
                  <a:pt x="730662" y="68402"/>
                </a:moveTo>
                <a:lnTo>
                  <a:pt x="716617" y="68887"/>
                </a:lnTo>
                <a:lnTo>
                  <a:pt x="711131" y="74766"/>
                </a:lnTo>
                <a:lnTo>
                  <a:pt x="711615" y="88785"/>
                </a:lnTo>
                <a:lnTo>
                  <a:pt x="717494" y="94272"/>
                </a:lnTo>
                <a:lnTo>
                  <a:pt x="731539" y="93786"/>
                </a:lnTo>
                <a:lnTo>
                  <a:pt x="737025" y="87908"/>
                </a:lnTo>
                <a:lnTo>
                  <a:pt x="736541" y="73888"/>
                </a:lnTo>
                <a:lnTo>
                  <a:pt x="730662" y="68402"/>
                </a:lnTo>
                <a:close/>
              </a:path>
              <a:path w="2718434" h="119379">
                <a:moveTo>
                  <a:pt x="781457" y="66648"/>
                </a:moveTo>
                <a:lnTo>
                  <a:pt x="767412" y="67133"/>
                </a:lnTo>
                <a:lnTo>
                  <a:pt x="761926" y="73012"/>
                </a:lnTo>
                <a:lnTo>
                  <a:pt x="762410" y="87031"/>
                </a:lnTo>
                <a:lnTo>
                  <a:pt x="768290" y="92518"/>
                </a:lnTo>
                <a:lnTo>
                  <a:pt x="782335" y="92033"/>
                </a:lnTo>
                <a:lnTo>
                  <a:pt x="787820" y="86154"/>
                </a:lnTo>
                <a:lnTo>
                  <a:pt x="787336" y="72134"/>
                </a:lnTo>
                <a:lnTo>
                  <a:pt x="781457" y="66648"/>
                </a:lnTo>
                <a:close/>
              </a:path>
              <a:path w="2718434" h="119379">
                <a:moveTo>
                  <a:pt x="832252" y="64894"/>
                </a:moveTo>
                <a:lnTo>
                  <a:pt x="818207" y="65379"/>
                </a:lnTo>
                <a:lnTo>
                  <a:pt x="812721" y="71258"/>
                </a:lnTo>
                <a:lnTo>
                  <a:pt x="813206" y="85277"/>
                </a:lnTo>
                <a:lnTo>
                  <a:pt x="819085" y="90764"/>
                </a:lnTo>
                <a:lnTo>
                  <a:pt x="833130" y="90279"/>
                </a:lnTo>
                <a:lnTo>
                  <a:pt x="838616" y="84400"/>
                </a:lnTo>
                <a:lnTo>
                  <a:pt x="838131" y="70380"/>
                </a:lnTo>
                <a:lnTo>
                  <a:pt x="832252" y="64894"/>
                </a:lnTo>
                <a:close/>
              </a:path>
              <a:path w="2718434" h="119379">
                <a:moveTo>
                  <a:pt x="883047" y="63140"/>
                </a:moveTo>
                <a:lnTo>
                  <a:pt x="869002" y="63625"/>
                </a:lnTo>
                <a:lnTo>
                  <a:pt x="863516" y="69504"/>
                </a:lnTo>
                <a:lnTo>
                  <a:pt x="864001" y="83524"/>
                </a:lnTo>
                <a:lnTo>
                  <a:pt x="869880" y="89010"/>
                </a:lnTo>
                <a:lnTo>
                  <a:pt x="883925" y="88525"/>
                </a:lnTo>
                <a:lnTo>
                  <a:pt x="889411" y="82646"/>
                </a:lnTo>
                <a:lnTo>
                  <a:pt x="888926" y="68626"/>
                </a:lnTo>
                <a:lnTo>
                  <a:pt x="883047" y="63140"/>
                </a:lnTo>
                <a:close/>
              </a:path>
              <a:path w="2718434" h="119379">
                <a:moveTo>
                  <a:pt x="933842" y="61386"/>
                </a:moveTo>
                <a:lnTo>
                  <a:pt x="919797" y="61871"/>
                </a:lnTo>
                <a:lnTo>
                  <a:pt x="914311" y="67750"/>
                </a:lnTo>
                <a:lnTo>
                  <a:pt x="914796" y="81770"/>
                </a:lnTo>
                <a:lnTo>
                  <a:pt x="920675" y="87256"/>
                </a:lnTo>
                <a:lnTo>
                  <a:pt x="934720" y="86771"/>
                </a:lnTo>
                <a:lnTo>
                  <a:pt x="940206" y="80892"/>
                </a:lnTo>
                <a:lnTo>
                  <a:pt x="939721" y="66873"/>
                </a:lnTo>
                <a:lnTo>
                  <a:pt x="933842" y="61386"/>
                </a:lnTo>
                <a:close/>
              </a:path>
              <a:path w="2718434" h="119379">
                <a:moveTo>
                  <a:pt x="984638" y="59632"/>
                </a:moveTo>
                <a:lnTo>
                  <a:pt x="970593" y="60116"/>
                </a:lnTo>
                <a:lnTo>
                  <a:pt x="965107" y="65995"/>
                </a:lnTo>
                <a:lnTo>
                  <a:pt x="965591" y="80015"/>
                </a:lnTo>
                <a:lnTo>
                  <a:pt x="971468" y="85502"/>
                </a:lnTo>
                <a:lnTo>
                  <a:pt x="985513" y="85017"/>
                </a:lnTo>
                <a:lnTo>
                  <a:pt x="991001" y="79138"/>
                </a:lnTo>
                <a:lnTo>
                  <a:pt x="990517" y="65119"/>
                </a:lnTo>
                <a:lnTo>
                  <a:pt x="984638" y="59632"/>
                </a:lnTo>
                <a:close/>
              </a:path>
              <a:path w="2718434" h="119379">
                <a:moveTo>
                  <a:pt x="1035433" y="57878"/>
                </a:moveTo>
                <a:lnTo>
                  <a:pt x="1021388" y="58362"/>
                </a:lnTo>
                <a:lnTo>
                  <a:pt x="1015902" y="64241"/>
                </a:lnTo>
                <a:lnTo>
                  <a:pt x="1016386" y="78261"/>
                </a:lnTo>
                <a:lnTo>
                  <a:pt x="1022264" y="83748"/>
                </a:lnTo>
                <a:lnTo>
                  <a:pt x="1036309" y="83263"/>
                </a:lnTo>
                <a:lnTo>
                  <a:pt x="1041796" y="77384"/>
                </a:lnTo>
                <a:lnTo>
                  <a:pt x="1041312" y="63365"/>
                </a:lnTo>
                <a:lnTo>
                  <a:pt x="1035433" y="57878"/>
                </a:lnTo>
                <a:close/>
              </a:path>
              <a:path w="2718434" h="119379">
                <a:moveTo>
                  <a:pt x="1086229" y="56125"/>
                </a:moveTo>
                <a:lnTo>
                  <a:pt x="1072184" y="56608"/>
                </a:lnTo>
                <a:lnTo>
                  <a:pt x="1066697" y="62487"/>
                </a:lnTo>
                <a:lnTo>
                  <a:pt x="1067180" y="76507"/>
                </a:lnTo>
                <a:lnTo>
                  <a:pt x="1073059" y="81993"/>
                </a:lnTo>
                <a:lnTo>
                  <a:pt x="1087104" y="81509"/>
                </a:lnTo>
                <a:lnTo>
                  <a:pt x="1092591" y="75631"/>
                </a:lnTo>
                <a:lnTo>
                  <a:pt x="1092107" y="61611"/>
                </a:lnTo>
                <a:lnTo>
                  <a:pt x="1086229" y="56125"/>
                </a:lnTo>
                <a:close/>
              </a:path>
              <a:path w="2718434" h="119379">
                <a:moveTo>
                  <a:pt x="1137024" y="54371"/>
                </a:moveTo>
                <a:lnTo>
                  <a:pt x="1122979" y="54855"/>
                </a:lnTo>
                <a:lnTo>
                  <a:pt x="1117493" y="60733"/>
                </a:lnTo>
                <a:lnTo>
                  <a:pt x="1117975" y="74753"/>
                </a:lnTo>
                <a:lnTo>
                  <a:pt x="1123854" y="80239"/>
                </a:lnTo>
                <a:lnTo>
                  <a:pt x="1137899" y="79755"/>
                </a:lnTo>
                <a:lnTo>
                  <a:pt x="1143386" y="73877"/>
                </a:lnTo>
                <a:lnTo>
                  <a:pt x="1142903" y="59857"/>
                </a:lnTo>
                <a:lnTo>
                  <a:pt x="1137024" y="54371"/>
                </a:lnTo>
                <a:close/>
              </a:path>
              <a:path w="2718434" h="119379">
                <a:moveTo>
                  <a:pt x="1187819" y="52617"/>
                </a:moveTo>
                <a:lnTo>
                  <a:pt x="1173774" y="53101"/>
                </a:lnTo>
                <a:lnTo>
                  <a:pt x="1168288" y="58980"/>
                </a:lnTo>
                <a:lnTo>
                  <a:pt x="1168770" y="72999"/>
                </a:lnTo>
                <a:lnTo>
                  <a:pt x="1174649" y="78485"/>
                </a:lnTo>
                <a:lnTo>
                  <a:pt x="1188694" y="78002"/>
                </a:lnTo>
                <a:lnTo>
                  <a:pt x="1194180" y="72123"/>
                </a:lnTo>
                <a:lnTo>
                  <a:pt x="1193698" y="58103"/>
                </a:lnTo>
                <a:lnTo>
                  <a:pt x="1187819" y="52617"/>
                </a:lnTo>
                <a:close/>
              </a:path>
              <a:path w="2718434" h="119379">
                <a:moveTo>
                  <a:pt x="1238614" y="50863"/>
                </a:moveTo>
                <a:lnTo>
                  <a:pt x="1224569" y="51347"/>
                </a:lnTo>
                <a:lnTo>
                  <a:pt x="1219083" y="57226"/>
                </a:lnTo>
                <a:lnTo>
                  <a:pt x="1219565" y="71245"/>
                </a:lnTo>
                <a:lnTo>
                  <a:pt x="1225444" y="76732"/>
                </a:lnTo>
                <a:lnTo>
                  <a:pt x="1239489" y="76248"/>
                </a:lnTo>
                <a:lnTo>
                  <a:pt x="1244977" y="70369"/>
                </a:lnTo>
                <a:lnTo>
                  <a:pt x="1244493" y="56349"/>
                </a:lnTo>
                <a:lnTo>
                  <a:pt x="1238614" y="50863"/>
                </a:lnTo>
                <a:close/>
              </a:path>
              <a:path w="2718434" h="119379">
                <a:moveTo>
                  <a:pt x="1289409" y="49109"/>
                </a:moveTo>
                <a:lnTo>
                  <a:pt x="1275364" y="49593"/>
                </a:lnTo>
                <a:lnTo>
                  <a:pt x="1269878" y="55472"/>
                </a:lnTo>
                <a:lnTo>
                  <a:pt x="1270361" y="69491"/>
                </a:lnTo>
                <a:lnTo>
                  <a:pt x="1276239" y="74978"/>
                </a:lnTo>
                <a:lnTo>
                  <a:pt x="1290284" y="74494"/>
                </a:lnTo>
                <a:lnTo>
                  <a:pt x="1295772" y="68615"/>
                </a:lnTo>
                <a:lnTo>
                  <a:pt x="1295288" y="54596"/>
                </a:lnTo>
                <a:lnTo>
                  <a:pt x="1289409" y="49109"/>
                </a:lnTo>
                <a:close/>
              </a:path>
              <a:path w="2718434" h="119379">
                <a:moveTo>
                  <a:pt x="1340204" y="47355"/>
                </a:moveTo>
                <a:lnTo>
                  <a:pt x="1326159" y="47839"/>
                </a:lnTo>
                <a:lnTo>
                  <a:pt x="1320673" y="53718"/>
                </a:lnTo>
                <a:lnTo>
                  <a:pt x="1321156" y="67737"/>
                </a:lnTo>
                <a:lnTo>
                  <a:pt x="1327035" y="73224"/>
                </a:lnTo>
                <a:lnTo>
                  <a:pt x="1341080" y="72740"/>
                </a:lnTo>
                <a:lnTo>
                  <a:pt x="1346567" y="66861"/>
                </a:lnTo>
                <a:lnTo>
                  <a:pt x="1346083" y="52842"/>
                </a:lnTo>
                <a:lnTo>
                  <a:pt x="1340204" y="47355"/>
                </a:lnTo>
                <a:close/>
              </a:path>
              <a:path w="2718434" h="119379">
                <a:moveTo>
                  <a:pt x="1391000" y="45601"/>
                </a:moveTo>
                <a:lnTo>
                  <a:pt x="1376954" y="46085"/>
                </a:lnTo>
                <a:lnTo>
                  <a:pt x="1371467" y="51964"/>
                </a:lnTo>
                <a:lnTo>
                  <a:pt x="1371951" y="65984"/>
                </a:lnTo>
                <a:lnTo>
                  <a:pt x="1377830" y="71470"/>
                </a:lnTo>
                <a:lnTo>
                  <a:pt x="1391875" y="70986"/>
                </a:lnTo>
                <a:lnTo>
                  <a:pt x="1397361" y="65107"/>
                </a:lnTo>
                <a:lnTo>
                  <a:pt x="1396878" y="51088"/>
                </a:lnTo>
                <a:lnTo>
                  <a:pt x="1391000" y="45601"/>
                </a:lnTo>
                <a:close/>
              </a:path>
              <a:path w="2718434" h="119379">
                <a:moveTo>
                  <a:pt x="1441795" y="43848"/>
                </a:moveTo>
                <a:lnTo>
                  <a:pt x="1427750" y="44331"/>
                </a:lnTo>
                <a:lnTo>
                  <a:pt x="1422262" y="50210"/>
                </a:lnTo>
                <a:lnTo>
                  <a:pt x="1422746" y="64230"/>
                </a:lnTo>
                <a:lnTo>
                  <a:pt x="1428625" y="69716"/>
                </a:lnTo>
                <a:lnTo>
                  <a:pt x="1442670" y="69232"/>
                </a:lnTo>
                <a:lnTo>
                  <a:pt x="1448156" y="63353"/>
                </a:lnTo>
                <a:lnTo>
                  <a:pt x="1447674" y="49334"/>
                </a:lnTo>
                <a:lnTo>
                  <a:pt x="1441795" y="43848"/>
                </a:lnTo>
                <a:close/>
              </a:path>
              <a:path w="2718434" h="119379">
                <a:moveTo>
                  <a:pt x="1492590" y="42094"/>
                </a:moveTo>
                <a:lnTo>
                  <a:pt x="1478545" y="42578"/>
                </a:lnTo>
                <a:lnTo>
                  <a:pt x="1473059" y="48456"/>
                </a:lnTo>
                <a:lnTo>
                  <a:pt x="1473541" y="62476"/>
                </a:lnTo>
                <a:lnTo>
                  <a:pt x="1479420" y="67962"/>
                </a:lnTo>
                <a:lnTo>
                  <a:pt x="1493465" y="67478"/>
                </a:lnTo>
                <a:lnTo>
                  <a:pt x="1498951" y="61600"/>
                </a:lnTo>
                <a:lnTo>
                  <a:pt x="1498469" y="47580"/>
                </a:lnTo>
                <a:lnTo>
                  <a:pt x="1492590" y="42094"/>
                </a:lnTo>
                <a:close/>
              </a:path>
              <a:path w="2718434" h="119379">
                <a:moveTo>
                  <a:pt x="1543385" y="40339"/>
                </a:moveTo>
                <a:lnTo>
                  <a:pt x="1529340" y="40824"/>
                </a:lnTo>
                <a:lnTo>
                  <a:pt x="1523853" y="46702"/>
                </a:lnTo>
                <a:lnTo>
                  <a:pt x="1524336" y="60722"/>
                </a:lnTo>
                <a:lnTo>
                  <a:pt x="1530215" y="66208"/>
                </a:lnTo>
                <a:lnTo>
                  <a:pt x="1544260" y="65725"/>
                </a:lnTo>
                <a:lnTo>
                  <a:pt x="1549746" y="59846"/>
                </a:lnTo>
                <a:lnTo>
                  <a:pt x="1549264" y="45826"/>
                </a:lnTo>
                <a:lnTo>
                  <a:pt x="1543385" y="40339"/>
                </a:lnTo>
                <a:close/>
              </a:path>
              <a:path w="2718434" h="119379">
                <a:moveTo>
                  <a:pt x="1594180" y="38585"/>
                </a:moveTo>
                <a:lnTo>
                  <a:pt x="1580135" y="39070"/>
                </a:lnTo>
                <a:lnTo>
                  <a:pt x="1574648" y="44949"/>
                </a:lnTo>
                <a:lnTo>
                  <a:pt x="1575132" y="58968"/>
                </a:lnTo>
                <a:lnTo>
                  <a:pt x="1581010" y="64455"/>
                </a:lnTo>
                <a:lnTo>
                  <a:pt x="1595055" y="63971"/>
                </a:lnTo>
                <a:lnTo>
                  <a:pt x="1600542" y="58092"/>
                </a:lnTo>
                <a:lnTo>
                  <a:pt x="1600059" y="44072"/>
                </a:lnTo>
                <a:lnTo>
                  <a:pt x="1594180" y="38585"/>
                </a:lnTo>
                <a:close/>
              </a:path>
              <a:path w="2718434" h="119379">
                <a:moveTo>
                  <a:pt x="1644975" y="36831"/>
                </a:moveTo>
                <a:lnTo>
                  <a:pt x="1630930" y="37316"/>
                </a:lnTo>
                <a:lnTo>
                  <a:pt x="1625443" y="43193"/>
                </a:lnTo>
                <a:lnTo>
                  <a:pt x="1625927" y="57214"/>
                </a:lnTo>
                <a:lnTo>
                  <a:pt x="1631806" y="62701"/>
                </a:lnTo>
                <a:lnTo>
                  <a:pt x="1645851" y="62216"/>
                </a:lnTo>
                <a:lnTo>
                  <a:pt x="1651337" y="56338"/>
                </a:lnTo>
                <a:lnTo>
                  <a:pt x="1650853" y="42318"/>
                </a:lnTo>
                <a:lnTo>
                  <a:pt x="1644975" y="36831"/>
                </a:lnTo>
                <a:close/>
              </a:path>
              <a:path w="2718434" h="119379">
                <a:moveTo>
                  <a:pt x="1695771" y="35077"/>
                </a:moveTo>
                <a:lnTo>
                  <a:pt x="1681725" y="35562"/>
                </a:lnTo>
                <a:lnTo>
                  <a:pt x="1676238" y="41440"/>
                </a:lnTo>
                <a:lnTo>
                  <a:pt x="1676722" y="55460"/>
                </a:lnTo>
                <a:lnTo>
                  <a:pt x="1682601" y="60947"/>
                </a:lnTo>
                <a:lnTo>
                  <a:pt x="1696646" y="60462"/>
                </a:lnTo>
                <a:lnTo>
                  <a:pt x="1702132" y="54584"/>
                </a:lnTo>
                <a:lnTo>
                  <a:pt x="1701648" y="40563"/>
                </a:lnTo>
                <a:lnTo>
                  <a:pt x="1695771" y="35077"/>
                </a:lnTo>
                <a:close/>
              </a:path>
              <a:path w="2718434" h="119379">
                <a:moveTo>
                  <a:pt x="1746566" y="33323"/>
                </a:moveTo>
                <a:lnTo>
                  <a:pt x="1732521" y="33808"/>
                </a:lnTo>
                <a:lnTo>
                  <a:pt x="1727033" y="39686"/>
                </a:lnTo>
                <a:lnTo>
                  <a:pt x="1727517" y="53705"/>
                </a:lnTo>
                <a:lnTo>
                  <a:pt x="1733396" y="59193"/>
                </a:lnTo>
                <a:lnTo>
                  <a:pt x="1747441" y="58708"/>
                </a:lnTo>
                <a:lnTo>
                  <a:pt x="1752927" y="52830"/>
                </a:lnTo>
                <a:lnTo>
                  <a:pt x="1752445" y="38809"/>
                </a:lnTo>
                <a:lnTo>
                  <a:pt x="1746566" y="33323"/>
                </a:lnTo>
                <a:close/>
              </a:path>
              <a:path w="2718434" h="119379">
                <a:moveTo>
                  <a:pt x="1797361" y="31569"/>
                </a:moveTo>
                <a:lnTo>
                  <a:pt x="1783316" y="32054"/>
                </a:lnTo>
                <a:lnTo>
                  <a:pt x="1777829" y="37932"/>
                </a:lnTo>
                <a:lnTo>
                  <a:pt x="1778312" y="51951"/>
                </a:lnTo>
                <a:lnTo>
                  <a:pt x="1784191" y="57439"/>
                </a:lnTo>
                <a:lnTo>
                  <a:pt x="1798236" y="56954"/>
                </a:lnTo>
                <a:lnTo>
                  <a:pt x="1803722" y="51075"/>
                </a:lnTo>
                <a:lnTo>
                  <a:pt x="1803239" y="37056"/>
                </a:lnTo>
                <a:lnTo>
                  <a:pt x="1797361" y="31569"/>
                </a:lnTo>
                <a:close/>
              </a:path>
              <a:path w="2718434" h="119379">
                <a:moveTo>
                  <a:pt x="1848156" y="29815"/>
                </a:moveTo>
                <a:lnTo>
                  <a:pt x="1834111" y="30299"/>
                </a:lnTo>
                <a:lnTo>
                  <a:pt x="1828624" y="36178"/>
                </a:lnTo>
                <a:lnTo>
                  <a:pt x="1829107" y="50198"/>
                </a:lnTo>
                <a:lnTo>
                  <a:pt x="1834986" y="55685"/>
                </a:lnTo>
                <a:lnTo>
                  <a:pt x="1849031" y="55200"/>
                </a:lnTo>
                <a:lnTo>
                  <a:pt x="1854517" y="49321"/>
                </a:lnTo>
                <a:lnTo>
                  <a:pt x="1854034" y="35302"/>
                </a:lnTo>
                <a:lnTo>
                  <a:pt x="1848156" y="29815"/>
                </a:lnTo>
                <a:close/>
              </a:path>
              <a:path w="2718434" h="119379">
                <a:moveTo>
                  <a:pt x="1898950" y="28061"/>
                </a:moveTo>
                <a:lnTo>
                  <a:pt x="1884906" y="28545"/>
                </a:lnTo>
                <a:lnTo>
                  <a:pt x="1879419" y="34424"/>
                </a:lnTo>
                <a:lnTo>
                  <a:pt x="1879903" y="48444"/>
                </a:lnTo>
                <a:lnTo>
                  <a:pt x="1885781" y="53931"/>
                </a:lnTo>
                <a:lnTo>
                  <a:pt x="1899826" y="53446"/>
                </a:lnTo>
                <a:lnTo>
                  <a:pt x="1905313" y="47567"/>
                </a:lnTo>
                <a:lnTo>
                  <a:pt x="1904829" y="33548"/>
                </a:lnTo>
                <a:lnTo>
                  <a:pt x="1898950" y="28061"/>
                </a:lnTo>
                <a:close/>
              </a:path>
              <a:path w="2718434" h="119379">
                <a:moveTo>
                  <a:pt x="1949745" y="26308"/>
                </a:moveTo>
                <a:lnTo>
                  <a:pt x="1935700" y="26791"/>
                </a:lnTo>
                <a:lnTo>
                  <a:pt x="1930214" y="32670"/>
                </a:lnTo>
                <a:lnTo>
                  <a:pt x="1930698" y="46690"/>
                </a:lnTo>
                <a:lnTo>
                  <a:pt x="1936577" y="52176"/>
                </a:lnTo>
                <a:lnTo>
                  <a:pt x="1950622" y="51692"/>
                </a:lnTo>
                <a:lnTo>
                  <a:pt x="1956108" y="45813"/>
                </a:lnTo>
                <a:lnTo>
                  <a:pt x="1955624" y="31794"/>
                </a:lnTo>
                <a:lnTo>
                  <a:pt x="1949745" y="26308"/>
                </a:lnTo>
                <a:close/>
              </a:path>
              <a:path w="2718434" h="119379">
                <a:moveTo>
                  <a:pt x="2000540" y="24554"/>
                </a:moveTo>
                <a:lnTo>
                  <a:pt x="1986495" y="25038"/>
                </a:lnTo>
                <a:lnTo>
                  <a:pt x="1981009" y="30916"/>
                </a:lnTo>
                <a:lnTo>
                  <a:pt x="1981493" y="44936"/>
                </a:lnTo>
                <a:lnTo>
                  <a:pt x="1987372" y="50422"/>
                </a:lnTo>
                <a:lnTo>
                  <a:pt x="2001417" y="49938"/>
                </a:lnTo>
                <a:lnTo>
                  <a:pt x="2006903" y="44060"/>
                </a:lnTo>
                <a:lnTo>
                  <a:pt x="2006419" y="30040"/>
                </a:lnTo>
                <a:lnTo>
                  <a:pt x="2000540" y="24554"/>
                </a:lnTo>
                <a:close/>
              </a:path>
              <a:path w="2718434" h="119379">
                <a:moveTo>
                  <a:pt x="2051337" y="22800"/>
                </a:moveTo>
                <a:lnTo>
                  <a:pt x="2037292" y="23284"/>
                </a:lnTo>
                <a:lnTo>
                  <a:pt x="2031804" y="29163"/>
                </a:lnTo>
                <a:lnTo>
                  <a:pt x="2032288" y="43182"/>
                </a:lnTo>
                <a:lnTo>
                  <a:pt x="2038167" y="48668"/>
                </a:lnTo>
                <a:lnTo>
                  <a:pt x="2052212" y="48185"/>
                </a:lnTo>
                <a:lnTo>
                  <a:pt x="2057698" y="42306"/>
                </a:lnTo>
                <a:lnTo>
                  <a:pt x="2057214" y="28286"/>
                </a:lnTo>
                <a:lnTo>
                  <a:pt x="2051337" y="22800"/>
                </a:lnTo>
                <a:close/>
              </a:path>
              <a:path w="2718434" h="119379">
                <a:moveTo>
                  <a:pt x="2102131" y="21046"/>
                </a:moveTo>
                <a:lnTo>
                  <a:pt x="2088087" y="21530"/>
                </a:lnTo>
                <a:lnTo>
                  <a:pt x="2082600" y="27409"/>
                </a:lnTo>
                <a:lnTo>
                  <a:pt x="2083083" y="41428"/>
                </a:lnTo>
                <a:lnTo>
                  <a:pt x="2088962" y="46915"/>
                </a:lnTo>
                <a:lnTo>
                  <a:pt x="2103006" y="46431"/>
                </a:lnTo>
                <a:lnTo>
                  <a:pt x="2108493" y="40552"/>
                </a:lnTo>
                <a:lnTo>
                  <a:pt x="2108010" y="26532"/>
                </a:lnTo>
                <a:lnTo>
                  <a:pt x="2102131" y="21046"/>
                </a:lnTo>
                <a:close/>
              </a:path>
              <a:path w="2718434" h="119379">
                <a:moveTo>
                  <a:pt x="2152929" y="19293"/>
                </a:moveTo>
                <a:lnTo>
                  <a:pt x="2138884" y="19775"/>
                </a:lnTo>
                <a:lnTo>
                  <a:pt x="2133396" y="25652"/>
                </a:lnTo>
                <a:lnTo>
                  <a:pt x="2133876" y="39672"/>
                </a:lnTo>
                <a:lnTo>
                  <a:pt x="2139755" y="45159"/>
                </a:lnTo>
                <a:lnTo>
                  <a:pt x="2153800" y="44678"/>
                </a:lnTo>
                <a:lnTo>
                  <a:pt x="2159288" y="38801"/>
                </a:lnTo>
                <a:lnTo>
                  <a:pt x="2158806" y="24781"/>
                </a:lnTo>
                <a:lnTo>
                  <a:pt x="2152929" y="19293"/>
                </a:lnTo>
                <a:close/>
              </a:path>
              <a:path w="2718434" h="119379">
                <a:moveTo>
                  <a:pt x="2203724" y="17539"/>
                </a:moveTo>
                <a:lnTo>
                  <a:pt x="2189679" y="18021"/>
                </a:lnTo>
                <a:lnTo>
                  <a:pt x="2184191" y="23898"/>
                </a:lnTo>
                <a:lnTo>
                  <a:pt x="2184673" y="37918"/>
                </a:lnTo>
                <a:lnTo>
                  <a:pt x="2190550" y="43406"/>
                </a:lnTo>
                <a:lnTo>
                  <a:pt x="2204595" y="42924"/>
                </a:lnTo>
                <a:lnTo>
                  <a:pt x="2210083" y="37047"/>
                </a:lnTo>
                <a:lnTo>
                  <a:pt x="2209601" y="23027"/>
                </a:lnTo>
                <a:lnTo>
                  <a:pt x="2203724" y="17539"/>
                </a:lnTo>
                <a:close/>
              </a:path>
              <a:path w="2718434" h="119379">
                <a:moveTo>
                  <a:pt x="2254519" y="15786"/>
                </a:moveTo>
                <a:lnTo>
                  <a:pt x="2240474" y="16267"/>
                </a:lnTo>
                <a:lnTo>
                  <a:pt x="2234986" y="22144"/>
                </a:lnTo>
                <a:lnTo>
                  <a:pt x="2235467" y="36164"/>
                </a:lnTo>
                <a:lnTo>
                  <a:pt x="2241345" y="41652"/>
                </a:lnTo>
                <a:lnTo>
                  <a:pt x="2255390" y="41170"/>
                </a:lnTo>
                <a:lnTo>
                  <a:pt x="2260878" y="35293"/>
                </a:lnTo>
                <a:lnTo>
                  <a:pt x="2260396" y="21272"/>
                </a:lnTo>
                <a:lnTo>
                  <a:pt x="2254519" y="15786"/>
                </a:lnTo>
                <a:close/>
              </a:path>
              <a:path w="2718434" h="119379">
                <a:moveTo>
                  <a:pt x="2305315" y="14030"/>
                </a:moveTo>
                <a:lnTo>
                  <a:pt x="2291269" y="14513"/>
                </a:lnTo>
                <a:lnTo>
                  <a:pt x="2285781" y="20391"/>
                </a:lnTo>
                <a:lnTo>
                  <a:pt x="2286262" y="34410"/>
                </a:lnTo>
                <a:lnTo>
                  <a:pt x="2292140" y="39898"/>
                </a:lnTo>
                <a:lnTo>
                  <a:pt x="2306186" y="39416"/>
                </a:lnTo>
                <a:lnTo>
                  <a:pt x="2311673" y="33539"/>
                </a:lnTo>
                <a:lnTo>
                  <a:pt x="2311192" y="19518"/>
                </a:lnTo>
                <a:lnTo>
                  <a:pt x="2305315" y="14030"/>
                </a:lnTo>
                <a:close/>
              </a:path>
              <a:path w="2718434" h="119379">
                <a:moveTo>
                  <a:pt x="2356110" y="12277"/>
                </a:moveTo>
                <a:lnTo>
                  <a:pt x="2342065" y="12759"/>
                </a:lnTo>
                <a:lnTo>
                  <a:pt x="2336577" y="18637"/>
                </a:lnTo>
                <a:lnTo>
                  <a:pt x="2337057" y="32656"/>
                </a:lnTo>
                <a:lnTo>
                  <a:pt x="2342936" y="38144"/>
                </a:lnTo>
                <a:lnTo>
                  <a:pt x="2356981" y="37663"/>
                </a:lnTo>
                <a:lnTo>
                  <a:pt x="2362469" y="31785"/>
                </a:lnTo>
                <a:lnTo>
                  <a:pt x="2361987" y="17764"/>
                </a:lnTo>
                <a:lnTo>
                  <a:pt x="2356110" y="12277"/>
                </a:lnTo>
                <a:close/>
              </a:path>
              <a:path w="2718434" h="119379">
                <a:moveTo>
                  <a:pt x="2406905" y="10523"/>
                </a:moveTo>
                <a:lnTo>
                  <a:pt x="2392860" y="11005"/>
                </a:lnTo>
                <a:lnTo>
                  <a:pt x="2387372" y="16883"/>
                </a:lnTo>
                <a:lnTo>
                  <a:pt x="2387854" y="30902"/>
                </a:lnTo>
                <a:lnTo>
                  <a:pt x="2393731" y="36390"/>
                </a:lnTo>
                <a:lnTo>
                  <a:pt x="2407776" y="35909"/>
                </a:lnTo>
                <a:lnTo>
                  <a:pt x="2413264" y="30030"/>
                </a:lnTo>
                <a:lnTo>
                  <a:pt x="2412782" y="16010"/>
                </a:lnTo>
                <a:lnTo>
                  <a:pt x="2406905" y="10523"/>
                </a:lnTo>
                <a:close/>
              </a:path>
              <a:path w="2718434" h="119379">
                <a:moveTo>
                  <a:pt x="2457700" y="8769"/>
                </a:moveTo>
                <a:lnTo>
                  <a:pt x="2443655" y="9251"/>
                </a:lnTo>
                <a:lnTo>
                  <a:pt x="2438167" y="15129"/>
                </a:lnTo>
                <a:lnTo>
                  <a:pt x="2438648" y="29149"/>
                </a:lnTo>
                <a:lnTo>
                  <a:pt x="2444526" y="34636"/>
                </a:lnTo>
                <a:lnTo>
                  <a:pt x="2458571" y="34154"/>
                </a:lnTo>
                <a:lnTo>
                  <a:pt x="2464059" y="28276"/>
                </a:lnTo>
                <a:lnTo>
                  <a:pt x="2463579" y="14257"/>
                </a:lnTo>
                <a:lnTo>
                  <a:pt x="2457700" y="8769"/>
                </a:lnTo>
                <a:close/>
              </a:path>
              <a:path w="2718434" h="119379">
                <a:moveTo>
                  <a:pt x="2508496" y="7015"/>
                </a:moveTo>
                <a:lnTo>
                  <a:pt x="2494450" y="7498"/>
                </a:lnTo>
                <a:lnTo>
                  <a:pt x="2488963" y="13375"/>
                </a:lnTo>
                <a:lnTo>
                  <a:pt x="2489443" y="27395"/>
                </a:lnTo>
                <a:lnTo>
                  <a:pt x="2495321" y="32882"/>
                </a:lnTo>
                <a:lnTo>
                  <a:pt x="2509367" y="32400"/>
                </a:lnTo>
                <a:lnTo>
                  <a:pt x="2514855" y="26522"/>
                </a:lnTo>
                <a:lnTo>
                  <a:pt x="2514373" y="12503"/>
                </a:lnTo>
                <a:lnTo>
                  <a:pt x="2508496" y="7015"/>
                </a:lnTo>
                <a:close/>
              </a:path>
              <a:path w="2718434" h="119379">
                <a:moveTo>
                  <a:pt x="2559291" y="5261"/>
                </a:moveTo>
                <a:lnTo>
                  <a:pt x="2545245" y="5744"/>
                </a:lnTo>
                <a:lnTo>
                  <a:pt x="2539758" y="11621"/>
                </a:lnTo>
                <a:lnTo>
                  <a:pt x="2540238" y="25641"/>
                </a:lnTo>
                <a:lnTo>
                  <a:pt x="2546116" y="31128"/>
                </a:lnTo>
                <a:lnTo>
                  <a:pt x="2560162" y="30646"/>
                </a:lnTo>
                <a:lnTo>
                  <a:pt x="2565650" y="24768"/>
                </a:lnTo>
                <a:lnTo>
                  <a:pt x="2565168" y="10749"/>
                </a:lnTo>
                <a:lnTo>
                  <a:pt x="2559291" y="5261"/>
                </a:lnTo>
                <a:close/>
              </a:path>
              <a:path w="2718434" h="119379">
                <a:moveTo>
                  <a:pt x="2610086" y="3507"/>
                </a:moveTo>
                <a:lnTo>
                  <a:pt x="2596040" y="3990"/>
                </a:lnTo>
                <a:lnTo>
                  <a:pt x="2590553" y="9867"/>
                </a:lnTo>
                <a:lnTo>
                  <a:pt x="2591033" y="23887"/>
                </a:lnTo>
                <a:lnTo>
                  <a:pt x="2596912" y="29375"/>
                </a:lnTo>
                <a:lnTo>
                  <a:pt x="2610957" y="28892"/>
                </a:lnTo>
                <a:lnTo>
                  <a:pt x="2616445" y="23014"/>
                </a:lnTo>
                <a:lnTo>
                  <a:pt x="2615963" y="8995"/>
                </a:lnTo>
                <a:lnTo>
                  <a:pt x="2610086" y="3507"/>
                </a:lnTo>
                <a:close/>
              </a:path>
              <a:path w="2718434" h="119379">
                <a:moveTo>
                  <a:pt x="2660881" y="1753"/>
                </a:moveTo>
                <a:lnTo>
                  <a:pt x="2646836" y="2235"/>
                </a:lnTo>
                <a:lnTo>
                  <a:pt x="2641348" y="8114"/>
                </a:lnTo>
                <a:lnTo>
                  <a:pt x="2641828" y="22133"/>
                </a:lnTo>
                <a:lnTo>
                  <a:pt x="2647707" y="27621"/>
                </a:lnTo>
                <a:lnTo>
                  <a:pt x="2661752" y="27138"/>
                </a:lnTo>
                <a:lnTo>
                  <a:pt x="2667240" y="21261"/>
                </a:lnTo>
                <a:lnTo>
                  <a:pt x="2666758" y="7241"/>
                </a:lnTo>
                <a:lnTo>
                  <a:pt x="2660881" y="1753"/>
                </a:lnTo>
                <a:close/>
              </a:path>
              <a:path w="2718434" h="119379">
                <a:moveTo>
                  <a:pt x="2711676" y="0"/>
                </a:moveTo>
                <a:lnTo>
                  <a:pt x="2697631" y="481"/>
                </a:lnTo>
                <a:lnTo>
                  <a:pt x="2692143" y="6358"/>
                </a:lnTo>
                <a:lnTo>
                  <a:pt x="2692623" y="20379"/>
                </a:lnTo>
                <a:lnTo>
                  <a:pt x="2698502" y="25867"/>
                </a:lnTo>
                <a:lnTo>
                  <a:pt x="2712547" y="25384"/>
                </a:lnTo>
                <a:lnTo>
                  <a:pt x="2718034" y="19507"/>
                </a:lnTo>
                <a:lnTo>
                  <a:pt x="2717553" y="5487"/>
                </a:lnTo>
                <a:lnTo>
                  <a:pt x="2711676" y="0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6143619" y="4464811"/>
            <a:ext cx="237490" cy="1153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3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35"/>
              </a:spcBef>
            </a:pP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6143619" y="4150867"/>
            <a:ext cx="237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270367" y="3833876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5720098" y="4030106"/>
            <a:ext cx="413384" cy="12560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535"/>
              </a:lnSpc>
            </a:pPr>
            <a:r>
              <a:rPr dirty="0" sz="1300">
                <a:solidFill>
                  <a:srgbClr val="595959"/>
                </a:solidFill>
                <a:latin typeface="Arial"/>
                <a:cs typeface="Arial"/>
              </a:rPr>
              <a:t>Mean</a:t>
            </a:r>
            <a:r>
              <a:rPr dirty="0" sz="1300" spc="16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95959"/>
                </a:solidFill>
                <a:latin typeface="Arial"/>
                <a:cs typeface="Arial"/>
              </a:rPr>
              <a:t>EQ-5D-</a:t>
            </a:r>
            <a:r>
              <a:rPr dirty="0" sz="1300" spc="-25">
                <a:solidFill>
                  <a:srgbClr val="595959"/>
                </a:solidFill>
                <a:latin typeface="Arial"/>
                <a:cs typeface="Arial"/>
              </a:rPr>
              <a:t>5L</a:t>
            </a:r>
            <a:endParaRPr sz="1300">
              <a:latin typeface="Arial"/>
              <a:cs typeface="Arial"/>
            </a:endParaRPr>
          </a:p>
          <a:p>
            <a:pPr algn="ctr" marR="635">
              <a:lnSpc>
                <a:spcPct val="100000"/>
              </a:lnSpc>
              <a:spcBef>
                <a:spcPts val="40"/>
              </a:spcBef>
            </a:pPr>
            <a:r>
              <a:rPr dirty="0" sz="1300" spc="-10">
                <a:solidFill>
                  <a:srgbClr val="595959"/>
                </a:solidFill>
                <a:latin typeface="Arial"/>
                <a:cs typeface="Arial"/>
              </a:rPr>
              <a:t>score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2820211" y="1813052"/>
            <a:ext cx="1200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+29.4</a:t>
            </a:r>
            <a:r>
              <a:rPr dirty="0" sz="12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2856"/>
                </a:solidFill>
                <a:latin typeface="Arial"/>
                <a:cs typeface="Arial"/>
              </a:rPr>
              <a:t>(p&lt;0.0001)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1316216" y="1202897"/>
            <a:ext cx="8455025" cy="409575"/>
            <a:chOff x="1316216" y="1202897"/>
            <a:chExt cx="8455025" cy="409575"/>
          </a:xfrm>
        </p:grpSpPr>
        <p:sp>
          <p:nvSpPr>
            <p:cNvPr id="67" name="object 67" descr=""/>
            <p:cNvSpPr/>
            <p:nvPr/>
          </p:nvSpPr>
          <p:spPr>
            <a:xfrm>
              <a:off x="5780759" y="1226454"/>
              <a:ext cx="3971290" cy="367030"/>
            </a:xfrm>
            <a:custGeom>
              <a:avLst/>
              <a:gdLst/>
              <a:ahLst/>
              <a:cxnLst/>
              <a:rect l="l" t="t" r="r" b="b"/>
              <a:pathLst>
                <a:path w="3971290" h="367030">
                  <a:moveTo>
                    <a:pt x="0" y="0"/>
                  </a:moveTo>
                  <a:lnTo>
                    <a:pt x="3971219" y="0"/>
                  </a:lnTo>
                  <a:lnTo>
                    <a:pt x="3971219" y="366973"/>
                  </a:lnTo>
                  <a:lnTo>
                    <a:pt x="0" y="36697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335266" y="1226454"/>
              <a:ext cx="3868420" cy="367030"/>
            </a:xfrm>
            <a:custGeom>
              <a:avLst/>
              <a:gdLst/>
              <a:ahLst/>
              <a:cxnLst/>
              <a:rect l="l" t="t" r="r" b="b"/>
              <a:pathLst>
                <a:path w="3868420" h="367030">
                  <a:moveTo>
                    <a:pt x="0" y="0"/>
                  </a:moveTo>
                  <a:lnTo>
                    <a:pt x="3867902" y="0"/>
                  </a:lnTo>
                  <a:lnTo>
                    <a:pt x="3867902" y="366973"/>
                  </a:lnTo>
                  <a:lnTo>
                    <a:pt x="0" y="36697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4721640" y="1202897"/>
              <a:ext cx="3746500" cy="25400"/>
            </a:xfrm>
            <a:custGeom>
              <a:avLst/>
              <a:gdLst/>
              <a:ahLst/>
              <a:cxnLst/>
              <a:rect l="l" t="t" r="r" b="b"/>
              <a:pathLst>
                <a:path w="3746500" h="25400">
                  <a:moveTo>
                    <a:pt x="374649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746498" y="25400"/>
                  </a:lnTo>
                  <a:lnTo>
                    <a:pt x="3746498" y="0"/>
                  </a:lnTo>
                  <a:close/>
                </a:path>
              </a:pathLst>
            </a:custGeom>
            <a:solidFill>
              <a:srgbClr val="2186C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937039" y="794409"/>
            <a:ext cx="7776209" cy="786765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05"/>
              </a:spcBef>
            </a:pP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Quality</a:t>
            </a:r>
            <a:r>
              <a:rPr dirty="0" sz="1800" spc="-2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of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life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measures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indicate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a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clinically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meaningful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improvement</a:t>
            </a:r>
            <a:r>
              <a:rPr dirty="0" baseline="23148" sz="1800" spc="-15" b="1">
                <a:solidFill>
                  <a:srgbClr val="2186C2"/>
                </a:solidFill>
                <a:latin typeface="Arial"/>
                <a:cs typeface="Arial"/>
              </a:rPr>
              <a:t>1-</a:t>
            </a:r>
            <a:r>
              <a:rPr dirty="0" baseline="23148" sz="1800" spc="-75" b="1">
                <a:solidFill>
                  <a:srgbClr val="2186C2"/>
                </a:solidFill>
                <a:latin typeface="Arial"/>
                <a:cs typeface="Arial"/>
              </a:rPr>
              <a:t>3</a:t>
            </a:r>
            <a:endParaRPr baseline="23148" sz="1800">
              <a:latin typeface="Arial"/>
              <a:cs typeface="Arial"/>
            </a:endParaRPr>
          </a:p>
          <a:p>
            <a:pPr marL="2009775">
              <a:lnSpc>
                <a:spcPct val="100000"/>
              </a:lnSpc>
              <a:spcBef>
                <a:spcPts val="925"/>
              </a:spcBef>
              <a:tabLst>
                <a:tab pos="6395085" algn="l"/>
              </a:tabLst>
            </a:pPr>
            <a:r>
              <a:rPr dirty="0" sz="1500" spc="-10" b="1">
                <a:solidFill>
                  <a:srgbClr val="002856"/>
                </a:solidFill>
                <a:latin typeface="Arial"/>
                <a:cs typeface="Arial"/>
              </a:rPr>
              <a:t>AFEQT</a:t>
            </a:r>
            <a:r>
              <a:rPr dirty="0" sz="1500" b="1">
                <a:solidFill>
                  <a:srgbClr val="002856"/>
                </a:solidFill>
                <a:latin typeface="Arial"/>
                <a:cs typeface="Arial"/>
              </a:rPr>
              <a:t>	</a:t>
            </a:r>
            <a:r>
              <a:rPr dirty="0" sz="1500" spc="-10" b="1">
                <a:solidFill>
                  <a:srgbClr val="002856"/>
                </a:solidFill>
                <a:latin typeface="Arial"/>
                <a:cs typeface="Arial"/>
              </a:rPr>
              <a:t>EQ-</a:t>
            </a:r>
            <a:r>
              <a:rPr dirty="0" sz="1500" b="1">
                <a:solidFill>
                  <a:srgbClr val="002856"/>
                </a:solidFill>
                <a:latin typeface="Arial"/>
                <a:cs typeface="Arial"/>
              </a:rPr>
              <a:t>5D-</a:t>
            </a:r>
            <a:r>
              <a:rPr dirty="0" sz="1500" spc="-25" b="1">
                <a:solidFill>
                  <a:srgbClr val="002856"/>
                </a:solidFill>
                <a:latin typeface="Arial"/>
                <a:cs typeface="Arial"/>
              </a:rPr>
              <a:t>5L</a:t>
            </a:r>
            <a:endParaRPr sz="15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9979766" y="1324355"/>
            <a:ext cx="1880870" cy="602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dirty="0" sz="1400" b="1">
                <a:solidFill>
                  <a:srgbClr val="2186C2"/>
                </a:solidFill>
                <a:latin typeface="Arial"/>
                <a:cs typeface="Arial"/>
              </a:rPr>
              <a:t>22%</a:t>
            </a:r>
            <a:r>
              <a:rPr dirty="0" sz="14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more</a:t>
            </a:r>
            <a:r>
              <a:rPr dirty="0" sz="12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2856"/>
                </a:solidFill>
                <a:latin typeface="Arial"/>
                <a:cs typeface="Arial"/>
              </a:rPr>
              <a:t>were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not</a:t>
            </a:r>
            <a:r>
              <a:rPr dirty="0" sz="12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anxious</a:t>
            </a:r>
            <a:r>
              <a:rPr dirty="0" sz="12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dirty="0" sz="12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2856"/>
                </a:solidFill>
                <a:latin typeface="Arial"/>
                <a:cs typeface="Arial"/>
              </a:rPr>
              <a:t>depressed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at 12</a:t>
            </a:r>
            <a:r>
              <a:rPr dirty="0" sz="12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mo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vs.</a:t>
            </a:r>
            <a:r>
              <a:rPr dirty="0" sz="12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baseline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9979766" y="2086355"/>
            <a:ext cx="1866900" cy="7797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98500"/>
              </a:lnSpc>
              <a:spcBef>
                <a:spcPts val="125"/>
              </a:spcBef>
            </a:pPr>
            <a:r>
              <a:rPr dirty="0" sz="1400" b="1">
                <a:solidFill>
                  <a:srgbClr val="2186C2"/>
                </a:solidFill>
                <a:latin typeface="Arial"/>
                <a:cs typeface="Arial"/>
              </a:rPr>
              <a:t>11%</a:t>
            </a:r>
            <a:r>
              <a:rPr dirty="0" sz="1400" spc="-4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more</a:t>
            </a:r>
            <a:r>
              <a:rPr dirty="0" sz="12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12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had</a:t>
            </a:r>
            <a:r>
              <a:rPr dirty="0" sz="12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002856"/>
                </a:solidFill>
                <a:latin typeface="Arial"/>
                <a:cs typeface="Arial"/>
              </a:rPr>
              <a:t>no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problems</a:t>
            </a:r>
            <a:r>
              <a:rPr dirty="0" sz="12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doing</a:t>
            </a:r>
            <a:r>
              <a:rPr dirty="0" sz="12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2856"/>
                </a:solidFill>
                <a:latin typeface="Arial"/>
                <a:cs typeface="Arial"/>
              </a:rPr>
              <a:t>their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usual</a:t>
            </a:r>
            <a:r>
              <a:rPr dirty="0" sz="12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activities</a:t>
            </a:r>
            <a:r>
              <a:rPr dirty="0" sz="12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12</a:t>
            </a:r>
            <a:r>
              <a:rPr dirty="0" sz="12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2856"/>
                </a:solidFill>
                <a:latin typeface="Arial"/>
                <a:cs typeface="Arial"/>
              </a:rPr>
              <a:t>mo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vs.</a:t>
            </a:r>
            <a:r>
              <a:rPr dirty="0" sz="12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baseline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9981214" y="3531108"/>
            <a:ext cx="1880870" cy="602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dirty="0" sz="1400" b="1">
                <a:solidFill>
                  <a:srgbClr val="2186C2"/>
                </a:solidFill>
                <a:latin typeface="Arial"/>
                <a:cs typeface="Arial"/>
              </a:rPr>
              <a:t>19%</a:t>
            </a:r>
            <a:r>
              <a:rPr dirty="0" sz="14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more</a:t>
            </a:r>
            <a:r>
              <a:rPr dirty="0" sz="12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2856"/>
                </a:solidFill>
                <a:latin typeface="Arial"/>
                <a:cs typeface="Arial"/>
              </a:rPr>
              <a:t>were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not</a:t>
            </a:r>
            <a:r>
              <a:rPr dirty="0" sz="12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anxious</a:t>
            </a:r>
            <a:r>
              <a:rPr dirty="0" sz="12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dirty="0" sz="12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2856"/>
                </a:solidFill>
                <a:latin typeface="Arial"/>
                <a:cs typeface="Arial"/>
              </a:rPr>
              <a:t>depressed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at 12</a:t>
            </a:r>
            <a:r>
              <a:rPr dirty="0" sz="12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mo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vs.</a:t>
            </a:r>
            <a:r>
              <a:rPr dirty="0" sz="12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baseline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9981214" y="4293108"/>
            <a:ext cx="1877060" cy="7823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14"/>
              </a:spcBef>
            </a:pPr>
            <a:r>
              <a:rPr dirty="0" sz="1400" b="1">
                <a:solidFill>
                  <a:srgbClr val="2186C2"/>
                </a:solidFill>
                <a:latin typeface="Arial"/>
                <a:cs typeface="Arial"/>
              </a:rPr>
              <a:t>21%</a:t>
            </a:r>
            <a:r>
              <a:rPr dirty="0" sz="14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more</a:t>
            </a:r>
            <a:r>
              <a:rPr dirty="0" sz="12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had</a:t>
            </a:r>
            <a:r>
              <a:rPr dirty="0" sz="12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002856"/>
                </a:solidFill>
                <a:latin typeface="Arial"/>
                <a:cs typeface="Arial"/>
              </a:rPr>
              <a:t>no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problems</a:t>
            </a:r>
            <a:r>
              <a:rPr dirty="0" sz="12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doing</a:t>
            </a:r>
            <a:r>
              <a:rPr dirty="0" sz="12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2856"/>
                </a:solidFill>
                <a:latin typeface="Arial"/>
                <a:cs typeface="Arial"/>
              </a:rPr>
              <a:t>their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usual</a:t>
            </a:r>
            <a:r>
              <a:rPr dirty="0" sz="12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activities</a:t>
            </a:r>
            <a:r>
              <a:rPr dirty="0" sz="12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12</a:t>
            </a:r>
            <a:r>
              <a:rPr dirty="0" sz="12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2856"/>
                </a:solidFill>
                <a:latin typeface="Arial"/>
                <a:cs typeface="Arial"/>
              </a:rPr>
              <a:t>mo </a:t>
            </a: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vs.</a:t>
            </a:r>
            <a:r>
              <a:rPr dirty="0" sz="12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baseline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10189316" y="5268976"/>
            <a:ext cx="1784350" cy="78486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1,</a:t>
            </a:r>
            <a:r>
              <a:rPr dirty="0" sz="7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Dorian</a:t>
            </a:r>
            <a:r>
              <a:rPr dirty="0" sz="7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P</a:t>
            </a:r>
            <a:r>
              <a:rPr dirty="0" sz="7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et al. Am</a:t>
            </a:r>
            <a:r>
              <a:rPr dirty="0" sz="7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Heart J. </a:t>
            </a:r>
            <a:r>
              <a:rPr dirty="0" sz="700" spc="-10">
                <a:solidFill>
                  <a:srgbClr val="002856"/>
                </a:solidFill>
                <a:latin typeface="Arial"/>
                <a:cs typeface="Arial"/>
              </a:rPr>
              <a:t>2013;166:381-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0">
                <a:solidFill>
                  <a:srgbClr val="002856"/>
                </a:solidFill>
                <a:latin typeface="Arial"/>
                <a:cs typeface="Arial"/>
              </a:rPr>
              <a:t>387.e388.</a:t>
            </a:r>
            <a:endParaRPr sz="700">
              <a:latin typeface="Arial"/>
              <a:cs typeface="Arial"/>
            </a:endParaRPr>
          </a:p>
          <a:p>
            <a:pPr marL="12700" marR="127000">
              <a:lnSpc>
                <a:spcPct val="120000"/>
              </a:lnSpc>
            </a:pP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2,</a:t>
            </a:r>
            <a:r>
              <a:rPr dirty="0" sz="7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Holmes</a:t>
            </a:r>
            <a:r>
              <a:rPr dirty="0" sz="7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DN</a:t>
            </a:r>
            <a:r>
              <a:rPr dirty="0" sz="7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et</a:t>
            </a:r>
            <a:r>
              <a:rPr dirty="0" sz="7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al.</a:t>
            </a:r>
            <a:r>
              <a:rPr dirty="0" sz="7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Circ</a:t>
            </a:r>
            <a:r>
              <a:rPr dirty="0" sz="7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Cardiovasc</a:t>
            </a:r>
            <a:r>
              <a:rPr dirty="0" sz="7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002856"/>
                </a:solidFill>
                <a:latin typeface="Arial"/>
                <a:cs typeface="Arial"/>
              </a:rPr>
              <a:t>Qual</a:t>
            </a:r>
            <a:r>
              <a:rPr dirty="0" sz="700" spc="50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Outcomes.</a:t>
            </a:r>
            <a:r>
              <a:rPr dirty="0" sz="7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002856"/>
                </a:solidFill>
                <a:latin typeface="Arial"/>
                <a:cs typeface="Arial"/>
              </a:rPr>
              <a:t>2019;12:e005358.</a:t>
            </a:r>
            <a:endParaRPr sz="700">
              <a:latin typeface="Arial"/>
              <a:cs typeface="Arial"/>
            </a:endParaRPr>
          </a:p>
          <a:p>
            <a:pPr marL="12700" marR="10160">
              <a:lnSpc>
                <a:spcPts val="1010"/>
              </a:lnSpc>
              <a:spcBef>
                <a:spcPts val="40"/>
              </a:spcBef>
            </a:pP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3, Coretti</a:t>
            </a:r>
            <a:r>
              <a:rPr dirty="0" sz="7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S</a:t>
            </a:r>
            <a:r>
              <a:rPr dirty="0" sz="7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et al. Expert Rev </a:t>
            </a:r>
            <a:r>
              <a:rPr dirty="0" sz="700" spc="-10">
                <a:solidFill>
                  <a:srgbClr val="002856"/>
                </a:solidFill>
                <a:latin typeface="Arial"/>
                <a:cs typeface="Arial"/>
              </a:rPr>
              <a:t>Pharmacoecon</a:t>
            </a:r>
            <a:r>
              <a:rPr dirty="0" sz="700" spc="50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Outcomes</a:t>
            </a:r>
            <a:r>
              <a:rPr dirty="0" sz="700" spc="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02856"/>
                </a:solidFill>
                <a:latin typeface="Arial"/>
                <a:cs typeface="Arial"/>
              </a:rPr>
              <a:t>Res.</a:t>
            </a:r>
            <a:r>
              <a:rPr dirty="0" sz="700" spc="4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002856"/>
                </a:solidFill>
                <a:latin typeface="Arial"/>
                <a:cs typeface="Arial"/>
              </a:rPr>
              <a:t>2014;14:221-</a:t>
            </a:r>
            <a:r>
              <a:rPr dirty="0" sz="700" spc="-20">
                <a:solidFill>
                  <a:srgbClr val="002856"/>
                </a:solidFill>
                <a:latin typeface="Arial"/>
                <a:cs typeface="Arial"/>
              </a:rPr>
              <a:t>233.</a:t>
            </a:r>
            <a:endParaRPr sz="7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961850" y="3334003"/>
            <a:ext cx="607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Baseline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4484814" y="3334003"/>
            <a:ext cx="734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12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 Months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2820210" y="4083811"/>
            <a:ext cx="11163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+29.0</a:t>
            </a:r>
            <a:r>
              <a:rPr dirty="0" sz="12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2856"/>
                </a:solidFill>
                <a:latin typeface="Arial"/>
                <a:cs typeface="Arial"/>
              </a:rPr>
              <a:t>(p=0.001)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7130728" y="1694179"/>
            <a:ext cx="1200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+0.05</a:t>
            </a:r>
            <a:r>
              <a:rPr dirty="0" sz="12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2856"/>
                </a:solidFill>
                <a:latin typeface="Arial"/>
                <a:cs typeface="Arial"/>
              </a:rPr>
              <a:t>(p&lt;0.0001)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7130727" y="3885692"/>
            <a:ext cx="1200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2856"/>
                </a:solidFill>
                <a:latin typeface="Arial"/>
                <a:cs typeface="Arial"/>
              </a:rPr>
              <a:t>+0.06</a:t>
            </a:r>
            <a:r>
              <a:rPr dirty="0" sz="12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2856"/>
                </a:solidFill>
                <a:latin typeface="Arial"/>
                <a:cs typeface="Arial"/>
              </a:rPr>
              <a:t>(p&lt;0.0001)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961850" y="5562091"/>
            <a:ext cx="607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Baseline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4484814" y="5562091"/>
            <a:ext cx="734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12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 Months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6483401" y="5562091"/>
            <a:ext cx="607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Baseline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9006366" y="5562091"/>
            <a:ext cx="734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12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 Months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6483401" y="3334003"/>
            <a:ext cx="607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Baseline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9006366" y="3334003"/>
            <a:ext cx="734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856"/>
                </a:solidFill>
                <a:latin typeface="Arial"/>
                <a:cs typeface="Arial"/>
              </a:rPr>
              <a:t>12</a:t>
            </a: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 Months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PV</a:t>
            </a:r>
            <a:r>
              <a:rPr dirty="0" sz="3600" spc="-35"/>
              <a:t> </a:t>
            </a:r>
            <a:r>
              <a:rPr dirty="0" sz="3600"/>
              <a:t>Stenosis</a:t>
            </a:r>
            <a:r>
              <a:rPr dirty="0" sz="3600" spc="-20"/>
              <a:t> </a:t>
            </a:r>
            <a:r>
              <a:rPr dirty="0" sz="3600"/>
              <a:t>Sub-</a:t>
            </a:r>
            <a:r>
              <a:rPr dirty="0" sz="3600" spc="-10"/>
              <a:t>Study</a:t>
            </a:r>
            <a:endParaRPr sz="36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041650" y="2388692"/>
          <a:ext cx="6303010" cy="2576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8730"/>
                <a:gridCol w="1082675"/>
                <a:gridCol w="2160905"/>
                <a:gridCol w="1699894"/>
              </a:tblGrid>
              <a:tr h="3670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Pulmonary</a:t>
                      </a:r>
                      <a:r>
                        <a:rPr dirty="0" sz="15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Vein</a:t>
                      </a:r>
                      <a:r>
                        <a:rPr dirty="0" sz="15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Diameter</a:t>
                      </a:r>
                      <a:r>
                        <a:rPr dirty="0" sz="15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9525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dirty="0" sz="15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Vein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r" marR="361315">
                        <a:lnSpc>
                          <a:spcPts val="1705"/>
                        </a:lnSpc>
                      </a:pPr>
                      <a:r>
                        <a:rPr dirty="0" sz="15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N*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T w="9525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014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Moderate</a:t>
                      </a:r>
                      <a:r>
                        <a:rPr dirty="0" sz="1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 marL="121285">
                        <a:lnSpc>
                          <a:spcPts val="1705"/>
                        </a:lnSpc>
                        <a:spcBef>
                          <a:spcPts val="215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r>
                        <a:rPr dirty="0" baseline="22222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baseline="22222" sz="15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T w="9525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Change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 marL="121285">
                        <a:lnSpc>
                          <a:spcPts val="1705"/>
                        </a:lnSpc>
                        <a:spcBef>
                          <a:spcPts val="215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r>
                        <a:rPr dirty="0" baseline="22222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baseline="22222" sz="15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60325">
                        <a:lnSpc>
                          <a:spcPts val="1795"/>
                        </a:lnSpc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All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6075">
                        <a:lnSpc>
                          <a:spcPts val="1795"/>
                        </a:lnSpc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275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15975">
                        <a:lnSpc>
                          <a:spcPts val="1795"/>
                        </a:lnSpc>
                      </a:pPr>
                      <a:r>
                        <a:rPr dirty="0" sz="15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85470">
                        <a:lnSpc>
                          <a:spcPts val="1795"/>
                        </a:lnSpc>
                      </a:pPr>
                      <a:r>
                        <a:rPr dirty="0" sz="15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60325">
                        <a:lnSpc>
                          <a:spcPts val="1789"/>
                        </a:lnSpc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RIPV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ts val="1789"/>
                        </a:lnSpc>
                      </a:pPr>
                      <a:r>
                        <a:rPr dirty="0" sz="1500" spc="-25">
                          <a:latin typeface="Arial"/>
                          <a:cs typeface="Arial"/>
                        </a:rPr>
                        <a:t>63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15975">
                        <a:lnSpc>
                          <a:spcPts val="1789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85470">
                        <a:lnSpc>
                          <a:spcPts val="1789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RSPV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25">
                          <a:latin typeface="Arial"/>
                          <a:cs typeface="Arial"/>
                        </a:rPr>
                        <a:t>62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15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85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60325">
                        <a:lnSpc>
                          <a:spcPts val="1780"/>
                        </a:lnSpc>
                        <a:spcBef>
                          <a:spcPts val="45"/>
                        </a:spcBef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RMPV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1597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85470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60325">
                        <a:lnSpc>
                          <a:spcPts val="1785"/>
                        </a:lnSpc>
                        <a:spcBef>
                          <a:spcPts val="40"/>
                        </a:spcBef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LIPV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ts val="1795"/>
                        </a:lnSpc>
                      </a:pPr>
                      <a:r>
                        <a:rPr dirty="0" sz="1500" spc="-25">
                          <a:latin typeface="Arial"/>
                          <a:cs typeface="Arial"/>
                        </a:rPr>
                        <a:t>63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15975">
                        <a:lnSpc>
                          <a:spcPts val="179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85470">
                        <a:lnSpc>
                          <a:spcPts val="179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60325">
                        <a:lnSpc>
                          <a:spcPts val="1789"/>
                        </a:lnSpc>
                        <a:spcBef>
                          <a:spcPts val="35"/>
                        </a:spcBef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LSPV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ts val="1789"/>
                        </a:lnSpc>
                      </a:pPr>
                      <a:r>
                        <a:rPr dirty="0" sz="1500" spc="-25">
                          <a:latin typeface="Arial"/>
                          <a:cs typeface="Arial"/>
                        </a:rPr>
                        <a:t>63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15975">
                        <a:lnSpc>
                          <a:spcPts val="1789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85470">
                        <a:lnSpc>
                          <a:spcPts val="1789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LCPV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25">
                          <a:latin typeface="Arial"/>
                          <a:cs typeface="Arial"/>
                        </a:rPr>
                        <a:t>15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15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85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(0)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929673" y="1032764"/>
            <a:ext cx="10021570" cy="13157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No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moderate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or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severe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stenosis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was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observed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in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275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pulmonary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veins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on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cardiac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computed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tomography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or</a:t>
            </a:r>
            <a:r>
              <a:rPr dirty="0" sz="1800" spc="-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MRI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imaging</a:t>
            </a:r>
            <a:r>
              <a:rPr dirty="0" sz="1800" spc="-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at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3</a:t>
            </a:r>
            <a:r>
              <a:rPr dirty="0" sz="1800" spc="-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3649345">
              <a:lnSpc>
                <a:spcPct val="100000"/>
              </a:lnSpc>
              <a:spcBef>
                <a:spcPts val="1610"/>
              </a:spcBef>
            </a:pPr>
            <a:r>
              <a:rPr dirty="0" sz="1600" b="1">
                <a:solidFill>
                  <a:srgbClr val="002856"/>
                </a:solidFill>
                <a:latin typeface="Arial"/>
                <a:cs typeface="Arial"/>
              </a:rPr>
              <a:t>Pulmonary</a:t>
            </a:r>
            <a:r>
              <a:rPr dirty="0" sz="1600" spc="-4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2856"/>
                </a:solidFill>
                <a:latin typeface="Arial"/>
                <a:cs typeface="Arial"/>
              </a:rPr>
              <a:t>Vein</a:t>
            </a:r>
            <a:r>
              <a:rPr dirty="0" sz="1600" spc="-3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2856"/>
                </a:solidFill>
                <a:latin typeface="Arial"/>
                <a:cs typeface="Arial"/>
              </a:rPr>
              <a:t>Stenosis</a:t>
            </a:r>
            <a:r>
              <a:rPr dirty="0" sz="1600" spc="-3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2856"/>
                </a:solidFill>
                <a:latin typeface="Arial"/>
                <a:cs typeface="Arial"/>
              </a:rPr>
              <a:t>Sub-Study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8652" y="5403596"/>
            <a:ext cx="256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1200" spc="-15">
                <a:latin typeface="Arial"/>
                <a:cs typeface="Arial"/>
              </a:rPr>
              <a:t>1</a:t>
            </a:r>
            <a:r>
              <a:rPr dirty="0" sz="1200" spc="-10">
                <a:latin typeface="Arial"/>
                <a:cs typeface="Arial"/>
              </a:rPr>
              <a:t>50-</a:t>
            </a:r>
            <a:r>
              <a:rPr dirty="0" sz="1200">
                <a:latin typeface="Arial"/>
                <a:cs typeface="Arial"/>
              </a:rPr>
              <a:t>70%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reduction, </a:t>
            </a:r>
            <a:r>
              <a:rPr dirty="0" baseline="27777" sz="1200">
                <a:latin typeface="Arial"/>
                <a:cs typeface="Arial"/>
              </a:rPr>
              <a:t>1</a:t>
            </a:r>
            <a:r>
              <a:rPr dirty="0" sz="1200">
                <a:latin typeface="Arial"/>
                <a:cs typeface="Arial"/>
              </a:rPr>
              <a:t>≥70%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reduction.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Cerebral</a:t>
            </a:r>
            <a:r>
              <a:rPr dirty="0" sz="3600" spc="-5"/>
              <a:t> </a:t>
            </a:r>
            <a:r>
              <a:rPr dirty="0" sz="3600"/>
              <a:t>MRI</a:t>
            </a:r>
            <a:r>
              <a:rPr dirty="0" sz="3600" spc="10"/>
              <a:t> </a:t>
            </a:r>
            <a:r>
              <a:rPr dirty="0" sz="3600" spc="-10"/>
              <a:t>Sub-Study</a:t>
            </a:r>
            <a:endParaRPr sz="36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673834" y="2461149"/>
          <a:ext cx="5379720" cy="2317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9310"/>
                <a:gridCol w="1575435"/>
                <a:gridCol w="1622425"/>
              </a:tblGrid>
              <a:tr h="1325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17244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431165" marR="247015" indent="-635">
                        <a:lnSpc>
                          <a:spcPct val="99400"/>
                        </a:lnSpc>
                        <a:spcBef>
                          <a:spcPts val="1639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635" marR="280035" indent="-635">
                        <a:lnSpc>
                          <a:spcPct val="98900"/>
                        </a:lnSpc>
                        <a:spcBef>
                          <a:spcPts val="1789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Silent Cerebral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Lesions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27329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2856"/>
                    </a:solidFill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marL="130810">
                        <a:lnSpc>
                          <a:spcPts val="2155"/>
                        </a:lnSpc>
                        <a:spcBef>
                          <a:spcPts val="3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Paroxysmal</a:t>
                      </a:r>
                      <a:r>
                        <a:rPr dirty="0" sz="18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AF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algn="r" marR="564515">
                        <a:lnSpc>
                          <a:spcPts val="2155"/>
                        </a:lnSpc>
                        <a:spcBef>
                          <a:spcPts val="350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26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algn="ctr" marR="100965">
                        <a:lnSpc>
                          <a:spcPts val="2155"/>
                        </a:lnSpc>
                        <a:spcBef>
                          <a:spcPts val="3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(8)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/>
                </a:tc>
              </a:tr>
              <a:tr h="330835">
                <a:tc>
                  <a:txBody>
                    <a:bodyPr/>
                    <a:lstStyle/>
                    <a:p>
                      <a:pPr marL="130810">
                        <a:lnSpc>
                          <a:spcPts val="2150"/>
                        </a:lnSpc>
                        <a:spcBef>
                          <a:spcPts val="35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Persistent</a:t>
                      </a:r>
                      <a:r>
                        <a:rPr dirty="0" sz="18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AF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64515">
                        <a:lnSpc>
                          <a:spcPts val="2150"/>
                        </a:lnSpc>
                        <a:spcBef>
                          <a:spcPts val="359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0965">
                        <a:lnSpc>
                          <a:spcPts val="2150"/>
                        </a:lnSpc>
                        <a:spcBef>
                          <a:spcPts val="35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(11)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solidFill>
                      <a:srgbClr val="EDEDED"/>
                    </a:solidFill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B w="952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645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B w="952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09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(9)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B w="9525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929673" y="1032764"/>
            <a:ext cx="10187305" cy="13157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New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silent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cerebral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lesions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were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observed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in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4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of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45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patients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(9%)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undergoing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cerebral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MRI</a:t>
            </a:r>
            <a:r>
              <a:rPr dirty="0" sz="1800" spc="-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2186C2"/>
                </a:solidFill>
                <a:latin typeface="Arial"/>
                <a:cs typeface="Arial"/>
              </a:rPr>
              <a:t>at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baseline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and</a:t>
            </a:r>
            <a:r>
              <a:rPr dirty="0" sz="1800" spc="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within 72 hours 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post-ablation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ctr" marL="610870">
              <a:lnSpc>
                <a:spcPct val="100000"/>
              </a:lnSpc>
              <a:spcBef>
                <a:spcPts val="1610"/>
              </a:spcBef>
            </a:pPr>
            <a:r>
              <a:rPr dirty="0" sz="1600" b="1">
                <a:solidFill>
                  <a:srgbClr val="002856"/>
                </a:solidFill>
                <a:latin typeface="Arial"/>
                <a:cs typeface="Arial"/>
              </a:rPr>
              <a:t>Cerebral MRI </a:t>
            </a:r>
            <a:r>
              <a:rPr dirty="0" sz="1600" spc="-10" b="1">
                <a:solidFill>
                  <a:srgbClr val="002856"/>
                </a:solidFill>
                <a:latin typeface="Arial"/>
                <a:cs typeface="Arial"/>
              </a:rPr>
              <a:t>Sub-</a:t>
            </a:r>
            <a:r>
              <a:rPr dirty="0" sz="1600" spc="-20" b="1">
                <a:solidFill>
                  <a:srgbClr val="002856"/>
                </a:solidFill>
                <a:latin typeface="Arial"/>
                <a:cs typeface="Arial"/>
              </a:rPr>
              <a:t>Study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Conclusion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946123" y="1122545"/>
            <a:ext cx="10094595" cy="460184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Primary</a:t>
            </a:r>
            <a:r>
              <a:rPr dirty="0" sz="19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safety endpoint</a:t>
            </a:r>
            <a:r>
              <a:rPr dirty="0" sz="1900" spc="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rate of 0.7% observed</a:t>
            </a:r>
            <a:r>
              <a:rPr dirty="0" sz="19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for</a:t>
            </a:r>
            <a:r>
              <a:rPr dirty="0" sz="19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both </a:t>
            </a:r>
            <a:r>
              <a:rPr dirty="0" sz="1900" spc="-10" b="1">
                <a:solidFill>
                  <a:srgbClr val="002856"/>
                </a:solidFill>
                <a:latin typeface="Arial"/>
                <a:cs typeface="Arial"/>
              </a:rPr>
              <a:t>cohorts</a:t>
            </a:r>
            <a:endParaRPr sz="19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425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No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occurrence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phrenic,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esophageal,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pulmonary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vein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injury,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coronary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artery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spasm</a:t>
            </a:r>
            <a:endParaRPr sz="15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Both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paroxysmal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persistent</a:t>
            </a:r>
            <a:r>
              <a:rPr dirty="0" sz="15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atrial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fibrillation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cohorts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met</a:t>
            </a:r>
            <a:r>
              <a:rPr dirty="0" sz="15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predetermined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safety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performance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goals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(&lt;13%)</a:t>
            </a:r>
            <a:endParaRPr sz="15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02856"/>
              </a:buClr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Acute</a:t>
            </a:r>
            <a:r>
              <a:rPr dirty="0" sz="19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isolation was</a:t>
            </a:r>
            <a:r>
              <a:rPr dirty="0" sz="1900" spc="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demonstrated</a:t>
            </a:r>
            <a:r>
              <a:rPr dirty="0" sz="19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in 100% of all pulmonary</a:t>
            </a:r>
            <a:r>
              <a:rPr dirty="0" sz="1900" spc="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002856"/>
                </a:solidFill>
                <a:latin typeface="Arial"/>
                <a:cs typeface="Arial"/>
              </a:rPr>
              <a:t>veins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2856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40665" marR="1084580" indent="-227965">
              <a:lnSpc>
                <a:spcPts val="1989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Both</a:t>
            </a:r>
            <a:r>
              <a:rPr dirty="0" sz="19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paroxysmal and persistent</a:t>
            </a:r>
            <a:r>
              <a:rPr dirty="0" sz="1900" spc="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atrial fibrillation cohorts</a:t>
            </a:r>
            <a:r>
              <a:rPr dirty="0" sz="1900" spc="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met</a:t>
            </a:r>
            <a:r>
              <a:rPr dirty="0" sz="1900" spc="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002856"/>
                </a:solidFill>
                <a:latin typeface="Arial"/>
                <a:cs typeface="Arial"/>
              </a:rPr>
              <a:t>predetermined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effectiveness</a:t>
            </a:r>
            <a:r>
              <a:rPr dirty="0" sz="1900" spc="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performance</a:t>
            </a:r>
            <a:r>
              <a:rPr dirty="0" sz="1900" spc="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002856"/>
                </a:solidFill>
                <a:latin typeface="Arial"/>
                <a:cs typeface="Arial"/>
              </a:rPr>
              <a:t>goals</a:t>
            </a:r>
            <a:endParaRPr sz="19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409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66.2%</a:t>
            </a:r>
            <a:r>
              <a:rPr dirty="0" sz="15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freedom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from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primary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efficacy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endpoint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event</a:t>
            </a:r>
            <a:r>
              <a:rPr dirty="0" sz="15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paroxysmal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AF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patients</a:t>
            </a:r>
            <a:endParaRPr sz="15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55.1%</a:t>
            </a:r>
            <a:r>
              <a:rPr dirty="0" sz="15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freedom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from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primary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efficacy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endpoint</a:t>
            </a:r>
            <a:r>
              <a:rPr dirty="0" sz="15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event</a:t>
            </a:r>
            <a:r>
              <a:rPr dirty="0" sz="15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15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persistent</a:t>
            </a:r>
            <a:r>
              <a:rPr dirty="0" sz="15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2856"/>
                </a:solidFill>
                <a:latin typeface="Arial"/>
                <a:cs typeface="Arial"/>
              </a:rPr>
              <a:t>AF</a:t>
            </a:r>
            <a:r>
              <a:rPr dirty="0" sz="1500" spc="-10">
                <a:solidFill>
                  <a:srgbClr val="002856"/>
                </a:solidFill>
                <a:latin typeface="Arial"/>
                <a:cs typeface="Arial"/>
              </a:rPr>
              <a:t> patients</a:t>
            </a:r>
            <a:endParaRPr sz="15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2856"/>
              </a:buClr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Pulsed</a:t>
            </a:r>
            <a:r>
              <a:rPr dirty="0" sz="19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field</a:t>
            </a:r>
            <a:r>
              <a:rPr dirty="0" sz="19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ablation</a:t>
            </a:r>
            <a:r>
              <a:rPr dirty="0" sz="19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resulted</a:t>
            </a:r>
            <a:r>
              <a:rPr dirty="0" sz="19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19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a clinically</a:t>
            </a:r>
            <a:r>
              <a:rPr dirty="0" sz="19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meaningful</a:t>
            </a:r>
            <a:r>
              <a:rPr dirty="0" sz="19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improvements</a:t>
            </a:r>
            <a:r>
              <a:rPr dirty="0" sz="19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19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quality</a:t>
            </a:r>
            <a:r>
              <a:rPr dirty="0" sz="19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of </a:t>
            </a:r>
            <a:r>
              <a:rPr dirty="0" sz="1900" spc="-20" b="1">
                <a:solidFill>
                  <a:srgbClr val="002856"/>
                </a:solidFill>
                <a:latin typeface="Arial"/>
                <a:cs typeface="Arial"/>
              </a:rPr>
              <a:t>life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2856"/>
              </a:buClr>
              <a:buFont typeface="Arial"/>
              <a:buChar char="•"/>
            </a:pPr>
            <a:endParaRPr sz="2650">
              <a:latin typeface="Arial"/>
              <a:cs typeface="Arial"/>
            </a:endParaRPr>
          </a:p>
          <a:p>
            <a:pPr marL="240665" marR="357505" indent="-227965">
              <a:lnSpc>
                <a:spcPts val="202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Pulsed</a:t>
            </a:r>
            <a:r>
              <a:rPr dirty="0" sz="19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field ablation resulted in 79.7%</a:t>
            </a:r>
            <a:r>
              <a:rPr dirty="0" sz="19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(paroxysmal)</a:t>
            </a:r>
            <a:r>
              <a:rPr dirty="0" sz="1900" spc="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2856"/>
                </a:solidFill>
                <a:latin typeface="Arial"/>
                <a:cs typeface="Arial"/>
              </a:rPr>
              <a:t>and 80.8% (persistent)</a:t>
            </a:r>
            <a:r>
              <a:rPr dirty="0" sz="1900" spc="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002856"/>
                </a:solidFill>
                <a:latin typeface="Arial"/>
                <a:cs typeface="Arial"/>
              </a:rPr>
              <a:t>clinical success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547" rIns="0" bIns="0" rtlCol="0" vert="horz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dirty="0"/>
              <a:t>PULSED</a:t>
            </a:r>
            <a:r>
              <a:rPr dirty="0" spc="-125"/>
              <a:t> </a:t>
            </a:r>
            <a:r>
              <a:rPr dirty="0"/>
              <a:t>AF</a:t>
            </a:r>
            <a:r>
              <a:rPr dirty="0" spc="-15"/>
              <a:t> </a:t>
            </a:r>
            <a:r>
              <a:rPr dirty="0" spc="-10"/>
              <a:t>Committees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50679" y="995171"/>
            <a:ext cx="1702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2856"/>
                </a:solidFill>
                <a:latin typeface="Arial"/>
                <a:cs typeface="Arial"/>
              </a:rPr>
              <a:t>Steering</a:t>
            </a:r>
            <a:r>
              <a:rPr dirty="0" sz="1400" spc="-4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2856"/>
                </a:solidFill>
                <a:latin typeface="Arial"/>
                <a:cs typeface="Arial"/>
              </a:rPr>
              <a:t>Committee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50679" y="1310640"/>
            <a:ext cx="1615440" cy="269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Atul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Verma</a:t>
            </a:r>
            <a:endParaRPr sz="1100">
              <a:latin typeface="Arial"/>
              <a:cs typeface="Arial"/>
            </a:endParaRPr>
          </a:p>
          <a:p>
            <a:pPr marL="12700" marR="99695">
              <a:lnSpc>
                <a:spcPct val="167300"/>
              </a:lnSpc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Lucas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V.A.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Boersma </a:t>
            </a: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Hugh </a:t>
            </a:r>
            <a:r>
              <a:rPr dirty="0" sz="1100" spc="-10">
                <a:latin typeface="Arial"/>
                <a:cs typeface="Arial"/>
              </a:rPr>
              <a:t>Calkins</a:t>
            </a:r>
            <a:endParaRPr sz="1100">
              <a:latin typeface="Arial"/>
              <a:cs typeface="Arial"/>
            </a:endParaRPr>
          </a:p>
          <a:p>
            <a:pPr marL="12700" marR="19685">
              <a:lnSpc>
                <a:spcPts val="2210"/>
              </a:lnSpc>
              <a:spcBef>
                <a:spcPts val="195"/>
              </a:spcBef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Prashanthan</a:t>
            </a:r>
            <a:r>
              <a:rPr dirty="0" sz="1100" spc="-10">
                <a:latin typeface="Arial"/>
                <a:cs typeface="Arial"/>
              </a:rPr>
              <a:t> Sanders </a:t>
            </a: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David E.</a:t>
            </a:r>
            <a:r>
              <a:rPr dirty="0" sz="1100" spc="-10">
                <a:latin typeface="Arial"/>
                <a:cs typeface="Arial"/>
              </a:rPr>
              <a:t> Haines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2180"/>
              </a:lnSpc>
              <a:spcBef>
                <a:spcPts val="20"/>
              </a:spcBef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Francis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Marchlinski </a:t>
            </a: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Andrea</a:t>
            </a:r>
            <a:r>
              <a:rPr dirty="0" sz="1100" spc="-10">
                <a:latin typeface="Arial"/>
                <a:cs typeface="Arial"/>
              </a:rPr>
              <a:t> Natale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Gerhard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Hindricks</a:t>
            </a:r>
            <a:endParaRPr sz="1100">
              <a:latin typeface="Arial"/>
              <a:cs typeface="Arial"/>
            </a:endParaRPr>
          </a:p>
          <a:p>
            <a:pPr marL="12700" marR="229235">
              <a:lnSpc>
                <a:spcPct val="158200"/>
              </a:lnSpc>
              <a:spcBef>
                <a:spcPts val="120"/>
              </a:spcBef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Douglas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L.</a:t>
            </a:r>
            <a:r>
              <a:rPr dirty="0" sz="1100" spc="-10">
                <a:latin typeface="Arial"/>
                <a:cs typeface="Arial"/>
              </a:rPr>
              <a:t> Packer </a:t>
            </a: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Karl-</a:t>
            </a:r>
            <a:r>
              <a:rPr dirty="0" sz="1100">
                <a:latin typeface="Arial"/>
                <a:cs typeface="Arial"/>
              </a:rPr>
              <a:t>Heinz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Kuck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79479" y="1310640"/>
            <a:ext cx="3945254" cy="269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Southlake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Regional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Center,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Toronto,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Canada</a:t>
            </a:r>
            <a:endParaRPr sz="1100">
              <a:latin typeface="Arial"/>
              <a:cs typeface="Arial"/>
            </a:endParaRPr>
          </a:p>
          <a:p>
            <a:pPr marL="12700" marR="1025525">
              <a:lnSpc>
                <a:spcPct val="167300"/>
              </a:lnSpc>
            </a:pPr>
            <a:r>
              <a:rPr dirty="0" sz="1100">
                <a:latin typeface="Arial"/>
                <a:cs typeface="Arial"/>
              </a:rPr>
              <a:t>St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Antonius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Hospital,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Nieuwegein,</a:t>
            </a:r>
            <a:r>
              <a:rPr dirty="0" sz="1100" spc="-10">
                <a:latin typeface="Arial"/>
                <a:cs typeface="Arial"/>
              </a:rPr>
              <a:t> Netherlands </a:t>
            </a:r>
            <a:r>
              <a:rPr dirty="0" sz="1100">
                <a:latin typeface="Arial"/>
                <a:cs typeface="Arial"/>
              </a:rPr>
              <a:t>Johns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Hopkins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Hospital,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Baltimore,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MD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2210"/>
              </a:lnSpc>
              <a:spcBef>
                <a:spcPts val="195"/>
              </a:spcBef>
            </a:pPr>
            <a:r>
              <a:rPr dirty="0" sz="1100">
                <a:latin typeface="Arial"/>
                <a:cs typeface="Arial"/>
              </a:rPr>
              <a:t>Univ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Adelaide &amp;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Royal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Adelaide Hospital,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Adelaide,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Australia </a:t>
            </a:r>
            <a:r>
              <a:rPr dirty="0" sz="1100">
                <a:latin typeface="Arial"/>
                <a:cs typeface="Arial"/>
              </a:rPr>
              <a:t>Beaumont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Royal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Oak,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MI</a:t>
            </a:r>
            <a:endParaRPr sz="1100">
              <a:latin typeface="Arial"/>
              <a:cs typeface="Arial"/>
            </a:endParaRPr>
          </a:p>
          <a:p>
            <a:pPr marL="12700" marR="582930">
              <a:lnSpc>
                <a:spcPts val="2180"/>
              </a:lnSpc>
              <a:spcBef>
                <a:spcPts val="20"/>
              </a:spcBef>
            </a:pPr>
            <a:r>
              <a:rPr dirty="0" sz="1100">
                <a:latin typeface="Arial"/>
                <a:cs typeface="Arial"/>
              </a:rPr>
              <a:t>Hospital 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 Univ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Pennsylvania,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Philadelphia,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PA </a:t>
            </a:r>
            <a:r>
              <a:rPr dirty="0" sz="1100">
                <a:latin typeface="Arial"/>
                <a:cs typeface="Arial"/>
              </a:rPr>
              <a:t>Texas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Cardiac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Arrhythmia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Institute,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Austin,</a:t>
            </a:r>
            <a:r>
              <a:rPr dirty="0" sz="1100" spc="-25">
                <a:latin typeface="Arial"/>
                <a:cs typeface="Arial"/>
              </a:rPr>
              <a:t> TX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100">
                <a:latin typeface="Arial"/>
                <a:cs typeface="Arial"/>
              </a:rPr>
              <a:t>Heart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Center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University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Leipzig,</a:t>
            </a:r>
            <a:r>
              <a:rPr dirty="0" sz="1100" spc="-10">
                <a:latin typeface="Arial"/>
                <a:cs typeface="Arial"/>
              </a:rPr>
              <a:t> Germany</a:t>
            </a:r>
            <a:endParaRPr sz="1100">
              <a:latin typeface="Arial"/>
              <a:cs typeface="Arial"/>
            </a:endParaRPr>
          </a:p>
          <a:p>
            <a:pPr marL="12700" marR="970915">
              <a:lnSpc>
                <a:spcPct val="158200"/>
              </a:lnSpc>
              <a:spcBef>
                <a:spcPts val="120"/>
              </a:spcBef>
            </a:pPr>
            <a:r>
              <a:rPr dirty="0" sz="1100">
                <a:latin typeface="Arial"/>
                <a:cs typeface="Arial"/>
              </a:rPr>
              <a:t>Mayo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Clinic-St.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Mary`s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Hospital,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Rochester,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MN </a:t>
            </a:r>
            <a:r>
              <a:rPr dirty="0" sz="1100">
                <a:latin typeface="Arial"/>
                <a:cs typeface="Arial"/>
              </a:rPr>
              <a:t>LANS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Cardio,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Hamburg,</a:t>
            </a:r>
            <a:r>
              <a:rPr dirty="0" sz="1100" spc="-10">
                <a:latin typeface="Arial"/>
                <a:cs typeface="Arial"/>
              </a:rPr>
              <a:t> Germany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50679" y="4149852"/>
            <a:ext cx="2253615" cy="1627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2856"/>
                </a:solidFill>
                <a:latin typeface="Arial"/>
                <a:cs typeface="Arial"/>
              </a:rPr>
              <a:t>Clinical</a:t>
            </a:r>
            <a:r>
              <a:rPr dirty="0" sz="1400" spc="-3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2856"/>
                </a:solidFill>
                <a:latin typeface="Arial"/>
                <a:cs typeface="Arial"/>
              </a:rPr>
              <a:t>Events</a:t>
            </a:r>
            <a:r>
              <a:rPr dirty="0" sz="1400" spc="-3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2856"/>
                </a:solidFill>
                <a:latin typeface="Arial"/>
                <a:cs typeface="Arial"/>
              </a:rPr>
              <a:t>Committee</a:t>
            </a:r>
            <a:endParaRPr sz="1400">
              <a:latin typeface="Arial"/>
              <a:cs typeface="Arial"/>
            </a:endParaRPr>
          </a:p>
          <a:p>
            <a:pPr marL="12700" marR="1047750">
              <a:lnSpc>
                <a:spcPts val="2210"/>
              </a:lnSpc>
              <a:spcBef>
                <a:spcPts val="135"/>
              </a:spcBef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Wendy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Tzou </a:t>
            </a: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Pierre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Fayad </a:t>
            </a: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Friedman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Melissa </a:t>
            </a:r>
            <a:r>
              <a:rPr dirty="0" sz="1100" spc="-10">
                <a:latin typeface="Arial"/>
                <a:cs typeface="Arial"/>
              </a:rPr>
              <a:t>Robinson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Jonathan</a:t>
            </a:r>
            <a:r>
              <a:rPr dirty="0" sz="1100" spc="-10">
                <a:latin typeface="Arial"/>
                <a:cs typeface="Arial"/>
              </a:rPr>
              <a:t> Steinberg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84379" y="4149852"/>
            <a:ext cx="2341245" cy="19075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2856"/>
                </a:solidFill>
                <a:latin typeface="Arial"/>
                <a:cs typeface="Arial"/>
              </a:rPr>
              <a:t>Data</a:t>
            </a:r>
            <a:r>
              <a:rPr dirty="0" sz="1400" spc="-4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2856"/>
                </a:solidFill>
                <a:latin typeface="Arial"/>
                <a:cs typeface="Arial"/>
              </a:rPr>
              <a:t>Monitoring</a:t>
            </a:r>
            <a:r>
              <a:rPr dirty="0" sz="1400" spc="-4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2856"/>
                </a:solidFill>
                <a:latin typeface="Arial"/>
                <a:cs typeface="Arial"/>
              </a:rPr>
              <a:t>Committee</a:t>
            </a:r>
            <a:endParaRPr sz="1400">
              <a:latin typeface="Arial"/>
              <a:cs typeface="Arial"/>
            </a:endParaRPr>
          </a:p>
          <a:p>
            <a:pPr marL="12700" marR="1048385">
              <a:lnSpc>
                <a:spcPts val="2210"/>
              </a:lnSpc>
              <a:spcBef>
                <a:spcPts val="135"/>
              </a:spcBef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George</a:t>
            </a:r>
            <a:r>
              <a:rPr dirty="0" sz="1100" spc="-10">
                <a:latin typeface="Arial"/>
                <a:cs typeface="Arial"/>
              </a:rPr>
              <a:t> Crossley </a:t>
            </a: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Timothy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Church </a:t>
            </a: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Daryl </a:t>
            </a:r>
            <a:r>
              <a:rPr dirty="0" sz="1100" spc="-10">
                <a:latin typeface="Arial"/>
                <a:cs typeface="Arial"/>
              </a:rPr>
              <a:t>Gress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Carina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Blomström-Lundqvist</a:t>
            </a:r>
            <a:endParaRPr sz="1100">
              <a:latin typeface="Arial"/>
              <a:cs typeface="Arial"/>
            </a:endParaRPr>
          </a:p>
          <a:p>
            <a:pPr marL="12700" marR="1047750">
              <a:lnSpc>
                <a:spcPct val="167300"/>
              </a:lnSpc>
            </a:pP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Stephan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Willems </a:t>
            </a:r>
            <a:r>
              <a:rPr dirty="0" sz="1100">
                <a:latin typeface="Arial"/>
                <a:cs typeface="Arial"/>
              </a:rPr>
              <a:t>Dr.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Jeanne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Poole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Disclosures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935044" y="1023619"/>
            <a:ext cx="1875789" cy="225996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65"/>
              </a:spcBef>
            </a:pP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Company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Medtronic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Biosense</a:t>
            </a:r>
            <a:r>
              <a:rPr dirty="0" sz="18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Webster Biotronik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Bayer</a:t>
            </a:r>
            <a:endParaRPr sz="1800">
              <a:latin typeface="Arial"/>
              <a:cs typeface="Arial"/>
            </a:endParaRPr>
          </a:p>
          <a:p>
            <a:pPr marL="12700" marR="762635">
              <a:lnSpc>
                <a:spcPct val="115599"/>
              </a:lnSpc>
              <a:spcBef>
                <a:spcPts val="20"/>
              </a:spcBef>
            </a:pP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Kardium Medlumics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92645" y="1023619"/>
            <a:ext cx="3937635" cy="225996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Relationship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Consultant/</a:t>
            </a:r>
            <a:r>
              <a:rPr dirty="0" sz="18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Honoraria/</a:t>
            </a:r>
            <a:r>
              <a:rPr dirty="0" sz="18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Research</a:t>
            </a:r>
            <a:r>
              <a:rPr dirty="0" sz="18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grant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  <a:spcBef>
                <a:spcPts val="95"/>
              </a:spcBef>
            </a:pP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Consultant/</a:t>
            </a:r>
            <a:r>
              <a:rPr dirty="0" sz="18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Honoraria/</a:t>
            </a:r>
            <a:r>
              <a:rPr dirty="0" sz="18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Research</a:t>
            </a:r>
            <a:r>
              <a:rPr dirty="0" sz="18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grant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Research</a:t>
            </a:r>
            <a:r>
              <a:rPr dirty="0" sz="18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grant</a:t>
            </a:r>
            <a:endParaRPr sz="1800">
              <a:latin typeface="Arial"/>
              <a:cs typeface="Arial"/>
            </a:endParaRPr>
          </a:p>
          <a:p>
            <a:pPr marL="12700" marR="1223645">
              <a:lnSpc>
                <a:spcPts val="2520"/>
              </a:lnSpc>
              <a:spcBef>
                <a:spcPts val="120"/>
              </a:spcBef>
            </a:pP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Research</a:t>
            </a:r>
            <a:r>
              <a:rPr dirty="0" sz="18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grant/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Honoraria Consultant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Consultant/</a:t>
            </a:r>
            <a:r>
              <a:rPr dirty="0" sz="18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Honoraria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96944" y="3754628"/>
            <a:ext cx="10710545" cy="18986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PULSED</a:t>
            </a:r>
            <a:r>
              <a:rPr dirty="0" sz="1800" spc="-1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study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(NCT04198701)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was</a:t>
            </a:r>
            <a:r>
              <a:rPr dirty="0" sz="18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funded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by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Medtronic,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Inc.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30"/>
              </a:spcBef>
            </a:pP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Reference</a:t>
            </a:r>
            <a:r>
              <a:rPr dirty="0" sz="18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materials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were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requested</a:t>
            </a:r>
            <a:r>
              <a:rPr dirty="0" sz="18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obtained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from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Medtronic,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Inc.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portions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this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presentation.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739"/>
              </a:spcBef>
            </a:pP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The</a:t>
            </a:r>
            <a:r>
              <a:rPr dirty="0" sz="2100" spc="-4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Medtronic</a:t>
            </a:r>
            <a:r>
              <a:rPr dirty="0" sz="2100" spc="-2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PulseSelect</a:t>
            </a:r>
            <a:r>
              <a:rPr dirty="0" baseline="23809" sz="2100" b="1">
                <a:solidFill>
                  <a:srgbClr val="2186C2"/>
                </a:solidFill>
                <a:latin typeface="Arial"/>
                <a:cs typeface="Arial"/>
              </a:rPr>
              <a:t>TM</a:t>
            </a:r>
            <a:r>
              <a:rPr dirty="0" baseline="23809" sz="2100" spc="254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spc="-35" b="1">
                <a:solidFill>
                  <a:srgbClr val="2186C2"/>
                </a:solidFill>
                <a:latin typeface="Arial"/>
                <a:cs typeface="Arial"/>
              </a:rPr>
              <a:t>PFA</a:t>
            </a:r>
            <a:r>
              <a:rPr dirty="0" sz="2100" spc="-9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system</a:t>
            </a:r>
            <a:r>
              <a:rPr dirty="0" sz="2100" spc="-3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is</a:t>
            </a:r>
            <a:r>
              <a:rPr dirty="0" sz="2100" spc="-2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investigational,</a:t>
            </a:r>
            <a:r>
              <a:rPr dirty="0" sz="21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not</a:t>
            </a:r>
            <a:r>
              <a:rPr dirty="0" sz="21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approved</a:t>
            </a:r>
            <a:r>
              <a:rPr dirty="0" sz="21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in</a:t>
            </a:r>
            <a:r>
              <a:rPr dirty="0" sz="21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the</a:t>
            </a:r>
            <a:r>
              <a:rPr dirty="0" sz="2100" spc="-25" b="1">
                <a:solidFill>
                  <a:srgbClr val="2186C2"/>
                </a:solidFill>
                <a:latin typeface="Arial"/>
                <a:cs typeface="Arial"/>
              </a:rPr>
              <a:t> US.</a:t>
            </a:r>
            <a:endParaRPr sz="2100">
              <a:latin typeface="Arial"/>
              <a:cs typeface="Arial"/>
            </a:endParaRPr>
          </a:p>
          <a:p>
            <a:pPr marL="50800" marR="167640">
              <a:lnSpc>
                <a:spcPct val="71400"/>
              </a:lnSpc>
              <a:spcBef>
                <a:spcPts val="1705"/>
              </a:spcBef>
            </a:pP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The</a:t>
            </a:r>
            <a:r>
              <a:rPr dirty="0" sz="2100" spc="-2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following</a:t>
            </a:r>
            <a:r>
              <a:rPr dirty="0" sz="21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data</a:t>
            </a:r>
            <a:r>
              <a:rPr dirty="0" sz="21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and</a:t>
            </a:r>
            <a:r>
              <a:rPr dirty="0" sz="21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analyses</a:t>
            </a:r>
            <a:r>
              <a:rPr dirty="0" sz="21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have</a:t>
            </a:r>
            <a:r>
              <a:rPr dirty="0" sz="2100" spc="-2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not</a:t>
            </a:r>
            <a:r>
              <a:rPr dirty="0" sz="21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been</a:t>
            </a:r>
            <a:r>
              <a:rPr dirty="0" sz="2100" spc="-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reviewed</a:t>
            </a:r>
            <a:r>
              <a:rPr dirty="0" sz="21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by</a:t>
            </a:r>
            <a:r>
              <a:rPr dirty="0" sz="21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any</a:t>
            </a:r>
            <a:r>
              <a:rPr dirty="0" sz="2100" spc="-2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regulatory</a:t>
            </a:r>
            <a:r>
              <a:rPr dirty="0" sz="21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2186C2"/>
                </a:solidFill>
                <a:latin typeface="Arial"/>
                <a:cs typeface="Arial"/>
              </a:rPr>
              <a:t>bodies, </a:t>
            </a:r>
            <a:r>
              <a:rPr dirty="0" sz="2100" b="1">
                <a:solidFill>
                  <a:srgbClr val="2186C2"/>
                </a:solidFill>
                <a:latin typeface="Arial"/>
                <a:cs typeface="Arial"/>
              </a:rPr>
              <a:t>including </a:t>
            </a:r>
            <a:r>
              <a:rPr dirty="0" sz="2100" spc="-20" b="1">
                <a:solidFill>
                  <a:srgbClr val="2186C2"/>
                </a:solidFill>
                <a:latin typeface="Arial"/>
                <a:cs typeface="Arial"/>
              </a:rPr>
              <a:t>FDA.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547" rIns="0" bIns="0" rtlCol="0" vert="horz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dirty="0"/>
              <a:t>PULSED</a:t>
            </a:r>
            <a:r>
              <a:rPr dirty="0" spc="-135"/>
              <a:t> </a:t>
            </a:r>
            <a:r>
              <a:rPr dirty="0"/>
              <a:t>AF</a:t>
            </a:r>
            <a:r>
              <a:rPr dirty="0" spc="-15"/>
              <a:t> </a:t>
            </a:r>
            <a:r>
              <a:rPr dirty="0" spc="-10"/>
              <a:t>Investigators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65693" y="1063189"/>
            <a:ext cx="5601335" cy="213995"/>
            <a:chOff x="365693" y="1063189"/>
            <a:chExt cx="5601335" cy="213995"/>
          </a:xfrm>
        </p:grpSpPr>
        <p:sp>
          <p:nvSpPr>
            <p:cNvPr id="4" name="object 4" descr=""/>
            <p:cNvSpPr/>
            <p:nvPr/>
          </p:nvSpPr>
          <p:spPr>
            <a:xfrm>
              <a:off x="365683" y="1069542"/>
              <a:ext cx="5601335" cy="201295"/>
            </a:xfrm>
            <a:custGeom>
              <a:avLst/>
              <a:gdLst/>
              <a:ahLst/>
              <a:cxnLst/>
              <a:rect l="l" t="t" r="r" b="b"/>
              <a:pathLst>
                <a:path w="5601335" h="201294">
                  <a:moveTo>
                    <a:pt x="5601132" y="0"/>
                  </a:moveTo>
                  <a:lnTo>
                    <a:pt x="2016188" y="0"/>
                  </a:lnTo>
                  <a:lnTo>
                    <a:pt x="0" y="0"/>
                  </a:lnTo>
                  <a:lnTo>
                    <a:pt x="0" y="201168"/>
                  </a:lnTo>
                  <a:lnTo>
                    <a:pt x="2016188" y="201168"/>
                  </a:lnTo>
                  <a:lnTo>
                    <a:pt x="5601132" y="201168"/>
                  </a:lnTo>
                  <a:lnTo>
                    <a:pt x="5601132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65693" y="1069539"/>
              <a:ext cx="5601335" cy="201295"/>
            </a:xfrm>
            <a:custGeom>
              <a:avLst/>
              <a:gdLst/>
              <a:ahLst/>
              <a:cxnLst/>
              <a:rect l="l" t="t" r="r" b="b"/>
              <a:pathLst>
                <a:path w="5601335" h="201294">
                  <a:moveTo>
                    <a:pt x="0" y="201168"/>
                  </a:moveTo>
                  <a:lnTo>
                    <a:pt x="5601122" y="201168"/>
                  </a:lnTo>
                </a:path>
                <a:path w="5601335" h="201294">
                  <a:moveTo>
                    <a:pt x="0" y="0"/>
                  </a:moveTo>
                  <a:lnTo>
                    <a:pt x="5601122" y="0"/>
                  </a:lnTo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365693" y="5696403"/>
            <a:ext cx="5601335" cy="0"/>
          </a:xfrm>
          <a:custGeom>
            <a:avLst/>
            <a:gdLst/>
            <a:ahLst/>
            <a:cxnLst/>
            <a:rect l="l" t="t" r="r" b="b"/>
            <a:pathLst>
              <a:path w="5601335" h="0">
                <a:moveTo>
                  <a:pt x="0" y="0"/>
                </a:moveTo>
                <a:lnTo>
                  <a:pt x="5601122" y="0"/>
                </a:lnTo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71281" y="1054100"/>
            <a:ext cx="2777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Principal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Investigator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Site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5693" y="1270707"/>
            <a:ext cx="5601335" cy="201295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2033905" algn="l"/>
              </a:tabLst>
            </a:pPr>
            <a:r>
              <a:rPr dirty="0" sz="1200">
                <a:latin typeface="Arial"/>
                <a:cs typeface="Arial"/>
              </a:rPr>
              <a:t>David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DeLurgio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(co-author)</a:t>
            </a:r>
            <a:r>
              <a:rPr dirty="0" sz="1200">
                <a:latin typeface="Arial"/>
                <a:cs typeface="Arial"/>
              </a:rPr>
              <a:t>	Emory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Saint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Joseph's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Hospital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(Atlanta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GA)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1281" y="1456435"/>
            <a:ext cx="38341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>
                <a:latin typeface="Arial"/>
                <a:cs typeface="Arial"/>
              </a:rPr>
              <a:t>Nitesh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Sood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(co-author)</a:t>
            </a:r>
            <a:r>
              <a:rPr dirty="0" sz="1200">
                <a:latin typeface="Arial"/>
                <a:cs typeface="Arial"/>
              </a:rPr>
              <a:t>	Southcoast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Health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5693" y="1673043"/>
            <a:ext cx="5601335" cy="201295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2033905" algn="l"/>
              </a:tabLst>
            </a:pPr>
            <a:r>
              <a:rPr dirty="0" sz="1200">
                <a:latin typeface="Arial"/>
                <a:cs typeface="Arial"/>
              </a:rPr>
              <a:t>Hiroshi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Tada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(co-author)</a:t>
            </a:r>
            <a:r>
              <a:rPr dirty="0" sz="1200">
                <a:latin typeface="Arial"/>
                <a:cs typeface="Arial"/>
              </a:rPr>
              <a:t>	University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Fukui</a:t>
            </a:r>
            <a:r>
              <a:rPr dirty="0" sz="1200" spc="-10">
                <a:latin typeface="Arial"/>
                <a:cs typeface="Arial"/>
              </a:rPr>
              <a:t> Hospital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1281" y="1858771"/>
            <a:ext cx="32753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>
                <a:latin typeface="Arial"/>
                <a:cs typeface="Arial"/>
              </a:rPr>
              <a:t>Robert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Hoyt</a:t>
            </a:r>
            <a:r>
              <a:rPr dirty="0" sz="1200">
                <a:latin typeface="Arial"/>
                <a:cs typeface="Arial"/>
              </a:rPr>
              <a:t>	Iowa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Heart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5693" y="2075379"/>
            <a:ext cx="5601335" cy="201295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2033905" algn="l"/>
              </a:tabLst>
            </a:pPr>
            <a:r>
              <a:rPr dirty="0" sz="1200">
                <a:latin typeface="Arial"/>
                <a:cs typeface="Arial"/>
              </a:rPr>
              <a:t>Andrea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Natale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Texas </a:t>
            </a:r>
            <a:r>
              <a:rPr dirty="0" sz="1200" spc="-10">
                <a:latin typeface="Arial"/>
                <a:cs typeface="Arial"/>
              </a:rPr>
              <a:t>Cardiac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Arrhythmia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Research</a:t>
            </a:r>
            <a:r>
              <a:rPr dirty="0" sz="1200" spc="-10">
                <a:latin typeface="Arial"/>
                <a:cs typeface="Arial"/>
              </a:rPr>
              <a:t> Foundation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1281" y="2261108"/>
            <a:ext cx="4429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>
                <a:latin typeface="Arial"/>
                <a:cs typeface="Arial"/>
              </a:rPr>
              <a:t>James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Irwin</a:t>
            </a:r>
            <a:r>
              <a:rPr dirty="0" sz="1200">
                <a:latin typeface="Arial"/>
                <a:cs typeface="Arial"/>
              </a:rPr>
              <a:t>	BayCare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Medical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Group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Cardiology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5693" y="2477715"/>
            <a:ext cx="5601335" cy="201295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2033905" algn="l"/>
              </a:tabLst>
            </a:pPr>
            <a:r>
              <a:rPr dirty="0" sz="1200">
                <a:latin typeface="Arial"/>
                <a:cs typeface="Arial"/>
              </a:rPr>
              <a:t>David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Haines</a:t>
            </a:r>
            <a:r>
              <a:rPr dirty="0" sz="1200">
                <a:latin typeface="Arial"/>
                <a:cs typeface="Arial"/>
              </a:rPr>
              <a:t>	Beaumont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Health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1281" y="2663444"/>
            <a:ext cx="3339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>
                <a:latin typeface="Arial"/>
                <a:cs typeface="Arial"/>
              </a:rPr>
              <a:t>Suneet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Mittal</a:t>
            </a:r>
            <a:r>
              <a:rPr dirty="0" sz="1200">
                <a:latin typeface="Arial"/>
                <a:cs typeface="Arial"/>
              </a:rPr>
              <a:t>	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Valley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Hospital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65693" y="2880051"/>
            <a:ext cx="5601335" cy="201295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2033905" algn="l"/>
              </a:tabLst>
            </a:pPr>
            <a:r>
              <a:rPr dirty="0" sz="1200">
                <a:latin typeface="Arial"/>
                <a:cs typeface="Arial"/>
              </a:rPr>
              <a:t>Sarfraz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Durrani</a:t>
            </a:r>
            <a:r>
              <a:rPr dirty="0" sz="1200">
                <a:latin typeface="Arial"/>
                <a:cs typeface="Arial"/>
              </a:rPr>
              <a:t>	MedStar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Washington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Hospital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1281" y="3065779"/>
            <a:ext cx="4074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>
                <a:latin typeface="Arial"/>
                <a:cs typeface="Arial"/>
              </a:rPr>
              <a:t>Robert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Sangrigoli</a:t>
            </a:r>
            <a:r>
              <a:rPr dirty="0" sz="1200">
                <a:latin typeface="Arial"/>
                <a:cs typeface="Arial"/>
              </a:rPr>
              <a:t>	Doylestown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Health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Cardiology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65693" y="3282387"/>
            <a:ext cx="5601335" cy="201295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2033905" algn="l"/>
              </a:tabLst>
            </a:pPr>
            <a:r>
              <a:rPr dirty="0" sz="1200">
                <a:latin typeface="Arial"/>
                <a:cs typeface="Arial"/>
              </a:rPr>
              <a:t>Luigi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</a:t>
            </a:r>
            <a:r>
              <a:rPr dirty="0" sz="1200" spc="-10">
                <a:latin typeface="Arial"/>
                <a:cs typeface="Arial"/>
              </a:rPr>
              <a:t> Biase</a:t>
            </a:r>
            <a:r>
              <a:rPr dirty="0" sz="1200">
                <a:latin typeface="Arial"/>
                <a:cs typeface="Arial"/>
              </a:rPr>
              <a:t>	Montefiore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Medical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71281" y="3468116"/>
            <a:ext cx="3128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>
                <a:latin typeface="Arial"/>
                <a:cs typeface="Arial"/>
              </a:rPr>
              <a:t>Oussama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Wazni</a:t>
            </a:r>
            <a:r>
              <a:rPr dirty="0" sz="1200">
                <a:latin typeface="Arial"/>
                <a:cs typeface="Arial"/>
              </a:rPr>
              <a:t>	Cleveland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Clinic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65693" y="3684723"/>
            <a:ext cx="5601335" cy="201295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2033905" algn="l"/>
              </a:tabLst>
            </a:pPr>
            <a:r>
              <a:rPr dirty="0" sz="1200">
                <a:latin typeface="Arial"/>
                <a:cs typeface="Arial"/>
              </a:rPr>
              <a:t>Atul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Verma</a:t>
            </a:r>
            <a:r>
              <a:rPr dirty="0" sz="1200">
                <a:latin typeface="Arial"/>
                <a:cs typeface="Arial"/>
              </a:rPr>
              <a:t>	Southlake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Regional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Health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Centre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1281" y="3870452"/>
            <a:ext cx="38309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>
                <a:latin typeface="Arial"/>
                <a:cs typeface="Arial"/>
              </a:rPr>
              <a:t>Jose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Osorio</a:t>
            </a:r>
            <a:r>
              <a:rPr dirty="0" sz="1200">
                <a:latin typeface="Arial"/>
                <a:cs typeface="Arial"/>
              </a:rPr>
              <a:t>	Grandview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Medical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65693" y="4087059"/>
            <a:ext cx="5601335" cy="201295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2033905" algn="l"/>
              </a:tabLst>
            </a:pPr>
            <a:r>
              <a:rPr dirty="0" sz="1200" spc="-20">
                <a:latin typeface="Arial"/>
                <a:cs typeface="Arial"/>
              </a:rPr>
              <a:t>Teiichi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Yamane</a:t>
            </a:r>
            <a:r>
              <a:rPr dirty="0" sz="1200">
                <a:latin typeface="Arial"/>
                <a:cs typeface="Arial"/>
              </a:rPr>
              <a:t>	The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Jikei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University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Hospital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71281" y="4272788"/>
            <a:ext cx="5081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 spc="-20">
                <a:latin typeface="Arial"/>
                <a:cs typeface="Arial"/>
              </a:rPr>
              <a:t>Tetsuo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Sasano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Tokyo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Medical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Dental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University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Hospital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65693" y="4489395"/>
            <a:ext cx="5601335" cy="201295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2033905" algn="l"/>
              </a:tabLst>
            </a:pPr>
            <a:r>
              <a:rPr dirty="0" sz="1200">
                <a:latin typeface="Arial"/>
                <a:cs typeface="Arial"/>
              </a:rPr>
              <a:t>Hirofumi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Tomita</a:t>
            </a:r>
            <a:r>
              <a:rPr dirty="0" sz="1200">
                <a:latin typeface="Arial"/>
                <a:cs typeface="Arial"/>
              </a:rPr>
              <a:t>	Hirosaki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University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Hospital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71281" y="4675123"/>
            <a:ext cx="4575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>
                <a:latin typeface="Arial"/>
                <a:cs typeface="Arial"/>
              </a:rPr>
              <a:t>Sanjaya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Gupta</a:t>
            </a:r>
            <a:r>
              <a:rPr dirty="0" sz="1200">
                <a:latin typeface="Arial"/>
                <a:cs typeface="Arial"/>
              </a:rPr>
              <a:t>	St.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Luke's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Mid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America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Heart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Institute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65693" y="4891731"/>
            <a:ext cx="5601335" cy="201295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</a:pPr>
            <a:r>
              <a:rPr dirty="0" sz="1200">
                <a:latin typeface="Arial"/>
                <a:cs typeface="Arial"/>
              </a:rPr>
              <a:t>Helmut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Friedrich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Pürerfellner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Ordensklinikum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Linz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GmbH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/</a:t>
            </a:r>
            <a:r>
              <a:rPr dirty="0" sz="1200" spc="-10">
                <a:latin typeface="Arial"/>
                <a:cs typeface="Arial"/>
              </a:rPr>
              <a:t> Elisabethinen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71281" y="5077459"/>
            <a:ext cx="4838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>
                <a:latin typeface="Arial"/>
                <a:cs typeface="Arial"/>
              </a:rPr>
              <a:t>Francis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Marchlinski</a:t>
            </a:r>
            <a:r>
              <a:rPr dirty="0" sz="1200">
                <a:latin typeface="Arial"/>
                <a:cs typeface="Arial"/>
              </a:rPr>
              <a:t>	Hospital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University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Pennsylvania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65693" y="5294067"/>
            <a:ext cx="5601335" cy="201295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2033905" algn="l"/>
              </a:tabLst>
            </a:pPr>
            <a:r>
              <a:rPr dirty="0" sz="1200">
                <a:latin typeface="Arial"/>
                <a:cs typeface="Arial"/>
              </a:rPr>
              <a:t>Lucas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V.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Boersma</a:t>
            </a:r>
            <a:r>
              <a:rPr dirty="0" sz="1200">
                <a:latin typeface="Arial"/>
                <a:cs typeface="Arial"/>
              </a:rPr>
              <a:t>	St.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Antonius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Ziekenhuis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71281" y="5479796"/>
            <a:ext cx="3933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dirty="0" sz="1200">
                <a:latin typeface="Arial"/>
                <a:cs typeface="Arial"/>
              </a:rPr>
              <a:t>Hugh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Calkins</a:t>
            </a:r>
            <a:r>
              <a:rPr dirty="0" sz="1200">
                <a:latin typeface="Arial"/>
                <a:cs typeface="Arial"/>
              </a:rPr>
              <a:t>	The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Johns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Hopkins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Hospital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6115877" y="1063189"/>
            <a:ext cx="5752465" cy="412115"/>
            <a:chOff x="6115877" y="1063189"/>
            <a:chExt cx="5752465" cy="412115"/>
          </a:xfrm>
        </p:grpSpPr>
        <p:sp>
          <p:nvSpPr>
            <p:cNvPr id="31" name="object 31" descr=""/>
            <p:cNvSpPr/>
            <p:nvPr/>
          </p:nvSpPr>
          <p:spPr>
            <a:xfrm>
              <a:off x="6115875" y="1069542"/>
              <a:ext cx="5752465" cy="203200"/>
            </a:xfrm>
            <a:custGeom>
              <a:avLst/>
              <a:gdLst/>
              <a:ahLst/>
              <a:cxnLst/>
              <a:rect l="l" t="t" r="r" b="b"/>
              <a:pathLst>
                <a:path w="5752465" h="203200">
                  <a:moveTo>
                    <a:pt x="5751893" y="0"/>
                  </a:moveTo>
                  <a:lnTo>
                    <a:pt x="1911413" y="0"/>
                  </a:lnTo>
                  <a:lnTo>
                    <a:pt x="0" y="0"/>
                  </a:lnTo>
                  <a:lnTo>
                    <a:pt x="0" y="202768"/>
                  </a:lnTo>
                  <a:lnTo>
                    <a:pt x="1911413" y="202768"/>
                  </a:lnTo>
                  <a:lnTo>
                    <a:pt x="5751893" y="202768"/>
                  </a:lnTo>
                  <a:lnTo>
                    <a:pt x="5751893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115875" y="1272311"/>
              <a:ext cx="5752465" cy="203200"/>
            </a:xfrm>
            <a:custGeom>
              <a:avLst/>
              <a:gdLst/>
              <a:ahLst/>
              <a:cxnLst/>
              <a:rect l="l" t="t" r="r" b="b"/>
              <a:pathLst>
                <a:path w="5752465" h="203200">
                  <a:moveTo>
                    <a:pt x="5751893" y="0"/>
                  </a:moveTo>
                  <a:lnTo>
                    <a:pt x="1911413" y="0"/>
                  </a:lnTo>
                  <a:lnTo>
                    <a:pt x="0" y="0"/>
                  </a:lnTo>
                  <a:lnTo>
                    <a:pt x="0" y="202780"/>
                  </a:lnTo>
                  <a:lnTo>
                    <a:pt x="1911413" y="202780"/>
                  </a:lnTo>
                  <a:lnTo>
                    <a:pt x="5751893" y="202780"/>
                  </a:lnTo>
                  <a:lnTo>
                    <a:pt x="5751893" y="0"/>
                  </a:lnTo>
                  <a:close/>
                </a:path>
              </a:pathLst>
            </a:custGeom>
            <a:solidFill>
              <a:srgbClr val="A5A5A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115877" y="1069539"/>
              <a:ext cx="5752465" cy="203200"/>
            </a:xfrm>
            <a:custGeom>
              <a:avLst/>
              <a:gdLst/>
              <a:ahLst/>
              <a:cxnLst/>
              <a:rect l="l" t="t" r="r" b="b"/>
              <a:pathLst>
                <a:path w="5752465" h="203200">
                  <a:moveTo>
                    <a:pt x="0" y="202771"/>
                  </a:moveTo>
                  <a:lnTo>
                    <a:pt x="5751894" y="202771"/>
                  </a:lnTo>
                </a:path>
                <a:path w="5752465" h="203200">
                  <a:moveTo>
                    <a:pt x="0" y="0"/>
                  </a:moveTo>
                  <a:lnTo>
                    <a:pt x="5751894" y="0"/>
                  </a:lnTo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/>
          <p:nvPr/>
        </p:nvSpPr>
        <p:spPr>
          <a:xfrm>
            <a:off x="6115875" y="4516653"/>
            <a:ext cx="5752465" cy="387350"/>
          </a:xfrm>
          <a:custGeom>
            <a:avLst/>
            <a:gdLst/>
            <a:ahLst/>
            <a:cxnLst/>
            <a:rect l="l" t="t" r="r" b="b"/>
            <a:pathLst>
              <a:path w="5752465" h="387350">
                <a:moveTo>
                  <a:pt x="5751893" y="0"/>
                </a:moveTo>
                <a:lnTo>
                  <a:pt x="1911413" y="0"/>
                </a:lnTo>
                <a:lnTo>
                  <a:pt x="0" y="0"/>
                </a:lnTo>
                <a:lnTo>
                  <a:pt x="0" y="387108"/>
                </a:lnTo>
                <a:lnTo>
                  <a:pt x="1911413" y="387108"/>
                </a:lnTo>
                <a:lnTo>
                  <a:pt x="5751893" y="387108"/>
                </a:lnTo>
                <a:lnTo>
                  <a:pt x="5751893" y="0"/>
                </a:lnTo>
                <a:close/>
              </a:path>
            </a:pathLst>
          </a:custGeom>
          <a:solidFill>
            <a:srgbClr val="A5A5A5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6115875" y="5106530"/>
            <a:ext cx="5752465" cy="387350"/>
          </a:xfrm>
          <a:custGeom>
            <a:avLst/>
            <a:gdLst/>
            <a:ahLst/>
            <a:cxnLst/>
            <a:rect l="l" t="t" r="r" b="b"/>
            <a:pathLst>
              <a:path w="5752465" h="387350">
                <a:moveTo>
                  <a:pt x="5751893" y="0"/>
                </a:moveTo>
                <a:lnTo>
                  <a:pt x="1911413" y="0"/>
                </a:lnTo>
                <a:lnTo>
                  <a:pt x="0" y="0"/>
                </a:lnTo>
                <a:lnTo>
                  <a:pt x="0" y="387108"/>
                </a:lnTo>
                <a:lnTo>
                  <a:pt x="1911413" y="387108"/>
                </a:lnTo>
                <a:lnTo>
                  <a:pt x="5751893" y="387108"/>
                </a:lnTo>
                <a:lnTo>
                  <a:pt x="5751893" y="0"/>
                </a:lnTo>
                <a:close/>
              </a:path>
            </a:pathLst>
          </a:custGeom>
          <a:solidFill>
            <a:srgbClr val="A5A5A5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6115877" y="5696404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 h="0">
                <a:moveTo>
                  <a:pt x="0" y="0"/>
                </a:moveTo>
                <a:lnTo>
                  <a:pt x="5751894" y="0"/>
                </a:lnTo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6134165" y="1054100"/>
            <a:ext cx="156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Principal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Investigator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134165" y="1255267"/>
            <a:ext cx="1000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Bradley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Knight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121465" y="1035812"/>
            <a:ext cx="4177029" cy="6324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924050">
              <a:lnSpc>
                <a:spcPct val="100000"/>
              </a:lnSpc>
              <a:spcBef>
                <a:spcPts val="24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Name</a:t>
            </a:r>
            <a:endParaRPr sz="1200">
              <a:latin typeface="Arial"/>
              <a:cs typeface="Arial"/>
            </a:endParaRPr>
          </a:p>
          <a:p>
            <a:pPr marL="1924050">
              <a:lnSpc>
                <a:spcPct val="100000"/>
              </a:lnSpc>
              <a:spcBef>
                <a:spcPts val="145"/>
              </a:spcBef>
            </a:pPr>
            <a:r>
              <a:rPr dirty="0" sz="1200">
                <a:latin typeface="Arial"/>
                <a:cs typeface="Arial"/>
              </a:rPr>
              <a:t>Northwestern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University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1924050" algn="l"/>
              </a:tabLst>
            </a:pPr>
            <a:r>
              <a:rPr dirty="0" sz="1200">
                <a:latin typeface="Arial"/>
                <a:cs typeface="Arial"/>
              </a:rPr>
              <a:t>Mattias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Duytschaever</a:t>
            </a:r>
            <a:r>
              <a:rPr dirty="0" sz="1200">
                <a:latin typeface="Arial"/>
                <a:cs typeface="Arial"/>
              </a:rPr>
              <a:t>	AZ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Sint-</a:t>
            </a:r>
            <a:r>
              <a:rPr dirty="0" sz="1200">
                <a:latin typeface="Arial"/>
                <a:cs typeface="Arial"/>
              </a:rPr>
              <a:t>Jan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Brugge-</a:t>
            </a:r>
            <a:r>
              <a:rPr dirty="0" sz="1200">
                <a:latin typeface="Arial"/>
                <a:cs typeface="Arial"/>
              </a:rPr>
              <a:t>Oostende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av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115877" y="1677851"/>
            <a:ext cx="5752465" cy="203200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05"/>
              </a:lnSpc>
              <a:tabLst>
                <a:tab pos="1929130" algn="l"/>
              </a:tabLst>
            </a:pPr>
            <a:r>
              <a:rPr dirty="0" sz="1200">
                <a:latin typeface="Arial"/>
                <a:cs typeface="Arial"/>
              </a:rPr>
              <a:t>Larry</a:t>
            </a:r>
            <a:r>
              <a:rPr dirty="0" sz="1200" spc="-10">
                <a:latin typeface="Arial"/>
                <a:cs typeface="Arial"/>
              </a:rPr>
              <a:t> Chinitz</a:t>
            </a:r>
            <a:r>
              <a:rPr dirty="0" sz="1200">
                <a:latin typeface="Arial"/>
                <a:cs typeface="Arial"/>
              </a:rPr>
              <a:t>	NYU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Langone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Medical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121465" y="1864867"/>
            <a:ext cx="30422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0" algn="l"/>
              </a:tabLst>
            </a:pPr>
            <a:r>
              <a:rPr dirty="0" sz="1200">
                <a:latin typeface="Arial"/>
                <a:cs typeface="Arial"/>
              </a:rPr>
              <a:t>John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Rhyner</a:t>
            </a:r>
            <a:r>
              <a:rPr dirty="0" sz="1200">
                <a:latin typeface="Arial"/>
                <a:cs typeface="Arial"/>
              </a:rPr>
              <a:t>	Mission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Hospital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115877" y="2083394"/>
            <a:ext cx="5752465" cy="203200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05"/>
              </a:lnSpc>
              <a:tabLst>
                <a:tab pos="1929130" algn="l"/>
              </a:tabLst>
            </a:pPr>
            <a:r>
              <a:rPr dirty="0" sz="1200" spc="-10">
                <a:latin typeface="Arial"/>
                <a:cs typeface="Arial"/>
              </a:rPr>
              <a:t>Ángel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Arenal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Maiz</a:t>
            </a:r>
            <a:r>
              <a:rPr dirty="0" sz="1200">
                <a:latin typeface="Arial"/>
                <a:cs typeface="Arial"/>
              </a:rPr>
              <a:t>	Hospital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General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Universitario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Gregorio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Marañón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121465" y="2270252"/>
            <a:ext cx="39643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0" algn="l"/>
              </a:tabLst>
            </a:pPr>
            <a:r>
              <a:rPr dirty="0" sz="1200">
                <a:latin typeface="Arial"/>
                <a:cs typeface="Arial"/>
              </a:rPr>
              <a:t>Ethan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Ellis</a:t>
            </a:r>
            <a:r>
              <a:rPr dirty="0" sz="1200">
                <a:latin typeface="Arial"/>
                <a:cs typeface="Arial"/>
              </a:rPr>
              <a:t>	Medical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Rockies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115877" y="2488935"/>
            <a:ext cx="5752465" cy="203200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00"/>
              </a:lnSpc>
              <a:tabLst>
                <a:tab pos="1929130" algn="l"/>
              </a:tabLst>
            </a:pPr>
            <a:r>
              <a:rPr dirty="0" sz="1200">
                <a:latin typeface="Arial"/>
                <a:cs typeface="Arial"/>
              </a:rPr>
              <a:t>Jason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Andrade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Vancouver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General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Hospital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121465" y="2675635"/>
            <a:ext cx="4382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0" algn="l"/>
              </a:tabLst>
            </a:pPr>
            <a:r>
              <a:rPr dirty="0" sz="1200">
                <a:latin typeface="Arial"/>
                <a:cs typeface="Arial"/>
              </a:rPr>
              <a:t>J.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Michael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Mangrum</a:t>
            </a:r>
            <a:r>
              <a:rPr dirty="0" sz="1200">
                <a:latin typeface="Arial"/>
                <a:cs typeface="Arial"/>
              </a:rPr>
              <a:t>	University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Virginia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Medical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115877" y="2894478"/>
            <a:ext cx="5752465" cy="203200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00"/>
              </a:lnSpc>
              <a:tabLst>
                <a:tab pos="1929130" algn="l"/>
              </a:tabLst>
            </a:pPr>
            <a:r>
              <a:rPr dirty="0" sz="1200">
                <a:latin typeface="Arial"/>
                <a:cs typeface="Arial"/>
              </a:rPr>
              <a:t>Bradley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Wilsmore</a:t>
            </a:r>
            <a:r>
              <a:rPr dirty="0" sz="1200">
                <a:latin typeface="Arial"/>
                <a:cs typeface="Arial"/>
              </a:rPr>
              <a:t>	John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Hunter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Hospital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121465" y="3081020"/>
            <a:ext cx="40055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0" algn="l"/>
              </a:tabLst>
            </a:pPr>
            <a:r>
              <a:rPr dirty="0" sz="1200">
                <a:latin typeface="Arial"/>
                <a:cs typeface="Arial"/>
              </a:rPr>
              <a:t>Alexandre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Zhao</a:t>
            </a:r>
            <a:r>
              <a:rPr dirty="0" sz="1200">
                <a:latin typeface="Arial"/>
                <a:cs typeface="Arial"/>
              </a:rPr>
              <a:t>	CMC -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Clinique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Ambroise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Paré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115877" y="3300019"/>
            <a:ext cx="5752465" cy="203200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5"/>
              </a:lnSpc>
              <a:tabLst>
                <a:tab pos="1929130" algn="l"/>
              </a:tabLst>
            </a:pPr>
            <a:r>
              <a:rPr dirty="0" sz="1200">
                <a:latin typeface="Arial"/>
                <a:cs typeface="Arial"/>
              </a:rPr>
              <a:t>Raman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Mitra</a:t>
            </a:r>
            <a:r>
              <a:rPr dirty="0" sz="1200">
                <a:latin typeface="Arial"/>
                <a:cs typeface="Arial"/>
              </a:rPr>
              <a:t>	Northwell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Health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121465" y="3486404"/>
            <a:ext cx="4695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0" algn="l"/>
              </a:tabLst>
            </a:pPr>
            <a:r>
              <a:rPr dirty="0" sz="1200">
                <a:latin typeface="Arial"/>
                <a:cs typeface="Arial"/>
              </a:rPr>
              <a:t>Alefiyah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Rajabali</a:t>
            </a:r>
            <a:r>
              <a:rPr dirty="0" sz="1200">
                <a:latin typeface="Arial"/>
                <a:cs typeface="Arial"/>
              </a:rPr>
              <a:t>	Providence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Saint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Vincent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Medical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115877" y="3705561"/>
            <a:ext cx="5752465" cy="203200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1929130" algn="l"/>
              </a:tabLst>
            </a:pPr>
            <a:r>
              <a:rPr dirty="0" sz="1200">
                <a:latin typeface="Arial"/>
                <a:cs typeface="Arial"/>
              </a:rPr>
              <a:t>Sandeep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Jain</a:t>
            </a:r>
            <a:r>
              <a:rPr dirty="0" sz="1200">
                <a:latin typeface="Arial"/>
                <a:cs typeface="Arial"/>
              </a:rPr>
              <a:t>	University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Pittsburgh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Medical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121465" y="3891788"/>
            <a:ext cx="30695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0" algn="l"/>
              </a:tabLst>
            </a:pPr>
            <a:r>
              <a:rPr dirty="0" sz="1200">
                <a:latin typeface="Arial"/>
                <a:cs typeface="Arial"/>
              </a:rPr>
              <a:t>Andre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Gauri</a:t>
            </a:r>
            <a:r>
              <a:rPr dirty="0" sz="1200">
                <a:latin typeface="Arial"/>
                <a:cs typeface="Arial"/>
              </a:rPr>
              <a:t>	Spectrum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Health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115877" y="4111104"/>
            <a:ext cx="5752465" cy="203200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420"/>
              </a:lnSpc>
              <a:tabLst>
                <a:tab pos="1929130" algn="l"/>
              </a:tabLst>
            </a:pPr>
            <a:r>
              <a:rPr dirty="0" sz="1200">
                <a:latin typeface="Arial"/>
                <a:cs typeface="Arial"/>
              </a:rPr>
              <a:t>Peter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Noseworthy</a:t>
            </a:r>
            <a:r>
              <a:rPr dirty="0" sz="1200">
                <a:latin typeface="Arial"/>
                <a:cs typeface="Arial"/>
              </a:rPr>
              <a:t>	Mayo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Clinic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(Rochester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134165" y="4501388"/>
            <a:ext cx="1583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Jean-</a:t>
            </a:r>
            <a:r>
              <a:rPr dirty="0" sz="1200">
                <a:latin typeface="Arial"/>
                <a:cs typeface="Arial"/>
              </a:rPr>
              <a:t>Francois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Sarrazin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121465" y="4888483"/>
            <a:ext cx="842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Darryl</a:t>
            </a:r>
            <a:r>
              <a:rPr dirty="0" sz="1200" spc="-10">
                <a:latin typeface="Arial"/>
                <a:cs typeface="Arial"/>
              </a:rPr>
              <a:t> Wells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134165" y="5089652"/>
            <a:ext cx="949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John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Hummel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121465" y="5476747"/>
            <a:ext cx="1494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Prashanthan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Sanders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121465" y="4263644"/>
            <a:ext cx="5695315" cy="142176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1924050" algn="l"/>
              </a:tabLst>
            </a:pPr>
            <a:r>
              <a:rPr dirty="0" sz="1200">
                <a:latin typeface="Arial"/>
                <a:cs typeface="Arial"/>
              </a:rPr>
              <a:t>Vidal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Essebag</a:t>
            </a:r>
            <a:r>
              <a:rPr dirty="0" sz="1200">
                <a:latin typeface="Arial"/>
                <a:cs typeface="Arial"/>
              </a:rPr>
              <a:t>	McGill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University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Health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(MUHC)</a:t>
            </a:r>
            <a:endParaRPr sz="1200">
              <a:latin typeface="Arial"/>
              <a:cs typeface="Arial"/>
            </a:endParaRPr>
          </a:p>
          <a:p>
            <a:pPr marL="1924050" marR="99695">
              <a:lnSpc>
                <a:spcPts val="1300"/>
              </a:lnSpc>
              <a:spcBef>
                <a:spcPts val="425"/>
              </a:spcBef>
            </a:pPr>
            <a:r>
              <a:rPr dirty="0" sz="1200">
                <a:latin typeface="Arial"/>
                <a:cs typeface="Arial"/>
              </a:rPr>
              <a:t>Institut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Universitaire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Cardiologie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Pneumologie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Québec</a:t>
            </a:r>
            <a:endParaRPr sz="1200">
              <a:latin typeface="Arial"/>
              <a:cs typeface="Arial"/>
            </a:endParaRPr>
          </a:p>
          <a:p>
            <a:pPr marL="1924050">
              <a:lnSpc>
                <a:spcPct val="100000"/>
              </a:lnSpc>
              <a:spcBef>
                <a:spcPts val="195"/>
              </a:spcBef>
            </a:pPr>
            <a:r>
              <a:rPr dirty="0" sz="1200">
                <a:latin typeface="Arial"/>
                <a:cs typeface="Arial"/>
              </a:rPr>
              <a:t>Swedish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Medical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  <a:p>
            <a:pPr marL="1924050" marR="5080">
              <a:lnSpc>
                <a:spcPts val="1320"/>
              </a:lnSpc>
              <a:spcBef>
                <a:spcPts val="38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Ohio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State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University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Heart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Vascular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Research Organization</a:t>
            </a:r>
            <a:endParaRPr sz="1200">
              <a:latin typeface="Arial"/>
              <a:cs typeface="Arial"/>
            </a:endParaRPr>
          </a:p>
          <a:p>
            <a:pPr marL="1924050">
              <a:lnSpc>
                <a:spcPct val="100000"/>
              </a:lnSpc>
              <a:spcBef>
                <a:spcPts val="170"/>
              </a:spcBef>
            </a:pPr>
            <a:r>
              <a:rPr dirty="0" sz="1200" spc="-10">
                <a:latin typeface="Arial"/>
                <a:cs typeface="Arial"/>
              </a:rPr>
              <a:t>Royal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Adelaide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Hospital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191" y="1714500"/>
            <a:ext cx="4850765" cy="138811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algn="ctr" marL="12700" marR="5080" indent="-25400">
              <a:lnSpc>
                <a:spcPct val="89700"/>
              </a:lnSpc>
              <a:spcBef>
                <a:spcPts val="495"/>
              </a:spcBef>
            </a:pPr>
            <a:r>
              <a:rPr dirty="0" spc="260">
                <a:latin typeface="Calibri"/>
                <a:cs typeface="Calibri"/>
              </a:rPr>
              <a:t>Thank</a:t>
            </a:r>
            <a:r>
              <a:rPr dirty="0" spc="70">
                <a:latin typeface="Calibri"/>
                <a:cs typeface="Calibri"/>
              </a:rPr>
              <a:t> </a:t>
            </a:r>
            <a:r>
              <a:rPr dirty="0" spc="270">
                <a:latin typeface="Calibri"/>
                <a:cs typeface="Calibri"/>
              </a:rPr>
              <a:t>you</a:t>
            </a:r>
            <a:r>
              <a:rPr dirty="0" spc="80">
                <a:latin typeface="Calibri"/>
                <a:cs typeface="Calibri"/>
              </a:rPr>
              <a:t> </a:t>
            </a:r>
            <a:r>
              <a:rPr dirty="0" spc="180">
                <a:latin typeface="Calibri"/>
                <a:cs typeface="Calibri"/>
              </a:rPr>
              <a:t>to</a:t>
            </a:r>
            <a:r>
              <a:rPr dirty="0" spc="80">
                <a:latin typeface="Calibri"/>
                <a:cs typeface="Calibri"/>
              </a:rPr>
              <a:t> </a:t>
            </a:r>
            <a:r>
              <a:rPr dirty="0" spc="180">
                <a:latin typeface="Calibri"/>
                <a:cs typeface="Calibri"/>
              </a:rPr>
              <a:t>all</a:t>
            </a:r>
            <a:r>
              <a:rPr dirty="0" spc="75">
                <a:latin typeface="Calibri"/>
                <a:cs typeface="Calibri"/>
              </a:rPr>
              <a:t> </a:t>
            </a:r>
            <a:r>
              <a:rPr dirty="0" spc="340">
                <a:latin typeface="Calibri"/>
                <a:cs typeface="Calibri"/>
              </a:rPr>
              <a:t>PULSED </a:t>
            </a:r>
            <a:r>
              <a:rPr dirty="0" spc="375">
                <a:latin typeface="Calibri"/>
                <a:cs typeface="Calibri"/>
              </a:rPr>
              <a:t>AF</a:t>
            </a:r>
            <a:r>
              <a:rPr dirty="0" spc="105">
                <a:latin typeface="Calibri"/>
                <a:cs typeface="Calibri"/>
              </a:rPr>
              <a:t> </a:t>
            </a:r>
            <a:r>
              <a:rPr dirty="0" spc="220">
                <a:latin typeface="Calibri"/>
                <a:cs typeface="Calibri"/>
              </a:rPr>
              <a:t>investigators</a:t>
            </a:r>
            <a:r>
              <a:rPr dirty="0" spc="100">
                <a:latin typeface="Calibri"/>
                <a:cs typeface="Calibri"/>
              </a:rPr>
              <a:t> </a:t>
            </a:r>
            <a:r>
              <a:rPr dirty="0" spc="275">
                <a:latin typeface="Calibri"/>
                <a:cs typeface="Calibri"/>
              </a:rPr>
              <a:t>and</a:t>
            </a:r>
            <a:r>
              <a:rPr dirty="0" spc="105">
                <a:latin typeface="Calibri"/>
                <a:cs typeface="Calibri"/>
              </a:rPr>
              <a:t> </a:t>
            </a:r>
            <a:r>
              <a:rPr dirty="0" spc="155">
                <a:latin typeface="Calibri"/>
                <a:cs typeface="Calibri"/>
              </a:rPr>
              <a:t>all </a:t>
            </a:r>
            <a:r>
              <a:rPr dirty="0" spc="185">
                <a:latin typeface="Calibri"/>
                <a:cs typeface="Calibri"/>
              </a:rPr>
              <a:t>patients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08009" y="3733292"/>
            <a:ext cx="4942840" cy="16351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24180" marR="5080" indent="-412115">
              <a:lnSpc>
                <a:spcPts val="2590"/>
              </a:lnSpc>
              <a:spcBef>
                <a:spcPts val="425"/>
              </a:spcBef>
            </a:pPr>
            <a:r>
              <a:rPr dirty="0" sz="2400" spc="280" i="1">
                <a:solidFill>
                  <a:srgbClr val="002856"/>
                </a:solidFill>
                <a:latin typeface="Calibri"/>
                <a:cs typeface="Calibri"/>
              </a:rPr>
              <a:t>On</a:t>
            </a:r>
            <a:r>
              <a:rPr dirty="0" sz="2400" spc="60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400" spc="110" i="1">
                <a:solidFill>
                  <a:srgbClr val="002856"/>
                </a:solidFill>
                <a:latin typeface="Calibri"/>
                <a:cs typeface="Calibri"/>
              </a:rPr>
              <a:t>behalf</a:t>
            </a:r>
            <a:r>
              <a:rPr dirty="0" sz="2400" spc="130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400" spc="75" i="1">
                <a:solidFill>
                  <a:srgbClr val="002856"/>
                </a:solidFill>
                <a:latin typeface="Calibri"/>
                <a:cs typeface="Calibri"/>
              </a:rPr>
              <a:t>of</a:t>
            </a:r>
            <a:r>
              <a:rPr dirty="0" sz="2400" spc="125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400" spc="90" i="1">
                <a:solidFill>
                  <a:srgbClr val="002856"/>
                </a:solidFill>
                <a:latin typeface="Calibri"/>
                <a:cs typeface="Calibri"/>
              </a:rPr>
              <a:t>Dr.</a:t>
            </a:r>
            <a:r>
              <a:rPr dirty="0" sz="2400" spc="-55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400" spc="95" i="1">
                <a:solidFill>
                  <a:srgbClr val="002856"/>
                </a:solidFill>
                <a:latin typeface="Calibri"/>
                <a:cs typeface="Calibri"/>
              </a:rPr>
              <a:t>Atul</a:t>
            </a:r>
            <a:r>
              <a:rPr dirty="0" sz="2400" spc="15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400" spc="85" i="1">
                <a:solidFill>
                  <a:srgbClr val="002856"/>
                </a:solidFill>
                <a:latin typeface="Calibri"/>
                <a:cs typeface="Calibri"/>
              </a:rPr>
              <a:t>Verma</a:t>
            </a:r>
            <a:r>
              <a:rPr dirty="0" sz="2400" spc="70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400" spc="145" i="1">
                <a:solidFill>
                  <a:srgbClr val="002856"/>
                </a:solidFill>
                <a:latin typeface="Calibri"/>
                <a:cs typeface="Calibri"/>
              </a:rPr>
              <a:t>and</a:t>
            </a:r>
            <a:r>
              <a:rPr dirty="0" sz="2400" spc="60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400" spc="65" i="1">
                <a:solidFill>
                  <a:srgbClr val="002856"/>
                </a:solidFill>
                <a:latin typeface="Calibri"/>
                <a:cs typeface="Calibri"/>
              </a:rPr>
              <a:t>the</a:t>
            </a:r>
            <a:r>
              <a:rPr dirty="0" sz="2400" spc="65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400" spc="215" i="1">
                <a:solidFill>
                  <a:srgbClr val="002856"/>
                </a:solidFill>
                <a:latin typeface="Calibri"/>
                <a:cs typeface="Calibri"/>
              </a:rPr>
              <a:t>PULSED</a:t>
            </a:r>
            <a:r>
              <a:rPr dirty="0" sz="2400" spc="20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400" spc="235" i="1">
                <a:solidFill>
                  <a:srgbClr val="002856"/>
                </a:solidFill>
                <a:latin typeface="Calibri"/>
                <a:cs typeface="Calibri"/>
              </a:rPr>
              <a:t>AF</a:t>
            </a:r>
            <a:r>
              <a:rPr dirty="0" sz="2400" spc="70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400" spc="114" i="1">
                <a:solidFill>
                  <a:srgbClr val="002856"/>
                </a:solidFill>
                <a:latin typeface="Calibri"/>
                <a:cs typeface="Calibri"/>
              </a:rPr>
              <a:t>steering</a:t>
            </a:r>
            <a:r>
              <a:rPr dirty="0" sz="2400" spc="60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400" spc="100" i="1">
                <a:solidFill>
                  <a:srgbClr val="002856"/>
                </a:solidFill>
                <a:latin typeface="Calibri"/>
                <a:cs typeface="Calibri"/>
              </a:rPr>
              <a:t>committee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solidFill>
                  <a:srgbClr val="002856"/>
                </a:solidFill>
                <a:latin typeface="AvenirNext LT Pro Regular"/>
                <a:cs typeface="AvenirNext LT Pro Regular"/>
              </a:rPr>
              <a:t>@atulverma_md</a:t>
            </a:r>
            <a:endParaRPr sz="2400">
              <a:latin typeface="AvenirNext LT Pro Regular"/>
              <a:cs typeface="AvenirNext LT Pro Regula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456" y="634491"/>
            <a:ext cx="55448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Announcing</a:t>
            </a:r>
            <a:r>
              <a:rPr dirty="0" sz="2800" spc="-15"/>
              <a:t> </a:t>
            </a:r>
            <a:r>
              <a:rPr dirty="0" sz="2800"/>
              <a:t>publication</a:t>
            </a:r>
            <a:r>
              <a:rPr dirty="0" sz="2800" spc="-5"/>
              <a:t> </a:t>
            </a:r>
            <a:r>
              <a:rPr dirty="0" sz="2800" spc="-10"/>
              <a:t>release: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0641" y="1293007"/>
            <a:ext cx="5010406" cy="12256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12130" y="2604246"/>
            <a:ext cx="6916420" cy="2851150"/>
            <a:chOff x="112130" y="2604246"/>
            <a:chExt cx="6916420" cy="28511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30" y="2604246"/>
              <a:ext cx="6915825" cy="138373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5722" y="3987984"/>
              <a:ext cx="1514475" cy="1466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Introduction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853439" y="1153667"/>
            <a:ext cx="8604885" cy="377190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165" marR="191135" indent="-227965">
              <a:lnSpc>
                <a:spcPct val="79000"/>
              </a:lnSpc>
              <a:spcBef>
                <a:spcPts val="600"/>
              </a:spcBef>
              <a:buChar char="•"/>
              <a:tabLst>
                <a:tab pos="304165" algn="l"/>
                <a:tab pos="304800" algn="l"/>
              </a:tabLst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Catheter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ablation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is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an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effective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treatment</a:t>
            </a:r>
            <a:r>
              <a:rPr dirty="0" sz="20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for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with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symptomatic, drug-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refractory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atrial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fibrillation.</a:t>
            </a:r>
            <a:r>
              <a:rPr dirty="0" baseline="25641" sz="1950" spc="-15">
                <a:solidFill>
                  <a:srgbClr val="002856"/>
                </a:solidFill>
                <a:latin typeface="Arial"/>
                <a:cs typeface="Arial"/>
              </a:rPr>
              <a:t>1,2</a:t>
            </a:r>
            <a:endParaRPr baseline="25641"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56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04165" marR="68580" indent="-227965">
              <a:lnSpc>
                <a:spcPct val="79000"/>
              </a:lnSpc>
              <a:spcBef>
                <a:spcPts val="1385"/>
              </a:spcBef>
              <a:buChar char="•"/>
              <a:tabLst>
                <a:tab pos="304165" algn="l"/>
                <a:tab pos="304800" algn="l"/>
              </a:tabLst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Thermal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modes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ablation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are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limited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by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potential</a:t>
            </a:r>
            <a:r>
              <a:rPr dirty="0" sz="20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for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collateral</a:t>
            </a:r>
            <a:r>
              <a:rPr dirty="0" sz="20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tissue damage.</a:t>
            </a:r>
            <a:r>
              <a:rPr dirty="0" baseline="25641" sz="1950" spc="-15">
                <a:solidFill>
                  <a:srgbClr val="002856"/>
                </a:solidFill>
                <a:latin typeface="Arial"/>
                <a:cs typeface="Arial"/>
              </a:rPr>
              <a:t>3</a:t>
            </a:r>
            <a:endParaRPr baseline="25641"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56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04165" marR="754380" indent="-227965">
              <a:lnSpc>
                <a:spcPct val="79000"/>
              </a:lnSpc>
              <a:spcBef>
                <a:spcPts val="1480"/>
              </a:spcBef>
              <a:buChar char="•"/>
              <a:tabLst>
                <a:tab pos="304165" algn="l"/>
                <a:tab pos="304800" algn="l"/>
              </a:tabLst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Pulsed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field</a:t>
            </a:r>
            <a:r>
              <a:rPr dirty="0" sz="20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ablation</a:t>
            </a:r>
            <a:r>
              <a:rPr dirty="0" sz="20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creates</a:t>
            </a:r>
            <a:r>
              <a:rPr dirty="0" sz="20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lesions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20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cardiac</a:t>
            </a:r>
            <a:r>
              <a:rPr dirty="0" sz="20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tissue</a:t>
            </a:r>
            <a:r>
              <a:rPr dirty="0" sz="20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non-thermally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through</a:t>
            </a:r>
            <a:r>
              <a:rPr dirty="0" sz="20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mechanism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irreversible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electroporation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(IRE).</a:t>
            </a:r>
            <a:r>
              <a:rPr dirty="0" baseline="25641" sz="1950" spc="-15">
                <a:solidFill>
                  <a:srgbClr val="002856"/>
                </a:solidFill>
                <a:latin typeface="Arial"/>
                <a:cs typeface="Arial"/>
              </a:rPr>
              <a:t>4,5</a:t>
            </a:r>
            <a:endParaRPr baseline="25641"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56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04165" marR="133985" indent="-227965">
              <a:lnSpc>
                <a:spcPct val="81000"/>
              </a:lnSpc>
              <a:spcBef>
                <a:spcPts val="1330"/>
              </a:spcBef>
              <a:buChar char="•"/>
              <a:tabLst>
                <a:tab pos="304165" algn="l"/>
                <a:tab pos="304800" algn="l"/>
              </a:tabLst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IRE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involves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tissue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exposure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high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electric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field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gradients,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inducing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cell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membrane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hyper-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permeabilization within milliseconds,</a:t>
            </a:r>
            <a:r>
              <a:rPr dirty="0" sz="20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leading to 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cell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death.</a:t>
            </a:r>
            <a:r>
              <a:rPr dirty="0" baseline="25641" sz="1950" spc="-15">
                <a:solidFill>
                  <a:srgbClr val="002856"/>
                </a:solidFill>
                <a:latin typeface="Arial"/>
                <a:cs typeface="Arial"/>
              </a:rPr>
              <a:t>6</a:t>
            </a:r>
            <a:endParaRPr baseline="25641" sz="19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662332" y="1006475"/>
            <a:ext cx="2200910" cy="2121535"/>
            <a:chOff x="9662332" y="1006475"/>
            <a:chExt cx="2200910" cy="2121535"/>
          </a:xfrm>
        </p:grpSpPr>
        <p:sp>
          <p:nvSpPr>
            <p:cNvPr id="5" name="object 5" descr=""/>
            <p:cNvSpPr/>
            <p:nvPr/>
          </p:nvSpPr>
          <p:spPr>
            <a:xfrm>
              <a:off x="9669514" y="1054536"/>
              <a:ext cx="2178050" cy="2038350"/>
            </a:xfrm>
            <a:custGeom>
              <a:avLst/>
              <a:gdLst/>
              <a:ahLst/>
              <a:cxnLst/>
              <a:rect l="l" t="t" r="r" b="b"/>
              <a:pathLst>
                <a:path w="2178050" h="2038350">
                  <a:moveTo>
                    <a:pt x="1089003" y="0"/>
                  </a:moveTo>
                  <a:lnTo>
                    <a:pt x="1039155" y="1048"/>
                  </a:lnTo>
                  <a:lnTo>
                    <a:pt x="989881" y="4163"/>
                  </a:lnTo>
                  <a:lnTo>
                    <a:pt x="941232" y="9301"/>
                  </a:lnTo>
                  <a:lnTo>
                    <a:pt x="893253" y="16415"/>
                  </a:lnTo>
                  <a:lnTo>
                    <a:pt x="845994" y="25462"/>
                  </a:lnTo>
                  <a:lnTo>
                    <a:pt x="799503" y="36395"/>
                  </a:lnTo>
                  <a:lnTo>
                    <a:pt x="753827" y="49171"/>
                  </a:lnTo>
                  <a:lnTo>
                    <a:pt x="709014" y="63744"/>
                  </a:lnTo>
                  <a:lnTo>
                    <a:pt x="665114" y="80069"/>
                  </a:lnTo>
                  <a:lnTo>
                    <a:pt x="622173" y="98101"/>
                  </a:lnTo>
                  <a:lnTo>
                    <a:pt x="580239" y="117796"/>
                  </a:lnTo>
                  <a:lnTo>
                    <a:pt x="539362" y="139107"/>
                  </a:lnTo>
                  <a:lnTo>
                    <a:pt x="499588" y="161992"/>
                  </a:lnTo>
                  <a:lnTo>
                    <a:pt x="460967" y="186403"/>
                  </a:lnTo>
                  <a:lnTo>
                    <a:pt x="423545" y="212297"/>
                  </a:lnTo>
                  <a:lnTo>
                    <a:pt x="387372" y="239629"/>
                  </a:lnTo>
                  <a:lnTo>
                    <a:pt x="352494" y="268353"/>
                  </a:lnTo>
                  <a:lnTo>
                    <a:pt x="318961" y="298425"/>
                  </a:lnTo>
                  <a:lnTo>
                    <a:pt x="286820" y="329799"/>
                  </a:lnTo>
                  <a:lnTo>
                    <a:pt x="256119" y="362431"/>
                  </a:lnTo>
                  <a:lnTo>
                    <a:pt x="226907" y="396275"/>
                  </a:lnTo>
                  <a:lnTo>
                    <a:pt x="199231" y="431287"/>
                  </a:lnTo>
                  <a:lnTo>
                    <a:pt x="173139" y="467422"/>
                  </a:lnTo>
                  <a:lnTo>
                    <a:pt x="148680" y="504635"/>
                  </a:lnTo>
                  <a:lnTo>
                    <a:pt x="125902" y="542880"/>
                  </a:lnTo>
                  <a:lnTo>
                    <a:pt x="104852" y="582113"/>
                  </a:lnTo>
                  <a:lnTo>
                    <a:pt x="85579" y="622290"/>
                  </a:lnTo>
                  <a:lnTo>
                    <a:pt x="68130" y="663364"/>
                  </a:lnTo>
                  <a:lnTo>
                    <a:pt x="52555" y="705291"/>
                  </a:lnTo>
                  <a:lnTo>
                    <a:pt x="38900" y="748026"/>
                  </a:lnTo>
                  <a:lnTo>
                    <a:pt x="27214" y="791524"/>
                  </a:lnTo>
                  <a:lnTo>
                    <a:pt x="17545" y="835740"/>
                  </a:lnTo>
                  <a:lnTo>
                    <a:pt x="9941" y="880629"/>
                  </a:lnTo>
                  <a:lnTo>
                    <a:pt x="4450" y="926147"/>
                  </a:lnTo>
                  <a:lnTo>
                    <a:pt x="1120" y="972247"/>
                  </a:lnTo>
                  <a:lnTo>
                    <a:pt x="0" y="1018886"/>
                  </a:lnTo>
                  <a:lnTo>
                    <a:pt x="1120" y="1065525"/>
                  </a:lnTo>
                  <a:lnTo>
                    <a:pt x="4450" y="1111626"/>
                  </a:lnTo>
                  <a:lnTo>
                    <a:pt x="9941" y="1157143"/>
                  </a:lnTo>
                  <a:lnTo>
                    <a:pt x="17545" y="1202033"/>
                  </a:lnTo>
                  <a:lnTo>
                    <a:pt x="27214" y="1246249"/>
                  </a:lnTo>
                  <a:lnTo>
                    <a:pt x="38900" y="1289747"/>
                  </a:lnTo>
                  <a:lnTo>
                    <a:pt x="52555" y="1332482"/>
                  </a:lnTo>
                  <a:lnTo>
                    <a:pt x="68130" y="1374409"/>
                  </a:lnTo>
                  <a:lnTo>
                    <a:pt x="85579" y="1415484"/>
                  </a:lnTo>
                  <a:lnTo>
                    <a:pt x="104852" y="1455660"/>
                  </a:lnTo>
                  <a:lnTo>
                    <a:pt x="125902" y="1494893"/>
                  </a:lnTo>
                  <a:lnTo>
                    <a:pt x="148680" y="1533139"/>
                  </a:lnTo>
                  <a:lnTo>
                    <a:pt x="173139" y="1570351"/>
                  </a:lnTo>
                  <a:lnTo>
                    <a:pt x="199231" y="1606486"/>
                  </a:lnTo>
                  <a:lnTo>
                    <a:pt x="226907" y="1641498"/>
                  </a:lnTo>
                  <a:lnTo>
                    <a:pt x="256119" y="1675343"/>
                  </a:lnTo>
                  <a:lnTo>
                    <a:pt x="286820" y="1707975"/>
                  </a:lnTo>
                  <a:lnTo>
                    <a:pt x="318961" y="1739349"/>
                  </a:lnTo>
                  <a:lnTo>
                    <a:pt x="352494" y="1769421"/>
                  </a:lnTo>
                  <a:lnTo>
                    <a:pt x="387372" y="1798145"/>
                  </a:lnTo>
                  <a:lnTo>
                    <a:pt x="423545" y="1825476"/>
                  </a:lnTo>
                  <a:lnTo>
                    <a:pt x="460967" y="1851370"/>
                  </a:lnTo>
                  <a:lnTo>
                    <a:pt x="499588" y="1875782"/>
                  </a:lnTo>
                  <a:lnTo>
                    <a:pt x="539362" y="1898666"/>
                  </a:lnTo>
                  <a:lnTo>
                    <a:pt x="580239" y="1919978"/>
                  </a:lnTo>
                  <a:lnTo>
                    <a:pt x="622173" y="1939673"/>
                  </a:lnTo>
                  <a:lnTo>
                    <a:pt x="665114" y="1957705"/>
                  </a:lnTo>
                  <a:lnTo>
                    <a:pt x="709014" y="1974030"/>
                  </a:lnTo>
                  <a:lnTo>
                    <a:pt x="753827" y="1988603"/>
                  </a:lnTo>
                  <a:lnTo>
                    <a:pt x="799503" y="2001379"/>
                  </a:lnTo>
                  <a:lnTo>
                    <a:pt x="845994" y="2012312"/>
                  </a:lnTo>
                  <a:lnTo>
                    <a:pt x="893253" y="2021359"/>
                  </a:lnTo>
                  <a:lnTo>
                    <a:pt x="941232" y="2028473"/>
                  </a:lnTo>
                  <a:lnTo>
                    <a:pt x="989881" y="2033610"/>
                  </a:lnTo>
                  <a:lnTo>
                    <a:pt x="1039155" y="2036726"/>
                  </a:lnTo>
                  <a:lnTo>
                    <a:pt x="1089003" y="2037774"/>
                  </a:lnTo>
                  <a:lnTo>
                    <a:pt x="1138851" y="2036726"/>
                  </a:lnTo>
                  <a:lnTo>
                    <a:pt x="1188124" y="2033610"/>
                  </a:lnTo>
                  <a:lnTo>
                    <a:pt x="1236774" y="2028473"/>
                  </a:lnTo>
                  <a:lnTo>
                    <a:pt x="1284752" y="2021359"/>
                  </a:lnTo>
                  <a:lnTo>
                    <a:pt x="1332011" y="2012312"/>
                  </a:lnTo>
                  <a:lnTo>
                    <a:pt x="1378503" y="2001379"/>
                  </a:lnTo>
                  <a:lnTo>
                    <a:pt x="1424179" y="1988603"/>
                  </a:lnTo>
                  <a:lnTo>
                    <a:pt x="1468991" y="1974030"/>
                  </a:lnTo>
                  <a:lnTo>
                    <a:pt x="1512892" y="1957705"/>
                  </a:lnTo>
                  <a:lnTo>
                    <a:pt x="1555832" y="1939673"/>
                  </a:lnTo>
                  <a:lnTo>
                    <a:pt x="1597766" y="1919978"/>
                  </a:lnTo>
                  <a:lnTo>
                    <a:pt x="1638643" y="1898666"/>
                  </a:lnTo>
                  <a:lnTo>
                    <a:pt x="1678416" y="1875782"/>
                  </a:lnTo>
                  <a:lnTo>
                    <a:pt x="1717038" y="1851370"/>
                  </a:lnTo>
                  <a:lnTo>
                    <a:pt x="1754460" y="1825476"/>
                  </a:lnTo>
                  <a:lnTo>
                    <a:pt x="1790633" y="1798145"/>
                  </a:lnTo>
                  <a:lnTo>
                    <a:pt x="1825510" y="1769421"/>
                  </a:lnTo>
                  <a:lnTo>
                    <a:pt x="1859044" y="1739349"/>
                  </a:lnTo>
                  <a:lnTo>
                    <a:pt x="1891185" y="1707975"/>
                  </a:lnTo>
                  <a:lnTo>
                    <a:pt x="1921885" y="1675343"/>
                  </a:lnTo>
                  <a:lnTo>
                    <a:pt x="1951098" y="1641498"/>
                  </a:lnTo>
                  <a:lnTo>
                    <a:pt x="1978774" y="1606486"/>
                  </a:lnTo>
                  <a:lnTo>
                    <a:pt x="2004865" y="1570351"/>
                  </a:lnTo>
                  <a:lnTo>
                    <a:pt x="2029324" y="1533139"/>
                  </a:lnTo>
                  <a:lnTo>
                    <a:pt x="2052103" y="1494893"/>
                  </a:lnTo>
                  <a:lnTo>
                    <a:pt x="2073153" y="1455660"/>
                  </a:lnTo>
                  <a:lnTo>
                    <a:pt x="2092426" y="1415484"/>
                  </a:lnTo>
                  <a:lnTo>
                    <a:pt x="2109874" y="1374409"/>
                  </a:lnTo>
                  <a:lnTo>
                    <a:pt x="2125450" y="1332482"/>
                  </a:lnTo>
                  <a:lnTo>
                    <a:pt x="2139105" y="1289747"/>
                  </a:lnTo>
                  <a:lnTo>
                    <a:pt x="2150791" y="1246249"/>
                  </a:lnTo>
                  <a:lnTo>
                    <a:pt x="2160460" y="1202033"/>
                  </a:lnTo>
                  <a:lnTo>
                    <a:pt x="2168064" y="1157143"/>
                  </a:lnTo>
                  <a:lnTo>
                    <a:pt x="2173555" y="1111626"/>
                  </a:lnTo>
                  <a:lnTo>
                    <a:pt x="2176884" y="1065525"/>
                  </a:lnTo>
                  <a:lnTo>
                    <a:pt x="2178005" y="1018886"/>
                  </a:lnTo>
                  <a:lnTo>
                    <a:pt x="2176884" y="972247"/>
                  </a:lnTo>
                  <a:lnTo>
                    <a:pt x="2173555" y="926147"/>
                  </a:lnTo>
                  <a:lnTo>
                    <a:pt x="2168064" y="880629"/>
                  </a:lnTo>
                  <a:lnTo>
                    <a:pt x="2160460" y="835740"/>
                  </a:lnTo>
                  <a:lnTo>
                    <a:pt x="2150791" y="791524"/>
                  </a:lnTo>
                  <a:lnTo>
                    <a:pt x="2139105" y="748026"/>
                  </a:lnTo>
                  <a:lnTo>
                    <a:pt x="2125450" y="705291"/>
                  </a:lnTo>
                  <a:lnTo>
                    <a:pt x="2109874" y="663364"/>
                  </a:lnTo>
                  <a:lnTo>
                    <a:pt x="2092426" y="622290"/>
                  </a:lnTo>
                  <a:lnTo>
                    <a:pt x="2073153" y="582113"/>
                  </a:lnTo>
                  <a:lnTo>
                    <a:pt x="2052103" y="542880"/>
                  </a:lnTo>
                  <a:lnTo>
                    <a:pt x="2029324" y="504635"/>
                  </a:lnTo>
                  <a:lnTo>
                    <a:pt x="2004865" y="467422"/>
                  </a:lnTo>
                  <a:lnTo>
                    <a:pt x="1978774" y="431287"/>
                  </a:lnTo>
                  <a:lnTo>
                    <a:pt x="1951098" y="396275"/>
                  </a:lnTo>
                  <a:lnTo>
                    <a:pt x="1921885" y="362431"/>
                  </a:lnTo>
                  <a:lnTo>
                    <a:pt x="1891185" y="329799"/>
                  </a:lnTo>
                  <a:lnTo>
                    <a:pt x="1859044" y="298425"/>
                  </a:lnTo>
                  <a:lnTo>
                    <a:pt x="1825510" y="268353"/>
                  </a:lnTo>
                  <a:lnTo>
                    <a:pt x="1790633" y="239629"/>
                  </a:lnTo>
                  <a:lnTo>
                    <a:pt x="1754460" y="212297"/>
                  </a:lnTo>
                  <a:lnTo>
                    <a:pt x="1717038" y="186403"/>
                  </a:lnTo>
                  <a:lnTo>
                    <a:pt x="1678416" y="161992"/>
                  </a:lnTo>
                  <a:lnTo>
                    <a:pt x="1638643" y="139107"/>
                  </a:lnTo>
                  <a:lnTo>
                    <a:pt x="1597766" y="117796"/>
                  </a:lnTo>
                  <a:lnTo>
                    <a:pt x="1555832" y="98101"/>
                  </a:lnTo>
                  <a:lnTo>
                    <a:pt x="1512892" y="80069"/>
                  </a:lnTo>
                  <a:lnTo>
                    <a:pt x="1468991" y="63744"/>
                  </a:lnTo>
                  <a:lnTo>
                    <a:pt x="1424179" y="49171"/>
                  </a:lnTo>
                  <a:lnTo>
                    <a:pt x="1378503" y="36395"/>
                  </a:lnTo>
                  <a:lnTo>
                    <a:pt x="1332011" y="25462"/>
                  </a:lnTo>
                  <a:lnTo>
                    <a:pt x="1284752" y="16415"/>
                  </a:lnTo>
                  <a:lnTo>
                    <a:pt x="1236774" y="9301"/>
                  </a:lnTo>
                  <a:lnTo>
                    <a:pt x="1188124" y="4163"/>
                  </a:lnTo>
                  <a:lnTo>
                    <a:pt x="1138851" y="1048"/>
                  </a:lnTo>
                  <a:lnTo>
                    <a:pt x="108900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84727" y="1135170"/>
              <a:ext cx="1376984" cy="184729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671857" y="1016000"/>
              <a:ext cx="2181860" cy="2102485"/>
            </a:xfrm>
            <a:custGeom>
              <a:avLst/>
              <a:gdLst/>
              <a:ahLst/>
              <a:cxnLst/>
              <a:rect l="l" t="t" r="r" b="b"/>
              <a:pathLst>
                <a:path w="2181859" h="2102485">
                  <a:moveTo>
                    <a:pt x="0" y="1051032"/>
                  </a:moveTo>
                  <a:lnTo>
                    <a:pt x="1062" y="1004214"/>
                  </a:lnTo>
                  <a:lnTo>
                    <a:pt x="4221" y="957922"/>
                  </a:lnTo>
                  <a:lnTo>
                    <a:pt x="9431" y="912196"/>
                  </a:lnTo>
                  <a:lnTo>
                    <a:pt x="16649" y="867081"/>
                  </a:lnTo>
                  <a:lnTo>
                    <a:pt x="25830" y="822617"/>
                  </a:lnTo>
                  <a:lnTo>
                    <a:pt x="36929" y="778850"/>
                  </a:lnTo>
                  <a:lnTo>
                    <a:pt x="49902" y="735820"/>
                  </a:lnTo>
                  <a:lnTo>
                    <a:pt x="64706" y="693571"/>
                  </a:lnTo>
                  <a:lnTo>
                    <a:pt x="81295" y="652145"/>
                  </a:lnTo>
                  <a:lnTo>
                    <a:pt x="99625" y="611586"/>
                  </a:lnTo>
                  <a:lnTo>
                    <a:pt x="119653" y="571935"/>
                  </a:lnTo>
                  <a:lnTo>
                    <a:pt x="141333" y="533236"/>
                  </a:lnTo>
                  <a:lnTo>
                    <a:pt x="164621" y="495532"/>
                  </a:lnTo>
                  <a:lnTo>
                    <a:pt x="189473" y="458864"/>
                  </a:lnTo>
                  <a:lnTo>
                    <a:pt x="215845" y="423277"/>
                  </a:lnTo>
                  <a:lnTo>
                    <a:pt x="243692" y="388811"/>
                  </a:lnTo>
                  <a:lnTo>
                    <a:pt x="272970" y="355511"/>
                  </a:lnTo>
                  <a:lnTo>
                    <a:pt x="303635" y="323419"/>
                  </a:lnTo>
                  <a:lnTo>
                    <a:pt x="335642" y="292578"/>
                  </a:lnTo>
                  <a:lnTo>
                    <a:pt x="368947" y="263030"/>
                  </a:lnTo>
                  <a:lnTo>
                    <a:pt x="403505" y="234818"/>
                  </a:lnTo>
                  <a:lnTo>
                    <a:pt x="439273" y="207985"/>
                  </a:lnTo>
                  <a:lnTo>
                    <a:pt x="476205" y="182574"/>
                  </a:lnTo>
                  <a:lnTo>
                    <a:pt x="514259" y="158626"/>
                  </a:lnTo>
                  <a:lnTo>
                    <a:pt x="553388" y="136186"/>
                  </a:lnTo>
                  <a:lnTo>
                    <a:pt x="593549" y="115296"/>
                  </a:lnTo>
                  <a:lnTo>
                    <a:pt x="634698" y="95998"/>
                  </a:lnTo>
                  <a:lnTo>
                    <a:pt x="676791" y="78335"/>
                  </a:lnTo>
                  <a:lnTo>
                    <a:pt x="719782" y="62350"/>
                  </a:lnTo>
                  <a:lnTo>
                    <a:pt x="763627" y="48085"/>
                  </a:lnTo>
                  <a:lnTo>
                    <a:pt x="808283" y="35584"/>
                  </a:lnTo>
                  <a:lnTo>
                    <a:pt x="853705" y="24889"/>
                  </a:lnTo>
                  <a:lnTo>
                    <a:pt x="899849" y="16043"/>
                  </a:lnTo>
                  <a:lnTo>
                    <a:pt x="946669" y="9088"/>
                  </a:lnTo>
                  <a:lnTo>
                    <a:pt x="994123" y="4067"/>
                  </a:lnTo>
                  <a:lnTo>
                    <a:pt x="1042165" y="1024"/>
                  </a:lnTo>
                  <a:lnTo>
                    <a:pt x="1090752" y="0"/>
                  </a:lnTo>
                  <a:lnTo>
                    <a:pt x="1139338" y="1024"/>
                  </a:lnTo>
                  <a:lnTo>
                    <a:pt x="1187380" y="4067"/>
                  </a:lnTo>
                  <a:lnTo>
                    <a:pt x="1234833" y="9088"/>
                  </a:lnTo>
                  <a:lnTo>
                    <a:pt x="1281654" y="16043"/>
                  </a:lnTo>
                  <a:lnTo>
                    <a:pt x="1327797" y="24889"/>
                  </a:lnTo>
                  <a:lnTo>
                    <a:pt x="1373219" y="35584"/>
                  </a:lnTo>
                  <a:lnTo>
                    <a:pt x="1417875" y="48085"/>
                  </a:lnTo>
                  <a:lnTo>
                    <a:pt x="1461721" y="62350"/>
                  </a:lnTo>
                  <a:lnTo>
                    <a:pt x="1504712" y="78335"/>
                  </a:lnTo>
                  <a:lnTo>
                    <a:pt x="1546804" y="95998"/>
                  </a:lnTo>
                  <a:lnTo>
                    <a:pt x="1587953" y="115296"/>
                  </a:lnTo>
                  <a:lnTo>
                    <a:pt x="1628114" y="136186"/>
                  </a:lnTo>
                  <a:lnTo>
                    <a:pt x="1667244" y="158626"/>
                  </a:lnTo>
                  <a:lnTo>
                    <a:pt x="1705297" y="182574"/>
                  </a:lnTo>
                  <a:lnTo>
                    <a:pt x="1742230" y="207985"/>
                  </a:lnTo>
                  <a:lnTo>
                    <a:pt x="1777997" y="234818"/>
                  </a:lnTo>
                  <a:lnTo>
                    <a:pt x="1812556" y="263030"/>
                  </a:lnTo>
                  <a:lnTo>
                    <a:pt x="1845860" y="292578"/>
                  </a:lnTo>
                  <a:lnTo>
                    <a:pt x="1877867" y="323419"/>
                  </a:lnTo>
                  <a:lnTo>
                    <a:pt x="1908532" y="355511"/>
                  </a:lnTo>
                  <a:lnTo>
                    <a:pt x="1937810" y="388811"/>
                  </a:lnTo>
                  <a:lnTo>
                    <a:pt x="1965657" y="423277"/>
                  </a:lnTo>
                  <a:lnTo>
                    <a:pt x="1992029" y="458864"/>
                  </a:lnTo>
                  <a:lnTo>
                    <a:pt x="2016881" y="495532"/>
                  </a:lnTo>
                  <a:lnTo>
                    <a:pt x="2040169" y="533236"/>
                  </a:lnTo>
                  <a:lnTo>
                    <a:pt x="2061849" y="571935"/>
                  </a:lnTo>
                  <a:lnTo>
                    <a:pt x="2081877" y="611586"/>
                  </a:lnTo>
                  <a:lnTo>
                    <a:pt x="2100207" y="652145"/>
                  </a:lnTo>
                  <a:lnTo>
                    <a:pt x="2116796" y="693571"/>
                  </a:lnTo>
                  <a:lnTo>
                    <a:pt x="2131600" y="735820"/>
                  </a:lnTo>
                  <a:lnTo>
                    <a:pt x="2144573" y="778850"/>
                  </a:lnTo>
                  <a:lnTo>
                    <a:pt x="2155672" y="822617"/>
                  </a:lnTo>
                  <a:lnTo>
                    <a:pt x="2164853" y="867081"/>
                  </a:lnTo>
                  <a:lnTo>
                    <a:pt x="2172071" y="912196"/>
                  </a:lnTo>
                  <a:lnTo>
                    <a:pt x="2177281" y="957922"/>
                  </a:lnTo>
                  <a:lnTo>
                    <a:pt x="2180440" y="1004214"/>
                  </a:lnTo>
                  <a:lnTo>
                    <a:pt x="2181503" y="1051032"/>
                  </a:lnTo>
                  <a:lnTo>
                    <a:pt x="2180440" y="1097849"/>
                  </a:lnTo>
                  <a:lnTo>
                    <a:pt x="2177281" y="1144141"/>
                  </a:lnTo>
                  <a:lnTo>
                    <a:pt x="2172071" y="1189867"/>
                  </a:lnTo>
                  <a:lnTo>
                    <a:pt x="2164853" y="1234983"/>
                  </a:lnTo>
                  <a:lnTo>
                    <a:pt x="2155672" y="1279446"/>
                  </a:lnTo>
                  <a:lnTo>
                    <a:pt x="2144573" y="1323213"/>
                  </a:lnTo>
                  <a:lnTo>
                    <a:pt x="2131600" y="1366243"/>
                  </a:lnTo>
                  <a:lnTo>
                    <a:pt x="2116796" y="1408492"/>
                  </a:lnTo>
                  <a:lnTo>
                    <a:pt x="2100207" y="1449918"/>
                  </a:lnTo>
                  <a:lnTo>
                    <a:pt x="2081877" y="1490477"/>
                  </a:lnTo>
                  <a:lnTo>
                    <a:pt x="2061849" y="1530128"/>
                  </a:lnTo>
                  <a:lnTo>
                    <a:pt x="2040169" y="1568827"/>
                  </a:lnTo>
                  <a:lnTo>
                    <a:pt x="2016881" y="1606531"/>
                  </a:lnTo>
                  <a:lnTo>
                    <a:pt x="1992029" y="1643199"/>
                  </a:lnTo>
                  <a:lnTo>
                    <a:pt x="1965657" y="1678787"/>
                  </a:lnTo>
                  <a:lnTo>
                    <a:pt x="1937810" y="1713252"/>
                  </a:lnTo>
                  <a:lnTo>
                    <a:pt x="1908532" y="1746552"/>
                  </a:lnTo>
                  <a:lnTo>
                    <a:pt x="1877867" y="1778644"/>
                  </a:lnTo>
                  <a:lnTo>
                    <a:pt x="1845860" y="1809485"/>
                  </a:lnTo>
                  <a:lnTo>
                    <a:pt x="1812556" y="1839033"/>
                  </a:lnTo>
                  <a:lnTo>
                    <a:pt x="1777997" y="1867245"/>
                  </a:lnTo>
                  <a:lnTo>
                    <a:pt x="1742230" y="1894078"/>
                  </a:lnTo>
                  <a:lnTo>
                    <a:pt x="1705297" y="1919489"/>
                  </a:lnTo>
                  <a:lnTo>
                    <a:pt x="1667244" y="1943437"/>
                  </a:lnTo>
                  <a:lnTo>
                    <a:pt x="1628114" y="1965877"/>
                  </a:lnTo>
                  <a:lnTo>
                    <a:pt x="1587953" y="1986767"/>
                  </a:lnTo>
                  <a:lnTo>
                    <a:pt x="1546804" y="2006065"/>
                  </a:lnTo>
                  <a:lnTo>
                    <a:pt x="1504712" y="2023728"/>
                  </a:lnTo>
                  <a:lnTo>
                    <a:pt x="1461721" y="2039713"/>
                  </a:lnTo>
                  <a:lnTo>
                    <a:pt x="1417875" y="2053978"/>
                  </a:lnTo>
                  <a:lnTo>
                    <a:pt x="1373219" y="2066479"/>
                  </a:lnTo>
                  <a:lnTo>
                    <a:pt x="1327797" y="2077174"/>
                  </a:lnTo>
                  <a:lnTo>
                    <a:pt x="1281654" y="2086020"/>
                  </a:lnTo>
                  <a:lnTo>
                    <a:pt x="1234833" y="2092975"/>
                  </a:lnTo>
                  <a:lnTo>
                    <a:pt x="1187380" y="2097996"/>
                  </a:lnTo>
                  <a:lnTo>
                    <a:pt x="1139338" y="2101039"/>
                  </a:lnTo>
                  <a:lnTo>
                    <a:pt x="1090752" y="2102064"/>
                  </a:lnTo>
                  <a:lnTo>
                    <a:pt x="1042165" y="2101039"/>
                  </a:lnTo>
                  <a:lnTo>
                    <a:pt x="994123" y="2097996"/>
                  </a:lnTo>
                  <a:lnTo>
                    <a:pt x="946669" y="2092975"/>
                  </a:lnTo>
                  <a:lnTo>
                    <a:pt x="899849" y="2086020"/>
                  </a:lnTo>
                  <a:lnTo>
                    <a:pt x="853705" y="2077174"/>
                  </a:lnTo>
                  <a:lnTo>
                    <a:pt x="808283" y="2066479"/>
                  </a:lnTo>
                  <a:lnTo>
                    <a:pt x="763627" y="2053978"/>
                  </a:lnTo>
                  <a:lnTo>
                    <a:pt x="719782" y="2039713"/>
                  </a:lnTo>
                  <a:lnTo>
                    <a:pt x="676791" y="2023728"/>
                  </a:lnTo>
                  <a:lnTo>
                    <a:pt x="634698" y="2006065"/>
                  </a:lnTo>
                  <a:lnTo>
                    <a:pt x="593549" y="1986767"/>
                  </a:lnTo>
                  <a:lnTo>
                    <a:pt x="553388" y="1965877"/>
                  </a:lnTo>
                  <a:lnTo>
                    <a:pt x="514259" y="1943437"/>
                  </a:lnTo>
                  <a:lnTo>
                    <a:pt x="476205" y="1919489"/>
                  </a:lnTo>
                  <a:lnTo>
                    <a:pt x="439273" y="1894078"/>
                  </a:lnTo>
                  <a:lnTo>
                    <a:pt x="403505" y="1867245"/>
                  </a:lnTo>
                  <a:lnTo>
                    <a:pt x="368947" y="1839033"/>
                  </a:lnTo>
                  <a:lnTo>
                    <a:pt x="335642" y="1809485"/>
                  </a:lnTo>
                  <a:lnTo>
                    <a:pt x="303635" y="1778644"/>
                  </a:lnTo>
                  <a:lnTo>
                    <a:pt x="272970" y="1746552"/>
                  </a:lnTo>
                  <a:lnTo>
                    <a:pt x="243692" y="1713252"/>
                  </a:lnTo>
                  <a:lnTo>
                    <a:pt x="215845" y="1678787"/>
                  </a:lnTo>
                  <a:lnTo>
                    <a:pt x="189473" y="1643199"/>
                  </a:lnTo>
                  <a:lnTo>
                    <a:pt x="164621" y="1606531"/>
                  </a:lnTo>
                  <a:lnTo>
                    <a:pt x="141333" y="1568827"/>
                  </a:lnTo>
                  <a:lnTo>
                    <a:pt x="119653" y="1530128"/>
                  </a:lnTo>
                  <a:lnTo>
                    <a:pt x="99625" y="1490477"/>
                  </a:lnTo>
                  <a:lnTo>
                    <a:pt x="81295" y="1449918"/>
                  </a:lnTo>
                  <a:lnTo>
                    <a:pt x="64706" y="1408492"/>
                  </a:lnTo>
                  <a:lnTo>
                    <a:pt x="49902" y="1366243"/>
                  </a:lnTo>
                  <a:lnTo>
                    <a:pt x="36929" y="1323213"/>
                  </a:lnTo>
                  <a:lnTo>
                    <a:pt x="25830" y="1279446"/>
                  </a:lnTo>
                  <a:lnTo>
                    <a:pt x="16649" y="1234983"/>
                  </a:lnTo>
                  <a:lnTo>
                    <a:pt x="9431" y="1189867"/>
                  </a:lnTo>
                  <a:lnTo>
                    <a:pt x="4221" y="1144141"/>
                  </a:lnTo>
                  <a:lnTo>
                    <a:pt x="1062" y="1097849"/>
                  </a:lnTo>
                  <a:lnTo>
                    <a:pt x="0" y="1051032"/>
                  </a:lnTo>
                  <a:close/>
                </a:path>
              </a:pathLst>
            </a:custGeom>
            <a:ln w="1905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944614" y="5502655"/>
            <a:ext cx="3512185" cy="431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Calkins H et al.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Europace.</a:t>
            </a:r>
            <a:r>
              <a:rPr dirty="0" sz="9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2018;20:e1-</a:t>
            </a:r>
            <a:r>
              <a:rPr dirty="0" sz="900" spc="-20">
                <a:solidFill>
                  <a:srgbClr val="002856"/>
                </a:solidFill>
                <a:latin typeface="Arial"/>
                <a:cs typeface="Arial"/>
              </a:rPr>
              <a:t>e160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ts val="1045"/>
              </a:lnSpc>
              <a:spcBef>
                <a:spcPts val="2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Hindricks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G et al. Eur Heart J. 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2021;42:373-</a:t>
            </a:r>
            <a:r>
              <a:rPr dirty="0" sz="900" spc="-20">
                <a:solidFill>
                  <a:srgbClr val="002856"/>
                </a:solidFill>
                <a:latin typeface="Arial"/>
                <a:cs typeface="Arial"/>
              </a:rPr>
              <a:t>498.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ts val="1045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Cappato</a:t>
            </a:r>
            <a:r>
              <a:rPr dirty="0" sz="9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R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et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al.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Circ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Arrhythm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Electrophysiol.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2010;3:32-</a:t>
            </a:r>
            <a:r>
              <a:rPr dirty="0" sz="900" spc="-25">
                <a:solidFill>
                  <a:srgbClr val="002856"/>
                </a:solidFill>
                <a:latin typeface="Arial"/>
                <a:cs typeface="Arial"/>
              </a:rPr>
              <a:t>38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84914" y="5502655"/>
            <a:ext cx="3511550" cy="431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240665" algn="l"/>
                <a:tab pos="241300" algn="l"/>
              </a:tabLst>
            </a:pP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Stewart</a:t>
            </a:r>
            <a:r>
              <a:rPr dirty="0" sz="9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MT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et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al.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J Cardiovasc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Electrophysiol. 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2021;32:958-</a:t>
            </a:r>
            <a:r>
              <a:rPr dirty="0" sz="900" spc="-20">
                <a:solidFill>
                  <a:srgbClr val="002856"/>
                </a:solidFill>
                <a:latin typeface="Arial"/>
                <a:cs typeface="Arial"/>
              </a:rPr>
              <a:t>969.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ts val="1045"/>
              </a:lnSpc>
              <a:spcBef>
                <a:spcPts val="25"/>
              </a:spcBef>
              <a:buAutoNum type="arabicPeriod" startAt="4"/>
              <a:tabLst>
                <a:tab pos="240665" algn="l"/>
                <a:tab pos="241300" algn="l"/>
              </a:tabLst>
            </a:pP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Yarmush</a:t>
            </a:r>
            <a:r>
              <a:rPr dirty="0" sz="9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ML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et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al.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Annu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Rev Biomed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Eng.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2014;16:295-</a:t>
            </a:r>
            <a:r>
              <a:rPr dirty="0" sz="900" spc="-20">
                <a:solidFill>
                  <a:srgbClr val="002856"/>
                </a:solidFill>
                <a:latin typeface="Arial"/>
                <a:cs typeface="Arial"/>
              </a:rPr>
              <a:t>320.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ts val="1045"/>
              </a:lnSpc>
              <a:buAutoNum type="arabicPeriod" startAt="4"/>
              <a:tabLst>
                <a:tab pos="240665" algn="l"/>
                <a:tab pos="241300" algn="l"/>
              </a:tabLst>
            </a:pP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Kotnik</a:t>
            </a:r>
            <a:r>
              <a:rPr dirty="0" sz="9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T et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al.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Annu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Rev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Biomed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2856"/>
                </a:solidFill>
                <a:latin typeface="Arial"/>
                <a:cs typeface="Arial"/>
              </a:rPr>
              <a:t>Eng.</a:t>
            </a:r>
            <a:r>
              <a:rPr dirty="0" sz="9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002856"/>
                </a:solidFill>
                <a:latin typeface="Arial"/>
                <a:cs typeface="Arial"/>
              </a:rPr>
              <a:t>2019;48:63-</a:t>
            </a:r>
            <a:r>
              <a:rPr dirty="0" sz="900" spc="-25">
                <a:solidFill>
                  <a:srgbClr val="002856"/>
                </a:solidFill>
                <a:latin typeface="Arial"/>
                <a:cs typeface="Arial"/>
              </a:rPr>
              <a:t>91.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44677" y="6522211"/>
            <a:ext cx="9125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One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application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=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bipolar,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biphasic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trains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lasting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100-</a:t>
            </a:r>
            <a:r>
              <a:rPr dirty="0" sz="1800">
                <a:latin typeface="Arial"/>
                <a:cs typeface="Arial"/>
              </a:rPr>
              <a:t>200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ms,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2800-</a:t>
            </a:r>
            <a:r>
              <a:rPr dirty="0" sz="1800">
                <a:latin typeface="Arial"/>
                <a:cs typeface="Arial"/>
              </a:rPr>
              <a:t>3000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peak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peak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PULSED</a:t>
            </a:r>
            <a:r>
              <a:rPr dirty="0" sz="3600" spc="-145"/>
              <a:t> </a:t>
            </a:r>
            <a:r>
              <a:rPr dirty="0" sz="3600"/>
              <a:t>AF</a:t>
            </a:r>
            <a:r>
              <a:rPr dirty="0" sz="3600" spc="-15"/>
              <a:t> </a:t>
            </a:r>
            <a:r>
              <a:rPr dirty="0" sz="3600"/>
              <a:t>Study</a:t>
            </a:r>
            <a:r>
              <a:rPr dirty="0" sz="3600" spc="-10"/>
              <a:t> Design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916938" y="1126235"/>
            <a:ext cx="103378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PULSED</a:t>
            </a:r>
            <a:r>
              <a:rPr dirty="0" sz="2000" spc="-9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AF:</a:t>
            </a:r>
            <a:r>
              <a:rPr dirty="0" sz="20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prospective,</a:t>
            </a:r>
            <a:r>
              <a:rPr dirty="0" sz="20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global,</a:t>
            </a:r>
            <a:r>
              <a:rPr dirty="0" sz="20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multi-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center,</a:t>
            </a:r>
            <a:r>
              <a:rPr dirty="0" sz="20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non-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randomized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paired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single-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arm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trial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36191" y="2671571"/>
            <a:ext cx="26327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Key</a:t>
            </a:r>
            <a:r>
              <a:rPr dirty="0" sz="20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Inclusion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Criteria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36191" y="2978404"/>
            <a:ext cx="4773295" cy="118110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Prior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antiarrhythmic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drug</a:t>
            </a:r>
            <a:r>
              <a:rPr dirty="0" sz="16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failure</a:t>
            </a:r>
            <a:endParaRPr sz="1600">
              <a:latin typeface="Arial"/>
              <a:cs typeface="Arial"/>
            </a:endParaRPr>
          </a:p>
          <a:p>
            <a:pPr marL="240665" marR="5080" indent="-227965">
              <a:lnSpc>
                <a:spcPts val="1610"/>
              </a:lnSpc>
              <a:spcBef>
                <a:spcPts val="88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Diagnosis</a:t>
            </a:r>
            <a:r>
              <a:rPr dirty="0" sz="16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recurrent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symptomatic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paroxysmal</a:t>
            </a:r>
            <a:r>
              <a:rPr dirty="0" sz="16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2856"/>
                </a:solidFill>
                <a:latin typeface="Arial"/>
                <a:cs typeface="Arial"/>
              </a:rPr>
              <a:t>or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persistent</a:t>
            </a:r>
            <a:r>
              <a:rPr dirty="0" sz="1600" spc="-10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2856"/>
                </a:solidFill>
                <a:latin typeface="Arial"/>
                <a:cs typeface="Arial"/>
              </a:rPr>
              <a:t>AF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18-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80 years</a:t>
            </a:r>
            <a:r>
              <a:rPr dirty="0" sz="16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2856"/>
                </a:solidFill>
                <a:latin typeface="Arial"/>
                <a:cs typeface="Arial"/>
              </a:rPr>
              <a:t>old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32490" y="2665476"/>
            <a:ext cx="27184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Key</a:t>
            </a:r>
            <a:r>
              <a:rPr dirty="0" sz="20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Exclusion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Criteria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32490" y="3048508"/>
            <a:ext cx="5238115" cy="162877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40665" marR="448309" indent="-227965">
              <a:lnSpc>
                <a:spcPct val="77500"/>
              </a:lnSpc>
              <a:spcBef>
                <a:spcPts val="53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Long-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standing</a:t>
            </a:r>
            <a:r>
              <a:rPr dirty="0" sz="16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persistent</a:t>
            </a:r>
            <a:r>
              <a:rPr dirty="0" sz="1600" spc="-7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AF</a:t>
            </a:r>
            <a:r>
              <a:rPr dirty="0" sz="16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(continuous</a:t>
            </a:r>
            <a:r>
              <a:rPr dirty="0" sz="1600" spc="-8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AF</a:t>
            </a:r>
            <a:r>
              <a:rPr dirty="0" sz="16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that</a:t>
            </a:r>
            <a:r>
              <a:rPr dirty="0" sz="1600" spc="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2856"/>
                </a:solidFill>
                <a:latin typeface="Arial"/>
                <a:cs typeface="Arial"/>
              </a:rPr>
              <a:t>is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sustained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&gt;12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months)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Left atrial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diameter &gt;</a:t>
            </a:r>
            <a:r>
              <a:rPr dirty="0" sz="16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5.0</a:t>
            </a:r>
            <a:r>
              <a:rPr dirty="0" sz="16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2856"/>
                </a:solidFill>
                <a:latin typeface="Arial"/>
                <a:cs typeface="Arial"/>
              </a:rPr>
              <a:t>cm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Prior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left</a:t>
            </a:r>
            <a:r>
              <a:rPr dirty="0" sz="16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atrial</a:t>
            </a:r>
            <a:r>
              <a:rPr dirty="0" sz="16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ablation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dirty="0" sz="16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surgery</a:t>
            </a:r>
            <a:endParaRPr sz="1600">
              <a:latin typeface="Arial"/>
              <a:cs typeface="Arial"/>
            </a:endParaRPr>
          </a:p>
          <a:p>
            <a:pPr marL="240665" marR="5080" indent="-227965">
              <a:lnSpc>
                <a:spcPts val="1610"/>
              </a:lnSpc>
              <a:spcBef>
                <a:spcPts val="89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Patient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not</a:t>
            </a:r>
            <a:r>
              <a:rPr dirty="0" sz="16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on</a:t>
            </a:r>
            <a:r>
              <a:rPr dirty="0" sz="16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oral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anticoagulation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therapy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at</a:t>
            </a:r>
            <a:r>
              <a:rPr dirty="0" sz="16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least</a:t>
            </a:r>
            <a:r>
              <a:rPr dirty="0" sz="16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02856"/>
                </a:solidFill>
                <a:latin typeface="Arial"/>
                <a:cs typeface="Arial"/>
              </a:rPr>
              <a:t>3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weeks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prior to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 procedure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935453" y="1619940"/>
            <a:ext cx="10549890" cy="0"/>
          </a:xfrm>
          <a:custGeom>
            <a:avLst/>
            <a:gdLst/>
            <a:ahLst/>
            <a:cxnLst/>
            <a:rect l="l" t="t" r="r" b="b"/>
            <a:pathLst>
              <a:path w="10549890" h="0">
                <a:moveTo>
                  <a:pt x="0" y="0"/>
                </a:moveTo>
                <a:lnTo>
                  <a:pt x="10549690" y="0"/>
                </a:lnTo>
              </a:path>
            </a:pathLst>
          </a:custGeom>
          <a:ln w="6350">
            <a:solidFill>
              <a:srgbClr val="0028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35453" y="2422741"/>
            <a:ext cx="10549890" cy="0"/>
          </a:xfrm>
          <a:custGeom>
            <a:avLst/>
            <a:gdLst/>
            <a:ahLst/>
            <a:cxnLst/>
            <a:rect l="l" t="t" r="r" b="b"/>
            <a:pathLst>
              <a:path w="10549890" h="0">
                <a:moveTo>
                  <a:pt x="0" y="0"/>
                </a:moveTo>
                <a:lnTo>
                  <a:pt x="10549690" y="0"/>
                </a:lnTo>
              </a:path>
            </a:pathLst>
          </a:custGeom>
          <a:ln w="6350">
            <a:solidFill>
              <a:srgbClr val="0028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667366" y="1676907"/>
            <a:ext cx="646430" cy="669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25" b="1">
                <a:solidFill>
                  <a:srgbClr val="2186C2"/>
                </a:solidFill>
                <a:latin typeface="Arial"/>
                <a:cs typeface="Arial"/>
              </a:rPr>
              <a:t>41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400" spc="-10">
                <a:solidFill>
                  <a:srgbClr val="002856"/>
                </a:solidFill>
                <a:latin typeface="Arial"/>
                <a:cs typeface="Arial"/>
              </a:rPr>
              <a:t>Centers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93961" y="1676907"/>
            <a:ext cx="813435" cy="669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25" b="1">
                <a:solidFill>
                  <a:srgbClr val="2186C2"/>
                </a:solidFill>
                <a:latin typeface="Arial"/>
                <a:cs typeface="Arial"/>
              </a:rPr>
              <a:t>67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400" spc="-10">
                <a:solidFill>
                  <a:srgbClr val="002856"/>
                </a:solidFill>
                <a:latin typeface="Arial"/>
                <a:cs typeface="Arial"/>
              </a:rPr>
              <a:t>Operators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818186" y="1676907"/>
            <a:ext cx="784225" cy="669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2186C2"/>
                </a:solidFill>
                <a:latin typeface="Arial"/>
                <a:cs typeface="Arial"/>
              </a:rPr>
              <a:t>9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400" spc="-10">
                <a:solidFill>
                  <a:srgbClr val="002856"/>
                </a:solidFill>
                <a:latin typeface="Arial"/>
                <a:cs typeface="Arial"/>
              </a:rPr>
              <a:t>Countries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710763" y="1676907"/>
            <a:ext cx="1219835" cy="669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25" b="1">
                <a:solidFill>
                  <a:srgbClr val="2186C2"/>
                </a:solidFill>
                <a:latin typeface="Arial"/>
                <a:cs typeface="Arial"/>
              </a:rPr>
              <a:t>150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400" spc="-10">
                <a:solidFill>
                  <a:srgbClr val="002856"/>
                </a:solidFill>
                <a:latin typeface="Arial"/>
                <a:cs typeface="Arial"/>
              </a:rPr>
              <a:t>Paroxysmal</a:t>
            </a:r>
            <a:r>
              <a:rPr dirty="0" sz="1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02856"/>
                </a:solidFill>
                <a:latin typeface="Arial"/>
                <a:cs typeface="Arial"/>
              </a:rPr>
              <a:t>AF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889758" y="1676907"/>
            <a:ext cx="1082040" cy="669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25" b="1">
                <a:solidFill>
                  <a:srgbClr val="2186C2"/>
                </a:solidFill>
                <a:latin typeface="Arial"/>
                <a:cs typeface="Arial"/>
              </a:rPr>
              <a:t>150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400" spc="-10">
                <a:solidFill>
                  <a:srgbClr val="002856"/>
                </a:solidFill>
                <a:latin typeface="Arial"/>
                <a:cs typeface="Arial"/>
              </a:rPr>
              <a:t>Persistent</a:t>
            </a:r>
            <a:r>
              <a:rPr dirty="0" sz="1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02856"/>
                </a:solidFill>
                <a:latin typeface="Arial"/>
                <a:cs typeface="Arial"/>
              </a:rPr>
              <a:t>AF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10791" y="4978908"/>
            <a:ext cx="9980295" cy="60769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38100" marR="30480">
              <a:lnSpc>
                <a:spcPts val="2180"/>
              </a:lnSpc>
              <a:spcBef>
                <a:spcPts val="355"/>
              </a:spcBef>
            </a:pP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2000" spc="-4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underwent</a:t>
            </a:r>
            <a:r>
              <a:rPr dirty="0" sz="2000" spc="-4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pulmonary</a:t>
            </a:r>
            <a:r>
              <a:rPr dirty="0" sz="2000" spc="-3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vein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isolation</a:t>
            </a:r>
            <a:r>
              <a:rPr dirty="0" sz="20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using</a:t>
            </a:r>
            <a:r>
              <a:rPr dirty="0" sz="20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0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PulseSelect</a:t>
            </a:r>
            <a:r>
              <a:rPr dirty="0" baseline="25641" sz="1950" b="1">
                <a:solidFill>
                  <a:srgbClr val="002856"/>
                </a:solidFill>
                <a:latin typeface="Arial"/>
                <a:cs typeface="Arial"/>
              </a:rPr>
              <a:t>TM</a:t>
            </a:r>
            <a:r>
              <a:rPr dirty="0" baseline="25641" sz="1950" spc="284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Pulsed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Field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Ablation</a:t>
            </a:r>
            <a:r>
              <a:rPr dirty="0" sz="2000" spc="-3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System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were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followed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for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12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months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Primary</a:t>
            </a:r>
            <a:r>
              <a:rPr dirty="0" sz="3600" spc="-25"/>
              <a:t> </a:t>
            </a:r>
            <a:r>
              <a:rPr dirty="0" sz="3600"/>
              <a:t>Efficacy</a:t>
            </a:r>
            <a:r>
              <a:rPr dirty="0" sz="3600" spc="-20"/>
              <a:t> </a:t>
            </a:r>
            <a:r>
              <a:rPr dirty="0" sz="3600" spc="-10"/>
              <a:t>Endpoint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916941" y="1150620"/>
            <a:ext cx="10587355" cy="2479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Freedom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from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composite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endpoint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acute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procedural</a:t>
            </a:r>
            <a:r>
              <a:rPr dirty="0" sz="20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failure,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arrhythmia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recurrence,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repeat</a:t>
            </a:r>
            <a:r>
              <a:rPr dirty="0" sz="2000" spc="-4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ablation,</a:t>
            </a:r>
            <a:r>
              <a:rPr dirty="0" sz="2000" spc="-4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direct</a:t>
            </a:r>
            <a:r>
              <a:rPr dirty="0" sz="2000" spc="-3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current</a:t>
            </a:r>
            <a:r>
              <a:rPr dirty="0" sz="2000" spc="-3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cardioversion,</a:t>
            </a:r>
            <a:r>
              <a:rPr dirty="0" sz="2000" spc="-4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left</a:t>
            </a:r>
            <a:r>
              <a:rPr dirty="0" sz="2000" spc="-3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atrial</a:t>
            </a:r>
            <a:r>
              <a:rPr dirty="0" sz="2000" spc="-4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surgery,</a:t>
            </a:r>
            <a:r>
              <a:rPr dirty="0" sz="2000" spc="-4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dirty="0" sz="2000" spc="-4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antiarrhythmic</a:t>
            </a:r>
            <a:r>
              <a:rPr dirty="0" sz="20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drug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escalation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through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12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months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(excluding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90-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day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blanking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 period)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Pre-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Specified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Performance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Goal: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&gt;50%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(paroxysmal)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&gt;40%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(persistent)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12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All</a:t>
            </a:r>
            <a:r>
              <a:rPr dirty="0" sz="1800" spc="-2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cardiac</a:t>
            </a:r>
            <a:r>
              <a:rPr dirty="0" sz="1800" spc="-2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monitoring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was</a:t>
            </a:r>
            <a:r>
              <a:rPr dirty="0" sz="1800" spc="-2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adjudicated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by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an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independent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core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laboratory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Arial"/>
              <a:cs typeface="Arial"/>
            </a:endParaRPr>
          </a:p>
          <a:p>
            <a:pPr marL="126364">
              <a:lnSpc>
                <a:spcPct val="100000"/>
              </a:lnSpc>
            </a:pP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Cardiac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Monitoring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During</a:t>
            </a:r>
            <a:r>
              <a:rPr dirty="0" sz="20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Follow-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65402" y="3643769"/>
          <a:ext cx="106045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3935"/>
                <a:gridCol w="793115"/>
                <a:gridCol w="793114"/>
                <a:gridCol w="793114"/>
                <a:gridCol w="793114"/>
                <a:gridCol w="793114"/>
                <a:gridCol w="793114"/>
                <a:gridCol w="793114"/>
                <a:gridCol w="793115"/>
                <a:gridCol w="793115"/>
                <a:gridCol w="793115"/>
                <a:gridCol w="793115"/>
                <a:gridCol w="793115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12-</a:t>
                      </a:r>
                      <a:r>
                        <a:rPr dirty="0" sz="15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TTM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Weekly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symptomatic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transmissions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0C2E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ECG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>
                        <a:alpha val="50199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HM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86C2">
                        <a:alpha val="50199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661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Blanking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period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Post-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blanking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period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Primary</a:t>
            </a:r>
            <a:r>
              <a:rPr dirty="0" sz="3600" spc="-30"/>
              <a:t> </a:t>
            </a:r>
            <a:r>
              <a:rPr dirty="0" sz="3600"/>
              <a:t>Safety</a:t>
            </a:r>
            <a:r>
              <a:rPr dirty="0" sz="3600" spc="-25"/>
              <a:t> </a:t>
            </a:r>
            <a:r>
              <a:rPr dirty="0" sz="3600" spc="-10"/>
              <a:t>Endpoint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916941" y="1150620"/>
            <a:ext cx="10594340" cy="1188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Freedom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from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composite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serious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procedure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 device-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related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adverse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 events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Pre-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Specified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Performance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Goal: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&lt;13%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All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primary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safety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endpoint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events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were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adjudicated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by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an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independent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clinical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86C2"/>
                </a:solidFill>
                <a:latin typeface="Arial"/>
                <a:cs typeface="Arial"/>
              </a:rPr>
              <a:t>events</a:t>
            </a:r>
            <a:r>
              <a:rPr dirty="0" sz="1800" spc="-15" b="1">
                <a:solidFill>
                  <a:srgbClr val="2186C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186C2"/>
                </a:solidFill>
                <a:latin typeface="Arial"/>
                <a:cs typeface="Arial"/>
              </a:rPr>
              <a:t>committee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Patient</a:t>
            </a:r>
            <a:r>
              <a:rPr dirty="0" sz="3600" spc="-15"/>
              <a:t> </a:t>
            </a:r>
            <a:r>
              <a:rPr dirty="0" sz="3600"/>
              <a:t>Flow</a:t>
            </a:r>
            <a:r>
              <a:rPr dirty="0" sz="3600" spc="-15"/>
              <a:t> </a:t>
            </a:r>
            <a:r>
              <a:rPr dirty="0" sz="3600" spc="-10"/>
              <a:t>Diagram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2368762" y="5594603"/>
            <a:ext cx="53403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96%</a:t>
            </a:r>
            <a:r>
              <a:rPr dirty="0" sz="20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0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reached</a:t>
            </a:r>
            <a:r>
              <a:rPr dirty="0" sz="2000" spc="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12-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month 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follow-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583496" y="1263393"/>
            <a:ext cx="1051560" cy="399415"/>
            <a:chOff x="4583496" y="1263393"/>
            <a:chExt cx="1051560" cy="399415"/>
          </a:xfrm>
        </p:grpSpPr>
        <p:sp>
          <p:nvSpPr>
            <p:cNvPr id="5" name="object 5" descr=""/>
            <p:cNvSpPr/>
            <p:nvPr/>
          </p:nvSpPr>
          <p:spPr>
            <a:xfrm>
              <a:off x="4587306" y="1267203"/>
              <a:ext cx="1043940" cy="391795"/>
            </a:xfrm>
            <a:custGeom>
              <a:avLst/>
              <a:gdLst/>
              <a:ahLst/>
              <a:cxnLst/>
              <a:rect l="l" t="t" r="r" b="b"/>
              <a:pathLst>
                <a:path w="1043939" h="391794">
                  <a:moveTo>
                    <a:pt x="848069" y="0"/>
                  </a:moveTo>
                  <a:lnTo>
                    <a:pt x="195708" y="0"/>
                  </a:lnTo>
                  <a:lnTo>
                    <a:pt x="150860" y="5173"/>
                  </a:lnTo>
                  <a:lnTo>
                    <a:pt x="109677" y="19906"/>
                  </a:lnTo>
                  <a:lnTo>
                    <a:pt x="73338" y="43021"/>
                  </a:lnTo>
                  <a:lnTo>
                    <a:pt x="43021" y="73338"/>
                  </a:lnTo>
                  <a:lnTo>
                    <a:pt x="19906" y="109677"/>
                  </a:lnTo>
                  <a:lnTo>
                    <a:pt x="5173" y="150860"/>
                  </a:lnTo>
                  <a:lnTo>
                    <a:pt x="0" y="195708"/>
                  </a:lnTo>
                  <a:lnTo>
                    <a:pt x="5173" y="240601"/>
                  </a:lnTo>
                  <a:lnTo>
                    <a:pt x="19906" y="281802"/>
                  </a:lnTo>
                  <a:lnTo>
                    <a:pt x="43021" y="318139"/>
                  </a:lnTo>
                  <a:lnTo>
                    <a:pt x="73338" y="348440"/>
                  </a:lnTo>
                  <a:lnTo>
                    <a:pt x="109677" y="371535"/>
                  </a:lnTo>
                  <a:lnTo>
                    <a:pt x="150860" y="386250"/>
                  </a:lnTo>
                  <a:lnTo>
                    <a:pt x="195708" y="391416"/>
                  </a:lnTo>
                  <a:lnTo>
                    <a:pt x="848069" y="391416"/>
                  </a:lnTo>
                  <a:lnTo>
                    <a:pt x="892962" y="386250"/>
                  </a:lnTo>
                  <a:lnTo>
                    <a:pt x="934163" y="371535"/>
                  </a:lnTo>
                  <a:lnTo>
                    <a:pt x="970499" y="348440"/>
                  </a:lnTo>
                  <a:lnTo>
                    <a:pt x="1000801" y="318139"/>
                  </a:lnTo>
                  <a:lnTo>
                    <a:pt x="1023895" y="281802"/>
                  </a:lnTo>
                  <a:lnTo>
                    <a:pt x="1038611" y="240601"/>
                  </a:lnTo>
                  <a:lnTo>
                    <a:pt x="1043777" y="195708"/>
                  </a:lnTo>
                  <a:lnTo>
                    <a:pt x="1038611" y="150860"/>
                  </a:lnTo>
                  <a:lnTo>
                    <a:pt x="1023895" y="109677"/>
                  </a:lnTo>
                  <a:lnTo>
                    <a:pt x="1000801" y="73338"/>
                  </a:lnTo>
                  <a:lnTo>
                    <a:pt x="970499" y="43021"/>
                  </a:lnTo>
                  <a:lnTo>
                    <a:pt x="934163" y="19906"/>
                  </a:lnTo>
                  <a:lnTo>
                    <a:pt x="892962" y="5173"/>
                  </a:lnTo>
                  <a:lnTo>
                    <a:pt x="848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87306" y="1267203"/>
              <a:ext cx="1043940" cy="391795"/>
            </a:xfrm>
            <a:custGeom>
              <a:avLst/>
              <a:gdLst/>
              <a:ahLst/>
              <a:cxnLst/>
              <a:rect l="l" t="t" r="r" b="b"/>
              <a:pathLst>
                <a:path w="1043939" h="391794">
                  <a:moveTo>
                    <a:pt x="195708" y="391416"/>
                  </a:moveTo>
                  <a:lnTo>
                    <a:pt x="848069" y="391416"/>
                  </a:lnTo>
                  <a:lnTo>
                    <a:pt x="892962" y="386250"/>
                  </a:lnTo>
                  <a:lnTo>
                    <a:pt x="934163" y="371535"/>
                  </a:lnTo>
                  <a:lnTo>
                    <a:pt x="970500" y="348440"/>
                  </a:lnTo>
                  <a:lnTo>
                    <a:pt x="1000801" y="318139"/>
                  </a:lnTo>
                  <a:lnTo>
                    <a:pt x="1023896" y="281802"/>
                  </a:lnTo>
                  <a:lnTo>
                    <a:pt x="1038611" y="240601"/>
                  </a:lnTo>
                  <a:lnTo>
                    <a:pt x="1043777" y="195708"/>
                  </a:lnTo>
                  <a:lnTo>
                    <a:pt x="1038611" y="150860"/>
                  </a:lnTo>
                  <a:lnTo>
                    <a:pt x="1023896" y="109677"/>
                  </a:lnTo>
                  <a:lnTo>
                    <a:pt x="1000801" y="73338"/>
                  </a:lnTo>
                  <a:lnTo>
                    <a:pt x="970500" y="43021"/>
                  </a:lnTo>
                  <a:lnTo>
                    <a:pt x="934163" y="19906"/>
                  </a:lnTo>
                  <a:lnTo>
                    <a:pt x="892962" y="5173"/>
                  </a:lnTo>
                  <a:lnTo>
                    <a:pt x="848069" y="0"/>
                  </a:lnTo>
                  <a:lnTo>
                    <a:pt x="195708" y="0"/>
                  </a:lnTo>
                  <a:lnTo>
                    <a:pt x="150860" y="5173"/>
                  </a:lnTo>
                  <a:lnTo>
                    <a:pt x="109677" y="19906"/>
                  </a:lnTo>
                  <a:lnTo>
                    <a:pt x="73338" y="43021"/>
                  </a:lnTo>
                  <a:lnTo>
                    <a:pt x="43021" y="73338"/>
                  </a:lnTo>
                  <a:lnTo>
                    <a:pt x="19906" y="109677"/>
                  </a:lnTo>
                  <a:lnTo>
                    <a:pt x="5173" y="150860"/>
                  </a:lnTo>
                  <a:lnTo>
                    <a:pt x="0" y="195708"/>
                  </a:lnTo>
                  <a:lnTo>
                    <a:pt x="5173" y="240601"/>
                  </a:lnTo>
                  <a:lnTo>
                    <a:pt x="19906" y="281802"/>
                  </a:lnTo>
                  <a:lnTo>
                    <a:pt x="43021" y="318139"/>
                  </a:lnTo>
                  <a:lnTo>
                    <a:pt x="73338" y="348440"/>
                  </a:lnTo>
                  <a:lnTo>
                    <a:pt x="109677" y="371535"/>
                  </a:lnTo>
                  <a:lnTo>
                    <a:pt x="150860" y="386250"/>
                  </a:lnTo>
                  <a:lnTo>
                    <a:pt x="195708" y="391416"/>
                  </a:lnTo>
                  <a:close/>
                </a:path>
              </a:pathLst>
            </a:custGeom>
            <a:ln w="7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763356" y="1220798"/>
            <a:ext cx="687705" cy="443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3835" marR="5080" indent="-191770">
              <a:lnSpc>
                <a:spcPct val="101699"/>
              </a:lnSpc>
              <a:spcBef>
                <a:spcPts val="95"/>
              </a:spcBef>
            </a:pPr>
            <a:r>
              <a:rPr dirty="0" sz="1350" spc="-10">
                <a:latin typeface="Segoe UI Symbol"/>
                <a:cs typeface="Segoe UI Symbol"/>
              </a:rPr>
              <a:t>Enrolled: </a:t>
            </a:r>
            <a:r>
              <a:rPr dirty="0" sz="1350" spc="-25">
                <a:latin typeface="Segoe UI Symbol"/>
                <a:cs typeface="Segoe UI Symbol"/>
              </a:rPr>
              <a:t>383</a:t>
            </a:r>
            <a:endParaRPr sz="1350">
              <a:latin typeface="Segoe UI Symbol"/>
              <a:cs typeface="Segoe UI Symbo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512814" y="1984800"/>
            <a:ext cx="1043940" cy="782955"/>
          </a:xfrm>
          <a:prstGeom prst="rect">
            <a:avLst/>
          </a:prstGeom>
          <a:ln w="7248">
            <a:solidFill>
              <a:srgbClr val="000000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algn="ctr" marL="85090" marR="81915">
              <a:lnSpc>
                <a:spcPct val="101699"/>
              </a:lnSpc>
              <a:spcBef>
                <a:spcPts val="459"/>
              </a:spcBef>
            </a:pPr>
            <a:r>
              <a:rPr dirty="0" sz="1350" spc="-10">
                <a:latin typeface="Segoe UI Symbol"/>
                <a:cs typeface="Segoe UI Symbol"/>
              </a:rPr>
              <a:t>Paroxysmal </a:t>
            </a:r>
            <a:r>
              <a:rPr dirty="0" sz="1350" spc="-25">
                <a:latin typeface="Segoe UI Symbol"/>
                <a:cs typeface="Segoe UI Symbol"/>
              </a:rPr>
              <a:t>AF</a:t>
            </a:r>
            <a:endParaRPr sz="1350">
              <a:latin typeface="Segoe UI Symbol"/>
              <a:cs typeface="Segoe UI Symbo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350">
                <a:latin typeface="Segoe UI Symbol"/>
                <a:cs typeface="Segoe UI Symbol"/>
              </a:rPr>
              <a:t>(n</a:t>
            </a:r>
            <a:r>
              <a:rPr dirty="0" sz="1350" spc="-10">
                <a:latin typeface="Segoe UI Symbol"/>
                <a:cs typeface="Segoe UI Symbol"/>
              </a:rPr>
              <a:t> </a:t>
            </a:r>
            <a:r>
              <a:rPr dirty="0" sz="1350">
                <a:latin typeface="Segoe UI Symbol"/>
                <a:cs typeface="Segoe UI Symbol"/>
              </a:rPr>
              <a:t>=</a:t>
            </a:r>
            <a:r>
              <a:rPr dirty="0" sz="1350" spc="5">
                <a:latin typeface="Segoe UI Symbol"/>
                <a:cs typeface="Segoe UI Symbol"/>
              </a:rPr>
              <a:t> </a:t>
            </a:r>
            <a:r>
              <a:rPr dirty="0" sz="1350" spc="-20">
                <a:latin typeface="Segoe UI Symbol"/>
                <a:cs typeface="Segoe UI Symbol"/>
              </a:rPr>
              <a:t>200)</a:t>
            </a:r>
            <a:endParaRPr sz="1350">
              <a:latin typeface="Segoe UI Symbol"/>
              <a:cs typeface="Segoe UI Symbo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90921" y="1459101"/>
            <a:ext cx="1600200" cy="525780"/>
            <a:chOff x="2990921" y="1459101"/>
            <a:chExt cx="1600200" cy="525780"/>
          </a:xfrm>
        </p:grpSpPr>
        <p:sp>
          <p:nvSpPr>
            <p:cNvPr id="10" name="object 10" descr=""/>
            <p:cNvSpPr/>
            <p:nvPr/>
          </p:nvSpPr>
          <p:spPr>
            <a:xfrm>
              <a:off x="3034702" y="1462911"/>
              <a:ext cx="1553210" cy="445770"/>
            </a:xfrm>
            <a:custGeom>
              <a:avLst/>
              <a:gdLst/>
              <a:ahLst/>
              <a:cxnLst/>
              <a:rect l="l" t="t" r="r" b="b"/>
              <a:pathLst>
                <a:path w="1553210" h="445769">
                  <a:moveTo>
                    <a:pt x="1552604" y="0"/>
                  </a:moveTo>
                  <a:lnTo>
                    <a:pt x="0" y="0"/>
                  </a:lnTo>
                  <a:lnTo>
                    <a:pt x="0" y="445345"/>
                  </a:lnTo>
                </a:path>
              </a:pathLst>
            </a:custGeom>
            <a:ln w="7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90921" y="1897239"/>
              <a:ext cx="87630" cy="87630"/>
            </a:xfrm>
            <a:custGeom>
              <a:avLst/>
              <a:gdLst/>
              <a:ahLst/>
              <a:cxnLst/>
              <a:rect l="l" t="t" r="r" b="b"/>
              <a:pathLst>
                <a:path w="87630" h="87630">
                  <a:moveTo>
                    <a:pt x="87561" y="0"/>
                  </a:moveTo>
                  <a:lnTo>
                    <a:pt x="0" y="0"/>
                  </a:lnTo>
                  <a:lnTo>
                    <a:pt x="43780" y="87561"/>
                  </a:lnTo>
                  <a:lnTo>
                    <a:pt x="87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361728" y="1984800"/>
            <a:ext cx="1043940" cy="782955"/>
          </a:xfrm>
          <a:prstGeom prst="rect">
            <a:avLst/>
          </a:prstGeom>
          <a:ln w="7248">
            <a:solidFill>
              <a:srgbClr val="000000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algn="ctr" marL="149225" marR="137795">
              <a:lnSpc>
                <a:spcPct val="101699"/>
              </a:lnSpc>
              <a:spcBef>
                <a:spcPts val="459"/>
              </a:spcBef>
            </a:pPr>
            <a:r>
              <a:rPr dirty="0" sz="1350" spc="-10">
                <a:latin typeface="Segoe UI Symbol"/>
                <a:cs typeface="Segoe UI Symbol"/>
              </a:rPr>
              <a:t>Persistent </a:t>
            </a:r>
            <a:r>
              <a:rPr dirty="0" sz="1350" spc="-25">
                <a:latin typeface="Segoe UI Symbol"/>
                <a:cs typeface="Segoe UI Symbol"/>
              </a:rPr>
              <a:t>AF</a:t>
            </a:r>
            <a:endParaRPr sz="1350">
              <a:latin typeface="Segoe UI Symbol"/>
              <a:cs typeface="Segoe UI Symbo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350">
                <a:latin typeface="Segoe UI Symbol"/>
                <a:cs typeface="Segoe UI Symbol"/>
              </a:rPr>
              <a:t>(n</a:t>
            </a:r>
            <a:r>
              <a:rPr dirty="0" sz="1350" spc="-10">
                <a:latin typeface="Segoe UI Symbol"/>
                <a:cs typeface="Segoe UI Symbol"/>
              </a:rPr>
              <a:t> </a:t>
            </a:r>
            <a:r>
              <a:rPr dirty="0" sz="1350">
                <a:latin typeface="Segoe UI Symbol"/>
                <a:cs typeface="Segoe UI Symbol"/>
              </a:rPr>
              <a:t>=</a:t>
            </a:r>
            <a:r>
              <a:rPr dirty="0" sz="1350" spc="5">
                <a:latin typeface="Segoe UI Symbol"/>
                <a:cs typeface="Segoe UI Symbol"/>
              </a:rPr>
              <a:t> </a:t>
            </a:r>
            <a:r>
              <a:rPr dirty="0" sz="1350" spc="-20">
                <a:latin typeface="Segoe UI Symbol"/>
                <a:cs typeface="Segoe UI Symbol"/>
              </a:rPr>
              <a:t>183)</a:t>
            </a:r>
            <a:endParaRPr sz="1350">
              <a:latin typeface="Segoe UI Symbol"/>
              <a:cs typeface="Segoe UI Symbo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627460" y="1459287"/>
            <a:ext cx="1300480" cy="525780"/>
            <a:chOff x="5627460" y="1459287"/>
            <a:chExt cx="1300480" cy="525780"/>
          </a:xfrm>
        </p:grpSpPr>
        <p:sp>
          <p:nvSpPr>
            <p:cNvPr id="14" name="object 14" descr=""/>
            <p:cNvSpPr/>
            <p:nvPr/>
          </p:nvSpPr>
          <p:spPr>
            <a:xfrm>
              <a:off x="5631084" y="1462911"/>
              <a:ext cx="1252855" cy="445770"/>
            </a:xfrm>
            <a:custGeom>
              <a:avLst/>
              <a:gdLst/>
              <a:ahLst/>
              <a:cxnLst/>
              <a:rect l="l" t="t" r="r" b="b"/>
              <a:pathLst>
                <a:path w="1252854" h="445769">
                  <a:moveTo>
                    <a:pt x="0" y="0"/>
                  </a:moveTo>
                  <a:lnTo>
                    <a:pt x="1252533" y="0"/>
                  </a:lnTo>
                  <a:lnTo>
                    <a:pt x="1252533" y="445345"/>
                  </a:lnTo>
                </a:path>
              </a:pathLst>
            </a:custGeom>
            <a:ln w="7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39836" y="1897239"/>
              <a:ext cx="87630" cy="87630"/>
            </a:xfrm>
            <a:custGeom>
              <a:avLst/>
              <a:gdLst/>
              <a:ahLst/>
              <a:cxnLst/>
              <a:rect l="l" t="t" r="r" b="b"/>
              <a:pathLst>
                <a:path w="87629" h="87630">
                  <a:moveTo>
                    <a:pt x="87561" y="0"/>
                  </a:moveTo>
                  <a:lnTo>
                    <a:pt x="0" y="0"/>
                  </a:lnTo>
                  <a:lnTo>
                    <a:pt x="43780" y="87561"/>
                  </a:lnTo>
                  <a:lnTo>
                    <a:pt x="87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2990921" y="2763823"/>
            <a:ext cx="87630" cy="1635125"/>
            <a:chOff x="2990921" y="2763823"/>
            <a:chExt cx="87630" cy="1635125"/>
          </a:xfrm>
        </p:grpSpPr>
        <p:sp>
          <p:nvSpPr>
            <p:cNvPr id="17" name="object 17" descr=""/>
            <p:cNvSpPr/>
            <p:nvPr/>
          </p:nvSpPr>
          <p:spPr>
            <a:xfrm>
              <a:off x="3034702" y="2767633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w="0" h="1554479">
                  <a:moveTo>
                    <a:pt x="0" y="0"/>
                  </a:moveTo>
                  <a:lnTo>
                    <a:pt x="0" y="1554344"/>
                  </a:lnTo>
                </a:path>
              </a:pathLst>
            </a:custGeom>
            <a:ln w="7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990921" y="4311032"/>
              <a:ext cx="87630" cy="87630"/>
            </a:xfrm>
            <a:custGeom>
              <a:avLst/>
              <a:gdLst/>
              <a:ahLst/>
              <a:cxnLst/>
              <a:rect l="l" t="t" r="r" b="b"/>
              <a:pathLst>
                <a:path w="87630" h="87629">
                  <a:moveTo>
                    <a:pt x="87561" y="0"/>
                  </a:moveTo>
                  <a:lnTo>
                    <a:pt x="0" y="0"/>
                  </a:lnTo>
                  <a:lnTo>
                    <a:pt x="43780" y="87561"/>
                  </a:lnTo>
                  <a:lnTo>
                    <a:pt x="87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882771" y="1984800"/>
            <a:ext cx="2428240" cy="1605280"/>
          </a:xfrm>
          <a:prstGeom prst="rect">
            <a:avLst/>
          </a:prstGeom>
          <a:ln w="7248">
            <a:solidFill>
              <a:srgbClr val="000000"/>
            </a:solidFill>
          </a:ln>
        </p:spPr>
        <p:txBody>
          <a:bodyPr wrap="square" lIns="0" tIns="55879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439"/>
              </a:spcBef>
            </a:pPr>
            <a:r>
              <a:rPr dirty="0" u="sng" sz="1350">
                <a:uFill>
                  <a:solidFill>
                    <a:srgbClr val="000000"/>
                  </a:solidFill>
                </a:uFill>
                <a:latin typeface="Segoe UI Symbol"/>
                <a:cs typeface="Segoe UI Symbol"/>
              </a:rPr>
              <a:t>14</a:t>
            </a:r>
            <a:r>
              <a:rPr dirty="0" u="sng" sz="1350" spc="-15">
                <a:uFill>
                  <a:solidFill>
                    <a:srgbClr val="000000"/>
                  </a:solidFill>
                </a:uFill>
                <a:latin typeface="Segoe UI Symbol"/>
                <a:cs typeface="Segoe UI Symbol"/>
              </a:rPr>
              <a:t> </a:t>
            </a:r>
            <a:r>
              <a:rPr dirty="0" u="sng" sz="1350">
                <a:uFill>
                  <a:solidFill>
                    <a:srgbClr val="000000"/>
                  </a:solidFill>
                </a:uFill>
                <a:latin typeface="Segoe UI Symbol"/>
                <a:cs typeface="Segoe UI Symbol"/>
              </a:rPr>
              <a:t>Not</a:t>
            </a:r>
            <a:r>
              <a:rPr dirty="0" u="sng" sz="1350" spc="35">
                <a:uFill>
                  <a:solidFill>
                    <a:srgbClr val="000000"/>
                  </a:solidFill>
                </a:uFill>
                <a:latin typeface="Segoe UI Symbol"/>
                <a:cs typeface="Segoe UI Symbol"/>
              </a:rPr>
              <a:t> </a:t>
            </a:r>
            <a:r>
              <a:rPr dirty="0" u="sng" sz="1350" spc="-10">
                <a:uFill>
                  <a:solidFill>
                    <a:srgbClr val="000000"/>
                  </a:solidFill>
                </a:uFill>
                <a:latin typeface="Segoe UI Symbol"/>
                <a:cs typeface="Segoe UI Symbol"/>
              </a:rPr>
              <a:t>Ablated:</a:t>
            </a:r>
            <a:endParaRPr sz="1350">
              <a:latin typeface="Segoe UI Symbol"/>
              <a:cs typeface="Segoe UI Symbol"/>
            </a:endParaRPr>
          </a:p>
          <a:p>
            <a:pPr marL="26670">
              <a:lnSpc>
                <a:spcPct val="100000"/>
              </a:lnSpc>
              <a:spcBef>
                <a:spcPts val="25"/>
              </a:spcBef>
            </a:pPr>
            <a:r>
              <a:rPr dirty="0" sz="1350">
                <a:latin typeface="Segoe UI Symbol"/>
                <a:cs typeface="Segoe UI Symbol"/>
              </a:rPr>
              <a:t>-Screen</a:t>
            </a:r>
            <a:r>
              <a:rPr dirty="0" sz="1350" spc="15">
                <a:latin typeface="Segoe UI Symbol"/>
                <a:cs typeface="Segoe UI Symbol"/>
              </a:rPr>
              <a:t> </a:t>
            </a:r>
            <a:r>
              <a:rPr dirty="0" sz="1350">
                <a:latin typeface="Segoe UI Symbol"/>
                <a:cs typeface="Segoe UI Symbol"/>
              </a:rPr>
              <a:t>failure</a:t>
            </a:r>
            <a:r>
              <a:rPr dirty="0" sz="1350" spc="25">
                <a:latin typeface="Segoe UI Symbol"/>
                <a:cs typeface="Segoe UI Symbol"/>
              </a:rPr>
              <a:t> </a:t>
            </a:r>
            <a:r>
              <a:rPr dirty="0" sz="1350" spc="-25">
                <a:latin typeface="Segoe UI Symbol"/>
                <a:cs typeface="Segoe UI Symbol"/>
              </a:rPr>
              <a:t>(4)</a:t>
            </a:r>
            <a:endParaRPr sz="1350">
              <a:latin typeface="Segoe UI Symbol"/>
              <a:cs typeface="Segoe UI Symbol"/>
            </a:endParaRPr>
          </a:p>
          <a:p>
            <a:pPr marL="26670">
              <a:lnSpc>
                <a:spcPct val="100000"/>
              </a:lnSpc>
              <a:spcBef>
                <a:spcPts val="25"/>
              </a:spcBef>
            </a:pPr>
            <a:r>
              <a:rPr dirty="0" sz="1350">
                <a:latin typeface="Segoe UI Symbol"/>
                <a:cs typeface="Segoe UI Symbol"/>
              </a:rPr>
              <a:t>-Physician</a:t>
            </a:r>
            <a:r>
              <a:rPr dirty="0" sz="1350" spc="25">
                <a:latin typeface="Segoe UI Symbol"/>
                <a:cs typeface="Segoe UI Symbol"/>
              </a:rPr>
              <a:t> </a:t>
            </a:r>
            <a:r>
              <a:rPr dirty="0" sz="1350">
                <a:latin typeface="Segoe UI Symbol"/>
                <a:cs typeface="Segoe UI Symbol"/>
              </a:rPr>
              <a:t>decision</a:t>
            </a:r>
            <a:r>
              <a:rPr dirty="0" sz="1350" spc="25">
                <a:latin typeface="Segoe UI Symbol"/>
                <a:cs typeface="Segoe UI Symbol"/>
              </a:rPr>
              <a:t> </a:t>
            </a:r>
            <a:r>
              <a:rPr dirty="0" sz="1350" spc="-25">
                <a:latin typeface="Segoe UI Symbol"/>
                <a:cs typeface="Segoe UI Symbol"/>
              </a:rPr>
              <a:t>(3)</a:t>
            </a:r>
            <a:endParaRPr sz="1350">
              <a:latin typeface="Segoe UI Symbol"/>
              <a:cs typeface="Segoe UI Symbol"/>
            </a:endParaRPr>
          </a:p>
          <a:p>
            <a:pPr marL="26670">
              <a:lnSpc>
                <a:spcPct val="100000"/>
              </a:lnSpc>
              <a:spcBef>
                <a:spcPts val="30"/>
              </a:spcBef>
            </a:pPr>
            <a:r>
              <a:rPr dirty="0" sz="1350">
                <a:latin typeface="Segoe UI Symbol"/>
                <a:cs typeface="Segoe UI Symbol"/>
              </a:rPr>
              <a:t>-Withdrawal</a:t>
            </a:r>
            <a:r>
              <a:rPr dirty="0" sz="1350" spc="40">
                <a:latin typeface="Segoe UI Symbol"/>
                <a:cs typeface="Segoe UI Symbol"/>
              </a:rPr>
              <a:t> </a:t>
            </a:r>
            <a:r>
              <a:rPr dirty="0" sz="1350">
                <a:latin typeface="Segoe UI Symbol"/>
                <a:cs typeface="Segoe UI Symbol"/>
              </a:rPr>
              <a:t>by patient</a:t>
            </a:r>
            <a:r>
              <a:rPr dirty="0" sz="1350" spc="25">
                <a:latin typeface="Segoe UI Symbol"/>
                <a:cs typeface="Segoe UI Symbol"/>
              </a:rPr>
              <a:t> </a:t>
            </a:r>
            <a:r>
              <a:rPr dirty="0" sz="1350" spc="-25">
                <a:latin typeface="Segoe UI Symbol"/>
                <a:cs typeface="Segoe UI Symbol"/>
              </a:rPr>
              <a:t>(3)</a:t>
            </a:r>
            <a:endParaRPr sz="1350">
              <a:latin typeface="Segoe UI Symbol"/>
              <a:cs typeface="Segoe UI Symbol"/>
            </a:endParaRPr>
          </a:p>
          <a:p>
            <a:pPr marL="26670">
              <a:lnSpc>
                <a:spcPct val="100000"/>
              </a:lnSpc>
              <a:spcBef>
                <a:spcPts val="25"/>
              </a:spcBef>
            </a:pPr>
            <a:r>
              <a:rPr dirty="0" sz="1350">
                <a:latin typeface="Segoe UI Symbol"/>
                <a:cs typeface="Segoe UI Symbol"/>
              </a:rPr>
              <a:t>-Protocol</a:t>
            </a:r>
            <a:r>
              <a:rPr dirty="0" sz="1350" spc="40">
                <a:latin typeface="Segoe UI Symbol"/>
                <a:cs typeface="Segoe UI Symbol"/>
              </a:rPr>
              <a:t> </a:t>
            </a:r>
            <a:r>
              <a:rPr dirty="0" sz="1350">
                <a:latin typeface="Segoe UI Symbol"/>
                <a:cs typeface="Segoe UI Symbol"/>
              </a:rPr>
              <a:t>deviation </a:t>
            </a:r>
            <a:r>
              <a:rPr dirty="0" sz="1350" spc="-25">
                <a:latin typeface="Segoe UI Symbol"/>
                <a:cs typeface="Segoe UI Symbol"/>
              </a:rPr>
              <a:t>(1)</a:t>
            </a:r>
            <a:endParaRPr sz="1350">
              <a:latin typeface="Segoe UI Symbol"/>
              <a:cs typeface="Segoe UI Symbol"/>
            </a:endParaRPr>
          </a:p>
          <a:p>
            <a:pPr marL="26670">
              <a:lnSpc>
                <a:spcPct val="100000"/>
              </a:lnSpc>
              <a:spcBef>
                <a:spcPts val="25"/>
              </a:spcBef>
            </a:pPr>
            <a:r>
              <a:rPr dirty="0" sz="1350">
                <a:latin typeface="Segoe UI Symbol"/>
                <a:cs typeface="Segoe UI Symbol"/>
              </a:rPr>
              <a:t>-Sponsor</a:t>
            </a:r>
            <a:r>
              <a:rPr dirty="0" sz="1350" spc="20">
                <a:latin typeface="Segoe UI Symbol"/>
                <a:cs typeface="Segoe UI Symbol"/>
              </a:rPr>
              <a:t> </a:t>
            </a:r>
            <a:r>
              <a:rPr dirty="0" sz="1350">
                <a:latin typeface="Segoe UI Symbol"/>
                <a:cs typeface="Segoe UI Symbol"/>
              </a:rPr>
              <a:t>request</a:t>
            </a:r>
            <a:r>
              <a:rPr dirty="0" sz="1350" spc="40">
                <a:latin typeface="Segoe UI Symbol"/>
                <a:cs typeface="Segoe UI Symbol"/>
              </a:rPr>
              <a:t> </a:t>
            </a:r>
            <a:r>
              <a:rPr dirty="0" sz="1350" spc="-25">
                <a:latin typeface="Segoe UI Symbol"/>
                <a:cs typeface="Segoe UI Symbol"/>
              </a:rPr>
              <a:t>(1)</a:t>
            </a:r>
            <a:endParaRPr sz="1350">
              <a:latin typeface="Segoe UI Symbol"/>
              <a:cs typeface="Segoe UI Symbol"/>
            </a:endParaRPr>
          </a:p>
          <a:p>
            <a:pPr marL="26670">
              <a:lnSpc>
                <a:spcPct val="100000"/>
              </a:lnSpc>
              <a:spcBef>
                <a:spcPts val="30"/>
              </a:spcBef>
            </a:pPr>
            <a:r>
              <a:rPr dirty="0" sz="1350">
                <a:latin typeface="Segoe UI Symbol"/>
                <a:cs typeface="Segoe UI Symbol"/>
              </a:rPr>
              <a:t>-Other</a:t>
            </a:r>
            <a:r>
              <a:rPr dirty="0" sz="1350" spc="5">
                <a:latin typeface="Segoe UI Symbol"/>
                <a:cs typeface="Segoe UI Symbol"/>
              </a:rPr>
              <a:t> </a:t>
            </a:r>
            <a:r>
              <a:rPr dirty="0" sz="1350" spc="-25">
                <a:latin typeface="Segoe UI Symbol"/>
                <a:cs typeface="Segoe UI Symbol"/>
              </a:rPr>
              <a:t>(2)</a:t>
            </a:r>
            <a:endParaRPr sz="1350">
              <a:latin typeface="Segoe UI Symbol"/>
              <a:cs typeface="Segoe UI Symbo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839836" y="2763823"/>
            <a:ext cx="87630" cy="1635125"/>
            <a:chOff x="6839836" y="2763823"/>
            <a:chExt cx="87630" cy="1635125"/>
          </a:xfrm>
        </p:grpSpPr>
        <p:sp>
          <p:nvSpPr>
            <p:cNvPr id="21" name="object 21" descr=""/>
            <p:cNvSpPr/>
            <p:nvPr/>
          </p:nvSpPr>
          <p:spPr>
            <a:xfrm>
              <a:off x="6883617" y="2767633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w="0" h="1554479">
                  <a:moveTo>
                    <a:pt x="0" y="0"/>
                  </a:moveTo>
                  <a:lnTo>
                    <a:pt x="0" y="1554344"/>
                  </a:lnTo>
                </a:path>
              </a:pathLst>
            </a:custGeom>
            <a:ln w="7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39836" y="4311032"/>
              <a:ext cx="87630" cy="87630"/>
            </a:xfrm>
            <a:custGeom>
              <a:avLst/>
              <a:gdLst/>
              <a:ahLst/>
              <a:cxnLst/>
              <a:rect l="l" t="t" r="r" b="b"/>
              <a:pathLst>
                <a:path w="87629" h="87629">
                  <a:moveTo>
                    <a:pt x="87561" y="0"/>
                  </a:moveTo>
                  <a:lnTo>
                    <a:pt x="0" y="0"/>
                  </a:lnTo>
                  <a:lnTo>
                    <a:pt x="43780" y="87561"/>
                  </a:lnTo>
                  <a:lnTo>
                    <a:pt x="87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7873321" y="2226043"/>
            <a:ext cx="1836420" cy="1214120"/>
          </a:xfrm>
          <a:prstGeom prst="rect">
            <a:avLst/>
          </a:prstGeom>
          <a:ln w="7248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545"/>
              </a:spcBef>
            </a:pPr>
            <a:r>
              <a:rPr dirty="0" u="sng" sz="1350">
                <a:uFill>
                  <a:solidFill>
                    <a:srgbClr val="000000"/>
                  </a:solidFill>
                </a:uFill>
                <a:latin typeface="Segoe UI Symbol"/>
                <a:cs typeface="Segoe UI Symbol"/>
              </a:rPr>
              <a:t>9</a:t>
            </a:r>
            <a:r>
              <a:rPr dirty="0" u="sng" sz="1350" spc="40">
                <a:uFill>
                  <a:solidFill>
                    <a:srgbClr val="000000"/>
                  </a:solidFill>
                </a:uFill>
                <a:latin typeface="Segoe UI Symbol"/>
                <a:cs typeface="Segoe UI Symbol"/>
              </a:rPr>
              <a:t> </a:t>
            </a:r>
            <a:r>
              <a:rPr dirty="0" u="sng" sz="1350">
                <a:uFill>
                  <a:solidFill>
                    <a:srgbClr val="000000"/>
                  </a:solidFill>
                </a:uFill>
                <a:latin typeface="Segoe UI Symbol"/>
                <a:cs typeface="Segoe UI Symbol"/>
              </a:rPr>
              <a:t>Not</a:t>
            </a:r>
            <a:r>
              <a:rPr dirty="0" u="sng" sz="1350" spc="-30">
                <a:uFill>
                  <a:solidFill>
                    <a:srgbClr val="000000"/>
                  </a:solidFill>
                </a:uFill>
                <a:latin typeface="Segoe UI Symbol"/>
                <a:cs typeface="Segoe UI Symbol"/>
              </a:rPr>
              <a:t> </a:t>
            </a:r>
            <a:r>
              <a:rPr dirty="0" u="sng" sz="1350" spc="-10">
                <a:uFill>
                  <a:solidFill>
                    <a:srgbClr val="000000"/>
                  </a:solidFill>
                </a:uFill>
                <a:latin typeface="Segoe UI Symbol"/>
                <a:cs typeface="Segoe UI Symbol"/>
              </a:rPr>
              <a:t>Ablated:</a:t>
            </a:r>
            <a:endParaRPr sz="1350">
              <a:latin typeface="Segoe UI Symbol"/>
              <a:cs typeface="Segoe UI Symbol"/>
            </a:endParaRPr>
          </a:p>
          <a:p>
            <a:pPr marL="31115">
              <a:lnSpc>
                <a:spcPct val="100000"/>
              </a:lnSpc>
              <a:spcBef>
                <a:spcPts val="25"/>
              </a:spcBef>
            </a:pPr>
            <a:r>
              <a:rPr dirty="0" sz="1350">
                <a:latin typeface="Segoe UI Symbol"/>
                <a:cs typeface="Segoe UI Symbol"/>
              </a:rPr>
              <a:t>-Screen</a:t>
            </a:r>
            <a:r>
              <a:rPr dirty="0" sz="1350" spc="20">
                <a:latin typeface="Segoe UI Symbol"/>
                <a:cs typeface="Segoe UI Symbol"/>
              </a:rPr>
              <a:t> </a:t>
            </a:r>
            <a:r>
              <a:rPr dirty="0" sz="1350">
                <a:latin typeface="Segoe UI Symbol"/>
                <a:cs typeface="Segoe UI Symbol"/>
              </a:rPr>
              <a:t>failure</a:t>
            </a:r>
            <a:r>
              <a:rPr dirty="0" sz="1350" spc="25">
                <a:latin typeface="Segoe UI Symbol"/>
                <a:cs typeface="Segoe UI Symbol"/>
              </a:rPr>
              <a:t> </a:t>
            </a:r>
            <a:r>
              <a:rPr dirty="0" sz="1350" spc="-25">
                <a:latin typeface="Segoe UI Symbol"/>
                <a:cs typeface="Segoe UI Symbol"/>
              </a:rPr>
              <a:t>(5)</a:t>
            </a:r>
            <a:endParaRPr sz="1350">
              <a:latin typeface="Segoe UI Symbol"/>
              <a:cs typeface="Segoe UI Symbol"/>
            </a:endParaRPr>
          </a:p>
          <a:p>
            <a:pPr marL="31115">
              <a:lnSpc>
                <a:spcPct val="100000"/>
              </a:lnSpc>
              <a:spcBef>
                <a:spcPts val="30"/>
              </a:spcBef>
            </a:pPr>
            <a:r>
              <a:rPr dirty="0" sz="1350">
                <a:latin typeface="Segoe UI Symbol"/>
                <a:cs typeface="Segoe UI Symbol"/>
              </a:rPr>
              <a:t>-Procedure</a:t>
            </a:r>
            <a:r>
              <a:rPr dirty="0" sz="1350" spc="70">
                <a:latin typeface="Segoe UI Symbol"/>
                <a:cs typeface="Segoe UI Symbol"/>
              </a:rPr>
              <a:t> </a:t>
            </a:r>
            <a:r>
              <a:rPr dirty="0" sz="1350" spc="-25">
                <a:latin typeface="Segoe UI Symbol"/>
                <a:cs typeface="Segoe UI Symbol"/>
              </a:rPr>
              <a:t>not</a:t>
            </a:r>
            <a:endParaRPr sz="1350">
              <a:latin typeface="Segoe UI Symbol"/>
              <a:cs typeface="Segoe UI Symbol"/>
            </a:endParaRPr>
          </a:p>
          <a:p>
            <a:pPr marL="31115">
              <a:lnSpc>
                <a:spcPct val="100000"/>
              </a:lnSpc>
              <a:spcBef>
                <a:spcPts val="25"/>
              </a:spcBef>
            </a:pPr>
            <a:r>
              <a:rPr dirty="0" sz="1350">
                <a:latin typeface="Segoe UI Symbol"/>
                <a:cs typeface="Segoe UI Symbol"/>
              </a:rPr>
              <a:t>attempted</a:t>
            </a:r>
            <a:r>
              <a:rPr dirty="0" sz="1350" spc="15">
                <a:latin typeface="Segoe UI Symbol"/>
                <a:cs typeface="Segoe UI Symbol"/>
              </a:rPr>
              <a:t> </a:t>
            </a:r>
            <a:r>
              <a:rPr dirty="0" sz="1350" spc="-25">
                <a:latin typeface="Segoe UI Symbol"/>
                <a:cs typeface="Segoe UI Symbol"/>
              </a:rPr>
              <a:t>(3)</a:t>
            </a:r>
            <a:endParaRPr sz="1350">
              <a:latin typeface="Segoe UI Symbol"/>
              <a:cs typeface="Segoe UI Symbol"/>
            </a:endParaRPr>
          </a:p>
          <a:p>
            <a:pPr marL="31115">
              <a:lnSpc>
                <a:spcPct val="100000"/>
              </a:lnSpc>
              <a:spcBef>
                <a:spcPts val="25"/>
              </a:spcBef>
            </a:pPr>
            <a:r>
              <a:rPr dirty="0" sz="1350">
                <a:latin typeface="Segoe UI Symbol"/>
                <a:cs typeface="Segoe UI Symbol"/>
              </a:rPr>
              <a:t>-Sponsor</a:t>
            </a:r>
            <a:r>
              <a:rPr dirty="0" sz="1350" spc="20">
                <a:latin typeface="Segoe UI Symbol"/>
                <a:cs typeface="Segoe UI Symbol"/>
              </a:rPr>
              <a:t> </a:t>
            </a:r>
            <a:r>
              <a:rPr dirty="0" sz="1350">
                <a:latin typeface="Segoe UI Symbol"/>
                <a:cs typeface="Segoe UI Symbol"/>
              </a:rPr>
              <a:t>request</a:t>
            </a:r>
            <a:r>
              <a:rPr dirty="0" sz="1350" spc="35">
                <a:latin typeface="Segoe UI Symbol"/>
                <a:cs typeface="Segoe UI Symbol"/>
              </a:rPr>
              <a:t> </a:t>
            </a:r>
            <a:r>
              <a:rPr dirty="0" sz="1350" spc="-25">
                <a:latin typeface="Segoe UI Symbol"/>
                <a:cs typeface="Segoe UI Symbol"/>
              </a:rPr>
              <a:t>(1)</a:t>
            </a:r>
            <a:endParaRPr sz="1350">
              <a:latin typeface="Segoe UI Symbol"/>
              <a:cs typeface="Segoe UI Symbo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512814" y="4398598"/>
            <a:ext cx="1043940" cy="782955"/>
          </a:xfrm>
          <a:prstGeom prst="rect">
            <a:avLst/>
          </a:prstGeom>
          <a:ln w="7248">
            <a:solidFill>
              <a:srgbClr val="000000"/>
            </a:solidFill>
          </a:ln>
        </p:spPr>
        <p:txBody>
          <a:bodyPr wrap="square" lIns="0" tIns="167640" rIns="0" bIns="0" rtlCol="0" vert="horz">
            <a:spAutoFit/>
          </a:bodyPr>
          <a:lstStyle/>
          <a:p>
            <a:pPr marL="254000" marR="62865" indent="-191770">
              <a:lnSpc>
                <a:spcPct val="101600"/>
              </a:lnSpc>
              <a:spcBef>
                <a:spcPts val="1320"/>
              </a:spcBef>
            </a:pPr>
            <a:r>
              <a:rPr dirty="0" sz="1350">
                <a:latin typeface="Segoe UI Symbol"/>
                <a:cs typeface="Segoe UI Symbol"/>
              </a:rPr>
              <a:t>150</a:t>
            </a:r>
            <a:r>
              <a:rPr dirty="0" sz="1350" spc="-15">
                <a:latin typeface="Segoe UI Symbol"/>
                <a:cs typeface="Segoe UI Symbol"/>
              </a:rPr>
              <a:t> </a:t>
            </a:r>
            <a:r>
              <a:rPr dirty="0" sz="1350" spc="-10">
                <a:latin typeface="Segoe UI Symbol"/>
                <a:cs typeface="Segoe UI Symbol"/>
              </a:rPr>
              <a:t>Primary Cohort</a:t>
            </a:r>
            <a:endParaRPr sz="1350">
              <a:latin typeface="Segoe UI Symbol"/>
              <a:cs typeface="Segoe UI Symbo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361728" y="4398598"/>
            <a:ext cx="1043940" cy="782955"/>
          </a:xfrm>
          <a:prstGeom prst="rect">
            <a:avLst/>
          </a:prstGeom>
          <a:ln w="7248">
            <a:solidFill>
              <a:srgbClr val="000000"/>
            </a:solidFill>
          </a:ln>
        </p:spPr>
        <p:txBody>
          <a:bodyPr wrap="square" lIns="0" tIns="167640" rIns="0" bIns="0" rtlCol="0" vert="horz">
            <a:spAutoFit/>
          </a:bodyPr>
          <a:lstStyle/>
          <a:p>
            <a:pPr marL="257810" marR="59055" indent="-191770">
              <a:lnSpc>
                <a:spcPct val="101600"/>
              </a:lnSpc>
              <a:spcBef>
                <a:spcPts val="1320"/>
              </a:spcBef>
            </a:pPr>
            <a:r>
              <a:rPr dirty="0" sz="1350">
                <a:latin typeface="Segoe UI Symbol"/>
                <a:cs typeface="Segoe UI Symbol"/>
              </a:rPr>
              <a:t>150</a:t>
            </a:r>
            <a:r>
              <a:rPr dirty="0" sz="1350" spc="-15">
                <a:latin typeface="Segoe UI Symbol"/>
                <a:cs typeface="Segoe UI Symbol"/>
              </a:rPr>
              <a:t> </a:t>
            </a:r>
            <a:r>
              <a:rPr dirty="0" sz="1350" spc="-10">
                <a:latin typeface="Segoe UI Symbol"/>
                <a:cs typeface="Segoe UI Symbol"/>
              </a:rPr>
              <a:t>Primary Cohort</a:t>
            </a:r>
            <a:endParaRPr sz="1350">
              <a:latin typeface="Segoe UI Symbol"/>
              <a:cs typeface="Segoe UI Symbo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937120" y="3967760"/>
            <a:ext cx="2033270" cy="431165"/>
          </a:xfrm>
          <a:prstGeom prst="rect">
            <a:avLst/>
          </a:prstGeom>
          <a:ln w="7248">
            <a:solidFill>
              <a:srgbClr val="000000"/>
            </a:solidFill>
          </a:ln>
        </p:spPr>
        <p:txBody>
          <a:bodyPr wrap="square" lIns="0" tIns="98425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775"/>
              </a:spcBef>
            </a:pPr>
            <a:r>
              <a:rPr dirty="0" sz="1350">
                <a:latin typeface="Segoe UI Symbol"/>
                <a:cs typeface="Segoe UI Symbol"/>
              </a:rPr>
              <a:t>36</a:t>
            </a:r>
            <a:r>
              <a:rPr dirty="0" sz="1350" spc="-15">
                <a:latin typeface="Segoe UI Symbol"/>
                <a:cs typeface="Segoe UI Symbol"/>
              </a:rPr>
              <a:t> </a:t>
            </a:r>
            <a:r>
              <a:rPr dirty="0" sz="1350">
                <a:latin typeface="Segoe UI Symbol"/>
                <a:cs typeface="Segoe UI Symbol"/>
              </a:rPr>
              <a:t>Roll-In</a:t>
            </a:r>
            <a:r>
              <a:rPr dirty="0" sz="1350" spc="60">
                <a:latin typeface="Segoe UI Symbol"/>
                <a:cs typeface="Segoe UI Symbol"/>
              </a:rPr>
              <a:t> </a:t>
            </a:r>
            <a:r>
              <a:rPr dirty="0" sz="1350" spc="-10">
                <a:latin typeface="Segoe UI Symbol"/>
                <a:cs typeface="Segoe UI Symbol"/>
              </a:rPr>
              <a:t>Patients</a:t>
            </a:r>
            <a:endParaRPr sz="1350">
              <a:latin typeface="Segoe UI Symbol"/>
              <a:cs typeface="Segoe UI Symbo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3031077" y="2885638"/>
            <a:ext cx="906144" cy="1341755"/>
            <a:chOff x="3031077" y="2885638"/>
            <a:chExt cx="906144" cy="1341755"/>
          </a:xfrm>
        </p:grpSpPr>
        <p:sp>
          <p:nvSpPr>
            <p:cNvPr id="28" name="object 28" descr=""/>
            <p:cNvSpPr/>
            <p:nvPr/>
          </p:nvSpPr>
          <p:spPr>
            <a:xfrm>
              <a:off x="3034702" y="4182503"/>
              <a:ext cx="826135" cy="635"/>
            </a:xfrm>
            <a:custGeom>
              <a:avLst/>
              <a:gdLst/>
              <a:ahLst/>
              <a:cxnLst/>
              <a:rect l="l" t="t" r="r" b="b"/>
              <a:pathLst>
                <a:path w="826135" h="635">
                  <a:moveTo>
                    <a:pt x="0" y="0"/>
                  </a:moveTo>
                  <a:lnTo>
                    <a:pt x="825816" y="623"/>
                  </a:lnTo>
                </a:path>
              </a:pathLst>
            </a:custGeom>
            <a:ln w="7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849543" y="4139331"/>
              <a:ext cx="87630" cy="87630"/>
            </a:xfrm>
            <a:custGeom>
              <a:avLst/>
              <a:gdLst/>
              <a:ahLst/>
              <a:cxnLst/>
              <a:rect l="l" t="t" r="r" b="b"/>
              <a:pathLst>
                <a:path w="87629" h="87629">
                  <a:moveTo>
                    <a:pt x="58" y="0"/>
                  </a:moveTo>
                  <a:lnTo>
                    <a:pt x="0" y="87561"/>
                  </a:lnTo>
                  <a:lnTo>
                    <a:pt x="87575" y="4385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034702" y="2917241"/>
              <a:ext cx="771525" cy="12700"/>
            </a:xfrm>
            <a:custGeom>
              <a:avLst/>
              <a:gdLst/>
              <a:ahLst/>
              <a:cxnLst/>
              <a:rect l="l" t="t" r="r" b="b"/>
              <a:pathLst>
                <a:path w="771525" h="12700">
                  <a:moveTo>
                    <a:pt x="0" y="0"/>
                  </a:moveTo>
                  <a:lnTo>
                    <a:pt x="771467" y="12322"/>
                  </a:lnTo>
                </a:path>
              </a:pathLst>
            </a:custGeom>
            <a:ln w="7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794513" y="2885638"/>
              <a:ext cx="88265" cy="87630"/>
            </a:xfrm>
            <a:custGeom>
              <a:avLst/>
              <a:gdLst/>
              <a:ahLst/>
              <a:cxnLst/>
              <a:rect l="l" t="t" r="r" b="b"/>
              <a:pathLst>
                <a:path w="88264" h="87630">
                  <a:moveTo>
                    <a:pt x="1405" y="0"/>
                  </a:moveTo>
                  <a:lnTo>
                    <a:pt x="0" y="87561"/>
                  </a:lnTo>
                  <a:lnTo>
                    <a:pt x="88257" y="45085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631658" y="3967760"/>
            <a:ext cx="2033270" cy="431165"/>
          </a:xfrm>
          <a:prstGeom prst="rect">
            <a:avLst/>
          </a:prstGeom>
          <a:ln w="7248">
            <a:solidFill>
              <a:srgbClr val="000000"/>
            </a:solidFill>
          </a:ln>
        </p:spPr>
        <p:txBody>
          <a:bodyPr wrap="square" lIns="0" tIns="98425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775"/>
              </a:spcBef>
            </a:pPr>
            <a:r>
              <a:rPr dirty="0" sz="1350">
                <a:latin typeface="Segoe UI Symbol"/>
                <a:cs typeface="Segoe UI Symbol"/>
              </a:rPr>
              <a:t>24</a:t>
            </a:r>
            <a:r>
              <a:rPr dirty="0" sz="1350" spc="-20">
                <a:latin typeface="Segoe UI Symbol"/>
                <a:cs typeface="Segoe UI Symbol"/>
              </a:rPr>
              <a:t> </a:t>
            </a:r>
            <a:r>
              <a:rPr dirty="0" sz="1350">
                <a:latin typeface="Segoe UI Symbol"/>
                <a:cs typeface="Segoe UI Symbol"/>
              </a:rPr>
              <a:t>Roll-In</a:t>
            </a:r>
            <a:r>
              <a:rPr dirty="0" sz="1350" spc="60">
                <a:latin typeface="Segoe UI Symbol"/>
                <a:cs typeface="Segoe UI Symbol"/>
              </a:rPr>
              <a:t> </a:t>
            </a:r>
            <a:r>
              <a:rPr dirty="0" sz="1350" spc="-10">
                <a:latin typeface="Segoe UI Symbol"/>
                <a:cs typeface="Segoe UI Symbol"/>
              </a:rPr>
              <a:t>Patients</a:t>
            </a:r>
            <a:endParaRPr sz="1350">
              <a:latin typeface="Segoe UI Symbol"/>
              <a:cs typeface="Segoe UI Symbo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879993" y="2884189"/>
            <a:ext cx="993775" cy="1343025"/>
            <a:chOff x="6879993" y="2884189"/>
            <a:chExt cx="993775" cy="1343025"/>
          </a:xfrm>
        </p:grpSpPr>
        <p:sp>
          <p:nvSpPr>
            <p:cNvPr id="34" name="object 34" descr=""/>
            <p:cNvSpPr/>
            <p:nvPr/>
          </p:nvSpPr>
          <p:spPr>
            <a:xfrm>
              <a:off x="6883617" y="4182502"/>
              <a:ext cx="671830" cy="635"/>
            </a:xfrm>
            <a:custGeom>
              <a:avLst/>
              <a:gdLst/>
              <a:ahLst/>
              <a:cxnLst/>
              <a:rect l="l" t="t" r="r" b="b"/>
              <a:pathLst>
                <a:path w="671829" h="635">
                  <a:moveTo>
                    <a:pt x="0" y="0"/>
                  </a:moveTo>
                  <a:lnTo>
                    <a:pt x="671496" y="608"/>
                  </a:lnTo>
                </a:path>
              </a:pathLst>
            </a:custGeom>
            <a:ln w="7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544095" y="4139316"/>
              <a:ext cx="87630" cy="87630"/>
            </a:xfrm>
            <a:custGeom>
              <a:avLst/>
              <a:gdLst/>
              <a:ahLst/>
              <a:cxnLst/>
              <a:rect l="l" t="t" r="r" b="b"/>
              <a:pathLst>
                <a:path w="87629" h="87629">
                  <a:moveTo>
                    <a:pt x="0" y="0"/>
                  </a:moveTo>
                  <a:lnTo>
                    <a:pt x="0" y="87561"/>
                  </a:lnTo>
                  <a:lnTo>
                    <a:pt x="87561" y="43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883617" y="2917241"/>
              <a:ext cx="913765" cy="11430"/>
            </a:xfrm>
            <a:custGeom>
              <a:avLst/>
              <a:gdLst/>
              <a:ahLst/>
              <a:cxnLst/>
              <a:rect l="l" t="t" r="r" b="b"/>
              <a:pathLst>
                <a:path w="913765" h="11430">
                  <a:moveTo>
                    <a:pt x="0" y="0"/>
                  </a:moveTo>
                  <a:lnTo>
                    <a:pt x="913160" y="10872"/>
                  </a:lnTo>
                </a:path>
              </a:pathLst>
            </a:custGeom>
            <a:ln w="7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785324" y="2884189"/>
              <a:ext cx="88265" cy="87630"/>
            </a:xfrm>
            <a:custGeom>
              <a:avLst/>
              <a:gdLst/>
              <a:ahLst/>
              <a:cxnLst/>
              <a:rect l="l" t="t" r="r" b="b"/>
              <a:pathLst>
                <a:path w="88265" h="87630">
                  <a:moveTo>
                    <a:pt x="1014" y="0"/>
                  </a:moveTo>
                  <a:lnTo>
                    <a:pt x="0" y="87561"/>
                  </a:lnTo>
                  <a:lnTo>
                    <a:pt x="87995" y="44795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Results:</a:t>
            </a:r>
            <a:r>
              <a:rPr dirty="0" sz="3600" spc="-25"/>
              <a:t> </a:t>
            </a:r>
            <a:r>
              <a:rPr dirty="0" sz="3600"/>
              <a:t>Patient</a:t>
            </a:r>
            <a:r>
              <a:rPr dirty="0" sz="3600" spc="-20"/>
              <a:t> </a:t>
            </a:r>
            <a:r>
              <a:rPr dirty="0" sz="3600"/>
              <a:t>Baseline</a:t>
            </a:r>
            <a:r>
              <a:rPr dirty="0" sz="3600" spc="-15"/>
              <a:t> </a:t>
            </a:r>
            <a:r>
              <a:rPr dirty="0" sz="3600" spc="-10"/>
              <a:t>Characteristics</a:t>
            </a:r>
            <a:endParaRPr sz="3600"/>
          </a:p>
        </p:txBody>
      </p:sp>
      <p:sp>
        <p:nvSpPr>
          <p:cNvPr id="3" name="object 3" descr=""/>
          <p:cNvSpPr/>
          <p:nvPr/>
        </p:nvSpPr>
        <p:spPr>
          <a:xfrm>
            <a:off x="942771" y="3453307"/>
            <a:ext cx="11042015" cy="267970"/>
          </a:xfrm>
          <a:custGeom>
            <a:avLst/>
            <a:gdLst/>
            <a:ahLst/>
            <a:cxnLst/>
            <a:rect l="l" t="t" r="r" b="b"/>
            <a:pathLst>
              <a:path w="11042015" h="267970">
                <a:moveTo>
                  <a:pt x="11041482" y="0"/>
                </a:moveTo>
                <a:lnTo>
                  <a:pt x="8226692" y="0"/>
                </a:lnTo>
                <a:lnTo>
                  <a:pt x="5144401" y="0"/>
                </a:lnTo>
                <a:lnTo>
                  <a:pt x="0" y="0"/>
                </a:lnTo>
                <a:lnTo>
                  <a:pt x="0" y="267970"/>
                </a:lnTo>
                <a:lnTo>
                  <a:pt x="5144401" y="267970"/>
                </a:lnTo>
                <a:lnTo>
                  <a:pt x="8226692" y="267970"/>
                </a:lnTo>
                <a:lnTo>
                  <a:pt x="11041482" y="267970"/>
                </a:lnTo>
                <a:lnTo>
                  <a:pt x="1104148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42771" y="3989247"/>
            <a:ext cx="11042015" cy="267970"/>
          </a:xfrm>
          <a:custGeom>
            <a:avLst/>
            <a:gdLst/>
            <a:ahLst/>
            <a:cxnLst/>
            <a:rect l="l" t="t" r="r" b="b"/>
            <a:pathLst>
              <a:path w="11042015" h="267970">
                <a:moveTo>
                  <a:pt x="11041482" y="0"/>
                </a:moveTo>
                <a:lnTo>
                  <a:pt x="8226692" y="0"/>
                </a:lnTo>
                <a:lnTo>
                  <a:pt x="5144401" y="0"/>
                </a:lnTo>
                <a:lnTo>
                  <a:pt x="0" y="0"/>
                </a:lnTo>
                <a:lnTo>
                  <a:pt x="0" y="267970"/>
                </a:lnTo>
                <a:lnTo>
                  <a:pt x="5144401" y="267970"/>
                </a:lnTo>
                <a:lnTo>
                  <a:pt x="8226692" y="267970"/>
                </a:lnTo>
                <a:lnTo>
                  <a:pt x="11041482" y="267970"/>
                </a:lnTo>
                <a:lnTo>
                  <a:pt x="1104148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42771" y="4525187"/>
            <a:ext cx="11042015" cy="267970"/>
          </a:xfrm>
          <a:custGeom>
            <a:avLst/>
            <a:gdLst/>
            <a:ahLst/>
            <a:cxnLst/>
            <a:rect l="l" t="t" r="r" b="b"/>
            <a:pathLst>
              <a:path w="11042015" h="267970">
                <a:moveTo>
                  <a:pt x="11041482" y="0"/>
                </a:moveTo>
                <a:lnTo>
                  <a:pt x="8226692" y="0"/>
                </a:lnTo>
                <a:lnTo>
                  <a:pt x="5144401" y="0"/>
                </a:lnTo>
                <a:lnTo>
                  <a:pt x="0" y="0"/>
                </a:lnTo>
                <a:lnTo>
                  <a:pt x="0" y="267970"/>
                </a:lnTo>
                <a:lnTo>
                  <a:pt x="5144401" y="267970"/>
                </a:lnTo>
                <a:lnTo>
                  <a:pt x="8226692" y="267970"/>
                </a:lnTo>
                <a:lnTo>
                  <a:pt x="11041482" y="267970"/>
                </a:lnTo>
                <a:lnTo>
                  <a:pt x="1104148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42771" y="5061127"/>
            <a:ext cx="11042015" cy="267970"/>
          </a:xfrm>
          <a:custGeom>
            <a:avLst/>
            <a:gdLst/>
            <a:ahLst/>
            <a:cxnLst/>
            <a:rect l="l" t="t" r="r" b="b"/>
            <a:pathLst>
              <a:path w="11042015" h="267970">
                <a:moveTo>
                  <a:pt x="11041482" y="0"/>
                </a:moveTo>
                <a:lnTo>
                  <a:pt x="8226692" y="0"/>
                </a:lnTo>
                <a:lnTo>
                  <a:pt x="5144401" y="0"/>
                </a:lnTo>
                <a:lnTo>
                  <a:pt x="0" y="0"/>
                </a:lnTo>
                <a:lnTo>
                  <a:pt x="0" y="267970"/>
                </a:lnTo>
                <a:lnTo>
                  <a:pt x="5144401" y="267970"/>
                </a:lnTo>
                <a:lnTo>
                  <a:pt x="8226692" y="267970"/>
                </a:lnTo>
                <a:lnTo>
                  <a:pt x="11041482" y="267970"/>
                </a:lnTo>
                <a:lnTo>
                  <a:pt x="1104148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942772" y="5597065"/>
            <a:ext cx="11042015" cy="219710"/>
            <a:chOff x="942772" y="5597065"/>
            <a:chExt cx="11042015" cy="219710"/>
          </a:xfrm>
        </p:grpSpPr>
        <p:sp>
          <p:nvSpPr>
            <p:cNvPr id="8" name="object 8" descr=""/>
            <p:cNvSpPr/>
            <p:nvPr/>
          </p:nvSpPr>
          <p:spPr>
            <a:xfrm>
              <a:off x="942771" y="5597067"/>
              <a:ext cx="11042015" cy="213360"/>
            </a:xfrm>
            <a:custGeom>
              <a:avLst/>
              <a:gdLst/>
              <a:ahLst/>
              <a:cxnLst/>
              <a:rect l="l" t="t" r="r" b="b"/>
              <a:pathLst>
                <a:path w="11042015" h="213360">
                  <a:moveTo>
                    <a:pt x="11041482" y="0"/>
                  </a:moveTo>
                  <a:lnTo>
                    <a:pt x="8226692" y="0"/>
                  </a:lnTo>
                  <a:lnTo>
                    <a:pt x="5144401" y="0"/>
                  </a:lnTo>
                  <a:lnTo>
                    <a:pt x="0" y="0"/>
                  </a:lnTo>
                  <a:lnTo>
                    <a:pt x="0" y="213360"/>
                  </a:lnTo>
                  <a:lnTo>
                    <a:pt x="5144401" y="213360"/>
                  </a:lnTo>
                  <a:lnTo>
                    <a:pt x="8226692" y="213360"/>
                  </a:lnTo>
                  <a:lnTo>
                    <a:pt x="11041482" y="213360"/>
                  </a:lnTo>
                  <a:lnTo>
                    <a:pt x="1104148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42772" y="5810425"/>
              <a:ext cx="11042015" cy="0"/>
            </a:xfrm>
            <a:custGeom>
              <a:avLst/>
              <a:gdLst/>
              <a:ahLst/>
              <a:cxnLst/>
              <a:rect l="l" t="t" r="r" b="b"/>
              <a:pathLst>
                <a:path w="11042015" h="0">
                  <a:moveTo>
                    <a:pt x="0" y="0"/>
                  </a:moveTo>
                  <a:lnTo>
                    <a:pt x="11041485" y="0"/>
                  </a:lnTo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942772" y="918588"/>
            <a:ext cx="11042015" cy="292100"/>
          </a:xfrm>
          <a:prstGeom prst="rect">
            <a:avLst/>
          </a:prstGeom>
          <a:solidFill>
            <a:srgbClr val="002856"/>
          </a:solidFill>
        </p:spPr>
        <p:txBody>
          <a:bodyPr wrap="square" lIns="0" tIns="40640" rIns="0" bIns="0" rtlCol="0" vert="horz">
            <a:spAutoFit/>
          </a:bodyPr>
          <a:lstStyle/>
          <a:p>
            <a:pPr marL="1611630">
              <a:lnSpc>
                <a:spcPct val="100000"/>
              </a:lnSpc>
              <a:spcBef>
                <a:spcPts val="320"/>
              </a:spcBef>
              <a:tabLst>
                <a:tab pos="5800725" algn="l"/>
                <a:tab pos="8819515" algn="l"/>
              </a:tabLst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Characteristics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Paroxysmal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(n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150)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Persistent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(n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150)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75792" y="1196340"/>
            <a:ext cx="97910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4460" algn="l"/>
                <a:tab pos="9422765" algn="l"/>
              </a:tabLst>
            </a:pPr>
            <a:r>
              <a:rPr dirty="0" sz="1400" b="1">
                <a:latin typeface="Arial"/>
                <a:cs typeface="Arial"/>
              </a:rPr>
              <a:t>Male</a:t>
            </a:r>
            <a:r>
              <a:rPr dirty="0" sz="1400" spc="-25" b="1">
                <a:latin typeface="Arial"/>
                <a:cs typeface="Arial"/>
              </a:rPr>
              <a:t> Sex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64%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75%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2772" y="1423846"/>
            <a:ext cx="11042015" cy="213360"/>
          </a:xfrm>
          <a:prstGeom prst="rect">
            <a:avLst/>
          </a:prstGeom>
          <a:solidFill>
            <a:srgbClr val="EDEDED"/>
          </a:solidFill>
        </p:spPr>
        <p:txBody>
          <a:bodyPr wrap="square" lIns="0" tIns="0" rIns="0" bIns="0" rtlCol="0" vert="horz">
            <a:spAutoFit/>
          </a:bodyPr>
          <a:lstStyle/>
          <a:p>
            <a:pPr marL="45085">
              <a:lnSpc>
                <a:spcPts val="1670"/>
              </a:lnSpc>
              <a:tabLst>
                <a:tab pos="6292215" algn="l"/>
                <a:tab pos="9240520" algn="l"/>
              </a:tabLst>
            </a:pPr>
            <a:r>
              <a:rPr dirty="0" sz="1400" b="1">
                <a:latin typeface="Arial"/>
                <a:cs typeface="Arial"/>
              </a:rPr>
              <a:t>Age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(years)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63.4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9.9</a:t>
            </a:r>
            <a:r>
              <a:rPr dirty="0" sz="1400">
                <a:latin typeface="Arial"/>
                <a:cs typeface="Arial"/>
              </a:rPr>
              <a:t>	66.0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9.0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75792" y="1623059"/>
            <a:ext cx="100076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59195" algn="l"/>
                <a:tab pos="9207500" algn="l"/>
              </a:tabLst>
            </a:pP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Atrial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Diameter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(mm)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38.7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5.8</a:t>
            </a:r>
            <a:r>
              <a:rPr dirty="0" sz="1400">
                <a:latin typeface="Arial"/>
                <a:cs typeface="Arial"/>
              </a:rPr>
              <a:t>	42.0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5.0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42772" y="1850566"/>
            <a:ext cx="11042015" cy="213360"/>
          </a:xfrm>
          <a:prstGeom prst="rect">
            <a:avLst/>
          </a:prstGeom>
          <a:solidFill>
            <a:srgbClr val="EDEDED"/>
          </a:solidFill>
        </p:spPr>
        <p:txBody>
          <a:bodyPr wrap="square" lIns="0" tIns="0" rIns="0" bIns="0" rtlCol="0" vert="horz">
            <a:spAutoFit/>
          </a:bodyPr>
          <a:lstStyle/>
          <a:p>
            <a:pPr marL="45085">
              <a:lnSpc>
                <a:spcPts val="1670"/>
              </a:lnSpc>
              <a:tabLst>
                <a:tab pos="6259195" algn="l"/>
                <a:tab pos="9240520" algn="l"/>
              </a:tabLst>
            </a:pP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Ventricular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Ejection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Fraction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(%)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60.3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4.8</a:t>
            </a:r>
            <a:r>
              <a:rPr dirty="0" baseline="24691" sz="1350" spc="-30">
                <a:latin typeface="Arial"/>
                <a:cs typeface="Arial"/>
              </a:rPr>
              <a:t>†</a:t>
            </a:r>
            <a:r>
              <a:rPr dirty="0" baseline="24691" sz="135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57.6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6.4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75792" y="2049779"/>
            <a:ext cx="99580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08725" algn="l"/>
                <a:tab pos="9257030" algn="l"/>
              </a:tabLst>
            </a:pPr>
            <a:r>
              <a:rPr dirty="0" sz="1400" b="1">
                <a:latin typeface="Arial"/>
                <a:cs typeface="Arial"/>
              </a:rPr>
              <a:t>Years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Since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AF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Onset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3.8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6.2</a:t>
            </a:r>
            <a:r>
              <a:rPr dirty="0" sz="1400">
                <a:latin typeface="Arial"/>
                <a:cs typeface="Arial"/>
              </a:rPr>
              <a:t>	2.7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3.7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42772" y="2277286"/>
            <a:ext cx="11042015" cy="213360"/>
          </a:xfrm>
          <a:prstGeom prst="rect">
            <a:avLst/>
          </a:prstGeom>
          <a:solidFill>
            <a:srgbClr val="EDEDED"/>
          </a:solidFill>
        </p:spPr>
        <p:txBody>
          <a:bodyPr wrap="square" lIns="0" tIns="0" rIns="0" bIns="0" rtlCol="0" vert="horz">
            <a:spAutoFit/>
          </a:bodyPr>
          <a:lstStyle/>
          <a:p>
            <a:pPr marL="45085">
              <a:lnSpc>
                <a:spcPts val="1670"/>
              </a:lnSpc>
              <a:tabLst>
                <a:tab pos="6341745" algn="l"/>
                <a:tab pos="9290050" algn="l"/>
              </a:tabLst>
            </a:pPr>
            <a:r>
              <a:rPr dirty="0" sz="1400" b="1">
                <a:latin typeface="Arial"/>
                <a:cs typeface="Arial"/>
              </a:rPr>
              <a:t>Number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Failed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Antiarrhythmic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Drugs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1.3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0.6</a:t>
            </a:r>
            <a:r>
              <a:rPr dirty="0" sz="1400">
                <a:latin typeface="Arial"/>
                <a:cs typeface="Arial"/>
              </a:rPr>
              <a:t>	1.3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0.6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75792" y="2476500"/>
            <a:ext cx="29743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Cardioversions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Prior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Enrollment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16831" y="2421636"/>
            <a:ext cx="1247775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699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Electrical Pharmaceutical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437828" y="2449068"/>
            <a:ext cx="380365" cy="56197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400" spc="-25">
                <a:latin typeface="Arial"/>
                <a:cs typeface="Arial"/>
              </a:rPr>
              <a:t>22%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400" spc="-25">
                <a:latin typeface="Arial"/>
                <a:cs typeface="Arial"/>
              </a:rPr>
              <a:t>10%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386366" y="2421636"/>
            <a:ext cx="380365" cy="56197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400" spc="-25">
                <a:latin typeface="Arial"/>
                <a:cs typeface="Arial"/>
              </a:rPr>
              <a:t>62%</a:t>
            </a:r>
            <a:endParaRPr sz="1400">
              <a:latin typeface="Arial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430"/>
              </a:spcBef>
            </a:pPr>
            <a:r>
              <a:rPr dirty="0" sz="1400" spc="-25">
                <a:latin typeface="Arial"/>
                <a:cs typeface="Arial"/>
              </a:rPr>
              <a:t>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42772" y="3026586"/>
            <a:ext cx="11042015" cy="213360"/>
          </a:xfrm>
          <a:prstGeom prst="rect">
            <a:avLst/>
          </a:prstGeom>
          <a:solidFill>
            <a:srgbClr val="EDEDED"/>
          </a:solidFill>
        </p:spPr>
        <p:txBody>
          <a:bodyPr wrap="square" lIns="0" tIns="0" rIns="0" bIns="0" rtlCol="0" vert="horz">
            <a:spAutoFit/>
          </a:bodyPr>
          <a:lstStyle/>
          <a:p>
            <a:pPr marL="45085">
              <a:lnSpc>
                <a:spcPts val="1675"/>
              </a:lnSpc>
              <a:tabLst>
                <a:tab pos="6292215" algn="l"/>
                <a:tab pos="9240520" algn="l"/>
              </a:tabLst>
            </a:pPr>
            <a:r>
              <a:rPr dirty="0" sz="1400" b="1">
                <a:latin typeface="Arial"/>
                <a:cs typeface="Arial"/>
              </a:rPr>
              <a:t>Body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Mass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Index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(kg/m</a:t>
            </a:r>
            <a:r>
              <a:rPr dirty="0" baseline="24691" sz="1350" spc="-15" b="1">
                <a:latin typeface="Arial"/>
                <a:cs typeface="Arial"/>
              </a:rPr>
              <a:t>2</a:t>
            </a:r>
            <a:r>
              <a:rPr dirty="0" sz="1400" spc="-10" b="1">
                <a:latin typeface="Arial"/>
                <a:cs typeface="Arial"/>
              </a:rPr>
              <a:t>)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28.6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5.9</a:t>
            </a:r>
            <a:r>
              <a:rPr dirty="0" sz="1400">
                <a:latin typeface="Arial"/>
                <a:cs typeface="Arial"/>
              </a:rPr>
              <a:t>	30.9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6.8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75792" y="3226308"/>
            <a:ext cx="13354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Medical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History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16139" y="3467100"/>
            <a:ext cx="5264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Stroke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00201" y="3735323"/>
            <a:ext cx="2019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Transient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ischemic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attack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216139" y="4003548"/>
            <a:ext cx="16389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Myocardial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infarction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03439" y="4271772"/>
            <a:ext cx="191706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Coronary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artery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216139" y="4539996"/>
            <a:ext cx="1057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Hypertension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203439" y="4808220"/>
            <a:ext cx="19373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Obstructive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sleep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apnea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16139" y="5076444"/>
            <a:ext cx="13906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Valve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dysfunction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437828" y="3384803"/>
            <a:ext cx="3328670" cy="217170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61594">
              <a:lnSpc>
                <a:spcPct val="100000"/>
              </a:lnSpc>
              <a:spcBef>
                <a:spcPts val="530"/>
              </a:spcBef>
              <a:tabLst>
                <a:tab pos="3009900" algn="l"/>
              </a:tabLst>
            </a:pPr>
            <a:r>
              <a:rPr dirty="0" sz="1400" spc="-25">
                <a:latin typeface="Arial"/>
                <a:cs typeface="Arial"/>
              </a:rPr>
              <a:t>3%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434"/>
              </a:spcBef>
              <a:tabLst>
                <a:tab pos="3009900" algn="l"/>
              </a:tabLst>
            </a:pPr>
            <a:r>
              <a:rPr dirty="0" sz="1400" spc="-25">
                <a:latin typeface="Arial"/>
                <a:cs typeface="Arial"/>
              </a:rPr>
              <a:t>1%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430"/>
              </a:spcBef>
              <a:tabLst>
                <a:tab pos="3009900" algn="l"/>
              </a:tabLst>
            </a:pPr>
            <a:r>
              <a:rPr dirty="0" sz="1400" spc="-25">
                <a:latin typeface="Arial"/>
                <a:cs typeface="Arial"/>
              </a:rPr>
              <a:t>5%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5%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961005" algn="l"/>
              </a:tabLst>
            </a:pPr>
            <a:r>
              <a:rPr dirty="0" sz="1400" spc="-25">
                <a:latin typeface="Arial"/>
                <a:cs typeface="Arial"/>
              </a:rPr>
              <a:t>21%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21%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2961005" algn="l"/>
              </a:tabLst>
            </a:pPr>
            <a:r>
              <a:rPr dirty="0" sz="1400" spc="-25">
                <a:latin typeface="Arial"/>
                <a:cs typeface="Arial"/>
              </a:rPr>
              <a:t>49%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65%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961005" algn="l"/>
              </a:tabLst>
            </a:pPr>
            <a:r>
              <a:rPr dirty="0" sz="1400" spc="-25">
                <a:latin typeface="Arial"/>
                <a:cs typeface="Arial"/>
              </a:rPr>
              <a:t>20%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31%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2967355" algn="l"/>
              </a:tabLst>
            </a:pPr>
            <a:r>
              <a:rPr dirty="0" sz="1400" spc="-25">
                <a:latin typeface="Arial"/>
                <a:cs typeface="Arial"/>
              </a:rPr>
              <a:t>15%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11%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961005" algn="l"/>
              </a:tabLst>
            </a:pPr>
            <a:r>
              <a:rPr dirty="0" sz="1400" spc="-25">
                <a:latin typeface="Arial"/>
                <a:cs typeface="Arial"/>
              </a:rPr>
              <a:t>16%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14%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203439" y="5344667"/>
            <a:ext cx="725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Diabetes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96945" y="5585460"/>
            <a:ext cx="11125835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>
              <a:lnSpc>
                <a:spcPts val="1614"/>
              </a:lnSpc>
              <a:spcBef>
                <a:spcPts val="100"/>
              </a:spcBef>
              <a:tabLst>
                <a:tab pos="6387465" algn="l"/>
                <a:tab pos="9335770" algn="l"/>
              </a:tabLst>
            </a:pPr>
            <a:r>
              <a:rPr dirty="0" sz="1400" spc="-10" b="1">
                <a:latin typeface="Arial"/>
                <a:cs typeface="Arial"/>
              </a:rPr>
              <a:t>CHA</a:t>
            </a:r>
            <a:r>
              <a:rPr dirty="0" baseline="-18518" sz="1350" spc="-15" b="1">
                <a:latin typeface="Arial"/>
                <a:cs typeface="Arial"/>
              </a:rPr>
              <a:t>2</a:t>
            </a:r>
            <a:r>
              <a:rPr dirty="0" sz="1400" spc="-10" b="1">
                <a:latin typeface="Arial"/>
                <a:cs typeface="Arial"/>
              </a:rPr>
              <a:t>DS</a:t>
            </a:r>
            <a:r>
              <a:rPr dirty="0" baseline="-18518" sz="1350" spc="-15" b="1">
                <a:latin typeface="Arial"/>
                <a:cs typeface="Arial"/>
              </a:rPr>
              <a:t>2</a:t>
            </a:r>
            <a:r>
              <a:rPr dirty="0" sz="1400" spc="-10" b="1">
                <a:latin typeface="Arial"/>
                <a:cs typeface="Arial"/>
              </a:rPr>
              <a:t>VASc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1.8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1.4</a:t>
            </a:r>
            <a:r>
              <a:rPr dirty="0" sz="1400">
                <a:latin typeface="Arial"/>
                <a:cs typeface="Arial"/>
              </a:rPr>
              <a:t>	2.1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±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1.4</a:t>
            </a:r>
            <a:endParaRPr sz="1400">
              <a:latin typeface="Arial"/>
              <a:cs typeface="Arial"/>
            </a:endParaRPr>
          </a:p>
          <a:p>
            <a:pPr marL="50800">
              <a:lnSpc>
                <a:spcPts val="1255"/>
              </a:lnSpc>
            </a:pPr>
            <a:r>
              <a:rPr dirty="0" sz="1100" spc="-100" b="1">
                <a:latin typeface="Arial"/>
                <a:cs typeface="Arial"/>
              </a:rPr>
              <a:t>Data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5" b="1">
                <a:latin typeface="Arial"/>
                <a:cs typeface="Arial"/>
              </a:rPr>
              <a:t>represented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14" b="1">
                <a:latin typeface="Arial"/>
                <a:cs typeface="Arial"/>
              </a:rPr>
              <a:t>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25" b="1">
                <a:latin typeface="Arial"/>
                <a:cs typeface="Arial"/>
              </a:rPr>
              <a:t>mean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50" b="1">
                <a:latin typeface="Arial"/>
                <a:cs typeface="Arial"/>
              </a:rPr>
              <a:t>±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75" b="1">
                <a:latin typeface="Arial"/>
                <a:cs typeface="Arial"/>
              </a:rPr>
              <a:t>SD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14" b="1">
                <a:latin typeface="Arial"/>
                <a:cs typeface="Arial"/>
              </a:rPr>
              <a:t>or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5" b="1">
                <a:latin typeface="Arial"/>
                <a:cs typeface="Arial"/>
              </a:rPr>
              <a:t>percentage;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baseline="23809" sz="1050" spc="-15">
                <a:latin typeface="Arial"/>
                <a:cs typeface="Arial"/>
              </a:rPr>
              <a:t>†</a:t>
            </a:r>
            <a:r>
              <a:rPr dirty="0" sz="1100" spc="-10">
                <a:latin typeface="Arial"/>
                <a:cs typeface="Arial"/>
              </a:rPr>
              <a:t>n=149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2023-03-06T18:10:11Z</dcterms:created>
  <dcterms:modified xsi:type="dcterms:W3CDTF">2023-03-06T18:10:11Z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2023-03-05T00:00:00Z</vt:filetime>
  </property>
  <property fmtid="{D5CDD505-2E9C-101B-9397-08002B2CF9AE}" pid="3" name="LastSaved">
    <vt:filetime>2023-03-06T00:00:00Z</vt:filetime>
  </property>
  <property fmtid="{D5CDD505-2E9C-101B-9397-08002B2CF9AE}" pid="4" name="Producer">
    <vt:lpwstr>macOS Version 11.1 (Build 20C69) Quartz PDFContext</vt:lpwstr>
  </property>
</Properties>
</file>