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5"/>
    <p:sldMasterId id="2147483703" r:id="rId6"/>
    <p:sldMasterId id="2147483689" r:id="rId7"/>
    <p:sldMasterId id="2147483698" r:id="rId8"/>
    <p:sldMasterId id="2147483721" r:id="rId9"/>
    <p:sldMasterId id="2147483726" r:id="rId10"/>
    <p:sldMasterId id="2147483739" r:id="rId11"/>
    <p:sldMasterId id="2147483749" r:id="rId12"/>
    <p:sldMasterId id="2147483758" r:id="rId13"/>
  </p:sldMasterIdLst>
  <p:notesMasterIdLst>
    <p:notesMasterId r:id="rId28"/>
  </p:notesMasterIdLst>
  <p:sldIdLst>
    <p:sldId id="278" r:id="rId14"/>
    <p:sldId id="3419" r:id="rId15"/>
    <p:sldId id="3418" r:id="rId16"/>
    <p:sldId id="3397" r:id="rId17"/>
    <p:sldId id="304" r:id="rId18"/>
    <p:sldId id="3415" r:id="rId19"/>
    <p:sldId id="3413" r:id="rId20"/>
    <p:sldId id="257" r:id="rId21"/>
    <p:sldId id="258" r:id="rId22"/>
    <p:sldId id="259" r:id="rId23"/>
    <p:sldId id="3420" r:id="rId24"/>
    <p:sldId id="260" r:id="rId25"/>
    <p:sldId id="3421" r:id="rId26"/>
    <p:sldId id="341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1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FABE00"/>
    <a:srgbClr val="188642"/>
    <a:srgbClr val="005392"/>
    <a:srgbClr val="FFDE75"/>
    <a:srgbClr val="1B9549"/>
    <a:srgbClr val="E62100"/>
    <a:srgbClr val="FF2600"/>
    <a:srgbClr val="A7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81" autoAdjust="0"/>
  </p:normalViewPr>
  <p:slideViewPr>
    <p:cSldViewPr snapToGrid="0" snapToObjects="1">
      <p:cViewPr varScale="1">
        <p:scale>
          <a:sx n="65" d="100"/>
          <a:sy n="65" d="100"/>
        </p:scale>
        <p:origin x="752" y="60"/>
      </p:cViewPr>
      <p:guideLst>
        <p:guide orient="horz" pos="3717"/>
        <p:guide pos="3840"/>
      </p:guideLst>
    </p:cSldViewPr>
  </p:slideViewPr>
  <p:outlineViewPr>
    <p:cViewPr>
      <p:scale>
        <a:sx n="33" d="100"/>
        <a:sy n="33" d="100"/>
      </p:scale>
      <p:origin x="0" y="-23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854344842315532"/>
          <c:y val="3.935540037631665E-2"/>
          <c:w val="0.61408126537034891"/>
          <c:h val="0.86567083817125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4F8A"/>
            </a:solidFill>
            <a:ln>
              <a:noFill/>
            </a:ln>
            <a:effectLst/>
          </c:spPr>
          <c:invertIfNegative val="0"/>
          <c:cat>
            <c:strRef>
              <c:f>Sheet1!$A$2:$A$45</c:f>
              <c:strCache>
                <c:ptCount val="5"/>
                <c:pt idx="0">
                  <c:v>Hyperlipidemia</c:v>
                </c:pt>
                <c:pt idx="1">
                  <c:v>Obesity (BMI &gt; 30)</c:v>
                </c:pt>
                <c:pt idx="2">
                  <c:v>Diabetes</c:v>
                </c:pt>
                <c:pt idx="3">
                  <c:v>Hypertension</c:v>
                </c:pt>
                <c:pt idx="4">
                  <c:v>No Risk Factors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0.34</c:v>
                </c:pt>
                <c:pt idx="1">
                  <c:v>0.45</c:v>
                </c:pt>
                <c:pt idx="2">
                  <c:v>0.35</c:v>
                </c:pt>
                <c:pt idx="3">
                  <c:v>0.57999999999999996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D-CD4C-A1B3-E661F4DEF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8459455"/>
        <c:axId val="248461135"/>
      </c:barChart>
      <c:catAx>
        <c:axId val="248459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61135"/>
        <c:crosses val="autoZero"/>
        <c:auto val="1"/>
        <c:lblAlgn val="ctr"/>
        <c:lblOffset val="100"/>
        <c:noMultiLvlLbl val="0"/>
      </c:catAx>
      <c:valAx>
        <c:axId val="2484611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5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CKD</c:v>
                </c:pt>
                <c:pt idx="1">
                  <c:v>Afib</c:v>
                </c:pt>
                <c:pt idx="2">
                  <c:v>Heart Failure</c:v>
                </c:pt>
                <c:pt idx="3">
                  <c:v>Stroke</c:v>
                </c:pt>
                <c:pt idx="4">
                  <c:v>CABG</c:v>
                </c:pt>
                <c:pt idx="5">
                  <c:v>PCI</c:v>
                </c:pt>
                <c:pt idx="6">
                  <c:v>MI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0.13200000000000001</c:v>
                </c:pt>
                <c:pt idx="1">
                  <c:v>8.6999999999999994E-2</c:v>
                </c:pt>
                <c:pt idx="2">
                  <c:v>0.109</c:v>
                </c:pt>
                <c:pt idx="3">
                  <c:v>0.10299999999999999</c:v>
                </c:pt>
                <c:pt idx="4">
                  <c:v>2.7E-2</c:v>
                </c:pt>
                <c:pt idx="5">
                  <c:v>4.2000000000000003E-2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D-CD4C-A1B3-E661F4DEF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8459455"/>
        <c:axId val="248461135"/>
      </c:barChart>
      <c:catAx>
        <c:axId val="248459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61135"/>
        <c:crosses val="autoZero"/>
        <c:auto val="1"/>
        <c:lblAlgn val="ctr"/>
        <c:lblOffset val="100"/>
        <c:noMultiLvlLbl val="0"/>
      </c:catAx>
      <c:valAx>
        <c:axId val="2484611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59455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2F-2941-91C5-EE3D2F93E7CD}"/>
              </c:ext>
            </c:extLst>
          </c:dPt>
          <c:cat>
            <c:strRef>
              <c:f>Sheet1!$A$2:$A$9</c:f>
              <c:strCache>
                <c:ptCount val="8"/>
                <c:pt idx="0">
                  <c:v>DVT/PE</c:v>
                </c:pt>
                <c:pt idx="1">
                  <c:v>Atrial Fibrillation</c:v>
                </c:pt>
                <c:pt idx="2">
                  <c:v>Myocarditis</c:v>
                </c:pt>
                <c:pt idx="3">
                  <c:v>Cardiogenic or Mixed Shock</c:v>
                </c:pt>
                <c:pt idx="4">
                  <c:v>New Heart Failure</c:v>
                </c:pt>
                <c:pt idx="5">
                  <c:v>Stroke</c:v>
                </c:pt>
                <c:pt idx="6">
                  <c:v>MI</c:v>
                </c:pt>
                <c:pt idx="7">
                  <c:v>CVD Composite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3.5999999999999997E-2</c:v>
                </c:pt>
                <c:pt idx="1">
                  <c:v>7.9000000000000001E-2</c:v>
                </c:pt>
                <c:pt idx="2">
                  <c:v>3.0000000000000001E-3</c:v>
                </c:pt>
                <c:pt idx="3">
                  <c:v>1.7000000000000001E-2</c:v>
                </c:pt>
                <c:pt idx="4">
                  <c:v>1.7999999999999999E-2</c:v>
                </c:pt>
                <c:pt idx="5">
                  <c:v>1.2999999999999999E-2</c:v>
                </c:pt>
                <c:pt idx="6">
                  <c:v>0.03</c:v>
                </c:pt>
                <c:pt idx="7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D-CD4C-A1B3-E661F4DEF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8459455"/>
        <c:axId val="248461135"/>
      </c:barChart>
      <c:catAx>
        <c:axId val="248459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61135"/>
        <c:crosses val="autoZero"/>
        <c:auto val="1"/>
        <c:lblAlgn val="ctr"/>
        <c:lblOffset val="100"/>
        <c:noMultiLvlLbl val="0"/>
      </c:catAx>
      <c:valAx>
        <c:axId val="2484611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5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3267732239493"/>
          <c:y val="3.2486604734849767E-2"/>
          <c:w val="0.88686732267760504"/>
          <c:h val="0.832159676015188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0.0%</c:formatCode>
                <c:ptCount val="1"/>
                <c:pt idx="0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D-CD4C-A1B3-E661F4DEF4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8F3-40F5-89B0-076C243FA0CE}"/>
              </c:ext>
            </c:extLst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0.00%</c:formatCode>
                <c:ptCount val="1"/>
                <c:pt idx="0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E-4DB2-A9F4-4612C165D2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379E-4DB2-A9F4-4612C165D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248459455"/>
        <c:axId val="248461135"/>
      </c:barChart>
      <c:catAx>
        <c:axId val="248459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61135"/>
        <c:crosses val="autoZero"/>
        <c:auto val="1"/>
        <c:lblAlgn val="ctr"/>
        <c:lblOffset val="100"/>
        <c:noMultiLvlLbl val="0"/>
      </c:catAx>
      <c:valAx>
        <c:axId val="24846113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alpha val="94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5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1886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9D7-4F49-B520-714637C90A8B}"/>
              </c:ext>
            </c:extLst>
          </c:dPt>
          <c:dPt>
            <c:idx val="1"/>
            <c:bubble3D val="0"/>
            <c:explosion val="14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D7-4F49-B520-714637C90A8B}"/>
              </c:ext>
            </c:extLst>
          </c:dPt>
          <c:dPt>
            <c:idx val="2"/>
            <c:bubble3D val="0"/>
            <c:explosion val="0"/>
            <c:spPr>
              <a:solidFill>
                <a:srgbClr val="FABE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D7-4F49-B520-714637C90A8B}"/>
              </c:ext>
            </c:extLst>
          </c:dPt>
          <c:dLbls>
            <c:dLbl>
              <c:idx val="0"/>
              <c:layout>
                <c:manualLayout>
                  <c:x val="-0.20026731823891664"/>
                  <c:y val="-0.215344978121494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/>
                      <a:t>72%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62606850700083"/>
                      <c:h val="0.1353355855217291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D9D7-4F49-B520-714637C90A8B}"/>
                </c:ext>
              </c:extLst>
            </c:dLbl>
            <c:dLbl>
              <c:idx val="1"/>
              <c:layout>
                <c:manualLayout>
                  <c:x val="0.16512416127945095"/>
                  <c:y val="1.90391583687796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D7-4F49-B520-714637C90A8B}"/>
                </c:ext>
              </c:extLst>
            </c:dLbl>
            <c:dLbl>
              <c:idx val="2"/>
              <c:layout>
                <c:manualLayout>
                  <c:x val="0.11920574312938505"/>
                  <c:y val="0.1553968797473400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D7-4F49-B520-714637C90A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Respiratory</c:v>
                </c:pt>
                <c:pt idx="1">
                  <c:v>Cardiac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0.72</c:v>
                </c:pt>
                <c:pt idx="1">
                  <c:v>0.1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D7-4F49-B520-714637C90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660996047673024E-2"/>
          <c:y val="0.8662373599137122"/>
          <c:w val="0.91133900395232692"/>
          <c:h val="0.133762640086287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New Dialysis/CRRT</c:v>
                </c:pt>
                <c:pt idx="1">
                  <c:v>Mechanical Ventilation</c:v>
                </c:pt>
                <c:pt idx="2">
                  <c:v>ICU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4.2000000000000003E-2</c:v>
                </c:pt>
                <c:pt idx="1">
                  <c:v>0.20200000000000001</c:v>
                </c:pt>
                <c:pt idx="2">
                  <c:v>0.30099999999999999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D-CD4C-A1B3-E661F4DEF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8459455"/>
        <c:axId val="248461135"/>
      </c:barChart>
      <c:catAx>
        <c:axId val="248459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61135"/>
        <c:crosses val="autoZero"/>
        <c:auto val="1"/>
        <c:lblAlgn val="ctr"/>
        <c:lblOffset val="100"/>
        <c:noMultiLvlLbl val="0"/>
      </c:catAx>
      <c:valAx>
        <c:axId val="2484611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5945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0.4682</cdr:x>
      <cdr:y>0.61849</cdr:y>
    </cdr:from>
    <cdr:to>
      <cdr:x>0.63233</cdr:x>
      <cdr:y>0.68622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3671AC2-46BA-4E83-BB66-7D44B8466A78}"/>
            </a:ext>
          </a:extLst>
        </cdr:cNvPr>
        <cdr:cNvSpPr txBox="1"/>
      </cdr:nvSpPr>
      <cdr:spPr>
        <a:xfrm xmlns:a="http://schemas.openxmlformats.org/drawingml/2006/main">
          <a:off x="2086722" y="3193393"/>
          <a:ext cx="731515" cy="349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bg1"/>
              </a:solidFill>
            </a:rPr>
            <a:t>Death</a:t>
          </a:r>
        </a:p>
      </cdr:txBody>
    </cdr:sp>
  </cdr:relSizeAnchor>
  <cdr:relSizeAnchor xmlns:cdr="http://schemas.openxmlformats.org/drawingml/2006/chartDrawing">
    <cdr:from>
      <cdr:x>0.4577</cdr:x>
      <cdr:y>0.23238</cdr:y>
    </cdr:from>
    <cdr:to>
      <cdr:x>0.66286</cdr:x>
      <cdr:y>0.40948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340C738-39B1-43DE-A6EC-080EA824E5A4}"/>
            </a:ext>
          </a:extLst>
        </cdr:cNvPr>
        <cdr:cNvSpPr txBox="1"/>
      </cdr:nvSpPr>
      <cdr:spPr>
        <a:xfrm xmlns:a="http://schemas.openxmlformats.org/drawingml/2006/main">
          <a:off x="2039953" y="1199816"/>
          <a:ext cx="914382" cy="914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bg1"/>
              </a:solidFill>
            </a:rPr>
            <a:t>Hospice</a:t>
          </a:r>
        </a:p>
      </cdr:txBody>
    </cdr:sp>
  </cdr:relSizeAnchor>
  <cdr:relSizeAnchor xmlns:cdr="http://schemas.openxmlformats.org/drawingml/2006/chartDrawing">
    <cdr:from>
      <cdr:x>0.27465</cdr:x>
      <cdr:y>0.23762</cdr:y>
    </cdr:from>
    <cdr:to>
      <cdr:x>0.47981</cdr:x>
      <cdr:y>0.41472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B09B64F-3885-024C-A5C3-68C42D80CD19}"/>
            </a:ext>
          </a:extLst>
        </cdr:cNvPr>
        <cdr:cNvSpPr txBox="1"/>
      </cdr:nvSpPr>
      <cdr:spPr>
        <a:xfrm xmlns:a="http://schemas.openxmlformats.org/drawingml/2006/main">
          <a:off x="1224078" y="12268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2.8%</a:t>
          </a:r>
        </a:p>
      </cdr:txBody>
    </cdr:sp>
  </cdr:relSizeAnchor>
  <cdr:relSizeAnchor xmlns:cdr="http://schemas.openxmlformats.org/drawingml/2006/chartDrawing">
    <cdr:from>
      <cdr:x>0.26722</cdr:x>
      <cdr:y>0.5223</cdr:y>
    </cdr:from>
    <cdr:to>
      <cdr:x>0.47238</cdr:x>
      <cdr:y>0.6994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30AAEAB-5CC5-564D-A28A-9DFCC21382B8}"/>
            </a:ext>
          </a:extLst>
        </cdr:cNvPr>
        <cdr:cNvSpPr txBox="1"/>
      </cdr:nvSpPr>
      <cdr:spPr>
        <a:xfrm xmlns:a="http://schemas.openxmlformats.org/drawingml/2006/main">
          <a:off x="1190970" y="26967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16.7%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9BB0E-4FBC-3646-922E-B3EE5123099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E5D83-AD5B-4D48-B55A-D6E9EDB1B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emergencies/diseases/novel-coronavirus-2019/events-as-they-happe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nejm.org/doi/full/10.1056/NEJMoa2001191" TargetMode="External"/><Relationship Id="rId4" Type="http://schemas.openxmlformats.org/officeDocument/2006/relationships/hyperlink" Target="https://www.who.int/news-room/detail/27-04-2020-who-timeline---covid-1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r>
              <a:rPr lang="en-US" dirty="0"/>
              <a:t>WHO (2020) Rolling Updates on coronavirus disease (COVID-19) </a:t>
            </a:r>
            <a:r>
              <a:rPr lang="en-US" dirty="0">
                <a:hlinkClick r:id="rId3"/>
              </a:rPr>
              <a:t>https://www.who.int/emergencies/diseases/novel-coronavirus-2019/events-as-they-happen</a:t>
            </a:r>
            <a:endParaRPr lang="en-US" dirty="0"/>
          </a:p>
          <a:p>
            <a:r>
              <a:rPr lang="en-US" dirty="0"/>
              <a:t>WHO (2020)  WHO Timeline COVID-19 </a:t>
            </a:r>
            <a:r>
              <a:rPr lang="en-US" dirty="0">
                <a:hlinkClick r:id="rId4"/>
              </a:rPr>
              <a:t>https://www.who.int/news-room/detail/27-04-2020-who-timeline---covid-19</a:t>
            </a:r>
            <a:endParaRPr lang="en-US" dirty="0"/>
          </a:p>
          <a:p>
            <a:r>
              <a:rPr lang="en-US" dirty="0" err="1"/>
              <a:t>Holshue</a:t>
            </a:r>
            <a:r>
              <a:rPr lang="en-US" dirty="0"/>
              <a:t> (2020, NEJM) First Case of 2019 Novel Coronavirus in the United States </a:t>
            </a:r>
            <a:r>
              <a:rPr lang="en-US" dirty="0">
                <a:hlinkClick r:id="rId5"/>
              </a:rPr>
              <a:t>https://www.nejm.org/doi/full/10.1056/NEJMoa2001191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7EDEC-29F4-4E1B-9283-B607438B81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22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1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6153" indent="-306153">
              <a:buFont typeface="Arial" panose="020B0604020202020204" pitchFamily="34" charset="0"/>
              <a:buChar char="•"/>
            </a:pPr>
            <a:r>
              <a:rPr lang="en-US" dirty="0"/>
              <a:t>120 Hospitals and Medical Centers are enrolled in the COVID-19 CVD Registry</a:t>
            </a:r>
          </a:p>
          <a:p>
            <a:pPr marL="306153" marR="0" lvl="0" indent="-30615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srgbClr val="C00000"/>
                </a:solidFill>
              </a:rPr>
              <a:t>18-101</a:t>
            </a:r>
            <a:r>
              <a:rPr lang="en-US" sz="1200" dirty="0">
                <a:solidFill>
                  <a:srgbClr val="C00000"/>
                </a:solidFill>
              </a:rPr>
              <a:t> years – age range of patient data entered in Registry</a:t>
            </a:r>
          </a:p>
          <a:p>
            <a:pPr marL="306153" indent="-306153">
              <a:buFont typeface="Arial" panose="020B0604020202020204" pitchFamily="34" charset="0"/>
              <a:buChar char="•"/>
            </a:pPr>
            <a:endParaRPr lang="en-US" dirty="0"/>
          </a:p>
          <a:p>
            <a:pPr marL="306153" indent="-306153">
              <a:buFont typeface="Arial" panose="020B0604020202020204" pitchFamily="34" charset="0"/>
              <a:buChar char="•"/>
            </a:pPr>
            <a:endParaRPr lang="en-US" dirty="0"/>
          </a:p>
          <a:p>
            <a:pPr marL="306153" indent="-306153">
              <a:buFont typeface="Arial" panose="020B0604020202020204" pitchFamily="34" charset="0"/>
              <a:buChar char="•"/>
            </a:pPr>
            <a:r>
              <a:rPr lang="en-US" dirty="0"/>
              <a:t>44 Sites are actively uploading data into the platform</a:t>
            </a:r>
          </a:p>
          <a:p>
            <a:pPr marL="795997" lvl="2" indent="-306153"/>
            <a:r>
              <a:rPr lang="en-US" dirty="0"/>
              <a:t>3154 Records – 67% marked complete</a:t>
            </a:r>
          </a:p>
          <a:p>
            <a:pPr marL="795997" lvl="2" indent="-306153"/>
            <a:r>
              <a:rPr lang="en-US" dirty="0"/>
              <a:t>13,847 days of serial labs </a:t>
            </a:r>
          </a:p>
          <a:p>
            <a:pPr marL="306153" indent="-306153"/>
            <a:endParaRPr lang="en-US" dirty="0"/>
          </a:p>
          <a:p>
            <a:pPr marL="306153" indent="-306153">
              <a:buFont typeface="Arial" panose="020B0604020202020204" pitchFamily="34" charset="0"/>
              <a:buChar char="•"/>
            </a:pPr>
            <a:r>
              <a:rPr lang="en-US" dirty="0"/>
              <a:t>5/22/2020: AHA announced Research RFP to study the COVID-19 CVD Registry dataset</a:t>
            </a:r>
          </a:p>
          <a:p>
            <a:pPr marL="795997" lvl="2" indent="-306153"/>
            <a:r>
              <a:rPr lang="en-US" dirty="0"/>
              <a:t>Aggregate, deidentified national dataset</a:t>
            </a:r>
          </a:p>
          <a:p>
            <a:pPr marL="795997" lvl="2" indent="-306153"/>
            <a:r>
              <a:rPr lang="en-US" dirty="0"/>
              <a:t>Burst science approach to decentralize and accelerate discovery with real-world data</a:t>
            </a:r>
          </a:p>
          <a:p>
            <a:pPr marL="795997" lvl="2" indent="-306153"/>
            <a:r>
              <a:rPr lang="en-US" dirty="0"/>
              <a:t>First round RFP open to all sites submitting data</a:t>
            </a:r>
          </a:p>
          <a:p>
            <a:pPr marL="795997" lvl="2" indent="-306153"/>
            <a:r>
              <a:rPr lang="en-US" dirty="0"/>
              <a:t>Proposals accepted through June 8,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D8424-6BA4-4241-ADB9-583FA9187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6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359" y="1122363"/>
            <a:ext cx="7291551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359" y="3602038"/>
            <a:ext cx="729155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3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93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4267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298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2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4609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4609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172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2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017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2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721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95FBC-0DF9-4BE1-B75C-20630F10C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2793A-557D-4B88-AB24-1F40A7641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72D3E-D747-4043-A716-D796014C6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B15FFF-1352-43C6-A913-1489B80F474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80FCB-36B0-4880-8FBE-1C7FBD92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65BEA-04EA-4F2C-A08F-958A2B2D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78A8B-C2FD-4D89-9FBC-4399E008DCB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145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3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5463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163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3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5463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5463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502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3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285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3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90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13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528237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098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52863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52863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657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9843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4036-66C3-46E3-AEB0-04DEE4AAF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9108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135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234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6445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4711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4778"/>
            <a:ext cx="5119688" cy="46359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64778"/>
            <a:ext cx="5119687" cy="46359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9231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3622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52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06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4267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946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2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4609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4609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9133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2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6280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2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317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Slides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A43FF117-55D0-634F-BEF6-3E0F6FE12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2367643"/>
            <a:ext cx="5181600" cy="3837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14" b="0" i="0">
                <a:solidFill>
                  <a:srgbClr val="C10E21"/>
                </a:solidFill>
                <a:latin typeface="Lub Dub Medium" panose="020B0603030403020204" pitchFamily="34" charset="77"/>
              </a:defRPr>
            </a:lvl1pPr>
            <a:lvl2pPr marL="0">
              <a:spcBef>
                <a:spcPts val="1179"/>
              </a:spcBef>
              <a:defRPr sz="1714" b="0" i="0">
                <a:latin typeface="Lub Dub Medium" panose="020B0603030403020204" pitchFamily="34" charset="77"/>
              </a:defRPr>
            </a:lvl2pPr>
            <a:lvl3pPr marL="489844">
              <a:defRPr sz="1500" b="0" i="0">
                <a:latin typeface="Lub Dub Medium" panose="020B0603030403020204" pitchFamily="34" charset="77"/>
              </a:defRPr>
            </a:lvl3pPr>
            <a:lvl4pPr marL="979688">
              <a:defRPr sz="1286" b="0" i="0">
                <a:latin typeface="Lub Dub Medium" panose="020B0603030403020204" pitchFamily="34" charset="77"/>
              </a:defRPr>
            </a:lvl4pPr>
            <a:lvl5pPr marL="1469532">
              <a:defRPr sz="1286" b="0" i="0">
                <a:latin typeface="Lub Dub Medium" panose="020B0603030403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8EC5DEBD-8183-C747-A1AE-A0C20AF24A9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97600" y="2367643"/>
            <a:ext cx="5181600" cy="3837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14" b="0" i="0">
                <a:solidFill>
                  <a:srgbClr val="C10E21"/>
                </a:solidFill>
                <a:latin typeface="Lub Dub Medium" panose="020B0603030403020204" pitchFamily="34" charset="77"/>
              </a:defRPr>
            </a:lvl1pPr>
            <a:lvl2pPr marL="0">
              <a:spcBef>
                <a:spcPts val="1179"/>
              </a:spcBef>
              <a:defRPr sz="1714" b="0" i="0">
                <a:latin typeface="Lub Dub Medium" panose="020B0603030403020204" pitchFamily="34" charset="77"/>
              </a:defRPr>
            </a:lvl2pPr>
            <a:lvl3pPr marL="489844">
              <a:defRPr sz="1500" b="0" i="0">
                <a:latin typeface="Lub Dub Medium" panose="020B0603030403020204" pitchFamily="34" charset="77"/>
              </a:defRPr>
            </a:lvl3pPr>
            <a:lvl4pPr marL="979688">
              <a:defRPr sz="1286" b="0" i="0">
                <a:latin typeface="Lub Dub Medium" panose="020B0603030403020204" pitchFamily="34" charset="77"/>
              </a:defRPr>
            </a:lvl4pPr>
            <a:lvl5pPr marL="1469532">
              <a:defRPr sz="1286" b="0" i="0">
                <a:latin typeface="Lub Dub Medium" panose="020B0603030403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0002C86-898A-1B4A-998A-D021E4C1C5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1597140"/>
            <a:ext cx="10769600" cy="525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9" b="0" i="0" spc="0">
                <a:solidFill>
                  <a:schemeClr val="tx1"/>
                </a:solidFill>
                <a:latin typeface="Lub Dub Medium" panose="020B0603030403020204" pitchFamily="34" charset="77"/>
              </a:defRPr>
            </a:lvl1pPr>
            <a:lvl2pPr marL="489844" indent="0" algn="ctr">
              <a:buNone/>
              <a:defRPr sz="2143"/>
            </a:lvl2pPr>
            <a:lvl3pPr marL="979688" indent="0" algn="ctr">
              <a:buNone/>
              <a:defRPr sz="1929"/>
            </a:lvl3pPr>
            <a:lvl4pPr marL="1469532" indent="0" algn="ctr">
              <a:buNone/>
              <a:defRPr sz="1714"/>
            </a:lvl4pPr>
            <a:lvl5pPr marL="1959376" indent="0" algn="ctr">
              <a:buNone/>
              <a:defRPr sz="1714"/>
            </a:lvl5pPr>
            <a:lvl6pPr marL="2449220" indent="0" algn="ctr">
              <a:buNone/>
              <a:defRPr sz="1714"/>
            </a:lvl6pPr>
            <a:lvl7pPr marL="2939064" indent="0" algn="ctr">
              <a:buNone/>
              <a:defRPr sz="1714"/>
            </a:lvl7pPr>
            <a:lvl8pPr marL="3428909" indent="0" algn="ctr">
              <a:buNone/>
              <a:defRPr sz="1714"/>
            </a:lvl8pPr>
            <a:lvl9pPr marL="3918753" indent="0" algn="ctr">
              <a:buNone/>
              <a:defRPr sz="1714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9B3995-68A2-6D49-A49D-0A5ED3F189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79714"/>
            <a:ext cx="10769600" cy="699068"/>
          </a:xfrm>
          <a:prstGeom prst="rect">
            <a:avLst/>
          </a:prstGeom>
        </p:spPr>
        <p:txBody>
          <a:bodyPr anchor="b"/>
          <a:lstStyle>
            <a:lvl1pPr algn="l">
              <a:defRPr sz="3857" b="1" i="0" spc="0">
                <a:solidFill>
                  <a:srgbClr val="C10E21"/>
                </a:solidFill>
                <a:latin typeface="Lub Dub Heavy" panose="020B0603030403020204" pitchFamily="34" charset="77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03CB2D-4C52-F74B-9070-9FF8E3F19C4D}"/>
              </a:ext>
            </a:extLst>
          </p:cNvPr>
          <p:cNvSpPr/>
          <p:nvPr userDrawn="1"/>
        </p:nvSpPr>
        <p:spPr>
          <a:xfrm>
            <a:off x="11662675" y="6423176"/>
            <a:ext cx="310259" cy="249315"/>
          </a:xfrm>
          <a:prstGeom prst="ellipse">
            <a:avLst/>
          </a:prstGeom>
          <a:noFill/>
          <a:ln w="25400" cap="rnd">
            <a:solidFill>
              <a:srgbClr val="8A8B8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9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9B1D9FB-F429-4B40-AFEE-59C74B22D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1" y="6368143"/>
            <a:ext cx="470807" cy="359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b="0" i="0">
                <a:solidFill>
                  <a:srgbClr val="8A8B8A"/>
                </a:solidFill>
                <a:latin typeface="Lub Dub Medium" panose="020B0603030403020204" pitchFamily="34" charset="77"/>
              </a:defRPr>
            </a:lvl1pPr>
          </a:lstStyle>
          <a:p>
            <a:fld id="{01CD3B2E-BC1C-6C4D-9D91-A67B950EE3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2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Slides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52318416-CB7B-304D-A814-9320DA7D93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67643"/>
            <a:ext cx="10769599" cy="3837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14" b="0" i="0">
                <a:solidFill>
                  <a:srgbClr val="C10E21"/>
                </a:solidFill>
                <a:latin typeface="Lub Dub Medium" panose="020B0603030403020204" pitchFamily="34" charset="77"/>
              </a:defRPr>
            </a:lvl1pPr>
            <a:lvl2pPr marL="0">
              <a:spcBef>
                <a:spcPts val="1179"/>
              </a:spcBef>
              <a:defRPr sz="1714" b="0" i="0">
                <a:latin typeface="Lub Dub Medium" panose="020B0603030403020204" pitchFamily="34" charset="77"/>
              </a:defRPr>
            </a:lvl2pPr>
            <a:lvl3pPr marL="489844">
              <a:defRPr sz="1500" b="0" i="0">
                <a:latin typeface="Lub Dub Medium" panose="020B0603030403020204" pitchFamily="34" charset="77"/>
              </a:defRPr>
            </a:lvl3pPr>
            <a:lvl4pPr marL="979688">
              <a:defRPr sz="1286" b="0" i="0">
                <a:latin typeface="Lub Dub Medium" panose="020B0603030403020204" pitchFamily="34" charset="77"/>
              </a:defRPr>
            </a:lvl4pPr>
            <a:lvl5pPr marL="1469532">
              <a:defRPr sz="1286" b="0" i="0">
                <a:latin typeface="Lub Dub Medium" panose="020B0603030403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7D945F5-2017-7649-B48C-E2CCA74F8D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1597140"/>
            <a:ext cx="10769600" cy="525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9" b="0" i="0" spc="0">
                <a:solidFill>
                  <a:schemeClr val="tx1"/>
                </a:solidFill>
                <a:latin typeface="Lub Dub Medium" panose="020B0603030403020204" pitchFamily="34" charset="77"/>
              </a:defRPr>
            </a:lvl1pPr>
            <a:lvl2pPr marL="489844" indent="0" algn="ctr">
              <a:buNone/>
              <a:defRPr sz="2143"/>
            </a:lvl2pPr>
            <a:lvl3pPr marL="979688" indent="0" algn="ctr">
              <a:buNone/>
              <a:defRPr sz="1929"/>
            </a:lvl3pPr>
            <a:lvl4pPr marL="1469532" indent="0" algn="ctr">
              <a:buNone/>
              <a:defRPr sz="1714"/>
            </a:lvl4pPr>
            <a:lvl5pPr marL="1959376" indent="0" algn="ctr">
              <a:buNone/>
              <a:defRPr sz="1714"/>
            </a:lvl5pPr>
            <a:lvl6pPr marL="2449220" indent="0" algn="ctr">
              <a:buNone/>
              <a:defRPr sz="1714"/>
            </a:lvl6pPr>
            <a:lvl7pPr marL="2939064" indent="0" algn="ctr">
              <a:buNone/>
              <a:defRPr sz="1714"/>
            </a:lvl7pPr>
            <a:lvl8pPr marL="3428909" indent="0" algn="ctr">
              <a:buNone/>
              <a:defRPr sz="1714"/>
            </a:lvl8pPr>
            <a:lvl9pPr marL="3918753" indent="0" algn="ctr">
              <a:buNone/>
              <a:defRPr sz="1714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D7ECB9-EDDC-1242-93B1-BA41C0B61D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79714"/>
            <a:ext cx="10769600" cy="699068"/>
          </a:xfrm>
          <a:prstGeom prst="rect">
            <a:avLst/>
          </a:prstGeom>
        </p:spPr>
        <p:txBody>
          <a:bodyPr anchor="b"/>
          <a:lstStyle>
            <a:lvl1pPr algn="l">
              <a:defRPr sz="3857" b="1" i="0" spc="0">
                <a:solidFill>
                  <a:srgbClr val="C10E21"/>
                </a:solidFill>
                <a:latin typeface="Lub Dub Heavy" panose="020B0603030403020204" pitchFamily="34" charset="77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EE49E7-ADDF-BE4A-9582-C3A04B20AAEC}"/>
              </a:ext>
            </a:extLst>
          </p:cNvPr>
          <p:cNvSpPr/>
          <p:nvPr userDrawn="1"/>
        </p:nvSpPr>
        <p:spPr>
          <a:xfrm>
            <a:off x="11662675" y="6423176"/>
            <a:ext cx="310259" cy="249315"/>
          </a:xfrm>
          <a:prstGeom prst="ellipse">
            <a:avLst/>
          </a:prstGeom>
          <a:noFill/>
          <a:ln w="25400" cap="rnd">
            <a:solidFill>
              <a:srgbClr val="8A8B8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9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B7F899B-42B3-9C4B-ABA4-04273B988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1" y="6368143"/>
            <a:ext cx="470807" cy="359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b="0" i="0">
                <a:solidFill>
                  <a:srgbClr val="8A8B8A"/>
                </a:solidFill>
                <a:latin typeface="Lub Dub Medium" panose="020B0603030403020204" pitchFamily="34" charset="77"/>
              </a:defRPr>
            </a:lvl1pPr>
          </a:lstStyle>
          <a:p>
            <a:fld id="{01CD3B2E-BC1C-6C4D-9D91-A67B950EE3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36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4267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018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2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4609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4609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93552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2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9572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2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07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7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AHA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85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GA Lis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03200" y="1981200"/>
            <a:ext cx="11785600" cy="4114800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3200" y="1447800"/>
            <a:ext cx="11785600" cy="533400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0C9EC889-95A2-4A81-84C5-6CAF93A9100A}" type="slidenum">
              <a:rPr lang="en-US" altLang="en-US" smtClean="0">
                <a:solidFill>
                  <a:prstClr val="black"/>
                </a:solidFill>
                <a:latin typeface="Tw Cen MT"/>
              </a:rPr>
              <a:pPr defTabSz="914377"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6831127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11582400" cy="4267200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4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04800" y="228601"/>
            <a:ext cx="11582400" cy="53657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0"/>
          </p:nvPr>
        </p:nvSpPr>
        <p:spPr>
          <a:xfrm>
            <a:off x="304800" y="685800"/>
            <a:ext cx="115824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197A4F-603F-4BB2-8BA3-57A62BF8FF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600" y="6553200"/>
            <a:ext cx="1930400" cy="304800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717ADCE-FC66-4EA3-9E2A-5951371736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934347"/>
      </p:ext>
    </p:extLst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Slides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A43FF117-55D0-634F-BEF6-3E0F6FE12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2367643"/>
            <a:ext cx="5181600" cy="3837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14" b="0" i="0">
                <a:solidFill>
                  <a:srgbClr val="C10E21"/>
                </a:solidFill>
                <a:latin typeface="Lub Dub Medium" panose="020B0603030403020204" pitchFamily="34" charset="77"/>
              </a:defRPr>
            </a:lvl1pPr>
            <a:lvl2pPr marL="0">
              <a:spcBef>
                <a:spcPts val="1179"/>
              </a:spcBef>
              <a:defRPr sz="1714" b="0" i="0">
                <a:latin typeface="Lub Dub Medium" panose="020B0603030403020204" pitchFamily="34" charset="77"/>
              </a:defRPr>
            </a:lvl2pPr>
            <a:lvl3pPr marL="489844">
              <a:defRPr sz="1500" b="0" i="0">
                <a:latin typeface="Lub Dub Medium" panose="020B0603030403020204" pitchFamily="34" charset="77"/>
              </a:defRPr>
            </a:lvl3pPr>
            <a:lvl4pPr marL="979688">
              <a:defRPr sz="1286" b="0" i="0">
                <a:latin typeface="Lub Dub Medium" panose="020B0603030403020204" pitchFamily="34" charset="77"/>
              </a:defRPr>
            </a:lvl4pPr>
            <a:lvl5pPr marL="1469532">
              <a:defRPr sz="1286" b="0" i="0">
                <a:latin typeface="Lub Dub Medium" panose="020B0603030403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8EC5DEBD-8183-C747-A1AE-A0C20AF24A9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97600" y="2367643"/>
            <a:ext cx="5181600" cy="3837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14" b="0" i="0">
                <a:solidFill>
                  <a:srgbClr val="C10E21"/>
                </a:solidFill>
                <a:latin typeface="Lub Dub Medium" panose="020B0603030403020204" pitchFamily="34" charset="77"/>
              </a:defRPr>
            </a:lvl1pPr>
            <a:lvl2pPr marL="0">
              <a:spcBef>
                <a:spcPts val="1179"/>
              </a:spcBef>
              <a:defRPr sz="1714" b="0" i="0">
                <a:latin typeface="Lub Dub Medium" panose="020B0603030403020204" pitchFamily="34" charset="77"/>
              </a:defRPr>
            </a:lvl2pPr>
            <a:lvl3pPr marL="489844">
              <a:defRPr sz="1500" b="0" i="0">
                <a:latin typeface="Lub Dub Medium" panose="020B0603030403020204" pitchFamily="34" charset="77"/>
              </a:defRPr>
            </a:lvl3pPr>
            <a:lvl4pPr marL="979688">
              <a:defRPr sz="1286" b="0" i="0">
                <a:latin typeface="Lub Dub Medium" panose="020B0603030403020204" pitchFamily="34" charset="77"/>
              </a:defRPr>
            </a:lvl4pPr>
            <a:lvl5pPr marL="1469532">
              <a:defRPr sz="1286" b="0" i="0">
                <a:latin typeface="Lub Dub Medium" panose="020B0603030403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0002C86-898A-1B4A-998A-D021E4C1C5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1597140"/>
            <a:ext cx="10769600" cy="525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29" b="0" i="0" spc="0">
                <a:solidFill>
                  <a:schemeClr val="tx1"/>
                </a:solidFill>
                <a:latin typeface="Lub Dub Medium" panose="020B0603030403020204" pitchFamily="34" charset="77"/>
              </a:defRPr>
            </a:lvl1pPr>
            <a:lvl2pPr marL="489844" indent="0" algn="ctr">
              <a:buNone/>
              <a:defRPr sz="2143"/>
            </a:lvl2pPr>
            <a:lvl3pPr marL="979688" indent="0" algn="ctr">
              <a:buNone/>
              <a:defRPr sz="1929"/>
            </a:lvl3pPr>
            <a:lvl4pPr marL="1469532" indent="0" algn="ctr">
              <a:buNone/>
              <a:defRPr sz="1714"/>
            </a:lvl4pPr>
            <a:lvl5pPr marL="1959376" indent="0" algn="ctr">
              <a:buNone/>
              <a:defRPr sz="1714"/>
            </a:lvl5pPr>
            <a:lvl6pPr marL="2449220" indent="0" algn="ctr">
              <a:buNone/>
              <a:defRPr sz="1714"/>
            </a:lvl6pPr>
            <a:lvl7pPr marL="2939064" indent="0" algn="ctr">
              <a:buNone/>
              <a:defRPr sz="1714"/>
            </a:lvl7pPr>
            <a:lvl8pPr marL="3428909" indent="0" algn="ctr">
              <a:buNone/>
              <a:defRPr sz="1714"/>
            </a:lvl8pPr>
            <a:lvl9pPr marL="3918753" indent="0" algn="ctr">
              <a:buNone/>
              <a:defRPr sz="1714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9B3995-68A2-6D49-A49D-0A5ED3F189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79714"/>
            <a:ext cx="10769600" cy="699068"/>
          </a:xfrm>
          <a:prstGeom prst="rect">
            <a:avLst/>
          </a:prstGeom>
        </p:spPr>
        <p:txBody>
          <a:bodyPr anchor="b"/>
          <a:lstStyle>
            <a:lvl1pPr algn="l">
              <a:defRPr sz="3857" b="1" i="0" spc="0">
                <a:solidFill>
                  <a:srgbClr val="C10E21"/>
                </a:solidFill>
                <a:latin typeface="Lub Dub Heavy" panose="020B0603030403020204" pitchFamily="34" charset="77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03CB2D-4C52-F74B-9070-9FF8E3F19C4D}"/>
              </a:ext>
            </a:extLst>
          </p:cNvPr>
          <p:cNvSpPr/>
          <p:nvPr userDrawn="1"/>
        </p:nvSpPr>
        <p:spPr>
          <a:xfrm>
            <a:off x="11662675" y="6423176"/>
            <a:ext cx="310259" cy="249315"/>
          </a:xfrm>
          <a:prstGeom prst="ellipse">
            <a:avLst/>
          </a:prstGeom>
          <a:noFill/>
          <a:ln w="25400" cap="rnd">
            <a:solidFill>
              <a:srgbClr val="8A8B8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9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9B1D9FB-F429-4B40-AFEE-59C74B22D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1" y="6368143"/>
            <a:ext cx="470807" cy="359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b="0" i="0">
                <a:solidFill>
                  <a:srgbClr val="8A8B8A"/>
                </a:solidFill>
                <a:latin typeface="Lub Dub Medium" panose="020B0603030403020204" pitchFamily="34" charset="77"/>
              </a:defRPr>
            </a:lvl1pPr>
          </a:lstStyle>
          <a:p>
            <a:fld id="{01CD3B2E-BC1C-6C4D-9D91-A67B950EE3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70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EF2A085C-0288-D446-946B-7D13C69669B3}"/>
              </a:ext>
            </a:extLst>
          </p:cNvPr>
          <p:cNvSpPr/>
          <p:nvPr userDrawn="1"/>
        </p:nvSpPr>
        <p:spPr>
          <a:xfrm flipH="1">
            <a:off x="4876800" y="2333049"/>
            <a:ext cx="7315200" cy="4524957"/>
          </a:xfrm>
          <a:prstGeom prst="rtTriangle">
            <a:avLst/>
          </a:prstGeom>
          <a:solidFill>
            <a:srgbClr val="C1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621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5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463C9DE7-7CC7-A946-A106-6047FFD9F836}"/>
              </a:ext>
            </a:extLst>
          </p:cNvPr>
          <p:cNvSpPr/>
          <p:nvPr userDrawn="1"/>
        </p:nvSpPr>
        <p:spPr>
          <a:xfrm flipH="1">
            <a:off x="5504965" y="2714626"/>
            <a:ext cx="6687038" cy="4143375"/>
          </a:xfrm>
          <a:prstGeom prst="rtTriangle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anchor="ctr"/>
          <a:lstStyle/>
          <a:p>
            <a:pPr algn="ctr" defTabSz="621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5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74C2897-0A99-BD4B-9CFF-2576B1B1CF43}"/>
              </a:ext>
            </a:extLst>
          </p:cNvPr>
          <p:cNvSpPr/>
          <p:nvPr userDrawn="1"/>
        </p:nvSpPr>
        <p:spPr>
          <a:xfrm>
            <a:off x="584200" y="31942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626469"/>
            </a:solidFill>
          </a:ln>
        </p:spPr>
        <p:txBody>
          <a:bodyPr lIns="0" tIns="0" rIns="0" bIns="0"/>
          <a:lstStyle/>
          <a:p>
            <a:pPr defTabSz="621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765">
              <a:latin typeface="+mn-lt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056DC3AF-B403-2142-B1DF-3689445D98CD}"/>
              </a:ext>
            </a:extLst>
          </p:cNvPr>
          <p:cNvSpPr/>
          <p:nvPr userDrawn="1"/>
        </p:nvSpPr>
        <p:spPr>
          <a:xfrm>
            <a:off x="584200" y="40821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626469"/>
            </a:solidFill>
          </a:ln>
        </p:spPr>
        <p:txBody>
          <a:bodyPr lIns="0" tIns="0" rIns="0" bIns="0"/>
          <a:lstStyle/>
          <a:p>
            <a:pPr defTabSz="621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765">
              <a:latin typeface="+mn-lt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E8D18802-9399-F446-949D-20286ED786A8}"/>
              </a:ext>
            </a:extLst>
          </p:cNvPr>
          <p:cNvSpPr/>
          <p:nvPr userDrawn="1"/>
        </p:nvSpPr>
        <p:spPr>
          <a:xfrm>
            <a:off x="2" y="2714631"/>
            <a:ext cx="129119" cy="969509"/>
          </a:xfrm>
          <a:custGeom>
            <a:avLst/>
            <a:gdLst/>
            <a:ahLst/>
            <a:cxnLst/>
            <a:rect l="l" t="t" r="r" b="b"/>
            <a:pathLst>
              <a:path w="142875" h="8229600">
                <a:moveTo>
                  <a:pt x="0" y="8229600"/>
                </a:moveTo>
                <a:lnTo>
                  <a:pt x="142875" y="8229600"/>
                </a:lnTo>
                <a:lnTo>
                  <a:pt x="142875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solidFill>
            <a:srgbClr val="C10E21"/>
          </a:solidFill>
        </p:spPr>
        <p:txBody>
          <a:bodyPr lIns="0" tIns="0" rIns="0" bIns="0"/>
          <a:lstStyle/>
          <a:p>
            <a:pPr defTabSz="621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765">
              <a:latin typeface="+mn-lt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11E8EF47-8467-DA4F-98B9-1C5B49277E4D}"/>
              </a:ext>
            </a:extLst>
          </p:cNvPr>
          <p:cNvSpPr/>
          <p:nvPr userDrawn="1"/>
        </p:nvSpPr>
        <p:spPr>
          <a:xfrm>
            <a:off x="0" y="3360969"/>
            <a:ext cx="3251200" cy="55990"/>
          </a:xfrm>
          <a:custGeom>
            <a:avLst/>
            <a:gdLst/>
            <a:ahLst/>
            <a:cxnLst/>
            <a:rect l="l" t="t" r="r" b="b"/>
            <a:pathLst>
              <a:path w="3885565">
                <a:moveTo>
                  <a:pt x="0" y="0"/>
                </a:moveTo>
                <a:lnTo>
                  <a:pt x="3885336" y="0"/>
                </a:lnTo>
              </a:path>
            </a:pathLst>
          </a:custGeom>
          <a:ln w="19050" cap="rnd">
            <a:solidFill>
              <a:srgbClr val="626469"/>
            </a:solidFill>
            <a:prstDash val="sysDot"/>
          </a:ln>
        </p:spPr>
        <p:txBody>
          <a:bodyPr lIns="0" tIns="0" rIns="0" bIns="0"/>
          <a:lstStyle/>
          <a:p>
            <a:pPr defTabSz="621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765" dirty="0">
              <a:latin typeface="+mn-lt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35109330-9723-7C4D-93E8-7F63B5F1C3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2297" y="3408593"/>
            <a:ext cx="8118239" cy="13828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636466"/>
                </a:solidFill>
                <a:latin typeface="Lub Dub Medium" panose="020B0603030403020204" pitchFamily="34" charset="77"/>
              </a:defRPr>
            </a:lvl1pPr>
            <a:lvl2pPr marL="457172" indent="0" algn="ctr">
              <a:buNone/>
              <a:defRPr sz="2000"/>
            </a:lvl2pPr>
            <a:lvl3pPr marL="914342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8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1" indent="0" algn="ctr">
              <a:buNone/>
              <a:defRPr sz="1600"/>
            </a:lvl8pPr>
            <a:lvl9pPr marL="3657372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8ACCE20-FCA0-7B4D-A29A-F648CA3F56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2297" y="2333049"/>
            <a:ext cx="9676105" cy="1071423"/>
          </a:xfrm>
          <a:prstGeom prst="rect">
            <a:avLst/>
          </a:prstGeom>
        </p:spPr>
        <p:txBody>
          <a:bodyPr anchor="b"/>
          <a:lstStyle>
            <a:lvl1pPr algn="l">
              <a:defRPr sz="4800" b="1" i="0" spc="300">
                <a:solidFill>
                  <a:srgbClr val="C10E21"/>
                </a:solidFill>
                <a:latin typeface="Lub Dub Heavy" panose="020B0603030403020204" pitchFamily="34" charset="77"/>
              </a:defRPr>
            </a:lvl1pPr>
          </a:lstStyle>
          <a:p>
            <a:r>
              <a:rPr lang="en-US" dirty="0"/>
              <a:t>TITLE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C4222B-8DDB-8D4C-B09D-20A7C40B0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429" y="5961392"/>
            <a:ext cx="2574471" cy="597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AECEB6-830F-0349-B6C3-C7003F342A8F}"/>
              </a:ext>
            </a:extLst>
          </p:cNvPr>
          <p:cNvSpPr txBox="1"/>
          <p:nvPr userDrawn="1"/>
        </p:nvSpPr>
        <p:spPr>
          <a:xfrm>
            <a:off x="382298" y="6410739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rgbClr val="C10E21"/>
                </a:solidFill>
                <a:latin typeface="Lub Dub" panose="020B0603030403020204" pitchFamily="34" charset="77"/>
              </a:rPr>
              <a:t>#AHA20</a:t>
            </a:r>
          </a:p>
        </p:txBody>
      </p:sp>
    </p:spTree>
    <p:extLst>
      <p:ext uri="{BB962C8B-B14F-4D97-AF65-F5344CB8AC3E}">
        <p14:creationId xmlns:p14="http://schemas.microsoft.com/office/powerpoint/2010/main" val="1624295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A21AD1C-1346-F544-8F77-1D7A3FE61EEA}"/>
              </a:ext>
            </a:extLst>
          </p:cNvPr>
          <p:cNvSpPr/>
          <p:nvPr userDrawn="1"/>
        </p:nvSpPr>
        <p:spPr>
          <a:xfrm>
            <a:off x="11938000" y="2714631"/>
            <a:ext cx="254000" cy="969509"/>
          </a:xfrm>
          <a:custGeom>
            <a:avLst/>
            <a:gdLst/>
            <a:ahLst/>
            <a:cxnLst/>
            <a:rect l="l" t="t" r="r" b="b"/>
            <a:pathLst>
              <a:path w="440054" h="8229600">
                <a:moveTo>
                  <a:pt x="0" y="8229600"/>
                </a:moveTo>
                <a:lnTo>
                  <a:pt x="439712" y="8229600"/>
                </a:lnTo>
                <a:lnTo>
                  <a:pt x="439712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solidFill>
            <a:srgbClr val="C10E21"/>
          </a:solidFill>
        </p:spPr>
        <p:txBody>
          <a:bodyPr lIns="0" tIns="0" rIns="0" bIns="0"/>
          <a:lstStyle/>
          <a:p>
            <a:pPr defTabSz="621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765">
              <a:solidFill>
                <a:srgbClr val="C10E21"/>
              </a:solidFill>
              <a:latin typeface="+mn-lt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39AFA931-ADEC-9249-A612-576D18F93053}"/>
              </a:ext>
            </a:extLst>
          </p:cNvPr>
          <p:cNvSpPr/>
          <p:nvPr userDrawn="1"/>
        </p:nvSpPr>
        <p:spPr>
          <a:xfrm>
            <a:off x="584200" y="31942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626469"/>
            </a:solidFill>
          </a:ln>
        </p:spPr>
        <p:txBody>
          <a:bodyPr lIns="0" tIns="0" rIns="0" bIns="0"/>
          <a:lstStyle/>
          <a:p>
            <a:pPr defTabSz="621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765">
              <a:latin typeface="+mn-lt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480A33A9-6F98-144F-A097-21FE51EFB1C7}"/>
              </a:ext>
            </a:extLst>
          </p:cNvPr>
          <p:cNvSpPr/>
          <p:nvPr userDrawn="1"/>
        </p:nvSpPr>
        <p:spPr>
          <a:xfrm>
            <a:off x="584200" y="40821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626469"/>
            </a:solidFill>
          </a:ln>
        </p:spPr>
        <p:txBody>
          <a:bodyPr lIns="0" tIns="0" rIns="0" bIns="0"/>
          <a:lstStyle/>
          <a:p>
            <a:pPr defTabSz="621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765">
              <a:latin typeface="+mn-lt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D4738CF1-6057-E341-AD4D-F6D2D267D974}"/>
              </a:ext>
            </a:extLst>
          </p:cNvPr>
          <p:cNvSpPr/>
          <p:nvPr userDrawn="1"/>
        </p:nvSpPr>
        <p:spPr>
          <a:xfrm>
            <a:off x="382297" y="3360969"/>
            <a:ext cx="11809705" cy="48985"/>
          </a:xfrm>
          <a:custGeom>
            <a:avLst/>
            <a:gdLst/>
            <a:ahLst/>
            <a:cxnLst/>
            <a:rect l="l" t="t" r="r" b="b"/>
            <a:pathLst>
              <a:path w="3885565">
                <a:moveTo>
                  <a:pt x="0" y="0"/>
                </a:moveTo>
                <a:lnTo>
                  <a:pt x="3885336" y="0"/>
                </a:lnTo>
              </a:path>
            </a:pathLst>
          </a:custGeom>
          <a:ln w="19050" cap="rnd">
            <a:solidFill>
              <a:srgbClr val="626469"/>
            </a:solidFill>
            <a:prstDash val="sysDot"/>
          </a:ln>
        </p:spPr>
        <p:txBody>
          <a:bodyPr lIns="0" tIns="0" rIns="0" bIns="0"/>
          <a:lstStyle/>
          <a:p>
            <a:pPr defTabSz="621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765" dirty="0">
              <a:latin typeface="+mn-lt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765ABF3-2686-3248-B6E4-85D801529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2297" y="3408593"/>
            <a:ext cx="10895305" cy="13828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636466"/>
                </a:solidFill>
                <a:latin typeface="Lub Dub Medium" panose="020B0603030403020204" pitchFamily="34" charset="77"/>
              </a:defRPr>
            </a:lvl1pPr>
            <a:lvl2pPr marL="457172" indent="0" algn="ctr">
              <a:buNone/>
              <a:defRPr sz="2000"/>
            </a:lvl2pPr>
            <a:lvl3pPr marL="914342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8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1" indent="0" algn="ctr">
              <a:buNone/>
              <a:defRPr sz="1600"/>
            </a:lvl8pPr>
            <a:lvl9pPr marL="3657372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B5C801A-34BA-AA4C-B32A-D75141906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2297" y="2333049"/>
            <a:ext cx="10895305" cy="1071423"/>
          </a:xfrm>
          <a:prstGeom prst="rect">
            <a:avLst/>
          </a:prstGeom>
        </p:spPr>
        <p:txBody>
          <a:bodyPr anchor="b"/>
          <a:lstStyle>
            <a:lvl1pPr algn="l">
              <a:defRPr sz="4800" b="1" i="0" spc="300">
                <a:solidFill>
                  <a:srgbClr val="C10E21"/>
                </a:solidFill>
                <a:latin typeface="Lub Dub Heavy" panose="020B0603030403020204" pitchFamily="34" charset="77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357C38-8F13-9D4A-BC16-C66A8CE41C7E}"/>
              </a:ext>
            </a:extLst>
          </p:cNvPr>
          <p:cNvSpPr/>
          <p:nvPr userDrawn="1"/>
        </p:nvSpPr>
        <p:spPr>
          <a:xfrm>
            <a:off x="0" y="5872804"/>
            <a:ext cx="12192000" cy="985196"/>
          </a:xfrm>
          <a:prstGeom prst="rect">
            <a:avLst/>
          </a:prstGeom>
          <a:solidFill>
            <a:srgbClr val="C1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C10E2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FEA524-4B36-8B41-BDDE-7FB93D92875E}"/>
              </a:ext>
            </a:extLst>
          </p:cNvPr>
          <p:cNvSpPr/>
          <p:nvPr userDrawn="1"/>
        </p:nvSpPr>
        <p:spPr>
          <a:xfrm flipV="1">
            <a:off x="0" y="6123214"/>
            <a:ext cx="12192000" cy="734786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99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BC0927-4C41-7240-94AD-FDF78187B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6" y="156705"/>
            <a:ext cx="3199794" cy="7413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C48BED-1D30-3F4E-A566-DB643A4D4655}"/>
              </a:ext>
            </a:extLst>
          </p:cNvPr>
          <p:cNvSpPr txBox="1"/>
          <p:nvPr userDrawn="1"/>
        </p:nvSpPr>
        <p:spPr>
          <a:xfrm>
            <a:off x="382298" y="6410739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chemeClr val="bg1"/>
                </a:solidFill>
                <a:latin typeface="Lub Dub" panose="020B0603030403020204" pitchFamily="34" charset="77"/>
              </a:rPr>
              <a:t>#AHA20</a:t>
            </a:r>
          </a:p>
        </p:txBody>
      </p:sp>
    </p:spTree>
    <p:extLst>
      <p:ext uri="{BB962C8B-B14F-4D97-AF65-F5344CB8AC3E}">
        <p14:creationId xmlns:p14="http://schemas.microsoft.com/office/powerpoint/2010/main" val="162256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235200"/>
            <a:ext cx="1050568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1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bg1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867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DC020-9C31-2F45-A263-4A06588AA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235200"/>
            <a:ext cx="1050568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1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bg1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774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9"/>
            <a:ext cx="10515600" cy="44865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12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520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520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92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771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9.jp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473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4778"/>
            <a:ext cx="10515600" cy="528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237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687" r:id="rId3"/>
    <p:sldLayoutId id="2147483688" r:id="rId4"/>
    <p:sldLayoutId id="2147483718" r:id="rId5"/>
    <p:sldLayoutId id="214748372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 userDrawn="1">
          <p15:clr>
            <a:srgbClr val="F26B43"/>
          </p15:clr>
        </p15:guide>
        <p15:guide id="2" orient="horz" pos="879" userDrawn="1">
          <p15:clr>
            <a:srgbClr val="F26B43"/>
          </p15:clr>
        </p15:guide>
        <p15:guide id="3" orient="horz" pos="229" userDrawn="1">
          <p15:clr>
            <a:srgbClr val="F26B43"/>
          </p15:clr>
        </p15:guide>
        <p15:guide id="4" orient="horz" pos="4125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28" userDrawn="1">
          <p15:clr>
            <a:srgbClr val="F26B43"/>
          </p15:clr>
        </p15:guide>
        <p15:guide id="7" pos="7152" userDrawn="1">
          <p15:clr>
            <a:srgbClr val="F26B43"/>
          </p15:clr>
        </p15:guide>
        <p15:guide id="8" pos="254" userDrawn="1">
          <p15:clr>
            <a:srgbClr val="F26B43"/>
          </p15:clr>
        </p15:guide>
        <p15:guide id="9" pos="3753" userDrawn="1">
          <p15:clr>
            <a:srgbClr val="F26B43"/>
          </p15:clr>
        </p15:guide>
        <p15:guide id="10" pos="39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5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6486"/>
            <a:ext cx="10515600" cy="448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5CAAF1-ABBD-461B-AD91-943CFE73ABC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11344" y="5969943"/>
            <a:ext cx="2706600" cy="6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0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516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6231"/>
            <a:ext cx="10515600" cy="4460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bg2"/>
              </a:solidFill>
              <a:latin typeface="Lub Dub Medium" panose="020B0603030403020204" pitchFamily="34" charset="77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DBF8CC-C58B-46D5-8531-D7148CBA39C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211344" y="5969943"/>
            <a:ext cx="2706600" cy="6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1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74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491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2049"/>
            <a:ext cx="10515600" cy="452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1C4FB4-1955-442A-931C-F9AA1DFD2F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11344" y="5969943"/>
            <a:ext cx="2706600" cy="6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5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493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0872"/>
            <a:ext cx="10515600" cy="5197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56108"/>
          <a:stretch/>
        </p:blipFill>
        <p:spPr>
          <a:xfrm>
            <a:off x="168275" y="130766"/>
            <a:ext cx="588094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775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61" r:id="rId4"/>
    <p:sldLayoutId id="2147483725" r:id="rId5"/>
    <p:sldLayoutId id="214748373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491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4778"/>
            <a:ext cx="10515600" cy="4768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11419853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3C8D92-04B2-43D3-8C70-40053B04485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11344" y="5969943"/>
            <a:ext cx="2706600" cy="6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7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516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6231"/>
            <a:ext cx="10515600" cy="4460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bg2"/>
              </a:solidFill>
              <a:latin typeface="Lub Dub Medium" panose="020B0603030403020204" pitchFamily="34" charset="77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DBF8CC-C58B-46D5-8531-D7148CBA39C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211344" y="5969943"/>
            <a:ext cx="2706600" cy="6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1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516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6231"/>
            <a:ext cx="10515600" cy="4460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bg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7515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6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172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342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514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686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85732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571464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857197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142929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428662" eaLnBrk="1" hangingPunct="1">
        <a:defRPr>
          <a:latin typeface="+mn-lt"/>
          <a:ea typeface="+mn-ea"/>
          <a:cs typeface="+mn-cs"/>
        </a:defRPr>
      </a:lvl6pPr>
      <a:lvl7pPr marL="1714393" eaLnBrk="1" hangingPunct="1">
        <a:defRPr>
          <a:latin typeface="+mn-lt"/>
          <a:ea typeface="+mn-ea"/>
          <a:cs typeface="+mn-cs"/>
        </a:defRPr>
      </a:lvl7pPr>
      <a:lvl8pPr marL="2000125" eaLnBrk="1" hangingPunct="1">
        <a:defRPr>
          <a:latin typeface="+mn-lt"/>
          <a:ea typeface="+mn-ea"/>
          <a:cs typeface="+mn-cs"/>
        </a:defRPr>
      </a:lvl8pPr>
      <a:lvl9pPr marL="2285858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85732" eaLnBrk="1" hangingPunct="1">
        <a:defRPr>
          <a:latin typeface="+mn-lt"/>
          <a:ea typeface="+mn-ea"/>
          <a:cs typeface="+mn-cs"/>
        </a:defRPr>
      </a:lvl2pPr>
      <a:lvl3pPr marL="571464" eaLnBrk="1" hangingPunct="1">
        <a:defRPr>
          <a:latin typeface="+mn-lt"/>
          <a:ea typeface="+mn-ea"/>
          <a:cs typeface="+mn-cs"/>
        </a:defRPr>
      </a:lvl3pPr>
      <a:lvl4pPr marL="857197" eaLnBrk="1" hangingPunct="1">
        <a:defRPr>
          <a:latin typeface="+mn-lt"/>
          <a:ea typeface="+mn-ea"/>
          <a:cs typeface="+mn-cs"/>
        </a:defRPr>
      </a:lvl4pPr>
      <a:lvl5pPr marL="1142929" eaLnBrk="1" hangingPunct="1">
        <a:defRPr>
          <a:latin typeface="+mn-lt"/>
          <a:ea typeface="+mn-ea"/>
          <a:cs typeface="+mn-cs"/>
        </a:defRPr>
      </a:lvl5pPr>
      <a:lvl6pPr marL="1428662" eaLnBrk="1" hangingPunct="1">
        <a:defRPr>
          <a:latin typeface="+mn-lt"/>
          <a:ea typeface="+mn-ea"/>
          <a:cs typeface="+mn-cs"/>
        </a:defRPr>
      </a:lvl6pPr>
      <a:lvl7pPr marL="1714393" eaLnBrk="1" hangingPunct="1">
        <a:defRPr>
          <a:latin typeface="+mn-lt"/>
          <a:ea typeface="+mn-ea"/>
          <a:cs typeface="+mn-cs"/>
        </a:defRPr>
      </a:lvl7pPr>
      <a:lvl8pPr marL="2000125" eaLnBrk="1" hangingPunct="1">
        <a:defRPr>
          <a:latin typeface="+mn-lt"/>
          <a:ea typeface="+mn-ea"/>
          <a:cs typeface="+mn-cs"/>
        </a:defRPr>
      </a:lvl8pPr>
      <a:lvl9pPr marL="2285858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t.org/covidresearch" TargetMode="External"/><Relationship Id="rId2" Type="http://schemas.openxmlformats.org/officeDocument/2006/relationships/hyperlink" Target="https://precision.heart.org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qualityresearch@heart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E6F67BE-48D1-214D-B70F-7D1030D34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2215" y="2568031"/>
            <a:ext cx="8118239" cy="1382825"/>
          </a:xfrm>
        </p:spPr>
        <p:txBody>
          <a:bodyPr/>
          <a:lstStyle/>
          <a:p>
            <a:r>
              <a:rPr lang="pt-BR" sz="3000" dirty="0">
                <a:solidFill>
                  <a:schemeClr val="tx1"/>
                </a:solidFill>
              </a:rPr>
              <a:t>DESIGN, IMPLEMENTATION, INITIAL RESULTS</a:t>
            </a:r>
          </a:p>
          <a:p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83FE0B-7431-422E-8CE3-7062EDE7F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918" y="109288"/>
            <a:ext cx="8139597" cy="2064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CDEBB8-EACC-4E29-A916-B4169DDE0AFD}"/>
              </a:ext>
            </a:extLst>
          </p:cNvPr>
          <p:cNvSpPr txBox="1"/>
          <p:nvPr/>
        </p:nvSpPr>
        <p:spPr>
          <a:xfrm>
            <a:off x="136072" y="3787468"/>
            <a:ext cx="7761420" cy="982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65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29" b="1" dirty="0">
                <a:solidFill>
                  <a:prstClr val="black"/>
                </a:solidFill>
                <a:latin typeface="Calibri" panose="020F0502020204030204" pitchFamily="34" charset="0"/>
              </a:rPr>
              <a:t>James A. de Lemos, MD</a:t>
            </a:r>
            <a:r>
              <a:rPr lang="en-US" sz="1929" dirty="0">
                <a:solidFill>
                  <a:prstClr val="black"/>
                </a:solidFill>
                <a:latin typeface="Calibri" panose="020F0502020204030204" pitchFamily="34" charset="0"/>
              </a:rPr>
              <a:t>, David A Morrow, MD, MPH, Tracy Wang, MD, </a:t>
            </a:r>
          </a:p>
          <a:p>
            <a:pPr defTabSz="665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29" dirty="0">
                <a:solidFill>
                  <a:prstClr val="black"/>
                </a:solidFill>
                <a:latin typeface="Calibri" panose="020F0502020204030204" pitchFamily="34" charset="0"/>
              </a:rPr>
              <a:t>Fatima Rodriguez, MD,MPH  Heather Alger, PhD Christine Rutan, CPHQ</a:t>
            </a:r>
          </a:p>
          <a:p>
            <a:pPr defTabSz="665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29" dirty="0">
                <a:solidFill>
                  <a:prstClr val="black"/>
                </a:solidFill>
                <a:latin typeface="Calibri" panose="020F0502020204030204" pitchFamily="34" charset="0"/>
              </a:rPr>
              <a:t>Steven Bradley, MD, MPH, Mitchell Elkind, MD, MS, Sandeep Das, MD, MPH</a:t>
            </a:r>
          </a:p>
        </p:txBody>
      </p:sp>
      <p:pic>
        <p:nvPicPr>
          <p:cNvPr id="6" name="Picture 9" descr="NewLogo.png">
            <a:extLst>
              <a:ext uri="{FF2B5EF4-FFF2-40B4-BE49-F238E27FC236}">
                <a16:creationId xmlns:a16="http://schemas.microsoft.com/office/drawing/2014/main" id="{618F84EC-2B31-4232-9EBF-C518EDE19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643" y="163286"/>
            <a:ext cx="2328124" cy="66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F1C3AC-5A65-4261-AC91-EA792F051D1F}"/>
              </a:ext>
            </a:extLst>
          </p:cNvPr>
          <p:cNvSpPr txBox="1"/>
          <p:nvPr/>
        </p:nvSpPr>
        <p:spPr>
          <a:xfrm>
            <a:off x="5436705" y="207039"/>
            <a:ext cx="4513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Embargoed for 9am CT 11-17-20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29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EDB3947-2220-CC4B-B614-5940A54B42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053635"/>
              </p:ext>
            </p:extLst>
          </p:nvPr>
        </p:nvGraphicFramePr>
        <p:xfrm>
          <a:off x="364221" y="1133910"/>
          <a:ext cx="7959725" cy="516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FB6E39-F7ED-0C42-B4E2-ED1339228D07}"/>
              </a:ext>
            </a:extLst>
          </p:cNvPr>
          <p:cNvSpPr txBox="1"/>
          <p:nvPr/>
        </p:nvSpPr>
        <p:spPr>
          <a:xfrm>
            <a:off x="2010025" y="151534"/>
            <a:ext cx="7114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Hospital Cardiac Complications</a:t>
            </a:r>
          </a:p>
        </p:txBody>
      </p:sp>
      <p:pic>
        <p:nvPicPr>
          <p:cNvPr id="5" name="Picture 9" descr="NewLogo.png">
            <a:extLst>
              <a:ext uri="{FF2B5EF4-FFF2-40B4-BE49-F238E27FC236}">
                <a16:creationId xmlns:a16="http://schemas.microsoft.com/office/drawing/2014/main" id="{FF04BADF-A2D9-4225-B079-59B826DCE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643" y="163286"/>
            <a:ext cx="2328124" cy="66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DE2889-7B32-2344-908B-6B69AC69B6A8}"/>
              </a:ext>
            </a:extLst>
          </p:cNvPr>
          <p:cNvSpPr txBox="1"/>
          <p:nvPr/>
        </p:nvSpPr>
        <p:spPr>
          <a:xfrm>
            <a:off x="8774112" y="1378633"/>
            <a:ext cx="310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CV death, MI, Stroke, HF, Shock</a:t>
            </a:r>
          </a:p>
        </p:txBody>
      </p:sp>
    </p:spTree>
    <p:extLst>
      <p:ext uri="{BB962C8B-B14F-4D97-AF65-F5344CB8AC3E}">
        <p14:creationId xmlns:p14="http://schemas.microsoft.com/office/powerpoint/2010/main" val="1407347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EDB3947-2220-CC4B-B614-5940A54B4211}"/>
              </a:ext>
            </a:extLst>
          </p:cNvPr>
          <p:cNvGraphicFramePr/>
          <p:nvPr/>
        </p:nvGraphicFramePr>
        <p:xfrm>
          <a:off x="876792" y="728516"/>
          <a:ext cx="4456926" cy="516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FB6E39-F7ED-0C42-B4E2-ED1339228D07}"/>
              </a:ext>
            </a:extLst>
          </p:cNvPr>
          <p:cNvSpPr txBox="1"/>
          <p:nvPr/>
        </p:nvSpPr>
        <p:spPr>
          <a:xfrm>
            <a:off x="3695029" y="258393"/>
            <a:ext cx="4456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Hospital Mortality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C599621-4E34-4B44-B793-5FD2B2A4A5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607690"/>
              </p:ext>
            </p:extLst>
          </p:nvPr>
        </p:nvGraphicFramePr>
        <p:xfrm>
          <a:off x="5923492" y="1580601"/>
          <a:ext cx="4873897" cy="390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3B5FD5-FDE2-4B1E-B7D0-3EF699683652}"/>
              </a:ext>
            </a:extLst>
          </p:cNvPr>
          <p:cNvCxnSpPr>
            <a:cxnSpLocks/>
          </p:cNvCxnSpPr>
          <p:nvPr/>
        </p:nvCxnSpPr>
        <p:spPr>
          <a:xfrm flipV="1">
            <a:off x="4239348" y="2301802"/>
            <a:ext cx="2461898" cy="1408049"/>
          </a:xfrm>
          <a:prstGeom prst="straightConnector1">
            <a:avLst/>
          </a:prstGeom>
          <a:ln w="41275">
            <a:solidFill>
              <a:srgbClr val="0053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066976-A888-4757-900E-F607E2C4EC70}"/>
              </a:ext>
            </a:extLst>
          </p:cNvPr>
          <p:cNvCxnSpPr>
            <a:cxnSpLocks/>
          </p:cNvCxnSpPr>
          <p:nvPr/>
        </p:nvCxnSpPr>
        <p:spPr>
          <a:xfrm>
            <a:off x="4206240" y="3853845"/>
            <a:ext cx="2495006" cy="485833"/>
          </a:xfrm>
          <a:prstGeom prst="straightConnector1">
            <a:avLst/>
          </a:prstGeom>
          <a:ln w="41275">
            <a:solidFill>
              <a:srgbClr val="0053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0550962-D03E-4A4E-B6FA-F7EB5D74F3BD}"/>
              </a:ext>
            </a:extLst>
          </p:cNvPr>
          <p:cNvSpPr txBox="1"/>
          <p:nvPr/>
        </p:nvSpPr>
        <p:spPr>
          <a:xfrm>
            <a:off x="7302139" y="5486398"/>
            <a:ext cx="211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Cause of Death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CEA35F-65CC-440E-8216-3274A07A0276}"/>
              </a:ext>
            </a:extLst>
          </p:cNvPr>
          <p:cNvSpPr txBox="1"/>
          <p:nvPr/>
        </p:nvSpPr>
        <p:spPr>
          <a:xfrm>
            <a:off x="2369910" y="5301731"/>
            <a:ext cx="2190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All Cause Death</a:t>
            </a:r>
          </a:p>
          <a:p>
            <a:pPr algn="ctr"/>
            <a:r>
              <a:rPr lang="en-US" sz="2400" b="1" dirty="0"/>
              <a:t>  or Hospice</a:t>
            </a:r>
          </a:p>
        </p:txBody>
      </p:sp>
      <p:pic>
        <p:nvPicPr>
          <p:cNvPr id="9" name="Picture 9" descr="NewLogo.png">
            <a:extLst>
              <a:ext uri="{FF2B5EF4-FFF2-40B4-BE49-F238E27FC236}">
                <a16:creationId xmlns:a16="http://schemas.microsoft.com/office/drawing/2014/main" id="{7E656555-6E52-4A15-A2BC-BC0558B9C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643" y="163286"/>
            <a:ext cx="2328124" cy="66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74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EDB3947-2220-CC4B-B614-5940A54B42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669335"/>
              </p:ext>
            </p:extLst>
          </p:nvPr>
        </p:nvGraphicFramePr>
        <p:xfrm>
          <a:off x="814387" y="1119842"/>
          <a:ext cx="7959725" cy="516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FB6E39-F7ED-0C42-B4E2-ED1339228D07}"/>
              </a:ext>
            </a:extLst>
          </p:cNvPr>
          <p:cNvSpPr txBox="1"/>
          <p:nvPr/>
        </p:nvSpPr>
        <p:spPr>
          <a:xfrm>
            <a:off x="2857500" y="293220"/>
            <a:ext cx="5809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Non-Cardiac Complications</a:t>
            </a:r>
          </a:p>
        </p:txBody>
      </p:sp>
      <p:pic>
        <p:nvPicPr>
          <p:cNvPr id="5" name="Picture 9" descr="NewLogo.png">
            <a:extLst>
              <a:ext uri="{FF2B5EF4-FFF2-40B4-BE49-F238E27FC236}">
                <a16:creationId xmlns:a16="http://schemas.microsoft.com/office/drawing/2014/main" id="{3F70C15D-1823-4C1C-964A-2BCA51A8E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643" y="163286"/>
            <a:ext cx="2328124" cy="66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788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26B276-321C-49CF-964B-A404999C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Conclusions:  Hospitalized COVID-19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672B-D3EC-4B93-8077-CF0765AC4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Pandemic has driven Disruptive (and likely enduring) innovation to registry research </a:t>
            </a:r>
          </a:p>
          <a:p>
            <a:r>
              <a:rPr lang="en-US" dirty="0"/>
              <a:t>COVID-19 admissions have High prevalence of CVD risk factors and prevalent CVD</a:t>
            </a:r>
          </a:p>
          <a:p>
            <a:r>
              <a:rPr lang="en-US" dirty="0"/>
              <a:t>High Risk for mortality and major morbidity</a:t>
            </a:r>
          </a:p>
          <a:p>
            <a:pPr lvl="1"/>
            <a:r>
              <a:rPr lang="en-US" dirty="0"/>
              <a:t>More than 20% required mechanical ventilation and 20% died or were referred for hospice</a:t>
            </a:r>
          </a:p>
          <a:p>
            <a:pPr lvl="1"/>
            <a:r>
              <a:rPr lang="en-US" dirty="0"/>
              <a:t>Dominant cause of complications are related to ARDS with high rate of respiratory mortality</a:t>
            </a:r>
          </a:p>
          <a:p>
            <a:r>
              <a:rPr lang="en-US" dirty="0"/>
              <a:t>Cardiovascular complications in an important subset, but less common than initially feared</a:t>
            </a:r>
          </a:p>
          <a:p>
            <a:pPr lvl="1"/>
            <a:r>
              <a:rPr lang="en-US" dirty="0"/>
              <a:t>Composite CVD in 8.8%</a:t>
            </a:r>
          </a:p>
          <a:p>
            <a:pPr lvl="1"/>
            <a:r>
              <a:rPr lang="en-US" dirty="0"/>
              <a:t>MI, Stroke, DVT/PE all &lt; 5%</a:t>
            </a:r>
          </a:p>
          <a:p>
            <a:pPr lvl="1"/>
            <a:r>
              <a:rPr lang="en-US" dirty="0"/>
              <a:t>Given scale of pandemic, cumulative number of these cardiovascular events is still large</a:t>
            </a:r>
          </a:p>
          <a:p>
            <a:pPr marL="6350" lvl="1" indent="0">
              <a:buNone/>
            </a:pPr>
            <a:endParaRPr lang="en-US" dirty="0"/>
          </a:p>
          <a:p>
            <a:pPr marL="635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9" descr="NewLogo.png">
            <a:extLst>
              <a:ext uri="{FF2B5EF4-FFF2-40B4-BE49-F238E27FC236}">
                <a16:creationId xmlns:a16="http://schemas.microsoft.com/office/drawing/2014/main" id="{147003E6-BB63-4ABE-9E95-9B3ECD2F9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643" y="163286"/>
            <a:ext cx="2328124" cy="66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03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69065A-E1AC-491B-ADCA-37ED5870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083"/>
            <a:ext cx="10515600" cy="716325"/>
          </a:xfrm>
        </p:spPr>
        <p:txBody>
          <a:bodyPr>
            <a:normAutofit/>
          </a:bodyPr>
          <a:lstStyle/>
          <a:p>
            <a:r>
              <a:rPr lang="en-US" sz="4400" dirty="0"/>
              <a:t>Request for Proposals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BB7B12-2976-41B3-9017-A3E1C1AB4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616"/>
            <a:ext cx="10515600" cy="3744687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0"/>
              </a:spcBef>
              <a:buNone/>
            </a:pPr>
            <a:r>
              <a:rPr lang="en-US" sz="2800" dirty="0"/>
              <a:t>COVID-19 CVD Registry Research Opportunities are now available to the broader research community 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en-US" sz="2800" i="1" dirty="0"/>
              <a:t>regardless of registry participation.</a:t>
            </a:r>
          </a:p>
          <a:p>
            <a:pPr lvl="1" indent="0">
              <a:buNone/>
            </a:pPr>
            <a:endParaRPr lang="en-US" i="1" dirty="0"/>
          </a:p>
          <a:p>
            <a:r>
              <a:rPr lang="en-US" i="1" dirty="0"/>
              <a:t>Need to know:</a:t>
            </a:r>
          </a:p>
          <a:p>
            <a:pPr lvl="1"/>
            <a:r>
              <a:rPr lang="en-US" dirty="0"/>
              <a:t>Proposals will be accepted through Wednesday, December 2</a:t>
            </a:r>
            <a:r>
              <a:rPr lang="en-US" baseline="30000" dirty="0"/>
              <a:t>nd</a:t>
            </a:r>
            <a:r>
              <a:rPr lang="en-US" dirty="0"/>
              <a:t>, 2020, 5:00 pm CT.</a:t>
            </a:r>
          </a:p>
          <a:p>
            <a:pPr lvl="1"/>
            <a:r>
              <a:rPr lang="en-US" dirty="0"/>
              <a:t>Proposals will be evaluated by the Registry Steering Committee on priority, novelty, feasibility with available data, and merit.</a:t>
            </a:r>
          </a:p>
          <a:p>
            <a:pPr lvl="1"/>
            <a:r>
              <a:rPr lang="en-US" dirty="0"/>
              <a:t>Data will be made available for approved research on </a:t>
            </a:r>
            <a:r>
              <a:rPr lang="en-US" dirty="0">
                <a:latin typeface="Lub Dub Medium" panose="020B0603030403020204" pitchFamily="34" charset="0"/>
              </a:rPr>
              <a:t>the </a:t>
            </a:r>
            <a:r>
              <a:rPr lang="en-US" u="sng" dirty="0">
                <a:solidFill>
                  <a:srgbClr val="0563C1"/>
                </a:solidFill>
                <a:latin typeface="Lub Dub Medium" panose="020B0603030403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AHA Precision Medicine Platform</a:t>
            </a:r>
            <a:endParaRPr lang="en-US" u="sng" dirty="0">
              <a:solidFill>
                <a:srgbClr val="0563C1"/>
              </a:solidFill>
              <a:latin typeface="Lub Dub Medium" panose="020B06030304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B2C6519-25CB-470B-AFB5-19295405150B}"/>
              </a:ext>
            </a:extLst>
          </p:cNvPr>
          <p:cNvSpPr txBox="1">
            <a:spLocks/>
          </p:cNvSpPr>
          <p:nvPr/>
        </p:nvSpPr>
        <p:spPr>
          <a:xfrm>
            <a:off x="838198" y="5111932"/>
            <a:ext cx="10515601" cy="1319349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accent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23495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406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5715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688975" indent="-117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Lub Dub Medium" panose="020B0603030403020204" pitchFamily="34" charset="0"/>
              </a:rPr>
              <a:t>For more information or to submit a proposal:</a:t>
            </a:r>
          </a:p>
          <a:p>
            <a:r>
              <a:rPr lang="en-US" dirty="0">
                <a:latin typeface="Lub Dub Medium" panose="020B0603030403020204" pitchFamily="34" charset="0"/>
              </a:rPr>
              <a:t>Visit </a:t>
            </a:r>
            <a:r>
              <a:rPr lang="en-US" u="sng" dirty="0">
                <a:hlinkClick r:id="rId3"/>
              </a:rPr>
              <a:t>www.heart.org/covidresearch</a:t>
            </a:r>
            <a:endParaRPr lang="en-US" sz="2400" dirty="0"/>
          </a:p>
          <a:p>
            <a:pPr lvl="1"/>
            <a:r>
              <a:rPr lang="en-US" dirty="0">
                <a:latin typeface="Lub Dub Medium" panose="020B0603030403020204" pitchFamily="34" charset="0"/>
              </a:rPr>
              <a:t>Email: </a:t>
            </a:r>
            <a:r>
              <a:rPr lang="en-US" dirty="0">
                <a:latin typeface="Lub Dub Medium" panose="020B0603030403020204" pitchFamily="34" charset="0"/>
                <a:hlinkClick r:id="rId4"/>
              </a:rPr>
              <a:t>qualityresearch@heart.org</a:t>
            </a:r>
            <a:r>
              <a:rPr lang="en-US" dirty="0">
                <a:latin typeface="Lub Dub Medium" panose="020B0603030403020204" pitchFamily="34" charset="0"/>
              </a:rPr>
              <a:t>  </a:t>
            </a:r>
            <a:r>
              <a:rPr lang="en-US" dirty="0">
                <a:latin typeface="Lub Dub Medium" panose="020B0603030403020204" pitchFamily="34" charset="0"/>
                <a:ea typeface="Calibri" panose="020F0502020204030204" pitchFamily="34" charset="0"/>
              </a:rPr>
              <a:t> </a:t>
            </a:r>
            <a:endParaRPr lang="en-US" u="sng" dirty="0">
              <a:solidFill>
                <a:srgbClr val="0563C1"/>
              </a:solidFill>
              <a:latin typeface="Lub Dub Medium" panose="020B06030304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5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AB52248-30CF-49AA-99B7-10EC31E37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295" y="2252653"/>
            <a:ext cx="10895305" cy="1382825"/>
          </a:xfrm>
        </p:spPr>
        <p:txBody>
          <a:bodyPr/>
          <a:lstStyle/>
          <a:p>
            <a:r>
              <a:rPr lang="en-US" b="1" dirty="0"/>
              <a:t>J.A. De Lemos:</a:t>
            </a:r>
            <a:r>
              <a:rPr lang="en-US" dirty="0"/>
              <a:t> Research Grant; Significant; Roche Diagnostics, Abbott Diagnostics. Honoraria; Significant; Ortho Clinical Diagnostics. Honoraria; Modest; Amgen, Regeneron, Novo </a:t>
            </a:r>
            <a:r>
              <a:rPr lang="en-US" dirty="0" err="1"/>
              <a:t>Nordisc</a:t>
            </a:r>
            <a:r>
              <a:rPr lang="en-US" dirty="0"/>
              <a:t>. Honoraria; Significant; Siemen's Diagnostic. Honoraria; Modest; Janssen, </a:t>
            </a:r>
            <a:r>
              <a:rPr lang="en-US" dirty="0" err="1"/>
              <a:t>Quidel</a:t>
            </a:r>
            <a:r>
              <a:rPr lang="en-US" dirty="0"/>
              <a:t> Cardiovascular, Eli Lilly. </a:t>
            </a:r>
            <a:r>
              <a:rPr lang="en-US" b="1" dirty="0"/>
              <a:t>D. Morrow:</a:t>
            </a:r>
            <a:r>
              <a:rPr lang="en-US" dirty="0"/>
              <a:t> Research Grant; Significant; Abbott laboratories, Roche Diagnostics. Other; Significant; Roche Diagnostics. Research Grant; Significant; Siemens. Other; Modest; </a:t>
            </a:r>
            <a:r>
              <a:rPr lang="en-US" dirty="0" err="1"/>
              <a:t>InCarda</a:t>
            </a:r>
            <a:r>
              <a:rPr lang="en-US" dirty="0"/>
              <a:t> Therapeutics, Merck &amp; Co. Other; Significant; Novartis. Research Grant; Significant; Amgen, Anthos, AstraZeneca, Daiichi Sankyo, Eisai, Johnson &amp; Johnson, Merck &amp; Co, Novartis, Pfizer. </a:t>
            </a:r>
            <a:r>
              <a:rPr lang="en-US" b="1" dirty="0"/>
              <a:t>T. Wang:</a:t>
            </a:r>
            <a:r>
              <a:rPr lang="en-US" dirty="0"/>
              <a:t> Research Grant; Modest; Abbott. Research Grant; Significant; AstraZeneca. Research Grant; Modest; BMS. Research Grant; Significant; </a:t>
            </a:r>
            <a:r>
              <a:rPr lang="en-US" dirty="0" err="1"/>
              <a:t>Cryolife</a:t>
            </a:r>
            <a:r>
              <a:rPr lang="en-US" dirty="0"/>
              <a:t>. Research Grant; Modest; Boston Scientific, Merck, Portola. Research Grant; Significant; Regeneron. Research Grant; Modest; </a:t>
            </a:r>
            <a:r>
              <a:rPr lang="en-US" dirty="0" err="1"/>
              <a:t>Chiesi</a:t>
            </a:r>
            <a:r>
              <a:rPr lang="en-US" dirty="0"/>
              <a:t>. </a:t>
            </a:r>
            <a:r>
              <a:rPr lang="en-US" b="1" dirty="0"/>
              <a:t>F. Rodriguez:</a:t>
            </a:r>
            <a:r>
              <a:rPr lang="en-US" dirty="0"/>
              <a:t> Other; Modest; </a:t>
            </a:r>
            <a:r>
              <a:rPr lang="en-US" dirty="0" err="1"/>
              <a:t>HealthPals</a:t>
            </a:r>
            <a:r>
              <a:rPr lang="en-US" dirty="0"/>
              <a:t>, </a:t>
            </a:r>
            <a:r>
              <a:rPr lang="en-US" dirty="0" err="1"/>
              <a:t>NovoNordisk</a:t>
            </a:r>
            <a:r>
              <a:rPr lang="en-US" dirty="0"/>
              <a:t>, Janssen, The Medicines Company. </a:t>
            </a:r>
            <a:r>
              <a:rPr lang="en-US" b="1" dirty="0"/>
              <a:t>H. Alger:</a:t>
            </a:r>
            <a:r>
              <a:rPr lang="en-US" dirty="0"/>
              <a:t> None. </a:t>
            </a:r>
            <a:r>
              <a:rPr lang="en-US" b="1" dirty="0"/>
              <a:t>S. Bradley:</a:t>
            </a:r>
            <a:r>
              <a:rPr lang="en-US" dirty="0"/>
              <a:t> None. </a:t>
            </a:r>
            <a:r>
              <a:rPr lang="en-US" b="1" dirty="0"/>
              <a:t>M.S. Elkind:</a:t>
            </a:r>
            <a:r>
              <a:rPr lang="en-US" dirty="0"/>
              <a:t> Other Research Support; Significant; BMS-Pfizer Alliance for Eliquis. Research Grant; Significant; Roche. Other; Modest; UpToDate.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5522D9-6F49-4B9E-B1F8-5FB8DD6AC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296" y="1039086"/>
            <a:ext cx="10895305" cy="1071423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365334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BD74-0926-46F7-9055-FC7138EAC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588" y="-1362271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/>
              <a:t>Creation of the registry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FEF1CD-B227-4E1D-85B1-B2A6826A964E}"/>
              </a:ext>
            </a:extLst>
          </p:cNvPr>
          <p:cNvGrpSpPr/>
          <p:nvPr/>
        </p:nvGrpSpPr>
        <p:grpSpPr>
          <a:xfrm>
            <a:off x="371019" y="2868868"/>
            <a:ext cx="5686477" cy="979715"/>
            <a:chOff x="879019" y="1980926"/>
            <a:chExt cx="5686477" cy="979715"/>
          </a:xfrm>
        </p:grpSpPr>
        <p:pic>
          <p:nvPicPr>
            <p:cNvPr id="4" name="Picture 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573278A-8EB2-41E3-BE3A-4F9DC08749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0465"/>
            <a:stretch/>
          </p:blipFill>
          <p:spPr>
            <a:xfrm>
              <a:off x="879019" y="1980926"/>
              <a:ext cx="754549" cy="97971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3B92E2-CE7E-4E43-977E-A9E62CC08741}"/>
                </a:ext>
              </a:extLst>
            </p:cNvPr>
            <p:cNvSpPr txBox="1"/>
            <p:nvPr/>
          </p:nvSpPr>
          <p:spPr>
            <a:xfrm>
              <a:off x="1633568" y="2239952"/>
              <a:ext cx="49319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AHA Leadership and Professional Staff</a:t>
              </a:r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B19C5B1-F426-4F7E-A340-C8F84B72A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212" y="5608620"/>
            <a:ext cx="1701576" cy="661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8329CB-FDE9-42A5-9AE5-D79363911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13" y="1370721"/>
            <a:ext cx="2035887" cy="12652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D438FF-043D-4F81-9CFA-6FDA20399207}"/>
              </a:ext>
            </a:extLst>
          </p:cNvPr>
          <p:cNvSpPr txBox="1"/>
          <p:nvPr/>
        </p:nvSpPr>
        <p:spPr>
          <a:xfrm>
            <a:off x="2967778" y="1765136"/>
            <a:ext cx="3976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Volunteer Steering Committee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710D90E-7A4E-48F4-863E-DCD00599A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378" y="4081463"/>
            <a:ext cx="1365251" cy="10874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227419-0238-4CBD-AF78-0D53B650610A}"/>
              </a:ext>
            </a:extLst>
          </p:cNvPr>
          <p:cNvSpPr txBox="1"/>
          <p:nvPr/>
        </p:nvSpPr>
        <p:spPr>
          <a:xfrm>
            <a:off x="2383466" y="4456170"/>
            <a:ext cx="5301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Site Investigators and Research/QI Teams</a:t>
            </a:r>
          </a:p>
        </p:txBody>
      </p:sp>
      <p:pic>
        <p:nvPicPr>
          <p:cNvPr id="18" name="Picture 9" descr="NewLogo.png">
            <a:extLst>
              <a:ext uri="{FF2B5EF4-FFF2-40B4-BE49-F238E27FC236}">
                <a16:creationId xmlns:a16="http://schemas.microsoft.com/office/drawing/2014/main" id="{999AB451-F81D-4D6A-A50A-530F6DDED2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643" y="163286"/>
            <a:ext cx="2328124" cy="66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71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7736BA8-E931-41BC-87D3-2AD4CBA7444B}"/>
              </a:ext>
            </a:extLst>
          </p:cNvPr>
          <p:cNvGrpSpPr/>
          <p:nvPr/>
        </p:nvGrpSpPr>
        <p:grpSpPr>
          <a:xfrm>
            <a:off x="0" y="419946"/>
            <a:ext cx="11984762" cy="5339322"/>
            <a:chOff x="73888" y="403046"/>
            <a:chExt cx="11984762" cy="533932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2BF8F2A-62F4-4951-A7B4-FB079F1C92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138" y="1053736"/>
              <a:ext cx="11723512" cy="1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72B2C58-F2F0-4C2A-995F-304A2C41F90D}"/>
                </a:ext>
              </a:extLst>
            </p:cNvPr>
            <p:cNvSpPr/>
            <p:nvPr/>
          </p:nvSpPr>
          <p:spPr>
            <a:xfrm>
              <a:off x="653143" y="966651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b Dub Medium" panose="020B0603030403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8100B73-9069-4FFD-A26A-E11040070BA4}"/>
                </a:ext>
              </a:extLst>
            </p:cNvPr>
            <p:cNvSpPr/>
            <p:nvPr/>
          </p:nvSpPr>
          <p:spPr>
            <a:xfrm>
              <a:off x="2737104" y="962297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b Dub Medium" panose="020B0603030403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DBED62-F0B0-4E94-A939-83EE58B6A898}"/>
                </a:ext>
              </a:extLst>
            </p:cNvPr>
            <p:cNvSpPr/>
            <p:nvPr/>
          </p:nvSpPr>
          <p:spPr>
            <a:xfrm>
              <a:off x="4821065" y="966651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b Dub Medium" panose="020B0603030403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A65FD16-DC7A-47BD-9F96-F1673F431A0F}"/>
                </a:ext>
              </a:extLst>
            </p:cNvPr>
            <p:cNvSpPr/>
            <p:nvPr/>
          </p:nvSpPr>
          <p:spPr>
            <a:xfrm>
              <a:off x="6905026" y="966651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b Dub Medium" panose="020B0603030403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850740-BD4C-4D89-AA9B-66ACA1233062}"/>
                </a:ext>
              </a:extLst>
            </p:cNvPr>
            <p:cNvSpPr/>
            <p:nvPr/>
          </p:nvSpPr>
          <p:spPr>
            <a:xfrm>
              <a:off x="8988987" y="962297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b Dub Medium" panose="020B0603030403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AF10E16-6868-464E-A592-95A99711B48D}"/>
                </a:ext>
              </a:extLst>
            </p:cNvPr>
            <p:cNvSpPr/>
            <p:nvPr/>
          </p:nvSpPr>
          <p:spPr>
            <a:xfrm>
              <a:off x="11072949" y="962297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b Dub Medium" panose="020B0603030403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5729DE-17F3-4B41-8AFC-40B172A882EB}"/>
                </a:ext>
              </a:extLst>
            </p:cNvPr>
            <p:cNvSpPr txBox="1"/>
            <p:nvPr/>
          </p:nvSpPr>
          <p:spPr>
            <a:xfrm>
              <a:off x="244032" y="407406"/>
              <a:ext cx="1243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b Dub Medium" panose="020B0603030403020204" pitchFamily="34" charset="0"/>
                  <a:ea typeface="+mn-ea"/>
                  <a:cs typeface="+mn-cs"/>
                </a:rPr>
                <a:t>January 1, 2020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BBC6FA-31C7-4486-99A4-86431761787C}"/>
                </a:ext>
              </a:extLst>
            </p:cNvPr>
            <p:cNvSpPr txBox="1"/>
            <p:nvPr/>
          </p:nvSpPr>
          <p:spPr>
            <a:xfrm>
              <a:off x="2281783" y="403047"/>
              <a:ext cx="1373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b Dub Medium" panose="020B0603030403020204" pitchFamily="34" charset="0"/>
                  <a:ea typeface="+mn-ea"/>
                  <a:cs typeface="+mn-cs"/>
                </a:rPr>
                <a:t>February 1, 2020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9502C3-4B04-49A8-876C-F14A2F14D5F7}"/>
                </a:ext>
              </a:extLst>
            </p:cNvPr>
            <p:cNvSpPr txBox="1"/>
            <p:nvPr/>
          </p:nvSpPr>
          <p:spPr>
            <a:xfrm>
              <a:off x="4359580" y="403047"/>
              <a:ext cx="1373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b Dub Medium" panose="020B0603030403020204" pitchFamily="34" charset="0"/>
                  <a:ea typeface="+mn-ea"/>
                  <a:cs typeface="+mn-cs"/>
                </a:rPr>
                <a:t>March 1, 2020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912B59-0650-499C-8617-9F93E7CE9393}"/>
                </a:ext>
              </a:extLst>
            </p:cNvPr>
            <p:cNvSpPr txBox="1"/>
            <p:nvPr/>
          </p:nvSpPr>
          <p:spPr>
            <a:xfrm>
              <a:off x="6443080" y="403046"/>
              <a:ext cx="1220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b Dub Medium" panose="020B0603030403020204" pitchFamily="34" charset="0"/>
                  <a:ea typeface="+mn-ea"/>
                  <a:cs typeface="+mn-cs"/>
                </a:rPr>
                <a:t>April 1, 2020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1054A9-38D5-41AC-BC6C-F284DB2005A5}"/>
                </a:ext>
              </a:extLst>
            </p:cNvPr>
            <p:cNvSpPr txBox="1"/>
            <p:nvPr/>
          </p:nvSpPr>
          <p:spPr>
            <a:xfrm>
              <a:off x="8621511" y="403046"/>
              <a:ext cx="1139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b Dub Medium" panose="020B0603030403020204" pitchFamily="34" charset="0"/>
                  <a:ea typeface="+mn-ea"/>
                  <a:cs typeface="+mn-cs"/>
                </a:rPr>
                <a:t>May 1, 2020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113E12-00CE-48C1-B1EB-6EC4E7205522}"/>
                </a:ext>
              </a:extLst>
            </p:cNvPr>
            <p:cNvSpPr txBox="1"/>
            <p:nvPr/>
          </p:nvSpPr>
          <p:spPr>
            <a:xfrm>
              <a:off x="10719485" y="411760"/>
              <a:ext cx="1117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b Dub Medium" panose="020B0603030403020204" pitchFamily="34" charset="0"/>
                  <a:ea typeface="+mn-ea"/>
                  <a:cs typeface="+mn-cs"/>
                </a:rPr>
                <a:t>June 1, 2020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60D8DE-7BAC-455D-AF9E-0C9CB7E81BCF}"/>
                </a:ext>
              </a:extLst>
            </p:cNvPr>
            <p:cNvSpPr txBox="1"/>
            <p:nvPr/>
          </p:nvSpPr>
          <p:spPr>
            <a:xfrm>
              <a:off x="2976343" y="1419742"/>
              <a:ext cx="21061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b Dub Bold" panose="020B0803030403020204" pitchFamily="34" charset="0"/>
                  <a:ea typeface="+mn-ea"/>
                  <a:cs typeface="+mn-cs"/>
                </a:rPr>
                <a:t>February 11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b Dub Medium" panose="020B0603030403020204" pitchFamily="34" charset="0"/>
                  <a:ea typeface="+mn-ea"/>
                  <a:cs typeface="+mn-cs"/>
                </a:rPr>
                <a:t>WHO announced a name for the new coronavirus disease: COVID-19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3F12534-0DFC-48B7-9171-7D089AFFD450}"/>
                </a:ext>
              </a:extLst>
            </p:cNvPr>
            <p:cNvGrpSpPr/>
            <p:nvPr/>
          </p:nvGrpSpPr>
          <p:grpSpPr>
            <a:xfrm>
              <a:off x="3347743" y="1072005"/>
              <a:ext cx="219422" cy="480115"/>
              <a:chOff x="470263" y="1053737"/>
              <a:chExt cx="219422" cy="491205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9A80F4-4C92-4BFE-8DC4-DFA1BB5074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263" y="1053737"/>
                <a:ext cx="0" cy="4809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E05A6F0-DB65-41EC-9B04-A35800C4F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263" y="1544942"/>
                <a:ext cx="21942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3AAE9C-7E62-4F87-89F7-3CFD456D03D1}"/>
                </a:ext>
              </a:extLst>
            </p:cNvPr>
            <p:cNvSpPr txBox="1"/>
            <p:nvPr/>
          </p:nvSpPr>
          <p:spPr>
            <a:xfrm>
              <a:off x="5180489" y="4495873"/>
              <a:ext cx="2708368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b Dub Bold" panose="020B0803030403020204" pitchFamily="34" charset="0"/>
                  <a:ea typeface="+mn-ea"/>
                  <a:cs typeface="+mn-cs"/>
                </a:rPr>
                <a:t>April 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b Dub Medium" panose="020B0603030403020204" pitchFamily="34" charset="0"/>
                  <a:ea typeface="+mn-ea"/>
                  <a:cs typeface="+mn-cs"/>
                </a:rPr>
                <a:t>AHA announced the development of the COVID-19 CVD Registry and began recruiting sites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588A271-136C-4AD6-BE8E-A43772025FD1}"/>
                </a:ext>
              </a:extLst>
            </p:cNvPr>
            <p:cNvGrpSpPr/>
            <p:nvPr/>
          </p:nvGrpSpPr>
          <p:grpSpPr>
            <a:xfrm flipH="1">
              <a:off x="6865324" y="1069938"/>
              <a:ext cx="461108" cy="3458709"/>
              <a:chOff x="470263" y="1053737"/>
              <a:chExt cx="522514" cy="85802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5658E1D-7E97-4DB2-BF4A-2177321552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0263" y="1053737"/>
                <a:ext cx="0" cy="8580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B50D901-A0AA-430E-9BD9-62D00512C1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263" y="1911758"/>
                <a:ext cx="52251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B5F7B4F-FC85-4119-B81F-52D645A72634}"/>
                </a:ext>
              </a:extLst>
            </p:cNvPr>
            <p:cNvGrpSpPr/>
            <p:nvPr/>
          </p:nvGrpSpPr>
          <p:grpSpPr>
            <a:xfrm flipH="1">
              <a:off x="6382511" y="1072003"/>
              <a:ext cx="245675" cy="1988330"/>
              <a:chOff x="470263" y="1053737"/>
              <a:chExt cx="522514" cy="1052349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EFD7333-AE5C-47B5-BB81-2EF5427A84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0263" y="1053737"/>
                <a:ext cx="0" cy="10523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C61B9D2-1CF5-4474-9E4C-B46FE3BB1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263" y="2106086"/>
                <a:ext cx="52251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836C651-22D7-4FE1-9DE0-90570FB01C86}"/>
                </a:ext>
              </a:extLst>
            </p:cNvPr>
            <p:cNvSpPr txBox="1"/>
            <p:nvPr/>
          </p:nvSpPr>
          <p:spPr>
            <a:xfrm>
              <a:off x="4359581" y="2963002"/>
              <a:ext cx="2671118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b Dub Bold" panose="020B0803030403020204" pitchFamily="34" charset="0"/>
                  <a:ea typeface="+mn-ea"/>
                  <a:cs typeface="+mn-cs"/>
                </a:rPr>
                <a:t>March 29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b Dub Medium" panose="020B0603030403020204" pitchFamily="34" charset="0"/>
                  <a:ea typeface="+mn-ea"/>
                  <a:cs typeface="+mn-cs"/>
                </a:rPr>
                <a:t>AHA Volunteers and Leadership conceptualize a COVID-19 CVD Quality Improvement Program for hospitals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79A180B-F319-4EA3-98B8-7468153694AB}"/>
                </a:ext>
              </a:extLst>
            </p:cNvPr>
            <p:cNvSpPr txBox="1"/>
            <p:nvPr/>
          </p:nvSpPr>
          <p:spPr>
            <a:xfrm>
              <a:off x="8548064" y="4212481"/>
              <a:ext cx="24263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b Dub Bold" panose="020B0803030403020204" pitchFamily="34" charset="0"/>
                  <a:ea typeface="+mn-ea"/>
                  <a:cs typeface="+mn-cs"/>
                </a:rPr>
                <a:t>April 27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b Dub Medium" panose="020B0603030403020204" pitchFamily="34" charset="0"/>
                  <a:ea typeface="+mn-ea"/>
                  <a:cs typeface="+mn-cs"/>
                </a:rPr>
                <a:t>Upload of first records into COVID-19 CVD Registry platform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3EF5688-32B2-460A-8B0A-7DB08DC28ECF}"/>
                </a:ext>
              </a:extLst>
            </p:cNvPr>
            <p:cNvGrpSpPr/>
            <p:nvPr/>
          </p:nvGrpSpPr>
          <p:grpSpPr>
            <a:xfrm>
              <a:off x="8881073" y="1063262"/>
              <a:ext cx="522514" cy="3264721"/>
              <a:chOff x="470263" y="1053737"/>
              <a:chExt cx="522514" cy="809897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129E3D7-DAB4-4DFC-A3A5-7F540D9CD125}"/>
                  </a:ext>
                </a:extLst>
              </p:cNvPr>
              <p:cNvCxnSpPr/>
              <p:nvPr/>
            </p:nvCxnSpPr>
            <p:spPr>
              <a:xfrm>
                <a:off x="470263" y="1053737"/>
                <a:ext cx="0" cy="8098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B8B5C97-0D88-4F4F-AF67-7377126910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263" y="1863634"/>
                <a:ext cx="52251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993BA9A-7E67-4B5F-AF96-F0EB7BB928E1}"/>
                </a:ext>
              </a:extLst>
            </p:cNvPr>
            <p:cNvGrpSpPr/>
            <p:nvPr/>
          </p:nvGrpSpPr>
          <p:grpSpPr>
            <a:xfrm flipH="1">
              <a:off x="11485264" y="1159807"/>
              <a:ext cx="371579" cy="703812"/>
              <a:chOff x="470263" y="1053737"/>
              <a:chExt cx="522514" cy="809897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592298F-501E-4FE9-B64B-DC20519FDADF}"/>
                  </a:ext>
                </a:extLst>
              </p:cNvPr>
              <p:cNvCxnSpPr/>
              <p:nvPr/>
            </p:nvCxnSpPr>
            <p:spPr>
              <a:xfrm>
                <a:off x="470263" y="1053737"/>
                <a:ext cx="0" cy="8098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A3D386B-860D-4850-B7EC-55D6896705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263" y="1863634"/>
                <a:ext cx="52251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4C55D14-7128-457B-85F6-6D4655A7922B}"/>
                </a:ext>
              </a:extLst>
            </p:cNvPr>
            <p:cNvCxnSpPr>
              <a:cxnSpLocks/>
            </p:cNvCxnSpPr>
            <p:nvPr/>
          </p:nvCxnSpPr>
          <p:spPr>
            <a:xfrm>
              <a:off x="9430438" y="1069938"/>
              <a:ext cx="0" cy="2445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444C3E9-CE42-4754-B198-C3D39E6841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34912" y="1288755"/>
              <a:ext cx="1148294" cy="5748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0AA1687-942E-4BE5-BFA1-45E761277B20}"/>
                </a:ext>
              </a:extLst>
            </p:cNvPr>
            <p:cNvCxnSpPr/>
            <p:nvPr/>
          </p:nvCxnSpPr>
          <p:spPr>
            <a:xfrm flipH="1">
              <a:off x="6534912" y="1037534"/>
              <a:ext cx="0" cy="2445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7FDE57B-594A-46E9-A848-8CAE412ED9CD}"/>
                </a:ext>
              </a:extLst>
            </p:cNvPr>
            <p:cNvSpPr txBox="1"/>
            <p:nvPr/>
          </p:nvSpPr>
          <p:spPr>
            <a:xfrm>
              <a:off x="7444640" y="2650416"/>
              <a:ext cx="2872866" cy="10618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b Dub Bold" panose="020B0803030403020204" pitchFamily="34" charset="0"/>
                  <a:ea typeface="+mn-ea"/>
                  <a:cs typeface="+mn-cs"/>
                </a:rPr>
                <a:t>Late March – Early May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b Dub Medium" panose="020B0603030403020204" pitchFamily="34" charset="0"/>
                  <a:ea typeface="+mn-ea"/>
                  <a:cs typeface="+mn-cs"/>
                </a:rPr>
                <a:t>AHA volunteers and staff conduct environmental scan of the published literature, anecdotal evidence, and data elements captured in COVID-19 clinical care; build, test, and launch platform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55D7A73-8E88-4A17-941F-9337679B6A27}"/>
                </a:ext>
              </a:extLst>
            </p:cNvPr>
            <p:cNvGrpSpPr/>
            <p:nvPr/>
          </p:nvGrpSpPr>
          <p:grpSpPr>
            <a:xfrm>
              <a:off x="7683205" y="1863634"/>
              <a:ext cx="333283" cy="919733"/>
              <a:chOff x="470263" y="1053737"/>
              <a:chExt cx="522514" cy="809897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CA95EF29-6F0E-4CA0-96F1-2C2E080249CD}"/>
                  </a:ext>
                </a:extLst>
              </p:cNvPr>
              <p:cNvCxnSpPr/>
              <p:nvPr/>
            </p:nvCxnSpPr>
            <p:spPr>
              <a:xfrm>
                <a:off x="470263" y="1053737"/>
                <a:ext cx="0" cy="8098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6211DEF-7F22-4AE8-ABA8-75470E034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263" y="1863634"/>
                <a:ext cx="52251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8D60A48-E076-429A-B43D-E2A0B6C1E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3204" y="1306392"/>
              <a:ext cx="1747234" cy="5572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FC52A79-E1C5-44E2-BF99-267D38249E22}"/>
                </a:ext>
              </a:extLst>
            </p:cNvPr>
            <p:cNvSpPr txBox="1"/>
            <p:nvPr/>
          </p:nvSpPr>
          <p:spPr>
            <a:xfrm>
              <a:off x="1675191" y="2635056"/>
              <a:ext cx="23955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b Dub Bold" panose="020B0803030403020204" pitchFamily="34" charset="0"/>
                  <a:ea typeface="+mn-ea"/>
                  <a:cs typeface="+mn-cs"/>
                </a:rPr>
                <a:t>January 19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b Dub Medium" panose="020B0603030403020204" pitchFamily="34" charset="0"/>
                  <a:ea typeface="+mn-ea"/>
                  <a:cs typeface="+mn-cs"/>
                </a:rPr>
                <a:t>Presentation of first reported case of novel coronavirus in U.S. (Snohomish County, WA)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63C2851-A0AD-4B0C-BC94-C110D77CD979}"/>
                </a:ext>
              </a:extLst>
            </p:cNvPr>
            <p:cNvGrpSpPr/>
            <p:nvPr/>
          </p:nvGrpSpPr>
          <p:grpSpPr>
            <a:xfrm>
              <a:off x="2117489" y="1069942"/>
              <a:ext cx="300766" cy="1713426"/>
              <a:chOff x="470263" y="1053737"/>
              <a:chExt cx="522514" cy="1065106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EE838EB-7013-47D1-803F-BAB2FB8865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263" y="1053737"/>
                <a:ext cx="0" cy="10651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9051939D-F110-46E3-9C09-02EA4C56A1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263" y="2113161"/>
                <a:ext cx="52251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2A014EC-995C-499E-A200-98316252BDDD}"/>
                </a:ext>
              </a:extLst>
            </p:cNvPr>
            <p:cNvSpPr txBox="1"/>
            <p:nvPr/>
          </p:nvSpPr>
          <p:spPr>
            <a:xfrm>
              <a:off x="5257271" y="1873841"/>
              <a:ext cx="1604419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b Dub Bold" panose="020B0803030403020204" pitchFamily="34" charset="0"/>
                  <a:ea typeface="+mn-ea"/>
                  <a:cs typeface="+mn-cs"/>
                </a:rPr>
                <a:t>March 11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b Dub Medium" panose="020B0603030403020204" pitchFamily="34" charset="0"/>
                  <a:ea typeface="+mn-ea"/>
                  <a:cs typeface="+mn-cs"/>
                </a:rPr>
                <a:t>WHO declares COVID-19 a global pandemic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87DA797-F34B-4A5A-93E3-ED7AB7EAF668}"/>
                </a:ext>
              </a:extLst>
            </p:cNvPr>
            <p:cNvCxnSpPr>
              <a:cxnSpLocks/>
            </p:cNvCxnSpPr>
            <p:nvPr/>
          </p:nvCxnSpPr>
          <p:spPr>
            <a:xfrm>
              <a:off x="5489990" y="1069938"/>
              <a:ext cx="0" cy="9261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E465273-FBDF-4FB2-B76F-DAF687DA2F6B}"/>
                </a:ext>
              </a:extLst>
            </p:cNvPr>
            <p:cNvCxnSpPr>
              <a:cxnSpLocks/>
            </p:cNvCxnSpPr>
            <p:nvPr/>
          </p:nvCxnSpPr>
          <p:spPr>
            <a:xfrm>
              <a:off x="5489990" y="1996126"/>
              <a:ext cx="21942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3A3EFE-DC97-4C4C-9A56-D3F3AA86C272}"/>
                </a:ext>
              </a:extLst>
            </p:cNvPr>
            <p:cNvSpPr txBox="1"/>
            <p:nvPr/>
          </p:nvSpPr>
          <p:spPr>
            <a:xfrm>
              <a:off x="73888" y="1370551"/>
              <a:ext cx="2708368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b Dub Bold" panose="020B0803030403020204" pitchFamily="34" charset="0"/>
                  <a:ea typeface="+mn-ea"/>
                  <a:cs typeface="+mn-cs"/>
                </a:rPr>
                <a:t>December 31, 2019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b Dub Medium" panose="020B0603030403020204" pitchFamily="34" charset="0"/>
                  <a:ea typeface="+mn-ea"/>
                  <a:cs typeface="+mn-cs"/>
                </a:rPr>
                <a:t>WHO Country Office in Wuhan China receives first reported cases of a pneumonia of unknown cause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95FB569-72F6-4977-AF8C-9893255DDF80}"/>
                </a:ext>
              </a:extLst>
            </p:cNvPr>
            <p:cNvGrpSpPr/>
            <p:nvPr/>
          </p:nvGrpSpPr>
          <p:grpSpPr>
            <a:xfrm>
              <a:off x="470263" y="1053737"/>
              <a:ext cx="253218" cy="458213"/>
              <a:chOff x="470263" y="1053737"/>
              <a:chExt cx="253218" cy="458213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8FBC234-1CB1-4280-A35C-506A313F88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263" y="1053737"/>
                <a:ext cx="0" cy="4434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3528027-3697-43AA-B3D2-CB2C08CED2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263" y="1511950"/>
                <a:ext cx="25321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A54CFFB-3778-334C-AD67-A6A4927B4F6E}"/>
              </a:ext>
            </a:extLst>
          </p:cNvPr>
          <p:cNvSpPr txBox="1"/>
          <p:nvPr/>
        </p:nvSpPr>
        <p:spPr>
          <a:xfrm>
            <a:off x="9244744" y="1693857"/>
            <a:ext cx="24263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b Dub Bold" panose="020B0803030403020204" pitchFamily="34" charset="0"/>
                <a:ea typeface="+mn-ea"/>
                <a:cs typeface="+mn-cs"/>
              </a:rPr>
              <a:t>June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b Dub Medium" panose="020B0603030403020204" pitchFamily="34" charset="0"/>
                <a:ea typeface="+mn-ea"/>
                <a:cs typeface="+mn-cs"/>
              </a:rPr>
              <a:t>34 Proposals Submitted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b Dub Medium" panose="020B0603030403020204" pitchFamily="34" charset="0"/>
                <a:ea typeface="+mn-ea"/>
                <a:cs typeface="+mn-cs"/>
              </a:rPr>
              <a:t>First Review Cycle</a:t>
            </a:r>
          </a:p>
        </p:txBody>
      </p:sp>
    </p:spTree>
    <p:extLst>
      <p:ext uri="{BB962C8B-B14F-4D97-AF65-F5344CB8AC3E}">
        <p14:creationId xmlns:p14="http://schemas.microsoft.com/office/powerpoint/2010/main" val="410654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9A1A73-240C-43C4-93B4-5DC0B0B7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 of the Registry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2DFFE0-5A0C-4D6F-AF14-EAC6814A1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accelerate the pace of COVID-19 CVD research and Quality improvement</a:t>
            </a:r>
          </a:p>
          <a:p>
            <a:pPr lvl="1"/>
            <a:r>
              <a:rPr lang="en-US" sz="2400" dirty="0"/>
              <a:t>Unprecedented time horizon</a:t>
            </a:r>
          </a:p>
          <a:p>
            <a:pPr lvl="1"/>
            <a:r>
              <a:rPr lang="en-US" sz="2400" dirty="0"/>
              <a:t>Need to think “outside the box” for solutions</a:t>
            </a:r>
          </a:p>
          <a:p>
            <a:r>
              <a:rPr lang="en-US" sz="2400" dirty="0"/>
              <a:t>Granular Data Collection</a:t>
            </a:r>
          </a:p>
          <a:p>
            <a:pPr lvl="1"/>
            <a:r>
              <a:rPr lang="en-US" sz="2400" dirty="0"/>
              <a:t>Over 200 unique data elements</a:t>
            </a:r>
          </a:p>
          <a:p>
            <a:pPr lvl="1"/>
            <a:r>
              <a:rPr lang="en-US" sz="2400" dirty="0"/>
              <a:t>Extensive serial laboratory data</a:t>
            </a:r>
          </a:p>
          <a:p>
            <a:r>
              <a:rPr lang="en-US" sz="2400" dirty="0"/>
              <a:t>Complete case capture from beginning of pandemic</a:t>
            </a:r>
          </a:p>
          <a:p>
            <a:pPr lvl="1"/>
            <a:r>
              <a:rPr lang="en-US" sz="2400" dirty="0"/>
              <a:t>Minimize selection bias</a:t>
            </a:r>
          </a:p>
          <a:p>
            <a:pPr lvl="1"/>
            <a:r>
              <a:rPr lang="en-US" sz="2400" dirty="0"/>
              <a:t>Enhance generalizability</a:t>
            </a:r>
          </a:p>
          <a:p>
            <a:pPr lvl="1"/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9" descr="NewLogo.png">
            <a:extLst>
              <a:ext uri="{FF2B5EF4-FFF2-40B4-BE49-F238E27FC236}">
                <a16:creationId xmlns:a16="http://schemas.microsoft.com/office/drawing/2014/main" id="{4C51EE29-8F08-4E49-88F9-53E112478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643" y="163286"/>
            <a:ext cx="2328124" cy="66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22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3EF7-FA2E-5045-BA52-32A369AC0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Disrupting and democratizing the research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F3E4A-E5C2-3947-AE70-A3F82501D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9290538" cy="4460904"/>
          </a:xfrm>
        </p:spPr>
        <p:txBody>
          <a:bodyPr>
            <a:noAutofit/>
          </a:bodyPr>
          <a:lstStyle/>
          <a:p>
            <a:r>
              <a:rPr lang="en-US" sz="2000" dirty="0"/>
              <a:t>Leverage the AHA Precision Medicine platform (PMP)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Secure cloud-based environment that allows dozens of teams of investigators to work in parallel on the same curated and de-identified dataset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AHA scientists provide support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Analysts share best practices in a “learn as we go” approach</a:t>
            </a:r>
          </a:p>
          <a:p>
            <a:pPr lvl="0"/>
            <a:r>
              <a:rPr lang="en-US" sz="2000" dirty="0">
                <a:solidFill>
                  <a:srgbClr val="C10E20"/>
                </a:solidFill>
              </a:rPr>
              <a:t>Advantages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Shorten time to discovery and dissemination of results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Lower cost/higher yield approach to knowledge acquisition and dissemination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Leverage talent and energy of a larger number of investigators</a:t>
            </a:r>
          </a:p>
          <a:p>
            <a:pPr lvl="0"/>
            <a:r>
              <a:rPr lang="en-US" sz="2000" dirty="0">
                <a:solidFill>
                  <a:srgbClr val="C10E20"/>
                </a:solidFill>
              </a:rPr>
              <a:t>Challenges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Need to maintain rigor despite less central control of research processes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Unprecedented pace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Clinical priorities at enrolling sites</a:t>
            </a:r>
          </a:p>
          <a:p>
            <a:pPr lvl="1"/>
            <a:endParaRPr lang="en-US" sz="2000" dirty="0"/>
          </a:p>
          <a:p>
            <a:pPr marL="6350" lvl="1" indent="0">
              <a:buNone/>
            </a:pPr>
            <a:endParaRPr lang="en-US" sz="2000" dirty="0"/>
          </a:p>
          <a:p>
            <a:pPr marL="6350" lvl="1" indent="0">
              <a:buNone/>
            </a:pPr>
            <a:endParaRPr lang="en-US" sz="2000" dirty="0"/>
          </a:p>
          <a:p>
            <a:pPr marL="635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778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13468B81-D80E-4ED6-AA64-D8E918F77FDE}"/>
              </a:ext>
            </a:extLst>
          </p:cNvPr>
          <p:cNvSpPr txBox="1"/>
          <p:nvPr/>
        </p:nvSpPr>
        <p:spPr>
          <a:xfrm>
            <a:off x="301083" y="964891"/>
            <a:ext cx="11285034" cy="4928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A4CF73-DCBC-42B5-9BAC-059B35CC9E41}"/>
              </a:ext>
            </a:extLst>
          </p:cNvPr>
          <p:cNvSpPr txBox="1"/>
          <p:nvPr/>
        </p:nvSpPr>
        <p:spPr>
          <a:xfrm>
            <a:off x="380840" y="1057507"/>
            <a:ext cx="5237681" cy="4666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547E8-AA78-49F8-A2C0-6C827B0766FC}"/>
              </a:ext>
            </a:extLst>
          </p:cNvPr>
          <p:cNvSpPr txBox="1"/>
          <p:nvPr/>
        </p:nvSpPr>
        <p:spPr>
          <a:xfrm>
            <a:off x="380840" y="108472"/>
            <a:ext cx="11731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b Dub Medium" panose="020B0603030403020204" pitchFamily="34" charset="0"/>
                <a:ea typeface="+mn-ea"/>
                <a:cs typeface="+mn-cs"/>
              </a:rPr>
              <a:t>Registry Dashboard Update as of 11/9/20</a:t>
            </a:r>
          </a:p>
        </p:txBody>
      </p:sp>
      <p:pic>
        <p:nvPicPr>
          <p:cNvPr id="10" name="Graphic 9" descr="Gauge">
            <a:extLst>
              <a:ext uri="{FF2B5EF4-FFF2-40B4-BE49-F238E27FC236}">
                <a16:creationId xmlns:a16="http://schemas.microsoft.com/office/drawing/2014/main" id="{9D756C46-EE16-4982-8BBE-3E7AE34EF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1184" y="1554680"/>
            <a:ext cx="3571461" cy="3571461"/>
          </a:xfrm>
          <a:prstGeom prst="rect">
            <a:avLst/>
          </a:prstGeom>
        </p:spPr>
      </p:pic>
      <p:pic>
        <p:nvPicPr>
          <p:cNvPr id="12" name="Graphic 11" descr="Hospital">
            <a:extLst>
              <a:ext uri="{FF2B5EF4-FFF2-40B4-BE49-F238E27FC236}">
                <a16:creationId xmlns:a16="http://schemas.microsoft.com/office/drawing/2014/main" id="{72A69A22-7B9B-4E50-9379-3F70AE58A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0751" y="1388165"/>
            <a:ext cx="914400" cy="914400"/>
          </a:xfrm>
          <a:prstGeom prst="rect">
            <a:avLst/>
          </a:prstGeom>
        </p:spPr>
      </p:pic>
      <p:pic>
        <p:nvPicPr>
          <p:cNvPr id="18" name="Graphic 17" descr="Microscope">
            <a:extLst>
              <a:ext uri="{FF2B5EF4-FFF2-40B4-BE49-F238E27FC236}">
                <a16:creationId xmlns:a16="http://schemas.microsoft.com/office/drawing/2014/main" id="{17CE2478-C810-48F3-8D8A-966F37DA2C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1612" y="3555061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115F41-BEC3-46D2-AA0E-6F423BBA7BEA}"/>
              </a:ext>
            </a:extLst>
          </p:cNvPr>
          <p:cNvSpPr txBox="1"/>
          <p:nvPr/>
        </p:nvSpPr>
        <p:spPr>
          <a:xfrm>
            <a:off x="1825084" y="1670523"/>
            <a:ext cx="3215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10E20"/>
                </a:solidFill>
                <a:effectLst/>
                <a:uLnTx/>
                <a:uFillTx/>
                <a:latin typeface="Lub Dub Light" panose="020B0303030403020204" pitchFamily="34" charset="0"/>
                <a:ea typeface="+mn-ea"/>
                <a:cs typeface="+mn-cs"/>
              </a:rPr>
              <a:t>109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b Dub Light" panose="020B0303030403020204" pitchFamily="34" charset="0"/>
                <a:ea typeface="+mn-ea"/>
                <a:cs typeface="+mn-cs"/>
              </a:rPr>
              <a:t>Hospitals &amp; Medical Centers Entering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CC8B83-D1C2-49DC-95F3-1E9EC9491DFC}"/>
              </a:ext>
            </a:extLst>
          </p:cNvPr>
          <p:cNvSpPr txBox="1"/>
          <p:nvPr/>
        </p:nvSpPr>
        <p:spPr>
          <a:xfrm>
            <a:off x="1718273" y="5013164"/>
            <a:ext cx="3705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10E20"/>
                </a:solidFill>
                <a:effectLst/>
                <a:uLnTx/>
                <a:uFillTx/>
                <a:latin typeface="Lub Dub Light" panose="020B0303030403020204" pitchFamily="34" charset="0"/>
                <a:ea typeface="+mn-ea"/>
                <a:cs typeface="+mn-cs"/>
              </a:rPr>
              <a:t>55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b Dub Light" panose="020B0303030403020204" pitchFamily="34" charset="0"/>
                <a:ea typeface="+mn-ea"/>
                <a:cs typeface="+mn-cs"/>
              </a:rPr>
              <a:t> Research proposals received,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b Dub Light" panose="020B0303030403020204" pitchFamily="34" charset="0"/>
                <a:ea typeface="+mn-ea"/>
                <a:cs typeface="+mn-cs"/>
              </a:rPr>
              <a:t>21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b Dub Light" panose="020B0303030403020204" pitchFamily="34" charset="0"/>
                <a:ea typeface="+mn-ea"/>
                <a:cs typeface="+mn-cs"/>
              </a:rPr>
              <a:t> active (38% acceptance rate)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Lub Dub Light" panose="020B0303030403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D319B7-3596-40EC-9F95-C428833A908E}"/>
              </a:ext>
            </a:extLst>
          </p:cNvPr>
          <p:cNvSpPr txBox="1"/>
          <p:nvPr/>
        </p:nvSpPr>
        <p:spPr>
          <a:xfrm>
            <a:off x="1825084" y="2741798"/>
            <a:ext cx="4270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b Dub Light" panose="020B0303030403020204" pitchFamily="34" charset="0"/>
                <a:ea typeface="+mn-ea"/>
                <a:cs typeface="+mn-cs"/>
              </a:rPr>
              <a:t>&gt; 22,500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b Dub Light" panose="020B0303030403020204" pitchFamily="34" charset="0"/>
                <a:ea typeface="+mn-ea"/>
                <a:cs typeface="+mn-cs"/>
              </a:rPr>
              <a:t>patient records and growing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b Dub Light" panose="020B0303030403020204" pitchFamily="34" charset="0"/>
                <a:ea typeface="+mn-ea"/>
                <a:cs typeface="+mn-cs"/>
              </a:rPr>
              <a:t>&gt; 200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b Dub Light" panose="020B0303030403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ub Dub Light" panose="020B0303030403020204" pitchFamily="34" charset="0"/>
                <a:ea typeface="+mn-ea"/>
                <a:cs typeface="+mn-cs"/>
              </a:rPr>
              <a:t>data fields per patient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b Dub Light" panose="020B0303030403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49954D-A4F2-4C5B-80BF-17C6DDEEDF4B}"/>
              </a:ext>
            </a:extLst>
          </p:cNvPr>
          <p:cNvSpPr txBox="1"/>
          <p:nvPr/>
        </p:nvSpPr>
        <p:spPr>
          <a:xfrm>
            <a:off x="4231311" y="936620"/>
            <a:ext cx="344573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b Dub Medium" panose="020B0603030403020204" pitchFamily="34" charset="0"/>
                <a:ea typeface="+mn-ea"/>
                <a:cs typeface="+mn-cs"/>
              </a:rPr>
              <a:t>Supporting a Burst Science Approach</a:t>
            </a:r>
          </a:p>
        </p:txBody>
      </p:sp>
      <p:pic>
        <p:nvPicPr>
          <p:cNvPr id="30" name="Graphic 29" descr="Gauge">
            <a:extLst>
              <a:ext uri="{FF2B5EF4-FFF2-40B4-BE49-F238E27FC236}">
                <a16:creationId xmlns:a16="http://schemas.microsoft.com/office/drawing/2014/main" id="{60CD4AAD-1CC9-4DFF-91F9-0DBB1612E0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79055" y="787712"/>
            <a:ext cx="1426485" cy="1426485"/>
          </a:xfrm>
          <a:prstGeom prst="rect">
            <a:avLst/>
          </a:prstGeom>
        </p:spPr>
      </p:pic>
      <p:pic>
        <p:nvPicPr>
          <p:cNvPr id="32" name="Graphic 31" descr="Inpatient">
            <a:extLst>
              <a:ext uri="{FF2B5EF4-FFF2-40B4-BE49-F238E27FC236}">
                <a16:creationId xmlns:a16="http://schemas.microsoft.com/office/drawing/2014/main" id="{2EA94DFA-BF70-4B60-98F2-B33E4CECFA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6370" y="2522898"/>
            <a:ext cx="914400" cy="914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7EBC12A-0944-4F5B-A947-B32913E33455}"/>
              </a:ext>
            </a:extLst>
          </p:cNvPr>
          <p:cNvSpPr txBox="1"/>
          <p:nvPr/>
        </p:nvSpPr>
        <p:spPr>
          <a:xfrm>
            <a:off x="1718273" y="4040339"/>
            <a:ext cx="4270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10E20"/>
                </a:solidFill>
                <a:effectLst/>
                <a:uLnTx/>
                <a:uFillTx/>
                <a:latin typeface="Lub Dub Light" panose="020B0303030403020204" pitchFamily="34" charset="0"/>
                <a:ea typeface="+mn-ea"/>
                <a:cs typeface="+mn-cs"/>
              </a:rPr>
              <a:t>75,000+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b Dub Light" panose="020B0303030403020204" pitchFamily="34" charset="0"/>
                <a:ea typeface="+mn-ea"/>
                <a:cs typeface="+mn-cs"/>
              </a:rPr>
              <a:t>days of serial labs</a:t>
            </a:r>
          </a:p>
        </p:txBody>
      </p:sp>
      <p:pic>
        <p:nvPicPr>
          <p:cNvPr id="3" name="Graphic 2" descr="Research">
            <a:extLst>
              <a:ext uri="{FF2B5EF4-FFF2-40B4-BE49-F238E27FC236}">
                <a16:creationId xmlns:a16="http://schemas.microsoft.com/office/drawing/2014/main" id="{1F218EEB-71CD-4C80-8BEF-5024BB0B1A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605" y="4800657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D21C2C-DED5-4107-9A77-1E669172BED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18521" y="2515062"/>
            <a:ext cx="5931465" cy="319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2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EDB3947-2220-CC4B-B614-5940A54B42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563846"/>
              </p:ext>
            </p:extLst>
          </p:nvPr>
        </p:nvGraphicFramePr>
        <p:xfrm>
          <a:off x="814387" y="1119842"/>
          <a:ext cx="7959725" cy="516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FB6E39-F7ED-0C42-B4E2-ED1339228D07}"/>
              </a:ext>
            </a:extLst>
          </p:cNvPr>
          <p:cNvSpPr txBox="1"/>
          <p:nvPr/>
        </p:nvSpPr>
        <p:spPr>
          <a:xfrm>
            <a:off x="2878590" y="242888"/>
            <a:ext cx="5781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Cardiovascular Risk Factors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468689-33D5-47C8-A377-B61D88730EAC}"/>
              </a:ext>
            </a:extLst>
          </p:cNvPr>
          <p:cNvSpPr txBox="1"/>
          <p:nvPr/>
        </p:nvSpPr>
        <p:spPr>
          <a:xfrm>
            <a:off x="8659916" y="2206672"/>
            <a:ext cx="27166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 Cut through  9/30/20</a:t>
            </a:r>
          </a:p>
          <a:p>
            <a:endParaRPr lang="en-US" b="1" dirty="0"/>
          </a:p>
          <a:p>
            <a:r>
              <a:rPr lang="en-US" b="1" dirty="0"/>
              <a:t>N=99 sites</a:t>
            </a:r>
          </a:p>
          <a:p>
            <a:endParaRPr lang="en-US" b="1" dirty="0"/>
          </a:p>
          <a:p>
            <a:r>
              <a:rPr lang="en-US" b="1" dirty="0"/>
              <a:t>N=14,889 patients</a:t>
            </a:r>
          </a:p>
        </p:txBody>
      </p:sp>
      <p:pic>
        <p:nvPicPr>
          <p:cNvPr id="5" name="Picture 9" descr="NewLogo.png">
            <a:extLst>
              <a:ext uri="{FF2B5EF4-FFF2-40B4-BE49-F238E27FC236}">
                <a16:creationId xmlns:a16="http://schemas.microsoft.com/office/drawing/2014/main" id="{14C22D4A-3CD9-4DAC-94BB-DF70F4DB5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643" y="163286"/>
            <a:ext cx="2328124" cy="66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478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EDB3947-2220-CC4B-B614-5940A54B4211}"/>
              </a:ext>
            </a:extLst>
          </p:cNvPr>
          <p:cNvGraphicFramePr/>
          <p:nvPr/>
        </p:nvGraphicFramePr>
        <p:xfrm>
          <a:off x="814387" y="1119842"/>
          <a:ext cx="7959725" cy="516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FB6E39-F7ED-0C42-B4E2-ED1339228D07}"/>
              </a:ext>
            </a:extLst>
          </p:cNvPr>
          <p:cNvSpPr txBox="1"/>
          <p:nvPr/>
        </p:nvSpPr>
        <p:spPr>
          <a:xfrm>
            <a:off x="2828172" y="242888"/>
            <a:ext cx="6060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 Cardiovascular Disease</a:t>
            </a:r>
          </a:p>
        </p:txBody>
      </p:sp>
      <p:pic>
        <p:nvPicPr>
          <p:cNvPr id="5" name="Picture 9" descr="NewLogo.png">
            <a:extLst>
              <a:ext uri="{FF2B5EF4-FFF2-40B4-BE49-F238E27FC236}">
                <a16:creationId xmlns:a16="http://schemas.microsoft.com/office/drawing/2014/main" id="{D2FB406D-D2F7-4992-A1C7-AA4A031FA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643" y="163286"/>
            <a:ext cx="2328124" cy="66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061840"/>
      </p:ext>
    </p:extLst>
  </p:cSld>
  <p:clrMapOvr>
    <a:masterClrMapping/>
  </p:clrMapOvr>
</p:sld>
</file>

<file path=ppt/theme/theme1.xml><?xml version="1.0" encoding="utf-8"?>
<a:theme xmlns:a="http://schemas.openxmlformats.org/drawingml/2006/main" name="AHA titles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C10E2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Corporate Template 2018.potx" id="{4101F791-3D29-4381-B293-9E5F0F74CF6F}" vid="{F1A27221-7F26-445B-90E3-C591518C03C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HA text 01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Corporate Template 2018.potx" id="{4101F791-3D29-4381-B293-9E5F0F74CF6F}" vid="{D24FEFDB-7C40-4987-BD69-9E97CBA4744C}"/>
    </a:ext>
  </a:extLst>
</a:theme>
</file>

<file path=ppt/theme/theme3.xml><?xml version="1.0" encoding="utf-8"?>
<a:theme xmlns:a="http://schemas.openxmlformats.org/drawingml/2006/main" name="AHA text 02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Corporate Template 2018.potx" id="{4101F791-3D29-4381-B293-9E5F0F74CF6F}" vid="{6C9B2B35-9402-426B-A45C-5FA9525071C8}"/>
    </a:ext>
  </a:extLst>
</a:theme>
</file>

<file path=ppt/theme/theme4.xml><?xml version="1.0" encoding="utf-8"?>
<a:theme xmlns:a="http://schemas.openxmlformats.org/drawingml/2006/main" name="AHA text 03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Corporate Template 2018.potx" id="{4101F791-3D29-4381-B293-9E5F0F74CF6F}" vid="{4189D487-5652-4ED4-8677-C6A360EC9140}"/>
    </a:ext>
  </a:extLst>
</a:theme>
</file>

<file path=ppt/theme/theme5.xml><?xml version="1.0" encoding="utf-8"?>
<a:theme xmlns:a="http://schemas.openxmlformats.org/drawingml/2006/main" name="AHA text 04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Corporate Template 2018.potx" id="{4101F791-3D29-4381-B293-9E5F0F74CF6F}" vid="{E4553F09-4ADF-4ACE-A4D3-FDC055BD7D01}"/>
    </a:ext>
  </a:extLst>
</a:theme>
</file>

<file path=ppt/theme/theme6.xml><?xml version="1.0" encoding="utf-8"?>
<a:theme xmlns:a="http://schemas.openxmlformats.org/drawingml/2006/main" name="1_AHA text 04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Corporate Template 2018.potx" id="{4101F791-3D29-4381-B293-9E5F0F74CF6F}" vid="{2A76BDD4-2A9D-4A55-BE3C-50D829B22DB2}"/>
    </a:ext>
  </a:extLst>
</a:theme>
</file>

<file path=ppt/theme/theme7.xml><?xml version="1.0" encoding="utf-8"?>
<a:theme xmlns:a="http://schemas.openxmlformats.org/drawingml/2006/main" name="1_AHA text 02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Corporate Template 2018.potx" id="{4101F791-3D29-4381-B293-9E5F0F74CF6F}" vid="{6C9B2B35-9402-426B-A45C-5FA9525071C8}"/>
    </a:ext>
  </a:extLst>
</a:theme>
</file>

<file path=ppt/theme/theme8.xml><?xml version="1.0" encoding="utf-8"?>
<a:theme xmlns:a="http://schemas.openxmlformats.org/drawingml/2006/main" name="2_AHA text 02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SR Executive Session 101718 WS JC edits" id="{C21A3098-E220-481A-ACE0-B05B08CD2ACA}" vid="{3213BDDD-75EC-4BDC-854F-3B5C93542E3E}"/>
    </a:ext>
  </a:extLst>
</a:theme>
</file>

<file path=ppt/theme/theme9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PPT Template 10x7" id="{66A57EA8-874D-480A-B389-742FB2439609}" vid="{92267ED8-1417-4429-9537-00A15848254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23d136b6-20ec-41f5-82b9-beb7007750d6" ContentTypeId="0x01" PreviousValue="tru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2B712ECB25CB4EB4A3E03CA02A945A" ma:contentTypeVersion="16" ma:contentTypeDescription="Create a new document." ma:contentTypeScope="" ma:versionID="3d8c8da409607e1d1f77ac5c860f9cd0">
  <xsd:schema xmlns:xsd="http://www.w3.org/2001/XMLSchema" xmlns:xs="http://www.w3.org/2001/XMLSchema" xmlns:p="http://schemas.microsoft.com/office/2006/metadata/properties" xmlns:ns3="abc94a92-d061-49d7-b64e-2865ca171e3c" xmlns:ns4="305effad-5e0e-4b90-b0de-ee4e624ae40a" targetNamespace="http://schemas.microsoft.com/office/2006/metadata/properties" ma:root="true" ma:fieldsID="dded013f08f1c4f0ac203f9254923222" ns3:_="" ns4:_="">
    <xsd:import namespace="abc94a92-d061-49d7-b64e-2865ca171e3c"/>
    <xsd:import namespace="305effad-5e0e-4b90-b0de-ee4e624ae40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94a92-d061-49d7-b64e-2865ca171e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effad-5e0e-4b90-b0de-ee4e624ae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5B829D-F04C-4CB5-98D2-BE4A0FB47F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2A1ABB-4FE3-47C0-AAA2-8C1DC74FBA7C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8F91430-EA16-4A82-8C9B-91213F2219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c94a92-d061-49d7-b64e-2865ca171e3c"/>
    <ds:schemaRef ds:uri="305effad-5e0e-4b90-b0de-ee4e624ae4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0EEB463-A4E7-4941-98A7-D9A46CFB50C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305effad-5e0e-4b90-b0de-ee4e624ae40a"/>
    <ds:schemaRef ds:uri="abc94a92-d061-49d7-b64e-2865ca171e3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AHA Corporate Presentation Template 2018</Template>
  <TotalTime>6896</TotalTime>
  <Words>1146</Words>
  <Application>Microsoft Office PowerPoint</Application>
  <PresentationFormat>Widescreen</PresentationFormat>
  <Paragraphs>132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Calibri</vt:lpstr>
      <vt:lpstr>Lub Dub</vt:lpstr>
      <vt:lpstr>Lub Dub Bold</vt:lpstr>
      <vt:lpstr>Lub Dub Heavy</vt:lpstr>
      <vt:lpstr>Lub Dub Light</vt:lpstr>
      <vt:lpstr>Lub Dub Medium</vt:lpstr>
      <vt:lpstr>Tw Cen MT</vt:lpstr>
      <vt:lpstr>AHA titles</vt:lpstr>
      <vt:lpstr>AHA text 01</vt:lpstr>
      <vt:lpstr>AHA text 02</vt:lpstr>
      <vt:lpstr>AHA text 03</vt:lpstr>
      <vt:lpstr>AHA text 04</vt:lpstr>
      <vt:lpstr>1_AHA text 04</vt:lpstr>
      <vt:lpstr>1_AHA text 02</vt:lpstr>
      <vt:lpstr>2_AHA text 02</vt:lpstr>
      <vt:lpstr>Title Slides</vt:lpstr>
      <vt:lpstr>PowerPoint Presentation</vt:lpstr>
      <vt:lpstr>Disclosures</vt:lpstr>
      <vt:lpstr>Creation of the registry</vt:lpstr>
      <vt:lpstr>PowerPoint Presentation</vt:lpstr>
      <vt:lpstr>Objectives of the Registry</vt:lpstr>
      <vt:lpstr>Disrupting and democratizing the research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Conclusions:  Hospitalized COVID-19</vt:lpstr>
      <vt:lpstr>Request for Proposals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Jason Walchok</dc:creator>
  <cp:lastModifiedBy>William Westmoreland</cp:lastModifiedBy>
  <cp:revision>69</cp:revision>
  <cp:lastPrinted>2018-04-11T17:00:49Z</cp:lastPrinted>
  <dcterms:created xsi:type="dcterms:W3CDTF">2019-04-04T15:09:52Z</dcterms:created>
  <dcterms:modified xsi:type="dcterms:W3CDTF">2020-11-16T18:54:23Z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0x0101001B2B712ECB25CB4EB4A3E03CA02A945A</vt:lpwstr>
  </property>
</Properties>
</file>