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0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36269" y="887730"/>
            <a:ext cx="10920095" cy="21590"/>
          </a:xfrm>
          <a:custGeom>
            <a:avLst/>
            <a:gdLst/>
            <a:ahLst/>
            <a:cxnLst/>
            <a:rect l="l" t="t" r="r" b="b"/>
            <a:pathLst>
              <a:path w="10920095" h="21590">
                <a:moveTo>
                  <a:pt x="0" y="21209"/>
                </a:moveTo>
                <a:lnTo>
                  <a:pt x="10919587" y="0"/>
                </a:lnTo>
              </a:path>
            </a:pathLst>
          </a:custGeom>
          <a:ln w="19049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0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12469" y="735330"/>
            <a:ext cx="10920095" cy="21590"/>
          </a:xfrm>
          <a:custGeom>
            <a:avLst/>
            <a:gdLst/>
            <a:ahLst/>
            <a:cxnLst/>
            <a:rect l="l" t="t" r="r" b="b"/>
            <a:pathLst>
              <a:path w="10920095" h="21590">
                <a:moveTo>
                  <a:pt x="0" y="21209"/>
                </a:moveTo>
                <a:lnTo>
                  <a:pt x="10919587" y="0"/>
                </a:lnTo>
              </a:path>
            </a:pathLst>
          </a:custGeom>
          <a:ln w="19049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0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97379" y="165100"/>
            <a:ext cx="8397240" cy="511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50" b="0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20645" y="2592085"/>
            <a:ext cx="6553834" cy="3778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4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Relationship Id="rId7" Type="http://schemas.openxmlformats.org/officeDocument/2006/relationships/image" Target="../media/image26.png"/><Relationship Id="rId8" Type="http://schemas.openxmlformats.org/officeDocument/2006/relationships/image" Target="../media/image27.png"/><Relationship Id="rId9" Type="http://schemas.openxmlformats.org/officeDocument/2006/relationships/image" Target="../media/image28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hyperlink" Target="mailto:alberico.catapano@unimi.it" TargetMode="External"/><Relationship Id="rId4" Type="http://schemas.openxmlformats.org/officeDocument/2006/relationships/hyperlink" Target="mailto:baf29@medschl.cam.ac.uk" TargetMode="External"/><Relationship Id="rId5" Type="http://schemas.openxmlformats.org/officeDocument/2006/relationships/hyperlink" Target="mailto:msabatine@bwh.harvard.edu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jpg"/><Relationship Id="rId5" Type="http://schemas.openxmlformats.org/officeDocument/2006/relationships/image" Target="../media/image6.jpg"/><Relationship Id="rId6" Type="http://schemas.openxmlformats.org/officeDocument/2006/relationships/hyperlink" Target="http://dx.doi.org/10.1101/250712" TargetMode="Externa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1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3310" y="400367"/>
            <a:ext cx="10306050" cy="883285"/>
          </a:xfrm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0"/>
              </a:spcBef>
            </a:pPr>
            <a:r>
              <a:rPr dirty="0" sz="2800">
                <a:solidFill>
                  <a:srgbClr val="1F3863"/>
                </a:solidFill>
              </a:rPr>
              <a:t>Integrating</a:t>
            </a:r>
            <a:r>
              <a:rPr dirty="0" sz="2800" spc="-229">
                <a:solidFill>
                  <a:srgbClr val="1F3863"/>
                </a:solidFill>
              </a:rPr>
              <a:t> </a:t>
            </a:r>
            <a:r>
              <a:rPr dirty="0" sz="2800" spc="15">
                <a:solidFill>
                  <a:srgbClr val="1F3863"/>
                </a:solidFill>
              </a:rPr>
              <a:t>the</a:t>
            </a:r>
            <a:r>
              <a:rPr dirty="0" sz="2800" spc="-65">
                <a:solidFill>
                  <a:srgbClr val="1F3863"/>
                </a:solidFill>
              </a:rPr>
              <a:t> </a:t>
            </a:r>
            <a:r>
              <a:rPr dirty="0" sz="2800" spc="-25">
                <a:solidFill>
                  <a:srgbClr val="1F3863"/>
                </a:solidFill>
              </a:rPr>
              <a:t>Effect</a:t>
            </a:r>
            <a:r>
              <a:rPr dirty="0" sz="2800" spc="-20">
                <a:solidFill>
                  <a:srgbClr val="1F3863"/>
                </a:solidFill>
              </a:rPr>
              <a:t> </a:t>
            </a:r>
            <a:r>
              <a:rPr dirty="0" sz="2800" spc="10">
                <a:solidFill>
                  <a:srgbClr val="1F3863"/>
                </a:solidFill>
              </a:rPr>
              <a:t>of</a:t>
            </a:r>
            <a:r>
              <a:rPr dirty="0" sz="2800" spc="-55">
                <a:solidFill>
                  <a:srgbClr val="1F3863"/>
                </a:solidFill>
              </a:rPr>
              <a:t> </a:t>
            </a:r>
            <a:r>
              <a:rPr dirty="0" sz="2800" spc="-10">
                <a:solidFill>
                  <a:srgbClr val="1F3863"/>
                </a:solidFill>
              </a:rPr>
              <a:t>Polygenic</a:t>
            </a:r>
            <a:r>
              <a:rPr dirty="0" sz="2800" spc="-95">
                <a:solidFill>
                  <a:srgbClr val="1F3863"/>
                </a:solidFill>
              </a:rPr>
              <a:t> </a:t>
            </a:r>
            <a:r>
              <a:rPr dirty="0" sz="2800" spc="-5">
                <a:solidFill>
                  <a:srgbClr val="1F3863"/>
                </a:solidFill>
              </a:rPr>
              <a:t>Scores,</a:t>
            </a:r>
            <a:r>
              <a:rPr dirty="0" sz="2800" spc="-25">
                <a:solidFill>
                  <a:srgbClr val="1F3863"/>
                </a:solidFill>
              </a:rPr>
              <a:t> </a:t>
            </a:r>
            <a:r>
              <a:rPr dirty="0" sz="2800" spc="15">
                <a:solidFill>
                  <a:srgbClr val="1F3863"/>
                </a:solidFill>
              </a:rPr>
              <a:t>Low</a:t>
            </a:r>
            <a:r>
              <a:rPr dirty="0" sz="2800" spc="-80">
                <a:solidFill>
                  <a:srgbClr val="1F3863"/>
                </a:solidFill>
              </a:rPr>
              <a:t> </a:t>
            </a:r>
            <a:r>
              <a:rPr dirty="0" sz="2800" spc="5">
                <a:solidFill>
                  <a:srgbClr val="1F3863"/>
                </a:solidFill>
              </a:rPr>
              <a:t>Density</a:t>
            </a:r>
            <a:r>
              <a:rPr dirty="0" sz="2800" spc="-60">
                <a:solidFill>
                  <a:srgbClr val="1F3863"/>
                </a:solidFill>
              </a:rPr>
              <a:t> </a:t>
            </a:r>
            <a:r>
              <a:rPr dirty="0" sz="2800">
                <a:solidFill>
                  <a:srgbClr val="1F3863"/>
                </a:solidFill>
              </a:rPr>
              <a:t>Lipoproteins</a:t>
            </a:r>
            <a:r>
              <a:rPr dirty="0" sz="2800" spc="-180">
                <a:solidFill>
                  <a:srgbClr val="1F3863"/>
                </a:solidFill>
              </a:rPr>
              <a:t> </a:t>
            </a:r>
            <a:r>
              <a:rPr dirty="0" sz="2800" spc="20">
                <a:solidFill>
                  <a:srgbClr val="1F3863"/>
                </a:solidFill>
              </a:rPr>
              <a:t>and  </a:t>
            </a:r>
            <a:r>
              <a:rPr dirty="0" sz="2800" spc="-10">
                <a:solidFill>
                  <a:srgbClr val="1F3863"/>
                </a:solidFill>
              </a:rPr>
              <a:t>Systolic</a:t>
            </a:r>
            <a:r>
              <a:rPr dirty="0" sz="2800" spc="-85">
                <a:solidFill>
                  <a:srgbClr val="1F3863"/>
                </a:solidFill>
              </a:rPr>
              <a:t> </a:t>
            </a:r>
            <a:r>
              <a:rPr dirty="0" sz="2800" spc="15">
                <a:solidFill>
                  <a:srgbClr val="1F3863"/>
                </a:solidFill>
              </a:rPr>
              <a:t>Blood</a:t>
            </a:r>
            <a:r>
              <a:rPr dirty="0" sz="2800" spc="-140">
                <a:solidFill>
                  <a:srgbClr val="1F3863"/>
                </a:solidFill>
              </a:rPr>
              <a:t> </a:t>
            </a:r>
            <a:r>
              <a:rPr dirty="0" sz="2800" spc="-25">
                <a:solidFill>
                  <a:srgbClr val="1F3863"/>
                </a:solidFill>
              </a:rPr>
              <a:t>Pressure</a:t>
            </a:r>
            <a:r>
              <a:rPr dirty="0" sz="2800" spc="120">
                <a:solidFill>
                  <a:srgbClr val="1F3863"/>
                </a:solidFill>
              </a:rPr>
              <a:t> </a:t>
            </a:r>
            <a:r>
              <a:rPr dirty="0" sz="2800" spc="10">
                <a:solidFill>
                  <a:srgbClr val="1F3863"/>
                </a:solidFill>
              </a:rPr>
              <a:t>on</a:t>
            </a:r>
            <a:r>
              <a:rPr dirty="0" sz="2800" spc="-80">
                <a:solidFill>
                  <a:srgbClr val="1F3863"/>
                </a:solidFill>
              </a:rPr>
              <a:t> </a:t>
            </a:r>
            <a:r>
              <a:rPr dirty="0" sz="2800" spc="15">
                <a:solidFill>
                  <a:srgbClr val="1F3863"/>
                </a:solidFill>
              </a:rPr>
              <a:t>the</a:t>
            </a:r>
            <a:r>
              <a:rPr dirty="0" sz="2800" spc="-55">
                <a:solidFill>
                  <a:srgbClr val="1F3863"/>
                </a:solidFill>
              </a:rPr>
              <a:t> </a:t>
            </a:r>
            <a:r>
              <a:rPr dirty="0" sz="2800">
                <a:solidFill>
                  <a:srgbClr val="1F3863"/>
                </a:solidFill>
              </a:rPr>
              <a:t>Lifetime</a:t>
            </a:r>
            <a:r>
              <a:rPr dirty="0" sz="2800" spc="-114">
                <a:solidFill>
                  <a:srgbClr val="1F3863"/>
                </a:solidFill>
              </a:rPr>
              <a:t> </a:t>
            </a:r>
            <a:r>
              <a:rPr dirty="0" sz="2800" spc="10">
                <a:solidFill>
                  <a:srgbClr val="1F3863"/>
                </a:solidFill>
              </a:rPr>
              <a:t>Risk</a:t>
            </a:r>
            <a:r>
              <a:rPr dirty="0" sz="2800" spc="-55">
                <a:solidFill>
                  <a:srgbClr val="1F3863"/>
                </a:solidFill>
              </a:rPr>
              <a:t> </a:t>
            </a:r>
            <a:r>
              <a:rPr dirty="0" sz="2800" spc="10">
                <a:solidFill>
                  <a:srgbClr val="1F3863"/>
                </a:solidFill>
              </a:rPr>
              <a:t>of</a:t>
            </a:r>
            <a:r>
              <a:rPr dirty="0" sz="2800" spc="-50">
                <a:solidFill>
                  <a:srgbClr val="1F3863"/>
                </a:solidFill>
              </a:rPr>
              <a:t> </a:t>
            </a:r>
            <a:r>
              <a:rPr dirty="0" sz="2800">
                <a:solidFill>
                  <a:srgbClr val="1F3863"/>
                </a:solidFill>
              </a:rPr>
              <a:t>Cardiovascular</a:t>
            </a:r>
            <a:r>
              <a:rPr dirty="0" sz="2800" spc="-175">
                <a:solidFill>
                  <a:srgbClr val="1F3863"/>
                </a:solidFill>
              </a:rPr>
              <a:t> </a:t>
            </a:r>
            <a:r>
              <a:rPr dirty="0" sz="2800">
                <a:solidFill>
                  <a:srgbClr val="1F3863"/>
                </a:solidFill>
              </a:rPr>
              <a:t>Disease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0" y="5905500"/>
            <a:ext cx="12192000" cy="9524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83310" y="3409632"/>
            <a:ext cx="10089515" cy="1859914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0"/>
              </a:spcBef>
            </a:pP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From </a:t>
            </a:r>
            <a:r>
              <a:rPr dirty="0" sz="1000" spc="15">
                <a:solidFill>
                  <a:srgbClr val="585858"/>
                </a:solidFill>
                <a:latin typeface="Calibri"/>
                <a:cs typeface="Calibri"/>
              </a:rPr>
              <a:t>the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Centre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for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Naturally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Randomized Trials,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University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Cambridge,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Cambridge, U.K.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(B.A.F., Q.G., T.B.F); 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MRC Populati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on Health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Research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Unit and </a:t>
            </a:r>
            <a:r>
              <a:rPr dirty="0" sz="1000" spc="15">
                <a:solidFill>
                  <a:srgbClr val="585858"/>
                </a:solidFill>
                <a:latin typeface="Calibri"/>
                <a:cs typeface="Calibri"/>
              </a:rPr>
              <a:t>the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Clinical Trial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Service Unit and 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Epidemiological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Studies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Unit,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Nuffield Department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Population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Health,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University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Oxford, Oxford, 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UK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(M.V.H.; </a:t>
            </a:r>
            <a:r>
              <a:rPr dirty="0" sz="1000" spc="-10">
                <a:solidFill>
                  <a:srgbClr val="585858"/>
                </a:solidFill>
                <a:latin typeface="Calibri"/>
                <a:cs typeface="Calibri"/>
              </a:rPr>
              <a:t>C.B.); </a:t>
            </a:r>
            <a:r>
              <a:rPr dirty="0" sz="1000" spc="15">
                <a:solidFill>
                  <a:srgbClr val="585858"/>
                </a:solidFill>
                <a:latin typeface="Calibri"/>
                <a:cs typeface="Calibri"/>
              </a:rPr>
              <a:t>MRC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Integrative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Epidemiology 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Unit,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University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Bristol,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Bristol,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U.K. 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(G.D.S.);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Imperial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Centre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for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Cardiovascular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Disease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Prevention,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Department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Primary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Care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and 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Public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Health, School of </a:t>
            </a:r>
            <a:r>
              <a:rPr dirty="0" sz="1000" spc="25">
                <a:solidFill>
                  <a:srgbClr val="585858"/>
                </a:solidFill>
                <a:latin typeface="Calibri"/>
                <a:cs typeface="Calibri"/>
              </a:rPr>
              <a:t>Public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Health,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Imperial College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London, London U.K.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(K.K.R.);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Monash  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University,</a:t>
            </a:r>
            <a:r>
              <a:rPr dirty="0" sz="1000" spc="-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Melbourne,</a:t>
            </a:r>
            <a:r>
              <a:rPr dirty="0" sz="10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Australia</a:t>
            </a:r>
            <a:r>
              <a:rPr dirty="0" sz="1000" spc="-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(S.J.N.).</a:t>
            </a:r>
            <a:r>
              <a:rPr dirty="0" sz="10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Brigham</a:t>
            </a:r>
            <a:r>
              <a:rPr dirty="0" sz="1000" spc="-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and</a:t>
            </a:r>
            <a:r>
              <a:rPr dirty="0" sz="1000" spc="-4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Women’s</a:t>
            </a:r>
            <a:r>
              <a:rPr dirty="0" sz="1000" spc="-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Hospital</a:t>
            </a:r>
            <a:r>
              <a:rPr dirty="0" sz="1000" spc="-1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Heart</a:t>
            </a:r>
            <a:r>
              <a:rPr dirty="0" sz="1000" spc="-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and</a:t>
            </a:r>
            <a:r>
              <a:rPr dirty="0" sz="1000" spc="-4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Vascular</a:t>
            </a:r>
            <a:r>
              <a:rPr dirty="0" sz="1000" spc="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Center,</a:t>
            </a:r>
            <a:r>
              <a:rPr dirty="0" sz="10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Harvard</a:t>
            </a:r>
            <a:r>
              <a:rPr dirty="0" sz="1000" spc="-4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Medical</a:t>
            </a:r>
            <a:r>
              <a:rPr dirty="0" sz="1000" spc="-1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School,</a:t>
            </a:r>
            <a:r>
              <a:rPr dirty="0" sz="10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Boston,</a:t>
            </a:r>
            <a:r>
              <a:rPr dirty="0" sz="1000" spc="-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25">
                <a:solidFill>
                  <a:srgbClr val="585858"/>
                </a:solidFill>
                <a:latin typeface="Calibri"/>
                <a:cs typeface="Calibri"/>
              </a:rPr>
              <a:t>MA</a:t>
            </a:r>
            <a:r>
              <a:rPr dirty="0" sz="1000" spc="-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-10">
                <a:solidFill>
                  <a:srgbClr val="585858"/>
                </a:solidFill>
                <a:latin typeface="Calibri"/>
                <a:cs typeface="Calibri"/>
              </a:rPr>
              <a:t>(D.L.B.);</a:t>
            </a:r>
            <a:r>
              <a:rPr dirty="0" sz="1000" spc="-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Institute</a:t>
            </a:r>
            <a:r>
              <a:rPr dirty="0" sz="1000" spc="-7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of</a:t>
            </a:r>
            <a:r>
              <a:rPr dirty="0" sz="1000" spc="-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Cardiovascular</a:t>
            </a:r>
            <a:r>
              <a:rPr dirty="0" sz="1000" spc="-1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and</a:t>
            </a:r>
            <a:r>
              <a:rPr dirty="0" sz="1000" spc="-4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Medical</a:t>
            </a:r>
            <a:r>
              <a:rPr dirty="0" sz="1000" spc="-4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Sciences,  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University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Glasgow, Glasgow,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U.K. </a:t>
            </a:r>
            <a:r>
              <a:rPr dirty="0" sz="1000" spc="-10">
                <a:solidFill>
                  <a:srgbClr val="585858"/>
                </a:solidFill>
                <a:latin typeface="Calibri"/>
                <a:cs typeface="Calibri"/>
              </a:rPr>
              <a:t>(C.J.P.);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School of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Medicine,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Trinity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College,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Dublin,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Ireland (I.G.); 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Institute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of Cardiovascular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Science,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University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College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London,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London,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U.K. </a:t>
            </a:r>
            <a:r>
              <a:rPr dirty="0" sz="1000" spc="-15">
                <a:solidFill>
                  <a:srgbClr val="585858"/>
                </a:solidFill>
                <a:latin typeface="Calibri"/>
                <a:cs typeface="Calibri"/>
              </a:rPr>
              <a:t>(J.E.D.); 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Department</a:t>
            </a:r>
            <a:r>
              <a:rPr dirty="0" sz="1000" spc="-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of</a:t>
            </a:r>
            <a:r>
              <a:rPr dirty="0" sz="1000" spc="-4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Vascular</a:t>
            </a:r>
            <a:r>
              <a:rPr dirty="0" sz="1000" spc="-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Medicine,</a:t>
            </a:r>
            <a:r>
              <a:rPr dirty="0" sz="1000" spc="-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Academic</a:t>
            </a:r>
            <a:r>
              <a:rPr dirty="0" sz="1000" spc="-4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Medical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Center,</a:t>
            </a:r>
            <a:r>
              <a:rPr dirty="0" sz="1000" spc="-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University</a:t>
            </a:r>
            <a:r>
              <a:rPr dirty="0" sz="1000" spc="-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of</a:t>
            </a:r>
            <a:r>
              <a:rPr dirty="0" sz="1000" spc="-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Amsterdam,</a:t>
            </a:r>
            <a:r>
              <a:rPr dirty="0" sz="1000" spc="-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Amsterdam,</a:t>
            </a:r>
            <a:r>
              <a:rPr dirty="0" sz="1000" spc="-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The</a:t>
            </a:r>
            <a:r>
              <a:rPr dirty="0" sz="1000" spc="-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Netherlands</a:t>
            </a:r>
            <a:r>
              <a:rPr dirty="0" sz="1000" spc="-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(A.C.,</a:t>
            </a:r>
            <a:r>
              <a:rPr dirty="0" sz="1000" spc="-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G.K.H);</a:t>
            </a:r>
            <a:r>
              <a:rPr dirty="0" sz="1000" spc="-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PERFUSE</a:t>
            </a:r>
            <a:r>
              <a:rPr dirty="0" sz="1000" spc="-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Study</a:t>
            </a:r>
            <a:r>
              <a:rPr dirty="0" sz="1000" spc="-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Group,</a:t>
            </a:r>
            <a:r>
              <a:rPr dirty="0" sz="1000" spc="-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Beth</a:t>
            </a:r>
            <a:r>
              <a:rPr dirty="0" sz="1000" spc="-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Israel</a:t>
            </a:r>
            <a:r>
              <a:rPr dirty="0" sz="1000" spc="-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Deaconess</a:t>
            </a:r>
            <a:r>
              <a:rPr dirty="0" sz="1000" spc="-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Hospital,</a:t>
            </a:r>
            <a:r>
              <a:rPr dirty="0" sz="1000" spc="-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25">
                <a:solidFill>
                  <a:srgbClr val="585858"/>
                </a:solidFill>
                <a:latin typeface="Calibri"/>
                <a:cs typeface="Calibri"/>
              </a:rPr>
              <a:t>Harvard 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Medical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School, 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Boston,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Massachusetts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(C.M.G.);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Department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Cardiology,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University of Leipzig, Leipzig, Germany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(U.L.); 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Department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of Cardiology, Hacettepe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University, Ankara, Turkey </a:t>
            </a:r>
            <a:r>
              <a:rPr dirty="0" sz="1000" spc="-10">
                <a:solidFill>
                  <a:srgbClr val="585858"/>
                </a:solidFill>
                <a:latin typeface="Calibri"/>
                <a:cs typeface="Calibri"/>
              </a:rPr>
              <a:t>(L.T.); 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Department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of Molecular and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Clinical Medicine,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Institute of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Medicine, University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Gothenburg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and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Sahlgrenska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University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Hospital,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Gothenburg,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Sweden </a:t>
            </a:r>
            <a:r>
              <a:rPr dirty="0" sz="1000" spc="-10">
                <a:solidFill>
                  <a:srgbClr val="585858"/>
                </a:solidFill>
                <a:latin typeface="Calibri"/>
                <a:cs typeface="Calibri"/>
              </a:rPr>
              <a:t>(J.B.); 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Thrombolysis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in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Myocardial  Infarction</a:t>
            </a:r>
            <a:r>
              <a:rPr dirty="0" sz="1000" spc="-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(TIMI)</a:t>
            </a:r>
            <a:r>
              <a:rPr dirty="0" sz="1000" spc="-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Study</a:t>
            </a:r>
            <a:r>
              <a:rPr dirty="0" sz="1000" spc="-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Group,</a:t>
            </a:r>
            <a:r>
              <a:rPr dirty="0" sz="1000" spc="-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Division</a:t>
            </a:r>
            <a:r>
              <a:rPr dirty="0" sz="1000" spc="-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of</a:t>
            </a:r>
            <a:r>
              <a:rPr dirty="0" sz="1000" spc="-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Cardiovascular</a:t>
            </a:r>
            <a:r>
              <a:rPr dirty="0" sz="1000" spc="-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Medicine,</a:t>
            </a:r>
            <a:r>
              <a:rPr dirty="0" sz="1000" spc="-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Brigham</a:t>
            </a:r>
            <a:r>
              <a:rPr dirty="0" sz="1000" spc="-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and</a:t>
            </a:r>
            <a:r>
              <a:rPr dirty="0" sz="1000" spc="-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Women’s</a:t>
            </a:r>
            <a:r>
              <a:rPr dirty="0" sz="1000" spc="-8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Hospital,</a:t>
            </a:r>
            <a:r>
              <a:rPr dirty="0" sz="10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Harvard</a:t>
            </a:r>
            <a:r>
              <a:rPr dirty="0" sz="1000" spc="-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Medical</a:t>
            </a:r>
            <a:r>
              <a:rPr dirty="0" sz="1000" spc="-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School,</a:t>
            </a:r>
            <a:r>
              <a:rPr dirty="0" sz="10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Bos</a:t>
            </a:r>
            <a:r>
              <a:rPr dirty="0" sz="1000" spc="-1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ton,</a:t>
            </a:r>
            <a:r>
              <a:rPr dirty="0" sz="1000" spc="-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USA</a:t>
            </a:r>
            <a:r>
              <a:rPr dirty="0" sz="1000" spc="-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-10">
                <a:solidFill>
                  <a:srgbClr val="585858"/>
                </a:solidFill>
                <a:latin typeface="Calibri"/>
                <a:cs typeface="Calibri"/>
              </a:rPr>
              <a:t>(C.T.R.,</a:t>
            </a:r>
            <a:r>
              <a:rPr dirty="0" sz="1000" spc="-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-10">
                <a:solidFill>
                  <a:srgbClr val="585858"/>
                </a:solidFill>
                <a:latin typeface="Calibri"/>
                <a:cs typeface="Calibri"/>
              </a:rPr>
              <a:t>E.B.,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M.S.S.);</a:t>
            </a:r>
            <a:r>
              <a:rPr dirty="0" sz="1000" spc="-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Cleveland</a:t>
            </a:r>
            <a:r>
              <a:rPr dirty="0" sz="1000" spc="-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Clinic</a:t>
            </a:r>
            <a:r>
              <a:rPr dirty="0" sz="1000" spc="-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Coordinating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Center  for Clinical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Research,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Department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of Cardiovascular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Medicine, Cleveland Clinic, Cleveland, Ohio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(S.E.N);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Department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of Cardiovascular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Sciences, University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Leicester, Leicester,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U.K.;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National  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Institute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for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Health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Research Leicester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Cardiovascular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Biomedical Research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Centre,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Leicester,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U.K.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(N.J.S.);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Department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Pharmacological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and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Biomolecular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Sciences, University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Milan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and  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Multimedica</a:t>
            </a:r>
            <a:r>
              <a:rPr dirty="0" sz="1000" spc="-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IRCCS,</a:t>
            </a:r>
            <a:r>
              <a:rPr dirty="0" sz="1000" spc="-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Milano,</a:t>
            </a:r>
            <a:r>
              <a:rPr dirty="0" sz="10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Italy</a:t>
            </a:r>
            <a:r>
              <a:rPr dirty="0" sz="1000" spc="-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(A.L.C.)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97686" y="5474757"/>
            <a:ext cx="1048372" cy="2474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23264" y="5419571"/>
            <a:ext cx="0" cy="354330"/>
          </a:xfrm>
          <a:custGeom>
            <a:avLst/>
            <a:gdLst/>
            <a:ahLst/>
            <a:cxnLst/>
            <a:rect l="l" t="t" r="r" b="b"/>
            <a:pathLst>
              <a:path w="0" h="354329">
                <a:moveTo>
                  <a:pt x="0" y="0"/>
                </a:moveTo>
                <a:lnTo>
                  <a:pt x="0" y="354123"/>
                </a:lnTo>
              </a:path>
            </a:pathLst>
          </a:custGeom>
          <a:ln w="16253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287444" y="5433030"/>
            <a:ext cx="2705735" cy="2686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600" spc="-180" b="0">
                <a:solidFill>
                  <a:srgbClr val="001F5F"/>
                </a:solidFill>
                <a:latin typeface="Bahnschrift Light"/>
                <a:cs typeface="Bahnschrift Light"/>
              </a:rPr>
              <a:t>Centre</a:t>
            </a:r>
            <a:r>
              <a:rPr dirty="0" sz="1600" spc="-315" b="0">
                <a:solidFill>
                  <a:srgbClr val="001F5F"/>
                </a:solidFill>
                <a:latin typeface="Bahnschrift Light"/>
                <a:cs typeface="Bahnschrift Light"/>
              </a:rPr>
              <a:t> </a:t>
            </a:r>
            <a:r>
              <a:rPr dirty="0" sz="1600" spc="-140" b="0">
                <a:solidFill>
                  <a:srgbClr val="001F5F"/>
                </a:solidFill>
                <a:latin typeface="Bahnschrift Light"/>
                <a:cs typeface="Bahnschrift Light"/>
              </a:rPr>
              <a:t>for</a:t>
            </a:r>
            <a:r>
              <a:rPr dirty="0" sz="1600" spc="-295" b="0">
                <a:solidFill>
                  <a:srgbClr val="001F5F"/>
                </a:solidFill>
                <a:latin typeface="Bahnschrift Light"/>
                <a:cs typeface="Bahnschrift Light"/>
              </a:rPr>
              <a:t> </a:t>
            </a:r>
            <a:r>
              <a:rPr dirty="0" sz="1600" spc="-165" b="0">
                <a:solidFill>
                  <a:srgbClr val="001F5F"/>
                </a:solidFill>
                <a:latin typeface="Bahnschrift Light"/>
                <a:cs typeface="Bahnschrift Light"/>
              </a:rPr>
              <a:t>Naturally</a:t>
            </a:r>
            <a:r>
              <a:rPr dirty="0" sz="1600" spc="-290" b="0">
                <a:solidFill>
                  <a:srgbClr val="001F5F"/>
                </a:solidFill>
                <a:latin typeface="Bahnschrift Light"/>
                <a:cs typeface="Bahnschrift Light"/>
              </a:rPr>
              <a:t> </a:t>
            </a:r>
            <a:r>
              <a:rPr dirty="0" sz="1600" spc="-204" b="0">
                <a:solidFill>
                  <a:srgbClr val="001F5F"/>
                </a:solidFill>
                <a:latin typeface="Bahnschrift Light"/>
                <a:cs typeface="Bahnschrift Light"/>
              </a:rPr>
              <a:t>Randomized</a:t>
            </a:r>
            <a:r>
              <a:rPr dirty="0" sz="1600" spc="-315" b="0">
                <a:solidFill>
                  <a:srgbClr val="001F5F"/>
                </a:solidFill>
                <a:latin typeface="Bahnschrift Light"/>
                <a:cs typeface="Bahnschrift Light"/>
              </a:rPr>
              <a:t> </a:t>
            </a:r>
            <a:r>
              <a:rPr dirty="0" sz="1600" spc="-140" b="0">
                <a:solidFill>
                  <a:srgbClr val="001F5F"/>
                </a:solidFill>
                <a:latin typeface="Bahnschrift Light"/>
                <a:cs typeface="Bahnschrift Light"/>
              </a:rPr>
              <a:t>Trials</a:t>
            </a:r>
            <a:endParaRPr sz="1600">
              <a:latin typeface="Bahnschrift Light"/>
              <a:cs typeface="Bahnschrift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57910" y="1582102"/>
            <a:ext cx="10135870" cy="1746885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 marR="30480">
              <a:lnSpc>
                <a:spcPct val="103200"/>
              </a:lnSpc>
              <a:spcBef>
                <a:spcPts val="70"/>
              </a:spcBef>
            </a:pPr>
            <a:r>
              <a:rPr dirty="0" sz="1650">
                <a:solidFill>
                  <a:srgbClr val="585858"/>
                </a:solidFill>
                <a:latin typeface="Calibri"/>
                <a:cs typeface="Calibri"/>
              </a:rPr>
              <a:t>*Brian </a:t>
            </a:r>
            <a:r>
              <a:rPr dirty="0" sz="1650" spc="15">
                <a:solidFill>
                  <a:srgbClr val="585858"/>
                </a:solidFill>
                <a:latin typeface="Calibri"/>
                <a:cs typeface="Calibri"/>
              </a:rPr>
              <a:t>A </a:t>
            </a:r>
            <a:r>
              <a:rPr dirty="0" sz="1650" spc="20">
                <a:solidFill>
                  <a:srgbClr val="585858"/>
                </a:solidFill>
                <a:latin typeface="Calibri"/>
                <a:cs typeface="Calibri"/>
              </a:rPr>
              <a:t>Ference </a:t>
            </a:r>
            <a:r>
              <a:rPr dirty="0" sz="1650" spc="-10">
                <a:solidFill>
                  <a:srgbClr val="585858"/>
                </a:solidFill>
                <a:latin typeface="Calibri"/>
                <a:cs typeface="Calibri"/>
              </a:rPr>
              <a:t>MD, </a:t>
            </a:r>
            <a:r>
              <a:rPr dirty="0" sz="1650">
                <a:solidFill>
                  <a:srgbClr val="585858"/>
                </a:solidFill>
                <a:latin typeface="Calibri"/>
                <a:cs typeface="Calibri"/>
              </a:rPr>
              <a:t>MPhil, </a:t>
            </a:r>
            <a:r>
              <a:rPr dirty="0" sz="1650" spc="15">
                <a:solidFill>
                  <a:srgbClr val="585858"/>
                </a:solidFill>
                <a:latin typeface="Calibri"/>
                <a:cs typeface="Calibri"/>
              </a:rPr>
              <a:t>MSc; *Qi </a:t>
            </a:r>
            <a:r>
              <a:rPr dirty="0" sz="1650" spc="25">
                <a:solidFill>
                  <a:srgbClr val="585858"/>
                </a:solidFill>
                <a:latin typeface="Calibri"/>
                <a:cs typeface="Calibri"/>
              </a:rPr>
              <a:t>Guo </a:t>
            </a:r>
            <a:r>
              <a:rPr dirty="0" sz="1650" spc="5">
                <a:solidFill>
                  <a:srgbClr val="585858"/>
                </a:solidFill>
                <a:latin typeface="Calibri"/>
                <a:cs typeface="Calibri"/>
              </a:rPr>
              <a:t>PhD; </a:t>
            </a:r>
            <a:r>
              <a:rPr dirty="0" sz="1650" spc="10">
                <a:solidFill>
                  <a:srgbClr val="585858"/>
                </a:solidFill>
                <a:latin typeface="Calibri"/>
                <a:cs typeface="Calibri"/>
              </a:rPr>
              <a:t>Deepak </a:t>
            </a:r>
            <a:r>
              <a:rPr dirty="0" sz="1650" spc="15">
                <a:solidFill>
                  <a:srgbClr val="585858"/>
                </a:solidFill>
                <a:latin typeface="Calibri"/>
                <a:cs typeface="Calibri"/>
              </a:rPr>
              <a:t>L. </a:t>
            </a:r>
            <a:r>
              <a:rPr dirty="0" sz="1650">
                <a:solidFill>
                  <a:srgbClr val="585858"/>
                </a:solidFill>
                <a:latin typeface="Calibri"/>
                <a:cs typeface="Calibri"/>
              </a:rPr>
              <a:t>Bhatt </a:t>
            </a:r>
            <a:r>
              <a:rPr dirty="0" sz="1650" spc="-10">
                <a:solidFill>
                  <a:srgbClr val="585858"/>
                </a:solidFill>
                <a:latin typeface="Calibri"/>
                <a:cs typeface="Calibri"/>
              </a:rPr>
              <a:t>MD, </a:t>
            </a:r>
            <a:r>
              <a:rPr dirty="0" sz="1650">
                <a:solidFill>
                  <a:srgbClr val="585858"/>
                </a:solidFill>
                <a:latin typeface="Calibri"/>
                <a:cs typeface="Calibri"/>
              </a:rPr>
              <a:t>MPH; </a:t>
            </a:r>
            <a:r>
              <a:rPr dirty="0" sz="1650" spc="5">
                <a:solidFill>
                  <a:srgbClr val="585858"/>
                </a:solidFill>
                <a:latin typeface="Calibri"/>
                <a:cs typeface="Calibri"/>
              </a:rPr>
              <a:t>Kausik </a:t>
            </a:r>
            <a:r>
              <a:rPr dirty="0" sz="1650" spc="15">
                <a:solidFill>
                  <a:srgbClr val="585858"/>
                </a:solidFill>
                <a:latin typeface="Calibri"/>
                <a:cs typeface="Calibri"/>
              </a:rPr>
              <a:t>K </a:t>
            </a:r>
            <a:r>
              <a:rPr dirty="0" sz="1650" spc="-20">
                <a:solidFill>
                  <a:srgbClr val="585858"/>
                </a:solidFill>
                <a:latin typeface="Calibri"/>
                <a:cs typeface="Calibri"/>
              </a:rPr>
              <a:t>Ray </a:t>
            </a:r>
            <a:r>
              <a:rPr dirty="0" sz="1650" spc="-10">
                <a:solidFill>
                  <a:srgbClr val="585858"/>
                </a:solidFill>
                <a:latin typeface="Calibri"/>
                <a:cs typeface="Calibri"/>
              </a:rPr>
              <a:t>MD, </a:t>
            </a:r>
            <a:r>
              <a:rPr dirty="0" sz="1650">
                <a:solidFill>
                  <a:srgbClr val="585858"/>
                </a:solidFill>
                <a:latin typeface="Calibri"/>
                <a:cs typeface="Calibri"/>
              </a:rPr>
              <a:t>MPhil; </a:t>
            </a:r>
            <a:r>
              <a:rPr dirty="0" sz="1650" spc="15">
                <a:solidFill>
                  <a:srgbClr val="585858"/>
                </a:solidFill>
                <a:latin typeface="Calibri"/>
                <a:cs typeface="Calibri"/>
              </a:rPr>
              <a:t>Stephen </a:t>
            </a:r>
            <a:r>
              <a:rPr dirty="0" sz="1650" spc="5">
                <a:solidFill>
                  <a:srgbClr val="585858"/>
                </a:solidFill>
                <a:latin typeface="Calibri"/>
                <a:cs typeface="Calibri"/>
              </a:rPr>
              <a:t>J.  </a:t>
            </a:r>
            <a:r>
              <a:rPr dirty="0" sz="1650">
                <a:solidFill>
                  <a:srgbClr val="585858"/>
                </a:solidFill>
                <a:latin typeface="Calibri"/>
                <a:cs typeface="Calibri"/>
              </a:rPr>
              <a:t>Nicholls </a:t>
            </a:r>
            <a:r>
              <a:rPr dirty="0" sz="1650" spc="10">
                <a:solidFill>
                  <a:srgbClr val="585858"/>
                </a:solidFill>
                <a:latin typeface="Calibri"/>
                <a:cs typeface="Calibri"/>
              </a:rPr>
              <a:t>MBBS, </a:t>
            </a:r>
            <a:r>
              <a:rPr dirty="0" sz="1650" spc="5">
                <a:solidFill>
                  <a:srgbClr val="585858"/>
                </a:solidFill>
                <a:latin typeface="Calibri"/>
                <a:cs typeface="Calibri"/>
              </a:rPr>
              <a:t>PhD; </a:t>
            </a:r>
            <a:r>
              <a:rPr dirty="0" sz="1650" spc="10">
                <a:solidFill>
                  <a:srgbClr val="585858"/>
                </a:solidFill>
                <a:latin typeface="Calibri"/>
                <a:cs typeface="Calibri"/>
              </a:rPr>
              <a:t>Thatcher </a:t>
            </a:r>
            <a:r>
              <a:rPr dirty="0" sz="1650" spc="15">
                <a:solidFill>
                  <a:srgbClr val="585858"/>
                </a:solidFill>
                <a:latin typeface="Calibri"/>
                <a:cs typeface="Calibri"/>
              </a:rPr>
              <a:t>B Ference; </a:t>
            </a:r>
            <a:r>
              <a:rPr dirty="0" sz="1650" spc="10">
                <a:solidFill>
                  <a:srgbClr val="585858"/>
                </a:solidFill>
                <a:latin typeface="Calibri"/>
                <a:cs typeface="Calibri"/>
              </a:rPr>
              <a:t>Chris </a:t>
            </a:r>
            <a:r>
              <a:rPr dirty="0" sz="1650" spc="5">
                <a:solidFill>
                  <a:srgbClr val="585858"/>
                </a:solidFill>
                <a:latin typeface="Calibri"/>
                <a:cs typeface="Calibri"/>
              </a:rPr>
              <a:t>J. </a:t>
            </a:r>
            <a:r>
              <a:rPr dirty="0" sz="1650" spc="-5">
                <a:solidFill>
                  <a:srgbClr val="585858"/>
                </a:solidFill>
                <a:latin typeface="Calibri"/>
                <a:cs typeface="Calibri"/>
              </a:rPr>
              <a:t>Packard </a:t>
            </a:r>
            <a:r>
              <a:rPr dirty="0" sz="1650" spc="10">
                <a:solidFill>
                  <a:srgbClr val="585858"/>
                </a:solidFill>
                <a:latin typeface="Calibri"/>
                <a:cs typeface="Calibri"/>
              </a:rPr>
              <a:t>DSc; </a:t>
            </a:r>
            <a:r>
              <a:rPr dirty="0" sz="1650">
                <a:solidFill>
                  <a:srgbClr val="585858"/>
                </a:solidFill>
                <a:latin typeface="Calibri"/>
                <a:cs typeface="Calibri"/>
              </a:rPr>
              <a:t>Ian Graham </a:t>
            </a:r>
            <a:r>
              <a:rPr dirty="0" sz="1650" spc="10">
                <a:solidFill>
                  <a:srgbClr val="585858"/>
                </a:solidFill>
                <a:latin typeface="Calibri"/>
                <a:cs typeface="Calibri"/>
              </a:rPr>
              <a:t>MD; </a:t>
            </a:r>
            <a:r>
              <a:rPr dirty="0" sz="1650" spc="20">
                <a:solidFill>
                  <a:srgbClr val="585858"/>
                </a:solidFill>
                <a:latin typeface="Calibri"/>
                <a:cs typeface="Calibri"/>
              </a:rPr>
              <a:t>John </a:t>
            </a:r>
            <a:r>
              <a:rPr dirty="0" sz="1650" spc="15">
                <a:solidFill>
                  <a:srgbClr val="585858"/>
                </a:solidFill>
                <a:latin typeface="Calibri"/>
                <a:cs typeface="Calibri"/>
              </a:rPr>
              <a:t>E. </a:t>
            </a:r>
            <a:r>
              <a:rPr dirty="0" sz="1650" spc="5">
                <a:solidFill>
                  <a:srgbClr val="585858"/>
                </a:solidFill>
                <a:latin typeface="Calibri"/>
                <a:cs typeface="Calibri"/>
              </a:rPr>
              <a:t>Deanfield, </a:t>
            </a:r>
            <a:r>
              <a:rPr dirty="0" sz="1650" spc="-5">
                <a:solidFill>
                  <a:srgbClr val="585858"/>
                </a:solidFill>
                <a:latin typeface="Calibri"/>
                <a:cs typeface="Calibri"/>
              </a:rPr>
              <a:t>MD, </a:t>
            </a:r>
            <a:r>
              <a:rPr dirty="0" sz="1650" spc="15">
                <a:solidFill>
                  <a:srgbClr val="585858"/>
                </a:solidFill>
                <a:latin typeface="Calibri"/>
                <a:cs typeface="Calibri"/>
              </a:rPr>
              <a:t>FMedSci; </a:t>
            </a:r>
            <a:r>
              <a:rPr dirty="0" sz="1650" spc="20">
                <a:solidFill>
                  <a:srgbClr val="585858"/>
                </a:solidFill>
                <a:latin typeface="Calibri"/>
                <a:cs typeface="Calibri"/>
              </a:rPr>
              <a:t>G.  </a:t>
            </a:r>
            <a:r>
              <a:rPr dirty="0" sz="1650" spc="5">
                <a:solidFill>
                  <a:srgbClr val="585858"/>
                </a:solidFill>
                <a:latin typeface="Calibri"/>
                <a:cs typeface="Calibri"/>
              </a:rPr>
              <a:t>Kees Hovingh </a:t>
            </a:r>
            <a:r>
              <a:rPr dirty="0" sz="1650" spc="-10">
                <a:solidFill>
                  <a:srgbClr val="585858"/>
                </a:solidFill>
                <a:latin typeface="Calibri"/>
                <a:cs typeface="Calibri"/>
              </a:rPr>
              <a:t>MD, </a:t>
            </a:r>
            <a:r>
              <a:rPr dirty="0" sz="1650" spc="5">
                <a:solidFill>
                  <a:srgbClr val="585858"/>
                </a:solidFill>
                <a:latin typeface="Calibri"/>
                <a:cs typeface="Calibri"/>
              </a:rPr>
              <a:t>PhD; </a:t>
            </a:r>
            <a:r>
              <a:rPr dirty="0" sz="1650" spc="20">
                <a:solidFill>
                  <a:srgbClr val="585858"/>
                </a:solidFill>
                <a:latin typeface="Calibri"/>
                <a:cs typeface="Calibri"/>
              </a:rPr>
              <a:t>John </a:t>
            </a:r>
            <a:r>
              <a:rPr dirty="0" sz="1650" spc="5">
                <a:solidFill>
                  <a:srgbClr val="585858"/>
                </a:solidFill>
                <a:latin typeface="Calibri"/>
                <a:cs typeface="Calibri"/>
              </a:rPr>
              <a:t>J. </a:t>
            </a:r>
            <a:r>
              <a:rPr dirty="0" sz="1650" spc="-125">
                <a:solidFill>
                  <a:srgbClr val="585858"/>
                </a:solidFill>
                <a:latin typeface="Calibri"/>
                <a:cs typeface="Calibri"/>
              </a:rPr>
              <a:t>P. </a:t>
            </a:r>
            <a:r>
              <a:rPr dirty="0" sz="1650">
                <a:solidFill>
                  <a:srgbClr val="585858"/>
                </a:solidFill>
                <a:latin typeface="Calibri"/>
                <a:cs typeface="Calibri"/>
              </a:rPr>
              <a:t>Kastelein </a:t>
            </a:r>
            <a:r>
              <a:rPr dirty="0" sz="1650" spc="-10">
                <a:solidFill>
                  <a:srgbClr val="585858"/>
                </a:solidFill>
                <a:latin typeface="Calibri"/>
                <a:cs typeface="Calibri"/>
              </a:rPr>
              <a:t>MD, </a:t>
            </a:r>
            <a:r>
              <a:rPr dirty="0" sz="1650" spc="5">
                <a:solidFill>
                  <a:srgbClr val="585858"/>
                </a:solidFill>
                <a:latin typeface="Calibri"/>
                <a:cs typeface="Calibri"/>
              </a:rPr>
              <a:t>PhD; </a:t>
            </a:r>
            <a:r>
              <a:rPr dirty="0" sz="1650" spc="10">
                <a:solidFill>
                  <a:srgbClr val="585858"/>
                </a:solidFill>
                <a:latin typeface="Calibri"/>
                <a:cs typeface="Calibri"/>
              </a:rPr>
              <a:t>C. </a:t>
            </a:r>
            <a:r>
              <a:rPr dirty="0" sz="1650" spc="5">
                <a:solidFill>
                  <a:srgbClr val="585858"/>
                </a:solidFill>
                <a:latin typeface="Calibri"/>
                <a:cs typeface="Calibri"/>
              </a:rPr>
              <a:t>Michael </a:t>
            </a:r>
            <a:r>
              <a:rPr dirty="0" sz="1650" spc="15">
                <a:solidFill>
                  <a:srgbClr val="585858"/>
                </a:solidFill>
                <a:latin typeface="Calibri"/>
                <a:cs typeface="Calibri"/>
              </a:rPr>
              <a:t>Gibson </a:t>
            </a:r>
            <a:r>
              <a:rPr dirty="0" sz="1650" spc="-10">
                <a:solidFill>
                  <a:srgbClr val="585858"/>
                </a:solidFill>
                <a:latin typeface="Calibri"/>
                <a:cs typeface="Calibri"/>
              </a:rPr>
              <a:t>MD, </a:t>
            </a:r>
            <a:r>
              <a:rPr dirty="0" sz="1650" spc="20">
                <a:solidFill>
                  <a:srgbClr val="585858"/>
                </a:solidFill>
                <a:latin typeface="Calibri"/>
                <a:cs typeface="Calibri"/>
              </a:rPr>
              <a:t>MS; </a:t>
            </a:r>
            <a:r>
              <a:rPr dirty="0" sz="1650" spc="5">
                <a:solidFill>
                  <a:srgbClr val="585858"/>
                </a:solidFill>
                <a:latin typeface="Calibri"/>
                <a:cs typeface="Calibri"/>
              </a:rPr>
              <a:t>Ulrich </a:t>
            </a:r>
            <a:r>
              <a:rPr dirty="0" sz="1650" spc="15">
                <a:solidFill>
                  <a:srgbClr val="585858"/>
                </a:solidFill>
                <a:latin typeface="Calibri"/>
                <a:cs typeface="Calibri"/>
              </a:rPr>
              <a:t>Laufs </a:t>
            </a:r>
            <a:r>
              <a:rPr dirty="0" sz="1650" spc="-10">
                <a:solidFill>
                  <a:srgbClr val="585858"/>
                </a:solidFill>
                <a:latin typeface="Calibri"/>
                <a:cs typeface="Calibri"/>
              </a:rPr>
              <a:t>MD, </a:t>
            </a:r>
            <a:r>
              <a:rPr dirty="0" sz="1650" spc="5">
                <a:solidFill>
                  <a:srgbClr val="585858"/>
                </a:solidFill>
                <a:latin typeface="Calibri"/>
                <a:cs typeface="Calibri"/>
              </a:rPr>
              <a:t>PhD; </a:t>
            </a:r>
            <a:r>
              <a:rPr dirty="0" sz="1650">
                <a:solidFill>
                  <a:srgbClr val="585858"/>
                </a:solidFill>
                <a:latin typeface="Calibri"/>
                <a:cs typeface="Calibri"/>
              </a:rPr>
              <a:t>Lale  </a:t>
            </a:r>
            <a:r>
              <a:rPr dirty="0" sz="1650" spc="-10">
                <a:solidFill>
                  <a:srgbClr val="585858"/>
                </a:solidFill>
                <a:latin typeface="Calibri"/>
                <a:cs typeface="Calibri"/>
              </a:rPr>
              <a:t>Tokgozoglu </a:t>
            </a:r>
            <a:r>
              <a:rPr dirty="0" sz="1650" spc="10">
                <a:solidFill>
                  <a:srgbClr val="585858"/>
                </a:solidFill>
                <a:latin typeface="Calibri"/>
                <a:cs typeface="Calibri"/>
              </a:rPr>
              <a:t>MD; </a:t>
            </a:r>
            <a:r>
              <a:rPr dirty="0" sz="1650" spc="5">
                <a:solidFill>
                  <a:srgbClr val="585858"/>
                </a:solidFill>
                <a:latin typeface="Calibri"/>
                <a:cs typeface="Calibri"/>
              </a:rPr>
              <a:t>Jan </a:t>
            </a:r>
            <a:r>
              <a:rPr dirty="0" sz="1650" spc="15">
                <a:solidFill>
                  <a:srgbClr val="585858"/>
                </a:solidFill>
                <a:latin typeface="Calibri"/>
                <a:cs typeface="Calibri"/>
              </a:rPr>
              <a:t>Borén </a:t>
            </a:r>
            <a:r>
              <a:rPr dirty="0" sz="1650" spc="-5">
                <a:solidFill>
                  <a:srgbClr val="585858"/>
                </a:solidFill>
                <a:latin typeface="Calibri"/>
                <a:cs typeface="Calibri"/>
              </a:rPr>
              <a:t>MD, </a:t>
            </a:r>
            <a:r>
              <a:rPr dirty="0" sz="1650" spc="5">
                <a:solidFill>
                  <a:srgbClr val="585858"/>
                </a:solidFill>
                <a:latin typeface="Calibri"/>
                <a:cs typeface="Calibri"/>
              </a:rPr>
              <a:t>PhD; </a:t>
            </a:r>
            <a:r>
              <a:rPr dirty="0" sz="1650">
                <a:solidFill>
                  <a:srgbClr val="585858"/>
                </a:solidFill>
                <a:latin typeface="Calibri"/>
                <a:cs typeface="Calibri"/>
              </a:rPr>
              <a:t>Christian </a:t>
            </a:r>
            <a:r>
              <a:rPr dirty="0" sz="1650" spc="15">
                <a:solidFill>
                  <a:srgbClr val="585858"/>
                </a:solidFill>
                <a:latin typeface="Calibri"/>
                <a:cs typeface="Calibri"/>
              </a:rPr>
              <a:t>T Ruff </a:t>
            </a:r>
            <a:r>
              <a:rPr dirty="0" sz="1650" spc="-5">
                <a:solidFill>
                  <a:srgbClr val="585858"/>
                </a:solidFill>
                <a:latin typeface="Calibri"/>
                <a:cs typeface="Calibri"/>
              </a:rPr>
              <a:t>MD, </a:t>
            </a:r>
            <a:r>
              <a:rPr dirty="0" sz="1650">
                <a:solidFill>
                  <a:srgbClr val="585858"/>
                </a:solidFill>
                <a:latin typeface="Calibri"/>
                <a:cs typeface="Calibri"/>
              </a:rPr>
              <a:t>MPH; </a:t>
            </a:r>
            <a:r>
              <a:rPr dirty="0" sz="1650" spc="10">
                <a:solidFill>
                  <a:srgbClr val="585858"/>
                </a:solidFill>
                <a:latin typeface="Calibri"/>
                <a:cs typeface="Calibri"/>
              </a:rPr>
              <a:t>Michael </a:t>
            </a:r>
            <a:r>
              <a:rPr dirty="0" sz="1650" spc="15">
                <a:solidFill>
                  <a:srgbClr val="585858"/>
                </a:solidFill>
                <a:latin typeface="Calibri"/>
                <a:cs typeface="Calibri"/>
              </a:rPr>
              <a:t>V </a:t>
            </a:r>
            <a:r>
              <a:rPr dirty="0" sz="1650" spc="5">
                <a:solidFill>
                  <a:srgbClr val="585858"/>
                </a:solidFill>
                <a:latin typeface="Calibri"/>
                <a:cs typeface="Calibri"/>
              </a:rPr>
              <a:t>Holmes </a:t>
            </a:r>
            <a:r>
              <a:rPr dirty="0" sz="1650" spc="10">
                <a:solidFill>
                  <a:srgbClr val="585858"/>
                </a:solidFill>
                <a:latin typeface="Calibri"/>
                <a:cs typeface="Calibri"/>
              </a:rPr>
              <a:t>MBBS, </a:t>
            </a:r>
            <a:r>
              <a:rPr dirty="0" sz="1650" spc="5">
                <a:solidFill>
                  <a:srgbClr val="585858"/>
                </a:solidFill>
                <a:latin typeface="Calibri"/>
                <a:cs typeface="Calibri"/>
              </a:rPr>
              <a:t>PhD; </a:t>
            </a:r>
            <a:r>
              <a:rPr dirty="0" sz="1650" spc="20">
                <a:solidFill>
                  <a:srgbClr val="585858"/>
                </a:solidFill>
                <a:latin typeface="Calibri"/>
                <a:cs typeface="Calibri"/>
              </a:rPr>
              <a:t>George </a:t>
            </a:r>
            <a:r>
              <a:rPr dirty="0" sz="1650" spc="10">
                <a:solidFill>
                  <a:srgbClr val="585858"/>
                </a:solidFill>
                <a:latin typeface="Calibri"/>
                <a:cs typeface="Calibri"/>
              </a:rPr>
              <a:t>Davey </a:t>
            </a:r>
            <a:r>
              <a:rPr dirty="0" sz="1650">
                <a:solidFill>
                  <a:srgbClr val="585858"/>
                </a:solidFill>
                <a:latin typeface="Calibri"/>
                <a:cs typeface="Calibri"/>
              </a:rPr>
              <a:t>Smith  </a:t>
            </a:r>
            <a:r>
              <a:rPr dirty="0" sz="1650" spc="-10">
                <a:solidFill>
                  <a:srgbClr val="585858"/>
                </a:solidFill>
                <a:latin typeface="Calibri"/>
                <a:cs typeface="Calibri"/>
              </a:rPr>
              <a:t>MD, </a:t>
            </a:r>
            <a:r>
              <a:rPr dirty="0" sz="1650" spc="10">
                <a:solidFill>
                  <a:srgbClr val="585858"/>
                </a:solidFill>
                <a:latin typeface="Calibri"/>
                <a:cs typeface="Calibri"/>
              </a:rPr>
              <a:t>DSc; Steven </a:t>
            </a:r>
            <a:r>
              <a:rPr dirty="0" sz="1650" spc="15">
                <a:solidFill>
                  <a:srgbClr val="585858"/>
                </a:solidFill>
                <a:latin typeface="Calibri"/>
                <a:cs typeface="Calibri"/>
              </a:rPr>
              <a:t>E. </a:t>
            </a:r>
            <a:r>
              <a:rPr dirty="0" sz="1650" spc="5">
                <a:solidFill>
                  <a:srgbClr val="585858"/>
                </a:solidFill>
                <a:latin typeface="Calibri"/>
                <a:cs typeface="Calibri"/>
              </a:rPr>
              <a:t>Nissen </a:t>
            </a:r>
            <a:r>
              <a:rPr dirty="0" sz="1650" spc="10">
                <a:solidFill>
                  <a:srgbClr val="585858"/>
                </a:solidFill>
                <a:latin typeface="Calibri"/>
                <a:cs typeface="Calibri"/>
              </a:rPr>
              <a:t>MD; </a:t>
            </a:r>
            <a:r>
              <a:rPr dirty="0" sz="1650">
                <a:solidFill>
                  <a:srgbClr val="585858"/>
                </a:solidFill>
                <a:latin typeface="Calibri"/>
                <a:cs typeface="Calibri"/>
              </a:rPr>
              <a:t>Colin Baigent </a:t>
            </a:r>
            <a:r>
              <a:rPr dirty="0" sz="1650" spc="15">
                <a:solidFill>
                  <a:srgbClr val="585858"/>
                </a:solidFill>
                <a:latin typeface="Calibri"/>
                <a:cs typeface="Calibri"/>
              </a:rPr>
              <a:t>FMedSci; </a:t>
            </a:r>
            <a:r>
              <a:rPr dirty="0" sz="1650" spc="20">
                <a:solidFill>
                  <a:srgbClr val="585858"/>
                </a:solidFill>
                <a:latin typeface="Calibri"/>
                <a:cs typeface="Calibri"/>
              </a:rPr>
              <a:t>Eugene </a:t>
            </a:r>
            <a:r>
              <a:rPr dirty="0" sz="1650">
                <a:solidFill>
                  <a:srgbClr val="585858"/>
                </a:solidFill>
                <a:latin typeface="Calibri"/>
                <a:cs typeface="Calibri"/>
              </a:rPr>
              <a:t>Braunwald </a:t>
            </a:r>
            <a:r>
              <a:rPr dirty="0" sz="1650" spc="10">
                <a:solidFill>
                  <a:srgbClr val="585858"/>
                </a:solidFill>
                <a:latin typeface="Calibri"/>
                <a:cs typeface="Calibri"/>
              </a:rPr>
              <a:t>MD; </a:t>
            </a:r>
            <a:r>
              <a:rPr dirty="0" sz="1650">
                <a:solidFill>
                  <a:srgbClr val="585858"/>
                </a:solidFill>
                <a:latin typeface="Calibri"/>
                <a:cs typeface="Calibri"/>
              </a:rPr>
              <a:t>Nilesh </a:t>
            </a:r>
            <a:r>
              <a:rPr dirty="0" sz="1650" spc="5">
                <a:solidFill>
                  <a:srgbClr val="585858"/>
                </a:solidFill>
                <a:latin typeface="Calibri"/>
                <a:cs typeface="Calibri"/>
              </a:rPr>
              <a:t>J. </a:t>
            </a:r>
            <a:r>
              <a:rPr dirty="0" sz="1650">
                <a:solidFill>
                  <a:srgbClr val="585858"/>
                </a:solidFill>
                <a:latin typeface="Calibri"/>
                <a:cs typeface="Calibri"/>
              </a:rPr>
              <a:t>Samani </a:t>
            </a:r>
            <a:r>
              <a:rPr dirty="0" sz="1650" spc="-10">
                <a:solidFill>
                  <a:srgbClr val="585858"/>
                </a:solidFill>
                <a:latin typeface="Calibri"/>
                <a:cs typeface="Calibri"/>
              </a:rPr>
              <a:t>MD, </a:t>
            </a:r>
            <a:r>
              <a:rPr dirty="0" sz="1650" spc="15">
                <a:solidFill>
                  <a:srgbClr val="585858"/>
                </a:solidFill>
                <a:latin typeface="Calibri"/>
                <a:cs typeface="Calibri"/>
              </a:rPr>
              <a:t>FMedSci;  </a:t>
            </a:r>
            <a:r>
              <a:rPr dirty="0" baseline="26570" sz="1725">
                <a:solidFill>
                  <a:srgbClr val="585858"/>
                </a:solidFill>
                <a:latin typeface="Calibri"/>
                <a:cs typeface="Calibri"/>
              </a:rPr>
              <a:t>#</a:t>
            </a:r>
            <a:r>
              <a:rPr dirty="0" sz="1650">
                <a:solidFill>
                  <a:srgbClr val="585858"/>
                </a:solidFill>
                <a:latin typeface="Calibri"/>
                <a:cs typeface="Calibri"/>
              </a:rPr>
              <a:t>Marc </a:t>
            </a:r>
            <a:r>
              <a:rPr dirty="0" sz="1650" spc="10">
                <a:solidFill>
                  <a:srgbClr val="585858"/>
                </a:solidFill>
                <a:latin typeface="Calibri"/>
                <a:cs typeface="Calibri"/>
              </a:rPr>
              <a:t>S </a:t>
            </a:r>
            <a:r>
              <a:rPr dirty="0" sz="1650">
                <a:solidFill>
                  <a:srgbClr val="585858"/>
                </a:solidFill>
                <a:latin typeface="Calibri"/>
                <a:cs typeface="Calibri"/>
              </a:rPr>
              <a:t>Sabatine </a:t>
            </a:r>
            <a:r>
              <a:rPr dirty="0" sz="1650" spc="-10">
                <a:solidFill>
                  <a:srgbClr val="585858"/>
                </a:solidFill>
                <a:latin typeface="Calibri"/>
                <a:cs typeface="Calibri"/>
              </a:rPr>
              <a:t>MD, </a:t>
            </a:r>
            <a:r>
              <a:rPr dirty="0" sz="1650">
                <a:solidFill>
                  <a:srgbClr val="585858"/>
                </a:solidFill>
                <a:latin typeface="Calibri"/>
                <a:cs typeface="Calibri"/>
              </a:rPr>
              <a:t>MPH; </a:t>
            </a:r>
            <a:r>
              <a:rPr dirty="0" baseline="26570" sz="1725">
                <a:solidFill>
                  <a:srgbClr val="585858"/>
                </a:solidFill>
                <a:latin typeface="Calibri"/>
                <a:cs typeface="Calibri"/>
              </a:rPr>
              <a:t>#</a:t>
            </a:r>
            <a:r>
              <a:rPr dirty="0" sz="1650">
                <a:solidFill>
                  <a:srgbClr val="585858"/>
                </a:solidFill>
                <a:latin typeface="Calibri"/>
                <a:cs typeface="Calibri"/>
              </a:rPr>
              <a:t>Alberico </a:t>
            </a:r>
            <a:r>
              <a:rPr dirty="0" sz="1650" spc="10">
                <a:solidFill>
                  <a:srgbClr val="585858"/>
                </a:solidFill>
                <a:latin typeface="Calibri"/>
                <a:cs typeface="Calibri"/>
              </a:rPr>
              <a:t>L </a:t>
            </a:r>
            <a:r>
              <a:rPr dirty="0" sz="1650">
                <a:solidFill>
                  <a:srgbClr val="585858"/>
                </a:solidFill>
                <a:latin typeface="Calibri"/>
                <a:cs typeface="Calibri"/>
              </a:rPr>
              <a:t>Catapano</a:t>
            </a:r>
            <a:r>
              <a:rPr dirty="0" sz="1650" spc="1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650" spc="10">
                <a:solidFill>
                  <a:srgbClr val="585858"/>
                </a:solidFill>
                <a:latin typeface="Calibri"/>
                <a:cs typeface="Calibri"/>
              </a:rPr>
              <a:t>PhD</a:t>
            </a:r>
            <a:endParaRPr sz="165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420"/>
              </a:spcBef>
            </a:pPr>
            <a:r>
              <a:rPr dirty="0" sz="750" spc="5" i="1">
                <a:latin typeface="Calibri"/>
                <a:cs typeface="Calibri"/>
              </a:rPr>
              <a:t>*contributed</a:t>
            </a:r>
            <a:r>
              <a:rPr dirty="0" sz="750" spc="140" i="1">
                <a:latin typeface="Calibri"/>
                <a:cs typeface="Calibri"/>
              </a:rPr>
              <a:t> </a:t>
            </a:r>
            <a:r>
              <a:rPr dirty="0" sz="750" spc="15" i="1">
                <a:latin typeface="Calibri"/>
                <a:cs typeface="Calibri"/>
              </a:rPr>
              <a:t>equally</a:t>
            </a:r>
            <a:endParaRPr sz="7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6269" y="887730"/>
            <a:ext cx="10920095" cy="21590"/>
          </a:xfrm>
          <a:custGeom>
            <a:avLst/>
            <a:gdLst/>
            <a:ahLst/>
            <a:cxnLst/>
            <a:rect l="l" t="t" r="r" b="b"/>
            <a:pathLst>
              <a:path w="10920095" h="21590">
                <a:moveTo>
                  <a:pt x="0" y="21209"/>
                </a:moveTo>
                <a:lnTo>
                  <a:pt x="10919587" y="0"/>
                </a:lnTo>
              </a:path>
            </a:pathLst>
          </a:custGeom>
          <a:ln w="19049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20320">
              <a:lnSpc>
                <a:spcPct val="100000"/>
              </a:lnSpc>
              <a:spcBef>
                <a:spcPts val="135"/>
              </a:spcBef>
            </a:pPr>
            <a:r>
              <a:rPr dirty="0" spc="-5"/>
              <a:t>Lifetime </a:t>
            </a:r>
            <a:r>
              <a:rPr dirty="0" spc="5"/>
              <a:t>risk </a:t>
            </a:r>
            <a:r>
              <a:rPr dirty="0" spc="10"/>
              <a:t>of </a:t>
            </a:r>
            <a:r>
              <a:rPr dirty="0" spc="5"/>
              <a:t>MCE </a:t>
            </a:r>
            <a:r>
              <a:rPr dirty="0" spc="-10"/>
              <a:t>to </a:t>
            </a:r>
            <a:r>
              <a:rPr dirty="0" spc="5"/>
              <a:t>age </a:t>
            </a:r>
            <a:r>
              <a:rPr dirty="0" spc="15"/>
              <a:t>75 by </a:t>
            </a:r>
            <a:r>
              <a:rPr dirty="0" spc="-5"/>
              <a:t>PGS, </a:t>
            </a:r>
            <a:r>
              <a:rPr dirty="0" spc="15"/>
              <a:t>LDL </a:t>
            </a:r>
            <a:r>
              <a:rPr dirty="0" spc="10"/>
              <a:t>and</a:t>
            </a:r>
            <a:r>
              <a:rPr dirty="0" spc="570"/>
              <a:t> </a:t>
            </a:r>
            <a:r>
              <a:rPr dirty="0" spc="10"/>
              <a:t>SBP</a:t>
            </a:r>
          </a:p>
        </p:txBody>
      </p:sp>
      <p:sp>
        <p:nvSpPr>
          <p:cNvPr id="4" name="object 4"/>
          <p:cNvSpPr/>
          <p:nvPr/>
        </p:nvSpPr>
        <p:spPr>
          <a:xfrm>
            <a:off x="1661150" y="1112504"/>
            <a:ext cx="8820166" cy="5513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80210" y="1131569"/>
            <a:ext cx="8724900" cy="5417820"/>
          </a:xfrm>
          <a:custGeom>
            <a:avLst/>
            <a:gdLst/>
            <a:ahLst/>
            <a:cxnLst/>
            <a:rect l="l" t="t" r="r" b="b"/>
            <a:pathLst>
              <a:path w="8724900" h="5417820">
                <a:moveTo>
                  <a:pt x="0" y="5417820"/>
                </a:moveTo>
                <a:lnTo>
                  <a:pt x="8724900" y="5417820"/>
                </a:lnTo>
                <a:lnTo>
                  <a:pt x="8724900" y="0"/>
                </a:lnTo>
                <a:lnTo>
                  <a:pt x="0" y="0"/>
                </a:lnTo>
                <a:lnTo>
                  <a:pt x="0" y="5417820"/>
                </a:lnTo>
                <a:close/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872360" y="1263078"/>
            <a:ext cx="8327390" cy="4832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500" spc="-15" b="1">
                <a:solidFill>
                  <a:srgbClr val="C00000"/>
                </a:solidFill>
                <a:latin typeface="Calibri"/>
                <a:cs typeface="Calibri"/>
              </a:rPr>
              <a:t>Variation </a:t>
            </a:r>
            <a:r>
              <a:rPr dirty="0" sz="1500" spc="-5" b="1">
                <a:solidFill>
                  <a:srgbClr val="C00000"/>
                </a:solidFill>
                <a:latin typeface="Calibri"/>
                <a:cs typeface="Calibri"/>
              </a:rPr>
              <a:t>in lifetime risk </a:t>
            </a:r>
            <a:r>
              <a:rPr dirty="0" sz="1500" spc="-15" b="1">
                <a:solidFill>
                  <a:srgbClr val="C00000"/>
                </a:solidFill>
                <a:latin typeface="Calibri"/>
                <a:cs typeface="Calibri"/>
              </a:rPr>
              <a:t>of </a:t>
            </a:r>
            <a:r>
              <a:rPr dirty="0" sz="1500" spc="-5" b="1">
                <a:solidFill>
                  <a:srgbClr val="C00000"/>
                </a:solidFill>
                <a:latin typeface="Calibri"/>
                <a:cs typeface="Calibri"/>
              </a:rPr>
              <a:t>MCE </a:t>
            </a:r>
            <a:r>
              <a:rPr dirty="0" sz="1500" b="1">
                <a:solidFill>
                  <a:srgbClr val="C00000"/>
                </a:solidFill>
                <a:latin typeface="Calibri"/>
                <a:cs typeface="Calibri"/>
              </a:rPr>
              <a:t>within </a:t>
            </a:r>
            <a:r>
              <a:rPr dirty="0" sz="1500" spc="-10" b="1">
                <a:solidFill>
                  <a:srgbClr val="C00000"/>
                </a:solidFill>
                <a:latin typeface="Calibri"/>
                <a:cs typeface="Calibri"/>
              </a:rPr>
              <a:t>each decile </a:t>
            </a:r>
            <a:r>
              <a:rPr dirty="0" sz="1500" spc="-15" b="1">
                <a:solidFill>
                  <a:srgbClr val="C00000"/>
                </a:solidFill>
                <a:latin typeface="Calibri"/>
                <a:cs typeface="Calibri"/>
              </a:rPr>
              <a:t>of </a:t>
            </a:r>
            <a:r>
              <a:rPr dirty="0" sz="1500" spc="-10" b="1">
                <a:solidFill>
                  <a:srgbClr val="C00000"/>
                </a:solidFill>
                <a:latin typeface="Calibri"/>
                <a:cs typeface="Calibri"/>
              </a:rPr>
              <a:t>PGS depending </a:t>
            </a:r>
            <a:r>
              <a:rPr dirty="0" sz="1500" spc="-15" b="1">
                <a:solidFill>
                  <a:srgbClr val="C00000"/>
                </a:solidFill>
                <a:latin typeface="Calibri"/>
                <a:cs typeface="Calibri"/>
              </a:rPr>
              <a:t>on </a:t>
            </a:r>
            <a:r>
              <a:rPr dirty="0" sz="1500" spc="-5" b="1">
                <a:solidFill>
                  <a:srgbClr val="C00000"/>
                </a:solidFill>
                <a:latin typeface="Calibri"/>
                <a:cs typeface="Calibri"/>
              </a:rPr>
              <a:t>lifetime </a:t>
            </a:r>
            <a:r>
              <a:rPr dirty="0" sz="1500" spc="-10" b="1">
                <a:solidFill>
                  <a:srgbClr val="C00000"/>
                </a:solidFill>
                <a:latin typeface="Calibri"/>
                <a:cs typeface="Calibri"/>
              </a:rPr>
              <a:t>exposure </a:t>
            </a:r>
            <a:r>
              <a:rPr dirty="0" sz="1500" spc="10" b="1">
                <a:solidFill>
                  <a:srgbClr val="C00000"/>
                </a:solidFill>
                <a:latin typeface="Calibri"/>
                <a:cs typeface="Calibri"/>
              </a:rPr>
              <a:t>to LDL </a:t>
            </a:r>
            <a:r>
              <a:rPr dirty="0" sz="1500" spc="-15" b="1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dirty="0" sz="1500" spc="-7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500" b="1">
                <a:solidFill>
                  <a:srgbClr val="C00000"/>
                </a:solidFill>
                <a:latin typeface="Calibri"/>
                <a:cs typeface="Calibri"/>
              </a:rPr>
              <a:t>SBP</a:t>
            </a:r>
            <a:endParaRPr sz="1500">
              <a:latin typeface="Calibri"/>
              <a:cs typeface="Calibri"/>
            </a:endParaRPr>
          </a:p>
          <a:p>
            <a:pPr algn="ctr" marR="10795">
              <a:lnSpc>
                <a:spcPct val="100000"/>
              </a:lnSpc>
              <a:spcBef>
                <a:spcPts val="5"/>
              </a:spcBef>
            </a:pPr>
            <a:r>
              <a:rPr dirty="0" sz="1500" spc="-5" b="1">
                <a:solidFill>
                  <a:srgbClr val="001F5F"/>
                </a:solidFill>
                <a:latin typeface="Calibri"/>
                <a:cs typeface="Calibri"/>
              </a:rPr>
              <a:t>(Mendelian </a:t>
            </a:r>
            <a:r>
              <a:rPr dirty="0" sz="1500" spc="-20" b="1">
                <a:solidFill>
                  <a:srgbClr val="001F5F"/>
                </a:solidFill>
                <a:latin typeface="Calibri"/>
                <a:cs typeface="Calibri"/>
              </a:rPr>
              <a:t>randomization</a:t>
            </a:r>
            <a:r>
              <a:rPr dirty="0" sz="1500" spc="100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500" spc="-10" b="1">
                <a:solidFill>
                  <a:srgbClr val="001F5F"/>
                </a:solidFill>
                <a:latin typeface="Calibri"/>
                <a:cs typeface="Calibri"/>
              </a:rPr>
              <a:t>analyses)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842260" y="1866900"/>
            <a:ext cx="6663690" cy="35166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639695" y="2245931"/>
            <a:ext cx="14732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20">
                <a:solidFill>
                  <a:srgbClr val="585858"/>
                </a:solidFill>
                <a:latin typeface="Calibri"/>
                <a:cs typeface="Calibri"/>
              </a:rPr>
              <a:t>45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39695" y="1910079"/>
            <a:ext cx="1473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20">
                <a:solidFill>
                  <a:srgbClr val="585858"/>
                </a:solidFill>
                <a:latin typeface="Calibri"/>
                <a:cs typeface="Calibri"/>
              </a:rPr>
              <a:t>50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36723" y="2349711"/>
            <a:ext cx="200660" cy="270827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05"/>
              </a:lnSpc>
            </a:pPr>
            <a:r>
              <a:rPr dirty="0" sz="1350">
                <a:solidFill>
                  <a:srgbClr val="585858"/>
                </a:solidFill>
                <a:latin typeface="Calibri"/>
                <a:cs typeface="Calibri"/>
              </a:rPr>
              <a:t>Cumulative </a:t>
            </a:r>
            <a:r>
              <a:rPr dirty="0" sz="1350" spc="-10">
                <a:solidFill>
                  <a:srgbClr val="585858"/>
                </a:solidFill>
                <a:latin typeface="Calibri"/>
                <a:cs typeface="Calibri"/>
              </a:rPr>
              <a:t>lifetime </a:t>
            </a:r>
            <a:r>
              <a:rPr dirty="0" sz="1350">
                <a:solidFill>
                  <a:srgbClr val="585858"/>
                </a:solidFill>
                <a:latin typeface="Calibri"/>
                <a:cs typeface="Calibri"/>
              </a:rPr>
              <a:t>risk (%) </a:t>
            </a:r>
            <a:r>
              <a:rPr dirty="0" sz="1350" spc="20">
                <a:solidFill>
                  <a:srgbClr val="585858"/>
                </a:solidFill>
                <a:latin typeface="Calibri"/>
                <a:cs typeface="Calibri"/>
              </a:rPr>
              <a:t>to </a:t>
            </a:r>
            <a:r>
              <a:rPr dirty="0" sz="1350" spc="15">
                <a:solidFill>
                  <a:srgbClr val="585858"/>
                </a:solidFill>
                <a:latin typeface="Calibri"/>
                <a:cs typeface="Calibri"/>
              </a:rPr>
              <a:t>age</a:t>
            </a:r>
            <a:r>
              <a:rPr dirty="0" sz="1350" spc="-18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350" spc="25">
                <a:solidFill>
                  <a:srgbClr val="585858"/>
                </a:solidFill>
                <a:latin typeface="Calibri"/>
                <a:cs typeface="Calibri"/>
              </a:rPr>
              <a:t>75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40404" y="5810884"/>
            <a:ext cx="5535930" cy="589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65"/>
              </a:lnSpc>
              <a:tabLst>
                <a:tab pos="2837180" algn="l"/>
              </a:tabLst>
            </a:pPr>
            <a:r>
              <a:rPr dirty="0" sz="1000" spc="10">
                <a:solidFill>
                  <a:srgbClr val="7E7E7E"/>
                </a:solidFill>
                <a:latin typeface="Calibri"/>
                <a:cs typeface="Calibri"/>
              </a:rPr>
              <a:t>1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mmol/L </a:t>
            </a:r>
            <a:r>
              <a:rPr dirty="0" sz="1000" spc="-5">
                <a:solidFill>
                  <a:srgbClr val="7E7E7E"/>
                </a:solidFill>
                <a:latin typeface="Calibri"/>
                <a:cs typeface="Calibri"/>
              </a:rPr>
              <a:t>LDL </a:t>
            </a:r>
            <a:r>
              <a:rPr dirty="0" sz="1000" spc="10">
                <a:solidFill>
                  <a:srgbClr val="7E7E7E"/>
                </a:solidFill>
                <a:latin typeface="Calibri"/>
                <a:cs typeface="Calibri"/>
              </a:rPr>
              <a:t>&amp; </a:t>
            </a:r>
            <a:r>
              <a:rPr dirty="0" sz="1000" spc="-10">
                <a:solidFill>
                  <a:srgbClr val="7E7E7E"/>
                </a:solidFill>
                <a:latin typeface="Calibri"/>
                <a:cs typeface="Calibri"/>
              </a:rPr>
              <a:t>10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mmHg </a:t>
            </a:r>
            <a:r>
              <a:rPr dirty="0" sz="1000" spc="5">
                <a:solidFill>
                  <a:srgbClr val="7E7E7E"/>
                </a:solidFill>
                <a:latin typeface="Calibri"/>
                <a:cs typeface="Calibri"/>
              </a:rPr>
              <a:t>SBP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lower</a:t>
            </a:r>
            <a:r>
              <a:rPr dirty="0" sz="1000" spc="-6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-5">
                <a:solidFill>
                  <a:srgbClr val="7E7E7E"/>
                </a:solidFill>
                <a:latin typeface="Calibri"/>
                <a:cs typeface="Calibri"/>
              </a:rPr>
              <a:t>than</a:t>
            </a:r>
            <a:r>
              <a:rPr dirty="0" sz="1000" spc="-4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average	</a:t>
            </a:r>
            <a:r>
              <a:rPr dirty="0" sz="1000" spc="5">
                <a:solidFill>
                  <a:srgbClr val="7E7E7E"/>
                </a:solidFill>
                <a:latin typeface="Calibri"/>
                <a:cs typeface="Calibri"/>
              </a:rPr>
              <a:t>0.5</a:t>
            </a:r>
            <a:r>
              <a:rPr dirty="0" sz="1000" spc="-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mmol/L</a:t>
            </a:r>
            <a:r>
              <a:rPr dirty="0" sz="1000" spc="-6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15">
                <a:solidFill>
                  <a:srgbClr val="7E7E7E"/>
                </a:solidFill>
                <a:latin typeface="Calibri"/>
                <a:cs typeface="Calibri"/>
              </a:rPr>
              <a:t>LDL</a:t>
            </a:r>
            <a:r>
              <a:rPr dirty="0" sz="1000" spc="-6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7E7E7E"/>
                </a:solidFill>
                <a:latin typeface="Calibri"/>
                <a:cs typeface="Calibri"/>
              </a:rPr>
              <a:t>&amp;</a:t>
            </a:r>
            <a:r>
              <a:rPr dirty="0" sz="1000" spc="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7E7E7E"/>
                </a:solidFill>
                <a:latin typeface="Calibri"/>
                <a:cs typeface="Calibri"/>
              </a:rPr>
              <a:t>5</a:t>
            </a:r>
            <a:r>
              <a:rPr dirty="0" sz="1000" spc="-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mmHg</a:t>
            </a:r>
            <a:r>
              <a:rPr dirty="0" sz="1000" spc="-5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7E7E7E"/>
                </a:solidFill>
                <a:latin typeface="Calibri"/>
                <a:cs typeface="Calibri"/>
              </a:rPr>
              <a:t>SBP</a:t>
            </a:r>
            <a:r>
              <a:rPr dirty="0" sz="1000" spc="-3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lower</a:t>
            </a:r>
            <a:r>
              <a:rPr dirty="0" sz="1000" spc="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-5">
                <a:solidFill>
                  <a:srgbClr val="7E7E7E"/>
                </a:solidFill>
                <a:latin typeface="Calibri"/>
                <a:cs typeface="Calibri"/>
              </a:rPr>
              <a:t>than</a:t>
            </a:r>
            <a:r>
              <a:rPr dirty="0" sz="1000" spc="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-5">
                <a:solidFill>
                  <a:srgbClr val="7E7E7E"/>
                </a:solidFill>
                <a:latin typeface="Calibri"/>
                <a:cs typeface="Calibri"/>
              </a:rPr>
              <a:t>average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50800"/>
              </a:lnSpc>
              <a:tabLst>
                <a:tab pos="2837180" algn="l"/>
              </a:tabLst>
            </a:pPr>
            <a:r>
              <a:rPr dirty="0" sz="1000" spc="-5">
                <a:solidFill>
                  <a:srgbClr val="7E7E7E"/>
                </a:solidFill>
                <a:latin typeface="Calibri"/>
                <a:cs typeface="Calibri"/>
              </a:rPr>
              <a:t>population average LDL</a:t>
            </a:r>
            <a:r>
              <a:rPr dirty="0" sz="1000" spc="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dirty="0" sz="1000" spc="-4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7E7E7E"/>
                </a:solidFill>
                <a:latin typeface="Calibri"/>
                <a:cs typeface="Calibri"/>
              </a:rPr>
              <a:t>SBP	0.5</a:t>
            </a:r>
            <a:r>
              <a:rPr dirty="0" sz="1000" spc="-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mmol/L</a:t>
            </a:r>
            <a:r>
              <a:rPr dirty="0" sz="1000" spc="-6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15">
                <a:solidFill>
                  <a:srgbClr val="7E7E7E"/>
                </a:solidFill>
                <a:latin typeface="Calibri"/>
                <a:cs typeface="Calibri"/>
              </a:rPr>
              <a:t>LDL</a:t>
            </a:r>
            <a:r>
              <a:rPr dirty="0" sz="1000" spc="-6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15">
                <a:solidFill>
                  <a:srgbClr val="7E7E7E"/>
                </a:solidFill>
                <a:latin typeface="Calibri"/>
                <a:cs typeface="Calibri"/>
              </a:rPr>
              <a:t>&amp;</a:t>
            </a:r>
            <a:r>
              <a:rPr dirty="0" sz="1000" spc="204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7E7E7E"/>
                </a:solidFill>
                <a:latin typeface="Calibri"/>
                <a:cs typeface="Calibri"/>
              </a:rPr>
              <a:t>5</a:t>
            </a:r>
            <a:r>
              <a:rPr dirty="0" sz="1000" spc="-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15">
                <a:solidFill>
                  <a:srgbClr val="7E7E7E"/>
                </a:solidFill>
                <a:latin typeface="Calibri"/>
                <a:cs typeface="Calibri"/>
              </a:rPr>
              <a:t>mmHg</a:t>
            </a:r>
            <a:r>
              <a:rPr dirty="0" sz="1000" spc="-5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7E7E7E"/>
                </a:solidFill>
                <a:latin typeface="Calibri"/>
                <a:cs typeface="Calibri"/>
              </a:rPr>
              <a:t>SBP</a:t>
            </a:r>
            <a:r>
              <a:rPr dirty="0" sz="1000" spc="-4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higher</a:t>
            </a:r>
            <a:r>
              <a:rPr dirty="0" sz="1000" spc="-4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7E7E7E"/>
                </a:solidFill>
                <a:latin typeface="Calibri"/>
                <a:cs typeface="Calibri"/>
              </a:rPr>
              <a:t>than</a:t>
            </a:r>
            <a:r>
              <a:rPr dirty="0" sz="1000" spc="-4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average  </a:t>
            </a:r>
            <a:r>
              <a:rPr dirty="0" sz="1000" spc="10">
                <a:solidFill>
                  <a:srgbClr val="7E7E7E"/>
                </a:solidFill>
                <a:latin typeface="Calibri"/>
                <a:cs typeface="Calibri"/>
              </a:rPr>
              <a:t>1</a:t>
            </a:r>
            <a:r>
              <a:rPr dirty="0" sz="1000" spc="-3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mmol/L </a:t>
            </a:r>
            <a:r>
              <a:rPr dirty="0" sz="1000" spc="-5">
                <a:solidFill>
                  <a:srgbClr val="7E7E7E"/>
                </a:solidFill>
                <a:latin typeface="Calibri"/>
                <a:cs typeface="Calibri"/>
              </a:rPr>
              <a:t>LDL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15">
                <a:solidFill>
                  <a:srgbClr val="7E7E7E"/>
                </a:solidFill>
                <a:latin typeface="Calibri"/>
                <a:cs typeface="Calibri"/>
              </a:rPr>
              <a:t>&amp;</a:t>
            </a:r>
            <a:r>
              <a:rPr dirty="0" sz="1000" spc="-2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-10">
                <a:solidFill>
                  <a:srgbClr val="7E7E7E"/>
                </a:solidFill>
                <a:latin typeface="Calibri"/>
                <a:cs typeface="Calibri"/>
              </a:rPr>
              <a:t>10</a:t>
            </a:r>
            <a:r>
              <a:rPr dirty="0" sz="1000" spc="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mmHg</a:t>
            </a:r>
            <a:r>
              <a:rPr dirty="0" sz="1000" spc="-5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7E7E7E"/>
                </a:solidFill>
                <a:latin typeface="Calibri"/>
                <a:cs typeface="Calibri"/>
              </a:rPr>
              <a:t>SBP</a:t>
            </a:r>
            <a:r>
              <a:rPr dirty="0" sz="1000" spc="-4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higher</a:t>
            </a:r>
            <a:r>
              <a:rPr dirty="0" sz="1000" spc="-4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7E7E7E"/>
                </a:solidFill>
                <a:latin typeface="Calibri"/>
                <a:cs typeface="Calibri"/>
              </a:rPr>
              <a:t>than</a:t>
            </a:r>
            <a:r>
              <a:rPr dirty="0" sz="1000" spc="-4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average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535679" y="2270760"/>
            <a:ext cx="220979" cy="213360"/>
          </a:xfrm>
          <a:custGeom>
            <a:avLst/>
            <a:gdLst/>
            <a:ahLst/>
            <a:cxnLst/>
            <a:rect l="l" t="t" r="r" b="b"/>
            <a:pathLst>
              <a:path w="220979" h="213360">
                <a:moveTo>
                  <a:pt x="0" y="213360"/>
                </a:moveTo>
                <a:lnTo>
                  <a:pt x="220979" y="213360"/>
                </a:lnTo>
                <a:lnTo>
                  <a:pt x="220979" y="0"/>
                </a:lnTo>
                <a:lnTo>
                  <a:pt x="0" y="0"/>
                </a:lnTo>
                <a:lnTo>
                  <a:pt x="0" y="213360"/>
                </a:lnTo>
                <a:close/>
              </a:path>
            </a:pathLst>
          </a:custGeom>
          <a:solidFill>
            <a:srgbClr val="8496A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535679" y="2270760"/>
            <a:ext cx="220979" cy="213360"/>
          </a:xfrm>
          <a:custGeom>
            <a:avLst/>
            <a:gdLst/>
            <a:ahLst/>
            <a:cxnLst/>
            <a:rect l="l" t="t" r="r" b="b"/>
            <a:pathLst>
              <a:path w="220979" h="213360">
                <a:moveTo>
                  <a:pt x="0" y="213360"/>
                </a:moveTo>
                <a:lnTo>
                  <a:pt x="220979" y="213360"/>
                </a:lnTo>
                <a:lnTo>
                  <a:pt x="220979" y="0"/>
                </a:lnTo>
                <a:lnTo>
                  <a:pt x="0" y="0"/>
                </a:lnTo>
                <a:lnTo>
                  <a:pt x="0" y="213360"/>
                </a:lnTo>
                <a:close/>
              </a:path>
            </a:pathLst>
          </a:custGeom>
          <a:ln w="12700">
            <a:solidFill>
              <a:srgbClr val="8496AF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2620645" y="2592085"/>
          <a:ext cx="6553834" cy="3778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995"/>
                <a:gridCol w="1335405"/>
                <a:gridCol w="1294764"/>
                <a:gridCol w="1294764"/>
                <a:gridCol w="1294764"/>
                <a:gridCol w="1118869"/>
              </a:tblGrid>
              <a:tr h="257452">
                <a:tc>
                  <a:txBody>
                    <a:bodyPr/>
                    <a:lstStyle/>
                    <a:p>
                      <a:pPr algn="r" marR="527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900" spc="2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40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175"/>
                </a:tc>
                <a:tc gridSpan="5"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rowSpan="8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8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8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8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6510">
                <a:tc>
                  <a:txBody>
                    <a:bodyPr/>
                    <a:lstStyle/>
                    <a:p>
                      <a:pPr algn="r" marR="5334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900" spc="2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35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0"/>
                </a:tc>
                <a:tc gridSpan="5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6303">
                <a:tc>
                  <a:txBody>
                    <a:bodyPr/>
                    <a:lstStyle/>
                    <a:p>
                      <a:pPr algn="r" marR="5334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900" spc="2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0"/>
                </a:tc>
                <a:tc gridSpan="5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6462">
                <a:tc>
                  <a:txBody>
                    <a:bodyPr/>
                    <a:lstStyle/>
                    <a:p>
                      <a:pPr algn="r" marR="5270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900" spc="2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0"/>
                </a:tc>
                <a:tc gridSpan="5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6669">
                <a:tc>
                  <a:txBody>
                    <a:bodyPr/>
                    <a:lstStyle/>
                    <a:p>
                      <a:pPr algn="r" marR="5270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900" spc="2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0"/>
                </a:tc>
                <a:tc gridSpan="5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6510">
                <a:tc>
                  <a:txBody>
                    <a:bodyPr/>
                    <a:lstStyle/>
                    <a:p>
                      <a:pPr algn="r" marR="5334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900" spc="2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0"/>
                </a:tc>
                <a:tc gridSpan="5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6303">
                <a:tc>
                  <a:txBody>
                    <a:bodyPr/>
                    <a:lstStyle/>
                    <a:p>
                      <a:pPr algn="r" marR="5334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900" spc="2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0"/>
                </a:tc>
                <a:tc gridSpan="5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6581"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90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0"/>
                </a:tc>
                <a:tc gridSpan="5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49159"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90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457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5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PGS </a:t>
                      </a:r>
                      <a:r>
                        <a:rPr dirty="0" sz="1200" spc="-5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quintile</a:t>
                      </a:r>
                      <a:r>
                        <a:rPr dirty="0" sz="1200" spc="10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0510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5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PGS </a:t>
                      </a:r>
                      <a:r>
                        <a:rPr dirty="0" sz="1200" spc="-5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quintile</a:t>
                      </a:r>
                      <a:r>
                        <a:rPr dirty="0" sz="1200" spc="10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0510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5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PGS </a:t>
                      </a:r>
                      <a:r>
                        <a:rPr dirty="0" sz="1200" spc="-5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quintile</a:t>
                      </a:r>
                      <a:r>
                        <a:rPr dirty="0" sz="1200" spc="10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0510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5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PGS </a:t>
                      </a:r>
                      <a:r>
                        <a:rPr dirty="0" sz="1200" spc="-5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quintile</a:t>
                      </a:r>
                      <a:r>
                        <a:rPr dirty="0" sz="1200" spc="10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0510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PGS </a:t>
                      </a:r>
                      <a:r>
                        <a:rPr dirty="0" sz="1200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quintile</a:t>
                      </a:r>
                      <a:r>
                        <a:rPr dirty="0" sz="1200" spc="-25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70"/>
                </a:tc>
              </a:tr>
              <a:tr h="716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3835019" y="2172017"/>
            <a:ext cx="3453129" cy="3924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Lifetime </a:t>
            </a:r>
            <a:r>
              <a:rPr dirty="0" sz="1200" spc="5">
                <a:solidFill>
                  <a:srgbClr val="585858"/>
                </a:solidFill>
                <a:latin typeface="Calibri"/>
                <a:cs typeface="Calibri"/>
              </a:rPr>
              <a:t>risk </a:t>
            </a:r>
            <a:r>
              <a:rPr dirty="0" sz="1200" spc="10">
                <a:solidFill>
                  <a:srgbClr val="585858"/>
                </a:solidFill>
                <a:latin typeface="Calibri"/>
                <a:cs typeface="Calibri"/>
              </a:rPr>
              <a:t>of major </a:t>
            </a:r>
            <a:r>
              <a:rPr dirty="0" sz="1200" spc="5">
                <a:solidFill>
                  <a:srgbClr val="585858"/>
                </a:solidFill>
                <a:latin typeface="Calibri"/>
                <a:cs typeface="Calibri"/>
              </a:rPr>
              <a:t>coronary events </a:t>
            </a:r>
            <a:r>
              <a:rPr dirty="0" sz="1200" spc="10">
                <a:solidFill>
                  <a:srgbClr val="585858"/>
                </a:solidFill>
                <a:latin typeface="Calibri"/>
                <a:cs typeface="Calibri"/>
              </a:rPr>
              <a:t>by </a:t>
            </a:r>
            <a:r>
              <a:rPr dirty="0" sz="1200" spc="-5">
                <a:solidFill>
                  <a:srgbClr val="585858"/>
                </a:solidFill>
                <a:latin typeface="Calibri"/>
                <a:cs typeface="Calibri"/>
              </a:rPr>
              <a:t>PGS  WITHOUT</a:t>
            </a:r>
            <a:r>
              <a:rPr dirty="0" sz="1200" spc="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10">
                <a:solidFill>
                  <a:srgbClr val="585858"/>
                </a:solidFill>
                <a:latin typeface="Calibri"/>
                <a:cs typeface="Calibri"/>
              </a:rPr>
              <a:t>considering</a:t>
            </a:r>
            <a:r>
              <a:rPr dirty="0" sz="1200" spc="-11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alibri"/>
                <a:cs typeface="Calibri"/>
              </a:rPr>
              <a:t>lifetime</a:t>
            </a:r>
            <a:r>
              <a:rPr dirty="0" sz="1200" spc="-9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exposure</a:t>
            </a:r>
            <a:r>
              <a:rPr dirty="0" sz="1200" spc="-8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alibri"/>
                <a:cs typeface="Calibri"/>
              </a:rPr>
              <a:t>to</a:t>
            </a:r>
            <a:r>
              <a:rPr dirty="0" sz="1200" spc="-7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-20">
                <a:solidFill>
                  <a:srgbClr val="585858"/>
                </a:solidFill>
                <a:latin typeface="Calibri"/>
                <a:cs typeface="Calibri"/>
              </a:rPr>
              <a:t>LDL</a:t>
            </a:r>
            <a:r>
              <a:rPr dirty="0" sz="120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15">
                <a:solidFill>
                  <a:srgbClr val="585858"/>
                </a:solidFill>
                <a:latin typeface="Calibri"/>
                <a:cs typeface="Calibri"/>
              </a:rPr>
              <a:t>and</a:t>
            </a:r>
            <a:r>
              <a:rPr dirty="0" sz="12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alibri"/>
                <a:cs typeface="Calibri"/>
              </a:rPr>
              <a:t>SBP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6269" y="887730"/>
            <a:ext cx="10920095" cy="21590"/>
          </a:xfrm>
          <a:custGeom>
            <a:avLst/>
            <a:gdLst/>
            <a:ahLst/>
            <a:cxnLst/>
            <a:rect l="l" t="t" r="r" b="b"/>
            <a:pathLst>
              <a:path w="10920095" h="21590">
                <a:moveTo>
                  <a:pt x="0" y="21209"/>
                </a:moveTo>
                <a:lnTo>
                  <a:pt x="10919587" y="0"/>
                </a:lnTo>
              </a:path>
            </a:pathLst>
          </a:custGeom>
          <a:ln w="19049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20320">
              <a:lnSpc>
                <a:spcPct val="100000"/>
              </a:lnSpc>
              <a:spcBef>
                <a:spcPts val="135"/>
              </a:spcBef>
            </a:pPr>
            <a:r>
              <a:rPr dirty="0" spc="-5"/>
              <a:t>Lifetime </a:t>
            </a:r>
            <a:r>
              <a:rPr dirty="0" spc="5"/>
              <a:t>risk </a:t>
            </a:r>
            <a:r>
              <a:rPr dirty="0" spc="10"/>
              <a:t>of </a:t>
            </a:r>
            <a:r>
              <a:rPr dirty="0" spc="5"/>
              <a:t>MCE </a:t>
            </a:r>
            <a:r>
              <a:rPr dirty="0" spc="-10"/>
              <a:t>to </a:t>
            </a:r>
            <a:r>
              <a:rPr dirty="0" spc="5"/>
              <a:t>age </a:t>
            </a:r>
            <a:r>
              <a:rPr dirty="0" spc="15"/>
              <a:t>75 by </a:t>
            </a:r>
            <a:r>
              <a:rPr dirty="0" spc="-5"/>
              <a:t>PGS, </a:t>
            </a:r>
            <a:r>
              <a:rPr dirty="0" spc="15"/>
              <a:t>LDL </a:t>
            </a:r>
            <a:r>
              <a:rPr dirty="0" spc="10"/>
              <a:t>and</a:t>
            </a:r>
            <a:r>
              <a:rPr dirty="0" spc="570"/>
              <a:t> </a:t>
            </a:r>
            <a:r>
              <a:rPr dirty="0" spc="10"/>
              <a:t>SBP</a:t>
            </a:r>
          </a:p>
        </p:txBody>
      </p:sp>
      <p:sp>
        <p:nvSpPr>
          <p:cNvPr id="4" name="object 4"/>
          <p:cNvSpPr/>
          <p:nvPr/>
        </p:nvSpPr>
        <p:spPr>
          <a:xfrm>
            <a:off x="1661150" y="1112504"/>
            <a:ext cx="8820166" cy="5513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80210" y="1131569"/>
            <a:ext cx="8724900" cy="5417820"/>
          </a:xfrm>
          <a:custGeom>
            <a:avLst/>
            <a:gdLst/>
            <a:ahLst/>
            <a:cxnLst/>
            <a:rect l="l" t="t" r="r" b="b"/>
            <a:pathLst>
              <a:path w="8724900" h="5417820">
                <a:moveTo>
                  <a:pt x="0" y="5417820"/>
                </a:moveTo>
                <a:lnTo>
                  <a:pt x="8724900" y="5417820"/>
                </a:lnTo>
                <a:lnTo>
                  <a:pt x="8724900" y="0"/>
                </a:lnTo>
                <a:lnTo>
                  <a:pt x="0" y="0"/>
                </a:lnTo>
                <a:lnTo>
                  <a:pt x="0" y="5417820"/>
                </a:lnTo>
                <a:close/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872360" y="1263078"/>
            <a:ext cx="8327390" cy="4832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500" spc="-15" b="1">
                <a:solidFill>
                  <a:srgbClr val="C00000"/>
                </a:solidFill>
                <a:latin typeface="Calibri"/>
                <a:cs typeface="Calibri"/>
              </a:rPr>
              <a:t>Variation </a:t>
            </a:r>
            <a:r>
              <a:rPr dirty="0" sz="1500" spc="-5" b="1">
                <a:solidFill>
                  <a:srgbClr val="C00000"/>
                </a:solidFill>
                <a:latin typeface="Calibri"/>
                <a:cs typeface="Calibri"/>
              </a:rPr>
              <a:t>in lifetime risk </a:t>
            </a:r>
            <a:r>
              <a:rPr dirty="0" sz="1500" spc="-15" b="1">
                <a:solidFill>
                  <a:srgbClr val="C00000"/>
                </a:solidFill>
                <a:latin typeface="Calibri"/>
                <a:cs typeface="Calibri"/>
              </a:rPr>
              <a:t>of </a:t>
            </a:r>
            <a:r>
              <a:rPr dirty="0" sz="1500" spc="-5" b="1">
                <a:solidFill>
                  <a:srgbClr val="C00000"/>
                </a:solidFill>
                <a:latin typeface="Calibri"/>
                <a:cs typeface="Calibri"/>
              </a:rPr>
              <a:t>MCE </a:t>
            </a:r>
            <a:r>
              <a:rPr dirty="0" sz="1500" b="1">
                <a:solidFill>
                  <a:srgbClr val="C00000"/>
                </a:solidFill>
                <a:latin typeface="Calibri"/>
                <a:cs typeface="Calibri"/>
              </a:rPr>
              <a:t>within </a:t>
            </a:r>
            <a:r>
              <a:rPr dirty="0" sz="1500" spc="-10" b="1">
                <a:solidFill>
                  <a:srgbClr val="C00000"/>
                </a:solidFill>
                <a:latin typeface="Calibri"/>
                <a:cs typeface="Calibri"/>
              </a:rPr>
              <a:t>each decile </a:t>
            </a:r>
            <a:r>
              <a:rPr dirty="0" sz="1500" spc="-15" b="1">
                <a:solidFill>
                  <a:srgbClr val="C00000"/>
                </a:solidFill>
                <a:latin typeface="Calibri"/>
                <a:cs typeface="Calibri"/>
              </a:rPr>
              <a:t>of </a:t>
            </a:r>
            <a:r>
              <a:rPr dirty="0" sz="1500" spc="-10" b="1">
                <a:solidFill>
                  <a:srgbClr val="C00000"/>
                </a:solidFill>
                <a:latin typeface="Calibri"/>
                <a:cs typeface="Calibri"/>
              </a:rPr>
              <a:t>PGS depending </a:t>
            </a:r>
            <a:r>
              <a:rPr dirty="0" sz="1500" spc="-15" b="1">
                <a:solidFill>
                  <a:srgbClr val="C00000"/>
                </a:solidFill>
                <a:latin typeface="Calibri"/>
                <a:cs typeface="Calibri"/>
              </a:rPr>
              <a:t>on </a:t>
            </a:r>
            <a:r>
              <a:rPr dirty="0" sz="1500" spc="-5" b="1">
                <a:solidFill>
                  <a:srgbClr val="C00000"/>
                </a:solidFill>
                <a:latin typeface="Calibri"/>
                <a:cs typeface="Calibri"/>
              </a:rPr>
              <a:t>lifetime </a:t>
            </a:r>
            <a:r>
              <a:rPr dirty="0" sz="1500" spc="-10" b="1">
                <a:solidFill>
                  <a:srgbClr val="C00000"/>
                </a:solidFill>
                <a:latin typeface="Calibri"/>
                <a:cs typeface="Calibri"/>
              </a:rPr>
              <a:t>exposure </a:t>
            </a:r>
            <a:r>
              <a:rPr dirty="0" sz="1500" spc="10" b="1">
                <a:solidFill>
                  <a:srgbClr val="C00000"/>
                </a:solidFill>
                <a:latin typeface="Calibri"/>
                <a:cs typeface="Calibri"/>
              </a:rPr>
              <a:t>to LDL </a:t>
            </a:r>
            <a:r>
              <a:rPr dirty="0" sz="1500" spc="-15" b="1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dirty="0" sz="1500" spc="-7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500" b="1">
                <a:solidFill>
                  <a:srgbClr val="C00000"/>
                </a:solidFill>
                <a:latin typeface="Calibri"/>
                <a:cs typeface="Calibri"/>
              </a:rPr>
              <a:t>SBP</a:t>
            </a:r>
            <a:endParaRPr sz="1500">
              <a:latin typeface="Calibri"/>
              <a:cs typeface="Calibri"/>
            </a:endParaRPr>
          </a:p>
          <a:p>
            <a:pPr algn="ctr" marR="10795">
              <a:lnSpc>
                <a:spcPct val="100000"/>
              </a:lnSpc>
              <a:spcBef>
                <a:spcPts val="5"/>
              </a:spcBef>
            </a:pPr>
            <a:r>
              <a:rPr dirty="0" sz="1500" spc="-5" b="1">
                <a:solidFill>
                  <a:srgbClr val="001F5F"/>
                </a:solidFill>
                <a:latin typeface="Calibri"/>
                <a:cs typeface="Calibri"/>
              </a:rPr>
              <a:t>(Mendelian </a:t>
            </a:r>
            <a:r>
              <a:rPr dirty="0" sz="1500" spc="-20" b="1">
                <a:solidFill>
                  <a:srgbClr val="001F5F"/>
                </a:solidFill>
                <a:latin typeface="Calibri"/>
                <a:cs typeface="Calibri"/>
              </a:rPr>
              <a:t>randomization</a:t>
            </a:r>
            <a:r>
              <a:rPr dirty="0" sz="1500" spc="100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500" spc="-10" b="1">
                <a:solidFill>
                  <a:srgbClr val="001F5F"/>
                </a:solidFill>
                <a:latin typeface="Calibri"/>
                <a:cs typeface="Calibri"/>
              </a:rPr>
              <a:t>analyses)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842260" y="1866900"/>
            <a:ext cx="6663690" cy="35166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620645" y="2592085"/>
          <a:ext cx="6560184" cy="3085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6705"/>
                <a:gridCol w="1242695"/>
                <a:gridCol w="1294764"/>
                <a:gridCol w="1294764"/>
                <a:gridCol w="1294764"/>
                <a:gridCol w="1124585"/>
              </a:tblGrid>
              <a:tr h="257452">
                <a:tc>
                  <a:txBody>
                    <a:bodyPr/>
                    <a:lstStyle/>
                    <a:p>
                      <a:pPr algn="r" marR="14541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900" spc="2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40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175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6510">
                <a:tc>
                  <a:txBody>
                    <a:bodyPr/>
                    <a:lstStyle/>
                    <a:p>
                      <a:pPr algn="r" marR="14541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900" spc="2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35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36303">
                <a:tc>
                  <a:txBody>
                    <a:bodyPr/>
                    <a:lstStyle/>
                    <a:p>
                      <a:pPr algn="r" marR="14541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900" spc="2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36462">
                <a:tc>
                  <a:txBody>
                    <a:bodyPr/>
                    <a:lstStyle/>
                    <a:p>
                      <a:pPr algn="r" marR="14541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900" spc="2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36669">
                <a:tc>
                  <a:txBody>
                    <a:bodyPr/>
                    <a:lstStyle/>
                    <a:p>
                      <a:pPr algn="r" marR="14541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900" spc="2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36510">
                <a:tc>
                  <a:txBody>
                    <a:bodyPr/>
                    <a:lstStyle/>
                    <a:p>
                      <a:pPr algn="r" marR="14541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900" spc="2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36303">
                <a:tc>
                  <a:txBody>
                    <a:bodyPr/>
                    <a:lstStyle/>
                    <a:p>
                      <a:pPr algn="r" marR="14541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900" spc="2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36581">
                <a:tc>
                  <a:txBody>
                    <a:bodyPr/>
                    <a:lstStyle/>
                    <a:p>
                      <a:pPr algn="r" marR="15113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90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56667">
                <a:tc>
                  <a:txBody>
                    <a:bodyPr/>
                    <a:lstStyle/>
                    <a:p>
                      <a:pPr algn="r" marR="15113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90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157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ts val="1390"/>
                        </a:lnSpc>
                      </a:pPr>
                      <a:r>
                        <a:rPr dirty="0" sz="1200" spc="-15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PGS </a:t>
                      </a:r>
                      <a:r>
                        <a:rPr dirty="0" sz="1200" spc="-5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quintile</a:t>
                      </a:r>
                      <a:r>
                        <a:rPr dirty="0" sz="1200" spc="10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ts val="1390"/>
                        </a:lnSpc>
                      </a:pPr>
                      <a:r>
                        <a:rPr dirty="0" sz="1200" spc="-15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PGS </a:t>
                      </a:r>
                      <a:r>
                        <a:rPr dirty="0" sz="1200" spc="-5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quintile</a:t>
                      </a:r>
                      <a:r>
                        <a:rPr dirty="0" sz="1200" spc="10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ts val="1390"/>
                        </a:lnSpc>
                      </a:pPr>
                      <a:r>
                        <a:rPr dirty="0" sz="1200" spc="-15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PGS </a:t>
                      </a:r>
                      <a:r>
                        <a:rPr dirty="0" sz="1200" spc="-5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quintile</a:t>
                      </a:r>
                      <a:r>
                        <a:rPr dirty="0" sz="1200" spc="10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ts val="1390"/>
                        </a:lnSpc>
                      </a:pPr>
                      <a:r>
                        <a:rPr dirty="0" sz="1200" spc="-15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PGS </a:t>
                      </a:r>
                      <a:r>
                        <a:rPr dirty="0" sz="1200" spc="-5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quintile</a:t>
                      </a:r>
                      <a:r>
                        <a:rPr dirty="0" sz="1200" spc="10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ts val="1390"/>
                        </a:lnSpc>
                      </a:pPr>
                      <a:r>
                        <a:rPr dirty="0" sz="1200" spc="-10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PGS </a:t>
                      </a:r>
                      <a:r>
                        <a:rPr dirty="0" sz="1200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quintile</a:t>
                      </a:r>
                      <a:r>
                        <a:rPr dirty="0" sz="1200" spc="-25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2639695" y="2245931"/>
            <a:ext cx="14732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20">
                <a:solidFill>
                  <a:srgbClr val="585858"/>
                </a:solidFill>
                <a:latin typeface="Calibri"/>
                <a:cs typeface="Calibri"/>
              </a:rPr>
              <a:t>45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39695" y="1910079"/>
            <a:ext cx="1473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20">
                <a:solidFill>
                  <a:srgbClr val="585858"/>
                </a:solidFill>
                <a:latin typeface="Calibri"/>
                <a:cs typeface="Calibri"/>
              </a:rPr>
              <a:t>50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36723" y="2349711"/>
            <a:ext cx="200660" cy="270827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05"/>
              </a:lnSpc>
            </a:pPr>
            <a:r>
              <a:rPr dirty="0" sz="1350">
                <a:solidFill>
                  <a:srgbClr val="585858"/>
                </a:solidFill>
                <a:latin typeface="Calibri"/>
                <a:cs typeface="Calibri"/>
              </a:rPr>
              <a:t>Cumulative </a:t>
            </a:r>
            <a:r>
              <a:rPr dirty="0" sz="1350" spc="-10">
                <a:solidFill>
                  <a:srgbClr val="585858"/>
                </a:solidFill>
                <a:latin typeface="Calibri"/>
                <a:cs typeface="Calibri"/>
              </a:rPr>
              <a:t>lifetime </a:t>
            </a:r>
            <a:r>
              <a:rPr dirty="0" sz="1350">
                <a:solidFill>
                  <a:srgbClr val="585858"/>
                </a:solidFill>
                <a:latin typeface="Calibri"/>
                <a:cs typeface="Calibri"/>
              </a:rPr>
              <a:t>risk (%) </a:t>
            </a:r>
            <a:r>
              <a:rPr dirty="0" sz="1350" spc="20">
                <a:solidFill>
                  <a:srgbClr val="585858"/>
                </a:solidFill>
                <a:latin typeface="Calibri"/>
                <a:cs typeface="Calibri"/>
              </a:rPr>
              <a:t>to </a:t>
            </a:r>
            <a:r>
              <a:rPr dirty="0" sz="1350" spc="15">
                <a:solidFill>
                  <a:srgbClr val="585858"/>
                </a:solidFill>
                <a:latin typeface="Calibri"/>
                <a:cs typeface="Calibri"/>
              </a:rPr>
              <a:t>age</a:t>
            </a:r>
            <a:r>
              <a:rPr dirty="0" sz="1350" spc="-18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350" spc="25">
                <a:solidFill>
                  <a:srgbClr val="585858"/>
                </a:solidFill>
                <a:latin typeface="Calibri"/>
                <a:cs typeface="Calibri"/>
              </a:rPr>
              <a:t>75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139439" y="5829300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0" y="68580"/>
                </a:moveTo>
                <a:lnTo>
                  <a:pt x="68580" y="68580"/>
                </a:lnTo>
                <a:lnTo>
                  <a:pt x="68580" y="0"/>
                </a:lnTo>
                <a:lnTo>
                  <a:pt x="0" y="0"/>
                </a:lnTo>
                <a:lnTo>
                  <a:pt x="0" y="68580"/>
                </a:lnTo>
                <a:close/>
              </a:path>
            </a:pathLst>
          </a:custGeom>
          <a:solidFill>
            <a:srgbClr val="2E549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977890" y="5825490"/>
            <a:ext cx="68580" cy="76200"/>
          </a:xfrm>
          <a:custGeom>
            <a:avLst/>
            <a:gdLst/>
            <a:ahLst/>
            <a:cxnLst/>
            <a:rect l="l" t="t" r="r" b="b"/>
            <a:pathLst>
              <a:path w="68579" h="76200">
                <a:moveTo>
                  <a:pt x="0" y="76200"/>
                </a:moveTo>
                <a:lnTo>
                  <a:pt x="68579" y="76200"/>
                </a:lnTo>
                <a:lnTo>
                  <a:pt x="68579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977890" y="5825490"/>
            <a:ext cx="68580" cy="76200"/>
          </a:xfrm>
          <a:custGeom>
            <a:avLst/>
            <a:gdLst/>
            <a:ahLst/>
            <a:cxnLst/>
            <a:rect l="l" t="t" r="r" b="b"/>
            <a:pathLst>
              <a:path w="68579" h="76200">
                <a:moveTo>
                  <a:pt x="0" y="76200"/>
                </a:moveTo>
                <a:lnTo>
                  <a:pt x="68579" y="76200"/>
                </a:lnTo>
                <a:lnTo>
                  <a:pt x="68579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525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139439" y="6057900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0" y="68579"/>
                </a:moveTo>
                <a:lnTo>
                  <a:pt x="68580" y="68579"/>
                </a:lnTo>
                <a:lnTo>
                  <a:pt x="68580" y="0"/>
                </a:lnTo>
                <a:lnTo>
                  <a:pt x="0" y="0"/>
                </a:lnTo>
                <a:lnTo>
                  <a:pt x="0" y="68579"/>
                </a:lnTo>
                <a:close/>
              </a:path>
            </a:pathLst>
          </a:custGeom>
          <a:solidFill>
            <a:srgbClr val="8496A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977890" y="6061709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0" y="68579"/>
                </a:moveTo>
                <a:lnTo>
                  <a:pt x="68579" y="68579"/>
                </a:lnTo>
                <a:lnTo>
                  <a:pt x="68579" y="0"/>
                </a:lnTo>
                <a:lnTo>
                  <a:pt x="0" y="0"/>
                </a:lnTo>
                <a:lnTo>
                  <a:pt x="0" y="68579"/>
                </a:lnTo>
                <a:close/>
              </a:path>
            </a:pathLst>
          </a:custGeom>
          <a:ln w="9525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6065139" y="5691876"/>
            <a:ext cx="2723515" cy="48514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000" spc="5">
                <a:solidFill>
                  <a:srgbClr val="7E7E7E"/>
                </a:solidFill>
                <a:latin typeface="Calibri"/>
                <a:cs typeface="Calibri"/>
              </a:rPr>
              <a:t>0.5</a:t>
            </a:r>
            <a:r>
              <a:rPr dirty="0" sz="1000" spc="-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mmol/L</a:t>
            </a:r>
            <a:r>
              <a:rPr dirty="0" sz="1000" spc="-6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15">
                <a:solidFill>
                  <a:srgbClr val="7E7E7E"/>
                </a:solidFill>
                <a:latin typeface="Calibri"/>
                <a:cs typeface="Calibri"/>
              </a:rPr>
              <a:t>LDL</a:t>
            </a:r>
            <a:r>
              <a:rPr dirty="0" sz="1000" spc="-6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7E7E7E"/>
                </a:solidFill>
                <a:latin typeface="Calibri"/>
                <a:cs typeface="Calibri"/>
              </a:rPr>
              <a:t>&amp;</a:t>
            </a:r>
            <a:r>
              <a:rPr dirty="0" sz="1000" spc="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7E7E7E"/>
                </a:solidFill>
                <a:latin typeface="Calibri"/>
                <a:cs typeface="Calibri"/>
              </a:rPr>
              <a:t>5</a:t>
            </a:r>
            <a:r>
              <a:rPr dirty="0" sz="1000" spc="-2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mmHg</a:t>
            </a:r>
            <a:r>
              <a:rPr dirty="0" sz="1000" spc="-5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7E7E7E"/>
                </a:solidFill>
                <a:latin typeface="Calibri"/>
                <a:cs typeface="Calibri"/>
              </a:rPr>
              <a:t>SBP</a:t>
            </a:r>
            <a:r>
              <a:rPr dirty="0" sz="1000" spc="-4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lower</a:t>
            </a:r>
            <a:r>
              <a:rPr dirty="0" sz="1000" spc="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-5">
                <a:solidFill>
                  <a:srgbClr val="7E7E7E"/>
                </a:solidFill>
                <a:latin typeface="Calibri"/>
                <a:cs typeface="Calibri"/>
              </a:rPr>
              <a:t>than</a:t>
            </a:r>
            <a:r>
              <a:rPr dirty="0" sz="1000" spc="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-5">
                <a:solidFill>
                  <a:srgbClr val="7E7E7E"/>
                </a:solidFill>
                <a:latin typeface="Calibri"/>
                <a:cs typeface="Calibri"/>
              </a:rPr>
              <a:t>average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dirty="0" sz="1000" spc="5">
                <a:solidFill>
                  <a:srgbClr val="7E7E7E"/>
                </a:solidFill>
                <a:latin typeface="Calibri"/>
                <a:cs typeface="Calibri"/>
              </a:rPr>
              <a:t>0.5</a:t>
            </a:r>
            <a:r>
              <a:rPr dirty="0" sz="1000" spc="-3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mmol/L</a:t>
            </a:r>
            <a:r>
              <a:rPr dirty="0" sz="1000" spc="-6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15">
                <a:solidFill>
                  <a:srgbClr val="7E7E7E"/>
                </a:solidFill>
                <a:latin typeface="Calibri"/>
                <a:cs typeface="Calibri"/>
              </a:rPr>
              <a:t>LDL</a:t>
            </a:r>
            <a:r>
              <a:rPr dirty="0" sz="1000" spc="-6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15">
                <a:solidFill>
                  <a:srgbClr val="7E7E7E"/>
                </a:solidFill>
                <a:latin typeface="Calibri"/>
                <a:cs typeface="Calibri"/>
              </a:rPr>
              <a:t>&amp;</a:t>
            </a:r>
            <a:r>
              <a:rPr dirty="0" sz="1000" spc="2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7E7E7E"/>
                </a:solidFill>
                <a:latin typeface="Calibri"/>
                <a:cs typeface="Calibri"/>
              </a:rPr>
              <a:t>5</a:t>
            </a:r>
            <a:r>
              <a:rPr dirty="0" sz="1000" spc="-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15">
                <a:solidFill>
                  <a:srgbClr val="7E7E7E"/>
                </a:solidFill>
                <a:latin typeface="Calibri"/>
                <a:cs typeface="Calibri"/>
              </a:rPr>
              <a:t>mmHg</a:t>
            </a:r>
            <a:r>
              <a:rPr dirty="0" sz="1000" spc="-5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7E7E7E"/>
                </a:solidFill>
                <a:latin typeface="Calibri"/>
                <a:cs typeface="Calibri"/>
              </a:rPr>
              <a:t>SBP</a:t>
            </a:r>
            <a:r>
              <a:rPr dirty="0" sz="1000" spc="-4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higher</a:t>
            </a:r>
            <a:r>
              <a:rPr dirty="0" sz="1000" spc="-5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7E7E7E"/>
                </a:solidFill>
                <a:latin typeface="Calibri"/>
                <a:cs typeface="Calibri"/>
              </a:rPr>
              <a:t>than</a:t>
            </a:r>
            <a:r>
              <a:rPr dirty="0" sz="1000" spc="-4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average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139439" y="6286500"/>
            <a:ext cx="68580" cy="6858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0" y="68579"/>
                </a:moveTo>
                <a:lnTo>
                  <a:pt x="68580" y="68579"/>
                </a:lnTo>
                <a:lnTo>
                  <a:pt x="68580" y="0"/>
                </a:lnTo>
                <a:lnTo>
                  <a:pt x="0" y="0"/>
                </a:lnTo>
                <a:lnTo>
                  <a:pt x="0" y="6857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227704" y="5691876"/>
            <a:ext cx="2663190" cy="71501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000" spc="10">
                <a:solidFill>
                  <a:srgbClr val="7E7E7E"/>
                </a:solidFill>
                <a:latin typeface="Calibri"/>
                <a:cs typeface="Calibri"/>
              </a:rPr>
              <a:t>1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mmol/L </a:t>
            </a:r>
            <a:r>
              <a:rPr dirty="0" sz="1000" spc="-5">
                <a:solidFill>
                  <a:srgbClr val="7E7E7E"/>
                </a:solidFill>
                <a:latin typeface="Calibri"/>
                <a:cs typeface="Calibri"/>
              </a:rPr>
              <a:t>LDL </a:t>
            </a:r>
            <a:r>
              <a:rPr dirty="0" sz="1000" spc="10">
                <a:solidFill>
                  <a:srgbClr val="7E7E7E"/>
                </a:solidFill>
                <a:latin typeface="Calibri"/>
                <a:cs typeface="Calibri"/>
              </a:rPr>
              <a:t>&amp; </a:t>
            </a:r>
            <a:r>
              <a:rPr dirty="0" sz="1000" spc="-10">
                <a:solidFill>
                  <a:srgbClr val="7E7E7E"/>
                </a:solidFill>
                <a:latin typeface="Calibri"/>
                <a:cs typeface="Calibri"/>
              </a:rPr>
              <a:t>10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mmHg </a:t>
            </a:r>
            <a:r>
              <a:rPr dirty="0" sz="1000" spc="5">
                <a:solidFill>
                  <a:srgbClr val="7E7E7E"/>
                </a:solidFill>
                <a:latin typeface="Calibri"/>
                <a:cs typeface="Calibri"/>
              </a:rPr>
              <a:t>SBP</a:t>
            </a:r>
            <a:r>
              <a:rPr dirty="0" sz="1000" spc="-16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lower </a:t>
            </a:r>
            <a:r>
              <a:rPr dirty="0" sz="1000" spc="-5">
                <a:solidFill>
                  <a:srgbClr val="7E7E7E"/>
                </a:solidFill>
                <a:latin typeface="Calibri"/>
                <a:cs typeface="Calibri"/>
              </a:rPr>
              <a:t>than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average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dirty="0" sz="1000" spc="-5">
                <a:solidFill>
                  <a:srgbClr val="7E7E7E"/>
                </a:solidFill>
                <a:latin typeface="Calibri"/>
                <a:cs typeface="Calibri"/>
              </a:rPr>
              <a:t>population average LDL </a:t>
            </a:r>
            <a:r>
              <a:rPr dirty="0" sz="1000" spc="5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dirty="0" sz="1000" spc="-4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7E7E7E"/>
                </a:solidFill>
                <a:latin typeface="Calibri"/>
                <a:cs typeface="Calibri"/>
              </a:rPr>
              <a:t>SBP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dirty="0" sz="1000" spc="10">
                <a:solidFill>
                  <a:srgbClr val="7E7E7E"/>
                </a:solidFill>
                <a:latin typeface="Calibri"/>
                <a:cs typeface="Calibri"/>
              </a:rPr>
              <a:t>1</a:t>
            </a:r>
            <a:r>
              <a:rPr dirty="0" sz="1000" spc="-3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mmol/L </a:t>
            </a:r>
            <a:r>
              <a:rPr dirty="0" sz="1000" spc="-5">
                <a:solidFill>
                  <a:srgbClr val="7E7E7E"/>
                </a:solidFill>
                <a:latin typeface="Calibri"/>
                <a:cs typeface="Calibri"/>
              </a:rPr>
              <a:t>LDL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15">
                <a:solidFill>
                  <a:srgbClr val="7E7E7E"/>
                </a:solidFill>
                <a:latin typeface="Calibri"/>
                <a:cs typeface="Calibri"/>
              </a:rPr>
              <a:t>&amp;</a:t>
            </a:r>
            <a:r>
              <a:rPr dirty="0" sz="1000" spc="-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-10">
                <a:solidFill>
                  <a:srgbClr val="7E7E7E"/>
                </a:solidFill>
                <a:latin typeface="Calibri"/>
                <a:cs typeface="Calibri"/>
              </a:rPr>
              <a:t>10</a:t>
            </a:r>
            <a:r>
              <a:rPr dirty="0" sz="1000" spc="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mmHg</a:t>
            </a:r>
            <a:r>
              <a:rPr dirty="0" sz="1000" spc="-5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7E7E7E"/>
                </a:solidFill>
                <a:latin typeface="Calibri"/>
                <a:cs typeface="Calibri"/>
              </a:rPr>
              <a:t>SBP</a:t>
            </a:r>
            <a:r>
              <a:rPr dirty="0" sz="1000" spc="-4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higher</a:t>
            </a:r>
            <a:r>
              <a:rPr dirty="0" sz="1000" spc="-4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7E7E7E"/>
                </a:solidFill>
                <a:latin typeface="Calibri"/>
                <a:cs typeface="Calibri"/>
              </a:rPr>
              <a:t>than</a:t>
            </a:r>
            <a:r>
              <a:rPr dirty="0" sz="1000" spc="-4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E7E7E"/>
                </a:solidFill>
                <a:latin typeface="Calibri"/>
                <a:cs typeface="Calibri"/>
              </a:rPr>
              <a:t>average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535679" y="2270760"/>
            <a:ext cx="220979" cy="213360"/>
          </a:xfrm>
          <a:custGeom>
            <a:avLst/>
            <a:gdLst/>
            <a:ahLst/>
            <a:cxnLst/>
            <a:rect l="l" t="t" r="r" b="b"/>
            <a:pathLst>
              <a:path w="220979" h="213360">
                <a:moveTo>
                  <a:pt x="0" y="213360"/>
                </a:moveTo>
                <a:lnTo>
                  <a:pt x="220979" y="213360"/>
                </a:lnTo>
                <a:lnTo>
                  <a:pt x="220979" y="0"/>
                </a:lnTo>
                <a:lnTo>
                  <a:pt x="0" y="0"/>
                </a:lnTo>
                <a:lnTo>
                  <a:pt x="0" y="213360"/>
                </a:lnTo>
                <a:close/>
              </a:path>
            </a:pathLst>
          </a:custGeom>
          <a:solidFill>
            <a:srgbClr val="8496A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535679" y="2270760"/>
            <a:ext cx="220979" cy="213360"/>
          </a:xfrm>
          <a:custGeom>
            <a:avLst/>
            <a:gdLst/>
            <a:ahLst/>
            <a:cxnLst/>
            <a:rect l="l" t="t" r="r" b="b"/>
            <a:pathLst>
              <a:path w="220979" h="213360">
                <a:moveTo>
                  <a:pt x="0" y="213360"/>
                </a:moveTo>
                <a:lnTo>
                  <a:pt x="220979" y="213360"/>
                </a:lnTo>
                <a:lnTo>
                  <a:pt x="220979" y="0"/>
                </a:lnTo>
                <a:lnTo>
                  <a:pt x="0" y="0"/>
                </a:lnTo>
                <a:lnTo>
                  <a:pt x="0" y="213360"/>
                </a:lnTo>
                <a:close/>
              </a:path>
            </a:pathLst>
          </a:custGeom>
          <a:ln w="12700">
            <a:solidFill>
              <a:srgbClr val="8496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835019" y="2172017"/>
            <a:ext cx="3453129" cy="3924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Lifetime </a:t>
            </a:r>
            <a:r>
              <a:rPr dirty="0" sz="1200" spc="5">
                <a:solidFill>
                  <a:srgbClr val="585858"/>
                </a:solidFill>
                <a:latin typeface="Calibri"/>
                <a:cs typeface="Calibri"/>
              </a:rPr>
              <a:t>risk </a:t>
            </a:r>
            <a:r>
              <a:rPr dirty="0" sz="1200" spc="10">
                <a:solidFill>
                  <a:srgbClr val="585858"/>
                </a:solidFill>
                <a:latin typeface="Calibri"/>
                <a:cs typeface="Calibri"/>
              </a:rPr>
              <a:t>of major </a:t>
            </a:r>
            <a:r>
              <a:rPr dirty="0" sz="1200" spc="5">
                <a:solidFill>
                  <a:srgbClr val="585858"/>
                </a:solidFill>
                <a:latin typeface="Calibri"/>
                <a:cs typeface="Calibri"/>
              </a:rPr>
              <a:t>coronary events </a:t>
            </a:r>
            <a:r>
              <a:rPr dirty="0" sz="1200" spc="10">
                <a:solidFill>
                  <a:srgbClr val="585858"/>
                </a:solidFill>
                <a:latin typeface="Calibri"/>
                <a:cs typeface="Calibri"/>
              </a:rPr>
              <a:t>by </a:t>
            </a:r>
            <a:r>
              <a:rPr dirty="0" sz="1200" spc="-5">
                <a:solidFill>
                  <a:srgbClr val="585858"/>
                </a:solidFill>
                <a:latin typeface="Calibri"/>
                <a:cs typeface="Calibri"/>
              </a:rPr>
              <a:t>PGS  WITHOUT</a:t>
            </a:r>
            <a:r>
              <a:rPr dirty="0" sz="1200" spc="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10">
                <a:solidFill>
                  <a:srgbClr val="585858"/>
                </a:solidFill>
                <a:latin typeface="Calibri"/>
                <a:cs typeface="Calibri"/>
              </a:rPr>
              <a:t>considering</a:t>
            </a:r>
            <a:r>
              <a:rPr dirty="0" sz="1200" spc="-11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alibri"/>
                <a:cs typeface="Calibri"/>
              </a:rPr>
              <a:t>lifetime</a:t>
            </a:r>
            <a:r>
              <a:rPr dirty="0" sz="1200" spc="-9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exposure</a:t>
            </a:r>
            <a:r>
              <a:rPr dirty="0" sz="1200" spc="-8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alibri"/>
                <a:cs typeface="Calibri"/>
              </a:rPr>
              <a:t>to</a:t>
            </a:r>
            <a:r>
              <a:rPr dirty="0" sz="1200" spc="-7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-20">
                <a:solidFill>
                  <a:srgbClr val="585858"/>
                </a:solidFill>
                <a:latin typeface="Calibri"/>
                <a:cs typeface="Calibri"/>
              </a:rPr>
              <a:t>LDL</a:t>
            </a:r>
            <a:r>
              <a:rPr dirty="0" sz="120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15">
                <a:solidFill>
                  <a:srgbClr val="585858"/>
                </a:solidFill>
                <a:latin typeface="Calibri"/>
                <a:cs typeface="Calibri"/>
              </a:rPr>
              <a:t>and</a:t>
            </a:r>
            <a:r>
              <a:rPr dirty="0" sz="12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alibri"/>
                <a:cs typeface="Calibri"/>
              </a:rPr>
              <a:t>SBP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918946" y="1729716"/>
            <a:ext cx="4271043" cy="36843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367779" y="2690035"/>
            <a:ext cx="154940" cy="171767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65"/>
              </a:lnSpc>
            </a:pP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Short-term</a:t>
            </a:r>
            <a:r>
              <a:rPr dirty="0" sz="1000" spc="-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incidence</a:t>
            </a:r>
            <a:r>
              <a:rPr dirty="0" sz="1000" spc="-7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of</a:t>
            </a:r>
            <a:r>
              <a:rPr dirty="0" sz="1000" spc="-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15">
                <a:solidFill>
                  <a:srgbClr val="585858"/>
                </a:solidFill>
                <a:latin typeface="Calibri"/>
                <a:cs typeface="Calibri"/>
              </a:rPr>
              <a:t>MCE</a:t>
            </a:r>
            <a:r>
              <a:rPr dirty="0" sz="1000" spc="-7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(%)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36269" y="887730"/>
            <a:ext cx="10920095" cy="21590"/>
          </a:xfrm>
          <a:custGeom>
            <a:avLst/>
            <a:gdLst/>
            <a:ahLst/>
            <a:cxnLst/>
            <a:rect l="l" t="t" r="r" b="b"/>
            <a:pathLst>
              <a:path w="10920095" h="21590">
                <a:moveTo>
                  <a:pt x="0" y="21209"/>
                </a:moveTo>
                <a:lnTo>
                  <a:pt x="10919587" y="0"/>
                </a:lnTo>
              </a:path>
            </a:pathLst>
          </a:custGeom>
          <a:ln w="19049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03844" y="1432543"/>
            <a:ext cx="5612155" cy="53073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64919" y="1653539"/>
            <a:ext cx="4431029" cy="3768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57554" y="2147958"/>
            <a:ext cx="177800" cy="319151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 spc="10">
                <a:solidFill>
                  <a:srgbClr val="585858"/>
                </a:solidFill>
                <a:latin typeface="Calibri"/>
                <a:cs typeface="Calibri"/>
              </a:rPr>
              <a:t>Cumulative</a:t>
            </a:r>
            <a:r>
              <a:rPr dirty="0" sz="1200" spc="-9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lifetime</a:t>
            </a:r>
            <a:r>
              <a:rPr dirty="0" sz="1200" spc="-9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alibri"/>
                <a:cs typeface="Calibri"/>
              </a:rPr>
              <a:t>risk</a:t>
            </a:r>
            <a:r>
              <a:rPr dirty="0" sz="1200" spc="-1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10">
                <a:solidFill>
                  <a:srgbClr val="585858"/>
                </a:solidFill>
                <a:latin typeface="Calibri"/>
                <a:cs typeface="Calibri"/>
              </a:rPr>
              <a:t>of</a:t>
            </a:r>
            <a:r>
              <a:rPr dirty="0" sz="1200" spc="-4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MCE</a:t>
            </a:r>
            <a:r>
              <a:rPr dirty="0" sz="1200" spc="-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alibri"/>
                <a:cs typeface="Calibri"/>
              </a:rPr>
              <a:t>(%)</a:t>
            </a:r>
            <a:r>
              <a:rPr dirty="0" sz="1200" spc="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10">
                <a:solidFill>
                  <a:srgbClr val="585858"/>
                </a:solidFill>
                <a:latin typeface="Calibri"/>
                <a:cs typeface="Calibri"/>
              </a:rPr>
              <a:t>by</a:t>
            </a:r>
            <a:r>
              <a:rPr dirty="0" sz="1200" spc="-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alibri"/>
                <a:cs typeface="Calibri"/>
              </a:rPr>
              <a:t>age</a:t>
            </a:r>
            <a:r>
              <a:rPr dirty="0" sz="1200" spc="-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alibri"/>
                <a:cs typeface="Calibri"/>
              </a:rPr>
              <a:t>75</a:t>
            </a:r>
            <a:r>
              <a:rPr dirty="0" sz="1200" spc="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years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47114" y="1047813"/>
            <a:ext cx="4197350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10" b="1">
                <a:solidFill>
                  <a:srgbClr val="001F5F"/>
                </a:solidFill>
                <a:latin typeface="Calibri"/>
                <a:cs typeface="Calibri"/>
              </a:rPr>
              <a:t>Mendelian</a:t>
            </a:r>
            <a:r>
              <a:rPr dirty="0" sz="1600" spc="-155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600" spc="5" b="1">
                <a:solidFill>
                  <a:srgbClr val="001F5F"/>
                </a:solidFill>
                <a:latin typeface="Calibri"/>
                <a:cs typeface="Calibri"/>
              </a:rPr>
              <a:t>randomization</a:t>
            </a:r>
            <a:r>
              <a:rPr dirty="0" sz="1600" spc="-155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600" spc="5" b="1">
                <a:solidFill>
                  <a:srgbClr val="001F5F"/>
                </a:solidFill>
                <a:latin typeface="Calibri"/>
                <a:cs typeface="Calibri"/>
              </a:rPr>
              <a:t>analysis</a:t>
            </a:r>
            <a:r>
              <a:rPr dirty="0" sz="1600" spc="-50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600" spc="20" b="1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dirty="0" sz="1600" spc="-95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600" spc="15" b="1">
                <a:solidFill>
                  <a:srgbClr val="001F5F"/>
                </a:solidFill>
                <a:latin typeface="Calibri"/>
                <a:cs typeface="Calibri"/>
              </a:rPr>
              <a:t>lifetime</a:t>
            </a:r>
            <a:r>
              <a:rPr dirty="0" sz="1600" spc="-155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600" spc="20" b="1">
                <a:solidFill>
                  <a:srgbClr val="001F5F"/>
                </a:solidFill>
                <a:latin typeface="Calibri"/>
                <a:cs typeface="Calibri"/>
              </a:rPr>
              <a:t>risk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23709" y="1055941"/>
            <a:ext cx="4065270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5" b="1">
                <a:solidFill>
                  <a:srgbClr val="C00000"/>
                </a:solidFill>
                <a:latin typeface="Calibri"/>
                <a:cs typeface="Calibri"/>
              </a:rPr>
              <a:t>Observational</a:t>
            </a:r>
            <a:r>
              <a:rPr dirty="0" sz="1600" spc="-11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10" b="1">
                <a:solidFill>
                  <a:srgbClr val="C00000"/>
                </a:solidFill>
                <a:latin typeface="Calibri"/>
                <a:cs typeface="Calibri"/>
              </a:rPr>
              <a:t>cohort</a:t>
            </a:r>
            <a:r>
              <a:rPr dirty="0" sz="1600" spc="-14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5" b="1">
                <a:solidFill>
                  <a:srgbClr val="C00000"/>
                </a:solidFill>
                <a:latin typeface="Calibri"/>
                <a:cs typeface="Calibri"/>
              </a:rPr>
              <a:t>analysis</a:t>
            </a:r>
            <a:r>
              <a:rPr dirty="0" sz="1600" spc="-6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20" b="1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r>
              <a:rPr dirty="0" sz="1600" spc="-4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10" b="1">
                <a:solidFill>
                  <a:srgbClr val="C00000"/>
                </a:solidFill>
                <a:latin typeface="Calibri"/>
                <a:cs typeface="Calibri"/>
              </a:rPr>
              <a:t>short-term</a:t>
            </a:r>
            <a:r>
              <a:rPr dirty="0" sz="1600" spc="-12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20" b="1">
                <a:solidFill>
                  <a:srgbClr val="C00000"/>
                </a:solidFill>
                <a:latin typeface="Calibri"/>
                <a:cs typeface="Calibri"/>
              </a:rPr>
              <a:t>risk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356360" y="1737360"/>
            <a:ext cx="213360" cy="213360"/>
          </a:xfrm>
          <a:custGeom>
            <a:avLst/>
            <a:gdLst/>
            <a:ahLst/>
            <a:cxnLst/>
            <a:rect l="l" t="t" r="r" b="b"/>
            <a:pathLst>
              <a:path w="213359" h="213360">
                <a:moveTo>
                  <a:pt x="0" y="213360"/>
                </a:moveTo>
                <a:lnTo>
                  <a:pt x="213359" y="213360"/>
                </a:lnTo>
                <a:lnTo>
                  <a:pt x="213359" y="0"/>
                </a:lnTo>
                <a:lnTo>
                  <a:pt x="0" y="0"/>
                </a:lnTo>
                <a:lnTo>
                  <a:pt x="0" y="213360"/>
                </a:lnTo>
                <a:close/>
              </a:path>
            </a:pathLst>
          </a:custGeom>
          <a:solidFill>
            <a:srgbClr val="8496A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56360" y="1737360"/>
            <a:ext cx="213360" cy="213360"/>
          </a:xfrm>
          <a:custGeom>
            <a:avLst/>
            <a:gdLst/>
            <a:ahLst/>
            <a:cxnLst/>
            <a:rect l="l" t="t" r="r" b="b"/>
            <a:pathLst>
              <a:path w="213359" h="213360">
                <a:moveTo>
                  <a:pt x="0" y="213360"/>
                </a:moveTo>
                <a:lnTo>
                  <a:pt x="213359" y="213360"/>
                </a:lnTo>
                <a:lnTo>
                  <a:pt x="213359" y="0"/>
                </a:lnTo>
                <a:lnTo>
                  <a:pt x="0" y="0"/>
                </a:lnTo>
                <a:lnTo>
                  <a:pt x="0" y="213360"/>
                </a:lnTo>
                <a:close/>
              </a:path>
            </a:pathLst>
          </a:custGeom>
          <a:ln w="12700">
            <a:solidFill>
              <a:srgbClr val="8496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22909" y="1451610"/>
            <a:ext cx="5516880" cy="5212080"/>
          </a:xfrm>
          <a:prstGeom prst="rect">
            <a:avLst/>
          </a:prstGeom>
          <a:ln w="19050">
            <a:solidFill>
              <a:srgbClr val="001F5F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Times New Roman"/>
              <a:cs typeface="Times New Roman"/>
            </a:endParaRPr>
          </a:p>
          <a:p>
            <a:pPr marL="1238885">
              <a:lnSpc>
                <a:spcPct val="100000"/>
              </a:lnSpc>
            </a:pPr>
            <a:r>
              <a:rPr dirty="0" sz="1050" spc="10" b="1">
                <a:solidFill>
                  <a:srgbClr val="585858"/>
                </a:solidFill>
                <a:latin typeface="Calibri"/>
                <a:cs typeface="Calibri"/>
              </a:rPr>
              <a:t>Lifetime </a:t>
            </a:r>
            <a:r>
              <a:rPr dirty="0" sz="1050" spc="-10" b="1">
                <a:solidFill>
                  <a:srgbClr val="585858"/>
                </a:solidFill>
                <a:latin typeface="Calibri"/>
                <a:cs typeface="Calibri"/>
              </a:rPr>
              <a:t>risk </a:t>
            </a:r>
            <a:r>
              <a:rPr dirty="0" sz="1050" spc="20" b="1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050" spc="25" b="1">
                <a:solidFill>
                  <a:srgbClr val="585858"/>
                </a:solidFill>
                <a:latin typeface="Calibri"/>
                <a:cs typeface="Calibri"/>
              </a:rPr>
              <a:t>major </a:t>
            </a:r>
            <a:r>
              <a:rPr dirty="0" sz="1050" spc="15" b="1">
                <a:solidFill>
                  <a:srgbClr val="585858"/>
                </a:solidFill>
                <a:latin typeface="Calibri"/>
                <a:cs typeface="Calibri"/>
              </a:rPr>
              <a:t>coronary events </a:t>
            </a:r>
            <a:r>
              <a:rPr dirty="0" sz="1050" spc="20" b="1">
                <a:solidFill>
                  <a:srgbClr val="585858"/>
                </a:solidFill>
                <a:latin typeface="Calibri"/>
                <a:cs typeface="Calibri"/>
              </a:rPr>
              <a:t>by</a:t>
            </a:r>
            <a:r>
              <a:rPr dirty="0" sz="1050" spc="145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 spc="10" b="1">
                <a:solidFill>
                  <a:srgbClr val="585858"/>
                </a:solidFill>
                <a:latin typeface="Calibri"/>
                <a:cs typeface="Calibri"/>
              </a:rPr>
              <a:t>PGS</a:t>
            </a:r>
            <a:endParaRPr sz="1050">
              <a:latin typeface="Calibri"/>
              <a:cs typeface="Calibri"/>
            </a:endParaRPr>
          </a:p>
          <a:p>
            <a:pPr marL="1238885">
              <a:lnSpc>
                <a:spcPct val="100000"/>
              </a:lnSpc>
              <a:spcBef>
                <a:spcPts val="60"/>
              </a:spcBef>
            </a:pPr>
            <a:r>
              <a:rPr dirty="0" sz="1050" spc="10" b="1">
                <a:solidFill>
                  <a:srgbClr val="585858"/>
                </a:solidFill>
                <a:latin typeface="Calibri"/>
                <a:cs typeface="Calibri"/>
              </a:rPr>
              <a:t>WITHOUT considering </a:t>
            </a:r>
            <a:r>
              <a:rPr dirty="0" sz="1050" b="1">
                <a:solidFill>
                  <a:srgbClr val="585858"/>
                </a:solidFill>
                <a:latin typeface="Calibri"/>
                <a:cs typeface="Calibri"/>
              </a:rPr>
              <a:t>lifetime </a:t>
            </a:r>
            <a:r>
              <a:rPr dirty="0" sz="1050" spc="10" b="1">
                <a:solidFill>
                  <a:srgbClr val="585858"/>
                </a:solidFill>
                <a:latin typeface="Calibri"/>
                <a:cs typeface="Calibri"/>
              </a:rPr>
              <a:t>exposure </a:t>
            </a:r>
            <a:r>
              <a:rPr dirty="0" sz="1050" spc="5" b="1">
                <a:solidFill>
                  <a:srgbClr val="585858"/>
                </a:solidFill>
                <a:latin typeface="Calibri"/>
                <a:cs typeface="Calibri"/>
              </a:rPr>
              <a:t>to </a:t>
            </a:r>
            <a:r>
              <a:rPr dirty="0" sz="1050" spc="10" b="1">
                <a:solidFill>
                  <a:srgbClr val="585858"/>
                </a:solidFill>
                <a:latin typeface="Calibri"/>
                <a:cs typeface="Calibri"/>
              </a:rPr>
              <a:t>LDL </a:t>
            </a:r>
            <a:r>
              <a:rPr dirty="0" sz="1050" spc="20" b="1">
                <a:solidFill>
                  <a:srgbClr val="585858"/>
                </a:solidFill>
                <a:latin typeface="Calibri"/>
                <a:cs typeface="Calibri"/>
              </a:rPr>
              <a:t>and</a:t>
            </a:r>
            <a:r>
              <a:rPr dirty="0" sz="1050" spc="-35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 spc="20" b="1">
                <a:solidFill>
                  <a:srgbClr val="585858"/>
                </a:solidFill>
                <a:latin typeface="Calibri"/>
                <a:cs typeface="Calibri"/>
              </a:rPr>
              <a:t>SBP</a:t>
            </a:r>
            <a:endParaRPr sz="10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00">
              <a:latin typeface="Calibri"/>
              <a:cs typeface="Calibri"/>
            </a:endParaRPr>
          </a:p>
          <a:p>
            <a:pPr marL="648335">
              <a:lnSpc>
                <a:spcPct val="100000"/>
              </a:lnSpc>
            </a:pPr>
            <a:r>
              <a:rPr dirty="0" sz="900" spc="20">
                <a:solidFill>
                  <a:srgbClr val="585858"/>
                </a:solidFill>
                <a:latin typeface="Calibri"/>
                <a:cs typeface="Calibri"/>
              </a:rPr>
              <a:t>50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Calibri"/>
              <a:cs typeface="Calibri"/>
            </a:endParaRPr>
          </a:p>
          <a:p>
            <a:pPr marL="648335">
              <a:lnSpc>
                <a:spcPct val="100000"/>
              </a:lnSpc>
            </a:pPr>
            <a:r>
              <a:rPr dirty="0" sz="900" spc="20">
                <a:solidFill>
                  <a:srgbClr val="585858"/>
                </a:solidFill>
                <a:latin typeface="Calibri"/>
                <a:cs typeface="Calibri"/>
              </a:rPr>
              <a:t>45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050">
              <a:latin typeface="Calibri"/>
              <a:cs typeface="Calibri"/>
            </a:endParaRPr>
          </a:p>
          <a:p>
            <a:pPr marL="648335">
              <a:lnSpc>
                <a:spcPct val="100000"/>
              </a:lnSpc>
            </a:pPr>
            <a:r>
              <a:rPr dirty="0" sz="900" spc="20">
                <a:solidFill>
                  <a:srgbClr val="585858"/>
                </a:solidFill>
                <a:latin typeface="Calibri"/>
                <a:cs typeface="Calibri"/>
              </a:rPr>
              <a:t>40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Calibri"/>
              <a:cs typeface="Calibri"/>
            </a:endParaRPr>
          </a:p>
          <a:p>
            <a:pPr marL="648335">
              <a:lnSpc>
                <a:spcPct val="100000"/>
              </a:lnSpc>
            </a:pPr>
            <a:r>
              <a:rPr dirty="0" sz="900" spc="20">
                <a:solidFill>
                  <a:srgbClr val="585858"/>
                </a:solidFill>
                <a:latin typeface="Calibri"/>
                <a:cs typeface="Calibri"/>
              </a:rPr>
              <a:t>35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Calibri"/>
              <a:cs typeface="Calibri"/>
            </a:endParaRPr>
          </a:p>
          <a:p>
            <a:pPr marL="648335">
              <a:lnSpc>
                <a:spcPct val="100000"/>
              </a:lnSpc>
              <a:spcBef>
                <a:spcPts val="5"/>
              </a:spcBef>
            </a:pPr>
            <a:r>
              <a:rPr dirty="0" sz="900" spc="20">
                <a:solidFill>
                  <a:srgbClr val="585858"/>
                </a:solidFill>
                <a:latin typeface="Calibri"/>
                <a:cs typeface="Calibri"/>
              </a:rPr>
              <a:t>30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Calibri"/>
              <a:cs typeface="Calibri"/>
            </a:endParaRPr>
          </a:p>
          <a:p>
            <a:pPr marL="648335">
              <a:lnSpc>
                <a:spcPct val="100000"/>
              </a:lnSpc>
            </a:pPr>
            <a:r>
              <a:rPr dirty="0" sz="900" spc="20">
                <a:solidFill>
                  <a:srgbClr val="585858"/>
                </a:solidFill>
                <a:latin typeface="Calibri"/>
                <a:cs typeface="Calibri"/>
              </a:rPr>
              <a:t>25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Calibri"/>
              <a:cs typeface="Calibri"/>
            </a:endParaRPr>
          </a:p>
          <a:p>
            <a:pPr marL="648335">
              <a:lnSpc>
                <a:spcPct val="100000"/>
              </a:lnSpc>
            </a:pPr>
            <a:r>
              <a:rPr dirty="0" sz="900" spc="20">
                <a:solidFill>
                  <a:srgbClr val="585858"/>
                </a:solidFill>
                <a:latin typeface="Calibri"/>
                <a:cs typeface="Calibri"/>
              </a:rPr>
              <a:t>20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Calibri"/>
              <a:cs typeface="Calibri"/>
            </a:endParaRPr>
          </a:p>
          <a:p>
            <a:pPr marL="648335">
              <a:lnSpc>
                <a:spcPct val="100000"/>
              </a:lnSpc>
            </a:pPr>
            <a:r>
              <a:rPr dirty="0" sz="900" spc="20">
                <a:solidFill>
                  <a:srgbClr val="585858"/>
                </a:solidFill>
                <a:latin typeface="Calibri"/>
                <a:cs typeface="Calibri"/>
              </a:rPr>
              <a:t>15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050">
              <a:latin typeface="Calibri"/>
              <a:cs typeface="Calibri"/>
            </a:endParaRPr>
          </a:p>
          <a:p>
            <a:pPr marL="648335">
              <a:lnSpc>
                <a:spcPct val="100000"/>
              </a:lnSpc>
            </a:pPr>
            <a:r>
              <a:rPr dirty="0" sz="900" spc="20">
                <a:solidFill>
                  <a:srgbClr val="585858"/>
                </a:solidFill>
                <a:latin typeface="Calibri"/>
                <a:cs typeface="Calibri"/>
              </a:rPr>
              <a:t>10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Calibri"/>
              <a:cs typeface="Calibri"/>
            </a:endParaRPr>
          </a:p>
          <a:p>
            <a:pPr marL="706120">
              <a:lnSpc>
                <a:spcPct val="100000"/>
              </a:lnSpc>
            </a:pP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Calibri"/>
              <a:cs typeface="Calibri"/>
            </a:endParaRPr>
          </a:p>
          <a:p>
            <a:pPr marL="706120">
              <a:lnSpc>
                <a:spcPct val="100000"/>
              </a:lnSpc>
              <a:spcBef>
                <a:spcPts val="5"/>
              </a:spcBef>
            </a:pP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  <a:p>
            <a:pPr algn="ctr" marR="45085">
              <a:lnSpc>
                <a:spcPct val="100000"/>
              </a:lnSpc>
              <a:spcBef>
                <a:spcPts val="45"/>
              </a:spcBef>
            </a:pPr>
            <a:r>
              <a:rPr dirty="0" sz="900" spc="5" b="1">
                <a:solidFill>
                  <a:srgbClr val="585858"/>
                </a:solidFill>
                <a:latin typeface="Calibri"/>
                <a:cs typeface="Calibri"/>
              </a:rPr>
              <a:t>PGS </a:t>
            </a:r>
            <a:r>
              <a:rPr dirty="0" sz="900" spc="-10" b="1">
                <a:solidFill>
                  <a:srgbClr val="585858"/>
                </a:solidFill>
                <a:latin typeface="Calibri"/>
                <a:cs typeface="Calibri"/>
              </a:rPr>
              <a:t>quintile </a:t>
            </a:r>
            <a:r>
              <a:rPr dirty="0" sz="900" b="1">
                <a:solidFill>
                  <a:srgbClr val="585858"/>
                </a:solidFill>
                <a:latin typeface="Calibri"/>
                <a:cs typeface="Calibri"/>
              </a:rPr>
              <a:t>1 </a:t>
            </a:r>
            <a:r>
              <a:rPr dirty="0" sz="900" spc="5" b="1">
                <a:solidFill>
                  <a:srgbClr val="585858"/>
                </a:solidFill>
                <a:latin typeface="Calibri"/>
                <a:cs typeface="Calibri"/>
              </a:rPr>
              <a:t>PGS </a:t>
            </a:r>
            <a:r>
              <a:rPr dirty="0" sz="900" spc="-10" b="1">
                <a:solidFill>
                  <a:srgbClr val="585858"/>
                </a:solidFill>
                <a:latin typeface="Calibri"/>
                <a:cs typeface="Calibri"/>
              </a:rPr>
              <a:t>quintile </a:t>
            </a:r>
            <a:r>
              <a:rPr dirty="0" sz="900" b="1">
                <a:solidFill>
                  <a:srgbClr val="585858"/>
                </a:solidFill>
                <a:latin typeface="Calibri"/>
                <a:cs typeface="Calibri"/>
              </a:rPr>
              <a:t>2 </a:t>
            </a:r>
            <a:r>
              <a:rPr dirty="0" sz="900" spc="5" b="1">
                <a:solidFill>
                  <a:srgbClr val="585858"/>
                </a:solidFill>
                <a:latin typeface="Calibri"/>
                <a:cs typeface="Calibri"/>
              </a:rPr>
              <a:t>PGS </a:t>
            </a:r>
            <a:r>
              <a:rPr dirty="0" sz="900" spc="-10" b="1">
                <a:solidFill>
                  <a:srgbClr val="585858"/>
                </a:solidFill>
                <a:latin typeface="Calibri"/>
                <a:cs typeface="Calibri"/>
              </a:rPr>
              <a:t>quintile </a:t>
            </a:r>
            <a:r>
              <a:rPr dirty="0" sz="900" b="1">
                <a:solidFill>
                  <a:srgbClr val="585858"/>
                </a:solidFill>
                <a:latin typeface="Calibri"/>
                <a:cs typeface="Calibri"/>
              </a:rPr>
              <a:t>3 </a:t>
            </a:r>
            <a:r>
              <a:rPr dirty="0" sz="900" spc="5" b="1">
                <a:solidFill>
                  <a:srgbClr val="585858"/>
                </a:solidFill>
                <a:latin typeface="Calibri"/>
                <a:cs typeface="Calibri"/>
              </a:rPr>
              <a:t>PGS </a:t>
            </a:r>
            <a:r>
              <a:rPr dirty="0" sz="900" spc="-10" b="1">
                <a:solidFill>
                  <a:srgbClr val="585858"/>
                </a:solidFill>
                <a:latin typeface="Calibri"/>
                <a:cs typeface="Calibri"/>
              </a:rPr>
              <a:t>quintile </a:t>
            </a:r>
            <a:r>
              <a:rPr dirty="0" sz="900" b="1">
                <a:solidFill>
                  <a:srgbClr val="585858"/>
                </a:solidFill>
                <a:latin typeface="Calibri"/>
                <a:cs typeface="Calibri"/>
              </a:rPr>
              <a:t>4 </a:t>
            </a:r>
            <a:r>
              <a:rPr dirty="0" sz="900" spc="5" b="1">
                <a:solidFill>
                  <a:srgbClr val="585858"/>
                </a:solidFill>
                <a:latin typeface="Calibri"/>
                <a:cs typeface="Calibri"/>
              </a:rPr>
              <a:t>PGS </a:t>
            </a:r>
            <a:r>
              <a:rPr dirty="0" sz="900" spc="-10" b="1">
                <a:solidFill>
                  <a:srgbClr val="585858"/>
                </a:solidFill>
                <a:latin typeface="Calibri"/>
                <a:cs typeface="Calibri"/>
              </a:rPr>
              <a:t>quintile</a:t>
            </a:r>
            <a:r>
              <a:rPr dirty="0" sz="900" spc="150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 b="1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700">
              <a:latin typeface="Calibri"/>
              <a:cs typeface="Calibri"/>
            </a:endParaRPr>
          </a:p>
          <a:p>
            <a:pPr algn="ctr" marR="18415">
              <a:lnSpc>
                <a:spcPct val="100000"/>
              </a:lnSpc>
            </a:pPr>
            <a:r>
              <a:rPr dirty="0" sz="1000" spc="10" i="1">
                <a:solidFill>
                  <a:srgbClr val="C00000"/>
                </a:solidFill>
                <a:latin typeface="Calibri"/>
                <a:cs typeface="Calibri"/>
              </a:rPr>
              <a:t>Participants</a:t>
            </a:r>
            <a:r>
              <a:rPr dirty="0" sz="1000" spc="-8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5" i="1">
                <a:solidFill>
                  <a:srgbClr val="C00000"/>
                </a:solidFill>
                <a:latin typeface="Calibri"/>
                <a:cs typeface="Calibri"/>
              </a:rPr>
              <a:t>in</a:t>
            </a:r>
            <a:r>
              <a:rPr dirty="0" sz="1000" spc="-3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5" i="1">
                <a:solidFill>
                  <a:srgbClr val="C00000"/>
                </a:solidFill>
                <a:latin typeface="Calibri"/>
                <a:cs typeface="Calibri"/>
              </a:rPr>
              <a:t>LOWEST</a:t>
            </a:r>
            <a:r>
              <a:rPr dirty="0" sz="1000" spc="-6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15" i="1">
                <a:solidFill>
                  <a:srgbClr val="C00000"/>
                </a:solidFill>
                <a:latin typeface="Calibri"/>
                <a:cs typeface="Calibri"/>
              </a:rPr>
              <a:t>PGS</a:t>
            </a:r>
            <a:r>
              <a:rPr dirty="0" sz="1000" spc="-3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i="1">
                <a:solidFill>
                  <a:srgbClr val="C00000"/>
                </a:solidFill>
                <a:latin typeface="Calibri"/>
                <a:cs typeface="Calibri"/>
              </a:rPr>
              <a:t>quintile</a:t>
            </a:r>
            <a:r>
              <a:rPr dirty="0" sz="1000" spc="-5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10" i="1">
                <a:solidFill>
                  <a:srgbClr val="C00000"/>
                </a:solidFill>
                <a:latin typeface="Calibri"/>
                <a:cs typeface="Calibri"/>
              </a:rPr>
              <a:t>with</a:t>
            </a:r>
            <a:r>
              <a:rPr dirty="0" sz="1000" spc="-3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i="1">
                <a:solidFill>
                  <a:srgbClr val="C00000"/>
                </a:solidFill>
                <a:latin typeface="Calibri"/>
                <a:cs typeface="Calibri"/>
              </a:rPr>
              <a:t>high</a:t>
            </a:r>
            <a:r>
              <a:rPr dirty="0" sz="1000" spc="-3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C00000"/>
                </a:solidFill>
                <a:latin typeface="Calibri"/>
                <a:cs typeface="Calibri"/>
              </a:rPr>
              <a:t>LDL</a:t>
            </a:r>
            <a:r>
              <a:rPr dirty="0" sz="1000" spc="-5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15" i="1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dirty="0" sz="1000" spc="-3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5" i="1">
                <a:solidFill>
                  <a:srgbClr val="C00000"/>
                </a:solidFill>
                <a:latin typeface="Calibri"/>
                <a:cs typeface="Calibri"/>
              </a:rPr>
              <a:t>SBP</a:t>
            </a:r>
            <a:r>
              <a:rPr dirty="0" sz="1000" spc="-4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15" i="1">
                <a:solidFill>
                  <a:srgbClr val="C00000"/>
                </a:solidFill>
                <a:latin typeface="Calibri"/>
                <a:cs typeface="Calibri"/>
              </a:rPr>
              <a:t>had</a:t>
            </a:r>
            <a:r>
              <a:rPr dirty="0" sz="1000" spc="-3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i="1">
                <a:solidFill>
                  <a:srgbClr val="C00000"/>
                </a:solidFill>
                <a:latin typeface="Calibri"/>
                <a:cs typeface="Calibri"/>
              </a:rPr>
              <a:t>higher</a:t>
            </a:r>
            <a:r>
              <a:rPr dirty="0" sz="1000" spc="-10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10" i="1">
                <a:solidFill>
                  <a:srgbClr val="C00000"/>
                </a:solidFill>
                <a:latin typeface="Calibri"/>
                <a:cs typeface="Calibri"/>
              </a:rPr>
              <a:t>risk</a:t>
            </a:r>
            <a:r>
              <a:rPr dirty="0" sz="1000" spc="-9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i="1">
                <a:solidFill>
                  <a:srgbClr val="C00000"/>
                </a:solidFill>
                <a:latin typeface="Calibri"/>
                <a:cs typeface="Calibri"/>
              </a:rPr>
              <a:t>compared</a:t>
            </a:r>
            <a:endParaRPr sz="1000">
              <a:latin typeface="Calibri"/>
              <a:cs typeface="Calibri"/>
            </a:endParaRPr>
          </a:p>
          <a:p>
            <a:pPr algn="ctr" marR="14604">
              <a:lnSpc>
                <a:spcPct val="100000"/>
              </a:lnSpc>
            </a:pPr>
            <a:r>
              <a:rPr dirty="0" sz="1000" spc="15" i="1">
                <a:solidFill>
                  <a:srgbClr val="C00000"/>
                </a:solidFill>
                <a:latin typeface="Calibri"/>
                <a:cs typeface="Calibri"/>
              </a:rPr>
              <a:t>to</a:t>
            </a:r>
            <a:r>
              <a:rPr dirty="0" sz="1000" spc="-4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10" i="1">
                <a:solidFill>
                  <a:srgbClr val="C00000"/>
                </a:solidFill>
                <a:latin typeface="Calibri"/>
                <a:cs typeface="Calibri"/>
              </a:rPr>
              <a:t>participants</a:t>
            </a:r>
            <a:r>
              <a:rPr dirty="0" sz="1000" spc="-8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5" i="1">
                <a:solidFill>
                  <a:srgbClr val="C00000"/>
                </a:solidFill>
                <a:latin typeface="Calibri"/>
                <a:cs typeface="Calibri"/>
              </a:rPr>
              <a:t>in</a:t>
            </a:r>
            <a:r>
              <a:rPr dirty="0" sz="1000" spc="-3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5" i="1">
                <a:solidFill>
                  <a:srgbClr val="C00000"/>
                </a:solidFill>
                <a:latin typeface="Calibri"/>
                <a:cs typeface="Calibri"/>
              </a:rPr>
              <a:t>HIGHEST</a:t>
            </a:r>
            <a:r>
              <a:rPr dirty="0" sz="1000" spc="-6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15" i="1">
                <a:solidFill>
                  <a:srgbClr val="C00000"/>
                </a:solidFill>
                <a:latin typeface="Calibri"/>
                <a:cs typeface="Calibri"/>
              </a:rPr>
              <a:t>PGS</a:t>
            </a:r>
            <a:r>
              <a:rPr dirty="0" sz="1000" spc="-9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5" i="1">
                <a:solidFill>
                  <a:srgbClr val="C00000"/>
                </a:solidFill>
                <a:latin typeface="Calibri"/>
                <a:cs typeface="Calibri"/>
              </a:rPr>
              <a:t>quintile</a:t>
            </a:r>
            <a:r>
              <a:rPr dirty="0" sz="1000" spc="-5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10" i="1">
                <a:solidFill>
                  <a:srgbClr val="C00000"/>
                </a:solidFill>
                <a:latin typeface="Calibri"/>
                <a:cs typeface="Calibri"/>
              </a:rPr>
              <a:t>with</a:t>
            </a:r>
            <a:r>
              <a:rPr dirty="0" sz="1000" spc="-9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10" i="1">
                <a:solidFill>
                  <a:srgbClr val="C00000"/>
                </a:solidFill>
                <a:latin typeface="Calibri"/>
                <a:cs typeface="Calibri"/>
              </a:rPr>
              <a:t>low</a:t>
            </a:r>
            <a:r>
              <a:rPr dirty="0" sz="1000" spc="-6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C00000"/>
                </a:solidFill>
                <a:latin typeface="Calibri"/>
                <a:cs typeface="Calibri"/>
              </a:rPr>
              <a:t>LDL</a:t>
            </a:r>
            <a:r>
              <a:rPr dirty="0" sz="1000" spc="-6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15" i="1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dirty="0" sz="1000" spc="-3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5" i="1">
                <a:solidFill>
                  <a:srgbClr val="C00000"/>
                </a:solidFill>
                <a:latin typeface="Calibri"/>
                <a:cs typeface="Calibri"/>
              </a:rPr>
              <a:t>SBP</a:t>
            </a:r>
            <a:r>
              <a:rPr dirty="0" sz="1000" spc="-3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i="1">
                <a:solidFill>
                  <a:srgbClr val="C00000"/>
                </a:solidFill>
                <a:latin typeface="Calibri"/>
                <a:cs typeface="Calibri"/>
              </a:rPr>
              <a:t>(p</a:t>
            </a:r>
            <a:r>
              <a:rPr dirty="0" sz="1000" spc="-3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10" i="1">
                <a:solidFill>
                  <a:srgbClr val="C00000"/>
                </a:solidFill>
                <a:latin typeface="Calibri"/>
                <a:cs typeface="Calibri"/>
              </a:rPr>
              <a:t>&lt;</a:t>
            </a:r>
            <a:r>
              <a:rPr dirty="0" sz="1000" spc="-7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15" i="1">
                <a:solidFill>
                  <a:srgbClr val="C00000"/>
                </a:solidFill>
                <a:latin typeface="Calibri"/>
                <a:cs typeface="Calibri"/>
              </a:rPr>
              <a:t>0.001)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057900" y="1409700"/>
            <a:ext cx="5650230" cy="534543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920239" y="165100"/>
            <a:ext cx="8361045" cy="5111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0"/>
              <a:t>Risk of </a:t>
            </a:r>
            <a:r>
              <a:rPr dirty="0" spc="5"/>
              <a:t>major </a:t>
            </a:r>
            <a:r>
              <a:rPr dirty="0" spc="-10"/>
              <a:t>coronary </a:t>
            </a:r>
            <a:r>
              <a:rPr dirty="0" spc="-5"/>
              <a:t>events </a:t>
            </a:r>
            <a:r>
              <a:rPr dirty="0" spc="15"/>
              <a:t>by </a:t>
            </a:r>
            <a:r>
              <a:rPr dirty="0" spc="-5"/>
              <a:t>PGS, </a:t>
            </a:r>
            <a:r>
              <a:rPr dirty="0" spc="15"/>
              <a:t>LDL </a:t>
            </a:r>
            <a:r>
              <a:rPr dirty="0" spc="10"/>
              <a:t>and</a:t>
            </a:r>
            <a:r>
              <a:rPr dirty="0" spc="580"/>
              <a:t> </a:t>
            </a:r>
            <a:r>
              <a:rPr dirty="0" spc="10"/>
              <a:t>SBP</a:t>
            </a:r>
          </a:p>
        </p:txBody>
      </p:sp>
      <p:sp>
        <p:nvSpPr>
          <p:cNvPr id="15" name="object 15"/>
          <p:cNvSpPr/>
          <p:nvPr/>
        </p:nvSpPr>
        <p:spPr>
          <a:xfrm>
            <a:off x="7604759" y="1737360"/>
            <a:ext cx="213360" cy="213360"/>
          </a:xfrm>
          <a:custGeom>
            <a:avLst/>
            <a:gdLst/>
            <a:ahLst/>
            <a:cxnLst/>
            <a:rect l="l" t="t" r="r" b="b"/>
            <a:pathLst>
              <a:path w="213359" h="213360">
                <a:moveTo>
                  <a:pt x="0" y="213360"/>
                </a:moveTo>
                <a:lnTo>
                  <a:pt x="213359" y="213360"/>
                </a:lnTo>
                <a:lnTo>
                  <a:pt x="213359" y="0"/>
                </a:lnTo>
                <a:lnTo>
                  <a:pt x="0" y="0"/>
                </a:lnTo>
                <a:lnTo>
                  <a:pt x="0" y="213360"/>
                </a:lnTo>
                <a:close/>
              </a:path>
            </a:pathLst>
          </a:custGeom>
          <a:solidFill>
            <a:srgbClr val="8496A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604759" y="1737360"/>
            <a:ext cx="213360" cy="213360"/>
          </a:xfrm>
          <a:custGeom>
            <a:avLst/>
            <a:gdLst/>
            <a:ahLst/>
            <a:cxnLst/>
            <a:rect l="l" t="t" r="r" b="b"/>
            <a:pathLst>
              <a:path w="213359" h="213360">
                <a:moveTo>
                  <a:pt x="0" y="213360"/>
                </a:moveTo>
                <a:lnTo>
                  <a:pt x="213359" y="213360"/>
                </a:lnTo>
                <a:lnTo>
                  <a:pt x="213359" y="0"/>
                </a:lnTo>
                <a:lnTo>
                  <a:pt x="0" y="0"/>
                </a:lnTo>
                <a:lnTo>
                  <a:pt x="0" y="213360"/>
                </a:lnTo>
                <a:close/>
              </a:path>
            </a:pathLst>
          </a:custGeom>
          <a:ln w="12700">
            <a:solidFill>
              <a:srgbClr val="8496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6099809" y="1451610"/>
            <a:ext cx="5516880" cy="5212080"/>
          </a:xfrm>
          <a:prstGeom prst="rect">
            <a:avLst/>
          </a:prstGeom>
          <a:ln w="19050">
            <a:solidFill>
              <a:srgbClr val="001F5F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Times New Roman"/>
              <a:cs typeface="Times New Roman"/>
            </a:endParaRPr>
          </a:p>
          <a:p>
            <a:pPr marL="1812289">
              <a:lnSpc>
                <a:spcPct val="100000"/>
              </a:lnSpc>
            </a:pPr>
            <a:r>
              <a:rPr dirty="0" sz="1050" spc="10" b="1">
                <a:solidFill>
                  <a:srgbClr val="585858"/>
                </a:solidFill>
                <a:latin typeface="Calibri"/>
                <a:cs typeface="Calibri"/>
              </a:rPr>
              <a:t>Short-term </a:t>
            </a:r>
            <a:r>
              <a:rPr dirty="0" sz="1050" spc="-10" b="1">
                <a:solidFill>
                  <a:srgbClr val="585858"/>
                </a:solidFill>
                <a:latin typeface="Calibri"/>
                <a:cs typeface="Calibri"/>
              </a:rPr>
              <a:t>risk </a:t>
            </a:r>
            <a:r>
              <a:rPr dirty="0" sz="1050" spc="20" b="1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050" spc="25" b="1">
                <a:solidFill>
                  <a:srgbClr val="585858"/>
                </a:solidFill>
                <a:latin typeface="Calibri"/>
                <a:cs typeface="Calibri"/>
              </a:rPr>
              <a:t>major </a:t>
            </a:r>
            <a:r>
              <a:rPr dirty="0" sz="1050" spc="15" b="1">
                <a:solidFill>
                  <a:srgbClr val="585858"/>
                </a:solidFill>
                <a:latin typeface="Calibri"/>
                <a:cs typeface="Calibri"/>
              </a:rPr>
              <a:t>coronary events </a:t>
            </a:r>
            <a:r>
              <a:rPr dirty="0" sz="1050" spc="20" b="1">
                <a:solidFill>
                  <a:srgbClr val="585858"/>
                </a:solidFill>
                <a:latin typeface="Calibri"/>
                <a:cs typeface="Calibri"/>
              </a:rPr>
              <a:t>by</a:t>
            </a:r>
            <a:r>
              <a:rPr dirty="0" sz="1050" spc="-120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 spc="10" b="1">
                <a:solidFill>
                  <a:srgbClr val="585858"/>
                </a:solidFill>
                <a:latin typeface="Calibri"/>
                <a:cs typeface="Calibri"/>
              </a:rPr>
              <a:t>PGS</a:t>
            </a:r>
            <a:endParaRPr sz="1050">
              <a:latin typeface="Calibri"/>
              <a:cs typeface="Calibri"/>
            </a:endParaRPr>
          </a:p>
          <a:p>
            <a:pPr marL="1812289">
              <a:lnSpc>
                <a:spcPct val="100000"/>
              </a:lnSpc>
              <a:spcBef>
                <a:spcPts val="60"/>
              </a:spcBef>
            </a:pPr>
            <a:r>
              <a:rPr dirty="0" sz="1050" spc="10" b="1">
                <a:solidFill>
                  <a:srgbClr val="585858"/>
                </a:solidFill>
                <a:latin typeface="Calibri"/>
                <a:cs typeface="Calibri"/>
              </a:rPr>
              <a:t>WITHOUT considering LDL </a:t>
            </a:r>
            <a:r>
              <a:rPr dirty="0" sz="1050" spc="20" b="1">
                <a:solidFill>
                  <a:srgbClr val="585858"/>
                </a:solidFill>
                <a:latin typeface="Calibri"/>
                <a:cs typeface="Calibri"/>
              </a:rPr>
              <a:t>and SBP</a:t>
            </a:r>
            <a:r>
              <a:rPr dirty="0" sz="1050" spc="-15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50" b="1">
                <a:solidFill>
                  <a:srgbClr val="585858"/>
                </a:solidFill>
                <a:latin typeface="Calibri"/>
                <a:cs typeface="Calibri"/>
              </a:rPr>
              <a:t>levels</a:t>
            </a:r>
            <a:endParaRPr sz="105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 marL="522605">
              <a:lnSpc>
                <a:spcPct val="100000"/>
              </a:lnSpc>
              <a:spcBef>
                <a:spcPts val="850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10.0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>
              <a:latin typeface="Calibri"/>
              <a:cs typeface="Calibri"/>
            </a:endParaRPr>
          </a:p>
          <a:p>
            <a:pPr marL="580390">
              <a:lnSpc>
                <a:spcPct val="100000"/>
              </a:lnSpc>
            </a:pP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9.0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>
              <a:latin typeface="Calibri"/>
              <a:cs typeface="Calibri"/>
            </a:endParaRPr>
          </a:p>
          <a:p>
            <a:pPr marL="580390">
              <a:lnSpc>
                <a:spcPct val="100000"/>
              </a:lnSpc>
            </a:pP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8.0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>
              <a:latin typeface="Calibri"/>
              <a:cs typeface="Calibri"/>
            </a:endParaRPr>
          </a:p>
          <a:p>
            <a:pPr marL="580390">
              <a:lnSpc>
                <a:spcPct val="100000"/>
              </a:lnSpc>
            </a:pP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7.0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>
              <a:latin typeface="Calibri"/>
              <a:cs typeface="Calibri"/>
            </a:endParaRPr>
          </a:p>
          <a:p>
            <a:pPr marL="580390">
              <a:lnSpc>
                <a:spcPct val="100000"/>
              </a:lnSpc>
            </a:pP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6.0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>
              <a:latin typeface="Calibri"/>
              <a:cs typeface="Calibri"/>
            </a:endParaRPr>
          </a:p>
          <a:p>
            <a:pPr marL="580390">
              <a:lnSpc>
                <a:spcPct val="100000"/>
              </a:lnSpc>
            </a:pP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5.0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>
              <a:latin typeface="Calibri"/>
              <a:cs typeface="Calibri"/>
            </a:endParaRPr>
          </a:p>
          <a:p>
            <a:pPr marL="580390">
              <a:lnSpc>
                <a:spcPct val="100000"/>
              </a:lnSpc>
            </a:pP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4.0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>
              <a:latin typeface="Calibri"/>
              <a:cs typeface="Calibri"/>
            </a:endParaRPr>
          </a:p>
          <a:p>
            <a:pPr marL="580390">
              <a:lnSpc>
                <a:spcPct val="100000"/>
              </a:lnSpc>
            </a:pP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3.0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>
              <a:latin typeface="Calibri"/>
              <a:cs typeface="Calibri"/>
            </a:endParaRPr>
          </a:p>
          <a:p>
            <a:pPr marL="580390">
              <a:lnSpc>
                <a:spcPct val="100000"/>
              </a:lnSpc>
            </a:pP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2.0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>
              <a:latin typeface="Calibri"/>
              <a:cs typeface="Calibri"/>
            </a:endParaRPr>
          </a:p>
          <a:p>
            <a:pPr marL="580390">
              <a:lnSpc>
                <a:spcPct val="100000"/>
              </a:lnSpc>
            </a:pP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1.0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>
              <a:latin typeface="Calibri"/>
              <a:cs typeface="Calibri"/>
            </a:endParaRPr>
          </a:p>
          <a:p>
            <a:pPr marL="580390">
              <a:lnSpc>
                <a:spcPct val="100000"/>
              </a:lnSpc>
            </a:pP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0.0</a:t>
            </a:r>
            <a:endParaRPr sz="900">
              <a:latin typeface="Calibri"/>
              <a:cs typeface="Calibri"/>
            </a:endParaRPr>
          </a:p>
          <a:p>
            <a:pPr marL="899794">
              <a:lnSpc>
                <a:spcPct val="100000"/>
              </a:lnSpc>
              <a:spcBef>
                <a:spcPts val="75"/>
              </a:spcBef>
              <a:tabLst>
                <a:tab pos="1624965" algn="l"/>
                <a:tab pos="2350135" algn="l"/>
                <a:tab pos="3075305" algn="l"/>
                <a:tab pos="3800475" algn="l"/>
              </a:tabLst>
            </a:pPr>
            <a:r>
              <a:rPr dirty="0" sz="750" spc="25" b="1">
                <a:solidFill>
                  <a:srgbClr val="585858"/>
                </a:solidFill>
                <a:latin typeface="Calibri"/>
                <a:cs typeface="Calibri"/>
              </a:rPr>
              <a:t>PGS</a:t>
            </a:r>
            <a:r>
              <a:rPr dirty="0" sz="750" spc="5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750" spc="15" b="1">
                <a:solidFill>
                  <a:srgbClr val="585858"/>
                </a:solidFill>
                <a:latin typeface="Calibri"/>
                <a:cs typeface="Calibri"/>
              </a:rPr>
              <a:t>quintile</a:t>
            </a:r>
            <a:r>
              <a:rPr dirty="0" sz="750" spc="45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750" spc="15" b="1">
                <a:solidFill>
                  <a:srgbClr val="585858"/>
                </a:solidFill>
                <a:latin typeface="Calibri"/>
                <a:cs typeface="Calibri"/>
              </a:rPr>
              <a:t>1	</a:t>
            </a:r>
            <a:r>
              <a:rPr dirty="0" sz="750" spc="25" b="1">
                <a:solidFill>
                  <a:srgbClr val="585858"/>
                </a:solidFill>
                <a:latin typeface="Calibri"/>
                <a:cs typeface="Calibri"/>
              </a:rPr>
              <a:t>PGS</a:t>
            </a:r>
            <a:r>
              <a:rPr dirty="0" sz="750" spc="10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750" spc="15" b="1">
                <a:solidFill>
                  <a:srgbClr val="585858"/>
                </a:solidFill>
                <a:latin typeface="Calibri"/>
                <a:cs typeface="Calibri"/>
              </a:rPr>
              <a:t>quintile</a:t>
            </a:r>
            <a:r>
              <a:rPr dirty="0" sz="750" spc="45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750" spc="15" b="1">
                <a:solidFill>
                  <a:srgbClr val="585858"/>
                </a:solidFill>
                <a:latin typeface="Calibri"/>
                <a:cs typeface="Calibri"/>
              </a:rPr>
              <a:t>2	</a:t>
            </a:r>
            <a:r>
              <a:rPr dirty="0" sz="750" spc="30" b="1">
                <a:solidFill>
                  <a:srgbClr val="585858"/>
                </a:solidFill>
                <a:latin typeface="Calibri"/>
                <a:cs typeface="Calibri"/>
              </a:rPr>
              <a:t>PGS</a:t>
            </a:r>
            <a:r>
              <a:rPr dirty="0" sz="750" spc="5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750" spc="15" b="1">
                <a:solidFill>
                  <a:srgbClr val="585858"/>
                </a:solidFill>
                <a:latin typeface="Calibri"/>
                <a:cs typeface="Calibri"/>
              </a:rPr>
              <a:t>quintile</a:t>
            </a:r>
            <a:r>
              <a:rPr dirty="0" sz="750" spc="40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750" spc="15" b="1">
                <a:solidFill>
                  <a:srgbClr val="585858"/>
                </a:solidFill>
                <a:latin typeface="Calibri"/>
                <a:cs typeface="Calibri"/>
              </a:rPr>
              <a:t>3	</a:t>
            </a:r>
            <a:r>
              <a:rPr dirty="0" sz="750" spc="25" b="1">
                <a:solidFill>
                  <a:srgbClr val="585858"/>
                </a:solidFill>
                <a:latin typeface="Calibri"/>
                <a:cs typeface="Calibri"/>
              </a:rPr>
              <a:t>PGS</a:t>
            </a:r>
            <a:r>
              <a:rPr dirty="0" sz="750" spc="10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750" spc="15" b="1">
                <a:solidFill>
                  <a:srgbClr val="585858"/>
                </a:solidFill>
                <a:latin typeface="Calibri"/>
                <a:cs typeface="Calibri"/>
              </a:rPr>
              <a:t>quintile</a:t>
            </a:r>
            <a:r>
              <a:rPr dirty="0" sz="750" spc="45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750" spc="15" b="1">
                <a:solidFill>
                  <a:srgbClr val="585858"/>
                </a:solidFill>
                <a:latin typeface="Calibri"/>
                <a:cs typeface="Calibri"/>
              </a:rPr>
              <a:t>4	</a:t>
            </a:r>
            <a:r>
              <a:rPr dirty="0" sz="750" spc="25" b="1">
                <a:solidFill>
                  <a:srgbClr val="585858"/>
                </a:solidFill>
                <a:latin typeface="Calibri"/>
                <a:cs typeface="Calibri"/>
              </a:rPr>
              <a:t>PGS </a:t>
            </a:r>
            <a:r>
              <a:rPr dirty="0" sz="750" spc="15" b="1">
                <a:solidFill>
                  <a:srgbClr val="585858"/>
                </a:solidFill>
                <a:latin typeface="Calibri"/>
                <a:cs typeface="Calibri"/>
              </a:rPr>
              <a:t>quintile</a:t>
            </a:r>
            <a:r>
              <a:rPr dirty="0" sz="750" spc="5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750" spc="15" b="1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endParaRPr sz="75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Calibri"/>
              <a:cs typeface="Calibri"/>
            </a:endParaRPr>
          </a:p>
          <a:p>
            <a:pPr algn="ctr" marL="26670">
              <a:lnSpc>
                <a:spcPct val="100000"/>
              </a:lnSpc>
            </a:pPr>
            <a:r>
              <a:rPr dirty="0" sz="1000" spc="10" i="1">
                <a:solidFill>
                  <a:srgbClr val="C00000"/>
                </a:solidFill>
                <a:latin typeface="Calibri"/>
                <a:cs typeface="Calibri"/>
              </a:rPr>
              <a:t>Participants</a:t>
            </a:r>
            <a:r>
              <a:rPr dirty="0" sz="1000" spc="-8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5" i="1">
                <a:solidFill>
                  <a:srgbClr val="C00000"/>
                </a:solidFill>
                <a:latin typeface="Calibri"/>
                <a:cs typeface="Calibri"/>
              </a:rPr>
              <a:t>in</a:t>
            </a:r>
            <a:r>
              <a:rPr dirty="0" sz="1000" spc="-3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5" i="1">
                <a:solidFill>
                  <a:srgbClr val="C00000"/>
                </a:solidFill>
                <a:latin typeface="Calibri"/>
                <a:cs typeface="Calibri"/>
              </a:rPr>
              <a:t>LOWEST</a:t>
            </a:r>
            <a:r>
              <a:rPr dirty="0" sz="1000" spc="-6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15" i="1">
                <a:solidFill>
                  <a:srgbClr val="C00000"/>
                </a:solidFill>
                <a:latin typeface="Calibri"/>
                <a:cs typeface="Calibri"/>
              </a:rPr>
              <a:t>PGS</a:t>
            </a:r>
            <a:r>
              <a:rPr dirty="0" sz="1000" spc="-3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i="1">
                <a:solidFill>
                  <a:srgbClr val="C00000"/>
                </a:solidFill>
                <a:latin typeface="Calibri"/>
                <a:cs typeface="Calibri"/>
              </a:rPr>
              <a:t>quintile</a:t>
            </a:r>
            <a:r>
              <a:rPr dirty="0" sz="1000" spc="-5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10" i="1">
                <a:solidFill>
                  <a:srgbClr val="C00000"/>
                </a:solidFill>
                <a:latin typeface="Calibri"/>
                <a:cs typeface="Calibri"/>
              </a:rPr>
              <a:t>with</a:t>
            </a:r>
            <a:r>
              <a:rPr dirty="0" sz="1000" spc="-3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i="1">
                <a:solidFill>
                  <a:srgbClr val="C00000"/>
                </a:solidFill>
                <a:latin typeface="Calibri"/>
                <a:cs typeface="Calibri"/>
              </a:rPr>
              <a:t>high</a:t>
            </a:r>
            <a:r>
              <a:rPr dirty="0" sz="1000" spc="-3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C00000"/>
                </a:solidFill>
                <a:latin typeface="Calibri"/>
                <a:cs typeface="Calibri"/>
              </a:rPr>
              <a:t>LDL</a:t>
            </a:r>
            <a:r>
              <a:rPr dirty="0" sz="1000" spc="-5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15" i="1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dirty="0" sz="1000" spc="-3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5" i="1">
                <a:solidFill>
                  <a:srgbClr val="C00000"/>
                </a:solidFill>
                <a:latin typeface="Calibri"/>
                <a:cs typeface="Calibri"/>
              </a:rPr>
              <a:t>SBP</a:t>
            </a:r>
            <a:r>
              <a:rPr dirty="0" sz="1000" spc="-4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15" i="1">
                <a:solidFill>
                  <a:srgbClr val="C00000"/>
                </a:solidFill>
                <a:latin typeface="Calibri"/>
                <a:cs typeface="Calibri"/>
              </a:rPr>
              <a:t>had</a:t>
            </a:r>
            <a:r>
              <a:rPr dirty="0" sz="1000" spc="-3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i="1">
                <a:solidFill>
                  <a:srgbClr val="C00000"/>
                </a:solidFill>
                <a:latin typeface="Calibri"/>
                <a:cs typeface="Calibri"/>
              </a:rPr>
              <a:t>higher</a:t>
            </a:r>
            <a:r>
              <a:rPr dirty="0" sz="1000" spc="-10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10" i="1">
                <a:solidFill>
                  <a:srgbClr val="C00000"/>
                </a:solidFill>
                <a:latin typeface="Calibri"/>
                <a:cs typeface="Calibri"/>
              </a:rPr>
              <a:t>risk</a:t>
            </a:r>
            <a:r>
              <a:rPr dirty="0" sz="1000" spc="-9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i="1">
                <a:solidFill>
                  <a:srgbClr val="C00000"/>
                </a:solidFill>
                <a:latin typeface="Calibri"/>
                <a:cs typeface="Calibri"/>
              </a:rPr>
              <a:t>compared</a:t>
            </a:r>
            <a:endParaRPr sz="1000">
              <a:latin typeface="Calibri"/>
              <a:cs typeface="Calibri"/>
            </a:endParaRPr>
          </a:p>
          <a:p>
            <a:pPr algn="ctr" marL="30480">
              <a:lnSpc>
                <a:spcPct val="100000"/>
              </a:lnSpc>
              <a:spcBef>
                <a:spcPts val="5"/>
              </a:spcBef>
            </a:pPr>
            <a:r>
              <a:rPr dirty="0" sz="1000" spc="15" i="1">
                <a:solidFill>
                  <a:srgbClr val="C00000"/>
                </a:solidFill>
                <a:latin typeface="Calibri"/>
                <a:cs typeface="Calibri"/>
              </a:rPr>
              <a:t>to</a:t>
            </a:r>
            <a:r>
              <a:rPr dirty="0" sz="1000" spc="-4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10" i="1">
                <a:solidFill>
                  <a:srgbClr val="C00000"/>
                </a:solidFill>
                <a:latin typeface="Calibri"/>
                <a:cs typeface="Calibri"/>
              </a:rPr>
              <a:t>participants</a:t>
            </a:r>
            <a:r>
              <a:rPr dirty="0" sz="1000" spc="-8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5" i="1">
                <a:solidFill>
                  <a:srgbClr val="C00000"/>
                </a:solidFill>
                <a:latin typeface="Calibri"/>
                <a:cs typeface="Calibri"/>
              </a:rPr>
              <a:t>in</a:t>
            </a:r>
            <a:r>
              <a:rPr dirty="0" sz="1000" spc="-3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5" i="1">
                <a:solidFill>
                  <a:srgbClr val="C00000"/>
                </a:solidFill>
                <a:latin typeface="Calibri"/>
                <a:cs typeface="Calibri"/>
              </a:rPr>
              <a:t>HIGHEST</a:t>
            </a:r>
            <a:r>
              <a:rPr dirty="0" sz="1000" spc="-6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15" i="1">
                <a:solidFill>
                  <a:srgbClr val="C00000"/>
                </a:solidFill>
                <a:latin typeface="Calibri"/>
                <a:cs typeface="Calibri"/>
              </a:rPr>
              <a:t>PGS</a:t>
            </a:r>
            <a:r>
              <a:rPr dirty="0" sz="1000" spc="-9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5" i="1">
                <a:solidFill>
                  <a:srgbClr val="C00000"/>
                </a:solidFill>
                <a:latin typeface="Calibri"/>
                <a:cs typeface="Calibri"/>
              </a:rPr>
              <a:t>quintile</a:t>
            </a:r>
            <a:r>
              <a:rPr dirty="0" sz="1000" spc="-5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10" i="1">
                <a:solidFill>
                  <a:srgbClr val="C00000"/>
                </a:solidFill>
                <a:latin typeface="Calibri"/>
                <a:cs typeface="Calibri"/>
              </a:rPr>
              <a:t>with</a:t>
            </a:r>
            <a:r>
              <a:rPr dirty="0" sz="1000" spc="-9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10" i="1">
                <a:solidFill>
                  <a:srgbClr val="C00000"/>
                </a:solidFill>
                <a:latin typeface="Calibri"/>
                <a:cs typeface="Calibri"/>
              </a:rPr>
              <a:t>low</a:t>
            </a:r>
            <a:r>
              <a:rPr dirty="0" sz="1000" spc="-6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-5" i="1">
                <a:solidFill>
                  <a:srgbClr val="C00000"/>
                </a:solidFill>
                <a:latin typeface="Calibri"/>
                <a:cs typeface="Calibri"/>
              </a:rPr>
              <a:t>LDL</a:t>
            </a:r>
            <a:r>
              <a:rPr dirty="0" sz="1000" spc="-6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15" i="1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dirty="0" sz="1000" spc="-3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5" i="1">
                <a:solidFill>
                  <a:srgbClr val="C00000"/>
                </a:solidFill>
                <a:latin typeface="Calibri"/>
                <a:cs typeface="Calibri"/>
              </a:rPr>
              <a:t>SBP</a:t>
            </a:r>
            <a:r>
              <a:rPr dirty="0" sz="1000" spc="-3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i="1">
                <a:solidFill>
                  <a:srgbClr val="C00000"/>
                </a:solidFill>
                <a:latin typeface="Calibri"/>
                <a:cs typeface="Calibri"/>
              </a:rPr>
              <a:t>(p</a:t>
            </a:r>
            <a:r>
              <a:rPr dirty="0" sz="1000" spc="-3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10" i="1">
                <a:solidFill>
                  <a:srgbClr val="C00000"/>
                </a:solidFill>
                <a:latin typeface="Calibri"/>
                <a:cs typeface="Calibri"/>
              </a:rPr>
              <a:t>&lt;</a:t>
            </a:r>
            <a:r>
              <a:rPr dirty="0" sz="1000" spc="-7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000" spc="15" i="1">
                <a:solidFill>
                  <a:srgbClr val="C00000"/>
                </a:solidFill>
                <a:latin typeface="Calibri"/>
                <a:cs typeface="Calibri"/>
              </a:rPr>
              <a:t>0.001)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53439" y="5783579"/>
            <a:ext cx="4800600" cy="30479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499859" y="5806440"/>
            <a:ext cx="4838699" cy="27432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6269" y="887730"/>
            <a:ext cx="10920095" cy="21590"/>
          </a:xfrm>
          <a:custGeom>
            <a:avLst/>
            <a:gdLst/>
            <a:ahLst/>
            <a:cxnLst/>
            <a:rect l="l" t="t" r="r" b="b"/>
            <a:pathLst>
              <a:path w="10920095" h="21590">
                <a:moveTo>
                  <a:pt x="0" y="21209"/>
                </a:moveTo>
                <a:lnTo>
                  <a:pt x="10919587" y="0"/>
                </a:lnTo>
              </a:path>
            </a:pathLst>
          </a:custGeom>
          <a:ln w="19049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4285" y="1562082"/>
            <a:ext cx="5939814" cy="48120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33350" y="1581150"/>
            <a:ext cx="5844540" cy="4716780"/>
          </a:xfrm>
          <a:custGeom>
            <a:avLst/>
            <a:gdLst/>
            <a:ahLst/>
            <a:cxnLst/>
            <a:rect l="l" t="t" r="r" b="b"/>
            <a:pathLst>
              <a:path w="5844540" h="4716780">
                <a:moveTo>
                  <a:pt x="0" y="4716780"/>
                </a:moveTo>
                <a:lnTo>
                  <a:pt x="5844540" y="4716780"/>
                </a:lnTo>
                <a:lnTo>
                  <a:pt x="5844540" y="0"/>
                </a:lnTo>
                <a:lnTo>
                  <a:pt x="0" y="0"/>
                </a:lnTo>
                <a:lnTo>
                  <a:pt x="0" y="4716780"/>
                </a:lnTo>
                <a:close/>
              </a:path>
            </a:pathLst>
          </a:custGeom>
          <a:ln w="19049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337944" y="1137285"/>
            <a:ext cx="4187190" cy="2724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10" b="1">
                <a:solidFill>
                  <a:srgbClr val="001F5F"/>
                </a:solidFill>
                <a:latin typeface="Calibri"/>
                <a:cs typeface="Calibri"/>
              </a:rPr>
              <a:t>Mendelian</a:t>
            </a:r>
            <a:r>
              <a:rPr dirty="0" sz="1600" spc="-155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1F5F"/>
                </a:solidFill>
                <a:latin typeface="Calibri"/>
                <a:cs typeface="Calibri"/>
              </a:rPr>
              <a:t>randomization</a:t>
            </a:r>
            <a:r>
              <a:rPr dirty="0" sz="1600" spc="-155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600" spc="5" b="1">
                <a:solidFill>
                  <a:srgbClr val="001F5F"/>
                </a:solidFill>
                <a:latin typeface="Calibri"/>
                <a:cs typeface="Calibri"/>
              </a:rPr>
              <a:t>analysis</a:t>
            </a:r>
            <a:r>
              <a:rPr dirty="0" sz="1600" spc="-55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600" spc="20" b="1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dirty="0" sz="1600" spc="-100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600" spc="15" b="1">
                <a:solidFill>
                  <a:srgbClr val="001F5F"/>
                </a:solidFill>
                <a:latin typeface="Calibri"/>
                <a:cs typeface="Calibri"/>
              </a:rPr>
              <a:t>lifetime</a:t>
            </a:r>
            <a:r>
              <a:rPr dirty="0" sz="1600" spc="-160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600" spc="15" b="1">
                <a:solidFill>
                  <a:srgbClr val="001F5F"/>
                </a:solidFill>
                <a:latin typeface="Calibri"/>
                <a:cs typeface="Calibri"/>
              </a:rPr>
              <a:t>risk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69505" y="1137285"/>
            <a:ext cx="4064635" cy="2724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5" b="1">
                <a:solidFill>
                  <a:srgbClr val="C00000"/>
                </a:solidFill>
                <a:latin typeface="Calibri"/>
                <a:cs typeface="Calibri"/>
              </a:rPr>
              <a:t>Observational</a:t>
            </a:r>
            <a:r>
              <a:rPr dirty="0" sz="1600" spc="-11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10" b="1">
                <a:solidFill>
                  <a:srgbClr val="C00000"/>
                </a:solidFill>
                <a:latin typeface="Calibri"/>
                <a:cs typeface="Calibri"/>
              </a:rPr>
              <a:t>cohort</a:t>
            </a:r>
            <a:r>
              <a:rPr dirty="0" sz="1600" spc="-14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5" b="1">
                <a:solidFill>
                  <a:srgbClr val="C00000"/>
                </a:solidFill>
                <a:latin typeface="Calibri"/>
                <a:cs typeface="Calibri"/>
              </a:rPr>
              <a:t>analysis</a:t>
            </a:r>
            <a:r>
              <a:rPr dirty="0" sz="1600" spc="-5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20" b="1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r>
              <a:rPr dirty="0" sz="1600" spc="-4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10" b="1">
                <a:solidFill>
                  <a:srgbClr val="C00000"/>
                </a:solidFill>
                <a:latin typeface="Calibri"/>
                <a:cs typeface="Calibri"/>
              </a:rPr>
              <a:t>short-term</a:t>
            </a:r>
            <a:r>
              <a:rPr dirty="0" sz="1600" spc="-13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15" b="1">
                <a:solidFill>
                  <a:srgbClr val="C00000"/>
                </a:solidFill>
                <a:latin typeface="Calibri"/>
                <a:cs typeface="Calibri"/>
              </a:rPr>
              <a:t>risk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470660" y="165100"/>
            <a:ext cx="9244330" cy="5111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Expected </a:t>
            </a:r>
            <a:r>
              <a:rPr dirty="0" spc="-5"/>
              <a:t>clinical </a:t>
            </a:r>
            <a:r>
              <a:rPr dirty="0"/>
              <a:t>benefit </a:t>
            </a:r>
            <a:r>
              <a:rPr dirty="0" spc="10"/>
              <a:t>of </a:t>
            </a:r>
            <a:r>
              <a:rPr dirty="0"/>
              <a:t>lipid lowering </a:t>
            </a:r>
            <a:r>
              <a:rPr dirty="0" spc="15"/>
              <a:t>on </a:t>
            </a:r>
            <a:r>
              <a:rPr dirty="0"/>
              <a:t>risk </a:t>
            </a:r>
            <a:r>
              <a:rPr dirty="0" spc="10"/>
              <a:t>of</a:t>
            </a:r>
            <a:r>
              <a:rPr dirty="0" spc="625"/>
              <a:t> </a:t>
            </a:r>
            <a:r>
              <a:rPr dirty="0" spc="5"/>
              <a:t>MCE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19087" y="6494145"/>
            <a:ext cx="11377295" cy="1816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000" spc="5">
                <a:solidFill>
                  <a:srgbClr val="001F5F"/>
                </a:solidFill>
                <a:latin typeface="Calibri"/>
                <a:cs typeface="Calibri"/>
              </a:rPr>
              <a:t>Observational</a:t>
            </a:r>
            <a:r>
              <a:rPr dirty="0" sz="1000" spc="-3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001F5F"/>
                </a:solidFill>
                <a:latin typeface="Calibri"/>
                <a:cs typeface="Calibri"/>
              </a:rPr>
              <a:t>prospective</a:t>
            </a:r>
            <a:r>
              <a:rPr dirty="0" sz="1000" spc="-7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001F5F"/>
                </a:solidFill>
                <a:latin typeface="Calibri"/>
                <a:cs typeface="Calibri"/>
              </a:rPr>
              <a:t>cohort</a:t>
            </a:r>
            <a:r>
              <a:rPr dirty="0" sz="1000" spc="-2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001F5F"/>
                </a:solidFill>
                <a:latin typeface="Calibri"/>
                <a:cs typeface="Calibri"/>
              </a:rPr>
              <a:t>analysis</a:t>
            </a:r>
            <a:r>
              <a:rPr dirty="0" sz="1000" spc="-8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dirty="0" sz="1000" spc="-5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001F5F"/>
                </a:solidFill>
                <a:latin typeface="Calibri"/>
                <a:cs typeface="Calibri"/>
              </a:rPr>
              <a:t>risk</a:t>
            </a:r>
            <a:r>
              <a:rPr dirty="0" sz="1000" spc="-2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dirty="0" sz="1000" spc="-5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001F5F"/>
                </a:solidFill>
                <a:latin typeface="Calibri"/>
                <a:cs typeface="Calibri"/>
              </a:rPr>
              <a:t>incident</a:t>
            </a:r>
            <a:r>
              <a:rPr dirty="0" sz="1000" spc="-2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001F5F"/>
                </a:solidFill>
                <a:latin typeface="Calibri"/>
                <a:cs typeface="Calibri"/>
              </a:rPr>
              <a:t>major</a:t>
            </a:r>
            <a:r>
              <a:rPr dirty="0" sz="1000" spc="-10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001F5F"/>
                </a:solidFill>
                <a:latin typeface="Calibri"/>
                <a:cs typeface="Calibri"/>
              </a:rPr>
              <a:t>coronary</a:t>
            </a:r>
            <a:r>
              <a:rPr dirty="0" sz="1000" spc="-2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001F5F"/>
                </a:solidFill>
                <a:latin typeface="Calibri"/>
                <a:cs typeface="Calibri"/>
              </a:rPr>
              <a:t>events</a:t>
            </a:r>
            <a:r>
              <a:rPr dirty="0" sz="1000" spc="-8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001F5F"/>
                </a:solidFill>
                <a:latin typeface="Calibri"/>
                <a:cs typeface="Calibri"/>
              </a:rPr>
              <a:t>among</a:t>
            </a:r>
            <a:r>
              <a:rPr dirty="0" sz="1000" spc="-4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-5">
                <a:solidFill>
                  <a:srgbClr val="001F5F"/>
                </a:solidFill>
                <a:latin typeface="Calibri"/>
                <a:cs typeface="Calibri"/>
              </a:rPr>
              <a:t>participants</a:t>
            </a:r>
            <a:r>
              <a:rPr dirty="0" sz="1000" spc="-2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001F5F"/>
                </a:solidFill>
                <a:latin typeface="Calibri"/>
                <a:cs typeface="Calibri"/>
              </a:rPr>
              <a:t>not</a:t>
            </a:r>
            <a:r>
              <a:rPr dirty="0" sz="1000" spc="-2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001F5F"/>
                </a:solidFill>
                <a:latin typeface="Calibri"/>
                <a:cs typeface="Calibri"/>
              </a:rPr>
              <a:t>on</a:t>
            </a:r>
            <a:r>
              <a:rPr dirty="0" sz="1000" spc="-3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001F5F"/>
                </a:solidFill>
                <a:latin typeface="Calibri"/>
                <a:cs typeface="Calibri"/>
              </a:rPr>
              <a:t>lipid</a:t>
            </a:r>
            <a:r>
              <a:rPr dirty="0" sz="1000" spc="-9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001F5F"/>
                </a:solidFill>
                <a:latin typeface="Calibri"/>
                <a:cs typeface="Calibri"/>
              </a:rPr>
              <a:t>lowering</a:t>
            </a:r>
            <a:r>
              <a:rPr dirty="0" sz="1000" spc="7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001F5F"/>
                </a:solidFill>
                <a:latin typeface="Calibri"/>
                <a:cs typeface="Calibri"/>
              </a:rPr>
              <a:t>therapy</a:t>
            </a:r>
            <a:r>
              <a:rPr dirty="0" sz="1000" spc="-2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001F5F"/>
                </a:solidFill>
                <a:latin typeface="Calibri"/>
                <a:cs typeface="Calibri"/>
              </a:rPr>
              <a:t>at</a:t>
            </a:r>
            <a:r>
              <a:rPr dirty="0" sz="1000" spc="-2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-5">
                <a:solidFill>
                  <a:srgbClr val="001F5F"/>
                </a:solidFill>
                <a:latin typeface="Calibri"/>
                <a:cs typeface="Calibri"/>
              </a:rPr>
              <a:t>baseline;</a:t>
            </a:r>
            <a:r>
              <a:rPr dirty="0" sz="1000" spc="-1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-5">
                <a:solidFill>
                  <a:srgbClr val="001F5F"/>
                </a:solidFill>
                <a:latin typeface="Calibri"/>
                <a:cs typeface="Calibri"/>
              </a:rPr>
              <a:t>divided</a:t>
            </a:r>
            <a:r>
              <a:rPr dirty="0" sz="1000" spc="-3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001F5F"/>
                </a:solidFill>
                <a:latin typeface="Calibri"/>
                <a:cs typeface="Calibri"/>
              </a:rPr>
              <a:t>into</a:t>
            </a:r>
            <a:r>
              <a:rPr dirty="0" sz="1000" spc="-4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001F5F"/>
                </a:solidFill>
                <a:latin typeface="Calibri"/>
                <a:cs typeface="Calibri"/>
              </a:rPr>
              <a:t>groups</a:t>
            </a:r>
            <a:r>
              <a:rPr dirty="0" sz="1000" spc="-8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001F5F"/>
                </a:solidFill>
                <a:latin typeface="Calibri"/>
                <a:cs typeface="Calibri"/>
              </a:rPr>
              <a:t>with</a:t>
            </a:r>
            <a:r>
              <a:rPr dirty="0" sz="1000" spc="-3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001F5F"/>
                </a:solidFill>
                <a:latin typeface="Calibri"/>
                <a:cs typeface="Calibri"/>
              </a:rPr>
              <a:t>1</a:t>
            </a:r>
            <a:r>
              <a:rPr dirty="0" sz="1000" spc="-2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001F5F"/>
                </a:solidFill>
                <a:latin typeface="Calibri"/>
                <a:cs typeface="Calibri"/>
              </a:rPr>
              <a:t>SD</a:t>
            </a:r>
            <a:r>
              <a:rPr dirty="0" sz="1000" spc="-6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001F5F"/>
                </a:solidFill>
                <a:latin typeface="Calibri"/>
                <a:cs typeface="Calibri"/>
              </a:rPr>
              <a:t>higher/lower</a:t>
            </a:r>
            <a:r>
              <a:rPr dirty="0" sz="1000" spc="-3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-5">
                <a:solidFill>
                  <a:srgbClr val="001F5F"/>
                </a:solidFill>
                <a:latin typeface="Calibri"/>
                <a:cs typeface="Calibri"/>
              </a:rPr>
              <a:t>LDL</a:t>
            </a:r>
            <a:r>
              <a:rPr dirty="0" sz="1000" spc="-5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dirty="0" sz="1000" spc="-3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001F5F"/>
                </a:solidFill>
                <a:latin typeface="Calibri"/>
                <a:cs typeface="Calibri"/>
              </a:rPr>
              <a:t>SBP</a:t>
            </a:r>
            <a:r>
              <a:rPr dirty="0" sz="1000" spc="-3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001F5F"/>
                </a:solidFill>
                <a:latin typeface="Calibri"/>
                <a:cs typeface="Calibri"/>
              </a:rPr>
              <a:t>compared</a:t>
            </a:r>
            <a:r>
              <a:rPr dirty="0" sz="1000" spc="-3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15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dirty="0" sz="1000" spc="-4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001F5F"/>
                </a:solidFill>
                <a:latin typeface="Calibri"/>
                <a:cs typeface="Calibri"/>
              </a:rPr>
              <a:t>mean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44294" y="1874202"/>
            <a:ext cx="430403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508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Calibri"/>
                <a:cs typeface="Calibri"/>
              </a:rPr>
              <a:t>Expected</a:t>
            </a:r>
            <a:r>
              <a:rPr dirty="0" sz="1200" spc="-65"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C00000"/>
                </a:solidFill>
                <a:latin typeface="Calibri"/>
                <a:cs typeface="Calibri"/>
              </a:rPr>
              <a:t>ARR</a:t>
            </a:r>
            <a:r>
              <a:rPr dirty="0" sz="1200" spc="2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C00000"/>
                </a:solidFill>
                <a:latin typeface="Calibri"/>
                <a:cs typeface="Calibri"/>
              </a:rPr>
              <a:t>(%)</a:t>
            </a:r>
            <a:r>
              <a:rPr dirty="0" sz="1200" spc="2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200" spc="10">
                <a:latin typeface="Calibri"/>
                <a:cs typeface="Calibri"/>
              </a:rPr>
              <a:t>in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lifetime</a:t>
            </a:r>
            <a:r>
              <a:rPr dirty="0" sz="1200" spc="-90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risk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from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lowering</a:t>
            </a:r>
            <a:r>
              <a:rPr dirty="0" sz="1200" spc="-12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LDL</a:t>
            </a:r>
            <a:r>
              <a:rPr dirty="0" sz="1200" spc="70">
                <a:latin typeface="Calibri"/>
                <a:cs typeface="Calibri"/>
              </a:rPr>
              <a:t> </a:t>
            </a:r>
            <a:r>
              <a:rPr dirty="0" sz="1200" spc="10">
                <a:latin typeface="Calibri"/>
                <a:cs typeface="Calibri"/>
              </a:rPr>
              <a:t>by</a:t>
            </a:r>
            <a:r>
              <a:rPr dirty="0" sz="1200" spc="-9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30%</a:t>
            </a:r>
            <a:r>
              <a:rPr dirty="0" sz="1200" spc="70">
                <a:latin typeface="Calibri"/>
                <a:cs typeface="Calibri"/>
              </a:rPr>
              <a:t> </a:t>
            </a:r>
            <a:r>
              <a:rPr dirty="0" sz="1200" spc="10">
                <a:latin typeface="Calibri"/>
                <a:cs typeface="Calibri"/>
              </a:rPr>
              <a:t>assuming</a:t>
            </a:r>
            <a:endParaRPr sz="1200">
              <a:latin typeface="Calibri"/>
              <a:cs typeface="Calibri"/>
            </a:endParaRPr>
          </a:p>
          <a:p>
            <a:pPr algn="ctr" marR="5080">
              <a:lnSpc>
                <a:spcPct val="100000"/>
              </a:lnSpc>
              <a:spcBef>
                <a:spcPts val="5"/>
              </a:spcBef>
            </a:pPr>
            <a:r>
              <a:rPr dirty="0" sz="1200">
                <a:latin typeface="Calibri"/>
                <a:cs typeface="Calibri"/>
              </a:rPr>
              <a:t>RRR </a:t>
            </a:r>
            <a:r>
              <a:rPr dirty="0" sz="1200" spc="10">
                <a:latin typeface="Calibri"/>
                <a:cs typeface="Calibri"/>
              </a:rPr>
              <a:t>of </a:t>
            </a:r>
            <a:r>
              <a:rPr dirty="0" sz="1200" spc="-10">
                <a:latin typeface="Calibri"/>
                <a:cs typeface="Calibri"/>
              </a:rPr>
              <a:t>20% </a:t>
            </a:r>
            <a:r>
              <a:rPr dirty="0" sz="1200" spc="5">
                <a:latin typeface="Calibri"/>
                <a:cs typeface="Calibri"/>
              </a:rPr>
              <a:t>per mmol lower </a:t>
            </a:r>
            <a:r>
              <a:rPr dirty="0" sz="1200" spc="-15">
                <a:latin typeface="Calibri"/>
                <a:cs typeface="Calibri"/>
              </a:rPr>
              <a:t>LDL </a:t>
            </a:r>
            <a:r>
              <a:rPr dirty="0" sz="1200" spc="10" b="1">
                <a:latin typeface="Calibri"/>
                <a:cs typeface="Calibri"/>
              </a:rPr>
              <a:t>OVER </a:t>
            </a:r>
            <a:r>
              <a:rPr dirty="0" sz="1200" b="1">
                <a:latin typeface="Calibri"/>
                <a:cs typeface="Calibri"/>
              </a:rPr>
              <a:t>5 </a:t>
            </a:r>
            <a:r>
              <a:rPr dirty="0" sz="1200" spc="-10" b="1">
                <a:latin typeface="Calibri"/>
                <a:cs typeface="Calibri"/>
              </a:rPr>
              <a:t>YEARS </a:t>
            </a:r>
            <a:r>
              <a:rPr dirty="0" sz="1200" spc="5" b="1">
                <a:latin typeface="Calibri"/>
                <a:cs typeface="Calibri"/>
              </a:rPr>
              <a:t>of</a:t>
            </a:r>
            <a:r>
              <a:rPr dirty="0" sz="1200" spc="-15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treatment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60970" y="1874202"/>
            <a:ext cx="448818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508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Calibri"/>
                <a:cs typeface="Calibri"/>
              </a:rPr>
              <a:t>Expected</a:t>
            </a:r>
            <a:r>
              <a:rPr dirty="0" sz="1200" spc="-55">
                <a:latin typeface="Calibri"/>
                <a:cs typeface="Calibri"/>
              </a:rPr>
              <a:t> </a:t>
            </a:r>
            <a:r>
              <a:rPr dirty="0" sz="1200" spc="5">
                <a:solidFill>
                  <a:srgbClr val="C00000"/>
                </a:solidFill>
                <a:latin typeface="Calibri"/>
                <a:cs typeface="Calibri"/>
              </a:rPr>
              <a:t>ARR</a:t>
            </a:r>
            <a:r>
              <a:rPr dirty="0" sz="1200" spc="-2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C00000"/>
                </a:solidFill>
                <a:latin typeface="Calibri"/>
                <a:cs typeface="Calibri"/>
              </a:rPr>
              <a:t>(%)</a:t>
            </a:r>
            <a:r>
              <a:rPr dirty="0" sz="1200" spc="3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200" spc="10">
                <a:latin typeface="Calibri"/>
                <a:cs typeface="Calibri"/>
              </a:rPr>
              <a:t>in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short-term</a:t>
            </a:r>
            <a:r>
              <a:rPr dirty="0" sz="1200" spc="-85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risk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from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lowering</a:t>
            </a:r>
            <a:r>
              <a:rPr dirty="0" sz="1200" spc="-114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LDL</a:t>
            </a:r>
            <a:r>
              <a:rPr dirty="0" sz="1200" spc="70">
                <a:latin typeface="Calibri"/>
                <a:cs typeface="Calibri"/>
              </a:rPr>
              <a:t> </a:t>
            </a:r>
            <a:r>
              <a:rPr dirty="0" sz="1200" spc="10">
                <a:latin typeface="Calibri"/>
                <a:cs typeface="Calibri"/>
              </a:rPr>
              <a:t>by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30%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10">
                <a:latin typeface="Calibri"/>
                <a:cs typeface="Calibri"/>
              </a:rPr>
              <a:t>assuming</a:t>
            </a:r>
            <a:endParaRPr sz="1200">
              <a:latin typeface="Calibri"/>
              <a:cs typeface="Calibri"/>
            </a:endParaRPr>
          </a:p>
          <a:p>
            <a:pPr algn="ctr" marR="2540">
              <a:lnSpc>
                <a:spcPct val="100000"/>
              </a:lnSpc>
              <a:spcBef>
                <a:spcPts val="5"/>
              </a:spcBef>
            </a:pPr>
            <a:r>
              <a:rPr dirty="0" sz="1200">
                <a:latin typeface="Calibri"/>
                <a:cs typeface="Calibri"/>
              </a:rPr>
              <a:t>RRR </a:t>
            </a:r>
            <a:r>
              <a:rPr dirty="0" sz="1200" spc="10">
                <a:latin typeface="Calibri"/>
                <a:cs typeface="Calibri"/>
              </a:rPr>
              <a:t>of </a:t>
            </a:r>
            <a:r>
              <a:rPr dirty="0" sz="1200" spc="-10">
                <a:latin typeface="Calibri"/>
                <a:cs typeface="Calibri"/>
              </a:rPr>
              <a:t>20% </a:t>
            </a:r>
            <a:r>
              <a:rPr dirty="0" sz="1200" spc="10">
                <a:latin typeface="Calibri"/>
                <a:cs typeface="Calibri"/>
              </a:rPr>
              <a:t>per </a:t>
            </a:r>
            <a:r>
              <a:rPr dirty="0" sz="1200" spc="5">
                <a:latin typeface="Calibri"/>
                <a:cs typeface="Calibri"/>
              </a:rPr>
              <a:t>mmol lower </a:t>
            </a:r>
            <a:r>
              <a:rPr dirty="0" sz="1200" spc="-15">
                <a:latin typeface="Calibri"/>
                <a:cs typeface="Calibri"/>
              </a:rPr>
              <a:t>LDL </a:t>
            </a:r>
            <a:r>
              <a:rPr dirty="0" sz="1200" spc="10" b="1">
                <a:latin typeface="Calibri"/>
                <a:cs typeface="Calibri"/>
              </a:rPr>
              <a:t>OVER </a:t>
            </a:r>
            <a:r>
              <a:rPr dirty="0" sz="1200" b="1">
                <a:latin typeface="Calibri"/>
                <a:cs typeface="Calibri"/>
              </a:rPr>
              <a:t>5 </a:t>
            </a:r>
            <a:r>
              <a:rPr dirty="0" sz="1200" spc="-10" b="1">
                <a:latin typeface="Calibri"/>
                <a:cs typeface="Calibri"/>
              </a:rPr>
              <a:t>YEARS </a:t>
            </a:r>
            <a:r>
              <a:rPr dirty="0" sz="1200" spc="5" b="1">
                <a:latin typeface="Calibri"/>
                <a:cs typeface="Calibri"/>
              </a:rPr>
              <a:t>of</a:t>
            </a:r>
            <a:r>
              <a:rPr dirty="0" sz="1200" spc="-19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treatment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035040" y="1531619"/>
            <a:ext cx="6092190" cy="48501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076950" y="1573530"/>
            <a:ext cx="5958840" cy="4716780"/>
          </a:xfrm>
          <a:custGeom>
            <a:avLst/>
            <a:gdLst/>
            <a:ahLst/>
            <a:cxnLst/>
            <a:rect l="l" t="t" r="r" b="b"/>
            <a:pathLst>
              <a:path w="5958840" h="4716780">
                <a:moveTo>
                  <a:pt x="0" y="4716780"/>
                </a:moveTo>
                <a:lnTo>
                  <a:pt x="5958840" y="4716780"/>
                </a:lnTo>
                <a:lnTo>
                  <a:pt x="5958840" y="0"/>
                </a:lnTo>
                <a:lnTo>
                  <a:pt x="0" y="0"/>
                </a:lnTo>
                <a:lnTo>
                  <a:pt x="0" y="4716780"/>
                </a:lnTo>
                <a:close/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165860" y="2583179"/>
            <a:ext cx="4648200" cy="27051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155180" y="2575560"/>
            <a:ext cx="4701539" cy="27203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65860" y="5509259"/>
            <a:ext cx="4648200" cy="1828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155180" y="5509259"/>
            <a:ext cx="4686300" cy="18288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75260" y="2979420"/>
            <a:ext cx="967740" cy="22936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143750" y="5810250"/>
            <a:ext cx="4701540" cy="76200"/>
          </a:xfrm>
          <a:custGeom>
            <a:avLst/>
            <a:gdLst/>
            <a:ahLst/>
            <a:cxnLst/>
            <a:rect l="l" t="t" r="r" b="b"/>
            <a:pathLst>
              <a:path w="470154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7625"/>
                </a:lnTo>
                <a:lnTo>
                  <a:pt x="63500" y="47625"/>
                </a:lnTo>
                <a:lnTo>
                  <a:pt x="63500" y="28575"/>
                </a:lnTo>
                <a:lnTo>
                  <a:pt x="76200" y="28575"/>
                </a:lnTo>
                <a:lnTo>
                  <a:pt x="76200" y="0"/>
                </a:lnTo>
                <a:close/>
              </a:path>
              <a:path w="4701540" h="76200">
                <a:moveTo>
                  <a:pt x="4624958" y="0"/>
                </a:moveTo>
                <a:lnTo>
                  <a:pt x="4624958" y="76200"/>
                </a:lnTo>
                <a:lnTo>
                  <a:pt x="4682108" y="47625"/>
                </a:lnTo>
                <a:lnTo>
                  <a:pt x="4637658" y="47625"/>
                </a:lnTo>
                <a:lnTo>
                  <a:pt x="4637658" y="28575"/>
                </a:lnTo>
                <a:lnTo>
                  <a:pt x="4682108" y="28575"/>
                </a:lnTo>
                <a:lnTo>
                  <a:pt x="4624958" y="0"/>
                </a:lnTo>
                <a:close/>
              </a:path>
              <a:path w="4701540" h="76200">
                <a:moveTo>
                  <a:pt x="76200" y="28575"/>
                </a:moveTo>
                <a:lnTo>
                  <a:pt x="63500" y="28575"/>
                </a:lnTo>
                <a:lnTo>
                  <a:pt x="63500" y="47625"/>
                </a:lnTo>
                <a:lnTo>
                  <a:pt x="76200" y="47625"/>
                </a:lnTo>
                <a:lnTo>
                  <a:pt x="76200" y="28575"/>
                </a:lnTo>
                <a:close/>
              </a:path>
              <a:path w="4701540" h="76200">
                <a:moveTo>
                  <a:pt x="4624958" y="28575"/>
                </a:moveTo>
                <a:lnTo>
                  <a:pt x="76200" y="28575"/>
                </a:lnTo>
                <a:lnTo>
                  <a:pt x="76200" y="47625"/>
                </a:lnTo>
                <a:lnTo>
                  <a:pt x="4624958" y="47625"/>
                </a:lnTo>
                <a:lnTo>
                  <a:pt x="4624958" y="28575"/>
                </a:lnTo>
                <a:close/>
              </a:path>
              <a:path w="4701540" h="76200">
                <a:moveTo>
                  <a:pt x="4682108" y="28575"/>
                </a:moveTo>
                <a:lnTo>
                  <a:pt x="4637658" y="28575"/>
                </a:lnTo>
                <a:lnTo>
                  <a:pt x="4637658" y="47625"/>
                </a:lnTo>
                <a:lnTo>
                  <a:pt x="4682108" y="47625"/>
                </a:lnTo>
                <a:lnTo>
                  <a:pt x="4701158" y="38100"/>
                </a:lnTo>
                <a:lnTo>
                  <a:pt x="4682108" y="28575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169669" y="5817870"/>
            <a:ext cx="4648200" cy="76200"/>
          </a:xfrm>
          <a:custGeom>
            <a:avLst/>
            <a:gdLst/>
            <a:ahLst/>
            <a:cxnLst/>
            <a:rect l="l" t="t" r="r" b="b"/>
            <a:pathLst>
              <a:path w="4648200" h="76200">
                <a:moveTo>
                  <a:pt x="76200" y="0"/>
                </a:moveTo>
                <a:lnTo>
                  <a:pt x="0" y="38099"/>
                </a:lnTo>
                <a:lnTo>
                  <a:pt x="76200" y="76199"/>
                </a:lnTo>
                <a:lnTo>
                  <a:pt x="76200" y="47624"/>
                </a:lnTo>
                <a:lnTo>
                  <a:pt x="63500" y="47624"/>
                </a:lnTo>
                <a:lnTo>
                  <a:pt x="63500" y="28574"/>
                </a:lnTo>
                <a:lnTo>
                  <a:pt x="76200" y="28574"/>
                </a:lnTo>
                <a:lnTo>
                  <a:pt x="76200" y="0"/>
                </a:lnTo>
                <a:close/>
              </a:path>
              <a:path w="4648200" h="76200">
                <a:moveTo>
                  <a:pt x="4572000" y="0"/>
                </a:moveTo>
                <a:lnTo>
                  <a:pt x="4572000" y="76199"/>
                </a:lnTo>
                <a:lnTo>
                  <a:pt x="4629150" y="47624"/>
                </a:lnTo>
                <a:lnTo>
                  <a:pt x="4584700" y="47624"/>
                </a:lnTo>
                <a:lnTo>
                  <a:pt x="4584700" y="28574"/>
                </a:lnTo>
                <a:lnTo>
                  <a:pt x="4629150" y="28574"/>
                </a:lnTo>
                <a:lnTo>
                  <a:pt x="4572000" y="0"/>
                </a:lnTo>
                <a:close/>
              </a:path>
              <a:path w="4648200" h="76200">
                <a:moveTo>
                  <a:pt x="76200" y="28574"/>
                </a:moveTo>
                <a:lnTo>
                  <a:pt x="63500" y="28574"/>
                </a:lnTo>
                <a:lnTo>
                  <a:pt x="63500" y="47624"/>
                </a:lnTo>
                <a:lnTo>
                  <a:pt x="76200" y="47624"/>
                </a:lnTo>
                <a:lnTo>
                  <a:pt x="76200" y="28574"/>
                </a:lnTo>
                <a:close/>
              </a:path>
              <a:path w="4648200" h="76200">
                <a:moveTo>
                  <a:pt x="4572000" y="28574"/>
                </a:moveTo>
                <a:lnTo>
                  <a:pt x="76200" y="28574"/>
                </a:lnTo>
                <a:lnTo>
                  <a:pt x="76200" y="47624"/>
                </a:lnTo>
                <a:lnTo>
                  <a:pt x="4572000" y="47624"/>
                </a:lnTo>
                <a:lnTo>
                  <a:pt x="4572000" y="28574"/>
                </a:lnTo>
                <a:close/>
              </a:path>
              <a:path w="4648200" h="76200">
                <a:moveTo>
                  <a:pt x="4629150" y="28574"/>
                </a:moveTo>
                <a:lnTo>
                  <a:pt x="4584700" y="28574"/>
                </a:lnTo>
                <a:lnTo>
                  <a:pt x="4584700" y="47624"/>
                </a:lnTo>
                <a:lnTo>
                  <a:pt x="4629150" y="47624"/>
                </a:lnTo>
                <a:lnTo>
                  <a:pt x="4648200" y="38099"/>
                </a:lnTo>
                <a:lnTo>
                  <a:pt x="4629150" y="28574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7234301" y="5934075"/>
            <a:ext cx="184721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7E7E7E"/>
                </a:solidFill>
                <a:latin typeface="Calibri"/>
                <a:cs typeface="Calibri"/>
              </a:rPr>
              <a:t>Less </a:t>
            </a:r>
            <a:r>
              <a:rPr dirty="0" sz="1200" spc="-5" b="1">
                <a:solidFill>
                  <a:srgbClr val="7E7E7E"/>
                </a:solidFill>
                <a:latin typeface="Calibri"/>
                <a:cs typeface="Calibri"/>
              </a:rPr>
              <a:t>expected clinical</a:t>
            </a:r>
            <a:r>
              <a:rPr dirty="0" sz="1200" b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200" spc="-5" b="1">
                <a:solidFill>
                  <a:srgbClr val="7E7E7E"/>
                </a:solidFill>
                <a:latin typeface="Calibri"/>
                <a:cs typeface="Calibri"/>
              </a:rPr>
              <a:t>benefit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873615" y="5933122"/>
            <a:ext cx="19310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7E7E7E"/>
                </a:solidFill>
                <a:latin typeface="Calibri"/>
                <a:cs typeface="Calibri"/>
              </a:rPr>
              <a:t>More </a:t>
            </a:r>
            <a:r>
              <a:rPr dirty="0" sz="1200" spc="-5" b="1">
                <a:solidFill>
                  <a:srgbClr val="7E7E7E"/>
                </a:solidFill>
                <a:latin typeface="Calibri"/>
                <a:cs typeface="Calibri"/>
              </a:rPr>
              <a:t>expected clinical benefit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04912" y="5933122"/>
            <a:ext cx="18548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7E7E7E"/>
                </a:solidFill>
                <a:latin typeface="Calibri"/>
                <a:cs typeface="Calibri"/>
              </a:rPr>
              <a:t>Less </a:t>
            </a:r>
            <a:r>
              <a:rPr dirty="0" sz="1200" spc="-5" b="1">
                <a:solidFill>
                  <a:srgbClr val="7E7E7E"/>
                </a:solidFill>
                <a:latin typeface="Calibri"/>
                <a:cs typeface="Calibri"/>
              </a:rPr>
              <a:t>expected clinical</a:t>
            </a:r>
            <a:r>
              <a:rPr dirty="0" sz="1200" spc="15" b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7E7E7E"/>
                </a:solidFill>
                <a:latin typeface="Calibri"/>
                <a:cs typeface="Calibri"/>
              </a:rPr>
              <a:t>benefit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860546" y="5933122"/>
            <a:ext cx="1930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7E7E7E"/>
                </a:solidFill>
                <a:latin typeface="Calibri"/>
                <a:cs typeface="Calibri"/>
              </a:rPr>
              <a:t>More </a:t>
            </a:r>
            <a:r>
              <a:rPr dirty="0" sz="1200" spc="-5" b="1">
                <a:solidFill>
                  <a:srgbClr val="7E7E7E"/>
                </a:solidFill>
                <a:latin typeface="Calibri"/>
                <a:cs typeface="Calibri"/>
              </a:rPr>
              <a:t>expected clinical benefit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179820" y="2583179"/>
            <a:ext cx="929640" cy="26898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6269" y="887730"/>
            <a:ext cx="10920095" cy="21590"/>
          </a:xfrm>
          <a:custGeom>
            <a:avLst/>
            <a:gdLst/>
            <a:ahLst/>
            <a:cxnLst/>
            <a:rect l="l" t="t" r="r" b="b"/>
            <a:pathLst>
              <a:path w="10920095" h="21590">
                <a:moveTo>
                  <a:pt x="0" y="21209"/>
                </a:moveTo>
                <a:lnTo>
                  <a:pt x="10919587" y="0"/>
                </a:lnTo>
              </a:path>
            </a:pathLst>
          </a:custGeom>
          <a:ln w="19049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16196" y="165099"/>
            <a:ext cx="2998470" cy="48387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0" spc="-5"/>
              <a:t>Sensitivity</a:t>
            </a:r>
            <a:r>
              <a:rPr dirty="0" sz="3000" spc="-55"/>
              <a:t> </a:t>
            </a:r>
            <a:r>
              <a:rPr dirty="0" sz="3000" spc="-5"/>
              <a:t>analyses</a:t>
            </a:r>
            <a:endParaRPr sz="3000"/>
          </a:p>
        </p:txBody>
      </p:sp>
      <p:sp>
        <p:nvSpPr>
          <p:cNvPr id="4" name="object 4"/>
          <p:cNvSpPr txBox="1"/>
          <p:nvPr/>
        </p:nvSpPr>
        <p:spPr>
          <a:xfrm>
            <a:off x="1119505" y="1155530"/>
            <a:ext cx="9592310" cy="4137025"/>
          </a:xfrm>
          <a:prstGeom prst="rect">
            <a:avLst/>
          </a:prstGeom>
        </p:spPr>
        <p:txBody>
          <a:bodyPr wrap="square" lIns="0" tIns="133350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1950" spc="10">
                <a:solidFill>
                  <a:srgbClr val="C00000"/>
                </a:solidFill>
                <a:latin typeface="Calibri"/>
                <a:cs typeface="Calibri"/>
              </a:rPr>
              <a:t>Sensitivity analyses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: results essentially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unchanged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with</a:t>
            </a:r>
            <a:r>
              <a:rPr dirty="0" sz="1950" spc="17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the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same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“pattern”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results </a:t>
            </a:r>
            <a:r>
              <a:rPr dirty="0" sz="1950" spc="-10">
                <a:solidFill>
                  <a:srgbClr val="585858"/>
                </a:solidFill>
                <a:latin typeface="Calibri"/>
                <a:cs typeface="Calibri"/>
              </a:rPr>
              <a:t>for:</a:t>
            </a:r>
            <a:endParaRPr sz="1950">
              <a:latin typeface="Calibri"/>
              <a:cs typeface="Calibri"/>
            </a:endParaRPr>
          </a:p>
          <a:p>
            <a:pPr lvl="1" marL="751840" indent="-282575">
              <a:lnSpc>
                <a:spcPct val="100000"/>
              </a:lnSpc>
              <a:spcBef>
                <a:spcPts val="965"/>
              </a:spcBef>
              <a:buFont typeface="Arial"/>
              <a:buChar char="•"/>
              <a:tabLst>
                <a:tab pos="751840" algn="l"/>
                <a:tab pos="752475" algn="l"/>
              </a:tabLst>
            </a:pP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Men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and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women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(</a:t>
            </a:r>
            <a:r>
              <a:rPr dirty="0" sz="1950" spc="15" i="1">
                <a:solidFill>
                  <a:srgbClr val="585858"/>
                </a:solidFill>
                <a:latin typeface="Calibri"/>
                <a:cs typeface="Calibri"/>
              </a:rPr>
              <a:t>with </a:t>
            </a:r>
            <a:r>
              <a:rPr dirty="0" sz="1950" spc="5" i="1">
                <a:solidFill>
                  <a:srgbClr val="585858"/>
                </a:solidFill>
                <a:latin typeface="Calibri"/>
                <a:cs typeface="Calibri"/>
              </a:rPr>
              <a:t>different </a:t>
            </a:r>
            <a:r>
              <a:rPr dirty="0" sz="1950" spc="10" i="1">
                <a:solidFill>
                  <a:srgbClr val="585858"/>
                </a:solidFill>
                <a:latin typeface="Calibri"/>
                <a:cs typeface="Calibri"/>
              </a:rPr>
              <a:t>absolute </a:t>
            </a:r>
            <a:r>
              <a:rPr dirty="0" sz="1950" spc="5" i="1">
                <a:solidFill>
                  <a:srgbClr val="585858"/>
                </a:solidFill>
                <a:latin typeface="Calibri"/>
                <a:cs typeface="Calibri"/>
              </a:rPr>
              <a:t>rates </a:t>
            </a:r>
            <a:r>
              <a:rPr dirty="0" sz="1950" spc="10" i="1">
                <a:solidFill>
                  <a:srgbClr val="585858"/>
                </a:solidFill>
                <a:latin typeface="Calibri"/>
                <a:cs typeface="Calibri"/>
              </a:rPr>
              <a:t>of</a:t>
            </a:r>
            <a:r>
              <a:rPr dirty="0" sz="1950" spc="250" i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950" spc="25" i="1">
                <a:solidFill>
                  <a:srgbClr val="585858"/>
                </a:solidFill>
                <a:latin typeface="Calibri"/>
                <a:cs typeface="Calibri"/>
              </a:rPr>
              <a:t>disease</a:t>
            </a:r>
            <a:r>
              <a:rPr dirty="0" sz="1950" spc="25">
                <a:solidFill>
                  <a:srgbClr val="585858"/>
                </a:solidFill>
                <a:latin typeface="Calibri"/>
                <a:cs typeface="Calibri"/>
              </a:rPr>
              <a:t>)</a:t>
            </a:r>
            <a:endParaRPr sz="1950">
              <a:latin typeface="Calibri"/>
              <a:cs typeface="Calibri"/>
            </a:endParaRPr>
          </a:p>
          <a:p>
            <a:pPr lvl="1" marL="751840" marR="5080" indent="-281940">
              <a:lnSpc>
                <a:spcPct val="120700"/>
              </a:lnSpc>
              <a:spcBef>
                <a:spcPts val="420"/>
              </a:spcBef>
              <a:buFont typeface="Arial"/>
              <a:buChar char="•"/>
              <a:tabLst>
                <a:tab pos="751840" algn="l"/>
                <a:tab pos="752475" algn="l"/>
              </a:tabLst>
            </a:pP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Mendelian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randomization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analyses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lifetime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risk,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and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observational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data analyses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of 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short-term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risk (</a:t>
            </a:r>
            <a:r>
              <a:rPr dirty="0" sz="1950" spc="20" i="1">
                <a:solidFill>
                  <a:srgbClr val="585858"/>
                </a:solidFill>
                <a:latin typeface="Calibri"/>
                <a:cs typeface="Calibri"/>
              </a:rPr>
              <a:t>with </a:t>
            </a:r>
            <a:r>
              <a:rPr dirty="0" sz="1950" spc="5" i="1">
                <a:solidFill>
                  <a:srgbClr val="585858"/>
                </a:solidFill>
                <a:latin typeface="Calibri"/>
                <a:cs typeface="Calibri"/>
              </a:rPr>
              <a:t>different </a:t>
            </a:r>
            <a:r>
              <a:rPr dirty="0" sz="1950" spc="10" i="1">
                <a:solidFill>
                  <a:srgbClr val="585858"/>
                </a:solidFill>
                <a:latin typeface="Calibri"/>
                <a:cs typeface="Calibri"/>
              </a:rPr>
              <a:t>absolute </a:t>
            </a:r>
            <a:r>
              <a:rPr dirty="0" sz="1950" spc="5" i="1">
                <a:solidFill>
                  <a:srgbClr val="585858"/>
                </a:solidFill>
                <a:latin typeface="Calibri"/>
                <a:cs typeface="Calibri"/>
              </a:rPr>
              <a:t>rates </a:t>
            </a:r>
            <a:r>
              <a:rPr dirty="0" sz="1950" spc="10" i="1">
                <a:solidFill>
                  <a:srgbClr val="585858"/>
                </a:solidFill>
                <a:latin typeface="Calibri"/>
                <a:cs typeface="Calibri"/>
              </a:rPr>
              <a:t>of</a:t>
            </a:r>
            <a:r>
              <a:rPr dirty="0" sz="1950" spc="105" i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950" spc="25" i="1">
                <a:solidFill>
                  <a:srgbClr val="585858"/>
                </a:solidFill>
                <a:latin typeface="Calibri"/>
                <a:cs typeface="Calibri"/>
              </a:rPr>
              <a:t>disease</a:t>
            </a:r>
            <a:r>
              <a:rPr dirty="0" sz="1950" spc="25">
                <a:solidFill>
                  <a:srgbClr val="585858"/>
                </a:solidFill>
                <a:latin typeface="Calibri"/>
                <a:cs typeface="Calibri"/>
              </a:rPr>
              <a:t>)</a:t>
            </a:r>
            <a:endParaRPr sz="1950">
              <a:latin typeface="Calibri"/>
              <a:cs typeface="Calibri"/>
            </a:endParaRPr>
          </a:p>
          <a:p>
            <a:pPr lvl="1" marL="751840" indent="-282575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751840" algn="l"/>
                <a:tab pos="752475" algn="l"/>
              </a:tabLst>
            </a:pP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Multiple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methods </a:t>
            </a:r>
            <a:r>
              <a:rPr dirty="0" sz="1950" spc="-20">
                <a:solidFill>
                  <a:srgbClr val="585858"/>
                </a:solidFill>
                <a:latin typeface="Calibri"/>
                <a:cs typeface="Calibri"/>
              </a:rPr>
              <a:t>for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constructing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PGS </a:t>
            </a:r>
            <a:r>
              <a:rPr dirty="0" sz="1950" spc="-20">
                <a:solidFill>
                  <a:srgbClr val="585858"/>
                </a:solidFill>
                <a:latin typeface="Calibri"/>
                <a:cs typeface="Calibri"/>
              </a:rPr>
              <a:t>for</a:t>
            </a:r>
            <a:r>
              <a:rPr dirty="0" sz="1950" spc="11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950" spc="25">
                <a:solidFill>
                  <a:srgbClr val="585858"/>
                </a:solidFill>
                <a:latin typeface="Calibri"/>
                <a:cs typeface="Calibri"/>
              </a:rPr>
              <a:t>CAD</a:t>
            </a:r>
            <a:endParaRPr sz="1950">
              <a:latin typeface="Calibri"/>
              <a:cs typeface="Calibri"/>
            </a:endParaRPr>
          </a:p>
          <a:p>
            <a:pPr lvl="2" marL="1209675" indent="-282575">
              <a:lnSpc>
                <a:spcPct val="100000"/>
              </a:lnSpc>
              <a:spcBef>
                <a:spcPts val="905"/>
              </a:spcBef>
              <a:buFont typeface="Arial"/>
              <a:buChar char="•"/>
              <a:tabLst>
                <a:tab pos="1209040" algn="l"/>
                <a:tab pos="1209675" algn="l"/>
              </a:tabLst>
            </a:pP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External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weighting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by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CARDIoGRAMplusC4D </a:t>
            </a:r>
            <a:r>
              <a:rPr dirty="0" sz="1950" spc="-10">
                <a:solidFill>
                  <a:srgbClr val="585858"/>
                </a:solidFill>
                <a:latin typeface="Calibri"/>
                <a:cs typeface="Calibri"/>
              </a:rPr>
              <a:t>effect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size</a:t>
            </a:r>
            <a:r>
              <a:rPr dirty="0" sz="1950" spc="-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estimates</a:t>
            </a:r>
            <a:endParaRPr sz="1950">
              <a:latin typeface="Calibri"/>
              <a:cs typeface="Calibri"/>
            </a:endParaRPr>
          </a:p>
          <a:p>
            <a:pPr lvl="2" marL="1209675" indent="-282575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1209040" algn="l"/>
                <a:tab pos="1209675" algn="l"/>
              </a:tabLst>
            </a:pP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LDpred</a:t>
            </a:r>
            <a:endParaRPr sz="1950">
              <a:latin typeface="Calibri"/>
              <a:cs typeface="Calibri"/>
            </a:endParaRPr>
          </a:p>
          <a:p>
            <a:pPr lvl="2" marL="1209675" indent="-282575">
              <a:lnSpc>
                <a:spcPct val="100000"/>
              </a:lnSpc>
              <a:spcBef>
                <a:spcPts val="965"/>
              </a:spcBef>
              <a:buFont typeface="Arial"/>
              <a:buChar char="•"/>
              <a:tabLst>
                <a:tab pos="1209040" algn="l"/>
                <a:tab pos="1209675" algn="l"/>
              </a:tabLst>
            </a:pP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metaGRS</a:t>
            </a:r>
            <a:endParaRPr sz="1950">
              <a:latin typeface="Calibri"/>
              <a:cs typeface="Calibri"/>
            </a:endParaRPr>
          </a:p>
          <a:p>
            <a:pPr lvl="1" marL="751840" indent="-282575">
              <a:lnSpc>
                <a:spcPct val="100000"/>
              </a:lnSpc>
              <a:spcBef>
                <a:spcPts val="905"/>
              </a:spcBef>
              <a:buFont typeface="Arial"/>
              <a:buChar char="•"/>
              <a:tabLst>
                <a:tab pos="751840" algn="l"/>
                <a:tab pos="752475" algn="l"/>
              </a:tabLst>
            </a:pP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Regardless of </a:t>
            </a:r>
            <a:r>
              <a:rPr dirty="0" sz="1950" spc="-5">
                <a:solidFill>
                  <a:srgbClr val="585858"/>
                </a:solidFill>
                <a:latin typeface="Calibri"/>
                <a:cs typeface="Calibri"/>
              </a:rPr>
              <a:t>number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variants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included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in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the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PGS </a:t>
            </a:r>
            <a:r>
              <a:rPr dirty="0" sz="1950" spc="-20">
                <a:solidFill>
                  <a:srgbClr val="585858"/>
                </a:solidFill>
                <a:latin typeface="Calibri"/>
                <a:cs typeface="Calibri"/>
              </a:rPr>
              <a:t>for</a:t>
            </a:r>
            <a:r>
              <a:rPr dirty="0" sz="1950" spc="14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950" spc="25">
                <a:solidFill>
                  <a:srgbClr val="585858"/>
                </a:solidFill>
                <a:latin typeface="Calibri"/>
                <a:cs typeface="Calibri"/>
              </a:rPr>
              <a:t>CAD</a:t>
            </a:r>
            <a:endParaRPr sz="1950">
              <a:latin typeface="Calibri"/>
              <a:cs typeface="Calibri"/>
            </a:endParaRPr>
          </a:p>
          <a:p>
            <a:pPr lvl="2" marL="1209675" indent="-282575">
              <a:lnSpc>
                <a:spcPct val="100000"/>
              </a:lnSpc>
              <a:spcBef>
                <a:spcPts val="965"/>
              </a:spcBef>
              <a:buFont typeface="Arial"/>
              <a:buChar char="•"/>
              <a:tabLst>
                <a:tab pos="1209040" algn="l"/>
                <a:tab pos="1209675" algn="l"/>
              </a:tabLst>
            </a:pP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Including scores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composed of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1,800,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1.7M,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4.1M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or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6.6M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genetic</a:t>
            </a:r>
            <a:r>
              <a:rPr dirty="0" sz="1950" spc="1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variants</a:t>
            </a:r>
            <a:endParaRPr sz="1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905500"/>
            <a:ext cx="12192000" cy="9524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36269" y="651509"/>
            <a:ext cx="10920095" cy="21590"/>
          </a:xfrm>
          <a:custGeom>
            <a:avLst/>
            <a:gdLst/>
            <a:ahLst/>
            <a:cxnLst/>
            <a:rect l="l" t="t" r="r" b="b"/>
            <a:pathLst>
              <a:path w="10920095" h="21590">
                <a:moveTo>
                  <a:pt x="0" y="21209"/>
                </a:moveTo>
                <a:lnTo>
                  <a:pt x="10919587" y="0"/>
                </a:lnTo>
              </a:path>
            </a:pathLst>
          </a:custGeom>
          <a:ln w="19049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031359" y="49593"/>
            <a:ext cx="1973580" cy="5105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5"/>
              <a:t>Conclusions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58519" y="852868"/>
            <a:ext cx="10694035" cy="422148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94640" marR="5080" indent="-281940">
              <a:lnSpc>
                <a:spcPct val="110400"/>
              </a:lnSpc>
              <a:spcBef>
                <a:spcPts val="90"/>
              </a:spcBef>
              <a:buFont typeface="Arial"/>
              <a:buChar char="•"/>
              <a:tabLst>
                <a:tab pos="294005" algn="l"/>
                <a:tab pos="294640" algn="l"/>
              </a:tabLst>
            </a:pPr>
            <a:r>
              <a:rPr dirty="0" sz="1950" spc="-25">
                <a:solidFill>
                  <a:srgbClr val="585858"/>
                </a:solidFill>
                <a:latin typeface="Calibri"/>
                <a:cs typeface="Calibri"/>
              </a:rPr>
              <a:t>At </a:t>
            </a:r>
            <a:r>
              <a:rPr dirty="0" sz="1950" spc="-15">
                <a:solidFill>
                  <a:srgbClr val="585858"/>
                </a:solidFill>
                <a:latin typeface="Calibri"/>
                <a:cs typeface="Calibri"/>
              </a:rPr>
              <a:t>any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level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a PGS </a:t>
            </a:r>
            <a:r>
              <a:rPr dirty="0" sz="1950" spc="-20">
                <a:solidFill>
                  <a:srgbClr val="585858"/>
                </a:solidFill>
                <a:latin typeface="Calibri"/>
                <a:cs typeface="Calibri"/>
              </a:rPr>
              <a:t>for </a:t>
            </a:r>
            <a:r>
              <a:rPr dirty="0" sz="1950" spc="-5">
                <a:solidFill>
                  <a:srgbClr val="585858"/>
                </a:solidFill>
                <a:latin typeface="Calibri"/>
                <a:cs typeface="Calibri"/>
              </a:rPr>
              <a:t>CAD,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lifetime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risk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cardiovascular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disease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varies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substantially </a:t>
            </a:r>
            <a:r>
              <a:rPr dirty="0" sz="1950" spc="-5">
                <a:solidFill>
                  <a:srgbClr val="585858"/>
                </a:solidFill>
                <a:latin typeface="Calibri"/>
                <a:cs typeface="Calibri"/>
              </a:rPr>
              <a:t>depending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on  </a:t>
            </a:r>
            <a:r>
              <a:rPr dirty="0" sz="1950" spc="-5">
                <a:solidFill>
                  <a:srgbClr val="585858"/>
                </a:solidFill>
                <a:latin typeface="Calibri"/>
                <a:cs typeface="Calibri"/>
              </a:rPr>
              <a:t>differences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in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lifetime </a:t>
            </a:r>
            <a:r>
              <a:rPr dirty="0" sz="1950" spc="-5">
                <a:solidFill>
                  <a:srgbClr val="585858"/>
                </a:solidFill>
                <a:latin typeface="Calibri"/>
                <a:cs typeface="Calibri"/>
              </a:rPr>
              <a:t>exposure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to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LDL and</a:t>
            </a:r>
            <a:r>
              <a:rPr dirty="0" sz="1950" spc="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SBP</a:t>
            </a:r>
            <a:endParaRPr sz="1950">
              <a:latin typeface="Calibri"/>
              <a:cs typeface="Calibri"/>
            </a:endParaRPr>
          </a:p>
          <a:p>
            <a:pPr marL="294640" marR="229870" indent="-281940">
              <a:lnSpc>
                <a:spcPct val="111200"/>
              </a:lnSpc>
              <a:spcBef>
                <a:spcPts val="465"/>
              </a:spcBef>
              <a:buFont typeface="Arial"/>
              <a:buChar char="•"/>
              <a:tabLst>
                <a:tab pos="294005" algn="l"/>
                <a:tab pos="294640" algn="l"/>
              </a:tabLst>
            </a:pPr>
            <a:r>
              <a:rPr dirty="0" sz="1950" spc="-5">
                <a:solidFill>
                  <a:srgbClr val="585858"/>
                </a:solidFill>
                <a:latin typeface="Calibri"/>
                <a:cs typeface="Calibri"/>
              </a:rPr>
              <a:t>Therefore,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a PGS </a:t>
            </a:r>
            <a:r>
              <a:rPr dirty="0" sz="1950" spc="-20">
                <a:solidFill>
                  <a:srgbClr val="585858"/>
                </a:solidFill>
                <a:latin typeface="Calibri"/>
                <a:cs typeface="Calibri"/>
              </a:rPr>
              <a:t>for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CAD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should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be combined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with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information about lifetime </a:t>
            </a:r>
            <a:r>
              <a:rPr dirty="0" sz="1950" spc="-5">
                <a:solidFill>
                  <a:srgbClr val="585858"/>
                </a:solidFill>
                <a:latin typeface="Calibri"/>
                <a:cs typeface="Calibri"/>
              </a:rPr>
              <a:t>exposure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to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LDL and 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SBP to </a:t>
            </a:r>
            <a:r>
              <a:rPr dirty="0" sz="1950" spc="5" i="1">
                <a:solidFill>
                  <a:srgbClr val="C00000"/>
                </a:solidFill>
                <a:latin typeface="Calibri"/>
                <a:cs typeface="Calibri"/>
              </a:rPr>
              <a:t>more </a:t>
            </a:r>
            <a:r>
              <a:rPr dirty="0" sz="1950" spc="10" i="1">
                <a:solidFill>
                  <a:srgbClr val="C00000"/>
                </a:solidFill>
                <a:latin typeface="Calibri"/>
                <a:cs typeface="Calibri"/>
              </a:rPr>
              <a:t>accurately </a:t>
            </a:r>
            <a:r>
              <a:rPr dirty="0" sz="1950" spc="15" i="1">
                <a:solidFill>
                  <a:srgbClr val="585858"/>
                </a:solidFill>
                <a:latin typeface="Calibri"/>
                <a:cs typeface="Calibri"/>
              </a:rPr>
              <a:t>estimate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lifetime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risk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cardiovascular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disease, </a:t>
            </a:r>
            <a:r>
              <a:rPr dirty="0" sz="1950" spc="10">
                <a:solidFill>
                  <a:srgbClr val="C00000"/>
                </a:solidFill>
                <a:latin typeface="Calibri"/>
                <a:cs typeface="Calibri"/>
              </a:rPr>
              <a:t>more </a:t>
            </a:r>
            <a:r>
              <a:rPr dirty="0" sz="1950" spc="5">
                <a:solidFill>
                  <a:srgbClr val="C00000"/>
                </a:solidFill>
                <a:latin typeface="Calibri"/>
                <a:cs typeface="Calibri"/>
              </a:rPr>
              <a:t>accurately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identify  </a:t>
            </a:r>
            <a:r>
              <a:rPr dirty="0" sz="1950" spc="-10">
                <a:solidFill>
                  <a:srgbClr val="585858"/>
                </a:solidFill>
                <a:latin typeface="Calibri"/>
                <a:cs typeface="Calibri"/>
              </a:rPr>
              <a:t>persons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who </a:t>
            </a:r>
            <a:r>
              <a:rPr dirty="0" sz="1950" spc="-10">
                <a:solidFill>
                  <a:srgbClr val="585858"/>
                </a:solidFill>
                <a:latin typeface="Calibri"/>
                <a:cs typeface="Calibri"/>
              </a:rPr>
              <a:t>may </a:t>
            </a:r>
            <a:r>
              <a:rPr dirty="0" sz="1950" spc="-5">
                <a:solidFill>
                  <a:srgbClr val="585858"/>
                </a:solidFill>
                <a:latin typeface="Calibri"/>
                <a:cs typeface="Calibri"/>
              </a:rPr>
              <a:t>benefit from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early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interventions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to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reduce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risk,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and </a:t>
            </a:r>
            <a:r>
              <a:rPr dirty="0" sz="1950" spc="10" i="1">
                <a:solidFill>
                  <a:srgbClr val="C00000"/>
                </a:solidFill>
                <a:latin typeface="Calibri"/>
                <a:cs typeface="Calibri"/>
              </a:rPr>
              <a:t>better </a:t>
            </a:r>
            <a:r>
              <a:rPr dirty="0" sz="1950" spc="15" i="1">
                <a:solidFill>
                  <a:srgbClr val="C00000"/>
                </a:solidFill>
                <a:latin typeface="Calibri"/>
                <a:cs typeface="Calibri"/>
              </a:rPr>
              <a:t>estimate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the potential  </a:t>
            </a:r>
            <a:r>
              <a:rPr dirty="0" sz="1950" spc="-5">
                <a:solidFill>
                  <a:srgbClr val="585858"/>
                </a:solidFill>
                <a:latin typeface="Calibri"/>
                <a:cs typeface="Calibri"/>
              </a:rPr>
              <a:t>benefit from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early</a:t>
            </a:r>
            <a:r>
              <a:rPr dirty="0" sz="1950" spc="-22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interventions</a:t>
            </a:r>
            <a:endParaRPr sz="1950">
              <a:latin typeface="Calibri"/>
              <a:cs typeface="Calibri"/>
            </a:endParaRPr>
          </a:p>
          <a:p>
            <a:pPr lvl="1" marL="751840" indent="-282575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751840" algn="l"/>
                <a:tab pos="752475" algn="l"/>
              </a:tabLst>
            </a:pP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absolute </a:t>
            </a:r>
            <a:r>
              <a:rPr dirty="0" sz="1800" spc="-10">
                <a:solidFill>
                  <a:srgbClr val="585858"/>
                </a:solidFill>
                <a:latin typeface="Calibri"/>
                <a:cs typeface="Calibri"/>
              </a:rPr>
              <a:t>lifetime </a:t>
            </a:r>
            <a:r>
              <a:rPr dirty="0" sz="1800" spc="-5">
                <a:solidFill>
                  <a:srgbClr val="585858"/>
                </a:solidFill>
                <a:latin typeface="Calibri"/>
                <a:cs typeface="Calibri"/>
              </a:rPr>
              <a:t>risk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800" spc="-5">
                <a:solidFill>
                  <a:srgbClr val="585858"/>
                </a:solidFill>
                <a:latin typeface="Calibri"/>
                <a:cs typeface="Calibri"/>
              </a:rPr>
              <a:t>cardiovascular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disease </a:t>
            </a:r>
            <a:r>
              <a:rPr dirty="0" sz="1800" spc="5">
                <a:solidFill>
                  <a:srgbClr val="585858"/>
                </a:solidFill>
                <a:latin typeface="Calibri"/>
                <a:cs typeface="Calibri"/>
              </a:rPr>
              <a:t>depends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on </a:t>
            </a:r>
            <a:r>
              <a:rPr dirty="0" sz="1800" spc="5">
                <a:solidFill>
                  <a:srgbClr val="585858"/>
                </a:solidFill>
                <a:latin typeface="Calibri"/>
                <a:cs typeface="Calibri"/>
              </a:rPr>
              <a:t>PGS </a:t>
            </a:r>
            <a:r>
              <a:rPr dirty="0" sz="1800" spc="-5">
                <a:solidFill>
                  <a:srgbClr val="585858"/>
                </a:solidFill>
                <a:latin typeface="Calibri"/>
                <a:cs typeface="Calibri"/>
              </a:rPr>
              <a:t>and </a:t>
            </a:r>
            <a:r>
              <a:rPr dirty="0" sz="1800" spc="-10">
                <a:solidFill>
                  <a:srgbClr val="585858"/>
                </a:solidFill>
                <a:latin typeface="Calibri"/>
                <a:cs typeface="Calibri"/>
              </a:rPr>
              <a:t>lifetime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exposure to </a:t>
            </a:r>
            <a:r>
              <a:rPr dirty="0" sz="1800" spc="-5">
                <a:solidFill>
                  <a:srgbClr val="585858"/>
                </a:solidFill>
                <a:latin typeface="Calibri"/>
                <a:cs typeface="Calibri"/>
              </a:rPr>
              <a:t>LDL and</a:t>
            </a:r>
            <a:r>
              <a:rPr dirty="0" sz="1800" spc="-2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585858"/>
                </a:solidFill>
                <a:latin typeface="Calibri"/>
                <a:cs typeface="Calibri"/>
              </a:rPr>
              <a:t>SBP</a:t>
            </a:r>
            <a:endParaRPr sz="1800">
              <a:latin typeface="Calibri"/>
              <a:cs typeface="Calibri"/>
            </a:endParaRPr>
          </a:p>
          <a:p>
            <a:pPr lvl="1" marL="751840" marR="97790" indent="-282575">
              <a:lnSpc>
                <a:spcPct val="122300"/>
              </a:lnSpc>
              <a:spcBef>
                <a:spcPts val="365"/>
              </a:spcBef>
              <a:buFont typeface="Arial"/>
              <a:buChar char="•"/>
              <a:tabLst>
                <a:tab pos="751840" algn="l"/>
                <a:tab pos="752475" algn="l"/>
              </a:tabLst>
            </a:pP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clinical benefit </a:t>
            </a:r>
            <a:r>
              <a:rPr dirty="0" sz="1800" spc="5">
                <a:solidFill>
                  <a:srgbClr val="585858"/>
                </a:solidFill>
                <a:latin typeface="Calibri"/>
                <a:cs typeface="Calibri"/>
              </a:rPr>
              <a:t>depends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on </a:t>
            </a:r>
            <a:r>
              <a:rPr dirty="0" sz="1800" spc="-15">
                <a:solidFill>
                  <a:srgbClr val="585858"/>
                </a:solidFill>
                <a:latin typeface="Calibri"/>
                <a:cs typeface="Calibri"/>
              </a:rPr>
              <a:t>BOTH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absolute </a:t>
            </a:r>
            <a:r>
              <a:rPr dirty="0" sz="1800" spc="-5">
                <a:solidFill>
                  <a:srgbClr val="585858"/>
                </a:solidFill>
                <a:latin typeface="Calibri"/>
                <a:cs typeface="Calibri"/>
              </a:rPr>
              <a:t>risk (which </a:t>
            </a:r>
            <a:r>
              <a:rPr dirty="0" sz="1800" spc="5">
                <a:solidFill>
                  <a:srgbClr val="585858"/>
                </a:solidFill>
                <a:latin typeface="Calibri"/>
                <a:cs typeface="Calibri"/>
              </a:rPr>
              <a:t>depends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on </a:t>
            </a:r>
            <a:r>
              <a:rPr dirty="0" sz="1800" spc="5">
                <a:solidFill>
                  <a:srgbClr val="585858"/>
                </a:solidFill>
                <a:latin typeface="Calibri"/>
                <a:cs typeface="Calibri"/>
              </a:rPr>
              <a:t>PGS </a:t>
            </a:r>
            <a:r>
              <a:rPr dirty="0" sz="1800" spc="-15">
                <a:solidFill>
                  <a:srgbClr val="585858"/>
                </a:solidFill>
                <a:latin typeface="Calibri"/>
                <a:cs typeface="Calibri"/>
              </a:rPr>
              <a:t>as </a:t>
            </a:r>
            <a:r>
              <a:rPr dirty="0" sz="1800" spc="-10">
                <a:solidFill>
                  <a:srgbClr val="585858"/>
                </a:solidFill>
                <a:latin typeface="Calibri"/>
                <a:cs typeface="Calibri"/>
              </a:rPr>
              <a:t>well </a:t>
            </a:r>
            <a:r>
              <a:rPr dirty="0" sz="1800" spc="-15">
                <a:solidFill>
                  <a:srgbClr val="585858"/>
                </a:solidFill>
                <a:latin typeface="Calibri"/>
                <a:cs typeface="Calibri"/>
              </a:rPr>
              <a:t>as </a:t>
            </a:r>
            <a:r>
              <a:rPr dirty="0" sz="1800" spc="-5">
                <a:solidFill>
                  <a:srgbClr val="585858"/>
                </a:solidFill>
                <a:latin typeface="Calibri"/>
                <a:cs typeface="Calibri"/>
              </a:rPr>
              <a:t>LDL and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SBP) &amp; the  absolute reduction in </a:t>
            </a:r>
            <a:r>
              <a:rPr dirty="0" sz="1800" spc="-5">
                <a:solidFill>
                  <a:srgbClr val="585858"/>
                </a:solidFill>
                <a:latin typeface="Calibri"/>
                <a:cs typeface="Calibri"/>
              </a:rPr>
              <a:t>LDL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or </a:t>
            </a:r>
            <a:r>
              <a:rPr dirty="0" sz="1800" spc="-5">
                <a:solidFill>
                  <a:srgbClr val="585858"/>
                </a:solidFill>
                <a:latin typeface="Calibri"/>
                <a:cs typeface="Calibri"/>
              </a:rPr>
              <a:t>SBP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achieved </a:t>
            </a:r>
            <a:r>
              <a:rPr dirty="0" sz="1800" spc="-10">
                <a:solidFill>
                  <a:srgbClr val="585858"/>
                </a:solidFill>
                <a:latin typeface="Calibri"/>
                <a:cs typeface="Calibri"/>
              </a:rPr>
              <a:t>with </a:t>
            </a:r>
            <a:r>
              <a:rPr dirty="0" sz="1800" spc="-5">
                <a:solidFill>
                  <a:srgbClr val="585858"/>
                </a:solidFill>
                <a:latin typeface="Calibri"/>
                <a:cs typeface="Calibri"/>
              </a:rPr>
              <a:t>treatment (which </a:t>
            </a:r>
            <a:r>
              <a:rPr dirty="0" sz="1800" spc="5">
                <a:solidFill>
                  <a:srgbClr val="585858"/>
                </a:solidFill>
                <a:latin typeface="Calibri"/>
                <a:cs typeface="Calibri"/>
              </a:rPr>
              <a:t>depends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on baseline </a:t>
            </a:r>
            <a:r>
              <a:rPr dirty="0" sz="1800" spc="-5">
                <a:solidFill>
                  <a:srgbClr val="585858"/>
                </a:solidFill>
                <a:latin typeface="Calibri"/>
                <a:cs typeface="Calibri"/>
              </a:rPr>
              <a:t>LDL and SBP</a:t>
            </a:r>
            <a:r>
              <a:rPr dirty="0" sz="1800" spc="-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800" spc="5">
                <a:solidFill>
                  <a:srgbClr val="585858"/>
                </a:solidFill>
                <a:latin typeface="Calibri"/>
                <a:cs typeface="Calibri"/>
              </a:rPr>
              <a:t>levels)</a:t>
            </a:r>
            <a:endParaRPr sz="1800">
              <a:latin typeface="Calibri"/>
              <a:cs typeface="Calibri"/>
            </a:endParaRPr>
          </a:p>
          <a:p>
            <a:pPr marL="294640" marR="46355" indent="-281940">
              <a:lnSpc>
                <a:spcPct val="111700"/>
              </a:lnSpc>
              <a:spcBef>
                <a:spcPts val="480"/>
              </a:spcBef>
              <a:buFont typeface="Arial"/>
              <a:buChar char="•"/>
              <a:tabLst>
                <a:tab pos="294005" algn="l"/>
                <a:tab pos="294640" algn="l"/>
              </a:tabLst>
            </a:pPr>
            <a:r>
              <a:rPr dirty="0" sz="1950" spc="10" i="1">
                <a:solidFill>
                  <a:srgbClr val="585858"/>
                </a:solidFill>
                <a:latin typeface="Calibri"/>
                <a:cs typeface="Calibri"/>
              </a:rPr>
              <a:t>When </a:t>
            </a:r>
            <a:r>
              <a:rPr dirty="0" sz="1950" spc="15" i="1">
                <a:solidFill>
                  <a:srgbClr val="585858"/>
                </a:solidFill>
                <a:latin typeface="Calibri"/>
                <a:cs typeface="Calibri"/>
              </a:rPr>
              <a:t>combined </a:t>
            </a:r>
            <a:r>
              <a:rPr dirty="0" sz="1950" spc="20" i="1">
                <a:solidFill>
                  <a:srgbClr val="585858"/>
                </a:solidFill>
                <a:latin typeface="Calibri"/>
                <a:cs typeface="Calibri"/>
              </a:rPr>
              <a:t>with </a:t>
            </a:r>
            <a:r>
              <a:rPr dirty="0" sz="1950" spc="5" i="1">
                <a:solidFill>
                  <a:srgbClr val="585858"/>
                </a:solidFill>
                <a:latin typeface="Calibri"/>
                <a:cs typeface="Calibri"/>
              </a:rPr>
              <a:t>LDL </a:t>
            </a:r>
            <a:r>
              <a:rPr dirty="0" sz="1950" spc="10" i="1">
                <a:solidFill>
                  <a:srgbClr val="585858"/>
                </a:solidFill>
                <a:latin typeface="Calibri"/>
                <a:cs typeface="Calibri"/>
              </a:rPr>
              <a:t>and </a:t>
            </a:r>
            <a:r>
              <a:rPr dirty="0" sz="1950" spc="-50" i="1">
                <a:solidFill>
                  <a:srgbClr val="585858"/>
                </a:solidFill>
                <a:latin typeface="Calibri"/>
                <a:cs typeface="Calibri"/>
              </a:rPr>
              <a:t>SBP, </a:t>
            </a:r>
            <a:r>
              <a:rPr dirty="0" sz="1950" spc="15" i="1">
                <a:solidFill>
                  <a:srgbClr val="585858"/>
                </a:solidFill>
                <a:latin typeface="Calibri"/>
                <a:cs typeface="Calibri"/>
              </a:rPr>
              <a:t>a PGS </a:t>
            </a:r>
            <a:r>
              <a:rPr dirty="0" sz="1950" spc="5" i="1">
                <a:solidFill>
                  <a:srgbClr val="585858"/>
                </a:solidFill>
                <a:latin typeface="Calibri"/>
                <a:cs typeface="Calibri"/>
              </a:rPr>
              <a:t>for </a:t>
            </a:r>
            <a:r>
              <a:rPr dirty="0" sz="1950" spc="10" i="1">
                <a:solidFill>
                  <a:srgbClr val="585858"/>
                </a:solidFill>
                <a:latin typeface="Calibri"/>
                <a:cs typeface="Calibri"/>
              </a:rPr>
              <a:t>CAD has the potential to </a:t>
            </a:r>
            <a:r>
              <a:rPr dirty="0" sz="1950" spc="20" i="1">
                <a:solidFill>
                  <a:srgbClr val="585858"/>
                </a:solidFill>
                <a:latin typeface="Calibri"/>
                <a:cs typeface="Calibri"/>
              </a:rPr>
              <a:t>help </a:t>
            </a:r>
            <a:r>
              <a:rPr dirty="0" sz="1950" spc="15" i="1">
                <a:solidFill>
                  <a:srgbClr val="585858"/>
                </a:solidFill>
                <a:latin typeface="Calibri"/>
                <a:cs typeface="Calibri"/>
              </a:rPr>
              <a:t>personalize </a:t>
            </a:r>
            <a:r>
              <a:rPr dirty="0" sz="1950" spc="10" i="1">
                <a:solidFill>
                  <a:srgbClr val="585858"/>
                </a:solidFill>
                <a:latin typeface="Calibri"/>
                <a:cs typeface="Calibri"/>
              </a:rPr>
              <a:t>the prevention  </a:t>
            </a:r>
            <a:r>
              <a:rPr dirty="0" sz="1950" spc="10" i="1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950" spc="15" i="1">
                <a:solidFill>
                  <a:srgbClr val="585858"/>
                </a:solidFill>
                <a:latin typeface="Calibri"/>
                <a:cs typeface="Calibri"/>
              </a:rPr>
              <a:t>cardiovascular disease </a:t>
            </a:r>
            <a:r>
              <a:rPr dirty="0" sz="1950" spc="10" i="1">
                <a:solidFill>
                  <a:srgbClr val="585858"/>
                </a:solidFill>
                <a:latin typeface="Calibri"/>
                <a:cs typeface="Calibri"/>
              </a:rPr>
              <a:t>by </a:t>
            </a:r>
            <a:r>
              <a:rPr dirty="0" sz="1950" spc="15" i="1">
                <a:solidFill>
                  <a:srgbClr val="585858"/>
                </a:solidFill>
                <a:latin typeface="Calibri"/>
                <a:cs typeface="Calibri"/>
              </a:rPr>
              <a:t>helping </a:t>
            </a:r>
            <a:r>
              <a:rPr dirty="0" sz="1950" spc="10" i="1">
                <a:solidFill>
                  <a:srgbClr val="585858"/>
                </a:solidFill>
                <a:latin typeface="Calibri"/>
                <a:cs typeface="Calibri"/>
              </a:rPr>
              <a:t>to </a:t>
            </a:r>
            <a:r>
              <a:rPr dirty="0" sz="1950" spc="15" i="1">
                <a:solidFill>
                  <a:srgbClr val="585858"/>
                </a:solidFill>
                <a:latin typeface="Calibri"/>
                <a:cs typeface="Calibri"/>
              </a:rPr>
              <a:t>identify </a:t>
            </a:r>
            <a:r>
              <a:rPr dirty="0" sz="1950" spc="10" i="1">
                <a:solidFill>
                  <a:srgbClr val="585858"/>
                </a:solidFill>
                <a:latin typeface="Calibri"/>
                <a:cs typeface="Calibri"/>
              </a:rPr>
              <a:t>persons </a:t>
            </a:r>
            <a:r>
              <a:rPr dirty="0" sz="1950" spc="20" i="1">
                <a:solidFill>
                  <a:srgbClr val="585858"/>
                </a:solidFill>
                <a:latin typeface="Calibri"/>
                <a:cs typeface="Calibri"/>
              </a:rPr>
              <a:t>who </a:t>
            </a:r>
            <a:r>
              <a:rPr dirty="0" sz="1950" spc="15" i="1">
                <a:solidFill>
                  <a:srgbClr val="585858"/>
                </a:solidFill>
                <a:latin typeface="Calibri"/>
                <a:cs typeface="Calibri"/>
              </a:rPr>
              <a:t>may benefit </a:t>
            </a:r>
            <a:r>
              <a:rPr dirty="0" sz="1950" spc="10" i="1">
                <a:solidFill>
                  <a:srgbClr val="585858"/>
                </a:solidFill>
                <a:latin typeface="Calibri"/>
                <a:cs typeface="Calibri"/>
              </a:rPr>
              <a:t>the </a:t>
            </a:r>
            <a:r>
              <a:rPr dirty="0" sz="1950" spc="15" i="1">
                <a:solidFill>
                  <a:srgbClr val="585858"/>
                </a:solidFill>
                <a:latin typeface="Calibri"/>
                <a:cs typeface="Calibri"/>
              </a:rPr>
              <a:t>most </a:t>
            </a:r>
            <a:r>
              <a:rPr dirty="0" sz="1950" spc="5" i="1">
                <a:solidFill>
                  <a:srgbClr val="585858"/>
                </a:solidFill>
                <a:latin typeface="Calibri"/>
                <a:cs typeface="Calibri"/>
              </a:rPr>
              <a:t>from </a:t>
            </a:r>
            <a:r>
              <a:rPr dirty="0" sz="1950" spc="10" i="1">
                <a:solidFill>
                  <a:srgbClr val="585858"/>
                </a:solidFill>
                <a:latin typeface="Calibri"/>
                <a:cs typeface="Calibri"/>
              </a:rPr>
              <a:t>early  interventions to </a:t>
            </a:r>
            <a:r>
              <a:rPr dirty="0" sz="1950" spc="20" i="1">
                <a:solidFill>
                  <a:srgbClr val="585858"/>
                </a:solidFill>
                <a:latin typeface="Calibri"/>
                <a:cs typeface="Calibri"/>
              </a:rPr>
              <a:t>minimize </a:t>
            </a:r>
            <a:r>
              <a:rPr dirty="0" sz="1950" spc="10" i="1">
                <a:solidFill>
                  <a:srgbClr val="585858"/>
                </a:solidFill>
                <a:latin typeface="Calibri"/>
                <a:cs typeface="Calibri"/>
              </a:rPr>
              <a:t>the </a:t>
            </a:r>
            <a:r>
              <a:rPr dirty="0" sz="1950" spc="15" i="1">
                <a:solidFill>
                  <a:srgbClr val="585858"/>
                </a:solidFill>
                <a:latin typeface="Calibri"/>
                <a:cs typeface="Calibri"/>
              </a:rPr>
              <a:t>cumulative </a:t>
            </a:r>
            <a:r>
              <a:rPr dirty="0" sz="1950" spc="5" i="1">
                <a:solidFill>
                  <a:srgbClr val="585858"/>
                </a:solidFill>
                <a:latin typeface="Calibri"/>
                <a:cs typeface="Calibri"/>
              </a:rPr>
              <a:t>effects of </a:t>
            </a:r>
            <a:r>
              <a:rPr dirty="0" sz="1950" spc="10" i="1">
                <a:solidFill>
                  <a:srgbClr val="585858"/>
                </a:solidFill>
                <a:latin typeface="Calibri"/>
                <a:cs typeface="Calibri"/>
              </a:rPr>
              <a:t>lifetime </a:t>
            </a:r>
            <a:r>
              <a:rPr dirty="0" sz="1950" i="1">
                <a:solidFill>
                  <a:srgbClr val="585858"/>
                </a:solidFill>
                <a:latin typeface="Calibri"/>
                <a:cs typeface="Calibri"/>
              </a:rPr>
              <a:t>exposure </a:t>
            </a:r>
            <a:r>
              <a:rPr dirty="0" sz="1950" spc="10" i="1">
                <a:solidFill>
                  <a:srgbClr val="585858"/>
                </a:solidFill>
                <a:latin typeface="Calibri"/>
                <a:cs typeface="Calibri"/>
              </a:rPr>
              <a:t>to </a:t>
            </a:r>
            <a:r>
              <a:rPr dirty="0" sz="1950" spc="5" i="1">
                <a:solidFill>
                  <a:srgbClr val="585858"/>
                </a:solidFill>
                <a:latin typeface="Calibri"/>
                <a:cs typeface="Calibri"/>
              </a:rPr>
              <a:t>LDL </a:t>
            </a:r>
            <a:r>
              <a:rPr dirty="0" sz="1950" spc="10" i="1">
                <a:solidFill>
                  <a:srgbClr val="585858"/>
                </a:solidFill>
                <a:latin typeface="Calibri"/>
                <a:cs typeface="Calibri"/>
              </a:rPr>
              <a:t>and</a:t>
            </a:r>
            <a:r>
              <a:rPr dirty="0" sz="1950" spc="185" i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950" spc="15" i="1">
                <a:solidFill>
                  <a:srgbClr val="585858"/>
                </a:solidFill>
                <a:latin typeface="Calibri"/>
                <a:cs typeface="Calibri"/>
              </a:rPr>
              <a:t>SBP</a:t>
            </a:r>
            <a:endParaRPr sz="1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905500"/>
            <a:ext cx="12192000" cy="9524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83151" y="165100"/>
            <a:ext cx="3429000" cy="5111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 i="1">
                <a:latin typeface="Calibri"/>
                <a:cs typeface="Calibri"/>
              </a:rPr>
              <a:t>One </a:t>
            </a:r>
            <a:r>
              <a:rPr dirty="0" spc="10" i="1">
                <a:latin typeface="Calibri"/>
                <a:cs typeface="Calibri"/>
              </a:rPr>
              <a:t>more </a:t>
            </a:r>
            <a:r>
              <a:rPr dirty="0" spc="-5" i="1">
                <a:latin typeface="Calibri"/>
                <a:cs typeface="Calibri"/>
              </a:rPr>
              <a:t>thought</a:t>
            </a:r>
            <a:r>
              <a:rPr dirty="0" spc="180" i="1">
                <a:latin typeface="Calibri"/>
                <a:cs typeface="Calibri"/>
              </a:rPr>
              <a:t> </a:t>
            </a:r>
            <a:r>
              <a:rPr dirty="0" spc="20" i="1">
                <a:latin typeface="Calibri"/>
                <a:cs typeface="Calibri"/>
              </a:rPr>
              <a:t>…</a:t>
            </a:r>
          </a:p>
        </p:txBody>
      </p:sp>
      <p:sp>
        <p:nvSpPr>
          <p:cNvPr id="4" name="object 4"/>
          <p:cNvSpPr/>
          <p:nvPr/>
        </p:nvSpPr>
        <p:spPr>
          <a:xfrm>
            <a:off x="636269" y="811530"/>
            <a:ext cx="10920095" cy="21590"/>
          </a:xfrm>
          <a:custGeom>
            <a:avLst/>
            <a:gdLst/>
            <a:ahLst/>
            <a:cxnLst/>
            <a:rect l="l" t="t" r="r" b="b"/>
            <a:pathLst>
              <a:path w="10920095" h="21590">
                <a:moveTo>
                  <a:pt x="0" y="21209"/>
                </a:moveTo>
                <a:lnTo>
                  <a:pt x="10919587" y="0"/>
                </a:lnTo>
              </a:path>
            </a:pathLst>
          </a:custGeom>
          <a:ln w="19049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19505" y="951031"/>
            <a:ext cx="10361930" cy="4603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294640" indent="-282575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294640" algn="l"/>
                <a:tab pos="295275" algn="l"/>
              </a:tabLst>
            </a:pPr>
            <a:r>
              <a:rPr dirty="0" sz="1950" spc="-5">
                <a:solidFill>
                  <a:srgbClr val="585858"/>
                </a:solidFill>
                <a:latin typeface="Calibri"/>
                <a:cs typeface="Calibri"/>
              </a:rPr>
              <a:t>It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is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important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to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recognize that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the </a:t>
            </a:r>
            <a:r>
              <a:rPr dirty="0" sz="1950" spc="10" i="1">
                <a:solidFill>
                  <a:srgbClr val="585858"/>
                </a:solidFill>
                <a:latin typeface="Calibri"/>
                <a:cs typeface="Calibri"/>
              </a:rPr>
              <a:t>trajectories of lifetime risk </a:t>
            </a:r>
            <a:r>
              <a:rPr dirty="0" sz="1950" spc="5" i="1">
                <a:solidFill>
                  <a:srgbClr val="585858"/>
                </a:solidFill>
                <a:latin typeface="Calibri"/>
                <a:cs typeface="Calibri"/>
              </a:rPr>
              <a:t>for </a:t>
            </a:r>
            <a:r>
              <a:rPr dirty="0" sz="1950" spc="15" i="1">
                <a:solidFill>
                  <a:srgbClr val="585858"/>
                </a:solidFill>
                <a:latin typeface="Calibri"/>
                <a:cs typeface="Calibri"/>
              </a:rPr>
              <a:t>cardiovascular</a:t>
            </a:r>
            <a:r>
              <a:rPr dirty="0" sz="1950" spc="315" i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950" spc="15" i="1">
                <a:solidFill>
                  <a:srgbClr val="585858"/>
                </a:solidFill>
                <a:latin typeface="Calibri"/>
                <a:cs typeface="Calibri"/>
              </a:rPr>
              <a:t>disease</a:t>
            </a:r>
            <a:endParaRPr sz="1950">
              <a:latin typeface="Calibri"/>
              <a:cs typeface="Calibri"/>
            </a:endParaRPr>
          </a:p>
          <a:p>
            <a:pPr marL="294640">
              <a:lnSpc>
                <a:spcPct val="100000"/>
              </a:lnSpc>
              <a:spcBef>
                <a:spcPts val="484"/>
              </a:spcBef>
            </a:pP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predicted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by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a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PGS </a:t>
            </a:r>
            <a:r>
              <a:rPr dirty="0" sz="1950" spc="5" i="1">
                <a:solidFill>
                  <a:srgbClr val="585858"/>
                </a:solidFill>
                <a:latin typeface="Calibri"/>
                <a:cs typeface="Calibri"/>
              </a:rPr>
              <a:t>are </a:t>
            </a:r>
            <a:r>
              <a:rPr dirty="0" sz="1950" spc="10" i="1">
                <a:solidFill>
                  <a:srgbClr val="585858"/>
                </a:solidFill>
                <a:latin typeface="Calibri"/>
                <a:cs typeface="Calibri"/>
              </a:rPr>
              <a:t>not</a:t>
            </a:r>
            <a:r>
              <a:rPr dirty="0" sz="1950" spc="254" i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950" i="1">
                <a:solidFill>
                  <a:srgbClr val="585858"/>
                </a:solidFill>
                <a:latin typeface="Calibri"/>
                <a:cs typeface="Calibri"/>
              </a:rPr>
              <a:t>fixed</a:t>
            </a:r>
            <a:endParaRPr sz="1950">
              <a:latin typeface="Calibri"/>
              <a:cs typeface="Calibri"/>
            </a:endParaRPr>
          </a:p>
          <a:p>
            <a:pPr marL="294640" marR="135255" indent="-282575">
              <a:lnSpc>
                <a:spcPct val="120600"/>
              </a:lnSpc>
              <a:spcBef>
                <a:spcPts val="420"/>
              </a:spcBef>
              <a:buFont typeface="Arial"/>
              <a:buChar char="•"/>
              <a:tabLst>
                <a:tab pos="294640" algn="l"/>
                <a:tab pos="295275" algn="l"/>
              </a:tabLst>
            </a:pPr>
            <a:r>
              <a:rPr dirty="0" sz="1950" spc="-25">
                <a:solidFill>
                  <a:srgbClr val="585858"/>
                </a:solidFill>
                <a:latin typeface="Calibri"/>
                <a:cs typeface="Calibri"/>
              </a:rPr>
              <a:t>At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the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same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level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a PGS </a:t>
            </a:r>
            <a:r>
              <a:rPr dirty="0" sz="1950" spc="-20">
                <a:solidFill>
                  <a:srgbClr val="585858"/>
                </a:solidFill>
                <a:latin typeface="Calibri"/>
                <a:cs typeface="Calibri"/>
              </a:rPr>
              <a:t>for </a:t>
            </a:r>
            <a:r>
              <a:rPr dirty="0" sz="1950" spc="-5">
                <a:solidFill>
                  <a:srgbClr val="585858"/>
                </a:solidFill>
                <a:latin typeface="Calibri"/>
                <a:cs typeface="Calibri"/>
              </a:rPr>
              <a:t>CAD,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participants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with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lower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lifetime </a:t>
            </a:r>
            <a:r>
              <a:rPr dirty="0" sz="1950" spc="-5">
                <a:solidFill>
                  <a:srgbClr val="585858"/>
                </a:solidFill>
                <a:latin typeface="Calibri"/>
                <a:cs typeface="Calibri"/>
              </a:rPr>
              <a:t>exposure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to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LDL and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SBP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had 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a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lower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trajectory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risk </a:t>
            </a:r>
            <a:r>
              <a:rPr dirty="0" sz="1950" spc="-20">
                <a:solidFill>
                  <a:srgbClr val="585858"/>
                </a:solidFill>
                <a:latin typeface="Calibri"/>
                <a:cs typeface="Calibri"/>
              </a:rPr>
              <a:t>for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cardiovascular</a:t>
            </a:r>
            <a:r>
              <a:rPr dirty="0" sz="1950" spc="18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disease</a:t>
            </a:r>
            <a:endParaRPr sz="1950">
              <a:latin typeface="Calibri"/>
              <a:cs typeface="Calibri"/>
            </a:endParaRPr>
          </a:p>
          <a:p>
            <a:pPr marL="294640" marR="5080" indent="-282575">
              <a:lnSpc>
                <a:spcPct val="118000"/>
              </a:lnSpc>
              <a:spcBef>
                <a:spcPts val="545"/>
              </a:spcBef>
              <a:buFont typeface="Arial"/>
              <a:buChar char="•"/>
              <a:tabLst>
                <a:tab pos="294640" algn="l"/>
                <a:tab pos="295275" algn="l"/>
              </a:tabLst>
            </a:pP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This finding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implies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that </a:t>
            </a:r>
            <a:r>
              <a:rPr dirty="0" sz="1950" spc="10" i="1">
                <a:solidFill>
                  <a:srgbClr val="C00000"/>
                </a:solidFill>
                <a:latin typeface="Calibri"/>
                <a:cs typeface="Calibri"/>
              </a:rPr>
              <a:t>the trajectory of </a:t>
            </a:r>
            <a:r>
              <a:rPr dirty="0" sz="1950" spc="15" i="1">
                <a:solidFill>
                  <a:srgbClr val="C00000"/>
                </a:solidFill>
                <a:latin typeface="Calibri"/>
                <a:cs typeface="Calibri"/>
              </a:rPr>
              <a:t>cardiovascular </a:t>
            </a:r>
            <a:r>
              <a:rPr dirty="0" sz="1950" spc="10" i="1">
                <a:solidFill>
                  <a:srgbClr val="C00000"/>
                </a:solidFill>
                <a:latin typeface="Calibri"/>
                <a:cs typeface="Calibri"/>
              </a:rPr>
              <a:t>risk </a:t>
            </a:r>
            <a:r>
              <a:rPr dirty="0" sz="1950" spc="15" i="1">
                <a:solidFill>
                  <a:srgbClr val="C00000"/>
                </a:solidFill>
                <a:latin typeface="Calibri"/>
                <a:cs typeface="Calibri"/>
              </a:rPr>
              <a:t>predicted </a:t>
            </a:r>
            <a:r>
              <a:rPr dirty="0" sz="1950" spc="10" i="1">
                <a:solidFill>
                  <a:srgbClr val="C00000"/>
                </a:solidFill>
                <a:latin typeface="Calibri"/>
                <a:cs typeface="Calibri"/>
              </a:rPr>
              <a:t>by </a:t>
            </a:r>
            <a:r>
              <a:rPr dirty="0" sz="1950" spc="15" i="1">
                <a:solidFill>
                  <a:srgbClr val="C00000"/>
                </a:solidFill>
                <a:latin typeface="Calibri"/>
                <a:cs typeface="Calibri"/>
              </a:rPr>
              <a:t>a PGS can </a:t>
            </a:r>
            <a:r>
              <a:rPr dirty="0" sz="1950" spc="10" i="1">
                <a:solidFill>
                  <a:srgbClr val="C00000"/>
                </a:solidFill>
                <a:latin typeface="Calibri"/>
                <a:cs typeface="Calibri"/>
              </a:rPr>
              <a:t>be </a:t>
            </a:r>
            <a:r>
              <a:rPr dirty="0" sz="1950" spc="15" i="1">
                <a:solidFill>
                  <a:srgbClr val="C00000"/>
                </a:solidFill>
                <a:latin typeface="Calibri"/>
                <a:cs typeface="Calibri"/>
              </a:rPr>
              <a:t>reduced </a:t>
            </a:r>
            <a:r>
              <a:rPr dirty="0" sz="1950" spc="10" i="1">
                <a:solidFill>
                  <a:srgbClr val="C00000"/>
                </a:solidFill>
                <a:latin typeface="Calibri"/>
                <a:cs typeface="Calibri"/>
              </a:rPr>
              <a:t>by  </a:t>
            </a:r>
            <a:r>
              <a:rPr dirty="0" sz="1950" spc="15" i="1">
                <a:solidFill>
                  <a:srgbClr val="C00000"/>
                </a:solidFill>
                <a:latin typeface="Calibri"/>
                <a:cs typeface="Calibri"/>
              </a:rPr>
              <a:t>lowering </a:t>
            </a:r>
            <a:r>
              <a:rPr dirty="0" sz="1950" spc="5" i="1">
                <a:solidFill>
                  <a:srgbClr val="C00000"/>
                </a:solidFill>
                <a:latin typeface="Calibri"/>
                <a:cs typeface="Calibri"/>
              </a:rPr>
              <a:t>LDL </a:t>
            </a:r>
            <a:r>
              <a:rPr dirty="0" sz="1950" spc="10" i="1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dirty="0" sz="1950" spc="3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950" spc="10" i="1">
                <a:solidFill>
                  <a:srgbClr val="C00000"/>
                </a:solidFill>
                <a:latin typeface="Calibri"/>
                <a:cs typeface="Calibri"/>
              </a:rPr>
              <a:t>SBP</a:t>
            </a:r>
            <a:endParaRPr sz="1950">
              <a:latin typeface="Calibri"/>
              <a:cs typeface="Calibri"/>
            </a:endParaRPr>
          </a:p>
          <a:p>
            <a:pPr marL="294640" indent="-282575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294640" algn="l"/>
                <a:tab pos="295275" algn="l"/>
              </a:tabLst>
            </a:pPr>
            <a:r>
              <a:rPr dirty="0" sz="1950" spc="-10">
                <a:solidFill>
                  <a:srgbClr val="585858"/>
                </a:solidFill>
                <a:latin typeface="Calibri"/>
                <a:cs typeface="Calibri"/>
              </a:rPr>
              <a:t>Indeed,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participants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with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low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lifetime </a:t>
            </a:r>
            <a:r>
              <a:rPr dirty="0" sz="1950" spc="-5">
                <a:solidFill>
                  <a:srgbClr val="585858"/>
                </a:solidFill>
                <a:latin typeface="Calibri"/>
                <a:cs typeface="Calibri"/>
              </a:rPr>
              <a:t>exposure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to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LDL and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SBP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had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a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low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lifetime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risk</a:t>
            </a:r>
            <a:r>
              <a:rPr dirty="0" sz="1950" spc="-1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of</a:t>
            </a:r>
            <a:endParaRPr sz="1950">
              <a:latin typeface="Calibri"/>
              <a:cs typeface="Calibri"/>
            </a:endParaRPr>
          </a:p>
          <a:p>
            <a:pPr marL="294640">
              <a:lnSpc>
                <a:spcPct val="100000"/>
              </a:lnSpc>
              <a:spcBef>
                <a:spcPts val="484"/>
              </a:spcBef>
            </a:pP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cardiovascular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disease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at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all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levels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PGS </a:t>
            </a:r>
            <a:r>
              <a:rPr dirty="0" sz="1950" spc="-20">
                <a:solidFill>
                  <a:srgbClr val="585858"/>
                </a:solidFill>
                <a:latin typeface="Calibri"/>
                <a:cs typeface="Calibri"/>
              </a:rPr>
              <a:t>for</a:t>
            </a:r>
            <a:r>
              <a:rPr dirty="0" sz="1950" spc="20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CAD</a:t>
            </a:r>
            <a:endParaRPr sz="1950">
              <a:latin typeface="Calibri"/>
              <a:cs typeface="Calibri"/>
            </a:endParaRPr>
          </a:p>
          <a:p>
            <a:pPr marL="294640" marR="624840" indent="-282575">
              <a:lnSpc>
                <a:spcPct val="120600"/>
              </a:lnSpc>
              <a:spcBef>
                <a:spcPts val="420"/>
              </a:spcBef>
              <a:buFont typeface="Arial"/>
              <a:buChar char="•"/>
              <a:tabLst>
                <a:tab pos="294640" algn="l"/>
                <a:tab pos="295275" algn="l"/>
              </a:tabLst>
            </a:pP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This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implies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that LDL and </a:t>
            </a:r>
            <a:r>
              <a:rPr dirty="0" sz="1950" spc="-55">
                <a:solidFill>
                  <a:srgbClr val="585858"/>
                </a:solidFill>
                <a:latin typeface="Calibri"/>
                <a:cs typeface="Calibri"/>
              </a:rPr>
              <a:t>SBP, </a:t>
            </a:r>
            <a:r>
              <a:rPr dirty="0" sz="1950" spc="20" i="1">
                <a:solidFill>
                  <a:srgbClr val="C00000"/>
                </a:solidFill>
                <a:latin typeface="Calibri"/>
                <a:cs typeface="Calibri"/>
              </a:rPr>
              <a:t>which </a:t>
            </a:r>
            <a:r>
              <a:rPr dirty="0" sz="1950" i="1">
                <a:solidFill>
                  <a:srgbClr val="C00000"/>
                </a:solidFill>
                <a:latin typeface="Calibri"/>
                <a:cs typeface="Calibri"/>
              </a:rPr>
              <a:t>are </a:t>
            </a:r>
            <a:r>
              <a:rPr dirty="0" sz="1950" spc="15" i="1">
                <a:solidFill>
                  <a:srgbClr val="C00000"/>
                </a:solidFill>
                <a:latin typeface="Calibri"/>
                <a:cs typeface="Calibri"/>
              </a:rPr>
              <a:t>modifiable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, </a:t>
            </a:r>
            <a:r>
              <a:rPr dirty="0" sz="1950" spc="-10">
                <a:solidFill>
                  <a:srgbClr val="585858"/>
                </a:solidFill>
                <a:latin typeface="Calibri"/>
                <a:cs typeface="Calibri"/>
              </a:rPr>
              <a:t>may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be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more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powerful determinants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of  lifetime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risk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than polygenic</a:t>
            </a:r>
            <a:r>
              <a:rPr dirty="0" sz="1950" spc="1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predisposition</a:t>
            </a:r>
            <a:endParaRPr sz="1950">
              <a:latin typeface="Calibri"/>
              <a:cs typeface="Calibri"/>
            </a:endParaRPr>
          </a:p>
          <a:p>
            <a:pPr marL="294640" marR="233679" indent="-282575">
              <a:lnSpc>
                <a:spcPct val="118100"/>
              </a:lnSpc>
              <a:spcBef>
                <a:spcPts val="545"/>
              </a:spcBef>
              <a:buFont typeface="Arial"/>
              <a:buChar char="•"/>
              <a:tabLst>
                <a:tab pos="294640" algn="l"/>
                <a:tab pos="295275" algn="l"/>
              </a:tabLst>
            </a:pPr>
            <a:r>
              <a:rPr dirty="0" sz="1950" spc="-5">
                <a:solidFill>
                  <a:srgbClr val="585858"/>
                </a:solidFill>
                <a:latin typeface="Calibri"/>
                <a:cs typeface="Calibri"/>
              </a:rPr>
              <a:t>Therefore,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maintaining low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levels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LDL and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SBP </a:t>
            </a:r>
            <a:r>
              <a:rPr dirty="0" sz="1950" spc="-5">
                <a:solidFill>
                  <a:srgbClr val="585858"/>
                </a:solidFill>
                <a:latin typeface="Calibri"/>
                <a:cs typeface="Calibri"/>
              </a:rPr>
              <a:t>throughout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life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should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be the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primary </a:t>
            </a:r>
            <a:r>
              <a:rPr dirty="0" sz="1950" spc="-10">
                <a:solidFill>
                  <a:srgbClr val="585858"/>
                </a:solidFill>
                <a:latin typeface="Calibri"/>
                <a:cs typeface="Calibri"/>
              </a:rPr>
              <a:t>focus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to 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reduce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the lifetime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risk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cardiovascular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disease </a:t>
            </a:r>
            <a:r>
              <a:rPr dirty="0" sz="1950" spc="-20">
                <a:solidFill>
                  <a:srgbClr val="585858"/>
                </a:solidFill>
                <a:latin typeface="Calibri"/>
                <a:cs typeface="Calibri"/>
              </a:rPr>
              <a:t>for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all </a:t>
            </a:r>
            <a:r>
              <a:rPr dirty="0" sz="1950" spc="-10">
                <a:solidFill>
                  <a:srgbClr val="585858"/>
                </a:solidFill>
                <a:latin typeface="Calibri"/>
                <a:cs typeface="Calibri"/>
              </a:rPr>
              <a:t>persons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at all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levels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PGS </a:t>
            </a:r>
            <a:r>
              <a:rPr dirty="0" sz="1950" spc="-20">
                <a:solidFill>
                  <a:srgbClr val="585858"/>
                </a:solidFill>
                <a:latin typeface="Calibri"/>
                <a:cs typeface="Calibri"/>
              </a:rPr>
              <a:t>for</a:t>
            </a:r>
            <a:r>
              <a:rPr dirty="0" sz="1950" spc="3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CAD</a:t>
            </a:r>
            <a:endParaRPr sz="1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905500"/>
            <a:ext cx="12192000" cy="9524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36515" y="2042096"/>
            <a:ext cx="1725295" cy="5105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5" i="1">
                <a:latin typeface="Calibri"/>
                <a:cs typeface="Calibri"/>
              </a:rPr>
              <a:t>Thank</a:t>
            </a:r>
            <a:r>
              <a:rPr dirty="0" spc="35" i="1">
                <a:latin typeface="Calibri"/>
                <a:cs typeface="Calibri"/>
              </a:rPr>
              <a:t> </a:t>
            </a:r>
            <a:r>
              <a:rPr dirty="0" spc="10" i="1">
                <a:latin typeface="Calibri"/>
                <a:cs typeface="Calibri"/>
              </a:rPr>
              <a:t>you</a:t>
            </a:r>
          </a:p>
        </p:txBody>
      </p:sp>
      <p:sp>
        <p:nvSpPr>
          <p:cNvPr id="4" name="object 4"/>
          <p:cNvSpPr/>
          <p:nvPr/>
        </p:nvSpPr>
        <p:spPr>
          <a:xfrm>
            <a:off x="636269" y="887730"/>
            <a:ext cx="10920095" cy="21590"/>
          </a:xfrm>
          <a:custGeom>
            <a:avLst/>
            <a:gdLst/>
            <a:ahLst/>
            <a:cxnLst/>
            <a:rect l="l" t="t" r="r" b="b"/>
            <a:pathLst>
              <a:path w="10920095" h="21590">
                <a:moveTo>
                  <a:pt x="0" y="21209"/>
                </a:moveTo>
                <a:lnTo>
                  <a:pt x="10919587" y="0"/>
                </a:lnTo>
              </a:path>
            </a:pathLst>
          </a:custGeom>
          <a:ln w="19049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102478" y="4727955"/>
            <a:ext cx="2642235" cy="1090295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3800"/>
              </a:lnSpc>
              <a:spcBef>
                <a:spcPts val="65"/>
              </a:spcBef>
            </a:pPr>
            <a:r>
              <a:rPr dirty="0" sz="1350" spc="5" i="1">
                <a:solidFill>
                  <a:srgbClr val="7E7E7E"/>
                </a:solidFill>
                <a:latin typeface="Calibri"/>
                <a:cs typeface="Calibri"/>
              </a:rPr>
              <a:t>Alberico </a:t>
            </a:r>
            <a:r>
              <a:rPr dirty="0" sz="1350" spc="15" i="1">
                <a:solidFill>
                  <a:srgbClr val="7E7E7E"/>
                </a:solidFill>
                <a:latin typeface="Calibri"/>
                <a:cs typeface="Calibri"/>
              </a:rPr>
              <a:t>L. </a:t>
            </a:r>
            <a:r>
              <a:rPr dirty="0" sz="1350" spc="20" i="1">
                <a:solidFill>
                  <a:srgbClr val="7E7E7E"/>
                </a:solidFill>
                <a:latin typeface="Calibri"/>
                <a:cs typeface="Calibri"/>
              </a:rPr>
              <a:t>Catapano, </a:t>
            </a:r>
            <a:r>
              <a:rPr dirty="0" sz="1350" spc="15" i="1">
                <a:solidFill>
                  <a:srgbClr val="7E7E7E"/>
                </a:solidFill>
                <a:latin typeface="Calibri"/>
                <a:cs typeface="Calibri"/>
              </a:rPr>
              <a:t>PhD  </a:t>
            </a:r>
            <a:r>
              <a:rPr dirty="0" sz="1350" spc="15" i="1">
                <a:solidFill>
                  <a:srgbClr val="7E7E7E"/>
                </a:solidFill>
                <a:latin typeface="Calibri"/>
                <a:cs typeface="Calibri"/>
              </a:rPr>
              <a:t>Department of Pharmacological </a:t>
            </a:r>
            <a:r>
              <a:rPr dirty="0" sz="1350" spc="20" i="1">
                <a:solidFill>
                  <a:srgbClr val="7E7E7E"/>
                </a:solidFill>
                <a:latin typeface="Calibri"/>
                <a:cs typeface="Calibri"/>
              </a:rPr>
              <a:t>and  </a:t>
            </a:r>
            <a:r>
              <a:rPr dirty="0" sz="1350" spc="10" i="1">
                <a:solidFill>
                  <a:srgbClr val="7E7E7E"/>
                </a:solidFill>
                <a:latin typeface="Calibri"/>
                <a:cs typeface="Calibri"/>
              </a:rPr>
              <a:t>Biomolecular</a:t>
            </a:r>
            <a:r>
              <a:rPr dirty="0" sz="1350" spc="50" i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350" spc="10" i="1">
                <a:solidFill>
                  <a:srgbClr val="7E7E7E"/>
                </a:solidFill>
                <a:latin typeface="Calibri"/>
                <a:cs typeface="Calibri"/>
              </a:rPr>
              <a:t>Sciences</a:t>
            </a:r>
            <a:endParaRPr sz="1350">
              <a:latin typeface="Calibri"/>
              <a:cs typeface="Calibri"/>
            </a:endParaRPr>
          </a:p>
          <a:p>
            <a:pPr marL="12700" marR="622300">
              <a:lnSpc>
                <a:spcPts val="1680"/>
              </a:lnSpc>
              <a:spcBef>
                <a:spcPts val="70"/>
              </a:spcBef>
            </a:pPr>
            <a:r>
              <a:rPr dirty="0" sz="1350" spc="10" i="1">
                <a:solidFill>
                  <a:srgbClr val="7E7E7E"/>
                </a:solidFill>
                <a:latin typeface="Calibri"/>
                <a:cs typeface="Calibri"/>
              </a:rPr>
              <a:t>University </a:t>
            </a:r>
            <a:r>
              <a:rPr dirty="0" sz="1350" spc="15" i="1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dirty="0" sz="1350" spc="10" i="1">
                <a:solidFill>
                  <a:srgbClr val="7E7E7E"/>
                </a:solidFill>
                <a:latin typeface="Calibri"/>
                <a:cs typeface="Calibri"/>
              </a:rPr>
              <a:t>Milan </a:t>
            </a:r>
            <a:r>
              <a:rPr dirty="0" sz="1350" spc="10" i="1">
                <a:solidFill>
                  <a:srgbClr val="7E7E7E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350" spc="20" i="1">
                <a:solidFill>
                  <a:srgbClr val="7E7E7E"/>
                </a:solidFill>
                <a:latin typeface="Calibri"/>
                <a:cs typeface="Calibri"/>
                <a:hlinkClick r:id="rId3"/>
              </a:rPr>
              <a:t>a</a:t>
            </a:r>
            <a:r>
              <a:rPr dirty="0" sz="1350" spc="-15" i="1">
                <a:solidFill>
                  <a:srgbClr val="7E7E7E"/>
                </a:solidFill>
                <a:latin typeface="Calibri"/>
                <a:cs typeface="Calibri"/>
                <a:hlinkClick r:id="rId3"/>
              </a:rPr>
              <a:t>l</a:t>
            </a:r>
            <a:r>
              <a:rPr dirty="0" sz="1350" spc="20" i="1">
                <a:solidFill>
                  <a:srgbClr val="7E7E7E"/>
                </a:solidFill>
                <a:latin typeface="Calibri"/>
                <a:cs typeface="Calibri"/>
                <a:hlinkClick r:id="rId3"/>
              </a:rPr>
              <a:t>b</a:t>
            </a:r>
            <a:r>
              <a:rPr dirty="0" sz="1350" spc="10" i="1">
                <a:solidFill>
                  <a:srgbClr val="7E7E7E"/>
                </a:solidFill>
                <a:latin typeface="Calibri"/>
                <a:cs typeface="Calibri"/>
                <a:hlinkClick r:id="rId3"/>
              </a:rPr>
              <a:t>e</a:t>
            </a:r>
            <a:r>
              <a:rPr dirty="0" sz="1350" spc="15" i="1">
                <a:solidFill>
                  <a:srgbClr val="7E7E7E"/>
                </a:solidFill>
                <a:latin typeface="Calibri"/>
                <a:cs typeface="Calibri"/>
                <a:hlinkClick r:id="rId3"/>
              </a:rPr>
              <a:t>r</a:t>
            </a:r>
            <a:r>
              <a:rPr dirty="0" sz="1350" spc="-15" i="1">
                <a:solidFill>
                  <a:srgbClr val="7E7E7E"/>
                </a:solidFill>
                <a:latin typeface="Calibri"/>
                <a:cs typeface="Calibri"/>
                <a:hlinkClick r:id="rId3"/>
              </a:rPr>
              <a:t>i</a:t>
            </a:r>
            <a:r>
              <a:rPr dirty="0" sz="1350" spc="30" i="1">
                <a:solidFill>
                  <a:srgbClr val="7E7E7E"/>
                </a:solidFill>
                <a:latin typeface="Calibri"/>
                <a:cs typeface="Calibri"/>
                <a:hlinkClick r:id="rId3"/>
              </a:rPr>
              <a:t>c</a:t>
            </a:r>
            <a:r>
              <a:rPr dirty="0" sz="1350" spc="20" i="1">
                <a:solidFill>
                  <a:srgbClr val="7E7E7E"/>
                </a:solidFill>
                <a:latin typeface="Calibri"/>
                <a:cs typeface="Calibri"/>
                <a:hlinkClick r:id="rId3"/>
              </a:rPr>
              <a:t>o.</a:t>
            </a:r>
            <a:r>
              <a:rPr dirty="0" sz="1350" spc="30" i="1">
                <a:solidFill>
                  <a:srgbClr val="7E7E7E"/>
                </a:solidFill>
                <a:latin typeface="Calibri"/>
                <a:cs typeface="Calibri"/>
                <a:hlinkClick r:id="rId3"/>
              </a:rPr>
              <a:t>c</a:t>
            </a:r>
            <a:r>
              <a:rPr dirty="0" sz="1350" spc="20" i="1">
                <a:solidFill>
                  <a:srgbClr val="7E7E7E"/>
                </a:solidFill>
                <a:latin typeface="Calibri"/>
                <a:cs typeface="Calibri"/>
                <a:hlinkClick r:id="rId3"/>
              </a:rPr>
              <a:t>a</a:t>
            </a:r>
            <a:r>
              <a:rPr dirty="0" sz="1350" spc="25" i="1">
                <a:solidFill>
                  <a:srgbClr val="7E7E7E"/>
                </a:solidFill>
                <a:latin typeface="Calibri"/>
                <a:cs typeface="Calibri"/>
                <a:hlinkClick r:id="rId3"/>
              </a:rPr>
              <a:t>t</a:t>
            </a:r>
            <a:r>
              <a:rPr dirty="0" sz="1350" spc="20" i="1">
                <a:solidFill>
                  <a:srgbClr val="7E7E7E"/>
                </a:solidFill>
                <a:latin typeface="Calibri"/>
                <a:cs typeface="Calibri"/>
                <a:hlinkClick r:id="rId3"/>
              </a:rPr>
              <a:t>apan</a:t>
            </a:r>
            <a:r>
              <a:rPr dirty="0" sz="1350" spc="25" i="1">
                <a:solidFill>
                  <a:srgbClr val="7E7E7E"/>
                </a:solidFill>
                <a:latin typeface="Calibri"/>
                <a:cs typeface="Calibri"/>
                <a:hlinkClick r:id="rId3"/>
              </a:rPr>
              <a:t>o</a:t>
            </a:r>
            <a:r>
              <a:rPr dirty="0" sz="1350" spc="45" i="1">
                <a:solidFill>
                  <a:srgbClr val="7E7E7E"/>
                </a:solidFill>
                <a:latin typeface="Calibri"/>
                <a:cs typeface="Calibri"/>
                <a:hlinkClick r:id="rId3"/>
              </a:rPr>
              <a:t>@</a:t>
            </a:r>
            <a:r>
              <a:rPr dirty="0" sz="1350" spc="20" i="1">
                <a:solidFill>
                  <a:srgbClr val="7E7E7E"/>
                </a:solidFill>
                <a:latin typeface="Calibri"/>
                <a:cs typeface="Calibri"/>
                <a:hlinkClick r:id="rId3"/>
              </a:rPr>
              <a:t>un</a:t>
            </a:r>
            <a:r>
              <a:rPr dirty="0" sz="1350" spc="-15" i="1">
                <a:solidFill>
                  <a:srgbClr val="7E7E7E"/>
                </a:solidFill>
                <a:latin typeface="Calibri"/>
                <a:cs typeface="Calibri"/>
                <a:hlinkClick r:id="rId3"/>
              </a:rPr>
              <a:t>i</a:t>
            </a:r>
            <a:r>
              <a:rPr dirty="0" sz="1350" spc="5" i="1">
                <a:solidFill>
                  <a:srgbClr val="7E7E7E"/>
                </a:solidFill>
                <a:latin typeface="Calibri"/>
                <a:cs typeface="Calibri"/>
                <a:hlinkClick r:id="rId3"/>
              </a:rPr>
              <a:t>m</a:t>
            </a:r>
            <a:r>
              <a:rPr dirty="0" sz="1350" spc="-15" i="1">
                <a:solidFill>
                  <a:srgbClr val="7E7E7E"/>
                </a:solidFill>
                <a:latin typeface="Calibri"/>
                <a:cs typeface="Calibri"/>
                <a:hlinkClick r:id="rId3"/>
              </a:rPr>
              <a:t>i</a:t>
            </a:r>
            <a:r>
              <a:rPr dirty="0" sz="1350" spc="15" i="1">
                <a:solidFill>
                  <a:srgbClr val="7E7E7E"/>
                </a:solidFill>
                <a:latin typeface="Calibri"/>
                <a:cs typeface="Calibri"/>
                <a:hlinkClick r:id="rId3"/>
              </a:rPr>
              <a:t>.</a:t>
            </a:r>
            <a:r>
              <a:rPr dirty="0" sz="1350" spc="-15" i="1">
                <a:solidFill>
                  <a:srgbClr val="7E7E7E"/>
                </a:solidFill>
                <a:latin typeface="Calibri"/>
                <a:cs typeface="Calibri"/>
                <a:hlinkClick r:id="rId3"/>
              </a:rPr>
              <a:t>i</a:t>
            </a:r>
            <a:r>
              <a:rPr dirty="0" sz="1350" spc="10" i="1">
                <a:solidFill>
                  <a:srgbClr val="7E7E7E"/>
                </a:solidFill>
                <a:latin typeface="Calibri"/>
                <a:cs typeface="Calibri"/>
                <a:hlinkClick r:id="rId3"/>
              </a:rPr>
              <a:t>t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72564" y="4727955"/>
            <a:ext cx="2795905" cy="1090295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3800"/>
              </a:lnSpc>
              <a:spcBef>
                <a:spcPts val="65"/>
              </a:spcBef>
            </a:pPr>
            <a:r>
              <a:rPr dirty="0" sz="1350" spc="15" i="1">
                <a:solidFill>
                  <a:srgbClr val="7E7E7E"/>
                </a:solidFill>
                <a:latin typeface="Calibri"/>
                <a:cs typeface="Calibri"/>
              </a:rPr>
              <a:t>Brian A Ference, </a:t>
            </a:r>
            <a:r>
              <a:rPr dirty="0" sz="1350" spc="-5" i="1">
                <a:solidFill>
                  <a:srgbClr val="7E7E7E"/>
                </a:solidFill>
                <a:latin typeface="Calibri"/>
                <a:cs typeface="Calibri"/>
              </a:rPr>
              <a:t>MD, </a:t>
            </a:r>
            <a:r>
              <a:rPr dirty="0" sz="1350" spc="10" i="1">
                <a:solidFill>
                  <a:srgbClr val="7E7E7E"/>
                </a:solidFill>
                <a:latin typeface="Calibri"/>
                <a:cs typeface="Calibri"/>
              </a:rPr>
              <a:t>MPhil, MSc  </a:t>
            </a:r>
            <a:r>
              <a:rPr dirty="0" sz="1350" spc="15" i="1">
                <a:solidFill>
                  <a:srgbClr val="7E7E7E"/>
                </a:solidFill>
                <a:latin typeface="Calibri"/>
                <a:cs typeface="Calibri"/>
              </a:rPr>
              <a:t>Centre </a:t>
            </a:r>
            <a:r>
              <a:rPr dirty="0" sz="1350" spc="10" i="1">
                <a:solidFill>
                  <a:srgbClr val="7E7E7E"/>
                </a:solidFill>
                <a:latin typeface="Calibri"/>
                <a:cs typeface="Calibri"/>
              </a:rPr>
              <a:t>for Naturally Randomized </a:t>
            </a:r>
            <a:r>
              <a:rPr dirty="0" sz="1350" spc="-10" i="1">
                <a:solidFill>
                  <a:srgbClr val="7E7E7E"/>
                </a:solidFill>
                <a:latin typeface="Calibri"/>
                <a:cs typeface="Calibri"/>
              </a:rPr>
              <a:t>Trials  </a:t>
            </a:r>
            <a:r>
              <a:rPr dirty="0" sz="1350" spc="5" i="1">
                <a:solidFill>
                  <a:srgbClr val="7E7E7E"/>
                </a:solidFill>
                <a:latin typeface="Calibri"/>
                <a:cs typeface="Calibri"/>
              </a:rPr>
              <a:t>University </a:t>
            </a:r>
            <a:r>
              <a:rPr dirty="0" sz="1350" spc="15" i="1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dirty="0" sz="1350" spc="10" i="1">
                <a:solidFill>
                  <a:srgbClr val="7E7E7E"/>
                </a:solidFill>
                <a:latin typeface="Calibri"/>
                <a:cs typeface="Calibri"/>
              </a:rPr>
              <a:t>Cambridge  </a:t>
            </a:r>
            <a:r>
              <a:rPr dirty="0" sz="1350" spc="15" i="1">
                <a:solidFill>
                  <a:srgbClr val="7E7E7E"/>
                </a:solidFill>
                <a:latin typeface="Calibri"/>
                <a:cs typeface="Calibri"/>
                <a:hlinkClick r:id="rId4"/>
              </a:rPr>
              <a:t>baf29@medschl.cam.ac.uk</a:t>
            </a:r>
            <a:endParaRPr sz="13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350" spc="20" i="1">
                <a:solidFill>
                  <a:srgbClr val="7E7E7E"/>
                </a:solidFill>
                <a:latin typeface="Calibri"/>
                <a:cs typeface="Calibri"/>
              </a:rPr>
              <a:t>March</a:t>
            </a:r>
            <a:r>
              <a:rPr dirty="0" sz="1350" spc="-5" i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350" spc="25" i="1">
                <a:solidFill>
                  <a:srgbClr val="7E7E7E"/>
                </a:solidFill>
                <a:latin typeface="Calibri"/>
                <a:cs typeface="Calibri"/>
              </a:rPr>
              <a:t>2020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88933" y="4725352"/>
            <a:ext cx="2171065" cy="109093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 marR="146050">
              <a:lnSpc>
                <a:spcPct val="103899"/>
              </a:lnSpc>
              <a:spcBef>
                <a:spcPts val="70"/>
              </a:spcBef>
            </a:pPr>
            <a:r>
              <a:rPr dirty="0" sz="1350" spc="20" i="1">
                <a:solidFill>
                  <a:srgbClr val="7E7E7E"/>
                </a:solidFill>
                <a:latin typeface="Calibri"/>
                <a:cs typeface="Calibri"/>
              </a:rPr>
              <a:t>Marc </a:t>
            </a:r>
            <a:r>
              <a:rPr dirty="0" sz="1350" spc="-5" i="1">
                <a:solidFill>
                  <a:srgbClr val="7E7E7E"/>
                </a:solidFill>
                <a:latin typeface="Calibri"/>
                <a:cs typeface="Calibri"/>
              </a:rPr>
              <a:t>S. </a:t>
            </a:r>
            <a:r>
              <a:rPr dirty="0" sz="1350" spc="15" i="1">
                <a:solidFill>
                  <a:srgbClr val="7E7E7E"/>
                </a:solidFill>
                <a:latin typeface="Calibri"/>
                <a:cs typeface="Calibri"/>
              </a:rPr>
              <a:t>Sabatine, </a:t>
            </a:r>
            <a:r>
              <a:rPr dirty="0" sz="1350" i="1">
                <a:solidFill>
                  <a:srgbClr val="7E7E7E"/>
                </a:solidFill>
                <a:latin typeface="Calibri"/>
                <a:cs typeface="Calibri"/>
              </a:rPr>
              <a:t>MD, </a:t>
            </a:r>
            <a:r>
              <a:rPr dirty="0" sz="1350" spc="25" i="1">
                <a:solidFill>
                  <a:srgbClr val="7E7E7E"/>
                </a:solidFill>
                <a:latin typeface="Calibri"/>
                <a:cs typeface="Calibri"/>
              </a:rPr>
              <a:t>MPH  </a:t>
            </a:r>
            <a:r>
              <a:rPr dirty="0" sz="1350" spc="15" i="1">
                <a:solidFill>
                  <a:srgbClr val="7E7E7E"/>
                </a:solidFill>
                <a:latin typeface="Calibri"/>
                <a:cs typeface="Calibri"/>
              </a:rPr>
              <a:t>TIMI Study</a:t>
            </a:r>
            <a:r>
              <a:rPr dirty="0" sz="1350" spc="85" i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350" spc="25" i="1">
                <a:solidFill>
                  <a:srgbClr val="7E7E7E"/>
                </a:solidFill>
                <a:latin typeface="Calibri"/>
                <a:cs typeface="Calibri"/>
              </a:rPr>
              <a:t>Group</a:t>
            </a:r>
            <a:endParaRPr sz="1350">
              <a:latin typeface="Calibri"/>
              <a:cs typeface="Calibri"/>
            </a:endParaRPr>
          </a:p>
          <a:p>
            <a:pPr marL="12700" marR="5080">
              <a:lnSpc>
                <a:spcPct val="103800"/>
              </a:lnSpc>
            </a:pPr>
            <a:r>
              <a:rPr dirty="0" sz="1350" spc="20" i="1">
                <a:solidFill>
                  <a:srgbClr val="7E7E7E"/>
                </a:solidFill>
                <a:latin typeface="Calibri"/>
                <a:cs typeface="Calibri"/>
              </a:rPr>
              <a:t>Brigham &amp; </a:t>
            </a:r>
            <a:r>
              <a:rPr dirty="0" sz="1350" spc="-5" i="1">
                <a:solidFill>
                  <a:srgbClr val="7E7E7E"/>
                </a:solidFill>
                <a:latin typeface="Calibri"/>
                <a:cs typeface="Calibri"/>
              </a:rPr>
              <a:t>Women’s </a:t>
            </a:r>
            <a:r>
              <a:rPr dirty="0" sz="1350" spc="10" i="1">
                <a:solidFill>
                  <a:srgbClr val="7E7E7E"/>
                </a:solidFill>
                <a:latin typeface="Calibri"/>
                <a:cs typeface="Calibri"/>
              </a:rPr>
              <a:t>Hospital  </a:t>
            </a:r>
            <a:r>
              <a:rPr dirty="0" sz="1350" spc="10" i="1">
                <a:solidFill>
                  <a:srgbClr val="7E7E7E"/>
                </a:solidFill>
                <a:latin typeface="Calibri"/>
                <a:cs typeface="Calibri"/>
              </a:rPr>
              <a:t>Harvard </a:t>
            </a:r>
            <a:r>
              <a:rPr dirty="0" sz="1350" spc="20" i="1">
                <a:solidFill>
                  <a:srgbClr val="7E7E7E"/>
                </a:solidFill>
                <a:latin typeface="Calibri"/>
                <a:cs typeface="Calibri"/>
              </a:rPr>
              <a:t>Medical </a:t>
            </a:r>
            <a:r>
              <a:rPr dirty="0" sz="1350" spc="15" i="1">
                <a:solidFill>
                  <a:srgbClr val="7E7E7E"/>
                </a:solidFill>
                <a:latin typeface="Calibri"/>
                <a:cs typeface="Calibri"/>
              </a:rPr>
              <a:t>School  </a:t>
            </a:r>
            <a:r>
              <a:rPr dirty="0" sz="1350" spc="15" i="1">
                <a:solidFill>
                  <a:srgbClr val="7E7E7E"/>
                </a:solidFill>
                <a:latin typeface="Calibri"/>
                <a:cs typeface="Calibri"/>
                <a:hlinkClick r:id="rId5"/>
              </a:rPr>
              <a:t>msabatine@bwh.harvard.edu</a:t>
            </a:r>
            <a:endParaRPr sz="13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65676" y="364807"/>
            <a:ext cx="3669665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Financial</a:t>
            </a:r>
            <a:r>
              <a:rPr dirty="0" spc="260"/>
              <a:t> </a:t>
            </a:r>
            <a:r>
              <a:rPr dirty="0" sz="3600" spc="-10"/>
              <a:t>Disclosures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636269" y="1283969"/>
            <a:ext cx="10920095" cy="21590"/>
          </a:xfrm>
          <a:custGeom>
            <a:avLst/>
            <a:gdLst/>
            <a:ahLst/>
            <a:cxnLst/>
            <a:rect l="l" t="t" r="r" b="b"/>
            <a:pathLst>
              <a:path w="10920095" h="21590">
                <a:moveTo>
                  <a:pt x="0" y="21208"/>
                </a:moveTo>
                <a:lnTo>
                  <a:pt x="10919587" y="0"/>
                </a:lnTo>
              </a:path>
            </a:pathLst>
          </a:custGeom>
          <a:ln w="19049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081910" y="2011870"/>
            <a:ext cx="7593330" cy="22231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50200"/>
              </a:lnSpc>
              <a:spcBef>
                <a:spcPts val="95"/>
              </a:spcBef>
            </a:pPr>
            <a:r>
              <a:rPr dirty="0" sz="1600" spc="10" b="1">
                <a:solidFill>
                  <a:srgbClr val="585858"/>
                </a:solidFill>
                <a:latin typeface="Calibri"/>
                <a:cs typeface="Calibri"/>
              </a:rPr>
              <a:t>Research </a:t>
            </a:r>
            <a:r>
              <a:rPr dirty="0" sz="1600" spc="-10" b="1">
                <a:solidFill>
                  <a:srgbClr val="585858"/>
                </a:solidFill>
                <a:latin typeface="Calibri"/>
                <a:cs typeface="Calibri"/>
              </a:rPr>
              <a:t>Grants: 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Merck, 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Novartis, </a:t>
            </a:r>
            <a:r>
              <a:rPr dirty="0" sz="1600" spc="10">
                <a:solidFill>
                  <a:srgbClr val="585858"/>
                </a:solidFill>
                <a:latin typeface="Calibri"/>
                <a:cs typeface="Calibri"/>
              </a:rPr>
              <a:t>Amgen, 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Esperion 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Therapeutics, 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Ionis 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Pharmaceuticals  </a:t>
            </a:r>
            <a:r>
              <a:rPr dirty="0" sz="1600" b="1">
                <a:solidFill>
                  <a:srgbClr val="585858"/>
                </a:solidFill>
                <a:latin typeface="Calibri"/>
                <a:cs typeface="Calibri"/>
              </a:rPr>
              <a:t>Consulting </a:t>
            </a:r>
            <a:r>
              <a:rPr dirty="0" sz="1600" spc="10" b="1">
                <a:solidFill>
                  <a:srgbClr val="585858"/>
                </a:solidFill>
                <a:latin typeface="Calibri"/>
                <a:cs typeface="Calibri"/>
              </a:rPr>
              <a:t>Fees, Advisory </a:t>
            </a:r>
            <a:r>
              <a:rPr dirty="0" sz="1600" spc="5" b="1">
                <a:solidFill>
                  <a:srgbClr val="585858"/>
                </a:solidFill>
                <a:latin typeface="Calibri"/>
                <a:cs typeface="Calibri"/>
              </a:rPr>
              <a:t>Boards, Honoraria: 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Merck, </a:t>
            </a:r>
            <a:r>
              <a:rPr dirty="0" sz="1600" spc="10">
                <a:solidFill>
                  <a:srgbClr val="585858"/>
                </a:solidFill>
                <a:latin typeface="Calibri"/>
                <a:cs typeface="Calibri"/>
              </a:rPr>
              <a:t>Amgen, 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Regeneron, Sanofi, Novartis,  </a:t>
            </a:r>
            <a:r>
              <a:rPr dirty="0" sz="1600" spc="-30">
                <a:solidFill>
                  <a:srgbClr val="585858"/>
                </a:solidFill>
                <a:latin typeface="Calibri"/>
                <a:cs typeface="Calibri"/>
              </a:rPr>
              <a:t>Pfizer, 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Eli </a:t>
            </a:r>
            <a:r>
              <a:rPr dirty="0" sz="1600" spc="-30">
                <a:solidFill>
                  <a:srgbClr val="585858"/>
                </a:solidFill>
                <a:latin typeface="Calibri"/>
                <a:cs typeface="Calibri"/>
              </a:rPr>
              <a:t>Lilly, 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Novo Nordisk, 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The 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Medicines 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Co, 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Mylan, Daiichi 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Sankyo, </a:t>
            </a:r>
            <a:r>
              <a:rPr dirty="0" sz="1600" spc="-15">
                <a:solidFill>
                  <a:srgbClr val="585858"/>
                </a:solidFill>
                <a:latin typeface="Calibri"/>
                <a:cs typeface="Calibri"/>
              </a:rPr>
              <a:t>Silence 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Therapeutics,  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Ionis 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Pharmaceuticals,, </a:t>
            </a:r>
            <a:r>
              <a:rPr dirty="0" sz="1600" spc="5">
                <a:solidFill>
                  <a:srgbClr val="585858"/>
                </a:solidFill>
                <a:latin typeface="Calibri"/>
                <a:cs typeface="Calibri"/>
              </a:rPr>
              <a:t>dalCOR, 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CiVi </a:t>
            </a:r>
            <a:r>
              <a:rPr dirty="0" sz="1600" spc="5">
                <a:solidFill>
                  <a:srgbClr val="585858"/>
                </a:solidFill>
                <a:latin typeface="Calibri"/>
                <a:cs typeface="Calibri"/>
              </a:rPr>
              <a:t>Pharma, 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KrKa Phamaceuticals, 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Medtronic, </a:t>
            </a:r>
            <a:r>
              <a:rPr dirty="0" sz="1600" spc="-20">
                <a:solidFill>
                  <a:srgbClr val="585858"/>
                </a:solidFill>
                <a:latin typeface="Calibri"/>
                <a:cs typeface="Calibri"/>
              </a:rPr>
              <a:t>Celera,  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American 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College of </a:t>
            </a:r>
            <a:r>
              <a:rPr dirty="0" sz="1600" spc="-15">
                <a:solidFill>
                  <a:srgbClr val="585858"/>
                </a:solidFill>
                <a:latin typeface="Calibri"/>
                <a:cs typeface="Calibri"/>
              </a:rPr>
              <a:t>Cardiology, 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European 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Atherosclerosis </a:t>
            </a:r>
            <a:r>
              <a:rPr dirty="0" sz="1600" spc="-25">
                <a:solidFill>
                  <a:srgbClr val="585858"/>
                </a:solidFill>
                <a:latin typeface="Calibri"/>
                <a:cs typeface="Calibri"/>
              </a:rPr>
              <a:t>Society, 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European 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Society 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of  Cardiology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5905500"/>
            <a:ext cx="12192000" cy="9524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15178" y="165100"/>
            <a:ext cx="1959610" cy="5111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B</a:t>
            </a:r>
            <a:r>
              <a:rPr dirty="0" spc="-5"/>
              <a:t>a</a:t>
            </a:r>
            <a:r>
              <a:rPr dirty="0" spc="-20"/>
              <a:t>c</a:t>
            </a:r>
            <a:r>
              <a:rPr dirty="0" spc="15"/>
              <a:t>kg</a:t>
            </a:r>
            <a:r>
              <a:rPr dirty="0" spc="-95"/>
              <a:t>r</a:t>
            </a:r>
            <a:r>
              <a:rPr dirty="0" spc="10"/>
              <a:t>ou</a:t>
            </a:r>
            <a:r>
              <a:rPr dirty="0" spc="25"/>
              <a:t>n</a:t>
            </a:r>
            <a:r>
              <a:rPr dirty="0" spc="15"/>
              <a:t>d</a:t>
            </a:r>
          </a:p>
        </p:txBody>
      </p:sp>
      <p:sp>
        <p:nvSpPr>
          <p:cNvPr id="3" name="object 3"/>
          <p:cNvSpPr/>
          <p:nvPr/>
        </p:nvSpPr>
        <p:spPr>
          <a:xfrm>
            <a:off x="617202" y="1722101"/>
            <a:ext cx="4903499" cy="46596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36269" y="1741170"/>
            <a:ext cx="4808220" cy="4564380"/>
          </a:xfrm>
          <a:custGeom>
            <a:avLst/>
            <a:gdLst/>
            <a:ahLst/>
            <a:cxnLst/>
            <a:rect l="l" t="t" r="r" b="b"/>
            <a:pathLst>
              <a:path w="4808220" h="4564380">
                <a:moveTo>
                  <a:pt x="0" y="4564380"/>
                </a:moveTo>
                <a:lnTo>
                  <a:pt x="4808220" y="4564380"/>
                </a:lnTo>
                <a:lnTo>
                  <a:pt x="4808220" y="0"/>
                </a:lnTo>
                <a:lnTo>
                  <a:pt x="0" y="0"/>
                </a:lnTo>
                <a:lnTo>
                  <a:pt x="0" y="4564380"/>
                </a:lnTo>
                <a:close/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570205" y="1722101"/>
            <a:ext cx="6069353" cy="46596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589270" y="1741170"/>
            <a:ext cx="5974080" cy="4564380"/>
          </a:xfrm>
          <a:custGeom>
            <a:avLst/>
            <a:gdLst/>
            <a:ahLst/>
            <a:cxnLst/>
            <a:rect l="l" t="t" r="r" b="b"/>
            <a:pathLst>
              <a:path w="5974080" h="4564380">
                <a:moveTo>
                  <a:pt x="0" y="4564380"/>
                </a:moveTo>
                <a:lnTo>
                  <a:pt x="5974080" y="4564380"/>
                </a:lnTo>
                <a:lnTo>
                  <a:pt x="5974080" y="0"/>
                </a:lnTo>
                <a:lnTo>
                  <a:pt x="0" y="0"/>
                </a:lnTo>
                <a:lnTo>
                  <a:pt x="0" y="4564380"/>
                </a:lnTo>
                <a:close/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798820" y="1828800"/>
            <a:ext cx="5402580" cy="4381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735647" y="1219517"/>
            <a:ext cx="468058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C00000"/>
                </a:solidFill>
                <a:latin typeface="Calibri"/>
                <a:cs typeface="Calibri"/>
              </a:rPr>
              <a:t>Polygenic score </a:t>
            </a:r>
            <a:r>
              <a:rPr dirty="0" sz="1800" spc="5">
                <a:solidFill>
                  <a:srgbClr val="C00000"/>
                </a:solidFill>
                <a:latin typeface="Calibri"/>
                <a:cs typeface="Calibri"/>
              </a:rPr>
              <a:t>(PGS) </a:t>
            </a:r>
            <a:r>
              <a:rPr dirty="0" sz="1800">
                <a:solidFill>
                  <a:srgbClr val="C00000"/>
                </a:solidFill>
                <a:latin typeface="Calibri"/>
                <a:cs typeface="Calibri"/>
              </a:rPr>
              <a:t>predicts </a:t>
            </a:r>
            <a:r>
              <a:rPr dirty="0" sz="1800" spc="-10">
                <a:solidFill>
                  <a:srgbClr val="C00000"/>
                </a:solidFill>
                <a:latin typeface="Calibri"/>
                <a:cs typeface="Calibri"/>
              </a:rPr>
              <a:t>lifetime </a:t>
            </a:r>
            <a:r>
              <a:rPr dirty="0" sz="1800" spc="-5">
                <a:solidFill>
                  <a:srgbClr val="C00000"/>
                </a:solidFill>
                <a:latin typeface="Calibri"/>
                <a:cs typeface="Calibri"/>
              </a:rPr>
              <a:t>risk </a:t>
            </a:r>
            <a:r>
              <a:rPr dirty="0" sz="1800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r>
              <a:rPr dirty="0" sz="1800" spc="15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800" spc="-15">
                <a:solidFill>
                  <a:srgbClr val="C00000"/>
                </a:solidFill>
                <a:latin typeface="Calibri"/>
                <a:cs typeface="Calibri"/>
              </a:rPr>
              <a:t>CAD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08979" y="1215707"/>
            <a:ext cx="551815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C00000"/>
                </a:solidFill>
                <a:latin typeface="Calibri"/>
                <a:cs typeface="Calibri"/>
              </a:rPr>
              <a:t>LDL and SBP </a:t>
            </a:r>
            <a:r>
              <a:rPr dirty="0" sz="1800">
                <a:solidFill>
                  <a:srgbClr val="C00000"/>
                </a:solidFill>
                <a:latin typeface="Calibri"/>
                <a:cs typeface="Calibri"/>
              </a:rPr>
              <a:t>have cumulative </a:t>
            </a:r>
            <a:r>
              <a:rPr dirty="0" sz="1800" spc="-10">
                <a:solidFill>
                  <a:srgbClr val="C00000"/>
                </a:solidFill>
                <a:latin typeface="Calibri"/>
                <a:cs typeface="Calibri"/>
              </a:rPr>
              <a:t>effects </a:t>
            </a:r>
            <a:r>
              <a:rPr dirty="0" sz="1800">
                <a:solidFill>
                  <a:srgbClr val="C00000"/>
                </a:solidFill>
                <a:latin typeface="Calibri"/>
                <a:cs typeface="Calibri"/>
              </a:rPr>
              <a:t>on </a:t>
            </a:r>
            <a:r>
              <a:rPr dirty="0" sz="1800" spc="-10">
                <a:solidFill>
                  <a:srgbClr val="C00000"/>
                </a:solidFill>
                <a:latin typeface="Calibri"/>
                <a:cs typeface="Calibri"/>
              </a:rPr>
              <a:t>lifetime </a:t>
            </a:r>
            <a:r>
              <a:rPr dirty="0" sz="1800" spc="-5">
                <a:solidFill>
                  <a:srgbClr val="C00000"/>
                </a:solidFill>
                <a:latin typeface="Calibri"/>
                <a:cs typeface="Calibri"/>
              </a:rPr>
              <a:t>risk </a:t>
            </a:r>
            <a:r>
              <a:rPr dirty="0" sz="1800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r>
              <a:rPr dirty="0" sz="1800" spc="-9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800" spc="-15">
                <a:solidFill>
                  <a:srgbClr val="C00000"/>
                </a:solidFill>
                <a:latin typeface="Calibri"/>
                <a:cs typeface="Calibri"/>
              </a:rPr>
              <a:t>CAD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63819" y="6511290"/>
            <a:ext cx="2813050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5">
                <a:solidFill>
                  <a:srgbClr val="001F5F"/>
                </a:solidFill>
                <a:latin typeface="Calibri"/>
                <a:cs typeface="Calibri"/>
              </a:rPr>
              <a:t>Ference BA, </a:t>
            </a:r>
            <a:r>
              <a:rPr dirty="0" sz="1050" spc="10">
                <a:solidFill>
                  <a:srgbClr val="001F5F"/>
                </a:solidFill>
                <a:latin typeface="Calibri"/>
                <a:cs typeface="Calibri"/>
              </a:rPr>
              <a:t>et al. </a:t>
            </a:r>
            <a:r>
              <a:rPr dirty="0" sz="1050">
                <a:solidFill>
                  <a:srgbClr val="001F5F"/>
                </a:solidFill>
                <a:latin typeface="Calibri"/>
                <a:cs typeface="Calibri"/>
              </a:rPr>
              <a:t>JAMA.</a:t>
            </a:r>
            <a:r>
              <a:rPr dirty="0" sz="1050" spc="4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50" spc="5">
                <a:solidFill>
                  <a:srgbClr val="001F5F"/>
                </a:solidFill>
                <a:latin typeface="Calibri"/>
                <a:cs typeface="Calibri"/>
              </a:rPr>
              <a:t>2019;322(14):1381-1391.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68680" y="1859279"/>
            <a:ext cx="4198620" cy="43510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66750" y="6508115"/>
            <a:ext cx="3440429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10">
                <a:solidFill>
                  <a:srgbClr val="001F5F"/>
                </a:solidFill>
                <a:latin typeface="Calibri"/>
                <a:cs typeface="Calibri"/>
              </a:rPr>
              <a:t>Inouye</a:t>
            </a:r>
            <a:r>
              <a:rPr dirty="0" sz="1050" spc="-6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50" spc="5">
                <a:solidFill>
                  <a:srgbClr val="001F5F"/>
                </a:solidFill>
                <a:latin typeface="Calibri"/>
                <a:cs typeface="Calibri"/>
              </a:rPr>
              <a:t>M,</a:t>
            </a:r>
            <a:r>
              <a:rPr dirty="0" sz="1050" spc="-3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50" spc="10">
                <a:solidFill>
                  <a:srgbClr val="001F5F"/>
                </a:solidFill>
                <a:latin typeface="Calibri"/>
                <a:cs typeface="Calibri"/>
              </a:rPr>
              <a:t>et</a:t>
            </a:r>
            <a:r>
              <a:rPr dirty="0" sz="1050" spc="-6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50" spc="10">
                <a:solidFill>
                  <a:srgbClr val="001F5F"/>
                </a:solidFill>
                <a:latin typeface="Calibri"/>
                <a:cs typeface="Calibri"/>
              </a:rPr>
              <a:t>al.</a:t>
            </a:r>
            <a:r>
              <a:rPr dirty="0" sz="1050" spc="-4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50" spc="10">
                <a:solidFill>
                  <a:srgbClr val="001F5F"/>
                </a:solidFill>
                <a:latin typeface="Calibri"/>
                <a:cs typeface="Calibri"/>
              </a:rPr>
              <a:t>bioRxiv</a:t>
            </a:r>
            <a:r>
              <a:rPr dirty="0" sz="1050" spc="-6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50" spc="5">
                <a:solidFill>
                  <a:srgbClr val="001F5F"/>
                </a:solidFill>
                <a:latin typeface="Calibri"/>
                <a:cs typeface="Calibri"/>
              </a:rPr>
              <a:t>doi:</a:t>
            </a:r>
            <a:r>
              <a:rPr dirty="0" sz="1050" spc="-5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50">
                <a:solidFill>
                  <a:srgbClr val="001F5F"/>
                </a:solidFill>
                <a:latin typeface="Calibri"/>
                <a:cs typeface="Calibri"/>
                <a:hlinkClick r:id="rId6"/>
              </a:rPr>
              <a:t>http://dx.doi.org/10.1101/250712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6269" y="887730"/>
            <a:ext cx="10920095" cy="21590"/>
          </a:xfrm>
          <a:custGeom>
            <a:avLst/>
            <a:gdLst/>
            <a:ahLst/>
            <a:cxnLst/>
            <a:rect l="l" t="t" r="r" b="b"/>
            <a:pathLst>
              <a:path w="10920095" h="21590">
                <a:moveTo>
                  <a:pt x="0" y="21209"/>
                </a:moveTo>
                <a:lnTo>
                  <a:pt x="10919587" y="0"/>
                </a:lnTo>
              </a:path>
            </a:pathLst>
          </a:custGeom>
          <a:ln w="19049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29478" y="165100"/>
            <a:ext cx="1730375" cy="5111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Ob</a:t>
            </a:r>
            <a:r>
              <a:rPr dirty="0" spc="20"/>
              <a:t>j</a:t>
            </a:r>
            <a:r>
              <a:rPr dirty="0" spc="-10"/>
              <a:t>e</a:t>
            </a:r>
            <a:r>
              <a:rPr dirty="0" spc="-20"/>
              <a:t>c</a:t>
            </a:r>
            <a:r>
              <a:rPr dirty="0" spc="15"/>
              <a:t>t</a:t>
            </a:r>
            <a:r>
              <a:rPr dirty="0" spc="-10"/>
              <a:t>i</a:t>
            </a:r>
            <a:r>
              <a:rPr dirty="0" spc="-45"/>
              <a:t>v</a:t>
            </a:r>
            <a:r>
              <a:rPr dirty="0" spc="-10"/>
              <a:t>e</a:t>
            </a:r>
            <a:r>
              <a:rPr dirty="0" spc="10"/>
              <a:t>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19505" y="1094168"/>
            <a:ext cx="10121900" cy="35426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94640" marR="197485" indent="-282575">
              <a:lnSpc>
                <a:spcPct val="154000"/>
              </a:lnSpc>
              <a:spcBef>
                <a:spcPts val="90"/>
              </a:spcBef>
              <a:buFont typeface="Arial"/>
              <a:buChar char="•"/>
              <a:tabLst>
                <a:tab pos="294640" algn="l"/>
                <a:tab pos="295275" algn="l"/>
              </a:tabLst>
            </a:pPr>
            <a:r>
              <a:rPr dirty="0" sz="1950" spc="10" b="1">
                <a:solidFill>
                  <a:srgbClr val="C00000"/>
                </a:solidFill>
                <a:latin typeface="Calibri"/>
                <a:cs typeface="Calibri"/>
              </a:rPr>
              <a:t>Objective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: to evaluate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how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much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lifetime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risk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cardiovascular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disease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varies at all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levels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a 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polygenic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score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(PGS) </a:t>
            </a:r>
            <a:r>
              <a:rPr dirty="0" sz="1950" spc="-20">
                <a:solidFill>
                  <a:srgbClr val="585858"/>
                </a:solidFill>
                <a:latin typeface="Calibri"/>
                <a:cs typeface="Calibri"/>
              </a:rPr>
              <a:t>for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CAD </a:t>
            </a:r>
            <a:r>
              <a:rPr dirty="0" sz="1950" spc="-5">
                <a:solidFill>
                  <a:srgbClr val="585858"/>
                </a:solidFill>
                <a:latin typeface="Calibri"/>
                <a:cs typeface="Calibri"/>
              </a:rPr>
              <a:t>depending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on </a:t>
            </a:r>
            <a:r>
              <a:rPr dirty="0" sz="1950" spc="-5">
                <a:solidFill>
                  <a:srgbClr val="585858"/>
                </a:solidFill>
                <a:latin typeface="Calibri"/>
                <a:cs typeface="Calibri"/>
              </a:rPr>
              <a:t>differences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in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lifetime </a:t>
            </a:r>
            <a:r>
              <a:rPr dirty="0" sz="1950" spc="-5">
                <a:solidFill>
                  <a:srgbClr val="585858"/>
                </a:solidFill>
                <a:latin typeface="Calibri"/>
                <a:cs typeface="Calibri"/>
              </a:rPr>
              <a:t>exposure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to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low-density 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lipoproteins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(LDL) and systolic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blood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pressure</a:t>
            </a:r>
            <a:r>
              <a:rPr dirty="0" sz="1950" spc="-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(SBP)</a:t>
            </a:r>
            <a:endParaRPr sz="1950">
              <a:latin typeface="Calibri"/>
              <a:cs typeface="Calibri"/>
            </a:endParaRPr>
          </a:p>
          <a:p>
            <a:pPr lvl="1" marL="751840" marR="5080" indent="-281940">
              <a:lnSpc>
                <a:spcPct val="154000"/>
              </a:lnSpc>
              <a:spcBef>
                <a:spcPts val="1505"/>
              </a:spcBef>
              <a:buFont typeface="Arial"/>
              <a:buChar char="•"/>
              <a:tabLst>
                <a:tab pos="751840" algn="l"/>
                <a:tab pos="752475" algn="l"/>
              </a:tabLst>
            </a:pPr>
            <a:r>
              <a:rPr dirty="0" sz="1950" spc="-80">
                <a:solidFill>
                  <a:srgbClr val="585858"/>
                </a:solidFill>
                <a:latin typeface="Calibri"/>
                <a:cs typeface="Calibri"/>
              </a:rPr>
              <a:t>To </a:t>
            </a:r>
            <a:r>
              <a:rPr dirty="0" sz="1950" spc="-5">
                <a:solidFill>
                  <a:srgbClr val="585858"/>
                </a:solidFill>
                <a:latin typeface="Calibri"/>
                <a:cs typeface="Calibri"/>
              </a:rPr>
              <a:t>make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inferences about how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a PGS </a:t>
            </a:r>
            <a:r>
              <a:rPr dirty="0" sz="1950" spc="-20">
                <a:solidFill>
                  <a:srgbClr val="585858"/>
                </a:solidFill>
                <a:latin typeface="Calibri"/>
                <a:cs typeface="Calibri"/>
              </a:rPr>
              <a:t>for </a:t>
            </a:r>
            <a:r>
              <a:rPr dirty="0" sz="1950" spc="25">
                <a:solidFill>
                  <a:srgbClr val="585858"/>
                </a:solidFill>
                <a:latin typeface="Calibri"/>
                <a:cs typeface="Calibri"/>
              </a:rPr>
              <a:t>CAD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can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be combined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with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information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about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LDL  and SBP -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which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are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modifiable and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the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current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targets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of therapy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to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reduce</a:t>
            </a:r>
            <a:r>
              <a:rPr dirty="0" sz="1950" spc="1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risk</a:t>
            </a:r>
            <a:endParaRPr sz="1950">
              <a:latin typeface="Calibri"/>
              <a:cs typeface="Calibri"/>
            </a:endParaRPr>
          </a:p>
          <a:p>
            <a:pPr lvl="1" marL="751840" indent="-282575">
              <a:lnSpc>
                <a:spcPct val="100000"/>
              </a:lnSpc>
              <a:spcBef>
                <a:spcPts val="1745"/>
              </a:spcBef>
              <a:buFont typeface="Arial"/>
              <a:buChar char="•"/>
              <a:tabLst>
                <a:tab pos="751840" algn="l"/>
                <a:tab pos="752475" algn="l"/>
              </a:tabLst>
            </a:pPr>
            <a:r>
              <a:rPr dirty="0" sz="1950" spc="-80">
                <a:solidFill>
                  <a:srgbClr val="585858"/>
                </a:solidFill>
                <a:latin typeface="Calibri"/>
                <a:cs typeface="Calibri"/>
              </a:rPr>
              <a:t>To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directly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inform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individual screening and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treatment</a:t>
            </a:r>
            <a:r>
              <a:rPr dirty="0" sz="1950" spc="7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decisions</a:t>
            </a:r>
            <a:endParaRPr sz="1950">
              <a:latin typeface="Calibri"/>
              <a:cs typeface="Calibri"/>
            </a:endParaRPr>
          </a:p>
          <a:p>
            <a:pPr lvl="1" marL="751840" indent="-282575">
              <a:lnSpc>
                <a:spcPct val="100000"/>
              </a:lnSpc>
              <a:spcBef>
                <a:spcPts val="1745"/>
              </a:spcBef>
              <a:buFont typeface="Arial"/>
              <a:buChar char="•"/>
              <a:tabLst>
                <a:tab pos="751840" algn="l"/>
                <a:tab pos="752475" algn="l"/>
              </a:tabLst>
            </a:pPr>
            <a:r>
              <a:rPr dirty="0" sz="1950" spc="-80">
                <a:solidFill>
                  <a:srgbClr val="585858"/>
                </a:solidFill>
                <a:latin typeface="Calibri"/>
                <a:cs typeface="Calibri"/>
              </a:rPr>
              <a:t>To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provide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a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potential framework </a:t>
            </a:r>
            <a:r>
              <a:rPr dirty="0" sz="1950" spc="-20">
                <a:solidFill>
                  <a:srgbClr val="585858"/>
                </a:solidFill>
                <a:latin typeface="Calibri"/>
                <a:cs typeface="Calibri"/>
              </a:rPr>
              <a:t>for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incorporating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PGS </a:t>
            </a:r>
            <a:r>
              <a:rPr dirty="0" sz="1950" spc="-20">
                <a:solidFill>
                  <a:srgbClr val="585858"/>
                </a:solidFill>
                <a:latin typeface="Calibri"/>
                <a:cs typeface="Calibri"/>
              </a:rPr>
              <a:t>for </a:t>
            </a:r>
            <a:r>
              <a:rPr dirty="0" sz="1950" spc="25">
                <a:solidFill>
                  <a:srgbClr val="585858"/>
                </a:solidFill>
                <a:latin typeface="Calibri"/>
                <a:cs typeface="Calibri"/>
              </a:rPr>
              <a:t>CAD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into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clinical</a:t>
            </a:r>
            <a:r>
              <a:rPr dirty="0" sz="1950" spc="3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medicine</a:t>
            </a:r>
            <a:endParaRPr sz="1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6269" y="887730"/>
            <a:ext cx="10920095" cy="21590"/>
          </a:xfrm>
          <a:custGeom>
            <a:avLst/>
            <a:gdLst/>
            <a:ahLst/>
            <a:cxnLst/>
            <a:rect l="l" t="t" r="r" b="b"/>
            <a:pathLst>
              <a:path w="10920095" h="21590">
                <a:moveTo>
                  <a:pt x="0" y="21209"/>
                </a:moveTo>
                <a:lnTo>
                  <a:pt x="10919587" y="0"/>
                </a:lnTo>
              </a:path>
            </a:pathLst>
          </a:custGeom>
          <a:ln w="19049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59075" y="165100"/>
            <a:ext cx="6663690" cy="5111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0"/>
              <a:t>Study </a:t>
            </a:r>
            <a:r>
              <a:rPr dirty="0" spc="5"/>
              <a:t>population and </a:t>
            </a:r>
            <a:r>
              <a:rPr dirty="0" spc="-5"/>
              <a:t>primary</a:t>
            </a:r>
            <a:r>
              <a:rPr dirty="0" spc="409"/>
              <a:t> </a:t>
            </a:r>
            <a:r>
              <a:rPr dirty="0"/>
              <a:t>outcomes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19505" y="1151005"/>
            <a:ext cx="9612630" cy="4747895"/>
          </a:xfrm>
          <a:prstGeom prst="rect">
            <a:avLst/>
          </a:prstGeom>
        </p:spPr>
        <p:txBody>
          <a:bodyPr wrap="square" lIns="0" tIns="154305" rIns="0" bIns="0" rtlCol="0" vert="horz">
            <a:spAutoFit/>
          </a:bodyPr>
          <a:lstStyle/>
          <a:p>
            <a:pPr marL="294640" indent="-282575">
              <a:lnSpc>
                <a:spcPct val="100000"/>
              </a:lnSpc>
              <a:spcBef>
                <a:spcPts val="1215"/>
              </a:spcBef>
              <a:buFont typeface="Arial"/>
              <a:buChar char="•"/>
              <a:tabLst>
                <a:tab pos="294640" algn="l"/>
                <a:tab pos="295275" algn="l"/>
              </a:tabLst>
            </a:pPr>
            <a:r>
              <a:rPr dirty="0" sz="1950" spc="15" b="1">
                <a:solidFill>
                  <a:srgbClr val="C00000"/>
                </a:solidFill>
                <a:latin typeface="Calibri"/>
                <a:cs typeface="Calibri"/>
              </a:rPr>
              <a:t>Study </a:t>
            </a:r>
            <a:r>
              <a:rPr dirty="0" sz="1950" spc="10" b="1">
                <a:solidFill>
                  <a:srgbClr val="C00000"/>
                </a:solidFill>
                <a:latin typeface="Calibri"/>
                <a:cs typeface="Calibri"/>
              </a:rPr>
              <a:t>Population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: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445,566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participants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enrolled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in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the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UK</a:t>
            </a:r>
            <a:r>
              <a:rPr dirty="0" sz="1950" spc="-1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Biobank</a:t>
            </a:r>
            <a:endParaRPr sz="1950">
              <a:latin typeface="Calibri"/>
              <a:cs typeface="Calibri"/>
            </a:endParaRPr>
          </a:p>
          <a:p>
            <a:pPr lvl="1" marL="751840" indent="-282575">
              <a:lnSpc>
                <a:spcPct val="100000"/>
              </a:lnSpc>
              <a:spcBef>
                <a:spcPts val="994"/>
              </a:spcBef>
              <a:buFont typeface="Arial"/>
              <a:buChar char="•"/>
              <a:tabLst>
                <a:tab pos="751840" algn="l"/>
                <a:tab pos="752475" algn="l"/>
              </a:tabLst>
            </a:pPr>
            <a:r>
              <a:rPr dirty="0" sz="1800" spc="-10">
                <a:solidFill>
                  <a:srgbClr val="585858"/>
                </a:solidFill>
                <a:latin typeface="Calibri"/>
                <a:cs typeface="Calibri"/>
              </a:rPr>
              <a:t>54%</a:t>
            </a:r>
            <a:r>
              <a:rPr dirty="0" sz="1800" spc="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800" spc="-15">
                <a:solidFill>
                  <a:srgbClr val="585858"/>
                </a:solidFill>
                <a:latin typeface="Calibri"/>
                <a:cs typeface="Calibri"/>
              </a:rPr>
              <a:t>females</a:t>
            </a:r>
            <a:endParaRPr sz="1800">
              <a:latin typeface="Calibri"/>
              <a:cs typeface="Calibri"/>
            </a:endParaRPr>
          </a:p>
          <a:p>
            <a:pPr lvl="1" marL="751840" indent="-282575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751840" algn="l"/>
                <a:tab pos="752475" algn="l"/>
              </a:tabLst>
            </a:pP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Mean </a:t>
            </a:r>
            <a:r>
              <a:rPr dirty="0" sz="1800" spc="-15">
                <a:solidFill>
                  <a:srgbClr val="585858"/>
                </a:solidFill>
                <a:latin typeface="Calibri"/>
                <a:cs typeface="Calibri"/>
              </a:rPr>
              <a:t>age at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enrolment: </a:t>
            </a:r>
            <a:r>
              <a:rPr dirty="0" sz="1800" spc="-5">
                <a:solidFill>
                  <a:srgbClr val="585858"/>
                </a:solidFill>
                <a:latin typeface="Calibri"/>
                <a:cs typeface="Calibri"/>
              </a:rPr>
              <a:t>57.2 </a:t>
            </a:r>
            <a:r>
              <a:rPr dirty="0" sz="1800" spc="-20">
                <a:solidFill>
                  <a:srgbClr val="585858"/>
                </a:solidFill>
                <a:latin typeface="Calibri"/>
                <a:cs typeface="Calibri"/>
              </a:rPr>
              <a:t>years </a:t>
            </a:r>
            <a:r>
              <a:rPr dirty="0" sz="1800" spc="-10">
                <a:solidFill>
                  <a:srgbClr val="585858"/>
                </a:solidFill>
                <a:latin typeface="Calibri"/>
                <a:cs typeface="Calibri"/>
              </a:rPr>
              <a:t>(mean </a:t>
            </a:r>
            <a:r>
              <a:rPr dirty="0" sz="1800" spc="-15">
                <a:solidFill>
                  <a:srgbClr val="585858"/>
                </a:solidFill>
                <a:latin typeface="Calibri"/>
                <a:cs typeface="Calibri"/>
              </a:rPr>
              <a:t>age at </a:t>
            </a:r>
            <a:r>
              <a:rPr dirty="0" sz="1800" spc="-5">
                <a:solidFill>
                  <a:srgbClr val="585858"/>
                </a:solidFill>
                <a:latin typeface="Calibri"/>
                <a:cs typeface="Calibri"/>
              </a:rPr>
              <a:t>last </a:t>
            </a:r>
            <a:r>
              <a:rPr dirty="0" sz="1800" spc="-15">
                <a:solidFill>
                  <a:srgbClr val="585858"/>
                </a:solidFill>
                <a:latin typeface="Calibri"/>
                <a:cs typeface="Calibri"/>
              </a:rPr>
              <a:t>follow-up </a:t>
            </a:r>
            <a:r>
              <a:rPr dirty="0" sz="1800" spc="-5">
                <a:solidFill>
                  <a:srgbClr val="585858"/>
                </a:solidFill>
                <a:latin typeface="Calibri"/>
                <a:cs typeface="Calibri"/>
              </a:rPr>
              <a:t>65.2</a:t>
            </a:r>
            <a:r>
              <a:rPr dirty="0" sz="1800" spc="2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800" spc="-15">
                <a:solidFill>
                  <a:srgbClr val="585858"/>
                </a:solidFill>
                <a:latin typeface="Calibri"/>
                <a:cs typeface="Calibri"/>
              </a:rPr>
              <a:t>years)</a:t>
            </a:r>
            <a:endParaRPr sz="1800">
              <a:latin typeface="Calibri"/>
              <a:cs typeface="Calibri"/>
            </a:endParaRPr>
          </a:p>
          <a:p>
            <a:pPr lvl="1" marL="751840" indent="-282575">
              <a:lnSpc>
                <a:spcPct val="100000"/>
              </a:lnSpc>
              <a:spcBef>
                <a:spcPts val="965"/>
              </a:spcBef>
              <a:buFont typeface="Arial"/>
              <a:buChar char="•"/>
              <a:tabLst>
                <a:tab pos="751840" algn="l"/>
                <a:tab pos="752475" algn="l"/>
              </a:tabLst>
            </a:pP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Mean </a:t>
            </a:r>
            <a:r>
              <a:rPr dirty="0" sz="1800" spc="-5">
                <a:solidFill>
                  <a:srgbClr val="585858"/>
                </a:solidFill>
                <a:latin typeface="Calibri"/>
                <a:cs typeface="Calibri"/>
              </a:rPr>
              <a:t>LDL-C: </a:t>
            </a:r>
            <a:r>
              <a:rPr dirty="0" sz="1800" spc="-10">
                <a:solidFill>
                  <a:srgbClr val="585858"/>
                </a:solidFill>
                <a:latin typeface="Calibri"/>
                <a:cs typeface="Calibri"/>
              </a:rPr>
              <a:t>138 </a:t>
            </a:r>
            <a:r>
              <a:rPr dirty="0" sz="1800" spc="15">
                <a:solidFill>
                  <a:srgbClr val="585858"/>
                </a:solidFill>
                <a:latin typeface="Calibri"/>
                <a:cs typeface="Calibri"/>
              </a:rPr>
              <a:t>mg/dl </a:t>
            </a:r>
            <a:r>
              <a:rPr dirty="0" sz="1800" spc="-10">
                <a:solidFill>
                  <a:srgbClr val="585858"/>
                </a:solidFill>
                <a:latin typeface="Calibri"/>
                <a:cs typeface="Calibri"/>
              </a:rPr>
              <a:t>(mean </a:t>
            </a:r>
            <a:r>
              <a:rPr dirty="0" sz="1800" spc="-5">
                <a:solidFill>
                  <a:srgbClr val="585858"/>
                </a:solidFill>
                <a:latin typeface="Calibri"/>
                <a:cs typeface="Calibri"/>
              </a:rPr>
              <a:t>apoB </a:t>
            </a:r>
            <a:r>
              <a:rPr dirty="0" sz="1800" spc="5">
                <a:solidFill>
                  <a:srgbClr val="585858"/>
                </a:solidFill>
                <a:latin typeface="Calibri"/>
                <a:cs typeface="Calibri"/>
              </a:rPr>
              <a:t>level: </a:t>
            </a:r>
            <a:r>
              <a:rPr dirty="0" sz="1800" spc="-5">
                <a:solidFill>
                  <a:srgbClr val="585858"/>
                </a:solidFill>
                <a:latin typeface="Calibri"/>
                <a:cs typeface="Calibri"/>
              </a:rPr>
              <a:t>104.4</a:t>
            </a:r>
            <a:r>
              <a:rPr dirty="0" sz="1800" spc="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800" spc="15">
                <a:solidFill>
                  <a:srgbClr val="585858"/>
                </a:solidFill>
                <a:latin typeface="Calibri"/>
                <a:cs typeface="Calibri"/>
              </a:rPr>
              <a:t>mg/dL)</a:t>
            </a:r>
            <a:endParaRPr sz="1800">
              <a:latin typeface="Calibri"/>
              <a:cs typeface="Calibri"/>
            </a:endParaRPr>
          </a:p>
          <a:p>
            <a:pPr lvl="1" marL="751840" indent="-282575">
              <a:lnSpc>
                <a:spcPct val="100000"/>
              </a:lnSpc>
              <a:spcBef>
                <a:spcPts val="1025"/>
              </a:spcBef>
              <a:buFont typeface="Arial"/>
              <a:buChar char="•"/>
              <a:tabLst>
                <a:tab pos="751840" algn="l"/>
                <a:tab pos="752475" algn="l"/>
              </a:tabLst>
            </a:pP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Mean SBP: </a:t>
            </a:r>
            <a:r>
              <a:rPr dirty="0" sz="1800" spc="-5">
                <a:solidFill>
                  <a:srgbClr val="585858"/>
                </a:solidFill>
                <a:latin typeface="Calibri"/>
                <a:cs typeface="Calibri"/>
              </a:rPr>
              <a:t>137.8</a:t>
            </a:r>
            <a:r>
              <a:rPr dirty="0" sz="1800" spc="-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800" spc="5">
                <a:solidFill>
                  <a:srgbClr val="585858"/>
                </a:solidFill>
                <a:latin typeface="Calibri"/>
                <a:cs typeface="Calibri"/>
              </a:rPr>
              <a:t>mmHg</a:t>
            </a:r>
            <a:endParaRPr sz="1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Clr>
                <a:srgbClr val="585858"/>
              </a:buClr>
              <a:buFont typeface="Arial"/>
              <a:buChar char="•"/>
            </a:pPr>
            <a:endParaRPr sz="1750">
              <a:latin typeface="Calibri"/>
              <a:cs typeface="Calibri"/>
            </a:endParaRPr>
          </a:p>
          <a:p>
            <a:pPr marL="294640" indent="-282575">
              <a:lnSpc>
                <a:spcPct val="100000"/>
              </a:lnSpc>
              <a:buFont typeface="Arial"/>
              <a:buChar char="•"/>
              <a:tabLst>
                <a:tab pos="294640" algn="l"/>
                <a:tab pos="295275" algn="l"/>
              </a:tabLst>
            </a:pPr>
            <a:r>
              <a:rPr dirty="0" sz="1950" spc="15" b="1">
                <a:solidFill>
                  <a:srgbClr val="C00000"/>
                </a:solidFill>
                <a:latin typeface="Calibri"/>
                <a:cs typeface="Calibri"/>
              </a:rPr>
              <a:t>Primary Outcomes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: </a:t>
            </a:r>
            <a:r>
              <a:rPr dirty="0" sz="1950" spc="5">
                <a:solidFill>
                  <a:srgbClr val="585858"/>
                </a:solidFill>
                <a:latin typeface="Calibri"/>
                <a:cs typeface="Calibri"/>
              </a:rPr>
              <a:t>Major coronary </a:t>
            </a:r>
            <a:r>
              <a:rPr dirty="0" sz="1950">
                <a:solidFill>
                  <a:srgbClr val="585858"/>
                </a:solidFill>
                <a:latin typeface="Calibri"/>
                <a:cs typeface="Calibri"/>
              </a:rPr>
              <a:t>events 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(MCE);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N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=</a:t>
            </a:r>
            <a:r>
              <a:rPr dirty="0" sz="1950" spc="3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950" spc="20">
                <a:solidFill>
                  <a:srgbClr val="585858"/>
                </a:solidFill>
                <a:latin typeface="Calibri"/>
                <a:cs typeface="Calibri"/>
              </a:rPr>
              <a:t>23,032</a:t>
            </a:r>
            <a:endParaRPr sz="1950">
              <a:latin typeface="Calibri"/>
              <a:cs typeface="Calibri"/>
            </a:endParaRPr>
          </a:p>
          <a:p>
            <a:pPr lvl="1" marL="751840" indent="-282575">
              <a:lnSpc>
                <a:spcPct val="100000"/>
              </a:lnSpc>
              <a:spcBef>
                <a:spcPts val="990"/>
              </a:spcBef>
              <a:buFont typeface="Arial"/>
              <a:buChar char="•"/>
              <a:tabLst>
                <a:tab pos="751840" algn="l"/>
                <a:tab pos="752475" algn="l"/>
              </a:tabLst>
            </a:pPr>
            <a:r>
              <a:rPr dirty="0" sz="1800" spc="-15">
                <a:solidFill>
                  <a:srgbClr val="585858"/>
                </a:solidFill>
                <a:latin typeface="Calibri"/>
                <a:cs typeface="Calibri"/>
              </a:rPr>
              <a:t>First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occurrence </a:t>
            </a:r>
            <a:r>
              <a:rPr dirty="0" sz="1800" spc="5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800" spc="-25">
                <a:solidFill>
                  <a:srgbClr val="585858"/>
                </a:solidFill>
                <a:latin typeface="Calibri"/>
                <a:cs typeface="Calibri"/>
              </a:rPr>
              <a:t>fatal </a:t>
            </a:r>
            <a:r>
              <a:rPr dirty="0" sz="1800" spc="5">
                <a:solidFill>
                  <a:srgbClr val="585858"/>
                </a:solidFill>
                <a:latin typeface="Calibri"/>
                <a:cs typeface="Calibri"/>
              </a:rPr>
              <a:t>or </a:t>
            </a:r>
            <a:r>
              <a:rPr dirty="0" sz="1800" spc="-15">
                <a:solidFill>
                  <a:srgbClr val="585858"/>
                </a:solidFill>
                <a:latin typeface="Calibri"/>
                <a:cs typeface="Calibri"/>
              </a:rPr>
              <a:t>non-fatal </a:t>
            </a:r>
            <a:r>
              <a:rPr dirty="0" sz="1800" spc="-10">
                <a:solidFill>
                  <a:srgbClr val="585858"/>
                </a:solidFill>
                <a:latin typeface="Calibri"/>
                <a:cs typeface="Calibri"/>
              </a:rPr>
              <a:t>myocardial infarction,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or </a:t>
            </a:r>
            <a:r>
              <a:rPr dirty="0" sz="1800" spc="-10">
                <a:solidFill>
                  <a:srgbClr val="585858"/>
                </a:solidFill>
                <a:latin typeface="Calibri"/>
                <a:cs typeface="Calibri"/>
              </a:rPr>
              <a:t>coronary</a:t>
            </a:r>
            <a:r>
              <a:rPr dirty="0" sz="1800" spc="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585858"/>
                </a:solidFill>
                <a:latin typeface="Calibri"/>
                <a:cs typeface="Calibri"/>
              </a:rPr>
              <a:t>revascularization</a:t>
            </a:r>
            <a:endParaRPr sz="1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Clr>
                <a:srgbClr val="585858"/>
              </a:buClr>
              <a:buFont typeface="Arial"/>
              <a:buChar char="•"/>
            </a:pPr>
            <a:endParaRPr sz="1750">
              <a:latin typeface="Calibri"/>
              <a:cs typeface="Calibri"/>
            </a:endParaRPr>
          </a:p>
          <a:p>
            <a:pPr marL="294640" indent="-282575">
              <a:lnSpc>
                <a:spcPct val="100000"/>
              </a:lnSpc>
              <a:buFont typeface="Arial"/>
              <a:buChar char="•"/>
              <a:tabLst>
                <a:tab pos="294640" algn="l"/>
                <a:tab pos="295275" algn="l"/>
              </a:tabLst>
            </a:pPr>
            <a:r>
              <a:rPr dirty="0" sz="1950" spc="15" b="1">
                <a:solidFill>
                  <a:srgbClr val="C00000"/>
                </a:solidFill>
                <a:latin typeface="Calibri"/>
                <a:cs typeface="Calibri"/>
              </a:rPr>
              <a:t>Primary </a:t>
            </a:r>
            <a:r>
              <a:rPr dirty="0" sz="1950" spc="10" b="1">
                <a:solidFill>
                  <a:srgbClr val="C00000"/>
                </a:solidFill>
                <a:latin typeface="Calibri"/>
                <a:cs typeface="Calibri"/>
              </a:rPr>
              <a:t>Analysis</a:t>
            </a:r>
            <a:r>
              <a:rPr dirty="0" sz="1950" spc="10">
                <a:solidFill>
                  <a:srgbClr val="585858"/>
                </a:solidFill>
                <a:latin typeface="Calibri"/>
                <a:cs typeface="Calibri"/>
              </a:rPr>
              <a:t>: time to </a:t>
            </a:r>
            <a:r>
              <a:rPr dirty="0" sz="1950" spc="-5">
                <a:solidFill>
                  <a:srgbClr val="585858"/>
                </a:solidFill>
                <a:latin typeface="Calibri"/>
                <a:cs typeface="Calibri"/>
              </a:rPr>
              <a:t>event</a:t>
            </a:r>
            <a:r>
              <a:rPr dirty="0" sz="1950" spc="20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950" spc="15">
                <a:solidFill>
                  <a:srgbClr val="585858"/>
                </a:solidFill>
                <a:latin typeface="Calibri"/>
                <a:cs typeface="Calibri"/>
              </a:rPr>
              <a:t>analysis</a:t>
            </a:r>
            <a:endParaRPr sz="1950">
              <a:latin typeface="Calibri"/>
              <a:cs typeface="Calibri"/>
            </a:endParaRPr>
          </a:p>
          <a:p>
            <a:pPr lvl="1" marL="751840" indent="-282575">
              <a:lnSpc>
                <a:spcPct val="100000"/>
              </a:lnSpc>
              <a:spcBef>
                <a:spcPts val="1055"/>
              </a:spcBef>
              <a:buFont typeface="Arial"/>
              <a:buChar char="•"/>
              <a:tabLst>
                <a:tab pos="751840" algn="l"/>
                <a:tab pos="752475" algn="l"/>
              </a:tabLst>
            </a:pPr>
            <a:r>
              <a:rPr dirty="0" sz="1800" spc="-10">
                <a:solidFill>
                  <a:srgbClr val="585858"/>
                </a:solidFill>
                <a:latin typeface="Calibri"/>
                <a:cs typeface="Calibri"/>
              </a:rPr>
              <a:t>Age as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the time</a:t>
            </a:r>
            <a:r>
              <a:rPr dirty="0" sz="1800" spc="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scale</a:t>
            </a:r>
            <a:endParaRPr sz="1800">
              <a:latin typeface="Calibri"/>
              <a:cs typeface="Calibri"/>
            </a:endParaRPr>
          </a:p>
          <a:p>
            <a:pPr lvl="1" marL="751840" marR="5080" indent="-281940">
              <a:lnSpc>
                <a:spcPct val="125099"/>
              </a:lnSpc>
              <a:spcBef>
                <a:spcPts val="420"/>
              </a:spcBef>
              <a:buFont typeface="Arial"/>
              <a:buChar char="•"/>
              <a:tabLst>
                <a:tab pos="751840" algn="l"/>
                <a:tab pos="752475" algn="l"/>
              </a:tabLst>
            </a:pPr>
            <a:r>
              <a:rPr dirty="0" sz="1800" spc="-5">
                <a:solidFill>
                  <a:srgbClr val="585858"/>
                </a:solidFill>
                <a:latin typeface="Calibri"/>
                <a:cs typeface="Calibri"/>
              </a:rPr>
              <a:t>Participants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censored </a:t>
            </a:r>
            <a:r>
              <a:rPr dirty="0" sz="1800" spc="-15">
                <a:solidFill>
                  <a:srgbClr val="585858"/>
                </a:solidFill>
                <a:latin typeface="Calibri"/>
                <a:cs typeface="Calibri"/>
              </a:rPr>
              <a:t>at age </a:t>
            </a:r>
            <a:r>
              <a:rPr dirty="0" sz="1800" spc="5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the </a:t>
            </a:r>
            <a:r>
              <a:rPr dirty="0" sz="1800" spc="-20">
                <a:solidFill>
                  <a:srgbClr val="585858"/>
                </a:solidFill>
                <a:latin typeface="Calibri"/>
                <a:cs typeface="Calibri"/>
              </a:rPr>
              <a:t>first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occurrence </a:t>
            </a:r>
            <a:r>
              <a:rPr dirty="0" sz="1800" spc="5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a </a:t>
            </a:r>
            <a:r>
              <a:rPr dirty="0" sz="1800" spc="-10">
                <a:solidFill>
                  <a:srgbClr val="585858"/>
                </a:solidFill>
                <a:latin typeface="Calibri"/>
                <a:cs typeface="Calibri"/>
              </a:rPr>
              <a:t>primary </a:t>
            </a:r>
            <a:r>
              <a:rPr dirty="0" sz="1800" spc="5">
                <a:solidFill>
                  <a:srgbClr val="585858"/>
                </a:solidFill>
                <a:latin typeface="Calibri"/>
                <a:cs typeface="Calibri"/>
              </a:rPr>
              <a:t>outcome event, </a:t>
            </a:r>
            <a:r>
              <a:rPr dirty="0" sz="1800" spc="-5">
                <a:solidFill>
                  <a:srgbClr val="585858"/>
                </a:solidFill>
                <a:latin typeface="Calibri"/>
                <a:cs typeface="Calibri"/>
              </a:rPr>
              <a:t>death </a:t>
            </a:r>
            <a:r>
              <a:rPr dirty="0" sz="1800" spc="5">
                <a:solidFill>
                  <a:srgbClr val="585858"/>
                </a:solidFill>
                <a:latin typeface="Calibri"/>
                <a:cs typeface="Calibri"/>
              </a:rPr>
              <a:t>due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to a  cause </a:t>
            </a:r>
            <a:r>
              <a:rPr dirty="0" sz="1800" spc="5">
                <a:solidFill>
                  <a:srgbClr val="585858"/>
                </a:solidFill>
                <a:latin typeface="Calibri"/>
                <a:cs typeface="Calibri"/>
              </a:rPr>
              <a:t>other </a:t>
            </a:r>
            <a:r>
              <a:rPr dirty="0" sz="1800" spc="-5">
                <a:solidFill>
                  <a:srgbClr val="585858"/>
                </a:solidFill>
                <a:latin typeface="Calibri"/>
                <a:cs typeface="Calibri"/>
              </a:rPr>
              <a:t>than </a:t>
            </a:r>
            <a:r>
              <a:rPr dirty="0" sz="1800" spc="-10">
                <a:solidFill>
                  <a:srgbClr val="585858"/>
                </a:solidFill>
                <a:latin typeface="Calibri"/>
                <a:cs typeface="Calibri"/>
              </a:rPr>
              <a:t>myocardial infarction </a:t>
            </a:r>
            <a:r>
              <a:rPr dirty="0" sz="1800" spc="-15">
                <a:solidFill>
                  <a:srgbClr val="585858"/>
                </a:solidFill>
                <a:latin typeface="Calibri"/>
                <a:cs typeface="Calibri"/>
              </a:rPr>
              <a:t>(as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a </a:t>
            </a:r>
            <a:r>
              <a:rPr dirty="0" sz="1800" spc="5">
                <a:solidFill>
                  <a:srgbClr val="585858"/>
                </a:solidFill>
                <a:latin typeface="Calibri"/>
                <a:cs typeface="Calibri"/>
              </a:rPr>
              <a:t>competing </a:t>
            </a:r>
            <a:r>
              <a:rPr dirty="0" sz="1800">
                <a:solidFill>
                  <a:srgbClr val="585858"/>
                </a:solidFill>
                <a:latin typeface="Calibri"/>
                <a:cs typeface="Calibri"/>
              </a:rPr>
              <a:t>risk), </a:t>
            </a:r>
            <a:r>
              <a:rPr dirty="0" sz="1800" spc="5">
                <a:solidFill>
                  <a:srgbClr val="585858"/>
                </a:solidFill>
                <a:latin typeface="Calibri"/>
                <a:cs typeface="Calibri"/>
              </a:rPr>
              <a:t>or end of</a:t>
            </a:r>
            <a:r>
              <a:rPr dirty="0" sz="1800" spc="-14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585858"/>
                </a:solidFill>
                <a:latin typeface="Calibri"/>
                <a:cs typeface="Calibri"/>
              </a:rPr>
              <a:t>follow-up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21328" y="112014"/>
            <a:ext cx="4991735" cy="5111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Construction </a:t>
            </a:r>
            <a:r>
              <a:rPr dirty="0" spc="10"/>
              <a:t>of </a:t>
            </a:r>
            <a:r>
              <a:rPr dirty="0" spc="5"/>
              <a:t>genetic</a:t>
            </a:r>
            <a:r>
              <a:rPr dirty="0" spc="185"/>
              <a:t> </a:t>
            </a:r>
            <a:r>
              <a:rPr dirty="0" spc="-10"/>
              <a:t>scores</a:t>
            </a:r>
          </a:p>
        </p:txBody>
      </p:sp>
      <p:sp>
        <p:nvSpPr>
          <p:cNvPr id="3" name="object 3"/>
          <p:cNvSpPr/>
          <p:nvPr/>
        </p:nvSpPr>
        <p:spPr>
          <a:xfrm>
            <a:off x="2430768" y="967724"/>
            <a:ext cx="7387609" cy="57493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449829" y="986789"/>
            <a:ext cx="7292340" cy="5654040"/>
          </a:xfrm>
          <a:custGeom>
            <a:avLst/>
            <a:gdLst/>
            <a:ahLst/>
            <a:cxnLst/>
            <a:rect l="l" t="t" r="r" b="b"/>
            <a:pathLst>
              <a:path w="7292340" h="5654040">
                <a:moveTo>
                  <a:pt x="0" y="5654040"/>
                </a:moveTo>
                <a:lnTo>
                  <a:pt x="7292340" y="5654040"/>
                </a:lnTo>
                <a:lnTo>
                  <a:pt x="7292340" y="0"/>
                </a:lnTo>
                <a:lnTo>
                  <a:pt x="0" y="0"/>
                </a:lnTo>
                <a:lnTo>
                  <a:pt x="0" y="5654040"/>
                </a:lnTo>
                <a:close/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903220" y="1059180"/>
            <a:ext cx="6370320" cy="55016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6269" y="681990"/>
            <a:ext cx="10920095" cy="21590"/>
          </a:xfrm>
          <a:custGeom>
            <a:avLst/>
            <a:gdLst/>
            <a:ahLst/>
            <a:cxnLst/>
            <a:rect l="l" t="t" r="r" b="b"/>
            <a:pathLst>
              <a:path w="10920095" h="21590">
                <a:moveTo>
                  <a:pt x="0" y="21209"/>
                </a:moveTo>
                <a:lnTo>
                  <a:pt x="10919587" y="0"/>
                </a:lnTo>
              </a:path>
            </a:pathLst>
          </a:custGeom>
          <a:ln w="19049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18882" y="62547"/>
            <a:ext cx="9744710" cy="5105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5"/>
              <a:t>Associations </a:t>
            </a:r>
            <a:r>
              <a:rPr dirty="0" spc="10"/>
              <a:t>of </a:t>
            </a:r>
            <a:r>
              <a:rPr dirty="0"/>
              <a:t>polygenic </a:t>
            </a:r>
            <a:r>
              <a:rPr dirty="0" spc="-10"/>
              <a:t>score </a:t>
            </a:r>
            <a:r>
              <a:rPr dirty="0" spc="10"/>
              <a:t>with </a:t>
            </a:r>
            <a:r>
              <a:rPr dirty="0" spc="5"/>
              <a:t>major </a:t>
            </a:r>
            <a:r>
              <a:rPr dirty="0" spc="-10"/>
              <a:t>coronary</a:t>
            </a:r>
            <a:r>
              <a:rPr dirty="0" spc="550"/>
              <a:t> </a:t>
            </a:r>
            <a:r>
              <a:rPr dirty="0" spc="-5"/>
              <a:t>events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95350" y="692594"/>
          <a:ext cx="10420350" cy="5613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65935"/>
                <a:gridCol w="1605914"/>
                <a:gridCol w="1209675"/>
                <a:gridCol w="1578610"/>
                <a:gridCol w="1442085"/>
                <a:gridCol w="1457325"/>
                <a:gridCol w="1361440"/>
              </a:tblGrid>
              <a:tr h="244284"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4800">
                <a:tc gridSpan="7">
                  <a:txBody>
                    <a:bodyPr/>
                    <a:lstStyle/>
                    <a:p>
                      <a:pPr marL="595566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350" spc="10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Polygenic </a:t>
                      </a:r>
                      <a:r>
                        <a:rPr dirty="0" sz="1350" spc="5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score </a:t>
                      </a:r>
                      <a:r>
                        <a:rPr dirty="0" sz="1350" spc="-5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350" spc="110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10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CAD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3180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4800">
                <a:tc>
                  <a:txBody>
                    <a:bodyPr/>
                    <a:lstStyle/>
                    <a:p>
                      <a:pPr algn="r" marR="952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350" spc="-20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350" spc="-25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350" spc="-15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350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350" spc="15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350" spc="20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350" spc="15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350" spc="-25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pan</a:t>
                      </a:r>
                      <a:r>
                        <a:rPr dirty="0" sz="1350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ts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318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4351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350" spc="15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PGS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318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35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Quintile</a:t>
                      </a:r>
                      <a:r>
                        <a:rPr dirty="0" sz="1350" spc="1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1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318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2832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35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Quintile</a:t>
                      </a:r>
                      <a:r>
                        <a:rPr dirty="0" sz="1350" spc="1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1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318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0195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35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Quintile</a:t>
                      </a:r>
                      <a:r>
                        <a:rPr dirty="0" sz="1350" spc="1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1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318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35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Quintile</a:t>
                      </a:r>
                      <a:r>
                        <a:rPr dirty="0" sz="1350" spc="1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1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318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254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35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Quintile</a:t>
                      </a:r>
                      <a:r>
                        <a:rPr dirty="0" sz="1350" spc="1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1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318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350" spc="15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38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04800">
                <a:tc>
                  <a:txBody>
                    <a:bodyPr/>
                    <a:lstStyle/>
                    <a:p>
                      <a:pPr algn="r" marR="9652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350" spc="1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No.</a:t>
                      </a:r>
                      <a:r>
                        <a:rPr dirty="0" sz="1350" spc="-9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1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participants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3815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4732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445,566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3815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89,121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6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89,128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0927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89,114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1371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89,105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16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89,098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solidFill>
                      <a:srgbClr val="A4A4A4">
                        <a:alpha val="19999"/>
                      </a:srgbClr>
                    </a:solidFill>
                  </a:tcPr>
                </a:tc>
              </a:tr>
              <a:tr h="318706">
                <a:tc>
                  <a:txBody>
                    <a:bodyPr/>
                    <a:lstStyle/>
                    <a:p>
                      <a:pPr algn="r" marR="9652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350" spc="1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No.</a:t>
                      </a:r>
                      <a:r>
                        <a:rPr dirty="0" sz="1350" spc="-8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events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1435"/>
                </a:tc>
                <a:tc>
                  <a:txBody>
                    <a:bodyPr/>
                    <a:lstStyle/>
                    <a:p>
                      <a:pPr algn="ctr" marR="14541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23,032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1435"/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2,791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8894"/>
                </a:tc>
                <a:tc>
                  <a:txBody>
                    <a:bodyPr/>
                    <a:lstStyle/>
                    <a:p>
                      <a:pPr marL="68072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3,618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8894"/>
                </a:tc>
                <a:tc>
                  <a:txBody>
                    <a:bodyPr/>
                    <a:lstStyle/>
                    <a:p>
                      <a:pPr marL="55499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4,466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8894"/>
                </a:tc>
                <a:tc>
                  <a:txBody>
                    <a:bodyPr/>
                    <a:lstStyle/>
                    <a:p>
                      <a:pPr algn="ctr" marL="7112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4,990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8894"/>
                </a:tc>
                <a:tc>
                  <a:txBody>
                    <a:bodyPr/>
                    <a:lstStyle/>
                    <a:p>
                      <a:pPr algn="ctr" marL="5016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7,167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8894"/>
                </a:tc>
              </a:tr>
              <a:tr h="318706">
                <a:tc>
                  <a:txBody>
                    <a:bodyPr/>
                    <a:lstStyle/>
                    <a:p>
                      <a:pPr algn="r" marR="9588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350" spc="-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Risk</a:t>
                      </a:r>
                      <a:r>
                        <a:rPr dirty="0" sz="135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(%)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1435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4478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5.2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1435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3.1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8895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304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4.1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8895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747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5.0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8895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112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5.6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8895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8.0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8895">
                    <a:solidFill>
                      <a:srgbClr val="A4A4A4">
                        <a:alpha val="19999"/>
                      </a:srgbClr>
                    </a:solidFill>
                  </a:tcPr>
                </a:tc>
              </a:tr>
              <a:tr h="318706">
                <a:tc>
                  <a:txBody>
                    <a:bodyPr/>
                    <a:lstStyle/>
                    <a:p>
                      <a:pPr algn="r" marR="9525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350" spc="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HR </a:t>
                      </a: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1350" spc="-4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CI)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2069"/>
                </a:tc>
                <a:tc>
                  <a:txBody>
                    <a:bodyPr/>
                    <a:lstStyle/>
                    <a:p>
                      <a:pPr algn="ctr" marR="14732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1.45</a:t>
                      </a:r>
                      <a:r>
                        <a:rPr dirty="0" sz="1350" spc="-1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(1.43-1.47)*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2069"/>
                </a:tc>
                <a:tc>
                  <a:txBody>
                    <a:bodyPr/>
                    <a:lstStyle/>
                    <a:p>
                      <a:pPr algn="ctr" marL="5778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350" spc="-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reference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9530"/>
                </a:tc>
                <a:tc>
                  <a:txBody>
                    <a:bodyPr/>
                    <a:lstStyle/>
                    <a:p>
                      <a:pPr marL="22352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350" spc="15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1.31</a:t>
                      </a:r>
                      <a:r>
                        <a:rPr dirty="0" sz="1350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15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(1.25-1.38)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953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350" spc="15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1.63</a:t>
                      </a:r>
                      <a:r>
                        <a:rPr dirty="0" sz="1350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15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(1.56-1.71)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9530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350" spc="15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1.85</a:t>
                      </a:r>
                      <a:r>
                        <a:rPr dirty="0" sz="1350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15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(1.76-1.93)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9530"/>
                </a:tc>
                <a:tc>
                  <a:txBody>
                    <a:bodyPr/>
                    <a:lstStyle/>
                    <a:p>
                      <a:pPr algn="ctr" marL="2349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350" spc="15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2.77</a:t>
                      </a:r>
                      <a:r>
                        <a:rPr dirty="0" sz="1350" spc="-5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15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(2.65-2.89)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49530"/>
                </a:tc>
              </a:tr>
              <a:tr h="318706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dirty="0" sz="1350" spc="20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Men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2704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4A4A4">
                        <a:alpha val="19999"/>
                      </a:srgbClr>
                    </a:solidFill>
                  </a:tcPr>
                </a:tc>
              </a:tr>
              <a:tr h="318706">
                <a:tc>
                  <a:txBody>
                    <a:bodyPr/>
                    <a:lstStyle/>
                    <a:p>
                      <a:pPr algn="r" marR="9715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350" spc="1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No.</a:t>
                      </a:r>
                      <a:r>
                        <a:rPr dirty="0" sz="1350" spc="-9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1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participants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2705"/>
                </a:tc>
                <a:tc>
                  <a:txBody>
                    <a:bodyPr/>
                    <a:lstStyle/>
                    <a:p>
                      <a:pPr algn="ctr" marR="14668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203,545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2705"/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40,576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0165"/>
                </a:tc>
                <a:tc>
                  <a:txBody>
                    <a:bodyPr/>
                    <a:lstStyle/>
                    <a:p>
                      <a:pPr marL="63563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40,728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0165"/>
                </a:tc>
                <a:tc>
                  <a:txBody>
                    <a:bodyPr/>
                    <a:lstStyle/>
                    <a:p>
                      <a:pPr marL="50927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41,040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0165"/>
                </a:tc>
                <a:tc>
                  <a:txBody>
                    <a:bodyPr/>
                    <a:lstStyle/>
                    <a:p>
                      <a:pPr marL="51371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40,814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0165"/>
                </a:tc>
                <a:tc>
                  <a:txBody>
                    <a:bodyPr/>
                    <a:lstStyle/>
                    <a:p>
                      <a:pPr algn="ctr" marL="501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40,387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0165"/>
                </a:tc>
              </a:tr>
              <a:tr h="318706">
                <a:tc>
                  <a:txBody>
                    <a:bodyPr/>
                    <a:lstStyle/>
                    <a:p>
                      <a:pPr algn="r" marR="965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350" spc="1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No.</a:t>
                      </a:r>
                      <a:r>
                        <a:rPr dirty="0" sz="1350" spc="-9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events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3340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454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17,783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3340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2,137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8072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2,829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5499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3,497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112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3,857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16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5,463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solidFill>
                      <a:srgbClr val="A4A4A4">
                        <a:alpha val="19999"/>
                      </a:srgbClr>
                    </a:solidFill>
                  </a:tcPr>
                </a:tc>
              </a:tr>
              <a:tr h="318833">
                <a:tc>
                  <a:txBody>
                    <a:bodyPr/>
                    <a:lstStyle/>
                    <a:p>
                      <a:pPr algn="r" marR="965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350" spc="-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Risk</a:t>
                      </a:r>
                      <a:r>
                        <a:rPr dirty="0" sz="135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(%)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algn="ctr" marR="1454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8.7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5.3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0800"/>
                </a:tc>
                <a:tc>
                  <a:txBody>
                    <a:bodyPr/>
                    <a:lstStyle/>
                    <a:p>
                      <a:pPr algn="ctr" marL="19304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6.9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0800"/>
                </a:tc>
                <a:tc>
                  <a:txBody>
                    <a:bodyPr/>
                    <a:lstStyle/>
                    <a:p>
                      <a:pPr algn="ctr" marL="7747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8.5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0800"/>
                </a:tc>
                <a:tc>
                  <a:txBody>
                    <a:bodyPr/>
                    <a:lstStyle/>
                    <a:p>
                      <a:pPr algn="ctr" marL="7112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9.4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0800"/>
                </a:tc>
                <a:tc>
                  <a:txBody>
                    <a:bodyPr/>
                    <a:lstStyle/>
                    <a:p>
                      <a:pPr algn="ctr" marL="5016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13.5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0800"/>
                </a:tc>
              </a:tr>
              <a:tr h="318706">
                <a:tc>
                  <a:txBody>
                    <a:bodyPr/>
                    <a:lstStyle/>
                    <a:p>
                      <a:pPr algn="r" marR="946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350" spc="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HR </a:t>
                      </a: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1350" spc="-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CI)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473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1.44</a:t>
                      </a:r>
                      <a:r>
                        <a:rPr dirty="0" sz="1350" spc="-1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(1.42-1.46)*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826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350" spc="-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reference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1435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10477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1.34</a:t>
                      </a:r>
                      <a:r>
                        <a:rPr dirty="0" sz="1350" spc="-5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(1.26-1.41)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1435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9398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1.66</a:t>
                      </a:r>
                      <a:r>
                        <a:rPr dirty="0" sz="1350" spc="-5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(1.56-1.71)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1435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10477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1.87</a:t>
                      </a:r>
                      <a:r>
                        <a:rPr dirty="0" sz="1350" spc="-5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(1.76-1.93)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1435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27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2.78</a:t>
                      </a:r>
                      <a:r>
                        <a:rPr dirty="0" sz="1350" spc="-1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(2.65-2.89)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1435">
                    <a:solidFill>
                      <a:srgbClr val="A4A4A4">
                        <a:alpha val="19999"/>
                      </a:srgbClr>
                    </a:solidFill>
                  </a:tcPr>
                </a:tc>
              </a:tr>
              <a:tr h="318706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350" spc="10" b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Women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18706">
                <a:tc>
                  <a:txBody>
                    <a:bodyPr/>
                    <a:lstStyle/>
                    <a:p>
                      <a:pPr algn="r" marR="965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350" spc="1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No.</a:t>
                      </a:r>
                      <a:r>
                        <a:rPr dirty="0" sz="1350" spc="-9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1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participants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473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242,021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48,545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2069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63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48,400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2069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0927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48,074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2069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1371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48,291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2069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16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48,711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2069">
                    <a:solidFill>
                      <a:srgbClr val="A4A4A4">
                        <a:alpha val="19999"/>
                      </a:srgbClr>
                    </a:solidFill>
                  </a:tcPr>
                </a:tc>
              </a:tr>
              <a:tr h="318668">
                <a:tc>
                  <a:txBody>
                    <a:bodyPr/>
                    <a:lstStyle/>
                    <a:p>
                      <a:pPr algn="r" marR="9652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350" spc="1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No.</a:t>
                      </a:r>
                      <a:r>
                        <a:rPr dirty="0" sz="1350" spc="-8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events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4610"/>
                </a:tc>
                <a:tc>
                  <a:txBody>
                    <a:bodyPr/>
                    <a:lstStyle/>
                    <a:p>
                      <a:pPr algn="ctr" marR="14541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5,249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461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dirty="0" sz="1350" spc="3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654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2704"/>
                </a:tc>
                <a:tc>
                  <a:txBody>
                    <a:bodyPr/>
                    <a:lstStyle/>
                    <a:p>
                      <a:pPr algn="ctr" marL="195580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dirty="0" sz="1350" spc="3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789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2704"/>
                </a:tc>
                <a:tc>
                  <a:txBody>
                    <a:bodyPr/>
                    <a:lstStyle/>
                    <a:p>
                      <a:pPr algn="ctr" marL="80010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dirty="0" sz="1350" spc="3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969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2704"/>
                </a:tc>
                <a:tc>
                  <a:txBody>
                    <a:bodyPr/>
                    <a:lstStyle/>
                    <a:p>
                      <a:pPr algn="ctr" marL="71120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1,133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2704"/>
                </a:tc>
                <a:tc>
                  <a:txBody>
                    <a:bodyPr/>
                    <a:lstStyle/>
                    <a:p>
                      <a:pPr algn="ctr" marL="50165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1,704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2704"/>
                </a:tc>
              </a:tr>
              <a:tr h="318706">
                <a:tc>
                  <a:txBody>
                    <a:bodyPr/>
                    <a:lstStyle/>
                    <a:p>
                      <a:pPr algn="r" marR="9588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350" spc="-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Risk</a:t>
                      </a:r>
                      <a:r>
                        <a:rPr dirty="0" sz="135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(%)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4351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350" spc="2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2.2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1.4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2705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304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1.6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2705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747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2.0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2705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112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2.4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2705"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16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3.5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2705">
                    <a:solidFill>
                      <a:srgbClr val="A4A4A4">
                        <a:alpha val="19999"/>
                      </a:srgbClr>
                    </a:solidFill>
                  </a:tcPr>
                </a:tc>
              </a:tr>
              <a:tr h="318719">
                <a:tc>
                  <a:txBody>
                    <a:bodyPr/>
                    <a:lstStyle/>
                    <a:p>
                      <a:pPr algn="r" marR="9652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350" spc="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HR </a:t>
                      </a: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1350" spc="-5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CI)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4732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1.46</a:t>
                      </a:r>
                      <a:r>
                        <a:rPr dirty="0" sz="1350" spc="-1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(1.42-1.50)*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350" spc="-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reference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3340"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477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1.22</a:t>
                      </a:r>
                      <a:r>
                        <a:rPr dirty="0" sz="1350" spc="-4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(1.10-1.36)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3340"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398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1.52</a:t>
                      </a:r>
                      <a:r>
                        <a:rPr dirty="0" sz="1350" spc="-45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(1.37-1.68)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3340"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477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1.76</a:t>
                      </a:r>
                      <a:r>
                        <a:rPr dirty="0" sz="1350" spc="-4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(1.60-1.94)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3340"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270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2.70</a:t>
                      </a:r>
                      <a:r>
                        <a:rPr dirty="0" sz="1350" spc="-1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2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(2.46-2.94)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53340"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898525" y="6404927"/>
            <a:ext cx="1370965" cy="1809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000" spc="10">
                <a:solidFill>
                  <a:srgbClr val="001F5F"/>
                </a:solidFill>
                <a:latin typeface="Calibri"/>
                <a:cs typeface="Calibri"/>
              </a:rPr>
              <a:t>*</a:t>
            </a:r>
            <a:r>
              <a:rPr dirty="0" sz="1000" spc="-2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001F5F"/>
                </a:solidFill>
                <a:latin typeface="Calibri"/>
                <a:cs typeface="Calibri"/>
              </a:rPr>
              <a:t>Per</a:t>
            </a:r>
            <a:r>
              <a:rPr dirty="0" sz="1000" spc="10">
                <a:solidFill>
                  <a:srgbClr val="001F5F"/>
                </a:solidFill>
                <a:latin typeface="Calibri"/>
                <a:cs typeface="Calibri"/>
              </a:rPr>
              <a:t> 1</a:t>
            </a:r>
            <a:r>
              <a:rPr dirty="0" sz="1000" spc="-3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15">
                <a:solidFill>
                  <a:srgbClr val="001F5F"/>
                </a:solidFill>
                <a:latin typeface="Calibri"/>
                <a:cs typeface="Calibri"/>
              </a:rPr>
              <a:t>SD</a:t>
            </a:r>
            <a:r>
              <a:rPr dirty="0" sz="1000" spc="-7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001F5F"/>
                </a:solidFill>
                <a:latin typeface="Calibri"/>
                <a:cs typeface="Calibri"/>
              </a:rPr>
              <a:t>increase</a:t>
            </a:r>
            <a:r>
              <a:rPr dirty="0" sz="1000" spc="-2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dirty="0" sz="1000" spc="-5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1000" spc="15">
                <a:solidFill>
                  <a:srgbClr val="001F5F"/>
                </a:solidFill>
                <a:latin typeface="Calibri"/>
                <a:cs typeface="Calibri"/>
              </a:rPr>
              <a:t>PGS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6269" y="781050"/>
            <a:ext cx="10920095" cy="21590"/>
          </a:xfrm>
          <a:custGeom>
            <a:avLst/>
            <a:gdLst/>
            <a:ahLst/>
            <a:cxnLst/>
            <a:rect l="l" t="t" r="r" b="b"/>
            <a:pathLst>
              <a:path w="10920095" h="21590">
                <a:moveTo>
                  <a:pt x="0" y="21209"/>
                </a:moveTo>
                <a:lnTo>
                  <a:pt x="10919587" y="0"/>
                </a:lnTo>
              </a:path>
            </a:pathLst>
          </a:custGeom>
          <a:ln w="19049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64841" y="114934"/>
            <a:ext cx="6713220" cy="5111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-25"/>
              <a:t>Trajectories </a:t>
            </a:r>
            <a:r>
              <a:rPr dirty="0" spc="10"/>
              <a:t>of </a:t>
            </a:r>
            <a:r>
              <a:rPr dirty="0" spc="-10"/>
              <a:t>cardiovascular </a:t>
            </a:r>
            <a:r>
              <a:rPr dirty="0"/>
              <a:t>risk </a:t>
            </a:r>
            <a:r>
              <a:rPr dirty="0" spc="10"/>
              <a:t>by</a:t>
            </a:r>
            <a:r>
              <a:rPr dirty="0" spc="-204"/>
              <a:t> </a:t>
            </a:r>
            <a:r>
              <a:rPr dirty="0"/>
              <a:t>PGS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05564" y="1378595"/>
            <a:ext cx="231775" cy="440182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635"/>
              </a:lnSpc>
            </a:pP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Cumulative 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lifetime 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risk 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600" spc="5">
                <a:solidFill>
                  <a:srgbClr val="585858"/>
                </a:solidFill>
                <a:latin typeface="Calibri"/>
                <a:cs typeface="Calibri"/>
              </a:rPr>
              <a:t>major 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coronary 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events</a:t>
            </a:r>
            <a:r>
              <a:rPr dirty="0" sz="1600" spc="-1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(%)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33340" y="6284912"/>
            <a:ext cx="94932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20">
                <a:solidFill>
                  <a:srgbClr val="585858"/>
                </a:solidFill>
                <a:latin typeface="Calibri"/>
                <a:cs typeface="Calibri"/>
              </a:rPr>
              <a:t>Age</a:t>
            </a:r>
            <a:r>
              <a:rPr dirty="0" sz="1600" spc="-1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(years)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87680" y="990600"/>
            <a:ext cx="11182350" cy="56883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29590" y="1032510"/>
            <a:ext cx="11049000" cy="5554980"/>
          </a:xfrm>
          <a:custGeom>
            <a:avLst/>
            <a:gdLst/>
            <a:ahLst/>
            <a:cxnLst/>
            <a:rect l="l" t="t" r="r" b="b"/>
            <a:pathLst>
              <a:path w="11049000" h="5554980">
                <a:moveTo>
                  <a:pt x="0" y="5554980"/>
                </a:moveTo>
                <a:lnTo>
                  <a:pt x="11049000" y="5554980"/>
                </a:lnTo>
                <a:lnTo>
                  <a:pt x="11049000" y="0"/>
                </a:lnTo>
                <a:lnTo>
                  <a:pt x="0" y="0"/>
                </a:lnTo>
                <a:lnTo>
                  <a:pt x="0" y="5554980"/>
                </a:lnTo>
                <a:close/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89660" y="1219200"/>
            <a:ext cx="8648700" cy="50520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9466833" y="1203642"/>
            <a:ext cx="147574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>
                <a:solidFill>
                  <a:srgbClr val="385622"/>
                </a:solidFill>
                <a:latin typeface="Calibri"/>
                <a:cs typeface="Calibri"/>
              </a:rPr>
              <a:t>Highest </a:t>
            </a:r>
            <a:r>
              <a:rPr dirty="0" sz="1350" spc="25">
                <a:solidFill>
                  <a:srgbClr val="385622"/>
                </a:solidFill>
                <a:latin typeface="Calibri"/>
                <a:cs typeface="Calibri"/>
              </a:rPr>
              <a:t>PGS</a:t>
            </a:r>
            <a:r>
              <a:rPr dirty="0" sz="1350" spc="-215">
                <a:solidFill>
                  <a:srgbClr val="385622"/>
                </a:solidFill>
                <a:latin typeface="Calibri"/>
                <a:cs typeface="Calibri"/>
              </a:rPr>
              <a:t> </a:t>
            </a:r>
            <a:r>
              <a:rPr dirty="0" sz="1350">
                <a:solidFill>
                  <a:srgbClr val="385622"/>
                </a:solidFill>
                <a:latin typeface="Calibri"/>
                <a:cs typeface="Calibri"/>
              </a:rPr>
              <a:t>quintile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504044" y="2371026"/>
            <a:ext cx="143827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5">
                <a:solidFill>
                  <a:srgbClr val="A61616"/>
                </a:solidFill>
                <a:latin typeface="Calibri"/>
                <a:cs typeface="Calibri"/>
              </a:rPr>
              <a:t>Middle </a:t>
            </a:r>
            <a:r>
              <a:rPr dirty="0" sz="1350" spc="25">
                <a:solidFill>
                  <a:srgbClr val="A61616"/>
                </a:solidFill>
                <a:latin typeface="Calibri"/>
                <a:cs typeface="Calibri"/>
              </a:rPr>
              <a:t>PGS</a:t>
            </a:r>
            <a:r>
              <a:rPr dirty="0" sz="1350" spc="50">
                <a:solidFill>
                  <a:srgbClr val="A61616"/>
                </a:solidFill>
                <a:latin typeface="Calibri"/>
                <a:cs typeface="Calibri"/>
              </a:rPr>
              <a:t> </a:t>
            </a:r>
            <a:r>
              <a:rPr dirty="0" sz="1350">
                <a:solidFill>
                  <a:srgbClr val="A61616"/>
                </a:solidFill>
                <a:latin typeface="Calibri"/>
                <a:cs typeface="Calibri"/>
              </a:rPr>
              <a:t>quintile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504044" y="3468370"/>
            <a:ext cx="143764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>
                <a:solidFill>
                  <a:srgbClr val="1F3863"/>
                </a:solidFill>
                <a:latin typeface="Calibri"/>
                <a:cs typeface="Calibri"/>
              </a:rPr>
              <a:t>Lowest </a:t>
            </a:r>
            <a:r>
              <a:rPr dirty="0" sz="1350" spc="25">
                <a:solidFill>
                  <a:srgbClr val="1F3863"/>
                </a:solidFill>
                <a:latin typeface="Calibri"/>
                <a:cs typeface="Calibri"/>
              </a:rPr>
              <a:t>PGS</a:t>
            </a:r>
            <a:r>
              <a:rPr dirty="0" sz="1350" spc="5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350">
                <a:solidFill>
                  <a:srgbClr val="1F3863"/>
                </a:solidFill>
                <a:latin typeface="Calibri"/>
                <a:cs typeface="Calibri"/>
              </a:rPr>
              <a:t>quintile</a:t>
            </a:r>
            <a:endParaRPr sz="13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6269" y="781050"/>
            <a:ext cx="10920095" cy="21590"/>
          </a:xfrm>
          <a:custGeom>
            <a:avLst/>
            <a:gdLst/>
            <a:ahLst/>
            <a:cxnLst/>
            <a:rect l="l" t="t" r="r" b="b"/>
            <a:pathLst>
              <a:path w="10920095" h="21590">
                <a:moveTo>
                  <a:pt x="0" y="21209"/>
                </a:moveTo>
                <a:lnTo>
                  <a:pt x="10919587" y="0"/>
                </a:lnTo>
              </a:path>
            </a:pathLst>
          </a:custGeom>
          <a:ln w="19049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05564" y="1378595"/>
            <a:ext cx="231775" cy="440182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635"/>
              </a:lnSpc>
            </a:pP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Cumulative 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lifetime 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risk 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dirty="0" sz="1600" spc="5">
                <a:solidFill>
                  <a:srgbClr val="585858"/>
                </a:solidFill>
                <a:latin typeface="Calibri"/>
                <a:cs typeface="Calibri"/>
              </a:rPr>
              <a:t>major 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coronary 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events</a:t>
            </a:r>
            <a:r>
              <a:rPr dirty="0" sz="1600" spc="-1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(%)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07914" y="6277927"/>
            <a:ext cx="949960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20">
                <a:solidFill>
                  <a:srgbClr val="585858"/>
                </a:solidFill>
                <a:latin typeface="Calibri"/>
                <a:cs typeface="Calibri"/>
              </a:rPr>
              <a:t>Age</a:t>
            </a:r>
            <a:r>
              <a:rPr dirty="0" sz="1600" spc="-1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(years)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87680" y="990600"/>
            <a:ext cx="11182350" cy="56883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29590" y="1032510"/>
            <a:ext cx="11049000" cy="5554980"/>
          </a:xfrm>
          <a:custGeom>
            <a:avLst/>
            <a:gdLst/>
            <a:ahLst/>
            <a:cxnLst/>
            <a:rect l="l" t="t" r="r" b="b"/>
            <a:pathLst>
              <a:path w="11049000" h="5554980">
                <a:moveTo>
                  <a:pt x="0" y="5554980"/>
                </a:moveTo>
                <a:lnTo>
                  <a:pt x="11049000" y="5554980"/>
                </a:lnTo>
                <a:lnTo>
                  <a:pt x="11049000" y="0"/>
                </a:lnTo>
                <a:lnTo>
                  <a:pt x="0" y="0"/>
                </a:lnTo>
                <a:lnTo>
                  <a:pt x="0" y="5554980"/>
                </a:lnTo>
                <a:close/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074419" y="165099"/>
            <a:ext cx="10007600" cy="48387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0"/>
              <a:t>Changes </a:t>
            </a:r>
            <a:r>
              <a:rPr dirty="0" sz="3000" spc="-15"/>
              <a:t>in </a:t>
            </a:r>
            <a:r>
              <a:rPr dirty="0" sz="3000" spc="10"/>
              <a:t>PGS </a:t>
            </a:r>
            <a:r>
              <a:rPr dirty="0" sz="3000" spc="-15"/>
              <a:t>trajectories of </a:t>
            </a:r>
            <a:r>
              <a:rPr dirty="0" sz="3000" spc="-20"/>
              <a:t>cardiovascular </a:t>
            </a:r>
            <a:r>
              <a:rPr dirty="0" sz="3000" spc="-10"/>
              <a:t>risk by </a:t>
            </a:r>
            <a:r>
              <a:rPr dirty="0" sz="3000"/>
              <a:t>LDL </a:t>
            </a:r>
            <a:r>
              <a:rPr dirty="0" sz="3000" spc="-5"/>
              <a:t>and</a:t>
            </a:r>
            <a:r>
              <a:rPr dirty="0" sz="3000" spc="150"/>
              <a:t> </a:t>
            </a:r>
            <a:r>
              <a:rPr dirty="0" sz="3000" spc="-5"/>
              <a:t>SBP</a:t>
            </a:r>
            <a:endParaRPr sz="3000"/>
          </a:p>
        </p:txBody>
      </p:sp>
      <p:sp>
        <p:nvSpPr>
          <p:cNvPr id="8" name="object 8"/>
          <p:cNvSpPr/>
          <p:nvPr/>
        </p:nvSpPr>
        <p:spPr>
          <a:xfrm>
            <a:off x="1028700" y="1196340"/>
            <a:ext cx="8717280" cy="51358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9466833" y="1203642"/>
            <a:ext cx="2045970" cy="260286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>
                <a:solidFill>
                  <a:srgbClr val="385622"/>
                </a:solidFill>
                <a:latin typeface="Calibri"/>
                <a:cs typeface="Calibri"/>
              </a:rPr>
              <a:t>Highest </a:t>
            </a:r>
            <a:r>
              <a:rPr dirty="0" sz="1350" spc="25">
                <a:solidFill>
                  <a:srgbClr val="385622"/>
                </a:solidFill>
                <a:latin typeface="Calibri"/>
                <a:cs typeface="Calibri"/>
              </a:rPr>
              <a:t>PGS</a:t>
            </a:r>
            <a:r>
              <a:rPr dirty="0" sz="1350" spc="-175">
                <a:solidFill>
                  <a:srgbClr val="385622"/>
                </a:solidFill>
                <a:latin typeface="Calibri"/>
                <a:cs typeface="Calibri"/>
              </a:rPr>
              <a:t> </a:t>
            </a:r>
            <a:r>
              <a:rPr dirty="0" sz="1350">
                <a:solidFill>
                  <a:srgbClr val="385622"/>
                </a:solidFill>
                <a:latin typeface="Calibri"/>
                <a:cs typeface="Calibri"/>
              </a:rPr>
              <a:t>quintile</a:t>
            </a:r>
            <a:endParaRPr sz="1350">
              <a:latin typeface="Calibri"/>
              <a:cs typeface="Calibri"/>
            </a:endParaRPr>
          </a:p>
          <a:p>
            <a:pPr algn="ctr" marL="114300">
              <a:lnSpc>
                <a:spcPct val="100000"/>
              </a:lnSpc>
              <a:spcBef>
                <a:spcPts val="950"/>
              </a:spcBef>
            </a:pPr>
            <a:r>
              <a:rPr dirty="0" sz="1050" spc="-5">
                <a:solidFill>
                  <a:srgbClr val="A61616"/>
                </a:solidFill>
                <a:latin typeface="Calibri"/>
                <a:cs typeface="Calibri"/>
              </a:rPr>
              <a:t>Middle </a:t>
            </a:r>
            <a:r>
              <a:rPr dirty="0" sz="1050">
                <a:solidFill>
                  <a:srgbClr val="A61616"/>
                </a:solidFill>
                <a:latin typeface="Calibri"/>
                <a:cs typeface="Calibri"/>
              </a:rPr>
              <a:t>PGS</a:t>
            </a:r>
            <a:r>
              <a:rPr dirty="0" sz="1050" spc="-20">
                <a:solidFill>
                  <a:srgbClr val="A61616"/>
                </a:solidFill>
                <a:latin typeface="Calibri"/>
                <a:cs typeface="Calibri"/>
              </a:rPr>
              <a:t> </a:t>
            </a:r>
            <a:r>
              <a:rPr dirty="0" sz="1050" spc="-5">
                <a:solidFill>
                  <a:srgbClr val="A61616"/>
                </a:solidFill>
                <a:latin typeface="Calibri"/>
                <a:cs typeface="Calibri"/>
              </a:rPr>
              <a:t>quintile</a:t>
            </a:r>
            <a:endParaRPr sz="1050">
              <a:latin typeface="Calibri"/>
              <a:cs typeface="Calibri"/>
            </a:endParaRPr>
          </a:p>
          <a:p>
            <a:pPr algn="ctr" marL="116839">
              <a:lnSpc>
                <a:spcPct val="100000"/>
              </a:lnSpc>
              <a:spcBef>
                <a:spcPts val="60"/>
              </a:spcBef>
            </a:pPr>
            <a:r>
              <a:rPr dirty="0" sz="1050" spc="10">
                <a:solidFill>
                  <a:srgbClr val="A61616"/>
                </a:solidFill>
                <a:latin typeface="Calibri"/>
                <a:cs typeface="Calibri"/>
              </a:rPr>
              <a:t>10 </a:t>
            </a:r>
            <a:r>
              <a:rPr dirty="0" sz="1050" spc="-5">
                <a:solidFill>
                  <a:srgbClr val="A61616"/>
                </a:solidFill>
                <a:latin typeface="Calibri"/>
                <a:cs typeface="Calibri"/>
              </a:rPr>
              <a:t>mg/dl </a:t>
            </a:r>
            <a:r>
              <a:rPr dirty="0" sz="1050" spc="15">
                <a:solidFill>
                  <a:srgbClr val="A61616"/>
                </a:solidFill>
                <a:latin typeface="Calibri"/>
                <a:cs typeface="Calibri"/>
              </a:rPr>
              <a:t>LDL </a:t>
            </a:r>
            <a:r>
              <a:rPr dirty="0" sz="1050" spc="20">
                <a:solidFill>
                  <a:srgbClr val="A61616"/>
                </a:solidFill>
                <a:latin typeface="Calibri"/>
                <a:cs typeface="Calibri"/>
              </a:rPr>
              <a:t>&amp; </a:t>
            </a:r>
            <a:r>
              <a:rPr dirty="0" sz="1050" spc="15">
                <a:solidFill>
                  <a:srgbClr val="A61616"/>
                </a:solidFill>
                <a:latin typeface="Calibri"/>
                <a:cs typeface="Calibri"/>
              </a:rPr>
              <a:t>2 </a:t>
            </a:r>
            <a:r>
              <a:rPr dirty="0" sz="1050" spc="5">
                <a:solidFill>
                  <a:srgbClr val="A61616"/>
                </a:solidFill>
                <a:latin typeface="Calibri"/>
                <a:cs typeface="Calibri"/>
              </a:rPr>
              <a:t>mmHg</a:t>
            </a:r>
            <a:r>
              <a:rPr dirty="0" sz="1050" spc="-20">
                <a:solidFill>
                  <a:srgbClr val="A61616"/>
                </a:solidFill>
                <a:latin typeface="Calibri"/>
                <a:cs typeface="Calibri"/>
              </a:rPr>
              <a:t> </a:t>
            </a:r>
            <a:r>
              <a:rPr dirty="0" sz="1050" spc="10">
                <a:solidFill>
                  <a:srgbClr val="A61616"/>
                </a:solidFill>
                <a:latin typeface="Calibri"/>
                <a:cs typeface="Calibri"/>
              </a:rPr>
              <a:t>SBP</a:t>
            </a:r>
            <a:endParaRPr sz="1050">
              <a:latin typeface="Calibri"/>
              <a:cs typeface="Calibri"/>
            </a:endParaRPr>
          </a:p>
          <a:p>
            <a:pPr algn="ctr" marL="113664">
              <a:lnSpc>
                <a:spcPct val="100000"/>
              </a:lnSpc>
              <a:spcBef>
                <a:spcPts val="60"/>
              </a:spcBef>
            </a:pPr>
            <a:r>
              <a:rPr dirty="0" sz="1050" spc="10">
                <a:solidFill>
                  <a:srgbClr val="A61616"/>
                </a:solidFill>
                <a:latin typeface="Calibri"/>
                <a:cs typeface="Calibri"/>
              </a:rPr>
              <a:t>HIGHER than</a:t>
            </a:r>
            <a:r>
              <a:rPr dirty="0" sz="1050" spc="75">
                <a:solidFill>
                  <a:srgbClr val="A61616"/>
                </a:solidFill>
                <a:latin typeface="Calibri"/>
                <a:cs typeface="Calibri"/>
              </a:rPr>
              <a:t> </a:t>
            </a:r>
            <a:r>
              <a:rPr dirty="0" sz="1050" spc="10">
                <a:solidFill>
                  <a:srgbClr val="A61616"/>
                </a:solidFill>
                <a:latin typeface="Calibri"/>
                <a:cs typeface="Calibri"/>
              </a:rPr>
              <a:t>average</a:t>
            </a:r>
            <a:endParaRPr sz="105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Calibri"/>
              <a:cs typeface="Calibri"/>
            </a:endParaRPr>
          </a:p>
          <a:p>
            <a:pPr marL="49530">
              <a:lnSpc>
                <a:spcPct val="100000"/>
              </a:lnSpc>
            </a:pPr>
            <a:r>
              <a:rPr dirty="0" sz="1350" spc="5">
                <a:solidFill>
                  <a:srgbClr val="A61616"/>
                </a:solidFill>
                <a:latin typeface="Calibri"/>
                <a:cs typeface="Calibri"/>
              </a:rPr>
              <a:t>Middle </a:t>
            </a:r>
            <a:r>
              <a:rPr dirty="0" sz="1350" spc="25">
                <a:solidFill>
                  <a:srgbClr val="A61616"/>
                </a:solidFill>
                <a:latin typeface="Calibri"/>
                <a:cs typeface="Calibri"/>
              </a:rPr>
              <a:t>PGS</a:t>
            </a:r>
            <a:r>
              <a:rPr dirty="0" sz="1350" spc="85">
                <a:solidFill>
                  <a:srgbClr val="A61616"/>
                </a:solidFill>
                <a:latin typeface="Calibri"/>
                <a:cs typeface="Calibri"/>
              </a:rPr>
              <a:t> </a:t>
            </a:r>
            <a:r>
              <a:rPr dirty="0" sz="1350">
                <a:solidFill>
                  <a:srgbClr val="A61616"/>
                </a:solidFill>
                <a:latin typeface="Calibri"/>
                <a:cs typeface="Calibri"/>
              </a:rPr>
              <a:t>quintile</a:t>
            </a:r>
            <a:endParaRPr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>
              <a:latin typeface="Calibri"/>
              <a:cs typeface="Calibri"/>
            </a:endParaRPr>
          </a:p>
          <a:p>
            <a:pPr algn="ctr" marL="401955">
              <a:lnSpc>
                <a:spcPct val="100000"/>
              </a:lnSpc>
            </a:pPr>
            <a:r>
              <a:rPr dirty="0" sz="1050" spc="-5">
                <a:solidFill>
                  <a:srgbClr val="A61616"/>
                </a:solidFill>
                <a:latin typeface="Calibri"/>
                <a:cs typeface="Calibri"/>
              </a:rPr>
              <a:t>Middle </a:t>
            </a:r>
            <a:r>
              <a:rPr dirty="0" sz="1050">
                <a:solidFill>
                  <a:srgbClr val="A61616"/>
                </a:solidFill>
                <a:latin typeface="Calibri"/>
                <a:cs typeface="Calibri"/>
              </a:rPr>
              <a:t>PGS</a:t>
            </a:r>
            <a:r>
              <a:rPr dirty="0" sz="1050" spc="-25">
                <a:solidFill>
                  <a:srgbClr val="A61616"/>
                </a:solidFill>
                <a:latin typeface="Calibri"/>
                <a:cs typeface="Calibri"/>
              </a:rPr>
              <a:t> </a:t>
            </a:r>
            <a:r>
              <a:rPr dirty="0" sz="1050" spc="-5">
                <a:solidFill>
                  <a:srgbClr val="A61616"/>
                </a:solidFill>
                <a:latin typeface="Calibri"/>
                <a:cs typeface="Calibri"/>
              </a:rPr>
              <a:t>quintile</a:t>
            </a:r>
            <a:endParaRPr sz="1050">
              <a:latin typeface="Calibri"/>
              <a:cs typeface="Calibri"/>
            </a:endParaRPr>
          </a:p>
          <a:p>
            <a:pPr algn="ctr" marL="403225">
              <a:lnSpc>
                <a:spcPct val="100000"/>
              </a:lnSpc>
              <a:spcBef>
                <a:spcPts val="60"/>
              </a:spcBef>
            </a:pPr>
            <a:r>
              <a:rPr dirty="0" sz="1050" spc="10">
                <a:solidFill>
                  <a:srgbClr val="A61616"/>
                </a:solidFill>
                <a:latin typeface="Calibri"/>
                <a:cs typeface="Calibri"/>
              </a:rPr>
              <a:t>10 </a:t>
            </a:r>
            <a:r>
              <a:rPr dirty="0" sz="1050" spc="-5">
                <a:solidFill>
                  <a:srgbClr val="A61616"/>
                </a:solidFill>
                <a:latin typeface="Calibri"/>
                <a:cs typeface="Calibri"/>
              </a:rPr>
              <a:t>mg/dl </a:t>
            </a:r>
            <a:r>
              <a:rPr dirty="0" sz="1050" spc="15">
                <a:solidFill>
                  <a:srgbClr val="A61616"/>
                </a:solidFill>
                <a:latin typeface="Calibri"/>
                <a:cs typeface="Calibri"/>
              </a:rPr>
              <a:t>LDL </a:t>
            </a:r>
            <a:r>
              <a:rPr dirty="0" sz="1050" spc="20">
                <a:solidFill>
                  <a:srgbClr val="A61616"/>
                </a:solidFill>
                <a:latin typeface="Calibri"/>
                <a:cs typeface="Calibri"/>
              </a:rPr>
              <a:t>&amp; </a:t>
            </a:r>
            <a:r>
              <a:rPr dirty="0" sz="1050" spc="15">
                <a:solidFill>
                  <a:srgbClr val="A61616"/>
                </a:solidFill>
                <a:latin typeface="Calibri"/>
                <a:cs typeface="Calibri"/>
              </a:rPr>
              <a:t>2 </a:t>
            </a:r>
            <a:r>
              <a:rPr dirty="0" sz="1050">
                <a:solidFill>
                  <a:srgbClr val="A61616"/>
                </a:solidFill>
                <a:latin typeface="Calibri"/>
                <a:cs typeface="Calibri"/>
              </a:rPr>
              <a:t>mmHg</a:t>
            </a:r>
            <a:r>
              <a:rPr dirty="0" sz="1050" spc="-25">
                <a:solidFill>
                  <a:srgbClr val="A61616"/>
                </a:solidFill>
                <a:latin typeface="Calibri"/>
                <a:cs typeface="Calibri"/>
              </a:rPr>
              <a:t> </a:t>
            </a:r>
            <a:r>
              <a:rPr dirty="0" sz="1050" spc="10">
                <a:solidFill>
                  <a:srgbClr val="A61616"/>
                </a:solidFill>
                <a:latin typeface="Calibri"/>
                <a:cs typeface="Calibri"/>
              </a:rPr>
              <a:t>SBP</a:t>
            </a:r>
            <a:endParaRPr sz="1050">
              <a:latin typeface="Calibri"/>
              <a:cs typeface="Calibri"/>
            </a:endParaRPr>
          </a:p>
          <a:p>
            <a:pPr algn="ctr" marL="398145">
              <a:lnSpc>
                <a:spcPct val="100000"/>
              </a:lnSpc>
              <a:spcBef>
                <a:spcPts val="60"/>
              </a:spcBef>
            </a:pPr>
            <a:r>
              <a:rPr dirty="0" sz="1050" spc="25">
                <a:solidFill>
                  <a:srgbClr val="A61616"/>
                </a:solidFill>
                <a:latin typeface="Calibri"/>
                <a:cs typeface="Calibri"/>
              </a:rPr>
              <a:t>LOWER </a:t>
            </a:r>
            <a:r>
              <a:rPr dirty="0" sz="1050" spc="10">
                <a:solidFill>
                  <a:srgbClr val="A61616"/>
                </a:solidFill>
                <a:latin typeface="Calibri"/>
                <a:cs typeface="Calibri"/>
              </a:rPr>
              <a:t>than average</a:t>
            </a:r>
            <a:endParaRPr sz="1050">
              <a:latin typeface="Calibri"/>
              <a:cs typeface="Calibri"/>
            </a:endParaRPr>
          </a:p>
          <a:p>
            <a:pPr marL="62230">
              <a:lnSpc>
                <a:spcPct val="100000"/>
              </a:lnSpc>
              <a:spcBef>
                <a:spcPts val="900"/>
              </a:spcBef>
            </a:pPr>
            <a:r>
              <a:rPr dirty="0" sz="1350" spc="5">
                <a:solidFill>
                  <a:srgbClr val="1F3863"/>
                </a:solidFill>
                <a:latin typeface="Calibri"/>
                <a:cs typeface="Calibri"/>
              </a:rPr>
              <a:t>Lowest </a:t>
            </a:r>
            <a:r>
              <a:rPr dirty="0" sz="1350" spc="25">
                <a:solidFill>
                  <a:srgbClr val="1F3863"/>
                </a:solidFill>
                <a:latin typeface="Calibri"/>
                <a:cs typeface="Calibri"/>
              </a:rPr>
              <a:t>PGS</a:t>
            </a:r>
            <a:r>
              <a:rPr dirty="0" sz="1350" spc="6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350">
                <a:solidFill>
                  <a:srgbClr val="1F3863"/>
                </a:solidFill>
                <a:latin typeface="Calibri"/>
                <a:cs typeface="Calibri"/>
              </a:rPr>
              <a:t>quintile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380219" y="1767839"/>
            <a:ext cx="296545" cy="76200"/>
          </a:xfrm>
          <a:custGeom>
            <a:avLst/>
            <a:gdLst/>
            <a:ahLst/>
            <a:cxnLst/>
            <a:rect l="l" t="t" r="r" b="b"/>
            <a:pathLst>
              <a:path w="29654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296545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296545" h="76200">
                <a:moveTo>
                  <a:pt x="296418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296418" y="44450"/>
                </a:lnTo>
                <a:lnTo>
                  <a:pt x="296418" y="3175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525000" y="3223260"/>
            <a:ext cx="296545" cy="76200"/>
          </a:xfrm>
          <a:custGeom>
            <a:avLst/>
            <a:gdLst/>
            <a:ahLst/>
            <a:cxnLst/>
            <a:rect l="l" t="t" r="r" b="b"/>
            <a:pathLst>
              <a:path w="29654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296545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296545" h="76200">
                <a:moveTo>
                  <a:pt x="296418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296418" y="44450"/>
                </a:lnTo>
                <a:lnTo>
                  <a:pt x="296418" y="3175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BAF</dc:creator>
  <dc:title>PowerPoint Presentation</dc:title>
  <dcterms:created xsi:type="dcterms:W3CDTF">2020-03-29T01:54:58Z</dcterms:created>
  <dcterms:modified xsi:type="dcterms:W3CDTF">2020-03-29T01:54:58Z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2020-03-26T00:00:00Z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2020-03-29T00:00:00Z</vt:filetime>
  </property>
</Properties>
</file>