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notesMasterIdLst>
    <p:notesMasterId r:id="rId24"/>
  </p:notesMasterIdLst>
  <p:sldIdLst>
    <p:sldId id="1284" r:id="rId2"/>
    <p:sldId id="1287" r:id="rId3"/>
    <p:sldId id="1314" r:id="rId4"/>
    <p:sldId id="288" r:id="rId5"/>
    <p:sldId id="1288" r:id="rId6"/>
    <p:sldId id="1329" r:id="rId7"/>
    <p:sldId id="1290" r:id="rId8"/>
    <p:sldId id="262" r:id="rId9"/>
    <p:sldId id="1337" r:id="rId10"/>
    <p:sldId id="1320" r:id="rId11"/>
    <p:sldId id="1324" r:id="rId12"/>
    <p:sldId id="1322" r:id="rId13"/>
    <p:sldId id="292" r:id="rId14"/>
    <p:sldId id="1339" r:id="rId15"/>
    <p:sldId id="1331" r:id="rId16"/>
    <p:sldId id="1312" r:id="rId17"/>
    <p:sldId id="1336" r:id="rId18"/>
    <p:sldId id="1343" r:id="rId19"/>
    <p:sldId id="1341" r:id="rId20"/>
    <p:sldId id="1342" r:id="rId21"/>
    <p:sldId id="1325" r:id="rId22"/>
    <p:sldId id="1327" r:id="rId23"/>
  </p:sldIdLst>
  <p:sldSz cx="9144000" cy="5143500" type="screen16x9"/>
  <p:notesSz cx="6858000" cy="9144000"/>
  <p:defaultTextStyle>
    <a:defPPr>
      <a:defRPr lang="en-US"/>
    </a:defPPr>
    <a:lvl1pPr marL="0" algn="l" defTabSz="685690" rtl="0" eaLnBrk="1" latinLnBrk="0" hangingPunct="1">
      <a:defRPr sz="1350" kern="1200">
        <a:solidFill>
          <a:schemeClr val="tx1"/>
        </a:solidFill>
        <a:latin typeface="+mn-lt"/>
        <a:ea typeface="+mn-ea"/>
        <a:cs typeface="+mn-cs"/>
      </a:defRPr>
    </a:lvl1pPr>
    <a:lvl2pPr marL="342845" algn="l" defTabSz="685690" rtl="0" eaLnBrk="1" latinLnBrk="0" hangingPunct="1">
      <a:defRPr sz="1350" kern="1200">
        <a:solidFill>
          <a:schemeClr val="tx1"/>
        </a:solidFill>
        <a:latin typeface="+mn-lt"/>
        <a:ea typeface="+mn-ea"/>
        <a:cs typeface="+mn-cs"/>
      </a:defRPr>
    </a:lvl2pPr>
    <a:lvl3pPr marL="685690" algn="l" defTabSz="685690" rtl="0" eaLnBrk="1" latinLnBrk="0" hangingPunct="1">
      <a:defRPr sz="1350" kern="1200">
        <a:solidFill>
          <a:schemeClr val="tx1"/>
        </a:solidFill>
        <a:latin typeface="+mn-lt"/>
        <a:ea typeface="+mn-ea"/>
        <a:cs typeface="+mn-cs"/>
      </a:defRPr>
    </a:lvl3pPr>
    <a:lvl4pPr marL="1028535" algn="l" defTabSz="685690" rtl="0" eaLnBrk="1" latinLnBrk="0" hangingPunct="1">
      <a:defRPr sz="1350" kern="1200">
        <a:solidFill>
          <a:schemeClr val="tx1"/>
        </a:solidFill>
        <a:latin typeface="+mn-lt"/>
        <a:ea typeface="+mn-ea"/>
        <a:cs typeface="+mn-cs"/>
      </a:defRPr>
    </a:lvl4pPr>
    <a:lvl5pPr marL="1371381" algn="l" defTabSz="685690" rtl="0" eaLnBrk="1" latinLnBrk="0" hangingPunct="1">
      <a:defRPr sz="1350" kern="1200">
        <a:solidFill>
          <a:schemeClr val="tx1"/>
        </a:solidFill>
        <a:latin typeface="+mn-lt"/>
        <a:ea typeface="+mn-ea"/>
        <a:cs typeface="+mn-cs"/>
      </a:defRPr>
    </a:lvl5pPr>
    <a:lvl6pPr marL="1714226" algn="l" defTabSz="685690" rtl="0" eaLnBrk="1" latinLnBrk="0" hangingPunct="1">
      <a:defRPr sz="1350" kern="1200">
        <a:solidFill>
          <a:schemeClr val="tx1"/>
        </a:solidFill>
        <a:latin typeface="+mn-lt"/>
        <a:ea typeface="+mn-ea"/>
        <a:cs typeface="+mn-cs"/>
      </a:defRPr>
    </a:lvl6pPr>
    <a:lvl7pPr marL="2057070" algn="l" defTabSz="685690" rtl="0" eaLnBrk="1" latinLnBrk="0" hangingPunct="1">
      <a:defRPr sz="1350" kern="1200">
        <a:solidFill>
          <a:schemeClr val="tx1"/>
        </a:solidFill>
        <a:latin typeface="+mn-lt"/>
        <a:ea typeface="+mn-ea"/>
        <a:cs typeface="+mn-cs"/>
      </a:defRPr>
    </a:lvl7pPr>
    <a:lvl8pPr marL="2399916" algn="l" defTabSz="685690" rtl="0" eaLnBrk="1" latinLnBrk="0" hangingPunct="1">
      <a:defRPr sz="1350" kern="1200">
        <a:solidFill>
          <a:schemeClr val="tx1"/>
        </a:solidFill>
        <a:latin typeface="+mn-lt"/>
        <a:ea typeface="+mn-ea"/>
        <a:cs typeface="+mn-cs"/>
      </a:defRPr>
    </a:lvl8pPr>
    <a:lvl9pPr marL="2742761" algn="l" defTabSz="68569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03DFA80-C854-FCBC-E525-8873AF5B1B8C}" name="Sato, Sachiyo (she/her/hers)" initials="SS(" userId="S::Sachiyo.Sato@bsci.com::ee11db66-05b0-4c2b-aca5-ef45562895f8" providerId="AD"/>
  <p188:author id="{67628D83-563F-A12E-405F-FBF172BF967D}" name="Allocco, Dominic" initials="AD" userId="S::Dominic.Allocco@bsci.com::1c00d190-cb57-4ca2-b308-d2cc65530a3e" providerId="AD"/>
  <p188:author id="{A37D22E5-5651-3FE1-EE7D-3E1F29C597DF}" name="Yeh, Robert W (HMFP - Cardiology)" initials="YRW(C" userId="S::ryeh@bidmc.harvard.edu::4d6f7f84-5dd2-45dd-8a22-af084efb7ea3" providerId="AD"/>
  <p188:author id="{719920F3-AA2D-1FDA-CCF4-882C26A5CFA9}" name="Bhatt, Pooja" initials="BP" userId="S::Pooja.Bhatt2@bsci.com::46562f1d-1dca-4f6e-8a64-698ab23ed03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14364E"/>
    <a:srgbClr val="435E72"/>
    <a:srgbClr val="5D5D5D"/>
    <a:srgbClr val="14364F"/>
    <a:srgbClr val="6FB042"/>
    <a:srgbClr val="17364F"/>
    <a:srgbClr val="78787A"/>
    <a:srgbClr val="1D384C"/>
    <a:srgbClr val="1737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16" autoAdjust="0"/>
    <p:restoredTop sz="94660"/>
  </p:normalViewPr>
  <p:slideViewPr>
    <p:cSldViewPr snapToGrid="0">
      <p:cViewPr varScale="1">
        <p:scale>
          <a:sx n="175" d="100"/>
          <a:sy n="175" d="100"/>
        </p:scale>
        <p:origin x="976" y="168"/>
      </p:cViewPr>
      <p:guideLst>
        <p:guide orient="horz" pos="1620"/>
        <p:guide pos="2880"/>
      </p:guideLst>
    </p:cSldViewPr>
  </p:slideViewPr>
  <p:notesTextViewPr>
    <p:cViewPr>
      <p:scale>
        <a:sx n="3" d="2"/>
        <a:sy n="3" d="2"/>
      </p:scale>
      <p:origin x="0" y="0"/>
    </p:cViewPr>
  </p:notesTextViewPr>
  <p:sorterViewPr>
    <p:cViewPr>
      <p:scale>
        <a:sx n="100" d="100"/>
        <a:sy n="100" d="100"/>
      </p:scale>
      <p:origin x="0" y="-520"/>
    </p:cViewPr>
  </p:sorterViewPr>
  <p:notesViewPr>
    <p:cSldViewPr snapToGrid="0">
      <p:cViewPr varScale="1">
        <p:scale>
          <a:sx n="80" d="100"/>
          <a:sy n="80" d="100"/>
        </p:scale>
        <p:origin x="391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766497673272709"/>
          <c:y val="0.13244583730044829"/>
          <c:w val="0.85395923857316081"/>
          <c:h val="0.76595105276314368"/>
        </c:manualLayout>
      </c:layout>
      <c:lineChart>
        <c:grouping val="standard"/>
        <c:varyColors val="0"/>
        <c:ser>
          <c:idx val="1"/>
          <c:order val="0"/>
          <c:tx>
            <c:strRef>
              <c:f>Sheet1!$A$2</c:f>
              <c:strCache>
                <c:ptCount val="1"/>
                <c:pt idx="0">
                  <c:v>  Aspirin: AGENT</c:v>
                </c:pt>
              </c:strCache>
            </c:strRef>
          </c:tx>
          <c:spPr>
            <a:ln w="22225" cap="rnd">
              <a:solidFill>
                <a:srgbClr val="6FB042"/>
              </a:solidFill>
              <a:prstDash val="dash"/>
              <a:round/>
            </a:ln>
            <a:effectLst/>
          </c:spPr>
          <c:marker>
            <c:symbol val="x"/>
            <c:size val="6"/>
            <c:spPr>
              <a:noFill/>
              <a:ln w="9525">
                <a:solidFill>
                  <a:srgbClr val="6FB042"/>
                </a:solidFill>
                <a:prstDash val="dash"/>
                <a:round/>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31ED-4D9E-A160-01EE803F3B58}"/>
                </c:ext>
              </c:extLst>
            </c:dLbl>
            <c:dLbl>
              <c:idx val="1"/>
              <c:delete val="1"/>
              <c:extLst>
                <c:ext xmlns:c15="http://schemas.microsoft.com/office/drawing/2012/chart" uri="{CE6537A1-D6FC-4f65-9D91-7224C49458BB}"/>
                <c:ext xmlns:c16="http://schemas.microsoft.com/office/drawing/2014/chart" uri="{C3380CC4-5D6E-409C-BE32-E72D297353CC}">
                  <c16:uniqueId val="{00000001-31ED-4D9E-A160-01EE803F3B58}"/>
                </c:ext>
              </c:extLst>
            </c:dLbl>
            <c:dLbl>
              <c:idx val="2"/>
              <c:delete val="1"/>
              <c:extLst>
                <c:ext xmlns:c15="http://schemas.microsoft.com/office/drawing/2012/chart" uri="{CE6537A1-D6FC-4f65-9D91-7224C49458BB}"/>
                <c:ext xmlns:c16="http://schemas.microsoft.com/office/drawing/2014/chart" uri="{C3380CC4-5D6E-409C-BE32-E72D297353CC}">
                  <c16:uniqueId val="{00000002-31ED-4D9E-A160-01EE803F3B58}"/>
                </c:ext>
              </c:extLst>
            </c:dLbl>
            <c:dLbl>
              <c:idx val="3"/>
              <c:layout>
                <c:manualLayout>
                  <c:x val="1.2508481784636305E-3"/>
                  <c:y val="-7.821845034331460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1ED-4D9E-A160-01EE803F3B58}"/>
                </c:ext>
              </c:extLst>
            </c:dLbl>
            <c:spPr>
              <a:noFill/>
              <a:ln>
                <a:noFill/>
              </a:ln>
              <a:effectLst/>
            </c:spPr>
            <c:txPr>
              <a:bodyPr rot="0" spcFirstLastPara="1" vertOverflow="ellipsis" vert="horz" wrap="square" anchor="ctr" anchorCtr="1"/>
              <a:lstStyle/>
              <a:p>
                <a:pPr>
                  <a:defRPr sz="1400" b="0" i="0" u="none" strike="noStrike" kern="1200" baseline="0">
                    <a:solidFill>
                      <a:srgbClr val="40404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Sheet1!$B$1:$E$1</c:f>
              <c:strCache>
                <c:ptCount val="4"/>
                <c:pt idx="0">
                  <c:v>Discharge</c:v>
                </c:pt>
                <c:pt idx="1">
                  <c:v>30 days</c:v>
                </c:pt>
                <c:pt idx="2">
                  <c:v>6 months</c:v>
                </c:pt>
                <c:pt idx="3">
                  <c:v>12 months</c:v>
                </c:pt>
              </c:strCache>
            </c:strRef>
          </c:cat>
          <c:val>
            <c:numRef>
              <c:f>Sheet1!$B$2:$E$2</c:f>
              <c:numCache>
                <c:formatCode>0.0%</c:formatCode>
                <c:ptCount val="4"/>
                <c:pt idx="0">
                  <c:v>0.95599999999999996</c:v>
                </c:pt>
                <c:pt idx="1">
                  <c:v>0.91500000000000004</c:v>
                </c:pt>
                <c:pt idx="2">
                  <c:v>0.88400000000000001</c:v>
                </c:pt>
                <c:pt idx="3">
                  <c:v>0.85899999999999999</c:v>
                </c:pt>
              </c:numCache>
            </c:numRef>
          </c:val>
          <c:smooth val="0"/>
          <c:extLst>
            <c:ext xmlns:c16="http://schemas.microsoft.com/office/drawing/2014/chart" uri="{C3380CC4-5D6E-409C-BE32-E72D297353CC}">
              <c16:uniqueId val="{00000004-31ED-4D9E-A160-01EE803F3B58}"/>
            </c:ext>
          </c:extLst>
        </c:ser>
        <c:ser>
          <c:idx val="3"/>
          <c:order val="1"/>
          <c:tx>
            <c:strRef>
              <c:f>Sheet1!$A$3</c:f>
              <c:strCache>
                <c:ptCount val="1"/>
                <c:pt idx="0">
                  <c:v>  Aspirin: BA</c:v>
                </c:pt>
              </c:strCache>
            </c:strRef>
          </c:tx>
          <c:spPr>
            <a:ln w="22225" cap="rnd">
              <a:solidFill>
                <a:srgbClr val="78787A"/>
              </a:solidFill>
              <a:prstDash val="dash"/>
              <a:round/>
            </a:ln>
            <a:effectLst/>
          </c:spPr>
          <c:marker>
            <c:symbol val="square"/>
            <c:size val="6"/>
            <c:spPr>
              <a:solidFill>
                <a:srgbClr val="78787A"/>
              </a:solidFill>
              <a:ln w="9525">
                <a:solidFill>
                  <a:srgbClr val="78787A"/>
                </a:solidFill>
                <a:prstDash val="dash"/>
                <a:round/>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5-31ED-4D9E-A160-01EE803F3B58}"/>
                </c:ext>
              </c:extLst>
            </c:dLbl>
            <c:dLbl>
              <c:idx val="1"/>
              <c:delete val="1"/>
              <c:extLst>
                <c:ext xmlns:c15="http://schemas.microsoft.com/office/drawing/2012/chart" uri="{CE6537A1-D6FC-4f65-9D91-7224C49458BB}"/>
                <c:ext xmlns:c16="http://schemas.microsoft.com/office/drawing/2014/chart" uri="{C3380CC4-5D6E-409C-BE32-E72D297353CC}">
                  <c16:uniqueId val="{00000006-31ED-4D9E-A160-01EE803F3B58}"/>
                </c:ext>
              </c:extLst>
            </c:dLbl>
            <c:dLbl>
              <c:idx val="2"/>
              <c:delete val="1"/>
              <c:extLst>
                <c:ext xmlns:c15="http://schemas.microsoft.com/office/drawing/2012/chart" uri="{CE6537A1-D6FC-4f65-9D91-7224C49458BB}"/>
                <c:ext xmlns:c16="http://schemas.microsoft.com/office/drawing/2014/chart" uri="{C3380CC4-5D6E-409C-BE32-E72D297353CC}">
                  <c16:uniqueId val="{00000007-31ED-4D9E-A160-01EE803F3B58}"/>
                </c:ext>
              </c:extLst>
            </c:dLbl>
            <c:dLbl>
              <c:idx val="3"/>
              <c:layout>
                <c:manualLayout>
                  <c:x val="2.4192957331633996E-2"/>
                  <c:y val="-5.8797275847575665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1ED-4D9E-A160-01EE803F3B58}"/>
                </c:ext>
              </c:extLst>
            </c:dLbl>
            <c:spPr>
              <a:noFill/>
              <a:ln>
                <a:noFill/>
              </a:ln>
              <a:effectLst/>
            </c:spPr>
            <c:txPr>
              <a:bodyPr rot="0" spcFirstLastPara="1" vertOverflow="ellipsis" vert="horz" wrap="square" anchor="ctr" anchorCtr="1"/>
              <a:lstStyle/>
              <a:p>
                <a:pPr>
                  <a:defRPr sz="1400" b="0" i="0" u="none" strike="noStrike" kern="1200" baseline="0">
                    <a:solidFill>
                      <a:srgbClr val="40404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Sheet1!$B$1:$E$1</c:f>
              <c:strCache>
                <c:ptCount val="4"/>
                <c:pt idx="0">
                  <c:v>Discharge</c:v>
                </c:pt>
                <c:pt idx="1">
                  <c:v>30 days</c:v>
                </c:pt>
                <c:pt idx="2">
                  <c:v>6 months</c:v>
                </c:pt>
                <c:pt idx="3">
                  <c:v>12 months</c:v>
                </c:pt>
              </c:strCache>
            </c:strRef>
          </c:cat>
          <c:val>
            <c:numRef>
              <c:f>Sheet1!$B$3:$E$3</c:f>
              <c:numCache>
                <c:formatCode>0.0%</c:formatCode>
                <c:ptCount val="4"/>
                <c:pt idx="0">
                  <c:v>0.94299999999999995</c:v>
                </c:pt>
                <c:pt idx="1">
                  <c:v>0.91100000000000003</c:v>
                </c:pt>
                <c:pt idx="2">
                  <c:v>0.878</c:v>
                </c:pt>
                <c:pt idx="3">
                  <c:v>0.84499999999999997</c:v>
                </c:pt>
              </c:numCache>
            </c:numRef>
          </c:val>
          <c:smooth val="0"/>
          <c:extLst>
            <c:ext xmlns:c16="http://schemas.microsoft.com/office/drawing/2014/chart" uri="{C3380CC4-5D6E-409C-BE32-E72D297353CC}">
              <c16:uniqueId val="{00000009-31ED-4D9E-A160-01EE803F3B58}"/>
            </c:ext>
          </c:extLst>
        </c:ser>
        <c:ser>
          <c:idx val="0"/>
          <c:order val="2"/>
          <c:tx>
            <c:strRef>
              <c:f>Sheet1!$A$4</c:f>
              <c:strCache>
                <c:ptCount val="1"/>
                <c:pt idx="0">
                  <c:v>  DAPT: AGENT</c:v>
                </c:pt>
              </c:strCache>
            </c:strRef>
          </c:tx>
          <c:spPr>
            <a:ln w="22225" cap="rnd">
              <a:solidFill>
                <a:srgbClr val="6FB042"/>
              </a:solidFill>
              <a:round/>
            </a:ln>
            <a:effectLst/>
          </c:spPr>
          <c:marker>
            <c:symbol val="diamond"/>
            <c:size val="6"/>
            <c:spPr>
              <a:solidFill>
                <a:srgbClr val="6FB042"/>
              </a:solidFill>
              <a:ln w="9525">
                <a:solidFill>
                  <a:srgbClr val="6FB042"/>
                </a:solidFill>
                <a:round/>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C-31ED-4D9E-A160-01EE803F3B58}"/>
                </c:ext>
              </c:extLst>
            </c:dLbl>
            <c:dLbl>
              <c:idx val="1"/>
              <c:delete val="1"/>
              <c:extLst>
                <c:ext xmlns:c15="http://schemas.microsoft.com/office/drawing/2012/chart" uri="{CE6537A1-D6FC-4f65-9D91-7224C49458BB}"/>
                <c:ext xmlns:c16="http://schemas.microsoft.com/office/drawing/2014/chart" uri="{C3380CC4-5D6E-409C-BE32-E72D297353CC}">
                  <c16:uniqueId val="{0000000D-31ED-4D9E-A160-01EE803F3B58}"/>
                </c:ext>
              </c:extLst>
            </c:dLbl>
            <c:dLbl>
              <c:idx val="2"/>
              <c:delete val="1"/>
              <c:extLst>
                <c:ext xmlns:c15="http://schemas.microsoft.com/office/drawing/2012/chart" uri="{CE6537A1-D6FC-4f65-9D91-7224C49458BB}"/>
                <c:ext xmlns:c16="http://schemas.microsoft.com/office/drawing/2014/chart" uri="{C3380CC4-5D6E-409C-BE32-E72D297353CC}">
                  <c16:uniqueId val="{0000000E-31ED-4D9E-A160-01EE803F3B58}"/>
                </c:ext>
              </c:extLst>
            </c:dLbl>
            <c:dLbl>
              <c:idx val="3"/>
              <c:layout>
                <c:manualLayout>
                  <c:x val="2.3100475943387627E-2"/>
                  <c:y val="2.990492251651560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1ED-4D9E-A160-01EE803F3B58}"/>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40404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Sheet1!$B$1:$E$1</c:f>
              <c:strCache>
                <c:ptCount val="4"/>
                <c:pt idx="0">
                  <c:v>Discharge</c:v>
                </c:pt>
                <c:pt idx="1">
                  <c:v>30 days</c:v>
                </c:pt>
                <c:pt idx="2">
                  <c:v>6 months</c:v>
                </c:pt>
                <c:pt idx="3">
                  <c:v>12 months</c:v>
                </c:pt>
              </c:strCache>
            </c:strRef>
          </c:cat>
          <c:val>
            <c:numRef>
              <c:f>Sheet1!$B$4:$E$4</c:f>
              <c:numCache>
                <c:formatCode>0.0%</c:formatCode>
                <c:ptCount val="4"/>
                <c:pt idx="0">
                  <c:v>0.95299999999999996</c:v>
                </c:pt>
                <c:pt idx="1">
                  <c:v>0.90500000000000003</c:v>
                </c:pt>
                <c:pt idx="2">
                  <c:v>0.84799999999999998</c:v>
                </c:pt>
                <c:pt idx="3">
                  <c:v>0.78600000000000003</c:v>
                </c:pt>
              </c:numCache>
            </c:numRef>
          </c:val>
          <c:smooth val="0"/>
          <c:extLst>
            <c:ext xmlns:c16="http://schemas.microsoft.com/office/drawing/2014/chart" uri="{C3380CC4-5D6E-409C-BE32-E72D297353CC}">
              <c16:uniqueId val="{0000000F-31ED-4D9E-A160-01EE803F3B58}"/>
            </c:ext>
          </c:extLst>
        </c:ser>
        <c:ser>
          <c:idx val="2"/>
          <c:order val="3"/>
          <c:tx>
            <c:strRef>
              <c:f>Sheet1!$A$5</c:f>
              <c:strCache>
                <c:ptCount val="1"/>
                <c:pt idx="0">
                  <c:v>  DAPT: BA</c:v>
                </c:pt>
              </c:strCache>
            </c:strRef>
          </c:tx>
          <c:spPr>
            <a:ln w="22225" cap="rnd">
              <a:solidFill>
                <a:srgbClr val="78787A"/>
              </a:solidFill>
              <a:round/>
            </a:ln>
            <a:effectLst/>
          </c:spPr>
          <c:marker>
            <c:symbol val="diamond"/>
            <c:size val="6"/>
            <c:spPr>
              <a:solidFill>
                <a:srgbClr val="78787A"/>
              </a:solidFill>
              <a:ln w="9525">
                <a:solidFill>
                  <a:srgbClr val="78787A"/>
                </a:solidFill>
                <a:round/>
              </a:ln>
              <a:effectLst/>
            </c:spPr>
          </c:marker>
          <c:dPt>
            <c:idx val="3"/>
            <c:marker>
              <c:symbol val="diamond"/>
              <c:size val="6"/>
              <c:spPr>
                <a:solidFill>
                  <a:srgbClr val="78787A"/>
                </a:solidFill>
                <a:ln w="9525">
                  <a:solidFill>
                    <a:srgbClr val="78787A"/>
                  </a:solidFill>
                  <a:round/>
                </a:ln>
                <a:effectLst/>
              </c:spPr>
            </c:marker>
            <c:bubble3D val="0"/>
            <c:spPr>
              <a:ln w="22225" cap="rnd">
                <a:solidFill>
                  <a:srgbClr val="78787A"/>
                </a:solidFill>
                <a:round/>
              </a:ln>
              <a:effectLst/>
            </c:spPr>
            <c:extLst>
              <c:ext xmlns:c16="http://schemas.microsoft.com/office/drawing/2014/chart" uri="{C3380CC4-5D6E-409C-BE32-E72D297353CC}">
                <c16:uniqueId val="{00000013-31ED-4D9E-A160-01EE803F3B58}"/>
              </c:ext>
            </c:extLst>
          </c:dPt>
          <c:dLbls>
            <c:dLbl>
              <c:idx val="0"/>
              <c:delete val="1"/>
              <c:extLst>
                <c:ext xmlns:c15="http://schemas.microsoft.com/office/drawing/2012/chart" uri="{CE6537A1-D6FC-4f65-9D91-7224C49458BB}"/>
                <c:ext xmlns:c16="http://schemas.microsoft.com/office/drawing/2014/chart" uri="{C3380CC4-5D6E-409C-BE32-E72D297353CC}">
                  <c16:uniqueId val="{00000010-31ED-4D9E-A160-01EE803F3B58}"/>
                </c:ext>
              </c:extLst>
            </c:dLbl>
            <c:dLbl>
              <c:idx val="1"/>
              <c:delete val="1"/>
              <c:extLst>
                <c:ext xmlns:c15="http://schemas.microsoft.com/office/drawing/2012/chart" uri="{CE6537A1-D6FC-4f65-9D91-7224C49458BB}"/>
                <c:ext xmlns:c16="http://schemas.microsoft.com/office/drawing/2014/chart" uri="{C3380CC4-5D6E-409C-BE32-E72D297353CC}">
                  <c16:uniqueId val="{00000011-31ED-4D9E-A160-01EE803F3B58}"/>
                </c:ext>
              </c:extLst>
            </c:dLbl>
            <c:dLbl>
              <c:idx val="2"/>
              <c:delete val="1"/>
              <c:extLst>
                <c:ext xmlns:c15="http://schemas.microsoft.com/office/drawing/2012/chart" uri="{CE6537A1-D6FC-4f65-9D91-7224C49458BB}"/>
                <c:ext xmlns:c16="http://schemas.microsoft.com/office/drawing/2014/chart" uri="{C3380CC4-5D6E-409C-BE32-E72D297353CC}">
                  <c16:uniqueId val="{00000012-31ED-4D9E-A160-01EE803F3B58}"/>
                </c:ext>
              </c:extLst>
            </c:dLbl>
            <c:dLbl>
              <c:idx val="3"/>
              <c:layout>
                <c:manualLayout>
                  <c:x val="-3.261607485716881E-2"/>
                  <c:y val="9.95095459431731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31ED-4D9E-A160-01EE803F3B58}"/>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40404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Sheet1!$B$1:$E$1</c:f>
              <c:strCache>
                <c:ptCount val="4"/>
                <c:pt idx="0">
                  <c:v>Discharge</c:v>
                </c:pt>
                <c:pt idx="1">
                  <c:v>30 days</c:v>
                </c:pt>
                <c:pt idx="2">
                  <c:v>6 months</c:v>
                </c:pt>
                <c:pt idx="3">
                  <c:v>12 months</c:v>
                </c:pt>
              </c:strCache>
            </c:strRef>
          </c:cat>
          <c:val>
            <c:numRef>
              <c:f>Sheet1!$B$5:$E$5</c:f>
              <c:numCache>
                <c:formatCode>0.0%</c:formatCode>
                <c:ptCount val="4"/>
                <c:pt idx="0">
                  <c:v>0.94299999999999995</c:v>
                </c:pt>
                <c:pt idx="1">
                  <c:v>0.90400000000000003</c:v>
                </c:pt>
                <c:pt idx="2">
                  <c:v>0.82699999999999996</c:v>
                </c:pt>
                <c:pt idx="3">
                  <c:v>0.754</c:v>
                </c:pt>
              </c:numCache>
            </c:numRef>
          </c:val>
          <c:smooth val="0"/>
          <c:extLst>
            <c:ext xmlns:c16="http://schemas.microsoft.com/office/drawing/2014/chart" uri="{C3380CC4-5D6E-409C-BE32-E72D297353CC}">
              <c16:uniqueId val="{00000014-31ED-4D9E-A160-01EE803F3B58}"/>
            </c:ext>
          </c:extLst>
        </c:ser>
        <c:dLbls>
          <c:dLblPos val="t"/>
          <c:showLegendKey val="0"/>
          <c:showVal val="1"/>
          <c:showCatName val="0"/>
          <c:showSerName val="0"/>
          <c:showPercent val="0"/>
          <c:showBubbleSize val="0"/>
        </c:dLbls>
        <c:marker val="1"/>
        <c:smooth val="0"/>
        <c:axId val="187672064"/>
        <c:axId val="190698240"/>
      </c:lineChart>
      <c:catAx>
        <c:axId val="187672064"/>
        <c:scaling>
          <c:orientation val="minMax"/>
        </c:scaling>
        <c:delete val="0"/>
        <c:axPos val="b"/>
        <c:majorGridlines>
          <c:spPr>
            <a:ln w="9525" cap="flat" cmpd="sng" algn="ctr">
              <a:solidFill>
                <a:srgbClr val="D9D9D9"/>
              </a:solidFill>
              <a:round/>
            </a:ln>
            <a:effectLst/>
          </c:spPr>
        </c:majorGridlines>
        <c:numFmt formatCode="General" sourceLinked="1"/>
        <c:majorTickMark val="none"/>
        <c:minorTickMark val="none"/>
        <c:tickLblPos val="nextTo"/>
        <c:spPr>
          <a:noFill/>
          <a:ln w="9525" cap="flat" cmpd="sng" algn="ctr">
            <a:solidFill>
              <a:srgbClr val="404040"/>
            </a:solidFill>
            <a:round/>
          </a:ln>
          <a:effectLst/>
        </c:spPr>
        <c:txPr>
          <a:bodyPr rot="-60000000" spcFirstLastPara="1" vertOverflow="ellipsis" vert="horz" wrap="square" anchor="ctr" anchorCtr="1"/>
          <a:lstStyle/>
          <a:p>
            <a:pPr>
              <a:defRPr sz="1600" b="0" i="0" u="none" strike="noStrike" kern="1200" cap="none" spc="0" normalizeH="0" baseline="0">
                <a:solidFill>
                  <a:srgbClr val="404040"/>
                </a:solidFill>
                <a:latin typeface="+mn-lt"/>
                <a:ea typeface="+mn-ea"/>
                <a:cs typeface="+mn-cs"/>
              </a:defRPr>
            </a:pPr>
            <a:endParaRPr lang="en-US"/>
          </a:p>
        </c:txPr>
        <c:crossAx val="190698240"/>
        <c:crosses val="autoZero"/>
        <c:auto val="1"/>
        <c:lblAlgn val="ctr"/>
        <c:lblOffset val="100"/>
        <c:noMultiLvlLbl val="0"/>
      </c:catAx>
      <c:valAx>
        <c:axId val="190698240"/>
        <c:scaling>
          <c:orientation val="minMax"/>
          <c:max val="1"/>
          <c:min val="0"/>
        </c:scaling>
        <c:delete val="0"/>
        <c:axPos val="l"/>
        <c:title>
          <c:tx>
            <c:rich>
              <a:bodyPr rot="-5400000" spcFirstLastPara="1" vertOverflow="ellipsis" vert="horz" wrap="square" anchor="ctr" anchorCtr="1"/>
              <a:lstStyle/>
              <a:p>
                <a:pPr>
                  <a:defRPr sz="1600" b="0" i="0" u="none" strike="noStrike" kern="1200" cap="none" baseline="0">
                    <a:solidFill>
                      <a:srgbClr val="404040"/>
                    </a:solidFill>
                    <a:latin typeface="+mn-lt"/>
                    <a:ea typeface="+mn-ea"/>
                    <a:cs typeface="+mn-cs"/>
                  </a:defRPr>
                </a:pPr>
                <a:r>
                  <a:rPr lang="en-US" sz="1600" cap="none" baseline="0" dirty="0"/>
                  <a:t>Patients</a:t>
                </a:r>
              </a:p>
            </c:rich>
          </c:tx>
          <c:layout>
            <c:manualLayout>
              <c:xMode val="edge"/>
              <c:yMode val="edge"/>
              <c:x val="0"/>
              <c:y val="0.3885906058617673"/>
            </c:manualLayout>
          </c:layout>
          <c:overlay val="0"/>
          <c:spPr>
            <a:noFill/>
            <a:ln>
              <a:noFill/>
            </a:ln>
            <a:effectLst/>
          </c:spPr>
          <c:txPr>
            <a:bodyPr rot="-5400000" spcFirstLastPara="1" vertOverflow="ellipsis" vert="horz" wrap="square" anchor="ctr" anchorCtr="1"/>
            <a:lstStyle/>
            <a:p>
              <a:pPr>
                <a:defRPr sz="1600" b="0" i="0" u="none" strike="noStrike" kern="1200" cap="none" baseline="0">
                  <a:solidFill>
                    <a:srgbClr val="404040"/>
                  </a:solidFill>
                  <a:latin typeface="+mn-lt"/>
                  <a:ea typeface="+mn-ea"/>
                  <a:cs typeface="+mn-cs"/>
                </a:defRPr>
              </a:pPr>
              <a:endParaRPr lang="en-US"/>
            </a:p>
          </c:txPr>
        </c:title>
        <c:numFmt formatCode="0%" sourceLinked="0"/>
        <c:majorTickMark val="none"/>
        <c:minorTickMark val="none"/>
        <c:tickLblPos val="nextTo"/>
        <c:spPr>
          <a:noFill/>
          <a:ln w="9525" cap="flat" cmpd="sng" algn="ctr">
            <a:solidFill>
              <a:srgbClr val="5D5D5D"/>
            </a:solidFill>
            <a:round/>
          </a:ln>
          <a:effectLst/>
        </c:spPr>
        <c:txPr>
          <a:bodyPr rot="-60000000" spcFirstLastPara="1" vertOverflow="ellipsis" vert="horz" wrap="square" anchor="ctr" anchorCtr="1"/>
          <a:lstStyle/>
          <a:p>
            <a:pPr>
              <a:defRPr sz="1400" b="0" i="0" u="none" strike="noStrike" kern="1200" baseline="0">
                <a:solidFill>
                  <a:srgbClr val="404040"/>
                </a:solidFill>
                <a:latin typeface="+mn-lt"/>
                <a:ea typeface="+mn-ea"/>
                <a:cs typeface="+mn-cs"/>
              </a:defRPr>
            </a:pPr>
            <a:endParaRPr lang="en-US"/>
          </a:p>
        </c:txPr>
        <c:crossAx val="187672064"/>
        <c:crosses val="autoZero"/>
        <c:crossBetween val="between"/>
        <c:majorUnit val="0.2"/>
      </c:valAx>
      <c:spPr>
        <a:noFill/>
        <a:ln>
          <a:solidFill>
            <a:srgbClr val="404040"/>
          </a:solidFill>
        </a:ln>
        <a:effectLst/>
      </c:spPr>
    </c:plotArea>
    <c:legend>
      <c:legendPos val="t"/>
      <c:layout>
        <c:manualLayout>
          <c:xMode val="edge"/>
          <c:yMode val="edge"/>
          <c:x val="5.171738298337708E-2"/>
          <c:y val="2.7777777777777776E-2"/>
          <c:w val="0.89656523403324584"/>
          <c:h val="7.9579779090113739E-2"/>
        </c:manualLayout>
      </c:layout>
      <c:overlay val="0"/>
      <c:spPr>
        <a:noFill/>
        <a:ln>
          <a:noFill/>
        </a:ln>
        <a:effectLst/>
      </c:spPr>
      <c:txPr>
        <a:bodyPr rot="0" spcFirstLastPara="1" vertOverflow="ellipsis" vert="horz" wrap="square" anchor="ctr" anchorCtr="1"/>
        <a:lstStyle/>
        <a:p>
          <a:pPr>
            <a:defRPr sz="1400" b="0" i="0" u="none" strike="noStrike" kern="1200" baseline="0">
              <a:solidFill>
                <a:srgbClr val="404040"/>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solidFill>
            <a:srgbClr val="404040"/>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TLF</c:v>
                </c:pt>
              </c:strCache>
            </c:strRef>
          </c:tx>
          <c:spPr>
            <a:solidFill>
              <a:schemeClr val="accent1"/>
            </a:solidFill>
            <a:ln>
              <a:solidFill>
                <a:srgbClr val="C8543B"/>
              </a:solidFill>
            </a:ln>
            <a:effectLst/>
            <a:scene3d>
              <a:camera prst="orthographicFront"/>
              <a:lightRig rig="threePt" dir="t"/>
            </a:scene3d>
            <a:sp3d>
              <a:bevelT/>
            </a:sp3d>
          </c:spPr>
          <c:invertIfNegative val="0"/>
          <c:dPt>
            <c:idx val="0"/>
            <c:invertIfNegative val="0"/>
            <c:bubble3D val="0"/>
            <c:spPr>
              <a:solidFill>
                <a:srgbClr val="6FB042"/>
              </a:solidFill>
              <a:ln>
                <a:noFill/>
              </a:ln>
              <a:effectLst/>
              <a:scene3d>
                <a:camera prst="orthographicFront"/>
                <a:lightRig rig="threePt" dir="t"/>
              </a:scene3d>
              <a:sp3d>
                <a:bevelT/>
              </a:sp3d>
            </c:spPr>
            <c:extLst>
              <c:ext xmlns:c16="http://schemas.microsoft.com/office/drawing/2014/chart" uri="{C3380CC4-5D6E-409C-BE32-E72D297353CC}">
                <c16:uniqueId val="{00000001-0810-416A-86C2-3E4594BA3FB2}"/>
              </c:ext>
            </c:extLst>
          </c:dPt>
          <c:dPt>
            <c:idx val="1"/>
            <c:invertIfNegative val="0"/>
            <c:bubble3D val="0"/>
            <c:spPr>
              <a:solidFill>
                <a:srgbClr val="78787A"/>
              </a:solidFill>
              <a:ln>
                <a:noFill/>
              </a:ln>
              <a:effectLst/>
              <a:scene3d>
                <a:camera prst="orthographicFront"/>
                <a:lightRig rig="threePt" dir="t"/>
              </a:scene3d>
              <a:sp3d>
                <a:bevelT/>
              </a:sp3d>
            </c:spPr>
            <c:extLst>
              <c:ext xmlns:c16="http://schemas.microsoft.com/office/drawing/2014/chart" uri="{C3380CC4-5D6E-409C-BE32-E72D297353CC}">
                <c16:uniqueId val="{00000003-0810-416A-86C2-3E4594BA3FB2}"/>
              </c:ext>
            </c:extLst>
          </c:dPt>
          <c:dLbls>
            <c:spPr>
              <a:noFill/>
              <a:ln>
                <a:noFill/>
              </a:ln>
              <a:effectLst/>
            </c:spPr>
            <c:txPr>
              <a:bodyPr rot="0" spcFirstLastPara="1" vertOverflow="ellipsis" vert="horz" wrap="square" anchor="ctr" anchorCtr="1"/>
              <a:lstStyle/>
              <a:p>
                <a:pPr>
                  <a:defRPr sz="1400" b="0" i="0" u="none" strike="noStrike" kern="1200" baseline="0">
                    <a:solidFill>
                      <a:srgbClr val="404040"/>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DCB</c:v>
                </c:pt>
                <c:pt idx="1">
                  <c:v>Control</c:v>
                </c:pt>
              </c:strCache>
            </c:strRef>
          </c:cat>
          <c:val>
            <c:numRef>
              <c:f>Sheet1!$B$2:$B$3</c:f>
              <c:numCache>
                <c:formatCode>0.0%</c:formatCode>
                <c:ptCount val="2"/>
                <c:pt idx="0">
                  <c:v>0.17899999999999999</c:v>
                </c:pt>
                <c:pt idx="1">
                  <c:v>0.28699999999999998</c:v>
                </c:pt>
              </c:numCache>
            </c:numRef>
          </c:val>
          <c:extLst>
            <c:ext xmlns:c16="http://schemas.microsoft.com/office/drawing/2014/chart" uri="{C3380CC4-5D6E-409C-BE32-E72D297353CC}">
              <c16:uniqueId val="{00000004-0810-416A-86C2-3E4594BA3FB2}"/>
            </c:ext>
          </c:extLst>
        </c:ser>
        <c:dLbls>
          <c:dLblPos val="outEnd"/>
          <c:showLegendKey val="0"/>
          <c:showVal val="1"/>
          <c:showCatName val="0"/>
          <c:showSerName val="0"/>
          <c:showPercent val="0"/>
          <c:showBubbleSize val="0"/>
        </c:dLbls>
        <c:gapWidth val="219"/>
        <c:overlap val="-27"/>
        <c:axId val="880327912"/>
        <c:axId val="880328992"/>
      </c:barChart>
      <c:catAx>
        <c:axId val="880327912"/>
        <c:scaling>
          <c:orientation val="minMax"/>
        </c:scaling>
        <c:delete val="0"/>
        <c:axPos val="b"/>
        <c:numFmt formatCode="General" sourceLinked="1"/>
        <c:majorTickMark val="none"/>
        <c:minorTickMark val="none"/>
        <c:tickLblPos val="none"/>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rgbClr val="404040"/>
                </a:solidFill>
                <a:latin typeface="Calibri" panose="020F0502020204030204" pitchFamily="34" charset="0"/>
                <a:ea typeface="+mn-ea"/>
                <a:cs typeface="Calibri" panose="020F0502020204030204" pitchFamily="34" charset="0"/>
              </a:defRPr>
            </a:pPr>
            <a:endParaRPr lang="en-US"/>
          </a:p>
        </c:txPr>
        <c:crossAx val="880328992"/>
        <c:crosses val="autoZero"/>
        <c:auto val="1"/>
        <c:lblAlgn val="ctr"/>
        <c:lblOffset val="100"/>
        <c:noMultiLvlLbl val="0"/>
      </c:catAx>
      <c:valAx>
        <c:axId val="880328992"/>
        <c:scaling>
          <c:orientation val="minMax"/>
        </c:scaling>
        <c:delete val="0"/>
        <c:axPos val="l"/>
        <c:title>
          <c:tx>
            <c:rich>
              <a:bodyPr rot="-5400000" spcFirstLastPara="1" vertOverflow="ellipsis" vert="horz" wrap="square" anchor="ctr" anchorCtr="1"/>
              <a:lstStyle/>
              <a:p>
                <a:pPr>
                  <a:defRPr sz="1400" b="0" i="0" u="none" strike="noStrike" kern="1200" baseline="0">
                    <a:solidFill>
                      <a:srgbClr val="404040"/>
                    </a:solidFill>
                    <a:latin typeface="+mn-lt"/>
                    <a:ea typeface="+mn-ea"/>
                    <a:cs typeface="Calibri" panose="020F0502020204030204" pitchFamily="34" charset="0"/>
                  </a:defRPr>
                </a:pPr>
                <a:r>
                  <a:rPr lang="en-US">
                    <a:latin typeface="+mn-lt"/>
                  </a:rPr>
                  <a:t>Target lesion failure</a:t>
                </a:r>
              </a:p>
            </c:rich>
          </c:tx>
          <c:overlay val="0"/>
          <c:spPr>
            <a:noFill/>
            <a:ln>
              <a:noFill/>
            </a:ln>
            <a:effectLst/>
          </c:spPr>
          <c:txPr>
            <a:bodyPr rot="-5400000" spcFirstLastPara="1" vertOverflow="ellipsis" vert="horz" wrap="square" anchor="ctr" anchorCtr="1"/>
            <a:lstStyle/>
            <a:p>
              <a:pPr>
                <a:defRPr sz="1400" b="0" i="0" u="none" strike="noStrike" kern="1200" baseline="0">
                  <a:solidFill>
                    <a:srgbClr val="404040"/>
                  </a:solidFill>
                  <a:latin typeface="+mn-lt"/>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rgbClr val="404040"/>
                </a:solidFill>
                <a:latin typeface="+mn-lt"/>
                <a:ea typeface="+mn-ea"/>
                <a:cs typeface="Calibri" panose="020F0502020204030204" pitchFamily="34" charset="0"/>
              </a:defRPr>
            </a:pPr>
            <a:endParaRPr lang="en-US"/>
          </a:p>
        </c:txPr>
        <c:crossAx val="880327912"/>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rgbClr val="404040"/>
          </a:solidFill>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324433219541056E-2"/>
          <c:y val="0.1214409184790415"/>
          <c:w val="0.90737376927580915"/>
          <c:h val="0.83901818896246805"/>
        </c:manualLayout>
      </c:layout>
      <c:barChart>
        <c:barDir val="col"/>
        <c:grouping val="clustered"/>
        <c:varyColors val="0"/>
        <c:ser>
          <c:idx val="0"/>
          <c:order val="0"/>
          <c:tx>
            <c:strRef>
              <c:f>Sheet1!$B$1</c:f>
              <c:strCache>
                <c:ptCount val="1"/>
                <c:pt idx="0">
                  <c:v>AGENT DCB</c:v>
                </c:pt>
              </c:strCache>
            </c:strRef>
          </c:tx>
          <c:spPr>
            <a:solidFill>
              <a:srgbClr val="6FB042"/>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40404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MI</c:v>
                </c:pt>
                <c:pt idx="1">
                  <c:v>Non-Q-wave MI</c:v>
                </c:pt>
                <c:pt idx="2">
                  <c:v>All Death</c:v>
                </c:pt>
                <c:pt idx="3">
                  <c:v>Cardiac Death</c:v>
                </c:pt>
                <c:pt idx="4">
                  <c:v>Non-Cardiac Death</c:v>
                </c:pt>
                <c:pt idx="5">
                  <c:v>TVR</c:v>
                </c:pt>
                <c:pt idx="6">
                  <c:v>TVF</c:v>
                </c:pt>
              </c:strCache>
            </c:strRef>
          </c:cat>
          <c:val>
            <c:numRef>
              <c:f>Sheet1!$B$2:$B$8</c:f>
              <c:numCache>
                <c:formatCode>0.0%</c:formatCode>
                <c:ptCount val="7"/>
                <c:pt idx="0">
                  <c:v>8.3000000000000004E-2</c:v>
                </c:pt>
                <c:pt idx="1">
                  <c:v>8.3000000000000004E-2</c:v>
                </c:pt>
                <c:pt idx="2">
                  <c:v>4.5999999999999999E-2</c:v>
                </c:pt>
                <c:pt idx="3">
                  <c:v>0.03</c:v>
                </c:pt>
                <c:pt idx="4">
                  <c:v>1.6E-2</c:v>
                </c:pt>
                <c:pt idx="5">
                  <c:v>0.13700000000000001</c:v>
                </c:pt>
                <c:pt idx="6">
                  <c:v>0.17799999999999999</c:v>
                </c:pt>
              </c:numCache>
            </c:numRef>
          </c:val>
          <c:extLst>
            <c:ext xmlns:c16="http://schemas.microsoft.com/office/drawing/2014/chart" uri="{C3380CC4-5D6E-409C-BE32-E72D297353CC}">
              <c16:uniqueId val="{00000000-C132-4EB2-B6DD-37DD2324124C}"/>
            </c:ext>
          </c:extLst>
        </c:ser>
        <c:ser>
          <c:idx val="1"/>
          <c:order val="1"/>
          <c:tx>
            <c:strRef>
              <c:f>Sheet1!$C$1</c:f>
              <c:strCache>
                <c:ptCount val="1"/>
                <c:pt idx="0">
                  <c:v>Balloon Angioplasty</c:v>
                </c:pt>
              </c:strCache>
            </c:strRef>
          </c:tx>
          <c:spPr>
            <a:solidFill>
              <a:srgbClr val="78787A"/>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40404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MI</c:v>
                </c:pt>
                <c:pt idx="1">
                  <c:v>Non-Q-wave MI</c:v>
                </c:pt>
                <c:pt idx="2">
                  <c:v>All Death</c:v>
                </c:pt>
                <c:pt idx="3">
                  <c:v>Cardiac Death</c:v>
                </c:pt>
                <c:pt idx="4">
                  <c:v>Non-Cardiac Death</c:v>
                </c:pt>
                <c:pt idx="5">
                  <c:v>TVR</c:v>
                </c:pt>
                <c:pt idx="6">
                  <c:v>TVF</c:v>
                </c:pt>
              </c:strCache>
            </c:strRef>
          </c:cat>
          <c:val>
            <c:numRef>
              <c:f>Sheet1!$C$2:$C$8</c:f>
              <c:numCache>
                <c:formatCode>0.0%</c:formatCode>
                <c:ptCount val="7"/>
                <c:pt idx="0">
                  <c:v>0.13600000000000001</c:v>
                </c:pt>
                <c:pt idx="1">
                  <c:v>0.13</c:v>
                </c:pt>
                <c:pt idx="2">
                  <c:v>0.04</c:v>
                </c:pt>
                <c:pt idx="3">
                  <c:v>0.02</c:v>
                </c:pt>
                <c:pt idx="4">
                  <c:v>0.02</c:v>
                </c:pt>
                <c:pt idx="5">
                  <c:v>0.253</c:v>
                </c:pt>
                <c:pt idx="6">
                  <c:v>0.29499999999999998</c:v>
                </c:pt>
              </c:numCache>
            </c:numRef>
          </c:val>
          <c:extLst>
            <c:ext xmlns:c16="http://schemas.microsoft.com/office/drawing/2014/chart" uri="{C3380CC4-5D6E-409C-BE32-E72D297353CC}">
              <c16:uniqueId val="{00000001-C132-4EB2-B6DD-37DD2324124C}"/>
            </c:ext>
          </c:extLst>
        </c:ser>
        <c:dLbls>
          <c:showLegendKey val="0"/>
          <c:showVal val="0"/>
          <c:showCatName val="0"/>
          <c:showSerName val="0"/>
          <c:showPercent val="0"/>
          <c:showBubbleSize val="0"/>
        </c:dLbls>
        <c:gapWidth val="75"/>
        <c:axId val="50143232"/>
        <c:axId val="50144768"/>
      </c:barChart>
      <c:catAx>
        <c:axId val="50143232"/>
        <c:scaling>
          <c:orientation val="minMax"/>
        </c:scaling>
        <c:delete val="1"/>
        <c:axPos val="b"/>
        <c:majorGridlines>
          <c:spPr>
            <a:ln w="9525" cap="flat" cmpd="sng" algn="ctr">
              <a:solidFill>
                <a:schemeClr val="dk1">
                  <a:lumMod val="15000"/>
                  <a:lumOff val="85000"/>
                </a:schemeClr>
              </a:solidFill>
              <a:round/>
            </a:ln>
            <a:effectLst/>
          </c:spPr>
        </c:majorGridlines>
        <c:numFmt formatCode="General" sourceLinked="0"/>
        <c:majorTickMark val="none"/>
        <c:minorTickMark val="none"/>
        <c:tickLblPos val="none"/>
        <c:crossAx val="50144768"/>
        <c:crosses val="autoZero"/>
        <c:auto val="1"/>
        <c:lblAlgn val="ctr"/>
        <c:lblOffset val="100"/>
        <c:tickMarkSkip val="1"/>
        <c:noMultiLvlLbl val="0"/>
      </c:catAx>
      <c:valAx>
        <c:axId val="50144768"/>
        <c:scaling>
          <c:orientation val="minMax"/>
          <c:max val="0.4"/>
          <c:min val="0"/>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600" b="0" i="0" u="none" strike="noStrike" kern="1200" baseline="0">
                    <a:solidFill>
                      <a:srgbClr val="404040"/>
                    </a:solidFill>
                    <a:latin typeface="+mn-lt"/>
                    <a:ea typeface="+mn-ea"/>
                    <a:cs typeface="+mn-cs"/>
                  </a:defRPr>
                </a:pPr>
                <a:r>
                  <a:rPr lang="en-US" sz="1600" b="0" dirty="0">
                    <a:solidFill>
                      <a:srgbClr val="404040"/>
                    </a:solidFill>
                  </a:rPr>
                  <a:t>Event Rate</a:t>
                </a:r>
              </a:p>
            </c:rich>
          </c:tx>
          <c:layout>
            <c:manualLayout>
              <c:xMode val="edge"/>
              <c:yMode val="edge"/>
              <c:x val="1.4687101706328974E-3"/>
              <c:y val="0.3582545304669858"/>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rgbClr val="40404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404040"/>
                </a:solidFill>
                <a:latin typeface="+mn-lt"/>
                <a:ea typeface="+mn-ea"/>
                <a:cs typeface="+mn-cs"/>
              </a:defRPr>
            </a:pPr>
            <a:endParaRPr lang="en-US"/>
          </a:p>
        </c:txPr>
        <c:crossAx val="50143232"/>
        <c:crosses val="autoZero"/>
        <c:crossBetween val="between"/>
        <c:majorUnit val="0.1"/>
      </c:valAx>
      <c:spPr>
        <a:noFill/>
        <a:ln>
          <a:solidFill>
            <a:schemeClr val="tx1"/>
          </a:solidFill>
        </a:ln>
        <a:effectLst/>
      </c:spPr>
    </c:plotArea>
    <c:legend>
      <c:legendPos val="t"/>
      <c:layout>
        <c:manualLayout>
          <c:xMode val="edge"/>
          <c:yMode val="edge"/>
          <c:x val="0.297925892122891"/>
          <c:y val="0"/>
          <c:w val="0.49900619205895008"/>
          <c:h val="0.10191082618397383"/>
        </c:manualLayout>
      </c:layout>
      <c:overlay val="0"/>
      <c:spPr>
        <a:noFill/>
        <a:ln>
          <a:noFill/>
        </a:ln>
        <a:effectLst/>
      </c:spPr>
      <c:txPr>
        <a:bodyPr rot="0" spcFirstLastPara="1" vertOverflow="ellipsis" vert="horz" wrap="square" anchor="ctr" anchorCtr="1"/>
        <a:lstStyle/>
        <a:p>
          <a:pPr>
            <a:defRPr sz="1800" b="0" i="0" u="none" strike="noStrike" kern="1200" baseline="0">
              <a:solidFill>
                <a:srgbClr val="404040"/>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200">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777743450490239E-2"/>
          <c:y val="0"/>
          <c:w val="0.8934591194968553"/>
          <c:h val="0.94067225411626321"/>
        </c:manualLayout>
      </c:layout>
      <c:scatterChart>
        <c:scatterStyle val="lineMarker"/>
        <c:varyColors val="0"/>
        <c:ser>
          <c:idx val="0"/>
          <c:order val="0"/>
          <c:tx>
            <c:strRef>
              <c:f>Sheet1!$C$2</c:f>
              <c:strCache>
                <c:ptCount val="1"/>
                <c:pt idx="0">
                  <c:v>Y-Values</c:v>
                </c:pt>
              </c:strCache>
            </c:strRef>
          </c:tx>
          <c:spPr>
            <a:ln w="25400" cap="flat" cmpd="sng" algn="ctr">
              <a:noFill/>
              <a:prstDash val="sysDot"/>
              <a:round/>
            </a:ln>
            <a:effectLst/>
          </c:spPr>
          <c:marker>
            <c:symbol val="circle"/>
            <c:size val="5"/>
            <c:spPr>
              <a:solidFill>
                <a:schemeClr val="tx1"/>
              </a:solidFill>
              <a:ln w="12700" cap="flat" cmpd="sng" algn="ctr">
                <a:noFill/>
                <a:round/>
              </a:ln>
              <a:effectLst/>
            </c:spPr>
          </c:marker>
          <c:errBars>
            <c:errDir val="x"/>
            <c:errBarType val="both"/>
            <c:errValType val="cust"/>
            <c:noEndCap val="0"/>
            <c:plus>
              <c:numRef>
                <c:f>Sheet1!$G$3:$G$17</c:f>
                <c:numCache>
                  <c:formatCode>General</c:formatCode>
                  <c:ptCount val="15"/>
                  <c:pt idx="0">
                    <c:v>0.29000000000000004</c:v>
                  </c:pt>
                  <c:pt idx="1">
                    <c:v>0.56000000000000005</c:v>
                  </c:pt>
                  <c:pt idx="2">
                    <c:v>0.37</c:v>
                  </c:pt>
                  <c:pt idx="3">
                    <c:v>0.42999999999999994</c:v>
                  </c:pt>
                  <c:pt idx="4">
                    <c:v>0.41</c:v>
                  </c:pt>
                  <c:pt idx="5">
                    <c:v>0.72999999999999987</c:v>
                  </c:pt>
                  <c:pt idx="6">
                    <c:v>0.3</c:v>
                  </c:pt>
                  <c:pt idx="7">
                    <c:v>0.47000000000000008</c:v>
                  </c:pt>
                  <c:pt idx="8">
                    <c:v>0.41999999999999993</c:v>
                  </c:pt>
                  <c:pt idx="9">
                    <c:v>0.60000000000000009</c:v>
                  </c:pt>
                  <c:pt idx="10">
                    <c:v>0.35</c:v>
                  </c:pt>
                </c:numCache>
              </c:numRef>
            </c:plus>
            <c:minus>
              <c:numRef>
                <c:f>Sheet1!$F$3:$F$17</c:f>
                <c:numCache>
                  <c:formatCode>General</c:formatCode>
                  <c:ptCount val="15"/>
                  <c:pt idx="0">
                    <c:v>0.19999999999999996</c:v>
                  </c:pt>
                  <c:pt idx="1">
                    <c:v>0.22999999999999998</c:v>
                  </c:pt>
                  <c:pt idx="2">
                    <c:v>0.24000000000000005</c:v>
                  </c:pt>
                  <c:pt idx="3">
                    <c:v>0.26999999999999996</c:v>
                  </c:pt>
                  <c:pt idx="4">
                    <c:v>0.18000000000000002</c:v>
                  </c:pt>
                  <c:pt idx="5">
                    <c:v>0.41000000000000003</c:v>
                  </c:pt>
                  <c:pt idx="6">
                    <c:v>0.16999999999999998</c:v>
                  </c:pt>
                  <c:pt idx="7">
                    <c:v>0.26</c:v>
                  </c:pt>
                  <c:pt idx="8">
                    <c:v>0.24000000000000005</c:v>
                  </c:pt>
                  <c:pt idx="9">
                    <c:v>0.32999999999999996</c:v>
                  </c:pt>
                  <c:pt idx="10">
                    <c:v>0.21000000000000002</c:v>
                  </c:pt>
                </c:numCache>
              </c:numRef>
            </c:minus>
            <c:spPr>
              <a:noFill/>
              <a:ln w="9525" cap="rnd">
                <a:solidFill>
                  <a:schemeClr val="dk1">
                    <a:lumMod val="65000"/>
                    <a:lumOff val="35000"/>
                  </a:schemeClr>
                </a:solidFill>
                <a:round/>
              </a:ln>
              <a:effectLst/>
            </c:spPr>
          </c:errBars>
          <c:xVal>
            <c:numRef>
              <c:f>Sheet1!$B$3:$B$13</c:f>
              <c:numCache>
                <c:formatCode>General</c:formatCode>
                <c:ptCount val="11"/>
                <c:pt idx="0" formatCode="0.00">
                  <c:v>0.59</c:v>
                </c:pt>
                <c:pt idx="1">
                  <c:v>0.37</c:v>
                </c:pt>
                <c:pt idx="2">
                  <c:v>0.66</c:v>
                </c:pt>
                <c:pt idx="3">
                  <c:v>0.72</c:v>
                </c:pt>
                <c:pt idx="4">
                  <c:v>0.33</c:v>
                </c:pt>
                <c:pt idx="5">
                  <c:v>0.9</c:v>
                </c:pt>
                <c:pt idx="6">
                  <c:v>0.41</c:v>
                </c:pt>
                <c:pt idx="7">
                  <c:v>0.61</c:v>
                </c:pt>
                <c:pt idx="8">
                  <c:v>0.56000000000000005</c:v>
                </c:pt>
                <c:pt idx="9">
                  <c:v>0.7</c:v>
                </c:pt>
                <c:pt idx="10">
                  <c:v>0.51</c:v>
                </c:pt>
              </c:numCache>
            </c:numRef>
          </c:xVal>
          <c:yVal>
            <c:numRef>
              <c:f>Sheet1!$C$3:$C$13</c:f>
              <c:numCache>
                <c:formatCode>General</c:formatCode>
                <c:ptCount val="11"/>
                <c:pt idx="0">
                  <c:v>16.2</c:v>
                </c:pt>
                <c:pt idx="1">
                  <c:v>14.6</c:v>
                </c:pt>
                <c:pt idx="2">
                  <c:v>13.2</c:v>
                </c:pt>
                <c:pt idx="3">
                  <c:v>11.6</c:v>
                </c:pt>
                <c:pt idx="4">
                  <c:v>10.1</c:v>
                </c:pt>
                <c:pt idx="5">
                  <c:v>8.5</c:v>
                </c:pt>
                <c:pt idx="6">
                  <c:v>7</c:v>
                </c:pt>
                <c:pt idx="7">
                  <c:v>5.5</c:v>
                </c:pt>
                <c:pt idx="8">
                  <c:v>4</c:v>
                </c:pt>
                <c:pt idx="9">
                  <c:v>2.2999999999999998</c:v>
                </c:pt>
                <c:pt idx="10">
                  <c:v>0.8</c:v>
                </c:pt>
              </c:numCache>
            </c:numRef>
          </c:yVal>
          <c:smooth val="0"/>
          <c:extLst>
            <c:ext xmlns:c16="http://schemas.microsoft.com/office/drawing/2014/chart" uri="{C3380CC4-5D6E-409C-BE32-E72D297353CC}">
              <c16:uniqueId val="{00000000-7196-4176-8A8A-D6D6031665F5}"/>
            </c:ext>
          </c:extLst>
        </c:ser>
        <c:dLbls>
          <c:showLegendKey val="0"/>
          <c:showVal val="0"/>
          <c:showCatName val="0"/>
          <c:showSerName val="0"/>
          <c:showPercent val="0"/>
          <c:showBubbleSize val="0"/>
        </c:dLbls>
        <c:axId val="42171008"/>
        <c:axId val="42189184"/>
      </c:scatterChart>
      <c:valAx>
        <c:axId val="42171008"/>
        <c:scaling>
          <c:orientation val="minMax"/>
          <c:max val="2"/>
          <c:min val="0"/>
        </c:scaling>
        <c:delete val="0"/>
        <c:axPos val="b"/>
        <c:numFmt formatCode="0" sourceLinked="0"/>
        <c:majorTickMark val="out"/>
        <c:minorTickMark val="none"/>
        <c:tickLblPos val="nextTo"/>
        <c:spPr>
          <a:noFill/>
          <a:ln w="12700" cap="rnd">
            <a:solidFill>
              <a:schemeClr val="tx1"/>
            </a:solidFill>
            <a:round/>
          </a:ln>
          <a:effectLst/>
        </c:spPr>
        <c:txPr>
          <a:bodyPr rot="-60000000" spcFirstLastPara="1" vertOverflow="ellipsis" vert="horz" wrap="square" anchor="ctr" anchorCtr="1"/>
          <a:lstStyle/>
          <a:p>
            <a:pPr>
              <a:defRPr sz="1197" b="0" i="0" u="none" strike="noStrike" kern="1200" spc="0" baseline="0">
                <a:solidFill>
                  <a:srgbClr val="404040"/>
                </a:solidFill>
                <a:latin typeface="Arial" panose="020B0604020202020204" pitchFamily="34" charset="0"/>
                <a:ea typeface="+mn-ea"/>
                <a:cs typeface="Arial" panose="020B0604020202020204" pitchFamily="34" charset="0"/>
              </a:defRPr>
            </a:pPr>
            <a:endParaRPr lang="en-US"/>
          </a:p>
        </c:txPr>
        <c:crossAx val="42189184"/>
        <c:crossesAt val="0"/>
        <c:crossBetween val="midCat"/>
        <c:majorUnit val="1"/>
      </c:valAx>
      <c:valAx>
        <c:axId val="42189184"/>
        <c:scaling>
          <c:orientation val="minMax"/>
          <c:max val="17"/>
          <c:min val="0"/>
        </c:scaling>
        <c:delete val="0"/>
        <c:axPos val="l"/>
        <c:numFmt formatCode="#,##0" sourceLinked="0"/>
        <c:majorTickMark val="none"/>
        <c:minorTickMark val="none"/>
        <c:tickLblPos val="none"/>
        <c:spPr>
          <a:noFill/>
          <a:ln w="12700" cap="rnd">
            <a:solidFill>
              <a:schemeClr val="tx1"/>
            </a:solidFill>
            <a:round/>
          </a:ln>
          <a:effectLst/>
        </c:spPr>
        <c:txPr>
          <a:bodyPr rot="-60000000" spcFirstLastPara="1" vertOverflow="ellipsis" vert="horz" wrap="square" anchor="ctr" anchorCtr="1"/>
          <a:lstStyle/>
          <a:p>
            <a:pPr>
              <a:defRPr sz="1197" b="0" i="0" u="none" strike="noStrike" kern="1200" spc="0" baseline="0">
                <a:solidFill>
                  <a:schemeClr val="dk1">
                    <a:lumMod val="65000"/>
                    <a:lumOff val="35000"/>
                  </a:schemeClr>
                </a:solidFill>
                <a:latin typeface="Arial" panose="020B0604020202020204" pitchFamily="34" charset="0"/>
                <a:ea typeface="+mn-ea"/>
                <a:cs typeface="Arial" panose="020B0604020202020204" pitchFamily="34" charset="0"/>
              </a:defRPr>
            </a:pPr>
            <a:endParaRPr lang="en-US"/>
          </a:p>
        </c:txPr>
        <c:crossAx val="42171008"/>
        <c:crossesAt val="1"/>
        <c:crossBetween val="midCat"/>
        <c:majorUnit val="10"/>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4.xml><?xml version="1.0" encoding="utf-8"?>
<cs:chartStyle xmlns:cs="http://schemas.microsoft.com/office/drawing/2012/chartStyle" xmlns:a="http://schemas.openxmlformats.org/drawingml/2006/main" id="246">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spPr>
      <a:ln w="9525" cap="rnd">
        <a:solidFill>
          <a:schemeClr val="dk1">
            <a:lumMod val="20000"/>
            <a:lumOff val="80000"/>
          </a:schemeClr>
        </a:solidFill>
        <a:round/>
      </a:ln>
    </cs:spPr>
    <cs:defRPr sz="1197" kern="120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effectRef idx="1"/>
    <cs:fontRef idx="minor">
      <a:schemeClr val="dk1"/>
    </cs:fontRef>
    <cs:spPr>
      <a:ln w="9525" cap="flat" cmpd="sng" algn="ctr">
        <a:solidFill>
          <a:schemeClr val="phClr">
            <a:alpha val="70000"/>
          </a:schemeClr>
        </a:solidFill>
        <a:prstDash val="sysDot"/>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rnd">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rnd">
        <a:solidFill>
          <a:schemeClr val="dk1">
            <a:lumMod val="65000"/>
            <a:lumOff val="35000"/>
          </a:schemeClr>
        </a:solidFill>
        <a:round/>
      </a:ln>
    </cs:spPr>
  </cs:downBar>
  <cs:dropLine>
    <cs:lnRef idx="0"/>
    <cs:fillRef idx="0"/>
    <cs:effectRef idx="0"/>
    <cs:fontRef idx="minor">
      <a:schemeClr val="dk1"/>
    </cs:fontRef>
    <cs:spPr>
      <a:ln w="9525" cap="rnd">
        <a:solidFill>
          <a:schemeClr val="dk1">
            <a:lumMod val="35000"/>
            <a:lumOff val="65000"/>
          </a:schemeClr>
        </a:solidFill>
        <a:round/>
      </a:ln>
    </cs:spPr>
  </cs:dropLine>
  <cs:errorBar>
    <cs:lnRef idx="0"/>
    <cs:fillRef idx="0"/>
    <cs:effectRef idx="0"/>
    <cs:fontRef idx="minor">
      <a:schemeClr val="dk1"/>
    </cs:fontRef>
    <cs:spPr>
      <a:ln w="9525" cap="rnd">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rnd">
        <a:solidFill>
          <a:schemeClr val="dk1">
            <a:lumMod val="35000"/>
            <a:lumOff val="65000"/>
          </a:schemeClr>
        </a:solidFill>
        <a:round/>
      </a:ln>
    </cs:spPr>
  </cs:hiLoLine>
  <cs:leaderLine>
    <cs:lnRef idx="0"/>
    <cs:fillRef idx="0"/>
    <cs:effectRef idx="0"/>
    <cs:fontRef idx="minor">
      <a:schemeClr val="dk1"/>
    </cs:fontRef>
    <cs:spPr>
      <a:ln w="9525" cap="rnd">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spc="0" baseline="0"/>
  </cs:legend>
  <cs:plotArea>
    <cs:lnRef idx="0"/>
    <cs:fillRef idx="0"/>
    <cs:effectRef idx="0"/>
    <cs:fontRef idx="minor">
      <a:schemeClr val="dk1"/>
    </cs:fontRef>
    <cs:spPr>
      <a:gradFill>
        <a:gsLst>
          <a:gs pos="100000">
            <a:schemeClr val="lt1">
              <a:lumMod val="95000"/>
            </a:schemeClr>
          </a:gs>
          <a:gs pos="0">
            <a:schemeClr val="lt1">
              <a:alpha val="0"/>
            </a:schemeClr>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rnd">
        <a:solidFill>
          <a:schemeClr val="dk1">
            <a:lumMod val="20000"/>
            <a:lumOff val="80000"/>
          </a:schemeClr>
        </a:solidFill>
        <a:round/>
      </a:ln>
    </cs:spPr>
    <cs:defRPr sz="1197" kern="1200"/>
  </cs:seriesAxis>
  <cs:seriesLine>
    <cs:lnRef idx="0"/>
    <cs:fillRef idx="0"/>
    <cs:effectRef idx="0"/>
    <cs:fontRef idx="minor">
      <a:schemeClr val="dk1"/>
    </cs:fontRef>
    <cs:spPr>
      <a:ln w="9525" cap="rnd">
        <a:solidFill>
          <a:schemeClr val="dk1">
            <a:lumMod val="35000"/>
            <a:lumOff val="65000"/>
          </a:schemeClr>
        </a:solidFill>
        <a:round/>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cs:spPr>
  </cs:upBar>
  <cs:valueAxis>
    <cs:lnRef idx="0"/>
    <cs:fillRef idx="0"/>
    <cs:effectRef idx="0"/>
    <cs:fontRef idx="minor">
      <a:schemeClr val="dk1">
        <a:lumMod val="65000"/>
        <a:lumOff val="35000"/>
      </a:schemeClr>
    </cs:fontRef>
    <cs:spPr>
      <a:ln w="9525" cap="rnd">
        <a:solidFill>
          <a:schemeClr val="dk1">
            <a:lumMod val="25000"/>
            <a:lumOff val="75000"/>
          </a:schemeClr>
        </a:solidFill>
        <a:round/>
      </a:ln>
    </cs:spPr>
    <cs:defRPr sz="1197" kern="1200" spc="0" baseline="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CB0FD1-279F-40D1-AC42-2EF74B06ECC5}" type="datetimeFigureOut">
              <a:rPr lang="en-US" smtClean="0"/>
              <a:t>10/23/23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1D40F-E615-4376-9F7F-AF36DD7E89AF}" type="slidenum">
              <a:rPr lang="en-US" smtClean="0"/>
              <a:t>‹#›</a:t>
            </a:fld>
            <a:endParaRPr lang="en-US"/>
          </a:p>
        </p:txBody>
      </p:sp>
    </p:spTree>
    <p:extLst>
      <p:ext uri="{BB962C8B-B14F-4D97-AF65-F5344CB8AC3E}">
        <p14:creationId xmlns:p14="http://schemas.microsoft.com/office/powerpoint/2010/main" val="3559935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569214"/>
            <a:ext cx="7543800" cy="2674620"/>
          </a:xfrm>
        </p:spPr>
        <p:txBody>
          <a:bodyPr anchor="b">
            <a:normAutofit/>
          </a:bodyPr>
          <a:lstStyle>
            <a:lvl1pPr algn="l">
              <a:lnSpc>
                <a:spcPct val="85000"/>
              </a:lnSpc>
              <a:defRPr sz="6000" spc="-38" baseline="0">
                <a:solidFill>
                  <a:srgbClr val="404040"/>
                </a:solidFill>
              </a:defRPr>
            </a:lvl1pPr>
          </a:lstStyle>
          <a:p>
            <a:r>
              <a:rPr lang="en-US" dirty="0"/>
              <a:t>Click to edit Master title style</a:t>
            </a:r>
          </a:p>
        </p:txBody>
      </p:sp>
      <p:sp>
        <p:nvSpPr>
          <p:cNvPr id="3" name="Subtitle 2"/>
          <p:cNvSpPr>
            <a:spLocks noGrp="1"/>
          </p:cNvSpPr>
          <p:nvPr>
            <p:ph type="subTitle" idx="1"/>
          </p:nvPr>
        </p:nvSpPr>
        <p:spPr>
          <a:xfrm>
            <a:off x="825038" y="3341716"/>
            <a:ext cx="7543800" cy="857250"/>
          </a:xfrm>
        </p:spPr>
        <p:txBody>
          <a:bodyPr lIns="91440" rIns="91440">
            <a:normAutofit/>
          </a:bodyPr>
          <a:lstStyle>
            <a:lvl1pPr marL="0" indent="0" algn="l">
              <a:buNone/>
              <a:defRPr sz="1800" cap="all" spc="150" baseline="0">
                <a:solidFill>
                  <a:srgbClr val="404040"/>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dirty="0"/>
              <a:t>Click to edit Master subtitle style</a:t>
            </a:r>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6509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a:extLst>
              <a:ext uri="{FF2B5EF4-FFF2-40B4-BE49-F238E27FC236}">
                <a16:creationId xmlns:a16="http://schemas.microsoft.com/office/drawing/2014/main" id="{538372A3-F4B5-4E85-996C-801ED2F593F2}"/>
              </a:ext>
            </a:extLst>
          </p:cNvPr>
          <p:cNvSpPr>
            <a:spLocks noGrp="1"/>
          </p:cNvSpPr>
          <p:nvPr>
            <p:ph type="title"/>
          </p:nvPr>
        </p:nvSpPr>
        <p:spPr>
          <a:xfrm>
            <a:off x="822960" y="214953"/>
            <a:ext cx="7543800" cy="640080"/>
          </a:xfrm>
        </p:spPr>
        <p:txBody>
          <a:bodyPr/>
          <a:lstStyle>
            <a:lvl1pPr>
              <a:defRPr>
                <a:solidFill>
                  <a:srgbClr val="404040"/>
                </a:solidFill>
              </a:defRPr>
            </a:lvl1pPr>
          </a:lstStyle>
          <a:p>
            <a:r>
              <a:rPr lang="en-US" dirty="0"/>
              <a:t>Click to edit Master title style</a:t>
            </a:r>
          </a:p>
        </p:txBody>
      </p:sp>
    </p:spTree>
    <p:extLst>
      <p:ext uri="{BB962C8B-B14F-4D97-AF65-F5344CB8AC3E}">
        <p14:creationId xmlns:p14="http://schemas.microsoft.com/office/powerpoint/2010/main" val="4130374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2960" y="569214"/>
            <a:ext cx="7543800" cy="2674620"/>
          </a:xfrm>
        </p:spPr>
        <p:txBody>
          <a:bodyPr anchor="b" anchorCtr="0">
            <a:normAutofit/>
          </a:bodyPr>
          <a:lstStyle>
            <a:lvl1pPr>
              <a:lnSpc>
                <a:spcPct val="85000"/>
              </a:lnSpc>
              <a:defRPr sz="6000" b="0">
                <a:solidFill>
                  <a:srgbClr val="404040"/>
                </a:solidFill>
              </a:defRPr>
            </a:lvl1pPr>
          </a:lstStyle>
          <a:p>
            <a:r>
              <a:rPr lang="en-US" dirty="0"/>
              <a:t>Click to edit Master title style</a:t>
            </a:r>
          </a:p>
        </p:txBody>
      </p:sp>
      <p:sp>
        <p:nvSpPr>
          <p:cNvPr id="3" name="Text Placeholder 2"/>
          <p:cNvSpPr>
            <a:spLocks noGrp="1"/>
          </p:cNvSpPr>
          <p:nvPr>
            <p:ph type="body" idx="1"/>
          </p:nvPr>
        </p:nvSpPr>
        <p:spPr>
          <a:xfrm>
            <a:off x="822960" y="3339846"/>
            <a:ext cx="7543800" cy="85725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4820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59" y="1384301"/>
            <a:ext cx="3703320" cy="30175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384301"/>
            <a:ext cx="3703320" cy="3017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22961" y="4844839"/>
            <a:ext cx="1854203" cy="273844"/>
          </a:xfrm>
          <a:prstGeom prst="rect">
            <a:avLst/>
          </a:prstGeom>
        </p:spPr>
        <p:txBody>
          <a:bodyPr/>
          <a:lstStyle/>
          <a:p>
            <a:fld id="{B61BEF0D-F0BB-DE4B-95CE-6DB70DBA9567}" type="datetimeFigureOut">
              <a:rPr lang="en-US" smtClean="0"/>
              <a:pPr/>
              <a:t>10/23/23</a:t>
            </a:fld>
            <a:endParaRPr lang="en-US" dirty="0"/>
          </a:p>
        </p:txBody>
      </p:sp>
      <p:sp>
        <p:nvSpPr>
          <p:cNvPr id="6" name="Footer Placeholder 5"/>
          <p:cNvSpPr>
            <a:spLocks noGrp="1"/>
          </p:cNvSpPr>
          <p:nvPr>
            <p:ph type="ftr" sz="quarter" idx="11"/>
          </p:nvPr>
        </p:nvSpPr>
        <p:spPr>
          <a:xfrm>
            <a:off x="2764639" y="4844839"/>
            <a:ext cx="3617103"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7425344" y="4844839"/>
            <a:ext cx="984019" cy="273844"/>
          </a:xfrm>
          <a:prstGeom prst="rect">
            <a:avLst/>
          </a:prstGeom>
        </p:spPr>
        <p:txBody>
          <a:bodyPr/>
          <a:lstStyle/>
          <a:p>
            <a:fld id="{EA7D79A7-E9E6-4F93-9CA1-D9B53B53FE28}" type="slidenum">
              <a:rPr lang="en-US" smtClean="0"/>
              <a:t>‹#›</a:t>
            </a:fld>
            <a:endParaRPr lang="en-US"/>
          </a:p>
        </p:txBody>
      </p:sp>
    </p:spTree>
    <p:extLst>
      <p:ext uri="{BB962C8B-B14F-4D97-AF65-F5344CB8AC3E}">
        <p14:creationId xmlns:p14="http://schemas.microsoft.com/office/powerpoint/2010/main" val="1104389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84539"/>
            <a:ext cx="3703320" cy="552212"/>
          </a:xfrm>
        </p:spPr>
        <p:txBody>
          <a:bodyPr lIns="91440" rIns="91440" anchor="ctr">
            <a:normAutofit/>
          </a:bodyPr>
          <a:lstStyle>
            <a:lvl1pPr marL="0" indent="0">
              <a:buNone/>
              <a:defRPr sz="1500" b="0" cap="all" baseline="0">
                <a:solidFill>
                  <a:schemeClr val="tx2">
                    <a:lumMod val="9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2960" y="1936751"/>
            <a:ext cx="3703320" cy="2533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84539"/>
            <a:ext cx="3703320" cy="552212"/>
          </a:xfrm>
        </p:spPr>
        <p:txBody>
          <a:bodyPr lIns="91440" rIns="91440" anchor="ctr">
            <a:normAutofit/>
          </a:bodyPr>
          <a:lstStyle>
            <a:lvl1pPr marL="0" indent="0">
              <a:buNone/>
              <a:defRPr sz="1500" b="0" cap="all" baseline="0">
                <a:solidFill>
                  <a:schemeClr val="tx2">
                    <a:lumMod val="9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63440" y="1936751"/>
            <a:ext cx="3703320" cy="2533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22961" y="4844839"/>
            <a:ext cx="1854203" cy="273844"/>
          </a:xfrm>
          <a:prstGeom prst="rect">
            <a:avLst/>
          </a:prstGeom>
        </p:spPr>
        <p:txBody>
          <a:bodyPr/>
          <a:lstStyle/>
          <a:p>
            <a:fld id="{B61BEF0D-F0BB-DE4B-95CE-6DB70DBA9567}" type="datetimeFigureOut">
              <a:rPr lang="en-US" smtClean="0"/>
              <a:pPr/>
              <a:t>10/23/23</a:t>
            </a:fld>
            <a:endParaRPr lang="en-US" dirty="0"/>
          </a:p>
        </p:txBody>
      </p:sp>
      <p:sp>
        <p:nvSpPr>
          <p:cNvPr id="8" name="Footer Placeholder 7"/>
          <p:cNvSpPr>
            <a:spLocks noGrp="1"/>
          </p:cNvSpPr>
          <p:nvPr>
            <p:ph type="ftr" sz="quarter" idx="11"/>
          </p:nvPr>
        </p:nvSpPr>
        <p:spPr>
          <a:xfrm>
            <a:off x="2764639" y="4844839"/>
            <a:ext cx="3617103"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7425344" y="4844839"/>
            <a:ext cx="984019" cy="273844"/>
          </a:xfrm>
          <a:prstGeom prst="rect">
            <a:avLst/>
          </a:prstGeom>
        </p:spPr>
        <p:txBody>
          <a:bodyPr/>
          <a:lstStyle/>
          <a:p>
            <a:fld id="{EA7D79A7-E9E6-4F93-9CA1-D9B53B53FE28}" type="slidenum">
              <a:rPr lang="en-US" smtClean="0"/>
              <a:t>‹#›</a:t>
            </a:fld>
            <a:endParaRPr lang="en-US"/>
          </a:p>
        </p:txBody>
      </p:sp>
    </p:spTree>
    <p:extLst>
      <p:ext uri="{BB962C8B-B14F-4D97-AF65-F5344CB8AC3E}">
        <p14:creationId xmlns:p14="http://schemas.microsoft.com/office/powerpoint/2010/main" val="2525477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041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 y="0"/>
            <a:ext cx="3038093" cy="51435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45769"/>
            <a:ext cx="2400300" cy="17145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548640"/>
            <a:ext cx="4869180" cy="3943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194560"/>
            <a:ext cx="2400300" cy="2534343"/>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349134" y="4844839"/>
            <a:ext cx="1963883" cy="273844"/>
          </a:xfrm>
          <a:prstGeom prst="rect">
            <a:avLst/>
          </a:prstGeom>
        </p:spPr>
        <p:txBody>
          <a:bodyPr/>
          <a:lstStyle>
            <a:lvl1pPr algn="l">
              <a:defRPr/>
            </a:lvl1pPr>
          </a:lstStyle>
          <a:p>
            <a:fld id="{B61BEF0D-F0BB-DE4B-95CE-6DB70DBA9567}" type="datetimeFigureOut">
              <a:rPr lang="en-US" smtClean="0"/>
              <a:pPr/>
              <a:t>10/23/23</a:t>
            </a:fld>
            <a:endParaRPr lang="en-US" dirty="0"/>
          </a:p>
        </p:txBody>
      </p:sp>
      <p:sp>
        <p:nvSpPr>
          <p:cNvPr id="6" name="Footer Placeholder 5"/>
          <p:cNvSpPr>
            <a:spLocks noGrp="1"/>
          </p:cNvSpPr>
          <p:nvPr>
            <p:ph type="ftr" sz="quarter" idx="11"/>
          </p:nvPr>
        </p:nvSpPr>
        <p:spPr>
          <a:xfrm>
            <a:off x="3600450" y="4844839"/>
            <a:ext cx="3486150" cy="273844"/>
          </a:xfrm>
          <a:prstGeom prst="rect">
            <a:avLst/>
          </a:prstGeo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a:xfrm>
            <a:off x="7425344" y="4844839"/>
            <a:ext cx="984019" cy="273844"/>
          </a:xfrm>
          <a:prstGeom prst="rect">
            <a:avLst/>
          </a:prstGeom>
        </p:spPr>
        <p:txBody>
          <a:bodyPr/>
          <a:lstStyle>
            <a:lvl1pPr>
              <a:defRPr>
                <a:solidFill>
                  <a:schemeClr val="tx2"/>
                </a:solidFill>
              </a:defRPr>
            </a:lvl1pPr>
          </a:lstStyle>
          <a:p>
            <a:fld id="{EA7D79A7-E9E6-4F93-9CA1-D9B53B53FE28}" type="slidenum">
              <a:rPr lang="en-US" smtClean="0"/>
              <a:t>‹#›</a:t>
            </a:fld>
            <a:endParaRPr lang="en-US"/>
          </a:p>
        </p:txBody>
      </p:sp>
    </p:spTree>
    <p:extLst>
      <p:ext uri="{BB962C8B-B14F-4D97-AF65-F5344CB8AC3E}">
        <p14:creationId xmlns:p14="http://schemas.microsoft.com/office/powerpoint/2010/main" val="2535383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2" y="368630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3806190"/>
            <a:ext cx="7585234" cy="617220"/>
          </a:xfrm>
        </p:spPr>
        <p:txBody>
          <a:bodyPr tIns="0" bIns="0" anchor="b">
            <a:noAutofit/>
          </a:bodyPr>
          <a:lstStyle>
            <a:lvl1pPr>
              <a:defRPr sz="27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3686307"/>
          </a:xfrm>
          <a:solidFill>
            <a:schemeClr val="bg1">
              <a:lumMod val="50000"/>
              <a:lumOff val="5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22960" y="4430268"/>
            <a:ext cx="7584948" cy="445770"/>
          </a:xfrm>
        </p:spPr>
        <p:txBody>
          <a:bodyPr lIns="91440" tIns="0" rIns="91440" bIns="0">
            <a:normAutofit/>
          </a:bodyPr>
          <a:lstStyle>
            <a:lvl1pPr marL="0" indent="0">
              <a:spcBef>
                <a:spcPts val="0"/>
              </a:spcBef>
              <a:spcAft>
                <a:spcPts val="450"/>
              </a:spcAft>
              <a:buNone/>
              <a:defRPr sz="1125">
                <a:solidFill>
                  <a:schemeClr val="tx1"/>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822961" y="4844839"/>
            <a:ext cx="1854203" cy="273844"/>
          </a:xfrm>
          <a:prstGeom prst="rect">
            <a:avLst/>
          </a:prstGeom>
        </p:spPr>
        <p:txBody>
          <a:bodyPr/>
          <a:lstStyle>
            <a:lvl1pPr>
              <a:defRPr>
                <a:solidFill>
                  <a:schemeClr val="tx2"/>
                </a:solidFill>
              </a:defRPr>
            </a:lvl1pPr>
          </a:lstStyle>
          <a:p>
            <a:fld id="{B61BEF0D-F0BB-DE4B-95CE-6DB70DBA9567}" type="datetimeFigureOut">
              <a:rPr lang="en-US" smtClean="0"/>
              <a:pPr/>
              <a:t>10/23/23</a:t>
            </a:fld>
            <a:endParaRPr lang="en-US" dirty="0"/>
          </a:p>
        </p:txBody>
      </p:sp>
      <p:sp>
        <p:nvSpPr>
          <p:cNvPr id="6" name="Footer Placeholder 5"/>
          <p:cNvSpPr>
            <a:spLocks noGrp="1"/>
          </p:cNvSpPr>
          <p:nvPr>
            <p:ph type="ftr" sz="quarter" idx="11"/>
          </p:nvPr>
        </p:nvSpPr>
        <p:spPr>
          <a:xfrm>
            <a:off x="2764639" y="4844839"/>
            <a:ext cx="3617103" cy="273844"/>
          </a:xfrm>
          <a:prstGeom prst="rect">
            <a:avLst/>
          </a:prstGeo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25344" y="4844839"/>
            <a:ext cx="984019" cy="273844"/>
          </a:xfrm>
          <a:prstGeom prst="rect">
            <a:avLst/>
          </a:prstGeom>
        </p:spPr>
        <p:txBody>
          <a:bodyPr/>
          <a:lstStyle>
            <a:lvl1pPr>
              <a:defRPr>
                <a:solidFill>
                  <a:schemeClr val="tx2"/>
                </a:solidFill>
              </a:defRPr>
            </a:lvl1pPr>
          </a:lstStyle>
          <a:p>
            <a:fld id="{EA7D79A7-E9E6-4F93-9CA1-D9B53B53FE28}" type="slidenum">
              <a:rPr lang="en-US" smtClean="0"/>
              <a:t>‹#›</a:t>
            </a:fld>
            <a:endParaRPr lang="en-US"/>
          </a:p>
        </p:txBody>
      </p:sp>
    </p:spTree>
    <p:extLst>
      <p:ext uri="{BB962C8B-B14F-4D97-AF65-F5344CB8AC3E}">
        <p14:creationId xmlns:p14="http://schemas.microsoft.com/office/powerpoint/2010/main" val="2114627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22961" y="4844839"/>
            <a:ext cx="1854203" cy="273844"/>
          </a:xfrm>
          <a:prstGeom prst="rect">
            <a:avLst/>
          </a:prstGeom>
        </p:spPr>
        <p:txBody>
          <a:bodyPr/>
          <a:lstStyle/>
          <a:p>
            <a:fld id="{B61BEF0D-F0BB-DE4B-95CE-6DB70DBA9567}" type="datetimeFigureOut">
              <a:rPr lang="en-US" smtClean="0"/>
              <a:pPr/>
              <a:t>10/23/23</a:t>
            </a:fld>
            <a:endParaRPr lang="en-US" dirty="0"/>
          </a:p>
        </p:txBody>
      </p:sp>
      <p:sp>
        <p:nvSpPr>
          <p:cNvPr id="5" name="Footer Placeholder 4"/>
          <p:cNvSpPr>
            <a:spLocks noGrp="1"/>
          </p:cNvSpPr>
          <p:nvPr>
            <p:ph type="ftr" sz="quarter" idx="11"/>
          </p:nvPr>
        </p:nvSpPr>
        <p:spPr>
          <a:xfrm>
            <a:off x="2764639" y="4844839"/>
            <a:ext cx="3617103"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7425344" y="4844839"/>
            <a:ext cx="984019" cy="273844"/>
          </a:xfrm>
          <a:prstGeom prst="rect">
            <a:avLst/>
          </a:prstGeom>
        </p:spPr>
        <p:txBody>
          <a:bodyPr/>
          <a:lstStyle/>
          <a:p>
            <a:fld id="{EA7D79A7-E9E6-4F93-9CA1-D9B53B53FE28}" type="slidenum">
              <a:rPr lang="en-US" smtClean="0"/>
              <a:t>‹#›</a:t>
            </a:fld>
            <a:endParaRPr lang="en-US"/>
          </a:p>
        </p:txBody>
      </p:sp>
    </p:spTree>
    <p:extLst>
      <p:ext uri="{BB962C8B-B14F-4D97-AF65-F5344CB8AC3E}">
        <p14:creationId xmlns:p14="http://schemas.microsoft.com/office/powerpoint/2010/main" val="2147770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userDrawn="1"/>
        </p:nvSpPr>
        <p:spPr>
          <a:xfrm>
            <a:off x="0" y="4649724"/>
            <a:ext cx="9144000" cy="49377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Top Corners Rounded 8"/>
          <p:cNvSpPr/>
          <p:nvPr/>
        </p:nvSpPr>
        <p:spPr>
          <a:xfrm>
            <a:off x="1" y="4625683"/>
            <a:ext cx="9144000" cy="64008"/>
          </a:xfrm>
          <a:prstGeom prst="round2SameRect">
            <a:avLst/>
          </a:prstGeom>
          <a:solidFill>
            <a:srgbClr val="6A747C"/>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Placeholder 1"/>
          <p:cNvSpPr>
            <a:spLocks noGrp="1"/>
          </p:cNvSpPr>
          <p:nvPr>
            <p:ph type="title"/>
          </p:nvPr>
        </p:nvSpPr>
        <p:spPr>
          <a:xfrm>
            <a:off x="822960" y="107385"/>
            <a:ext cx="7543800" cy="54864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822960" y="1001813"/>
            <a:ext cx="7543800" cy="301752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p:nvCxnSpPr>
        <p:spPr>
          <a:xfrm>
            <a:off x="895149" y="75695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4" name="Picture 3" descr="A black and grey logo&#10;&#10;Description automatically generated">
            <a:extLst>
              <a:ext uri="{FF2B5EF4-FFF2-40B4-BE49-F238E27FC236}">
                <a16:creationId xmlns:a16="http://schemas.microsoft.com/office/drawing/2014/main" id="{D91B03CA-7AD6-70C0-0340-CF08CD1FAA49}"/>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58992" y="4728480"/>
            <a:ext cx="627018" cy="365760"/>
          </a:xfrm>
          <a:prstGeom prst="rect">
            <a:avLst/>
          </a:prstGeom>
        </p:spPr>
      </p:pic>
      <p:pic>
        <p:nvPicPr>
          <p:cNvPr id="5" name="Picture 4" descr="Logo&#10;&#10;Description automatically generated">
            <a:extLst>
              <a:ext uri="{FF2B5EF4-FFF2-40B4-BE49-F238E27FC236}">
                <a16:creationId xmlns:a16="http://schemas.microsoft.com/office/drawing/2014/main" id="{2622933A-ADE8-F7F4-5A2F-2289BED9B0FC}"/>
              </a:ext>
            </a:extLst>
          </p:cNvPr>
          <p:cNvPicPr>
            <a:picLocks noChangeAspect="1"/>
          </p:cNvPicPr>
          <p:nvPr userDrawn="1"/>
        </p:nvPicPr>
        <p:blipFill>
          <a:blip r:embed="rId12"/>
          <a:stretch>
            <a:fillRect/>
          </a:stretch>
        </p:blipFill>
        <p:spPr>
          <a:xfrm>
            <a:off x="8262048" y="4691904"/>
            <a:ext cx="822960" cy="438912"/>
          </a:xfrm>
          <a:prstGeom prst="rect">
            <a:avLst/>
          </a:prstGeom>
        </p:spPr>
      </p:pic>
    </p:spTree>
    <p:extLst>
      <p:ext uri="{BB962C8B-B14F-4D97-AF65-F5344CB8AC3E}">
        <p14:creationId xmlns:p14="http://schemas.microsoft.com/office/powerpoint/2010/main" val="28013633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9" r:id="rId6"/>
    <p:sldLayoutId id="2147483790" r:id="rId7"/>
    <p:sldLayoutId id="2147483791" r:id="rId8"/>
    <p:sldLayoutId id="2147483792" r:id="rId9"/>
  </p:sldLayoutIdLst>
  <p:txStyles>
    <p:titleStyle>
      <a:lvl1pPr algn="l" defTabSz="685800" rtl="0" eaLnBrk="1" latinLnBrk="0" hangingPunct="1">
        <a:lnSpc>
          <a:spcPct val="85000"/>
        </a:lnSpc>
        <a:spcBef>
          <a:spcPct val="0"/>
        </a:spcBef>
        <a:buNone/>
        <a:defRPr sz="3200" kern="1200" spc="-38" baseline="0">
          <a:solidFill>
            <a:srgbClr val="404040"/>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3"/>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3"/>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3"/>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3"/>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3"/>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3"/>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3"/>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3"/>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3"/>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06B7332-1BBA-E353-29A0-55DADB874346}"/>
              </a:ext>
            </a:extLst>
          </p:cNvPr>
          <p:cNvCxnSpPr>
            <a:cxnSpLocks/>
          </p:cNvCxnSpPr>
          <p:nvPr/>
        </p:nvCxnSpPr>
        <p:spPr>
          <a:xfrm>
            <a:off x="4572000" y="433348"/>
            <a:ext cx="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D8E8C1AD-DA60-1CBF-E9BC-D691E62CB045}"/>
              </a:ext>
            </a:extLst>
          </p:cNvPr>
          <p:cNvSpPr txBox="1">
            <a:spLocks/>
          </p:cNvSpPr>
          <p:nvPr/>
        </p:nvSpPr>
        <p:spPr>
          <a:xfrm>
            <a:off x="137160" y="1601791"/>
            <a:ext cx="8869680" cy="1273543"/>
          </a:xfrm>
          <a:prstGeom prst="rect">
            <a:avLst/>
          </a:prstGeom>
        </p:spPr>
        <p:txBody>
          <a:bodyPr anchor="ctr">
            <a:noAutofit/>
          </a:bodyPr>
          <a:lst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a:lstStyle>
          <a:p>
            <a:pPr algn="ctr"/>
            <a:r>
              <a:rPr lang="en-US" sz="3000" dirty="0">
                <a:solidFill>
                  <a:srgbClr val="404040"/>
                </a:solidFill>
                <a:latin typeface="+mn-lt"/>
              </a:rPr>
              <a:t>Primary Outcomes of a Pivotal Multicenter Randomized Trial Comparing the AGENT Paclitaxel-Coated Balloon with Conventional Balloon Angioplasty for In-Stent Restenosis</a:t>
            </a:r>
          </a:p>
        </p:txBody>
      </p:sp>
      <p:sp>
        <p:nvSpPr>
          <p:cNvPr id="7" name="TextBox 10">
            <a:extLst>
              <a:ext uri="{FF2B5EF4-FFF2-40B4-BE49-F238E27FC236}">
                <a16:creationId xmlns:a16="http://schemas.microsoft.com/office/drawing/2014/main" id="{52BD69B6-D140-5CFF-6350-151C043B4889}"/>
              </a:ext>
            </a:extLst>
          </p:cNvPr>
          <p:cNvSpPr txBox="1">
            <a:spLocks/>
          </p:cNvSpPr>
          <p:nvPr/>
        </p:nvSpPr>
        <p:spPr>
          <a:xfrm flipH="1">
            <a:off x="1720000" y="3034933"/>
            <a:ext cx="5704000" cy="701731"/>
          </a:xfrm>
          <a:prstGeom prst="rect">
            <a:avLst/>
          </a:prstGeom>
          <a:noFill/>
        </p:spPr>
        <p:txBody>
          <a:bodyPr wrap="square" rtlCol="0" anchor="ctr">
            <a:spAutoFit/>
          </a:bodyPr>
          <a:lstStyle>
            <a:defPPr>
              <a:defRPr lang="en-US"/>
            </a:defPPr>
            <a:lvl1pPr marL="68580" indent="-68580" algn="l" defTabSz="685800" rtl="0" eaLnBrk="1" fontAlgn="base" latinLnBrk="0" hangingPunct="1">
              <a:lnSpc>
                <a:spcPct val="90000"/>
              </a:lnSpc>
              <a:spcBef>
                <a:spcPct val="0"/>
              </a:spcBef>
              <a:spcAft>
                <a:spcPct val="0"/>
              </a:spcAft>
              <a:buClr>
                <a:schemeClr val="accent3"/>
              </a:buClr>
              <a:buSzPct val="100000"/>
              <a:buFont typeface="Calibri" panose="020F0502020204030204" pitchFamily="34" charset="0"/>
              <a:buChar char=" "/>
              <a:defRPr sz="1500" b="1" i="1" kern="1200">
                <a:solidFill>
                  <a:srgbClr val="FFCC99"/>
                </a:solidFill>
                <a:latin typeface="Arial" charset="0"/>
                <a:ea typeface="ヒラギノ角ゴ Pro W3"/>
                <a:cs typeface="Arial" charset="0"/>
              </a:defRPr>
            </a:lvl1pPr>
            <a:lvl2pPr marL="457200" indent="-137160" algn="l" defTabSz="685800" rtl="0" eaLnBrk="1" fontAlgn="base" latinLnBrk="0" hangingPunct="1">
              <a:lnSpc>
                <a:spcPct val="90000"/>
              </a:lnSpc>
              <a:spcBef>
                <a:spcPct val="0"/>
              </a:spcBef>
              <a:spcAft>
                <a:spcPct val="0"/>
              </a:spcAft>
              <a:buClr>
                <a:schemeClr val="accent3"/>
              </a:buClr>
              <a:buFont typeface="Calibri" pitchFamily="34" charset="0"/>
              <a:buChar char="◦"/>
              <a:defRPr sz="1350" b="1" i="1" kern="1200">
                <a:solidFill>
                  <a:srgbClr val="FFCC99"/>
                </a:solidFill>
                <a:latin typeface="Arial" charset="0"/>
                <a:ea typeface="ヒラギノ角ゴ Pro W3"/>
                <a:cs typeface="Arial" charset="0"/>
              </a:defRPr>
            </a:lvl2pPr>
            <a:lvl3pPr marL="914400" indent="-137160" algn="l" defTabSz="685800" rtl="0" eaLnBrk="1" fontAlgn="base" latinLnBrk="0" hangingPunct="1">
              <a:lnSpc>
                <a:spcPct val="90000"/>
              </a:lnSpc>
              <a:spcBef>
                <a:spcPct val="0"/>
              </a:spcBef>
              <a:spcAft>
                <a:spcPct val="0"/>
              </a:spcAft>
              <a:buClr>
                <a:schemeClr val="accent3"/>
              </a:buClr>
              <a:buFont typeface="Calibri" pitchFamily="34" charset="0"/>
              <a:buChar char="◦"/>
              <a:defRPr sz="1050" b="1" i="1" kern="1200">
                <a:solidFill>
                  <a:srgbClr val="FFCC99"/>
                </a:solidFill>
                <a:latin typeface="Arial" charset="0"/>
                <a:ea typeface="ヒラギノ角ゴ Pro W3"/>
                <a:cs typeface="Arial" charset="0"/>
              </a:defRPr>
            </a:lvl3pPr>
            <a:lvl4pPr marL="1371600" indent="-137160" algn="l" defTabSz="685800" rtl="0" eaLnBrk="1" fontAlgn="base" latinLnBrk="0" hangingPunct="1">
              <a:lnSpc>
                <a:spcPct val="90000"/>
              </a:lnSpc>
              <a:spcBef>
                <a:spcPct val="0"/>
              </a:spcBef>
              <a:spcAft>
                <a:spcPct val="0"/>
              </a:spcAft>
              <a:buClr>
                <a:schemeClr val="accent3"/>
              </a:buClr>
              <a:buFont typeface="Calibri" pitchFamily="34" charset="0"/>
              <a:buChar char="◦"/>
              <a:defRPr sz="1050" b="1" i="1" kern="1200">
                <a:solidFill>
                  <a:srgbClr val="FFCC99"/>
                </a:solidFill>
                <a:latin typeface="Arial" charset="0"/>
                <a:ea typeface="ヒラギノ角ゴ Pro W3"/>
                <a:cs typeface="Arial" charset="0"/>
              </a:defRPr>
            </a:lvl4pPr>
            <a:lvl5pPr marL="1828800" indent="-137160" algn="l" defTabSz="685800" rtl="0" eaLnBrk="1" fontAlgn="base" latinLnBrk="0" hangingPunct="1">
              <a:lnSpc>
                <a:spcPct val="90000"/>
              </a:lnSpc>
              <a:spcBef>
                <a:spcPct val="0"/>
              </a:spcBef>
              <a:spcAft>
                <a:spcPct val="0"/>
              </a:spcAft>
              <a:buClr>
                <a:schemeClr val="accent3"/>
              </a:buClr>
              <a:buFont typeface="Calibri" pitchFamily="34" charset="0"/>
              <a:buChar char="◦"/>
              <a:defRPr sz="1050" b="1" i="1" kern="1200">
                <a:solidFill>
                  <a:srgbClr val="FFCC99"/>
                </a:solidFill>
                <a:latin typeface="Arial" charset="0"/>
                <a:ea typeface="ヒラギノ角ゴ Pro W3"/>
                <a:cs typeface="Arial" charset="0"/>
              </a:defRPr>
            </a:lvl5pPr>
            <a:lvl6pPr marL="2286000" indent="-171450" algn="l" defTabSz="914400" rtl="0" eaLnBrk="1" latinLnBrk="0" hangingPunct="1">
              <a:lnSpc>
                <a:spcPct val="90000"/>
              </a:lnSpc>
              <a:spcBef>
                <a:spcPts val="150"/>
              </a:spcBef>
              <a:spcAft>
                <a:spcPts val="300"/>
              </a:spcAft>
              <a:buClr>
                <a:schemeClr val="accent3"/>
              </a:buClr>
              <a:buFont typeface="Calibri" pitchFamily="34" charset="0"/>
              <a:buChar char="◦"/>
              <a:defRPr sz="1050" b="1" i="1" kern="1200">
                <a:solidFill>
                  <a:srgbClr val="FFCC99"/>
                </a:solidFill>
                <a:latin typeface="Arial" charset="0"/>
                <a:ea typeface="ヒラギノ角ゴ Pro W3"/>
                <a:cs typeface="Arial" charset="0"/>
              </a:defRPr>
            </a:lvl6pPr>
            <a:lvl7pPr marL="2743200" indent="-171450" algn="l" defTabSz="914400" rtl="0" eaLnBrk="1" latinLnBrk="0" hangingPunct="1">
              <a:lnSpc>
                <a:spcPct val="90000"/>
              </a:lnSpc>
              <a:spcBef>
                <a:spcPts val="150"/>
              </a:spcBef>
              <a:spcAft>
                <a:spcPts val="300"/>
              </a:spcAft>
              <a:buClr>
                <a:schemeClr val="accent3"/>
              </a:buClr>
              <a:buFont typeface="Calibri" pitchFamily="34" charset="0"/>
              <a:buChar char="◦"/>
              <a:defRPr sz="1050" b="1" i="1" kern="1200">
                <a:solidFill>
                  <a:srgbClr val="FFCC99"/>
                </a:solidFill>
                <a:latin typeface="Arial" charset="0"/>
                <a:ea typeface="ヒラギノ角ゴ Pro W3"/>
                <a:cs typeface="Arial" charset="0"/>
              </a:defRPr>
            </a:lvl7pPr>
            <a:lvl8pPr marL="3200400" indent="-171450" algn="l" defTabSz="914400" rtl="0" eaLnBrk="1" latinLnBrk="0" hangingPunct="1">
              <a:lnSpc>
                <a:spcPct val="90000"/>
              </a:lnSpc>
              <a:spcBef>
                <a:spcPts val="150"/>
              </a:spcBef>
              <a:spcAft>
                <a:spcPts val="300"/>
              </a:spcAft>
              <a:buClr>
                <a:schemeClr val="accent3"/>
              </a:buClr>
              <a:buFont typeface="Calibri" pitchFamily="34" charset="0"/>
              <a:buChar char="◦"/>
              <a:defRPr sz="1050" b="1" i="1" kern="1200">
                <a:solidFill>
                  <a:srgbClr val="FFCC99"/>
                </a:solidFill>
                <a:latin typeface="Arial" charset="0"/>
                <a:ea typeface="ヒラギノ角ゴ Pro W3"/>
                <a:cs typeface="Arial" charset="0"/>
              </a:defRPr>
            </a:lvl8pPr>
            <a:lvl9pPr marL="3657600" indent="-171450" algn="l" defTabSz="914400" rtl="0" eaLnBrk="1" latinLnBrk="0" hangingPunct="1">
              <a:lnSpc>
                <a:spcPct val="90000"/>
              </a:lnSpc>
              <a:spcBef>
                <a:spcPts val="150"/>
              </a:spcBef>
              <a:spcAft>
                <a:spcPts val="300"/>
              </a:spcAft>
              <a:buClr>
                <a:schemeClr val="accent3"/>
              </a:buClr>
              <a:buFont typeface="Calibri" pitchFamily="34" charset="0"/>
              <a:buChar char="◦"/>
              <a:defRPr sz="1050" b="1" i="1" kern="1200">
                <a:solidFill>
                  <a:srgbClr val="FFCC99"/>
                </a:solidFill>
                <a:latin typeface="Arial" charset="0"/>
                <a:ea typeface="ヒラギノ角ゴ Pro W3"/>
                <a:cs typeface="Arial" charset="0"/>
              </a:defRPr>
            </a:lvl9pPr>
          </a:lstStyle>
          <a:p>
            <a:pPr algn="ctr"/>
            <a:r>
              <a:rPr lang="en-US" sz="2400" i="0" dirty="0">
                <a:solidFill>
                  <a:srgbClr val="404040"/>
                </a:solidFill>
                <a:latin typeface="+mn-lt"/>
              </a:rPr>
              <a:t>Robert W. Yeh, MD</a:t>
            </a:r>
          </a:p>
          <a:p>
            <a:pPr algn="ctr"/>
            <a:r>
              <a:rPr lang="en-US" sz="2000" b="0" dirty="0">
                <a:solidFill>
                  <a:srgbClr val="404040"/>
                </a:solidFill>
                <a:latin typeface="+mn-lt"/>
              </a:rPr>
              <a:t>Beth Israel Deaconess Medical Center, Boston, MA</a:t>
            </a:r>
            <a:endParaRPr lang="en-US" sz="2100" b="0" dirty="0">
              <a:solidFill>
                <a:srgbClr val="404040"/>
              </a:solidFill>
              <a:latin typeface="+mn-lt"/>
            </a:endParaRPr>
          </a:p>
        </p:txBody>
      </p:sp>
      <p:sp>
        <p:nvSpPr>
          <p:cNvPr id="8" name="TextBox 7">
            <a:extLst>
              <a:ext uri="{FF2B5EF4-FFF2-40B4-BE49-F238E27FC236}">
                <a16:creationId xmlns:a16="http://schemas.microsoft.com/office/drawing/2014/main" id="{DC4897E9-2CBA-1D3A-C2A5-647013837398}"/>
              </a:ext>
            </a:extLst>
          </p:cNvPr>
          <p:cNvSpPr txBox="1"/>
          <p:nvPr/>
        </p:nvSpPr>
        <p:spPr>
          <a:xfrm>
            <a:off x="228600" y="3790679"/>
            <a:ext cx="8686800" cy="1034129"/>
          </a:xfrm>
          <a:prstGeom prst="rect">
            <a:avLst/>
          </a:prstGeom>
          <a:noFill/>
        </p:spPr>
        <p:txBody>
          <a:bodyPr wrap="square" lIns="91440" tIns="128016" rIns="91440" bIns="128016" anchor="ctr">
            <a:spAutoFit/>
          </a:bodyPr>
          <a:lstStyle/>
          <a:p>
            <a:pPr algn="ctr">
              <a:lnSpc>
                <a:spcPct val="90000"/>
              </a:lnSpc>
            </a:pPr>
            <a:r>
              <a:rPr lang="en-US" sz="1400" dirty="0">
                <a:solidFill>
                  <a:srgbClr val="404040"/>
                </a:solidFill>
              </a:rPr>
              <a:t>Richard </a:t>
            </a:r>
            <a:r>
              <a:rPr lang="en-US" sz="1400" dirty="0" err="1">
                <a:solidFill>
                  <a:srgbClr val="404040"/>
                </a:solidFill>
              </a:rPr>
              <a:t>Shlofmitz</a:t>
            </a:r>
            <a:r>
              <a:rPr lang="en-US" sz="1400" dirty="0">
                <a:solidFill>
                  <a:srgbClr val="404040"/>
                </a:solidFill>
              </a:rPr>
              <a:t>, Jeffrey Moses, William Bachinsky, Suhail Dohad, Steven Rudick, Robert Stoler, Brian K. Jefferson, William Nicholson, John Altman, Cinthia Bateman, Amar Krishnaswamy, J. Aaron Grantham, Francis J. Zidar, Jennifer A. Tremmel, Cindy Grines, Mustafa I. Ahmed, Azeem Latib, Behnam Tehrani, J. Dawn Abbott, Wayne Batchelor, Paul Underwood, Dominic J. Allocco, Ajay J. </a:t>
            </a:r>
            <a:r>
              <a:rPr lang="en-US" sz="1400" dirty="0" err="1">
                <a:solidFill>
                  <a:srgbClr val="404040"/>
                </a:solidFill>
              </a:rPr>
              <a:t>Kirtane</a:t>
            </a:r>
            <a:endParaRPr lang="en-US" sz="1400" dirty="0">
              <a:solidFill>
                <a:srgbClr val="404040"/>
              </a:solidFill>
            </a:endParaRPr>
          </a:p>
        </p:txBody>
      </p:sp>
      <p:pic>
        <p:nvPicPr>
          <p:cNvPr id="9" name="Picture 8" descr="A close-up of a logo&#10;&#10;Description automatically generated">
            <a:extLst>
              <a:ext uri="{FF2B5EF4-FFF2-40B4-BE49-F238E27FC236}">
                <a16:creationId xmlns:a16="http://schemas.microsoft.com/office/drawing/2014/main" id="{C0761138-15FD-08AA-4AD3-1D93BBAF33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6503" y="479068"/>
            <a:ext cx="1410790" cy="822960"/>
          </a:xfrm>
          <a:prstGeom prst="rect">
            <a:avLst/>
          </a:prstGeom>
        </p:spPr>
      </p:pic>
      <p:pic>
        <p:nvPicPr>
          <p:cNvPr id="10" name="Picture 9" descr="Logo&#10;&#10;Description automatically generated">
            <a:extLst>
              <a:ext uri="{FF2B5EF4-FFF2-40B4-BE49-F238E27FC236}">
                <a16:creationId xmlns:a16="http://schemas.microsoft.com/office/drawing/2014/main" id="{69481052-3840-DF81-9D9E-701E2383B773}"/>
              </a:ext>
            </a:extLst>
          </p:cNvPr>
          <p:cNvPicPr>
            <a:picLocks noChangeAspect="1"/>
          </p:cNvPicPr>
          <p:nvPr/>
        </p:nvPicPr>
        <p:blipFill>
          <a:blip r:embed="rId3"/>
          <a:stretch>
            <a:fillRect/>
          </a:stretch>
        </p:blipFill>
        <p:spPr>
          <a:xfrm>
            <a:off x="4723354" y="456208"/>
            <a:ext cx="1628774" cy="868680"/>
          </a:xfrm>
          <a:prstGeom prst="rect">
            <a:avLst/>
          </a:prstGeom>
        </p:spPr>
      </p:pic>
    </p:spTree>
    <p:extLst>
      <p:ext uri="{BB962C8B-B14F-4D97-AF65-F5344CB8AC3E}">
        <p14:creationId xmlns:p14="http://schemas.microsoft.com/office/powerpoint/2010/main" val="2818106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D9D45B7-A0F8-424C-90D6-C601868B4F48}"/>
              </a:ext>
            </a:extLst>
          </p:cNvPr>
          <p:cNvSpPr>
            <a:spLocks noGrp="1"/>
          </p:cNvSpPr>
          <p:nvPr>
            <p:ph type="title"/>
          </p:nvPr>
        </p:nvSpPr>
        <p:spPr/>
        <p:txBody>
          <a:bodyPr/>
          <a:lstStyle/>
          <a:p>
            <a:r>
              <a:rPr lang="en-US" dirty="0"/>
              <a:t>Baseline Restenosis Pattern</a:t>
            </a:r>
          </a:p>
        </p:txBody>
      </p:sp>
      <p:graphicFrame>
        <p:nvGraphicFramePr>
          <p:cNvPr id="4" name="Group 4">
            <a:extLst>
              <a:ext uri="{FF2B5EF4-FFF2-40B4-BE49-F238E27FC236}">
                <a16:creationId xmlns:a16="http://schemas.microsoft.com/office/drawing/2014/main" id="{B4FC5C98-18D0-B181-4485-57857BB303BD}"/>
              </a:ext>
            </a:extLst>
          </p:cNvPr>
          <p:cNvGraphicFramePr>
            <a:graphicFrameLocks noGrp="1"/>
          </p:cNvGraphicFramePr>
          <p:nvPr>
            <p:extLst>
              <p:ext uri="{D42A27DB-BD31-4B8C-83A1-F6EECF244321}">
                <p14:modId xmlns:p14="http://schemas.microsoft.com/office/powerpoint/2010/main" val="115718309"/>
              </p:ext>
            </p:extLst>
          </p:nvPr>
        </p:nvGraphicFramePr>
        <p:xfrm>
          <a:off x="822960" y="875969"/>
          <a:ext cx="7498080" cy="3657604"/>
        </p:xfrm>
        <a:graphic>
          <a:graphicData uri="http://schemas.openxmlformats.org/drawingml/2006/table">
            <a:tbl>
              <a:tblPr firstRow="1" bandRow="1">
                <a:tableStyleId>{8EC20E35-A176-4012-BC5E-935CFFF8708E}</a:tableStyleId>
              </a:tblPr>
              <a:tblGrid>
                <a:gridCol w="3128838">
                  <a:extLst>
                    <a:ext uri="{9D8B030D-6E8A-4147-A177-3AD203B41FA5}">
                      <a16:colId xmlns:a16="http://schemas.microsoft.com/office/drawing/2014/main" val="20000"/>
                    </a:ext>
                  </a:extLst>
                </a:gridCol>
                <a:gridCol w="2184621">
                  <a:extLst>
                    <a:ext uri="{9D8B030D-6E8A-4147-A177-3AD203B41FA5}">
                      <a16:colId xmlns:a16="http://schemas.microsoft.com/office/drawing/2014/main" val="1310622963"/>
                    </a:ext>
                  </a:extLst>
                </a:gridCol>
                <a:gridCol w="2184621">
                  <a:extLst>
                    <a:ext uri="{9D8B030D-6E8A-4147-A177-3AD203B41FA5}">
                      <a16:colId xmlns:a16="http://schemas.microsoft.com/office/drawing/2014/main" val="20002"/>
                    </a:ext>
                  </a:extLst>
                </a:gridCol>
              </a:tblGrid>
              <a:tr h="568287">
                <a:tc>
                  <a:txBody>
                    <a:bodyPr/>
                    <a:lstStyle>
                      <a:lvl1pPr marL="0" algn="l" defTabSz="685800" rtl="0" eaLnBrk="1" latinLnBrk="0" hangingPunct="1">
                        <a:defRPr sz="1350" b="1" kern="1200">
                          <a:solidFill>
                            <a:schemeClr val="lt1"/>
                          </a:solidFill>
                          <a:latin typeface="Calibri"/>
                        </a:defRPr>
                      </a:lvl1pPr>
                      <a:lvl2pPr marL="342900" algn="l" defTabSz="685800" rtl="0" eaLnBrk="1" latinLnBrk="0" hangingPunct="1">
                        <a:defRPr sz="1350" b="1" kern="1200">
                          <a:solidFill>
                            <a:schemeClr val="lt1"/>
                          </a:solidFill>
                          <a:latin typeface="Calibri"/>
                        </a:defRPr>
                      </a:lvl2pPr>
                      <a:lvl3pPr marL="685800" algn="l" defTabSz="685800" rtl="0" eaLnBrk="1" latinLnBrk="0" hangingPunct="1">
                        <a:defRPr sz="1350" b="1" kern="1200">
                          <a:solidFill>
                            <a:schemeClr val="lt1"/>
                          </a:solidFill>
                          <a:latin typeface="Calibri"/>
                        </a:defRPr>
                      </a:lvl3pPr>
                      <a:lvl4pPr marL="1028700" algn="l" defTabSz="685800" rtl="0" eaLnBrk="1" latinLnBrk="0" hangingPunct="1">
                        <a:defRPr sz="1350" b="1" kern="1200">
                          <a:solidFill>
                            <a:schemeClr val="lt1"/>
                          </a:solidFill>
                          <a:latin typeface="Calibri"/>
                        </a:defRPr>
                      </a:lvl4pPr>
                      <a:lvl5pPr marL="1371600" algn="l" defTabSz="685800" rtl="0" eaLnBrk="1" latinLnBrk="0" hangingPunct="1">
                        <a:defRPr sz="1350" b="1" kern="1200">
                          <a:solidFill>
                            <a:schemeClr val="lt1"/>
                          </a:solidFill>
                          <a:latin typeface="Calibri"/>
                        </a:defRPr>
                      </a:lvl5pPr>
                      <a:lvl6pPr marL="1714500" algn="l" defTabSz="685800" rtl="0" eaLnBrk="1" latinLnBrk="0" hangingPunct="1">
                        <a:defRPr sz="1350" b="1" kern="1200">
                          <a:solidFill>
                            <a:schemeClr val="lt1"/>
                          </a:solidFill>
                          <a:latin typeface="Calibri"/>
                        </a:defRPr>
                      </a:lvl6pPr>
                      <a:lvl7pPr marL="2057400" algn="l" defTabSz="685800" rtl="0" eaLnBrk="1" latinLnBrk="0" hangingPunct="1">
                        <a:defRPr sz="1350" b="1" kern="1200">
                          <a:solidFill>
                            <a:schemeClr val="lt1"/>
                          </a:solidFill>
                          <a:latin typeface="Calibri"/>
                        </a:defRPr>
                      </a:lvl7pPr>
                      <a:lvl8pPr marL="2400300" algn="l" defTabSz="685800" rtl="0" eaLnBrk="1" latinLnBrk="0" hangingPunct="1">
                        <a:defRPr sz="1350" b="1" kern="1200">
                          <a:solidFill>
                            <a:schemeClr val="lt1"/>
                          </a:solidFill>
                          <a:latin typeface="Calibri"/>
                        </a:defRPr>
                      </a:lvl8pPr>
                      <a:lvl9pPr marL="2743200" algn="l" defTabSz="685800" rtl="0" eaLnBrk="1" latinLnBrk="0" hangingPunct="1">
                        <a:defRPr sz="1350" b="1" kern="1200">
                          <a:solidFill>
                            <a:schemeClr val="lt1"/>
                          </a:solidFill>
                          <a:latin typeface="Calibri"/>
                        </a:defRPr>
                      </a:lvl9p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endParaRPr kumimoji="0" lang="en-US" sz="1600" b="0" i="0" u="none" strike="noStrike" cap="none" normalizeH="0" baseline="0" dirty="0">
                        <a:ln>
                          <a:noFill/>
                        </a:ln>
                        <a:solidFill>
                          <a:schemeClr val="bg1"/>
                        </a:solidFill>
                        <a:effectLst/>
                        <a:latin typeface="+mn-lt"/>
                        <a:cs typeface="Arial" panose="020B0604020202020204" pitchFamily="34" charset="0"/>
                      </a:endParaRPr>
                    </a:p>
                  </a:txBody>
                  <a:tcPr marL="45720" marR="68580" marT="34293" marB="34293" horzOverflow="overflow">
                    <a:solidFill>
                      <a:srgbClr val="14364E"/>
                    </a:solidFill>
                  </a:tcPr>
                </a:tc>
                <a:tc>
                  <a:txBody>
                    <a:bodyPr/>
                    <a:lstStyle>
                      <a:lvl1pPr marL="0" algn="l" defTabSz="685800" rtl="0" eaLnBrk="1" latinLnBrk="0" hangingPunct="1">
                        <a:defRPr sz="1350" b="1" kern="1200">
                          <a:solidFill>
                            <a:schemeClr val="lt1"/>
                          </a:solidFill>
                          <a:latin typeface="Calibri"/>
                        </a:defRPr>
                      </a:lvl1pPr>
                      <a:lvl2pPr marL="342900" algn="l" defTabSz="685800" rtl="0" eaLnBrk="1" latinLnBrk="0" hangingPunct="1">
                        <a:defRPr sz="1350" b="1" kern="1200">
                          <a:solidFill>
                            <a:schemeClr val="lt1"/>
                          </a:solidFill>
                          <a:latin typeface="Calibri"/>
                        </a:defRPr>
                      </a:lvl2pPr>
                      <a:lvl3pPr marL="685800" algn="l" defTabSz="685800" rtl="0" eaLnBrk="1" latinLnBrk="0" hangingPunct="1">
                        <a:defRPr sz="1350" b="1" kern="1200">
                          <a:solidFill>
                            <a:schemeClr val="lt1"/>
                          </a:solidFill>
                          <a:latin typeface="Calibri"/>
                        </a:defRPr>
                      </a:lvl3pPr>
                      <a:lvl4pPr marL="1028700" algn="l" defTabSz="685800" rtl="0" eaLnBrk="1" latinLnBrk="0" hangingPunct="1">
                        <a:defRPr sz="1350" b="1" kern="1200">
                          <a:solidFill>
                            <a:schemeClr val="lt1"/>
                          </a:solidFill>
                          <a:latin typeface="Calibri"/>
                        </a:defRPr>
                      </a:lvl4pPr>
                      <a:lvl5pPr marL="1371600" algn="l" defTabSz="685800" rtl="0" eaLnBrk="1" latinLnBrk="0" hangingPunct="1">
                        <a:defRPr sz="1350" b="1" kern="1200">
                          <a:solidFill>
                            <a:schemeClr val="lt1"/>
                          </a:solidFill>
                          <a:latin typeface="Calibri"/>
                        </a:defRPr>
                      </a:lvl5pPr>
                      <a:lvl6pPr marL="1714500" algn="l" defTabSz="685800" rtl="0" eaLnBrk="1" latinLnBrk="0" hangingPunct="1">
                        <a:defRPr sz="1350" b="1" kern="1200">
                          <a:solidFill>
                            <a:schemeClr val="lt1"/>
                          </a:solidFill>
                          <a:latin typeface="Calibri"/>
                        </a:defRPr>
                      </a:lvl6pPr>
                      <a:lvl7pPr marL="2057400" algn="l" defTabSz="685800" rtl="0" eaLnBrk="1" latinLnBrk="0" hangingPunct="1">
                        <a:defRPr sz="1350" b="1" kern="1200">
                          <a:solidFill>
                            <a:schemeClr val="lt1"/>
                          </a:solidFill>
                          <a:latin typeface="Calibri"/>
                        </a:defRPr>
                      </a:lvl7pPr>
                      <a:lvl8pPr marL="2400300" algn="l" defTabSz="685800" rtl="0" eaLnBrk="1" latinLnBrk="0" hangingPunct="1">
                        <a:defRPr sz="1350" b="1" kern="1200">
                          <a:solidFill>
                            <a:schemeClr val="lt1"/>
                          </a:solidFill>
                          <a:latin typeface="Calibri"/>
                        </a:defRPr>
                      </a:lvl8pPr>
                      <a:lvl9pPr marL="2743200" algn="l" defTabSz="685800" rtl="0" eaLnBrk="1" latinLnBrk="0" hangingPunct="1">
                        <a:defRPr sz="1350" b="1" kern="1200">
                          <a:solidFill>
                            <a:schemeClr val="lt1"/>
                          </a:solidFill>
                          <a:latin typeface="Calibri"/>
                        </a:defRPr>
                      </a:lvl9pPr>
                    </a:lstStyle>
                    <a:p>
                      <a:pPr marL="0" marR="0" algn="ctr">
                        <a:lnSpc>
                          <a:spcPct val="100000"/>
                        </a:lnSpc>
                        <a:spcBef>
                          <a:spcPts val="0"/>
                        </a:spcBef>
                        <a:spcAft>
                          <a:spcPts val="0"/>
                        </a:spcAft>
                      </a:pPr>
                      <a:r>
                        <a:rPr lang="en-US" sz="1600" b="0" dirty="0">
                          <a:solidFill>
                            <a:schemeClr val="bg1"/>
                          </a:solidFill>
                          <a:effectLst/>
                        </a:rPr>
                        <a:t>AGENT DCB</a:t>
                      </a:r>
                    </a:p>
                    <a:p>
                      <a:pPr marL="0" marR="0" algn="ctr">
                        <a:lnSpc>
                          <a:spcPct val="100000"/>
                        </a:lnSpc>
                        <a:spcBef>
                          <a:spcPts val="0"/>
                        </a:spcBef>
                        <a:spcAft>
                          <a:spcPts val="0"/>
                        </a:spcAft>
                      </a:pPr>
                      <a:r>
                        <a:rPr lang="pt-BR" sz="1600" b="0" dirty="0">
                          <a:solidFill>
                            <a:schemeClr val="bg1"/>
                          </a:solidFill>
                          <a:effectLst/>
                        </a:rPr>
                        <a:t>N=321</a:t>
                      </a:r>
                      <a:endParaRPr lang="en-US" sz="1600" b="0" dirty="0">
                        <a:solidFill>
                          <a:schemeClr val="bg1"/>
                        </a:solidFill>
                        <a:effectLst/>
                        <a:latin typeface="+mn-lt"/>
                        <a:cs typeface="Calibri" panose="020F0502020204030204" pitchFamily="34" charset="0"/>
                      </a:endParaRPr>
                    </a:p>
                  </a:txBody>
                  <a:tcPr marL="45720" marR="68580" marT="34293" marB="34293" anchor="ctr" horzOverflow="overflow">
                    <a:solidFill>
                      <a:srgbClr val="14364E"/>
                    </a:solidFill>
                  </a:tcPr>
                </a:tc>
                <a:tc>
                  <a:txBody>
                    <a:bodyPr/>
                    <a:lstStyle>
                      <a:lvl1pPr marL="0" algn="l" defTabSz="685800" rtl="0" eaLnBrk="1" latinLnBrk="0" hangingPunct="1">
                        <a:defRPr sz="1350" b="1" kern="1200">
                          <a:solidFill>
                            <a:schemeClr val="lt1"/>
                          </a:solidFill>
                          <a:latin typeface="Calibri"/>
                        </a:defRPr>
                      </a:lvl1pPr>
                      <a:lvl2pPr marL="342900" algn="l" defTabSz="685800" rtl="0" eaLnBrk="1" latinLnBrk="0" hangingPunct="1">
                        <a:defRPr sz="1350" b="1" kern="1200">
                          <a:solidFill>
                            <a:schemeClr val="lt1"/>
                          </a:solidFill>
                          <a:latin typeface="Calibri"/>
                        </a:defRPr>
                      </a:lvl2pPr>
                      <a:lvl3pPr marL="685800" algn="l" defTabSz="685800" rtl="0" eaLnBrk="1" latinLnBrk="0" hangingPunct="1">
                        <a:defRPr sz="1350" b="1" kern="1200">
                          <a:solidFill>
                            <a:schemeClr val="lt1"/>
                          </a:solidFill>
                          <a:latin typeface="Calibri"/>
                        </a:defRPr>
                      </a:lvl3pPr>
                      <a:lvl4pPr marL="1028700" algn="l" defTabSz="685800" rtl="0" eaLnBrk="1" latinLnBrk="0" hangingPunct="1">
                        <a:defRPr sz="1350" b="1" kern="1200">
                          <a:solidFill>
                            <a:schemeClr val="lt1"/>
                          </a:solidFill>
                          <a:latin typeface="Calibri"/>
                        </a:defRPr>
                      </a:lvl4pPr>
                      <a:lvl5pPr marL="1371600" algn="l" defTabSz="685800" rtl="0" eaLnBrk="1" latinLnBrk="0" hangingPunct="1">
                        <a:defRPr sz="1350" b="1" kern="1200">
                          <a:solidFill>
                            <a:schemeClr val="lt1"/>
                          </a:solidFill>
                          <a:latin typeface="Calibri"/>
                        </a:defRPr>
                      </a:lvl5pPr>
                      <a:lvl6pPr marL="1714500" algn="l" defTabSz="685800" rtl="0" eaLnBrk="1" latinLnBrk="0" hangingPunct="1">
                        <a:defRPr sz="1350" b="1" kern="1200">
                          <a:solidFill>
                            <a:schemeClr val="lt1"/>
                          </a:solidFill>
                          <a:latin typeface="Calibri"/>
                        </a:defRPr>
                      </a:lvl6pPr>
                      <a:lvl7pPr marL="2057400" algn="l" defTabSz="685800" rtl="0" eaLnBrk="1" latinLnBrk="0" hangingPunct="1">
                        <a:defRPr sz="1350" b="1" kern="1200">
                          <a:solidFill>
                            <a:schemeClr val="lt1"/>
                          </a:solidFill>
                          <a:latin typeface="Calibri"/>
                        </a:defRPr>
                      </a:lvl7pPr>
                      <a:lvl8pPr marL="2400300" algn="l" defTabSz="685800" rtl="0" eaLnBrk="1" latinLnBrk="0" hangingPunct="1">
                        <a:defRPr sz="1350" b="1" kern="1200">
                          <a:solidFill>
                            <a:schemeClr val="lt1"/>
                          </a:solidFill>
                          <a:latin typeface="Calibri"/>
                        </a:defRPr>
                      </a:lvl8pPr>
                      <a:lvl9pPr marL="2743200" algn="l" defTabSz="685800" rtl="0" eaLnBrk="1" latinLnBrk="0" hangingPunct="1">
                        <a:defRPr sz="1350" b="1" kern="1200">
                          <a:solidFill>
                            <a:schemeClr val="lt1"/>
                          </a:solidFill>
                          <a:latin typeface="Calibri"/>
                        </a:defRPr>
                      </a:lvl9pPr>
                    </a:lstStyle>
                    <a:p>
                      <a:pPr marL="0" marR="0" algn="ctr">
                        <a:lnSpc>
                          <a:spcPct val="100000"/>
                        </a:lnSpc>
                        <a:spcBef>
                          <a:spcPts val="0"/>
                        </a:spcBef>
                        <a:spcAft>
                          <a:spcPts val="0"/>
                        </a:spcAft>
                      </a:pPr>
                      <a:r>
                        <a:rPr lang="en-US" sz="1600" b="0" dirty="0">
                          <a:solidFill>
                            <a:schemeClr val="bg1"/>
                          </a:solidFill>
                          <a:effectLst/>
                        </a:rPr>
                        <a:t>Balloon Angioplasty</a:t>
                      </a:r>
                    </a:p>
                    <a:p>
                      <a:pPr marL="0" marR="0" algn="ctr">
                        <a:lnSpc>
                          <a:spcPct val="100000"/>
                        </a:lnSpc>
                        <a:spcBef>
                          <a:spcPts val="0"/>
                        </a:spcBef>
                        <a:spcAft>
                          <a:spcPts val="0"/>
                        </a:spcAft>
                      </a:pPr>
                      <a:r>
                        <a:rPr lang="pt-BR" sz="1600" b="0" dirty="0">
                          <a:solidFill>
                            <a:schemeClr val="bg1"/>
                          </a:solidFill>
                          <a:effectLst/>
                        </a:rPr>
                        <a:t>N=159</a:t>
                      </a:r>
                      <a:endParaRPr lang="en-US" sz="1600" b="0" dirty="0">
                        <a:solidFill>
                          <a:schemeClr val="bg1"/>
                        </a:solidFill>
                        <a:effectLst/>
                        <a:latin typeface="+mn-lt"/>
                        <a:ea typeface="Calibri" panose="020F0502020204030204" pitchFamily="34" charset="0"/>
                        <a:cs typeface="Calibri" panose="020F0502020204030204" pitchFamily="34" charset="0"/>
                      </a:endParaRPr>
                    </a:p>
                  </a:txBody>
                  <a:tcPr marL="45720" marR="15140" marT="0" marB="0" anchor="ctr">
                    <a:solidFill>
                      <a:srgbClr val="14364E"/>
                    </a:solidFill>
                  </a:tcPr>
                </a:tc>
                <a:extLst>
                  <a:ext uri="{0D108BD9-81ED-4DB2-BD59-A6C34878D82A}">
                    <a16:rowId xmlns:a16="http://schemas.microsoft.com/office/drawing/2014/main" val="10000"/>
                  </a:ext>
                </a:extLst>
              </a:tr>
              <a:tr h="280847">
                <a:tc>
                  <a:txBody>
                    <a:bodyPr/>
                    <a:lstStyle/>
                    <a:p>
                      <a:pPr marL="0" marR="0" algn="l">
                        <a:lnSpc>
                          <a:spcPct val="100000"/>
                        </a:lnSpc>
                        <a:spcBef>
                          <a:spcPts val="0"/>
                        </a:spcBef>
                        <a:spcAft>
                          <a:spcPts val="0"/>
                        </a:spcAft>
                      </a:pPr>
                      <a:r>
                        <a:rPr lang="en-US" sz="1600" dirty="0">
                          <a:solidFill>
                            <a:srgbClr val="404040"/>
                          </a:solidFill>
                          <a:effectLst/>
                        </a:rPr>
                        <a:t>Single stent layer</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56.4%</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a:solidFill>
                            <a:srgbClr val="404040"/>
                          </a:solidFill>
                          <a:effectLst/>
                        </a:rPr>
                        <a:t>56.6%</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extLst>
                  <a:ext uri="{0D108BD9-81ED-4DB2-BD59-A6C34878D82A}">
                    <a16:rowId xmlns:a16="http://schemas.microsoft.com/office/drawing/2014/main" val="425719408"/>
                  </a:ext>
                </a:extLst>
              </a:tr>
              <a:tr h="280847">
                <a:tc>
                  <a:txBody>
                    <a:bodyPr/>
                    <a:lstStyle/>
                    <a:p>
                      <a:pPr marL="0" marR="0" algn="l">
                        <a:lnSpc>
                          <a:spcPct val="100000"/>
                        </a:lnSpc>
                        <a:spcBef>
                          <a:spcPts val="0"/>
                        </a:spcBef>
                        <a:spcAft>
                          <a:spcPts val="0"/>
                        </a:spcAft>
                      </a:pPr>
                      <a:r>
                        <a:rPr lang="en-US" sz="1600" dirty="0">
                          <a:solidFill>
                            <a:srgbClr val="404040"/>
                          </a:solidFill>
                          <a:effectLst/>
                        </a:rPr>
                        <a:t>Multiple stent layers</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43.6%</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43.4%</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extLst>
                  <a:ext uri="{0D108BD9-81ED-4DB2-BD59-A6C34878D82A}">
                    <a16:rowId xmlns:a16="http://schemas.microsoft.com/office/drawing/2014/main" val="2873724741"/>
                  </a:ext>
                </a:extLst>
              </a:tr>
              <a:tr h="280847">
                <a:tc>
                  <a:txBody>
                    <a:bodyPr/>
                    <a:lstStyle>
                      <a:lvl1pPr marL="0" algn="l" defTabSz="685800" rtl="0" eaLnBrk="1" latinLnBrk="0" hangingPunct="1">
                        <a:defRPr sz="1350" kern="1200">
                          <a:solidFill>
                            <a:schemeClr val="lt1"/>
                          </a:solidFill>
                          <a:latin typeface="Calibri"/>
                        </a:defRPr>
                      </a:lvl1pPr>
                      <a:lvl2pPr marL="342900" algn="l" defTabSz="685800" rtl="0" eaLnBrk="1" latinLnBrk="0" hangingPunct="1">
                        <a:defRPr sz="1350" kern="1200">
                          <a:solidFill>
                            <a:schemeClr val="lt1"/>
                          </a:solidFill>
                          <a:latin typeface="Calibri"/>
                        </a:defRPr>
                      </a:lvl2pPr>
                      <a:lvl3pPr marL="685800" algn="l" defTabSz="685800" rtl="0" eaLnBrk="1" latinLnBrk="0" hangingPunct="1">
                        <a:defRPr sz="1350" kern="1200">
                          <a:solidFill>
                            <a:schemeClr val="lt1"/>
                          </a:solidFill>
                          <a:latin typeface="Calibri"/>
                        </a:defRPr>
                      </a:lvl3pPr>
                      <a:lvl4pPr marL="1028700" algn="l" defTabSz="685800" rtl="0" eaLnBrk="1" latinLnBrk="0" hangingPunct="1">
                        <a:defRPr sz="1350" kern="1200">
                          <a:solidFill>
                            <a:schemeClr val="lt1"/>
                          </a:solidFill>
                          <a:latin typeface="Calibri"/>
                        </a:defRPr>
                      </a:lvl4pPr>
                      <a:lvl5pPr marL="1371600" algn="l" defTabSz="685800" rtl="0" eaLnBrk="1" latinLnBrk="0" hangingPunct="1">
                        <a:defRPr sz="1350" kern="1200">
                          <a:solidFill>
                            <a:schemeClr val="lt1"/>
                          </a:solidFill>
                          <a:latin typeface="Calibri"/>
                        </a:defRPr>
                      </a:lvl5pPr>
                      <a:lvl6pPr marL="1714500" algn="l" defTabSz="685800" rtl="0" eaLnBrk="1" latinLnBrk="0" hangingPunct="1">
                        <a:defRPr sz="1350" kern="1200">
                          <a:solidFill>
                            <a:schemeClr val="lt1"/>
                          </a:solidFill>
                          <a:latin typeface="Calibri"/>
                        </a:defRPr>
                      </a:lvl6pPr>
                      <a:lvl7pPr marL="2057400" algn="l" defTabSz="685800" rtl="0" eaLnBrk="1" latinLnBrk="0" hangingPunct="1">
                        <a:defRPr sz="1350" kern="1200">
                          <a:solidFill>
                            <a:schemeClr val="lt1"/>
                          </a:solidFill>
                          <a:latin typeface="Calibri"/>
                        </a:defRPr>
                      </a:lvl7pPr>
                      <a:lvl8pPr marL="2400300" algn="l" defTabSz="685800" rtl="0" eaLnBrk="1" latinLnBrk="0" hangingPunct="1">
                        <a:defRPr sz="1350" kern="1200">
                          <a:solidFill>
                            <a:schemeClr val="lt1"/>
                          </a:solidFill>
                          <a:latin typeface="Calibri"/>
                        </a:defRPr>
                      </a:lvl8pPr>
                      <a:lvl9pPr marL="2743200" algn="l" defTabSz="685800" rtl="0" eaLnBrk="1" latinLnBrk="0" hangingPunct="1">
                        <a:defRPr sz="1350" kern="1200">
                          <a:solidFill>
                            <a:schemeClr val="lt1"/>
                          </a:solidFill>
                          <a:latin typeface="Calibri"/>
                        </a:defRPr>
                      </a:lvl9pPr>
                    </a:lstStyle>
                    <a:p>
                      <a:pPr marL="0" marR="0" algn="l">
                        <a:lnSpc>
                          <a:spcPct val="100000"/>
                        </a:lnSpc>
                        <a:spcBef>
                          <a:spcPts val="0"/>
                        </a:spcBef>
                        <a:spcAft>
                          <a:spcPts val="0"/>
                        </a:spcAft>
                      </a:pPr>
                      <a:r>
                        <a:rPr lang="en-US" sz="1600" kern="1200" dirty="0">
                          <a:solidFill>
                            <a:srgbClr val="404040"/>
                          </a:solidFill>
                          <a:effectLst/>
                        </a:rPr>
                        <a:t>Mehran ISR pattern</a:t>
                      </a:r>
                      <a:r>
                        <a:rPr lang="en-US" sz="1600" kern="1200" baseline="30000" dirty="0">
                          <a:solidFill>
                            <a:srgbClr val="404040"/>
                          </a:solidFill>
                          <a:effectLst/>
                        </a:rPr>
                        <a:t>*</a:t>
                      </a:r>
                      <a:endParaRPr lang="en-US" sz="1600" b="0" baseline="30000" dirty="0">
                        <a:solidFill>
                          <a:srgbClr val="404040"/>
                        </a:solidFill>
                        <a:effectLst/>
                        <a:latin typeface="+mn-lt"/>
                        <a:ea typeface="PMingLiU" panose="02020500000000000000" pitchFamily="18" charset="-120"/>
                        <a:cs typeface="Arial" panose="020B0604020202020204" pitchFamily="34" charset="0"/>
                      </a:endParaRPr>
                    </a:p>
                  </a:txBody>
                  <a:tcPr marL="68580" marR="68580" marT="0" marB="0" anchor="ctr"/>
                </a:tc>
                <a:tc>
                  <a:txBody>
                    <a:bodyPr/>
                    <a:lstStyle>
                      <a:lvl1pPr marL="0" algn="l" defTabSz="685800" rtl="0" eaLnBrk="1" latinLnBrk="0" hangingPunct="1">
                        <a:defRPr sz="1350" kern="1200">
                          <a:solidFill>
                            <a:schemeClr val="lt1"/>
                          </a:solidFill>
                          <a:latin typeface="Calibri"/>
                        </a:defRPr>
                      </a:lvl1pPr>
                      <a:lvl2pPr marL="342900" algn="l" defTabSz="685800" rtl="0" eaLnBrk="1" latinLnBrk="0" hangingPunct="1">
                        <a:defRPr sz="1350" kern="1200">
                          <a:solidFill>
                            <a:schemeClr val="lt1"/>
                          </a:solidFill>
                          <a:latin typeface="Calibri"/>
                        </a:defRPr>
                      </a:lvl2pPr>
                      <a:lvl3pPr marL="685800" algn="l" defTabSz="685800" rtl="0" eaLnBrk="1" latinLnBrk="0" hangingPunct="1">
                        <a:defRPr sz="1350" kern="1200">
                          <a:solidFill>
                            <a:schemeClr val="lt1"/>
                          </a:solidFill>
                          <a:latin typeface="Calibri"/>
                        </a:defRPr>
                      </a:lvl3pPr>
                      <a:lvl4pPr marL="1028700" algn="l" defTabSz="685800" rtl="0" eaLnBrk="1" latinLnBrk="0" hangingPunct="1">
                        <a:defRPr sz="1350" kern="1200">
                          <a:solidFill>
                            <a:schemeClr val="lt1"/>
                          </a:solidFill>
                          <a:latin typeface="Calibri"/>
                        </a:defRPr>
                      </a:lvl4pPr>
                      <a:lvl5pPr marL="1371600" algn="l" defTabSz="685800" rtl="0" eaLnBrk="1" latinLnBrk="0" hangingPunct="1">
                        <a:defRPr sz="1350" kern="1200">
                          <a:solidFill>
                            <a:schemeClr val="lt1"/>
                          </a:solidFill>
                          <a:latin typeface="Calibri"/>
                        </a:defRPr>
                      </a:lvl5pPr>
                      <a:lvl6pPr marL="1714500" algn="l" defTabSz="685800" rtl="0" eaLnBrk="1" latinLnBrk="0" hangingPunct="1">
                        <a:defRPr sz="1350" kern="1200">
                          <a:solidFill>
                            <a:schemeClr val="lt1"/>
                          </a:solidFill>
                          <a:latin typeface="Calibri"/>
                        </a:defRPr>
                      </a:lvl6pPr>
                      <a:lvl7pPr marL="2057400" algn="l" defTabSz="685800" rtl="0" eaLnBrk="1" latinLnBrk="0" hangingPunct="1">
                        <a:defRPr sz="1350" kern="1200">
                          <a:solidFill>
                            <a:schemeClr val="lt1"/>
                          </a:solidFill>
                          <a:latin typeface="Calibri"/>
                        </a:defRPr>
                      </a:lvl7pPr>
                      <a:lvl8pPr marL="2400300" algn="l" defTabSz="685800" rtl="0" eaLnBrk="1" latinLnBrk="0" hangingPunct="1">
                        <a:defRPr sz="1350" kern="1200">
                          <a:solidFill>
                            <a:schemeClr val="lt1"/>
                          </a:solidFill>
                          <a:latin typeface="Calibri"/>
                        </a:defRPr>
                      </a:lvl8pPr>
                      <a:lvl9pPr marL="2743200" algn="l" defTabSz="685800" rtl="0" eaLnBrk="1" latinLnBrk="0" hangingPunct="1">
                        <a:defRPr sz="1350" kern="1200">
                          <a:solidFill>
                            <a:schemeClr val="lt1"/>
                          </a:solidFill>
                          <a:latin typeface="Calibri"/>
                        </a:defRPr>
                      </a:lvl9pPr>
                    </a:lstStyle>
                    <a:p>
                      <a:pPr marL="0" marR="0" algn="ctr">
                        <a:lnSpc>
                          <a:spcPct val="100000"/>
                        </a:lnSpc>
                        <a:spcBef>
                          <a:spcPts val="0"/>
                        </a:spcBef>
                        <a:spcAft>
                          <a:spcPts val="0"/>
                        </a:spcAft>
                      </a:pPr>
                      <a:endParaRPr lang="en-US" sz="1600" dirty="0">
                        <a:solidFill>
                          <a:srgbClr val="404040"/>
                        </a:solidFill>
                        <a:effectLst/>
                        <a:latin typeface="+mn-lt"/>
                        <a:ea typeface="Times New Roman" panose="02020603050405020304" pitchFamily="18" charset="0"/>
                        <a:cs typeface="Times New Roman" panose="02020603050405020304" pitchFamily="18" charset="0"/>
                      </a:endParaRPr>
                    </a:p>
                  </a:txBody>
                  <a:tcPr marL="92075" marR="635" marT="0" marB="0" anchor="ctr"/>
                </a:tc>
                <a:tc>
                  <a:txBody>
                    <a:bodyPr/>
                    <a:lstStyle>
                      <a:lvl1pPr marL="0" algn="l" defTabSz="685800" rtl="0" eaLnBrk="1" latinLnBrk="0" hangingPunct="1">
                        <a:defRPr sz="1350" kern="1200">
                          <a:solidFill>
                            <a:schemeClr val="lt1"/>
                          </a:solidFill>
                          <a:latin typeface="Calibri"/>
                        </a:defRPr>
                      </a:lvl1pPr>
                      <a:lvl2pPr marL="342900" algn="l" defTabSz="685800" rtl="0" eaLnBrk="1" latinLnBrk="0" hangingPunct="1">
                        <a:defRPr sz="1350" kern="1200">
                          <a:solidFill>
                            <a:schemeClr val="lt1"/>
                          </a:solidFill>
                          <a:latin typeface="Calibri"/>
                        </a:defRPr>
                      </a:lvl2pPr>
                      <a:lvl3pPr marL="685800" algn="l" defTabSz="685800" rtl="0" eaLnBrk="1" latinLnBrk="0" hangingPunct="1">
                        <a:defRPr sz="1350" kern="1200">
                          <a:solidFill>
                            <a:schemeClr val="lt1"/>
                          </a:solidFill>
                          <a:latin typeface="Calibri"/>
                        </a:defRPr>
                      </a:lvl3pPr>
                      <a:lvl4pPr marL="1028700" algn="l" defTabSz="685800" rtl="0" eaLnBrk="1" latinLnBrk="0" hangingPunct="1">
                        <a:defRPr sz="1350" kern="1200">
                          <a:solidFill>
                            <a:schemeClr val="lt1"/>
                          </a:solidFill>
                          <a:latin typeface="Calibri"/>
                        </a:defRPr>
                      </a:lvl4pPr>
                      <a:lvl5pPr marL="1371600" algn="l" defTabSz="685800" rtl="0" eaLnBrk="1" latinLnBrk="0" hangingPunct="1">
                        <a:defRPr sz="1350" kern="1200">
                          <a:solidFill>
                            <a:schemeClr val="lt1"/>
                          </a:solidFill>
                          <a:latin typeface="Calibri"/>
                        </a:defRPr>
                      </a:lvl5pPr>
                      <a:lvl6pPr marL="1714500" algn="l" defTabSz="685800" rtl="0" eaLnBrk="1" latinLnBrk="0" hangingPunct="1">
                        <a:defRPr sz="1350" kern="1200">
                          <a:solidFill>
                            <a:schemeClr val="lt1"/>
                          </a:solidFill>
                          <a:latin typeface="Calibri"/>
                        </a:defRPr>
                      </a:lvl6pPr>
                      <a:lvl7pPr marL="2057400" algn="l" defTabSz="685800" rtl="0" eaLnBrk="1" latinLnBrk="0" hangingPunct="1">
                        <a:defRPr sz="1350" kern="1200">
                          <a:solidFill>
                            <a:schemeClr val="lt1"/>
                          </a:solidFill>
                          <a:latin typeface="Calibri"/>
                        </a:defRPr>
                      </a:lvl7pPr>
                      <a:lvl8pPr marL="2400300" algn="l" defTabSz="685800" rtl="0" eaLnBrk="1" latinLnBrk="0" hangingPunct="1">
                        <a:defRPr sz="1350" kern="1200">
                          <a:solidFill>
                            <a:schemeClr val="lt1"/>
                          </a:solidFill>
                          <a:latin typeface="Calibri"/>
                        </a:defRPr>
                      </a:lvl8pPr>
                      <a:lvl9pPr marL="2743200" algn="l" defTabSz="685800" rtl="0" eaLnBrk="1" latinLnBrk="0" hangingPunct="1">
                        <a:defRPr sz="1350" kern="1200">
                          <a:solidFill>
                            <a:schemeClr val="lt1"/>
                          </a:solidFill>
                          <a:latin typeface="Calibri"/>
                        </a:defRPr>
                      </a:lvl9pPr>
                    </a:lstStyle>
                    <a:p>
                      <a:pPr marL="0" marR="0" algn="ctr">
                        <a:lnSpc>
                          <a:spcPct val="100000"/>
                        </a:lnSpc>
                        <a:spcBef>
                          <a:spcPts val="0"/>
                        </a:spcBef>
                        <a:spcAft>
                          <a:spcPts val="0"/>
                        </a:spcAft>
                      </a:pPr>
                      <a:endParaRPr lang="en-US" sz="1600" dirty="0">
                        <a:solidFill>
                          <a:srgbClr val="404040"/>
                        </a:solidFill>
                        <a:effectLst/>
                        <a:latin typeface="+mn-lt"/>
                        <a:ea typeface="Times New Roman" panose="02020603050405020304" pitchFamily="18" charset="0"/>
                        <a:cs typeface="Times New Roman" panose="02020603050405020304" pitchFamily="18" charset="0"/>
                      </a:endParaRPr>
                    </a:p>
                  </a:txBody>
                  <a:tcPr marL="92075" marR="635" marT="0" marB="0" anchor="ctr"/>
                </a:tc>
                <a:extLst>
                  <a:ext uri="{0D108BD9-81ED-4DB2-BD59-A6C34878D82A}">
                    <a16:rowId xmlns:a16="http://schemas.microsoft.com/office/drawing/2014/main" val="3349149768"/>
                  </a:ext>
                </a:extLst>
              </a:tr>
              <a:tr h="280847">
                <a:tc>
                  <a:txBody>
                    <a:bodyPr/>
                    <a:lstStyle/>
                    <a:p>
                      <a:pPr marL="182880" marR="0" algn="l">
                        <a:lnSpc>
                          <a:spcPct val="100000"/>
                        </a:lnSpc>
                        <a:spcBef>
                          <a:spcPts val="0"/>
                        </a:spcBef>
                        <a:spcAft>
                          <a:spcPts val="0"/>
                        </a:spcAft>
                      </a:pPr>
                      <a:r>
                        <a:rPr lang="en-US" sz="1600" dirty="0">
                          <a:solidFill>
                            <a:srgbClr val="404040"/>
                          </a:solidFill>
                          <a:effectLst/>
                        </a:rPr>
                        <a:t>0</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0.0%</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0.0%</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extLst>
                  <a:ext uri="{0D108BD9-81ED-4DB2-BD59-A6C34878D82A}">
                    <a16:rowId xmlns:a16="http://schemas.microsoft.com/office/drawing/2014/main" val="153296820"/>
                  </a:ext>
                </a:extLst>
              </a:tr>
              <a:tr h="280847">
                <a:tc>
                  <a:txBody>
                    <a:bodyPr/>
                    <a:lstStyle/>
                    <a:p>
                      <a:pPr marL="182880" marR="0" algn="l">
                        <a:lnSpc>
                          <a:spcPct val="100000"/>
                        </a:lnSpc>
                        <a:spcBef>
                          <a:spcPts val="0"/>
                        </a:spcBef>
                        <a:spcAft>
                          <a:spcPts val="0"/>
                        </a:spcAft>
                      </a:pPr>
                      <a:r>
                        <a:rPr lang="en-US" sz="1600" dirty="0">
                          <a:solidFill>
                            <a:srgbClr val="404040"/>
                          </a:solidFill>
                          <a:effectLst/>
                        </a:rPr>
                        <a:t>1A (articulation)</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0.0%</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0.0%</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extLst>
                  <a:ext uri="{0D108BD9-81ED-4DB2-BD59-A6C34878D82A}">
                    <a16:rowId xmlns:a16="http://schemas.microsoft.com/office/drawing/2014/main" val="994198963"/>
                  </a:ext>
                </a:extLst>
              </a:tr>
              <a:tr h="280847">
                <a:tc>
                  <a:txBody>
                    <a:bodyPr/>
                    <a:lstStyle/>
                    <a:p>
                      <a:pPr marL="182880" marR="0" algn="l">
                        <a:lnSpc>
                          <a:spcPct val="100000"/>
                        </a:lnSpc>
                        <a:spcBef>
                          <a:spcPts val="0"/>
                        </a:spcBef>
                        <a:spcAft>
                          <a:spcPts val="0"/>
                        </a:spcAft>
                      </a:pPr>
                      <a:r>
                        <a:rPr lang="en-US" sz="1600" dirty="0">
                          <a:solidFill>
                            <a:srgbClr val="404040"/>
                          </a:solidFill>
                          <a:effectLst/>
                        </a:rPr>
                        <a:t>1B (margin)</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1.3%</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1.3%</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extLst>
                  <a:ext uri="{0D108BD9-81ED-4DB2-BD59-A6C34878D82A}">
                    <a16:rowId xmlns:a16="http://schemas.microsoft.com/office/drawing/2014/main" val="652988283"/>
                  </a:ext>
                </a:extLst>
              </a:tr>
              <a:tr h="280847">
                <a:tc>
                  <a:txBody>
                    <a:bodyPr/>
                    <a:lstStyle/>
                    <a:p>
                      <a:pPr marL="182880" marR="0" algn="l">
                        <a:lnSpc>
                          <a:spcPct val="100000"/>
                        </a:lnSpc>
                        <a:spcBef>
                          <a:spcPts val="0"/>
                        </a:spcBef>
                        <a:spcAft>
                          <a:spcPts val="0"/>
                        </a:spcAft>
                      </a:pPr>
                      <a:r>
                        <a:rPr lang="en-US" sz="1600" dirty="0">
                          <a:solidFill>
                            <a:srgbClr val="404040"/>
                          </a:solidFill>
                          <a:effectLst/>
                        </a:rPr>
                        <a:t>1C (focal)</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35.8%</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44.2%</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extLst>
                  <a:ext uri="{0D108BD9-81ED-4DB2-BD59-A6C34878D82A}">
                    <a16:rowId xmlns:a16="http://schemas.microsoft.com/office/drawing/2014/main" val="3231186492"/>
                  </a:ext>
                </a:extLst>
              </a:tr>
              <a:tr h="280847">
                <a:tc>
                  <a:txBody>
                    <a:bodyPr/>
                    <a:lstStyle/>
                    <a:p>
                      <a:pPr marL="182880" marR="0" algn="l">
                        <a:lnSpc>
                          <a:spcPct val="100000"/>
                        </a:lnSpc>
                        <a:spcBef>
                          <a:spcPts val="0"/>
                        </a:spcBef>
                        <a:spcAft>
                          <a:spcPts val="0"/>
                        </a:spcAft>
                      </a:pPr>
                      <a:r>
                        <a:rPr lang="en-US" sz="1600" dirty="0">
                          <a:solidFill>
                            <a:srgbClr val="404040"/>
                          </a:solidFill>
                          <a:effectLst/>
                        </a:rPr>
                        <a:t>1D (multifocal)</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0.3%</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0.6%</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extLst>
                  <a:ext uri="{0D108BD9-81ED-4DB2-BD59-A6C34878D82A}">
                    <a16:rowId xmlns:a16="http://schemas.microsoft.com/office/drawing/2014/main" val="4029945703"/>
                  </a:ext>
                </a:extLst>
              </a:tr>
              <a:tr h="280847">
                <a:tc>
                  <a:txBody>
                    <a:bodyPr/>
                    <a:lstStyle/>
                    <a:p>
                      <a:pPr marL="182880" marR="0" algn="l">
                        <a:lnSpc>
                          <a:spcPct val="100000"/>
                        </a:lnSpc>
                        <a:spcBef>
                          <a:spcPts val="0"/>
                        </a:spcBef>
                        <a:spcAft>
                          <a:spcPts val="0"/>
                        </a:spcAft>
                      </a:pPr>
                      <a:r>
                        <a:rPr lang="en-US" sz="1600" dirty="0">
                          <a:solidFill>
                            <a:srgbClr val="404040"/>
                          </a:solidFill>
                          <a:effectLst/>
                        </a:rPr>
                        <a:t>2 (intrastent)</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57.5%</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48.1%</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extLst>
                  <a:ext uri="{0D108BD9-81ED-4DB2-BD59-A6C34878D82A}">
                    <a16:rowId xmlns:a16="http://schemas.microsoft.com/office/drawing/2014/main" val="7644853"/>
                  </a:ext>
                </a:extLst>
              </a:tr>
              <a:tr h="280847">
                <a:tc>
                  <a:txBody>
                    <a:bodyPr/>
                    <a:lstStyle/>
                    <a:p>
                      <a:pPr marL="182880" marR="0" algn="l">
                        <a:lnSpc>
                          <a:spcPct val="100000"/>
                        </a:lnSpc>
                        <a:spcBef>
                          <a:spcPts val="0"/>
                        </a:spcBef>
                        <a:spcAft>
                          <a:spcPts val="0"/>
                        </a:spcAft>
                      </a:pPr>
                      <a:r>
                        <a:rPr lang="en-US" sz="1600" dirty="0">
                          <a:solidFill>
                            <a:srgbClr val="404040"/>
                          </a:solidFill>
                          <a:effectLst/>
                        </a:rPr>
                        <a:t>3 (proliferative)</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4.4%</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tc>
                  <a:txBody>
                    <a:bodyPr/>
                    <a:lstStyle/>
                    <a:p>
                      <a:pPr marL="0" marR="0" algn="ctr">
                        <a:lnSpc>
                          <a:spcPct val="100000"/>
                        </a:lnSpc>
                        <a:spcBef>
                          <a:spcPts val="0"/>
                        </a:spcBef>
                        <a:spcAft>
                          <a:spcPts val="0"/>
                        </a:spcAft>
                      </a:pPr>
                      <a:r>
                        <a:rPr lang="en-US" sz="1600" dirty="0">
                          <a:solidFill>
                            <a:srgbClr val="404040"/>
                          </a:solidFill>
                          <a:effectLst/>
                        </a:rPr>
                        <a:t>5.2%</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nchor="ctr"/>
                </a:tc>
                <a:extLst>
                  <a:ext uri="{0D108BD9-81ED-4DB2-BD59-A6C34878D82A}">
                    <a16:rowId xmlns:a16="http://schemas.microsoft.com/office/drawing/2014/main" val="182539672"/>
                  </a:ext>
                </a:extLst>
              </a:tr>
              <a:tr h="280847">
                <a:tc>
                  <a:txBody>
                    <a:bodyPr/>
                    <a:lstStyle/>
                    <a:p>
                      <a:pPr marL="182880" marR="0" algn="l">
                        <a:lnSpc>
                          <a:spcPct val="100000"/>
                        </a:lnSpc>
                        <a:spcBef>
                          <a:spcPts val="5"/>
                        </a:spcBef>
                        <a:spcAft>
                          <a:spcPts val="5"/>
                        </a:spcAft>
                      </a:pPr>
                      <a:r>
                        <a:rPr lang="en-US" sz="1600" dirty="0">
                          <a:solidFill>
                            <a:srgbClr val="404040"/>
                          </a:solidFill>
                          <a:effectLst/>
                        </a:rPr>
                        <a:t>4 (total occlusion)</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tc>
                <a:tc>
                  <a:txBody>
                    <a:bodyPr/>
                    <a:lstStyle/>
                    <a:p>
                      <a:pPr marL="0" marR="0" algn="ctr">
                        <a:lnSpc>
                          <a:spcPct val="100000"/>
                        </a:lnSpc>
                        <a:spcBef>
                          <a:spcPts val="5"/>
                        </a:spcBef>
                        <a:spcAft>
                          <a:spcPts val="5"/>
                        </a:spcAft>
                      </a:pPr>
                      <a:r>
                        <a:rPr lang="en-US" sz="1600" dirty="0">
                          <a:solidFill>
                            <a:srgbClr val="404040"/>
                          </a:solidFill>
                          <a:effectLst/>
                        </a:rPr>
                        <a:t>0.6%</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tc>
                <a:tc>
                  <a:txBody>
                    <a:bodyPr/>
                    <a:lstStyle/>
                    <a:p>
                      <a:pPr marL="0" marR="0" algn="ctr">
                        <a:lnSpc>
                          <a:spcPct val="100000"/>
                        </a:lnSpc>
                        <a:spcBef>
                          <a:spcPts val="5"/>
                        </a:spcBef>
                        <a:spcAft>
                          <a:spcPts val="5"/>
                        </a:spcAft>
                      </a:pPr>
                      <a:r>
                        <a:rPr lang="en-US" sz="1600" dirty="0">
                          <a:solidFill>
                            <a:srgbClr val="404040"/>
                          </a:solidFill>
                          <a:effectLst/>
                        </a:rPr>
                        <a:t>0.6%</a:t>
                      </a:r>
                      <a:endParaRPr lang="en-US" sz="1600" dirty="0">
                        <a:solidFill>
                          <a:srgbClr val="404040"/>
                        </a:solidFill>
                        <a:effectLst/>
                        <a:latin typeface="+mn-lt"/>
                        <a:ea typeface="Calibri" panose="020F0502020204030204" pitchFamily="34" charset="0"/>
                        <a:cs typeface="Times New Roman" panose="02020603050405020304" pitchFamily="18" charset="0"/>
                      </a:endParaRPr>
                    </a:p>
                  </a:txBody>
                  <a:tcPr marL="92075" marR="635" marT="0" marB="0"/>
                </a:tc>
                <a:extLst>
                  <a:ext uri="{0D108BD9-81ED-4DB2-BD59-A6C34878D82A}">
                    <a16:rowId xmlns:a16="http://schemas.microsoft.com/office/drawing/2014/main" val="3531766819"/>
                  </a:ext>
                </a:extLst>
              </a:tr>
            </a:tbl>
          </a:graphicData>
        </a:graphic>
      </p:graphicFrame>
      <p:sp>
        <p:nvSpPr>
          <p:cNvPr id="2" name="TextBox 1">
            <a:extLst>
              <a:ext uri="{FF2B5EF4-FFF2-40B4-BE49-F238E27FC236}">
                <a16:creationId xmlns:a16="http://schemas.microsoft.com/office/drawing/2014/main" id="{A08112AD-4E9F-6676-027F-443658C66818}"/>
              </a:ext>
            </a:extLst>
          </p:cNvPr>
          <p:cNvSpPr txBox="1"/>
          <p:nvPr/>
        </p:nvSpPr>
        <p:spPr>
          <a:xfrm>
            <a:off x="3474720" y="4809581"/>
            <a:ext cx="2194560" cy="215444"/>
          </a:xfrm>
          <a:prstGeom prst="rect">
            <a:avLst/>
          </a:prstGeom>
          <a:noFill/>
        </p:spPr>
        <p:txBody>
          <a:bodyPr wrap="square">
            <a:spAutoFit/>
          </a:bodyPr>
          <a:lstStyle/>
          <a:p>
            <a:pPr algn="ctr"/>
            <a:r>
              <a:rPr lang="en-US" sz="800" b="0" i="0" dirty="0">
                <a:latin typeface="Calibri" panose="020F0502020204030204" pitchFamily="34" charset="0"/>
                <a:cs typeface="Calibri" panose="020F0502020204030204" pitchFamily="34" charset="0"/>
              </a:rPr>
              <a:t>*Quantified by the angiographic core laboratory</a:t>
            </a:r>
          </a:p>
        </p:txBody>
      </p:sp>
    </p:spTree>
    <p:extLst>
      <p:ext uri="{BB962C8B-B14F-4D97-AF65-F5344CB8AC3E}">
        <p14:creationId xmlns:p14="http://schemas.microsoft.com/office/powerpoint/2010/main" val="1592821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D9D45B7-A0F8-424C-90D6-C601868B4F48}"/>
              </a:ext>
            </a:extLst>
          </p:cNvPr>
          <p:cNvSpPr>
            <a:spLocks noGrp="1"/>
          </p:cNvSpPr>
          <p:nvPr>
            <p:ph type="title"/>
          </p:nvPr>
        </p:nvSpPr>
        <p:spPr/>
        <p:txBody>
          <a:bodyPr/>
          <a:lstStyle/>
          <a:p>
            <a:r>
              <a:rPr lang="en-US" dirty="0"/>
              <a:t>Angiographic Lesion Characteristics</a:t>
            </a:r>
          </a:p>
        </p:txBody>
      </p:sp>
      <p:graphicFrame>
        <p:nvGraphicFramePr>
          <p:cNvPr id="4" name="Group 4">
            <a:extLst>
              <a:ext uri="{FF2B5EF4-FFF2-40B4-BE49-F238E27FC236}">
                <a16:creationId xmlns:a16="http://schemas.microsoft.com/office/drawing/2014/main" id="{B4FC5C98-18D0-B181-4485-57857BB303BD}"/>
              </a:ext>
            </a:extLst>
          </p:cNvPr>
          <p:cNvGraphicFramePr>
            <a:graphicFrameLocks noGrp="1"/>
          </p:cNvGraphicFramePr>
          <p:nvPr>
            <p:extLst>
              <p:ext uri="{D42A27DB-BD31-4B8C-83A1-F6EECF244321}">
                <p14:modId xmlns:p14="http://schemas.microsoft.com/office/powerpoint/2010/main" val="1591641775"/>
              </p:ext>
            </p:extLst>
          </p:nvPr>
        </p:nvGraphicFramePr>
        <p:xfrm>
          <a:off x="822960" y="877824"/>
          <a:ext cx="7498080" cy="3695706"/>
        </p:xfrm>
        <a:graphic>
          <a:graphicData uri="http://schemas.openxmlformats.org/drawingml/2006/table">
            <a:tbl>
              <a:tblPr firstRow="1" bandRow="1">
                <a:tableStyleId>{8EC20E35-A176-4012-BC5E-935CFFF8708E}</a:tableStyleId>
              </a:tblPr>
              <a:tblGrid>
                <a:gridCol w="1837738">
                  <a:extLst>
                    <a:ext uri="{9D8B030D-6E8A-4147-A177-3AD203B41FA5}">
                      <a16:colId xmlns:a16="http://schemas.microsoft.com/office/drawing/2014/main" val="20000"/>
                    </a:ext>
                  </a:extLst>
                </a:gridCol>
                <a:gridCol w="1656920">
                  <a:extLst>
                    <a:ext uri="{9D8B030D-6E8A-4147-A177-3AD203B41FA5}">
                      <a16:colId xmlns:a16="http://schemas.microsoft.com/office/drawing/2014/main" val="3703551124"/>
                    </a:ext>
                  </a:extLst>
                </a:gridCol>
                <a:gridCol w="1986929">
                  <a:extLst>
                    <a:ext uri="{9D8B030D-6E8A-4147-A177-3AD203B41FA5}">
                      <a16:colId xmlns:a16="http://schemas.microsoft.com/office/drawing/2014/main" val="1310622963"/>
                    </a:ext>
                  </a:extLst>
                </a:gridCol>
                <a:gridCol w="2016493">
                  <a:extLst>
                    <a:ext uri="{9D8B030D-6E8A-4147-A177-3AD203B41FA5}">
                      <a16:colId xmlns:a16="http://schemas.microsoft.com/office/drawing/2014/main" val="20002"/>
                    </a:ext>
                  </a:extLst>
                </a:gridCol>
              </a:tblGrid>
              <a:tr h="490199">
                <a:tc gridSpan="2">
                  <a:txBody>
                    <a:bodyPr/>
                    <a:lstStyle>
                      <a:lvl1pPr marL="0" algn="l" defTabSz="685800" rtl="0" eaLnBrk="1" latinLnBrk="0" hangingPunct="1">
                        <a:defRPr sz="1350" b="1" kern="1200">
                          <a:solidFill>
                            <a:schemeClr val="lt1"/>
                          </a:solidFill>
                          <a:latin typeface="Calibri"/>
                        </a:defRPr>
                      </a:lvl1pPr>
                      <a:lvl2pPr marL="342900" algn="l" defTabSz="685800" rtl="0" eaLnBrk="1" latinLnBrk="0" hangingPunct="1">
                        <a:defRPr sz="1350" b="1" kern="1200">
                          <a:solidFill>
                            <a:schemeClr val="lt1"/>
                          </a:solidFill>
                          <a:latin typeface="Calibri"/>
                        </a:defRPr>
                      </a:lvl2pPr>
                      <a:lvl3pPr marL="685800" algn="l" defTabSz="685800" rtl="0" eaLnBrk="1" latinLnBrk="0" hangingPunct="1">
                        <a:defRPr sz="1350" b="1" kern="1200">
                          <a:solidFill>
                            <a:schemeClr val="lt1"/>
                          </a:solidFill>
                          <a:latin typeface="Calibri"/>
                        </a:defRPr>
                      </a:lvl3pPr>
                      <a:lvl4pPr marL="1028700" algn="l" defTabSz="685800" rtl="0" eaLnBrk="1" latinLnBrk="0" hangingPunct="1">
                        <a:defRPr sz="1350" b="1" kern="1200">
                          <a:solidFill>
                            <a:schemeClr val="lt1"/>
                          </a:solidFill>
                          <a:latin typeface="Calibri"/>
                        </a:defRPr>
                      </a:lvl4pPr>
                      <a:lvl5pPr marL="1371600" algn="l" defTabSz="685800" rtl="0" eaLnBrk="1" latinLnBrk="0" hangingPunct="1">
                        <a:defRPr sz="1350" b="1" kern="1200">
                          <a:solidFill>
                            <a:schemeClr val="lt1"/>
                          </a:solidFill>
                          <a:latin typeface="Calibri"/>
                        </a:defRPr>
                      </a:lvl5pPr>
                      <a:lvl6pPr marL="1714500" algn="l" defTabSz="685800" rtl="0" eaLnBrk="1" latinLnBrk="0" hangingPunct="1">
                        <a:defRPr sz="1350" b="1" kern="1200">
                          <a:solidFill>
                            <a:schemeClr val="lt1"/>
                          </a:solidFill>
                          <a:latin typeface="Calibri"/>
                        </a:defRPr>
                      </a:lvl6pPr>
                      <a:lvl7pPr marL="2057400" algn="l" defTabSz="685800" rtl="0" eaLnBrk="1" latinLnBrk="0" hangingPunct="1">
                        <a:defRPr sz="1350" b="1" kern="1200">
                          <a:solidFill>
                            <a:schemeClr val="lt1"/>
                          </a:solidFill>
                          <a:latin typeface="Calibri"/>
                        </a:defRPr>
                      </a:lvl7pPr>
                      <a:lvl8pPr marL="2400300" algn="l" defTabSz="685800" rtl="0" eaLnBrk="1" latinLnBrk="0" hangingPunct="1">
                        <a:defRPr sz="1350" b="1" kern="1200">
                          <a:solidFill>
                            <a:schemeClr val="lt1"/>
                          </a:solidFill>
                          <a:latin typeface="Calibri"/>
                        </a:defRPr>
                      </a:lvl8pPr>
                      <a:lvl9pPr marL="2743200" algn="l" defTabSz="685800" rtl="0" eaLnBrk="1" latinLnBrk="0" hangingPunct="1">
                        <a:defRPr sz="1350" b="1" kern="1200">
                          <a:solidFill>
                            <a:schemeClr val="lt1"/>
                          </a:solidFill>
                          <a:latin typeface="Calibri"/>
                        </a:defRPr>
                      </a:lvl9p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endParaRPr kumimoji="0" lang="en-US" sz="1400" b="0" i="0" u="none" strike="noStrike" cap="none" normalizeH="0" baseline="0" dirty="0">
                        <a:ln>
                          <a:noFill/>
                        </a:ln>
                        <a:solidFill>
                          <a:srgbClr val="404040"/>
                        </a:solidFill>
                        <a:effectLst/>
                        <a:latin typeface="+mn-lt"/>
                        <a:cs typeface="Arial" panose="020B0604020202020204" pitchFamily="34" charset="0"/>
                      </a:endParaRPr>
                    </a:p>
                  </a:txBody>
                  <a:tcPr marR="68580" marT="34293" marB="34293" horzOverflow="overflow">
                    <a:solidFill>
                      <a:srgbClr val="14364E"/>
                    </a:solidFill>
                  </a:tcPr>
                </a:tc>
                <a:tc hMerge="1">
                  <a:txBody>
                    <a:body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endParaRPr kumimoji="0" lang="en-US" sz="1400" b="0" i="0" u="none" strike="noStrike" cap="none" normalizeH="0" baseline="0" dirty="0">
                        <a:ln>
                          <a:noFill/>
                        </a:ln>
                        <a:solidFill>
                          <a:srgbClr val="404040"/>
                        </a:solidFill>
                        <a:effectLst/>
                        <a:latin typeface="+mn-lt"/>
                        <a:cs typeface="Arial" panose="020B0604020202020204" pitchFamily="34" charset="0"/>
                      </a:endParaRPr>
                    </a:p>
                  </a:txBody>
                  <a:tcPr marR="68580" marT="34293" marB="34293" horzOverflow="overflow"/>
                </a:tc>
                <a:tc>
                  <a:txBody>
                    <a:bodyPr/>
                    <a:lstStyle>
                      <a:lvl1pPr marL="0" algn="l" defTabSz="685800" rtl="0" eaLnBrk="1" latinLnBrk="0" hangingPunct="1">
                        <a:defRPr sz="1350" b="1" kern="1200">
                          <a:solidFill>
                            <a:schemeClr val="lt1"/>
                          </a:solidFill>
                          <a:latin typeface="Calibri"/>
                        </a:defRPr>
                      </a:lvl1pPr>
                      <a:lvl2pPr marL="342900" algn="l" defTabSz="685800" rtl="0" eaLnBrk="1" latinLnBrk="0" hangingPunct="1">
                        <a:defRPr sz="1350" b="1" kern="1200">
                          <a:solidFill>
                            <a:schemeClr val="lt1"/>
                          </a:solidFill>
                          <a:latin typeface="Calibri"/>
                        </a:defRPr>
                      </a:lvl2pPr>
                      <a:lvl3pPr marL="685800" algn="l" defTabSz="685800" rtl="0" eaLnBrk="1" latinLnBrk="0" hangingPunct="1">
                        <a:defRPr sz="1350" b="1" kern="1200">
                          <a:solidFill>
                            <a:schemeClr val="lt1"/>
                          </a:solidFill>
                          <a:latin typeface="Calibri"/>
                        </a:defRPr>
                      </a:lvl3pPr>
                      <a:lvl4pPr marL="1028700" algn="l" defTabSz="685800" rtl="0" eaLnBrk="1" latinLnBrk="0" hangingPunct="1">
                        <a:defRPr sz="1350" b="1" kern="1200">
                          <a:solidFill>
                            <a:schemeClr val="lt1"/>
                          </a:solidFill>
                          <a:latin typeface="Calibri"/>
                        </a:defRPr>
                      </a:lvl4pPr>
                      <a:lvl5pPr marL="1371600" algn="l" defTabSz="685800" rtl="0" eaLnBrk="1" latinLnBrk="0" hangingPunct="1">
                        <a:defRPr sz="1350" b="1" kern="1200">
                          <a:solidFill>
                            <a:schemeClr val="lt1"/>
                          </a:solidFill>
                          <a:latin typeface="Calibri"/>
                        </a:defRPr>
                      </a:lvl5pPr>
                      <a:lvl6pPr marL="1714500" algn="l" defTabSz="685800" rtl="0" eaLnBrk="1" latinLnBrk="0" hangingPunct="1">
                        <a:defRPr sz="1350" b="1" kern="1200">
                          <a:solidFill>
                            <a:schemeClr val="lt1"/>
                          </a:solidFill>
                          <a:latin typeface="Calibri"/>
                        </a:defRPr>
                      </a:lvl6pPr>
                      <a:lvl7pPr marL="2057400" algn="l" defTabSz="685800" rtl="0" eaLnBrk="1" latinLnBrk="0" hangingPunct="1">
                        <a:defRPr sz="1350" b="1" kern="1200">
                          <a:solidFill>
                            <a:schemeClr val="lt1"/>
                          </a:solidFill>
                          <a:latin typeface="Calibri"/>
                        </a:defRPr>
                      </a:lvl7pPr>
                      <a:lvl8pPr marL="2400300" algn="l" defTabSz="685800" rtl="0" eaLnBrk="1" latinLnBrk="0" hangingPunct="1">
                        <a:defRPr sz="1350" b="1" kern="1200">
                          <a:solidFill>
                            <a:schemeClr val="lt1"/>
                          </a:solidFill>
                          <a:latin typeface="Calibri"/>
                        </a:defRPr>
                      </a:lvl8pPr>
                      <a:lvl9pPr marL="2743200" algn="l" defTabSz="685800" rtl="0" eaLnBrk="1" latinLnBrk="0" hangingPunct="1">
                        <a:defRPr sz="1350" b="1" kern="1200">
                          <a:solidFill>
                            <a:schemeClr val="lt1"/>
                          </a:solidFill>
                          <a:latin typeface="Calibri"/>
                        </a:defRPr>
                      </a:lvl9pPr>
                    </a:lstStyle>
                    <a:p>
                      <a:pPr marL="0" marR="0" algn="ctr">
                        <a:lnSpc>
                          <a:spcPct val="100000"/>
                        </a:lnSpc>
                        <a:spcBef>
                          <a:spcPts val="0"/>
                        </a:spcBef>
                        <a:spcAft>
                          <a:spcPts val="0"/>
                        </a:spcAft>
                      </a:pPr>
                      <a:r>
                        <a:rPr lang="en-US" sz="1400" b="0" dirty="0">
                          <a:solidFill>
                            <a:schemeClr val="bg1"/>
                          </a:solidFill>
                          <a:effectLst/>
                          <a:latin typeface="+mn-lt"/>
                        </a:rPr>
                        <a:t>AGENT DCB</a:t>
                      </a:r>
                    </a:p>
                    <a:p>
                      <a:pPr marL="0" marR="0" algn="ctr">
                        <a:lnSpc>
                          <a:spcPct val="100000"/>
                        </a:lnSpc>
                        <a:spcBef>
                          <a:spcPts val="0"/>
                        </a:spcBef>
                        <a:spcAft>
                          <a:spcPts val="0"/>
                        </a:spcAft>
                      </a:pPr>
                      <a:r>
                        <a:rPr lang="pt-BR" sz="1400" b="0" dirty="0">
                          <a:solidFill>
                            <a:schemeClr val="bg1"/>
                          </a:solidFill>
                          <a:effectLst/>
                          <a:latin typeface="+mn-lt"/>
                        </a:rPr>
                        <a:t>N=322 Lesions</a:t>
                      </a:r>
                      <a:r>
                        <a:rPr lang="pt-BR" sz="1400" b="0" baseline="30000" dirty="0">
                          <a:solidFill>
                            <a:schemeClr val="bg1"/>
                          </a:solidFill>
                          <a:effectLst/>
                          <a:latin typeface="+mn-lt"/>
                        </a:rPr>
                        <a:t>†</a:t>
                      </a:r>
                      <a:endParaRPr lang="en-US" sz="1400" b="0" baseline="30000" dirty="0">
                        <a:solidFill>
                          <a:schemeClr val="bg1"/>
                        </a:solidFill>
                        <a:effectLst/>
                        <a:latin typeface="+mn-lt"/>
                        <a:cs typeface="Calibri" panose="020F0502020204030204" pitchFamily="34" charset="0"/>
                      </a:endParaRPr>
                    </a:p>
                  </a:txBody>
                  <a:tcPr marR="68580" marT="34293" marB="34293" anchor="ctr" horzOverflow="overflow">
                    <a:solidFill>
                      <a:srgbClr val="14364E"/>
                    </a:solidFill>
                  </a:tcPr>
                </a:tc>
                <a:tc>
                  <a:txBody>
                    <a:bodyPr/>
                    <a:lstStyle>
                      <a:lvl1pPr marL="0" algn="l" defTabSz="685800" rtl="0" eaLnBrk="1" latinLnBrk="0" hangingPunct="1">
                        <a:defRPr sz="1350" b="1" kern="1200">
                          <a:solidFill>
                            <a:schemeClr val="lt1"/>
                          </a:solidFill>
                          <a:latin typeface="Calibri"/>
                        </a:defRPr>
                      </a:lvl1pPr>
                      <a:lvl2pPr marL="342900" algn="l" defTabSz="685800" rtl="0" eaLnBrk="1" latinLnBrk="0" hangingPunct="1">
                        <a:defRPr sz="1350" b="1" kern="1200">
                          <a:solidFill>
                            <a:schemeClr val="lt1"/>
                          </a:solidFill>
                          <a:latin typeface="Calibri"/>
                        </a:defRPr>
                      </a:lvl2pPr>
                      <a:lvl3pPr marL="685800" algn="l" defTabSz="685800" rtl="0" eaLnBrk="1" latinLnBrk="0" hangingPunct="1">
                        <a:defRPr sz="1350" b="1" kern="1200">
                          <a:solidFill>
                            <a:schemeClr val="lt1"/>
                          </a:solidFill>
                          <a:latin typeface="Calibri"/>
                        </a:defRPr>
                      </a:lvl3pPr>
                      <a:lvl4pPr marL="1028700" algn="l" defTabSz="685800" rtl="0" eaLnBrk="1" latinLnBrk="0" hangingPunct="1">
                        <a:defRPr sz="1350" b="1" kern="1200">
                          <a:solidFill>
                            <a:schemeClr val="lt1"/>
                          </a:solidFill>
                          <a:latin typeface="Calibri"/>
                        </a:defRPr>
                      </a:lvl4pPr>
                      <a:lvl5pPr marL="1371600" algn="l" defTabSz="685800" rtl="0" eaLnBrk="1" latinLnBrk="0" hangingPunct="1">
                        <a:defRPr sz="1350" b="1" kern="1200">
                          <a:solidFill>
                            <a:schemeClr val="lt1"/>
                          </a:solidFill>
                          <a:latin typeface="Calibri"/>
                        </a:defRPr>
                      </a:lvl5pPr>
                      <a:lvl6pPr marL="1714500" algn="l" defTabSz="685800" rtl="0" eaLnBrk="1" latinLnBrk="0" hangingPunct="1">
                        <a:defRPr sz="1350" b="1" kern="1200">
                          <a:solidFill>
                            <a:schemeClr val="lt1"/>
                          </a:solidFill>
                          <a:latin typeface="Calibri"/>
                        </a:defRPr>
                      </a:lvl6pPr>
                      <a:lvl7pPr marL="2057400" algn="l" defTabSz="685800" rtl="0" eaLnBrk="1" latinLnBrk="0" hangingPunct="1">
                        <a:defRPr sz="1350" b="1" kern="1200">
                          <a:solidFill>
                            <a:schemeClr val="lt1"/>
                          </a:solidFill>
                          <a:latin typeface="Calibri"/>
                        </a:defRPr>
                      </a:lvl7pPr>
                      <a:lvl8pPr marL="2400300" algn="l" defTabSz="685800" rtl="0" eaLnBrk="1" latinLnBrk="0" hangingPunct="1">
                        <a:defRPr sz="1350" b="1" kern="1200">
                          <a:solidFill>
                            <a:schemeClr val="lt1"/>
                          </a:solidFill>
                          <a:latin typeface="Calibri"/>
                        </a:defRPr>
                      </a:lvl8pPr>
                      <a:lvl9pPr marL="2743200" algn="l" defTabSz="685800" rtl="0" eaLnBrk="1" latinLnBrk="0" hangingPunct="1">
                        <a:defRPr sz="1350" b="1" kern="1200">
                          <a:solidFill>
                            <a:schemeClr val="lt1"/>
                          </a:solidFill>
                          <a:latin typeface="Calibri"/>
                        </a:defRPr>
                      </a:lvl9pPr>
                    </a:lstStyle>
                    <a:p>
                      <a:pPr marL="0" marR="0" algn="ctr">
                        <a:lnSpc>
                          <a:spcPct val="100000"/>
                        </a:lnSpc>
                        <a:spcBef>
                          <a:spcPts val="0"/>
                        </a:spcBef>
                        <a:spcAft>
                          <a:spcPts val="0"/>
                        </a:spcAft>
                      </a:pPr>
                      <a:r>
                        <a:rPr lang="en-US" sz="1400" b="0" dirty="0">
                          <a:solidFill>
                            <a:schemeClr val="bg1"/>
                          </a:solidFill>
                          <a:effectLst/>
                          <a:latin typeface="+mn-lt"/>
                        </a:rPr>
                        <a:t>Balloon Angioplasty</a:t>
                      </a:r>
                    </a:p>
                    <a:p>
                      <a:pPr marL="0" marR="0" algn="ctr">
                        <a:lnSpc>
                          <a:spcPct val="100000"/>
                        </a:lnSpc>
                        <a:spcBef>
                          <a:spcPts val="0"/>
                        </a:spcBef>
                        <a:spcAft>
                          <a:spcPts val="0"/>
                        </a:spcAft>
                      </a:pPr>
                      <a:r>
                        <a:rPr lang="pt-BR" sz="1400" b="0" dirty="0">
                          <a:solidFill>
                            <a:schemeClr val="bg1"/>
                          </a:solidFill>
                          <a:effectLst/>
                          <a:latin typeface="+mn-lt"/>
                        </a:rPr>
                        <a:t>N=159 Lesions</a:t>
                      </a:r>
                      <a:endParaRPr lang="en-US" sz="1400" b="0" dirty="0">
                        <a:solidFill>
                          <a:schemeClr val="bg1"/>
                        </a:solidFill>
                        <a:effectLst/>
                        <a:latin typeface="+mn-lt"/>
                        <a:ea typeface="Calibri" panose="020F0502020204030204" pitchFamily="34" charset="0"/>
                        <a:cs typeface="Calibri" panose="020F0502020204030204" pitchFamily="34" charset="0"/>
                      </a:endParaRPr>
                    </a:p>
                  </a:txBody>
                  <a:tcPr marR="15140" marT="0" marB="0" anchor="ctr">
                    <a:solidFill>
                      <a:srgbClr val="14364E"/>
                    </a:solidFill>
                  </a:tcPr>
                </a:tc>
                <a:extLst>
                  <a:ext uri="{0D108BD9-81ED-4DB2-BD59-A6C34878D82A}">
                    <a16:rowId xmlns:a16="http://schemas.microsoft.com/office/drawing/2014/main" val="10000"/>
                  </a:ext>
                </a:extLst>
              </a:tr>
              <a:tr h="211160">
                <a:tc gridSpan="2">
                  <a:txBody>
                    <a:bodyPr/>
                    <a:lstStyle/>
                    <a:p>
                      <a:pPr marL="0" marR="0">
                        <a:lnSpc>
                          <a:spcPct val="100000"/>
                        </a:lnSpc>
                        <a:spcBef>
                          <a:spcPts val="0"/>
                        </a:spcBef>
                        <a:spcAft>
                          <a:spcPts val="0"/>
                        </a:spcAft>
                      </a:pPr>
                      <a:r>
                        <a:rPr lang="en-US" sz="1400" b="1" dirty="0">
                          <a:solidFill>
                            <a:srgbClr val="404040"/>
                          </a:solidFill>
                          <a:effectLst/>
                        </a:rPr>
                        <a:t>Pre-Procedure</a:t>
                      </a:r>
                      <a:endParaRPr lang="en-US" sz="1400" b="1" baseline="300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hMerge="1">
                  <a:txBody>
                    <a:bodyPr/>
                    <a:lstStyle/>
                    <a:p>
                      <a:endParaRPr lang="en-US"/>
                    </a:p>
                  </a:txBody>
                  <a:tcPr>
                    <a:lnL w="12700" cap="flat" cmpd="sng" algn="ctr">
                      <a:noFill/>
                      <a:prstDash val="solid"/>
                    </a:lnL>
                    <a:lnR>
                      <a:noFill/>
                    </a:lnR>
                    <a:lnT>
                      <a:noFill/>
                    </a:lnT>
                    <a:lnB>
                      <a:noFill/>
                    </a:lnB>
                    <a:lnTlToBr w="12700" cmpd="sng">
                      <a:noFill/>
                      <a:prstDash val="solid"/>
                    </a:lnTlToBr>
                    <a:lnBlToTr w="12700" cmpd="sng">
                      <a:noFill/>
                      <a:prstDash val="solid"/>
                    </a:lnBlToTr>
                    <a:solidFill>
                      <a:srgbClr val="435E72"/>
                    </a:solidFill>
                  </a:tcPr>
                </a:tc>
                <a:tc>
                  <a:txBody>
                    <a:bodyPr/>
                    <a:lstStyle/>
                    <a:p>
                      <a:pPr marL="0" marR="0" algn="ctr">
                        <a:lnSpc>
                          <a:spcPct val="100000"/>
                        </a:lnSpc>
                        <a:spcBef>
                          <a:spcPts val="0"/>
                        </a:spcBef>
                        <a:spcAft>
                          <a:spcPts val="0"/>
                        </a:spcAft>
                      </a:pP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a:txBody>
                    <a:bodyPr/>
                    <a:lstStyle/>
                    <a:p>
                      <a:pPr marL="0" marR="0" algn="ctr">
                        <a:lnSpc>
                          <a:spcPct val="100000"/>
                        </a:lnSpc>
                        <a:spcBef>
                          <a:spcPts val="0"/>
                        </a:spcBef>
                        <a:spcAft>
                          <a:spcPts val="0"/>
                        </a:spcAft>
                      </a:pP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extLst>
                  <a:ext uri="{0D108BD9-81ED-4DB2-BD59-A6C34878D82A}">
                    <a16:rowId xmlns:a16="http://schemas.microsoft.com/office/drawing/2014/main" val="994198963"/>
                  </a:ext>
                </a:extLst>
              </a:tr>
              <a:tr h="21116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dirty="0">
                          <a:solidFill>
                            <a:srgbClr val="404040"/>
                          </a:solidFill>
                          <a:effectLst/>
                        </a:rPr>
                        <a:t>Target vessel treated</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a:txBody>
                    <a:bodyPr/>
                    <a:lstStyle/>
                    <a:p>
                      <a:pPr marL="0" marR="0">
                        <a:lnSpc>
                          <a:spcPct val="100000"/>
                        </a:lnSpc>
                        <a:spcBef>
                          <a:spcPts val="0"/>
                        </a:spcBef>
                        <a:spcAft>
                          <a:spcPts val="0"/>
                        </a:spcAft>
                      </a:pPr>
                      <a:r>
                        <a:rPr lang="en-US" sz="1400" dirty="0">
                          <a:solidFill>
                            <a:srgbClr val="404040"/>
                          </a:solidFill>
                          <a:effectLst/>
                        </a:rPr>
                        <a:t>LAD</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34.9%</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35.2%</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652988283"/>
                  </a:ext>
                </a:extLst>
              </a:tr>
              <a:tr h="211160">
                <a:tc vMerge="1">
                  <a:txBody>
                    <a:bodyPr/>
                    <a:lstStyle/>
                    <a:p>
                      <a:endParaRPr lang="en-US"/>
                    </a:p>
                  </a:txBody>
                  <a:tcPr>
                    <a:lnL w="12700" cap="flat" cmpd="sng" algn="ctr">
                      <a:solidFill>
                        <a:srgbClr val="1D384C">
                          <a:tint val="50000"/>
                        </a:srgbClr>
                      </a:solidFill>
                      <a:prstDash val="solid"/>
                    </a:lnL>
                    <a:lnR>
                      <a:noFill/>
                    </a:lnR>
                    <a:lnT>
                      <a:noFill/>
                    </a:lnT>
                    <a:lnB>
                      <a:noFill/>
                    </a:lnB>
                    <a:lnTlToBr w="12700" cmpd="sng">
                      <a:noFill/>
                      <a:prstDash val="solid"/>
                    </a:lnTlToBr>
                    <a:lnBlToTr w="12700" cmpd="sng">
                      <a:noFill/>
                      <a:prstDash val="solid"/>
                    </a:lnBlToTr>
                    <a:noFill/>
                  </a:tcPr>
                </a:tc>
                <a:tc>
                  <a:txBody>
                    <a:bodyPr/>
                    <a:lstStyle/>
                    <a:p>
                      <a:pPr marL="0" marR="0">
                        <a:lnSpc>
                          <a:spcPct val="100000"/>
                        </a:lnSpc>
                        <a:spcBef>
                          <a:spcPts val="0"/>
                        </a:spcBef>
                        <a:spcAft>
                          <a:spcPts val="0"/>
                        </a:spcAft>
                      </a:pPr>
                      <a:r>
                        <a:rPr lang="en-US" sz="1400" dirty="0" err="1">
                          <a:solidFill>
                            <a:srgbClr val="404040"/>
                          </a:solidFill>
                          <a:effectLst/>
                        </a:rPr>
                        <a:t>LCx</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24.6%</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26.4%</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3750178634"/>
                  </a:ext>
                </a:extLst>
              </a:tr>
              <a:tr h="211160">
                <a:tc vMerge="1">
                  <a:txBody>
                    <a:bodyPr/>
                    <a:lstStyle/>
                    <a:p>
                      <a:endParaRPr lang="en-US"/>
                    </a:p>
                  </a:txBody>
                  <a:tcPr>
                    <a:lnL w="12700" cap="flat" cmpd="sng" algn="ctr">
                      <a:solidFill>
                        <a:srgbClr val="1D384C">
                          <a:tint val="50000"/>
                        </a:srgbClr>
                      </a:solidFill>
                      <a:prstDash val="solid"/>
                    </a:lnL>
                    <a:lnR>
                      <a:noFill/>
                    </a:lnR>
                    <a:lnT>
                      <a:noFill/>
                    </a:lnT>
                    <a:lnB>
                      <a:noFill/>
                    </a:lnB>
                    <a:lnTlToBr w="12700" cmpd="sng">
                      <a:noFill/>
                      <a:prstDash val="solid"/>
                    </a:lnTlToBr>
                    <a:lnBlToTr w="12700" cmpd="sng">
                      <a:noFill/>
                      <a:prstDash val="solid"/>
                    </a:lnBlToTr>
                    <a:noFill/>
                  </a:tcPr>
                </a:tc>
                <a:tc>
                  <a:txBody>
                    <a:bodyPr/>
                    <a:lstStyle/>
                    <a:p>
                      <a:pPr marL="0" marR="0">
                        <a:lnSpc>
                          <a:spcPct val="100000"/>
                        </a:lnSpc>
                        <a:spcBef>
                          <a:spcPts val="0"/>
                        </a:spcBef>
                        <a:spcAft>
                          <a:spcPts val="0"/>
                        </a:spcAft>
                      </a:pPr>
                      <a:r>
                        <a:rPr lang="en-US" sz="1400" dirty="0">
                          <a:solidFill>
                            <a:srgbClr val="404040"/>
                          </a:solidFill>
                          <a:effectLst/>
                        </a:rPr>
                        <a:t>RCA</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37.7%</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33.3%</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3403205358"/>
                  </a:ext>
                </a:extLst>
              </a:tr>
              <a:tr h="211160">
                <a:tc vMerge="1">
                  <a:txBody>
                    <a:bodyPr/>
                    <a:lstStyle/>
                    <a:p>
                      <a:pPr marL="0" marR="0">
                        <a:lnSpc>
                          <a:spcPct val="100000"/>
                        </a:lnSpc>
                        <a:spcBef>
                          <a:spcPts val="0"/>
                        </a:spcBef>
                        <a:spcAft>
                          <a:spcPts val="0"/>
                        </a:spcAft>
                      </a:pPr>
                      <a:endParaRPr lang="en-US" sz="1400" dirty="0">
                        <a:solidFill>
                          <a:schemeClr val="tx2"/>
                        </a:solidFill>
                        <a:effectLst/>
                        <a:latin typeface="+mn-lt"/>
                        <a:ea typeface="Calibri" panose="020F0502020204030204" pitchFamily="34" charset="0"/>
                        <a:cs typeface="Calibri" panose="020F0502020204030204" pitchFamily="34" charset="0"/>
                      </a:endParaRPr>
                    </a:p>
                  </a:txBody>
                  <a:tcPr marL="45720" marR="15140" marT="0" marB="0" anchor="ctr">
                    <a:lnL w="12700" cap="flat" cmpd="sng" algn="ctr">
                      <a:solidFill>
                        <a:srgbClr val="1D384C">
                          <a:tint val="50000"/>
                        </a:srgbClr>
                      </a:solidFill>
                      <a:prstDash val="solid"/>
                    </a:lnL>
                    <a:lnR>
                      <a:noFill/>
                    </a:lnR>
                    <a:lnT>
                      <a:noFill/>
                    </a:lnT>
                    <a:lnB>
                      <a:noFill/>
                    </a:lnB>
                    <a:lnTlToBr w="12700" cmpd="sng">
                      <a:noFill/>
                      <a:prstDash val="solid"/>
                    </a:lnTlToBr>
                    <a:lnBlToTr w="12700" cmpd="sng">
                      <a:noFill/>
                      <a:prstDash val="solid"/>
                    </a:lnBlToTr>
                    <a:noFill/>
                  </a:tcPr>
                </a:tc>
                <a:tc>
                  <a:txBody>
                    <a:bodyPr/>
                    <a:lstStyle/>
                    <a:p>
                      <a:pPr marL="0" marR="0">
                        <a:lnSpc>
                          <a:spcPct val="100000"/>
                        </a:lnSpc>
                        <a:spcBef>
                          <a:spcPts val="0"/>
                        </a:spcBef>
                        <a:spcAft>
                          <a:spcPts val="0"/>
                        </a:spcAft>
                      </a:pPr>
                      <a:r>
                        <a:rPr lang="en-US" sz="1400" dirty="0">
                          <a:solidFill>
                            <a:srgbClr val="404040"/>
                          </a:solidFill>
                          <a:effectLst/>
                        </a:rPr>
                        <a:t>LMCA</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2.8%</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5.0%</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3310078378"/>
                  </a:ext>
                </a:extLst>
              </a:tr>
              <a:tr h="211160">
                <a:tc gridSpan="2">
                  <a:txBody>
                    <a:bodyPr/>
                    <a:lstStyle/>
                    <a:p>
                      <a:pPr marL="0" marR="0">
                        <a:lnSpc>
                          <a:spcPct val="100000"/>
                        </a:lnSpc>
                        <a:spcBef>
                          <a:spcPts val="0"/>
                        </a:spcBef>
                        <a:spcAft>
                          <a:spcPts val="0"/>
                        </a:spcAft>
                      </a:pPr>
                      <a:r>
                        <a:rPr lang="en-US" sz="1400" dirty="0">
                          <a:solidFill>
                            <a:srgbClr val="404040"/>
                          </a:solidFill>
                          <a:effectLst/>
                        </a:rPr>
                        <a:t>Lesion Length, mm</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hMerge="1">
                  <a:txBody>
                    <a:bodyPr/>
                    <a:lstStyle/>
                    <a:p>
                      <a:endParaRPr lang="en-US"/>
                    </a:p>
                  </a:txBody>
                  <a:tcPr/>
                </a:tc>
                <a:tc>
                  <a:txBody>
                    <a:bodyPr/>
                    <a:lstStyle/>
                    <a:p>
                      <a:pPr marL="0" marR="0" algn="ctr">
                        <a:lnSpc>
                          <a:spcPct val="100000"/>
                        </a:lnSpc>
                        <a:spcBef>
                          <a:spcPts val="0"/>
                        </a:spcBef>
                        <a:spcAft>
                          <a:spcPts val="0"/>
                        </a:spcAft>
                      </a:pPr>
                      <a:r>
                        <a:rPr lang="en-US" sz="1400" kern="1200" dirty="0">
                          <a:solidFill>
                            <a:srgbClr val="404040"/>
                          </a:solidFill>
                          <a:effectLst/>
                          <a:latin typeface="+mn-lt"/>
                        </a:rPr>
                        <a:t>12.97±6.33</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a:txBody>
                    <a:bodyPr/>
                    <a:lstStyle/>
                    <a:p>
                      <a:pPr marL="0" marR="0" algn="ctr">
                        <a:lnSpc>
                          <a:spcPct val="100000"/>
                        </a:lnSpc>
                        <a:spcBef>
                          <a:spcPts val="0"/>
                        </a:spcBef>
                        <a:spcAft>
                          <a:spcPts val="0"/>
                        </a:spcAft>
                      </a:pPr>
                      <a:r>
                        <a:rPr lang="en-US" sz="1400" kern="1200" dirty="0">
                          <a:solidFill>
                            <a:srgbClr val="404040"/>
                          </a:solidFill>
                          <a:effectLst/>
                          <a:latin typeface="+mn-lt"/>
                        </a:rPr>
                        <a:t>11.88±6.51</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extLst>
                  <a:ext uri="{0D108BD9-81ED-4DB2-BD59-A6C34878D82A}">
                    <a16:rowId xmlns:a16="http://schemas.microsoft.com/office/drawing/2014/main" val="1100178331"/>
                  </a:ext>
                </a:extLst>
              </a:tr>
              <a:tr h="211160">
                <a:tc gridSpan="2">
                  <a:txBody>
                    <a:bodyPr/>
                    <a:lstStyle/>
                    <a:p>
                      <a:pPr marL="91440" marR="0">
                        <a:lnSpc>
                          <a:spcPct val="100000"/>
                        </a:lnSpc>
                        <a:spcBef>
                          <a:spcPts val="0"/>
                        </a:spcBef>
                        <a:spcAft>
                          <a:spcPts val="0"/>
                        </a:spcAft>
                      </a:pPr>
                      <a:r>
                        <a:rPr lang="en-US" sz="1400" dirty="0">
                          <a:solidFill>
                            <a:srgbClr val="404040"/>
                          </a:solidFill>
                          <a:effectLst/>
                        </a:rPr>
                        <a:t>  &lt;10 mm</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hMerge="1">
                  <a:txBody>
                    <a:bodyPr/>
                    <a:lstStyle/>
                    <a:p>
                      <a:endParaRPr lang="en-US"/>
                    </a:p>
                  </a:txBody>
                  <a:tcPr/>
                </a:tc>
                <a:tc>
                  <a:txBody>
                    <a:bodyPr/>
                    <a:lstStyle/>
                    <a:p>
                      <a:pPr marL="0" marR="0" algn="ctr">
                        <a:lnSpc>
                          <a:spcPct val="100000"/>
                        </a:lnSpc>
                        <a:spcBef>
                          <a:spcPts val="5"/>
                        </a:spcBef>
                        <a:spcAft>
                          <a:spcPts val="5"/>
                        </a:spcAft>
                      </a:pPr>
                      <a:r>
                        <a:rPr lang="en-US" sz="1400" dirty="0">
                          <a:solidFill>
                            <a:srgbClr val="404040"/>
                          </a:solidFill>
                          <a:effectLst/>
                          <a:latin typeface="+mn-lt"/>
                        </a:rPr>
                        <a:t>37.0%</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46.5%</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3247996824"/>
                  </a:ext>
                </a:extLst>
              </a:tr>
              <a:tr h="211160">
                <a:tc gridSpan="2">
                  <a:txBody>
                    <a:bodyPr/>
                    <a:lstStyle/>
                    <a:p>
                      <a:pPr marL="91440" marR="0">
                        <a:lnSpc>
                          <a:spcPct val="100000"/>
                        </a:lnSpc>
                        <a:spcBef>
                          <a:spcPts val="0"/>
                        </a:spcBef>
                        <a:spcAft>
                          <a:spcPts val="0"/>
                        </a:spcAft>
                      </a:pPr>
                      <a:r>
                        <a:rPr lang="en-US" sz="1400" dirty="0">
                          <a:solidFill>
                            <a:srgbClr val="404040"/>
                          </a:solidFill>
                          <a:effectLst/>
                        </a:rPr>
                        <a:t>  10 – 20 mm</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hMerge="1">
                  <a:txBody>
                    <a:bodyPr/>
                    <a:lstStyle/>
                    <a:p>
                      <a:endParaRPr lang="en-US"/>
                    </a:p>
                  </a:txBody>
                  <a:tcPr/>
                </a:tc>
                <a:tc>
                  <a:txBody>
                    <a:bodyPr/>
                    <a:lstStyle/>
                    <a:p>
                      <a:pPr marL="0" marR="0" algn="ctr">
                        <a:lnSpc>
                          <a:spcPct val="100000"/>
                        </a:lnSpc>
                        <a:spcBef>
                          <a:spcPts val="5"/>
                        </a:spcBef>
                        <a:spcAft>
                          <a:spcPts val="5"/>
                        </a:spcAft>
                      </a:pPr>
                      <a:r>
                        <a:rPr lang="en-US" sz="1400" dirty="0">
                          <a:solidFill>
                            <a:srgbClr val="404040"/>
                          </a:solidFill>
                          <a:effectLst/>
                          <a:latin typeface="+mn-lt"/>
                        </a:rPr>
                        <a:t>48.0%</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43.9%</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4057758805"/>
                  </a:ext>
                </a:extLst>
              </a:tr>
              <a:tr h="211160">
                <a:tc gridSpan="2">
                  <a:txBody>
                    <a:bodyPr/>
                    <a:lstStyle/>
                    <a:p>
                      <a:pPr marL="91440" marR="0">
                        <a:lnSpc>
                          <a:spcPct val="100000"/>
                        </a:lnSpc>
                        <a:spcBef>
                          <a:spcPts val="0"/>
                        </a:spcBef>
                        <a:spcAft>
                          <a:spcPts val="0"/>
                        </a:spcAft>
                      </a:pPr>
                      <a:r>
                        <a:rPr lang="en-US" sz="1400" dirty="0">
                          <a:solidFill>
                            <a:srgbClr val="404040"/>
                          </a:solidFill>
                          <a:effectLst/>
                        </a:rPr>
                        <a:t>  &gt;20 mm</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hMerge="1">
                  <a:txBody>
                    <a:bodyPr/>
                    <a:lstStyle/>
                    <a:p>
                      <a:endParaRPr lang="en-US"/>
                    </a:p>
                  </a:txBody>
                  <a:tcPr/>
                </a:tc>
                <a:tc>
                  <a:txBody>
                    <a:bodyPr/>
                    <a:lstStyle/>
                    <a:p>
                      <a:pPr marL="0" marR="0" algn="ctr">
                        <a:lnSpc>
                          <a:spcPct val="100000"/>
                        </a:lnSpc>
                        <a:spcBef>
                          <a:spcPts val="5"/>
                        </a:spcBef>
                        <a:spcAft>
                          <a:spcPts val="5"/>
                        </a:spcAft>
                      </a:pPr>
                      <a:r>
                        <a:rPr lang="en-US" sz="1400" dirty="0">
                          <a:solidFill>
                            <a:srgbClr val="404040"/>
                          </a:solidFill>
                          <a:effectLst/>
                          <a:latin typeface="+mn-lt"/>
                        </a:rPr>
                        <a:t>15.0%</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9.7%</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2911538079"/>
                  </a:ext>
                </a:extLst>
              </a:tr>
              <a:tr h="211160">
                <a:tc gridSpan="2">
                  <a:txBody>
                    <a:bodyPr/>
                    <a:lstStyle/>
                    <a:p>
                      <a:pPr marL="0" marR="0">
                        <a:lnSpc>
                          <a:spcPct val="100000"/>
                        </a:lnSpc>
                        <a:spcBef>
                          <a:spcPts val="0"/>
                        </a:spcBef>
                        <a:spcAft>
                          <a:spcPts val="0"/>
                        </a:spcAft>
                      </a:pPr>
                      <a:r>
                        <a:rPr lang="en-US" sz="1400" dirty="0">
                          <a:solidFill>
                            <a:srgbClr val="404040"/>
                          </a:solidFill>
                          <a:effectLst/>
                        </a:rPr>
                        <a:t>MLD</a:t>
                      </a:r>
                      <a:r>
                        <a:rPr lang="en-US" sz="1400" b="1" baseline="30000" dirty="0">
                          <a:solidFill>
                            <a:srgbClr val="404040"/>
                          </a:solidFill>
                          <a:effectLst/>
                        </a:rPr>
                        <a:t>*</a:t>
                      </a:r>
                      <a:r>
                        <a:rPr lang="en-US" sz="1400" dirty="0">
                          <a:solidFill>
                            <a:srgbClr val="404040"/>
                          </a:solidFill>
                          <a:effectLst/>
                        </a:rPr>
                        <a:t>, mm</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hMerge="1">
                  <a:txBody>
                    <a:bodyPr/>
                    <a:lstStyle/>
                    <a:p>
                      <a:endParaRPr lang="en-US"/>
                    </a:p>
                  </a:txBody>
                  <a:tcPr/>
                </a:tc>
                <a:tc>
                  <a:txBody>
                    <a:bodyPr/>
                    <a:lstStyle/>
                    <a:p>
                      <a:pPr marL="0" marR="0" algn="ctr">
                        <a:lnSpc>
                          <a:spcPct val="100000"/>
                        </a:lnSpc>
                        <a:spcBef>
                          <a:spcPts val="0"/>
                        </a:spcBef>
                        <a:spcAft>
                          <a:spcPts val="0"/>
                        </a:spcAft>
                      </a:pPr>
                      <a:r>
                        <a:rPr lang="en-US" sz="1400" kern="1200" dirty="0">
                          <a:solidFill>
                            <a:srgbClr val="404040"/>
                          </a:solidFill>
                          <a:effectLst/>
                          <a:latin typeface="+mn-lt"/>
                        </a:rPr>
                        <a:t>0.95±0.38</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a:txBody>
                    <a:bodyPr/>
                    <a:lstStyle/>
                    <a:p>
                      <a:pPr marL="0" marR="0" algn="ctr">
                        <a:lnSpc>
                          <a:spcPct val="100000"/>
                        </a:lnSpc>
                        <a:spcBef>
                          <a:spcPts val="0"/>
                        </a:spcBef>
                        <a:spcAft>
                          <a:spcPts val="0"/>
                        </a:spcAft>
                      </a:pPr>
                      <a:r>
                        <a:rPr lang="en-US" sz="1400" kern="1200" dirty="0">
                          <a:solidFill>
                            <a:srgbClr val="404040"/>
                          </a:solidFill>
                          <a:effectLst/>
                          <a:latin typeface="+mn-lt"/>
                        </a:rPr>
                        <a:t>0.94±0.38</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extLst>
                  <a:ext uri="{0D108BD9-81ED-4DB2-BD59-A6C34878D82A}">
                    <a16:rowId xmlns:a16="http://schemas.microsoft.com/office/drawing/2014/main" val="35486361"/>
                  </a:ext>
                </a:extLst>
              </a:tr>
              <a:tr h="211160">
                <a:tc gridSpan="2">
                  <a:txBody>
                    <a:bodyPr/>
                    <a:lstStyle/>
                    <a:p>
                      <a:pPr marL="0" marR="0">
                        <a:lnSpc>
                          <a:spcPct val="100000"/>
                        </a:lnSpc>
                        <a:spcBef>
                          <a:spcPts val="0"/>
                        </a:spcBef>
                        <a:spcAft>
                          <a:spcPts val="0"/>
                        </a:spcAft>
                      </a:pPr>
                      <a:r>
                        <a:rPr lang="en-US" sz="1400" dirty="0">
                          <a:solidFill>
                            <a:srgbClr val="404040"/>
                          </a:solidFill>
                          <a:effectLst/>
                        </a:rPr>
                        <a:t>Diameter Stenosis</a:t>
                      </a:r>
                      <a:r>
                        <a:rPr lang="en-US" sz="1400" b="1" baseline="30000" dirty="0">
                          <a:solidFill>
                            <a:srgbClr val="404040"/>
                          </a:solidFill>
                          <a:effectLst/>
                        </a:rPr>
                        <a:t>*</a:t>
                      </a:r>
                      <a:r>
                        <a:rPr lang="en-US" sz="1400" dirty="0">
                          <a:solidFill>
                            <a:srgbClr val="404040"/>
                          </a:solidFill>
                          <a:effectLst/>
                        </a:rPr>
                        <a:t>, %</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hMerge="1">
                  <a:txBody>
                    <a:bodyPr/>
                    <a:lstStyle/>
                    <a:p>
                      <a:endParaRPr lang="en-US"/>
                    </a:p>
                  </a:txBody>
                  <a:tcPr>
                    <a:lnL w="12700" cap="flat" cmpd="sng" algn="ctr">
                      <a:noFill/>
                      <a:prstDash val="solid"/>
                    </a:lnL>
                    <a:lnR>
                      <a:noFill/>
                    </a:lnR>
                    <a:lnT>
                      <a:noFill/>
                    </a:lnT>
                    <a:lnB>
                      <a:noFill/>
                    </a:lnB>
                    <a:lnTlToBr w="12700" cmpd="sng">
                      <a:noFill/>
                      <a:prstDash val="solid"/>
                    </a:lnTlToBr>
                    <a:lnBlToTr w="12700" cmpd="sng">
                      <a:noFill/>
                      <a:prstDash val="solid"/>
                    </a:lnBlToTr>
                    <a:solidFill>
                      <a:srgbClr val="435E72"/>
                    </a:solidFill>
                  </a:tcPr>
                </a:tc>
                <a:tc>
                  <a:txBody>
                    <a:bodyPr/>
                    <a:lstStyle/>
                    <a:p>
                      <a:pPr marL="0" marR="0" algn="ctr">
                        <a:lnSpc>
                          <a:spcPct val="100000"/>
                        </a:lnSpc>
                        <a:spcBef>
                          <a:spcPts val="0"/>
                        </a:spcBef>
                        <a:spcAft>
                          <a:spcPts val="0"/>
                        </a:spcAft>
                      </a:pPr>
                      <a:r>
                        <a:rPr lang="en-US" sz="1400" kern="1200" dirty="0">
                          <a:solidFill>
                            <a:srgbClr val="404040"/>
                          </a:solidFill>
                          <a:effectLst/>
                          <a:latin typeface="+mn-lt"/>
                        </a:rPr>
                        <a:t>64.86±12.63</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a:txBody>
                    <a:bodyPr/>
                    <a:lstStyle/>
                    <a:p>
                      <a:pPr marL="0" marR="0" algn="ctr">
                        <a:lnSpc>
                          <a:spcPct val="100000"/>
                        </a:lnSpc>
                        <a:spcBef>
                          <a:spcPts val="0"/>
                        </a:spcBef>
                        <a:spcAft>
                          <a:spcPts val="0"/>
                        </a:spcAft>
                      </a:pPr>
                      <a:r>
                        <a:rPr lang="en-US" sz="1400" kern="1200" dirty="0">
                          <a:solidFill>
                            <a:srgbClr val="404040"/>
                          </a:solidFill>
                          <a:effectLst/>
                          <a:latin typeface="+mn-lt"/>
                        </a:rPr>
                        <a:t>65.52±12.19</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extLst>
                  <a:ext uri="{0D108BD9-81ED-4DB2-BD59-A6C34878D82A}">
                    <a16:rowId xmlns:a16="http://schemas.microsoft.com/office/drawing/2014/main" val="3231186492"/>
                  </a:ext>
                </a:extLst>
              </a:tr>
              <a:tr h="211160">
                <a:tc gridSpan="2">
                  <a:txBody>
                    <a:bodyPr/>
                    <a:lstStyle/>
                    <a:p>
                      <a:pPr marL="0" marR="0">
                        <a:lnSpc>
                          <a:spcPct val="100000"/>
                        </a:lnSpc>
                        <a:spcBef>
                          <a:spcPts val="0"/>
                        </a:spcBef>
                        <a:spcAft>
                          <a:spcPts val="0"/>
                        </a:spcAft>
                      </a:pPr>
                      <a:r>
                        <a:rPr lang="en-US" sz="1400" b="1" dirty="0">
                          <a:solidFill>
                            <a:srgbClr val="404040"/>
                          </a:solidFill>
                          <a:effectLst/>
                        </a:rPr>
                        <a:t>Post-Procedure</a:t>
                      </a:r>
                      <a:endParaRPr lang="en-US" sz="1400" b="1"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hMerge="1">
                  <a:txBody>
                    <a:bodyPr/>
                    <a:lstStyle/>
                    <a:p>
                      <a:endParaRPr lang="en-US"/>
                    </a:p>
                  </a:txBody>
                  <a:tcPr>
                    <a:lnL w="12700" cap="flat" cmpd="sng" algn="ctr">
                      <a:noFill/>
                      <a:prstDash val="solid"/>
                    </a:lnL>
                    <a:lnR>
                      <a:noFill/>
                    </a:lnR>
                    <a:lnT>
                      <a:noFill/>
                    </a:lnT>
                    <a:lnB w="12700" cap="flat" cmpd="sng" algn="ctr">
                      <a:solidFill>
                        <a:srgbClr val="1D384C">
                          <a:tint val="50000"/>
                        </a:srgbClr>
                      </a:solidFill>
                      <a:prstDash val="solid"/>
                    </a:lnB>
                    <a:lnTlToBr w="12700" cmpd="sng">
                      <a:noFill/>
                      <a:prstDash val="solid"/>
                    </a:lnTlToBr>
                    <a:lnBlToTr w="12700" cmpd="sng">
                      <a:noFill/>
                      <a:prstDash val="solid"/>
                    </a:lnBlToTr>
                    <a:solidFill>
                      <a:sysClr val="window" lastClr="FFFFFF">
                        <a:alpha val="20000"/>
                      </a:sysClr>
                    </a:solidFill>
                  </a:tcPr>
                </a:tc>
                <a:tc>
                  <a:txBody>
                    <a:bodyPr/>
                    <a:lstStyle/>
                    <a:p>
                      <a:pPr marL="0" marR="0" algn="ctr">
                        <a:lnSpc>
                          <a:spcPct val="100000"/>
                        </a:lnSpc>
                        <a:spcBef>
                          <a:spcPts val="0"/>
                        </a:spcBef>
                        <a:spcAft>
                          <a:spcPts val="0"/>
                        </a:spcAft>
                      </a:pP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a:txBody>
                    <a:bodyPr/>
                    <a:lstStyle/>
                    <a:p>
                      <a:pPr marL="0" marR="0" algn="ctr">
                        <a:lnSpc>
                          <a:spcPct val="100000"/>
                        </a:lnSpc>
                        <a:spcBef>
                          <a:spcPts val="0"/>
                        </a:spcBef>
                        <a:spcAft>
                          <a:spcPts val="0"/>
                        </a:spcAft>
                      </a:pP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extLst>
                  <a:ext uri="{0D108BD9-81ED-4DB2-BD59-A6C34878D82A}">
                    <a16:rowId xmlns:a16="http://schemas.microsoft.com/office/drawing/2014/main" val="3531766819"/>
                  </a:ext>
                </a:extLst>
              </a:tr>
              <a:tr h="211160">
                <a:tc gridSpan="2">
                  <a:txBody>
                    <a:bodyPr/>
                    <a:lstStyle/>
                    <a:p>
                      <a:pPr marL="0" marR="0">
                        <a:lnSpc>
                          <a:spcPct val="100000"/>
                        </a:lnSpc>
                        <a:spcBef>
                          <a:spcPts val="0"/>
                        </a:spcBef>
                        <a:spcAft>
                          <a:spcPts val="0"/>
                        </a:spcAft>
                      </a:pPr>
                      <a:r>
                        <a:rPr lang="en-US" sz="1400" dirty="0">
                          <a:solidFill>
                            <a:srgbClr val="404040"/>
                          </a:solidFill>
                          <a:effectLst/>
                        </a:rPr>
                        <a:t>MLD</a:t>
                      </a:r>
                      <a:r>
                        <a:rPr lang="en-US" sz="1400" b="1" baseline="30000" dirty="0">
                          <a:solidFill>
                            <a:srgbClr val="404040"/>
                          </a:solidFill>
                          <a:effectLst/>
                        </a:rPr>
                        <a:t>*</a:t>
                      </a:r>
                      <a:r>
                        <a:rPr lang="en-US" sz="1400" dirty="0">
                          <a:solidFill>
                            <a:srgbClr val="404040"/>
                          </a:solidFill>
                          <a:effectLst/>
                        </a:rPr>
                        <a:t>, mm</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hMerge="1">
                  <a:txBody>
                    <a:bodyPr/>
                    <a:lstStyle/>
                    <a:p>
                      <a:endParaRPr lang="en-US"/>
                    </a:p>
                  </a:txBody>
                  <a:tcPr/>
                </a:tc>
                <a:tc>
                  <a:txBody>
                    <a:bodyPr/>
                    <a:lstStyle/>
                    <a:p>
                      <a:pPr marL="0" marR="0" algn="ctr">
                        <a:lnSpc>
                          <a:spcPct val="100000"/>
                        </a:lnSpc>
                        <a:spcBef>
                          <a:spcPts val="0"/>
                        </a:spcBef>
                        <a:spcAft>
                          <a:spcPts val="0"/>
                        </a:spcAft>
                      </a:pPr>
                      <a:r>
                        <a:rPr lang="en-US" sz="1400" dirty="0">
                          <a:solidFill>
                            <a:srgbClr val="404040"/>
                          </a:solidFill>
                          <a:effectLst/>
                          <a:latin typeface="+mn-lt"/>
                        </a:rPr>
                        <a:t>2.13</a:t>
                      </a:r>
                      <a:r>
                        <a:rPr lang="en-US" sz="1400" kern="1200" dirty="0">
                          <a:solidFill>
                            <a:srgbClr val="404040"/>
                          </a:solidFill>
                          <a:effectLst/>
                          <a:latin typeface="+mn-lt"/>
                        </a:rPr>
                        <a:t>±</a:t>
                      </a:r>
                      <a:r>
                        <a:rPr lang="en-US" sz="1400" dirty="0">
                          <a:solidFill>
                            <a:srgbClr val="404040"/>
                          </a:solidFill>
                          <a:effectLst/>
                          <a:latin typeface="+mn-lt"/>
                        </a:rPr>
                        <a:t>0.45 </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2.15</a:t>
                      </a:r>
                      <a:r>
                        <a:rPr lang="en-US" sz="1400" kern="1200" dirty="0">
                          <a:solidFill>
                            <a:srgbClr val="404040"/>
                          </a:solidFill>
                          <a:effectLst/>
                          <a:latin typeface="+mn-lt"/>
                        </a:rPr>
                        <a:t>±</a:t>
                      </a:r>
                      <a:r>
                        <a:rPr lang="en-US" sz="1400" dirty="0">
                          <a:solidFill>
                            <a:srgbClr val="404040"/>
                          </a:solidFill>
                          <a:effectLst/>
                          <a:latin typeface="+mn-lt"/>
                        </a:rPr>
                        <a:t>0.51 </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extLst>
                  <a:ext uri="{0D108BD9-81ED-4DB2-BD59-A6C34878D82A}">
                    <a16:rowId xmlns:a16="http://schemas.microsoft.com/office/drawing/2014/main" val="3253432800"/>
                  </a:ext>
                </a:extLst>
              </a:tr>
              <a:tr h="211160">
                <a:tc gridSpan="2">
                  <a:txBody>
                    <a:bodyPr/>
                    <a:lstStyle/>
                    <a:p>
                      <a:pPr marL="0" marR="0">
                        <a:lnSpc>
                          <a:spcPct val="100000"/>
                        </a:lnSpc>
                        <a:spcBef>
                          <a:spcPts val="0"/>
                        </a:spcBef>
                        <a:spcAft>
                          <a:spcPts val="0"/>
                        </a:spcAft>
                      </a:pPr>
                      <a:r>
                        <a:rPr lang="en-US" sz="1400" dirty="0">
                          <a:solidFill>
                            <a:srgbClr val="404040"/>
                          </a:solidFill>
                          <a:effectLst/>
                        </a:rPr>
                        <a:t>Diameter Stenosis</a:t>
                      </a:r>
                      <a:r>
                        <a:rPr lang="en-US" sz="1400" b="1" baseline="30000" dirty="0">
                          <a:solidFill>
                            <a:srgbClr val="404040"/>
                          </a:solidFill>
                          <a:effectLst/>
                        </a:rPr>
                        <a:t>*</a:t>
                      </a:r>
                      <a:r>
                        <a:rPr lang="en-US" sz="1400" dirty="0">
                          <a:solidFill>
                            <a:srgbClr val="404040"/>
                          </a:solidFill>
                          <a:effectLst/>
                        </a:rPr>
                        <a:t>, %</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hMerge="1">
                  <a:txBody>
                    <a:bodyPr/>
                    <a:lstStyle/>
                    <a:p>
                      <a:endParaRPr lang="en-US"/>
                    </a:p>
                  </a:txBody>
                  <a:tcPr/>
                </a:tc>
                <a:tc>
                  <a:txBody>
                    <a:bodyPr/>
                    <a:lstStyle/>
                    <a:p>
                      <a:pPr marL="0" marR="0" algn="ctr">
                        <a:lnSpc>
                          <a:spcPct val="100000"/>
                        </a:lnSpc>
                        <a:spcBef>
                          <a:spcPts val="0"/>
                        </a:spcBef>
                        <a:spcAft>
                          <a:spcPts val="0"/>
                        </a:spcAft>
                      </a:pPr>
                      <a:r>
                        <a:rPr lang="en-US" sz="1400" dirty="0">
                          <a:solidFill>
                            <a:srgbClr val="404040"/>
                          </a:solidFill>
                          <a:effectLst/>
                          <a:latin typeface="+mn-lt"/>
                        </a:rPr>
                        <a:t>22.09</a:t>
                      </a:r>
                      <a:r>
                        <a:rPr lang="en-US" sz="1400" kern="1200" dirty="0">
                          <a:solidFill>
                            <a:srgbClr val="404040"/>
                          </a:solidFill>
                          <a:effectLst/>
                          <a:latin typeface="+mn-lt"/>
                        </a:rPr>
                        <a:t>±</a:t>
                      </a:r>
                      <a:r>
                        <a:rPr lang="en-US" sz="1400" dirty="0">
                          <a:solidFill>
                            <a:srgbClr val="404040"/>
                          </a:solidFill>
                          <a:effectLst/>
                          <a:latin typeface="+mn-lt"/>
                        </a:rPr>
                        <a:t>10.66 </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21.90</a:t>
                      </a:r>
                      <a:r>
                        <a:rPr lang="en-US" sz="1400" kern="1200" dirty="0">
                          <a:solidFill>
                            <a:srgbClr val="404040"/>
                          </a:solidFill>
                          <a:effectLst/>
                          <a:latin typeface="+mn-lt"/>
                        </a:rPr>
                        <a:t>±</a:t>
                      </a:r>
                      <a:r>
                        <a:rPr lang="en-US" sz="1400" dirty="0">
                          <a:solidFill>
                            <a:srgbClr val="404040"/>
                          </a:solidFill>
                          <a:effectLst/>
                          <a:latin typeface="+mn-lt"/>
                        </a:rPr>
                        <a:t>10.56 </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extLst>
                  <a:ext uri="{0D108BD9-81ED-4DB2-BD59-A6C34878D82A}">
                    <a16:rowId xmlns:a16="http://schemas.microsoft.com/office/drawing/2014/main" val="889200439"/>
                  </a:ext>
                </a:extLst>
              </a:tr>
              <a:tr h="211160">
                <a:tc gridSpan="2">
                  <a:txBody>
                    <a:bodyPr/>
                    <a:lstStyle/>
                    <a:p>
                      <a:pPr marL="0" marR="0">
                        <a:lnSpc>
                          <a:spcPct val="100000"/>
                        </a:lnSpc>
                        <a:spcBef>
                          <a:spcPts val="0"/>
                        </a:spcBef>
                        <a:spcAft>
                          <a:spcPts val="0"/>
                        </a:spcAft>
                      </a:pPr>
                      <a:r>
                        <a:rPr lang="en-US" sz="1400" dirty="0">
                          <a:solidFill>
                            <a:srgbClr val="404040"/>
                          </a:solidFill>
                          <a:effectLst/>
                        </a:rPr>
                        <a:t>Acute Gain</a:t>
                      </a:r>
                      <a:r>
                        <a:rPr lang="en-US" sz="1400" b="1" baseline="30000" dirty="0">
                          <a:solidFill>
                            <a:srgbClr val="404040"/>
                          </a:solidFill>
                          <a:effectLst/>
                        </a:rPr>
                        <a:t>*</a:t>
                      </a:r>
                      <a:r>
                        <a:rPr lang="en-US" sz="1400" dirty="0">
                          <a:solidFill>
                            <a:srgbClr val="404040"/>
                          </a:solidFill>
                          <a:effectLst/>
                        </a:rPr>
                        <a:t>, mm</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hMerge="1">
                  <a:txBody>
                    <a:bodyPr/>
                    <a:lstStyle/>
                    <a:p>
                      <a:endParaRPr lang="en-US"/>
                    </a:p>
                  </a:txBody>
                  <a:tcPr/>
                </a:tc>
                <a:tc>
                  <a:txBody>
                    <a:bodyPr/>
                    <a:lstStyle/>
                    <a:p>
                      <a:pPr marL="0" marR="0" algn="ctr">
                        <a:lnSpc>
                          <a:spcPct val="100000"/>
                        </a:lnSpc>
                        <a:spcBef>
                          <a:spcPts val="0"/>
                        </a:spcBef>
                        <a:spcAft>
                          <a:spcPts val="0"/>
                        </a:spcAft>
                      </a:pPr>
                      <a:r>
                        <a:rPr lang="en-US" sz="1400" dirty="0">
                          <a:solidFill>
                            <a:srgbClr val="404040"/>
                          </a:solidFill>
                          <a:effectLst/>
                          <a:latin typeface="+mn-lt"/>
                        </a:rPr>
                        <a:t>1.17</a:t>
                      </a:r>
                      <a:r>
                        <a:rPr lang="en-US" sz="1400" kern="1200" dirty="0">
                          <a:solidFill>
                            <a:srgbClr val="404040"/>
                          </a:solidFill>
                          <a:effectLst/>
                          <a:latin typeface="+mn-lt"/>
                        </a:rPr>
                        <a:t>±</a:t>
                      </a:r>
                      <a:r>
                        <a:rPr lang="en-US" sz="1400" dirty="0">
                          <a:solidFill>
                            <a:srgbClr val="404040"/>
                          </a:solidFill>
                          <a:effectLst/>
                          <a:latin typeface="+mn-lt"/>
                        </a:rPr>
                        <a:t>0.47 </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1.21</a:t>
                      </a:r>
                      <a:r>
                        <a:rPr lang="en-US" sz="1400" kern="1200" dirty="0">
                          <a:solidFill>
                            <a:srgbClr val="404040"/>
                          </a:solidFill>
                          <a:effectLst/>
                          <a:latin typeface="+mn-lt"/>
                        </a:rPr>
                        <a:t>±</a:t>
                      </a:r>
                      <a:r>
                        <a:rPr lang="en-US" sz="1400" dirty="0">
                          <a:solidFill>
                            <a:srgbClr val="404040"/>
                          </a:solidFill>
                          <a:effectLst/>
                          <a:latin typeface="+mn-lt"/>
                        </a:rPr>
                        <a:t>0.52 </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15140" marT="0" marB="0" anchor="ctr"/>
                </a:tc>
                <a:extLst>
                  <a:ext uri="{0D108BD9-81ED-4DB2-BD59-A6C34878D82A}">
                    <a16:rowId xmlns:a16="http://schemas.microsoft.com/office/drawing/2014/main" val="3353290398"/>
                  </a:ext>
                </a:extLst>
              </a:tr>
            </a:tbl>
          </a:graphicData>
        </a:graphic>
      </p:graphicFrame>
      <p:sp>
        <p:nvSpPr>
          <p:cNvPr id="2" name="TextBox 1">
            <a:extLst>
              <a:ext uri="{FF2B5EF4-FFF2-40B4-BE49-F238E27FC236}">
                <a16:creationId xmlns:a16="http://schemas.microsoft.com/office/drawing/2014/main" id="{05A22B13-AC4D-8F73-6987-D6FB1F4EE9F4}"/>
              </a:ext>
            </a:extLst>
          </p:cNvPr>
          <p:cNvSpPr txBox="1"/>
          <p:nvPr/>
        </p:nvSpPr>
        <p:spPr>
          <a:xfrm>
            <a:off x="1740310" y="4809581"/>
            <a:ext cx="5663381" cy="215444"/>
          </a:xfrm>
          <a:prstGeom prst="rect">
            <a:avLst/>
          </a:prstGeom>
          <a:noFill/>
        </p:spPr>
        <p:txBody>
          <a:bodyPr wrap="square">
            <a:spAutoFit/>
          </a:bodyPr>
          <a:lstStyle/>
          <a:p>
            <a:pPr algn="ctr"/>
            <a:r>
              <a:rPr lang="en-US" sz="800" b="0" i="0" dirty="0">
                <a:latin typeface="Calibri" panose="020F0502020204030204" pitchFamily="34" charset="0"/>
                <a:cs typeface="Calibri" panose="020F0502020204030204" pitchFamily="34" charset="0"/>
              </a:rPr>
              <a:t>*in-lesion values; </a:t>
            </a:r>
            <a:r>
              <a:rPr lang="en-US" sz="800" b="0" i="0" baseline="30000" dirty="0">
                <a:latin typeface="Calibri" panose="020F0502020204030204" pitchFamily="34" charset="0"/>
                <a:cs typeface="Calibri" panose="020F0502020204030204" pitchFamily="34" charset="0"/>
              </a:rPr>
              <a:t>†</a:t>
            </a:r>
            <a:r>
              <a:rPr lang="en-US" sz="800" b="0" i="0" dirty="0">
                <a:latin typeface="Calibri" panose="020F0502020204030204" pitchFamily="34" charset="0"/>
                <a:cs typeface="Calibri" panose="020F0502020204030204" pitchFamily="34" charset="0"/>
              </a:rPr>
              <a:t>One patient in the AGENT arm had two target lesions treated with DCB that was counted as a protocol deviation</a:t>
            </a:r>
          </a:p>
        </p:txBody>
      </p:sp>
    </p:spTree>
    <p:extLst>
      <p:ext uri="{BB962C8B-B14F-4D97-AF65-F5344CB8AC3E}">
        <p14:creationId xmlns:p14="http://schemas.microsoft.com/office/powerpoint/2010/main" val="4131208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D9D45B7-A0F8-424C-90D6-C601868B4F48}"/>
              </a:ext>
            </a:extLst>
          </p:cNvPr>
          <p:cNvSpPr>
            <a:spLocks noGrp="1"/>
          </p:cNvSpPr>
          <p:nvPr>
            <p:ph type="title"/>
          </p:nvPr>
        </p:nvSpPr>
        <p:spPr/>
        <p:txBody>
          <a:bodyPr/>
          <a:lstStyle/>
          <a:p>
            <a:r>
              <a:rPr lang="en-US" dirty="0"/>
              <a:t>Procedural Characteristics</a:t>
            </a:r>
          </a:p>
        </p:txBody>
      </p:sp>
      <p:graphicFrame>
        <p:nvGraphicFramePr>
          <p:cNvPr id="6" name="Group 4">
            <a:extLst>
              <a:ext uri="{FF2B5EF4-FFF2-40B4-BE49-F238E27FC236}">
                <a16:creationId xmlns:a16="http://schemas.microsoft.com/office/drawing/2014/main" id="{9CDF330F-FC9B-CA2E-0B56-DCAD30D3134E}"/>
              </a:ext>
            </a:extLst>
          </p:cNvPr>
          <p:cNvGraphicFramePr>
            <a:graphicFrameLocks noGrp="1"/>
          </p:cNvGraphicFramePr>
          <p:nvPr>
            <p:extLst>
              <p:ext uri="{D42A27DB-BD31-4B8C-83A1-F6EECF244321}">
                <p14:modId xmlns:p14="http://schemas.microsoft.com/office/powerpoint/2010/main" val="3134387920"/>
              </p:ext>
            </p:extLst>
          </p:nvPr>
        </p:nvGraphicFramePr>
        <p:xfrm>
          <a:off x="685801" y="875969"/>
          <a:ext cx="7909559" cy="3474721"/>
        </p:xfrm>
        <a:graphic>
          <a:graphicData uri="http://schemas.openxmlformats.org/drawingml/2006/table">
            <a:tbl>
              <a:tblPr firstRow="1" bandRow="1">
                <a:tableStyleId>{8EC20E35-A176-4012-BC5E-935CFFF8708E}</a:tableStyleId>
              </a:tblPr>
              <a:tblGrid>
                <a:gridCol w="4525591">
                  <a:extLst>
                    <a:ext uri="{9D8B030D-6E8A-4147-A177-3AD203B41FA5}">
                      <a16:colId xmlns:a16="http://schemas.microsoft.com/office/drawing/2014/main" val="20000"/>
                    </a:ext>
                  </a:extLst>
                </a:gridCol>
                <a:gridCol w="1691984">
                  <a:extLst>
                    <a:ext uri="{9D8B030D-6E8A-4147-A177-3AD203B41FA5}">
                      <a16:colId xmlns:a16="http://schemas.microsoft.com/office/drawing/2014/main" val="1310622963"/>
                    </a:ext>
                  </a:extLst>
                </a:gridCol>
                <a:gridCol w="1691984">
                  <a:extLst>
                    <a:ext uri="{9D8B030D-6E8A-4147-A177-3AD203B41FA5}">
                      <a16:colId xmlns:a16="http://schemas.microsoft.com/office/drawing/2014/main" val="20002"/>
                    </a:ext>
                  </a:extLst>
                </a:gridCol>
              </a:tblGrid>
              <a:tr h="657462">
                <a:tc>
                  <a:txBody>
                    <a:bodyPr/>
                    <a:lstStyle>
                      <a:lvl1pPr marL="0" algn="l" defTabSz="685800" rtl="0" eaLnBrk="1" latinLnBrk="0" hangingPunct="1">
                        <a:defRPr sz="1350" b="1" kern="1200">
                          <a:solidFill>
                            <a:schemeClr val="lt1"/>
                          </a:solidFill>
                          <a:latin typeface="Calibri"/>
                        </a:defRPr>
                      </a:lvl1pPr>
                      <a:lvl2pPr marL="342900" algn="l" defTabSz="685800" rtl="0" eaLnBrk="1" latinLnBrk="0" hangingPunct="1">
                        <a:defRPr sz="1350" b="1" kern="1200">
                          <a:solidFill>
                            <a:schemeClr val="lt1"/>
                          </a:solidFill>
                          <a:latin typeface="Calibri"/>
                        </a:defRPr>
                      </a:lvl2pPr>
                      <a:lvl3pPr marL="685800" algn="l" defTabSz="685800" rtl="0" eaLnBrk="1" latinLnBrk="0" hangingPunct="1">
                        <a:defRPr sz="1350" b="1" kern="1200">
                          <a:solidFill>
                            <a:schemeClr val="lt1"/>
                          </a:solidFill>
                          <a:latin typeface="Calibri"/>
                        </a:defRPr>
                      </a:lvl3pPr>
                      <a:lvl4pPr marL="1028700" algn="l" defTabSz="685800" rtl="0" eaLnBrk="1" latinLnBrk="0" hangingPunct="1">
                        <a:defRPr sz="1350" b="1" kern="1200">
                          <a:solidFill>
                            <a:schemeClr val="lt1"/>
                          </a:solidFill>
                          <a:latin typeface="Calibri"/>
                        </a:defRPr>
                      </a:lvl4pPr>
                      <a:lvl5pPr marL="1371600" algn="l" defTabSz="685800" rtl="0" eaLnBrk="1" latinLnBrk="0" hangingPunct="1">
                        <a:defRPr sz="1350" b="1" kern="1200">
                          <a:solidFill>
                            <a:schemeClr val="lt1"/>
                          </a:solidFill>
                          <a:latin typeface="Calibri"/>
                        </a:defRPr>
                      </a:lvl5pPr>
                      <a:lvl6pPr marL="1714500" algn="l" defTabSz="685800" rtl="0" eaLnBrk="1" latinLnBrk="0" hangingPunct="1">
                        <a:defRPr sz="1350" b="1" kern="1200">
                          <a:solidFill>
                            <a:schemeClr val="lt1"/>
                          </a:solidFill>
                          <a:latin typeface="Calibri"/>
                        </a:defRPr>
                      </a:lvl6pPr>
                      <a:lvl7pPr marL="2057400" algn="l" defTabSz="685800" rtl="0" eaLnBrk="1" latinLnBrk="0" hangingPunct="1">
                        <a:defRPr sz="1350" b="1" kern="1200">
                          <a:solidFill>
                            <a:schemeClr val="lt1"/>
                          </a:solidFill>
                          <a:latin typeface="Calibri"/>
                        </a:defRPr>
                      </a:lvl7pPr>
                      <a:lvl8pPr marL="2400300" algn="l" defTabSz="685800" rtl="0" eaLnBrk="1" latinLnBrk="0" hangingPunct="1">
                        <a:defRPr sz="1350" b="1" kern="1200">
                          <a:solidFill>
                            <a:schemeClr val="lt1"/>
                          </a:solidFill>
                          <a:latin typeface="Calibri"/>
                        </a:defRPr>
                      </a:lvl8pPr>
                      <a:lvl9pPr marL="2743200" algn="l" defTabSz="685800" rtl="0" eaLnBrk="1" latinLnBrk="0" hangingPunct="1">
                        <a:defRPr sz="1350" b="1" kern="1200">
                          <a:solidFill>
                            <a:schemeClr val="lt1"/>
                          </a:solidFill>
                          <a:latin typeface="Calibri"/>
                        </a:defRPr>
                      </a:lvl9p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endParaRPr kumimoji="0" lang="en-US" sz="1600" b="0" i="0" u="none" strike="noStrike" cap="none" normalizeH="0" baseline="0" dirty="0">
                        <a:ln>
                          <a:noFill/>
                        </a:ln>
                        <a:solidFill>
                          <a:schemeClr val="bg1"/>
                        </a:solidFill>
                        <a:effectLst/>
                        <a:latin typeface="+mn-lt"/>
                        <a:cs typeface="Arial" panose="020B0604020202020204" pitchFamily="34" charset="0"/>
                      </a:endParaRPr>
                    </a:p>
                  </a:txBody>
                  <a:tcPr marL="45720" marR="68580" marT="34293" marB="34293" horzOverflow="overflow">
                    <a:solidFill>
                      <a:srgbClr val="14364E"/>
                    </a:solidFill>
                  </a:tcPr>
                </a:tc>
                <a:tc>
                  <a:txBody>
                    <a:bodyPr/>
                    <a:lstStyle>
                      <a:lvl1pPr marL="0" algn="l" defTabSz="685800" rtl="0" eaLnBrk="1" latinLnBrk="0" hangingPunct="1">
                        <a:defRPr sz="1350" b="1" kern="1200">
                          <a:solidFill>
                            <a:schemeClr val="lt1"/>
                          </a:solidFill>
                          <a:latin typeface="Calibri"/>
                        </a:defRPr>
                      </a:lvl1pPr>
                      <a:lvl2pPr marL="342900" algn="l" defTabSz="685800" rtl="0" eaLnBrk="1" latinLnBrk="0" hangingPunct="1">
                        <a:defRPr sz="1350" b="1" kern="1200">
                          <a:solidFill>
                            <a:schemeClr val="lt1"/>
                          </a:solidFill>
                          <a:latin typeface="Calibri"/>
                        </a:defRPr>
                      </a:lvl2pPr>
                      <a:lvl3pPr marL="685800" algn="l" defTabSz="685800" rtl="0" eaLnBrk="1" latinLnBrk="0" hangingPunct="1">
                        <a:defRPr sz="1350" b="1" kern="1200">
                          <a:solidFill>
                            <a:schemeClr val="lt1"/>
                          </a:solidFill>
                          <a:latin typeface="Calibri"/>
                        </a:defRPr>
                      </a:lvl3pPr>
                      <a:lvl4pPr marL="1028700" algn="l" defTabSz="685800" rtl="0" eaLnBrk="1" latinLnBrk="0" hangingPunct="1">
                        <a:defRPr sz="1350" b="1" kern="1200">
                          <a:solidFill>
                            <a:schemeClr val="lt1"/>
                          </a:solidFill>
                          <a:latin typeface="Calibri"/>
                        </a:defRPr>
                      </a:lvl4pPr>
                      <a:lvl5pPr marL="1371600" algn="l" defTabSz="685800" rtl="0" eaLnBrk="1" latinLnBrk="0" hangingPunct="1">
                        <a:defRPr sz="1350" b="1" kern="1200">
                          <a:solidFill>
                            <a:schemeClr val="lt1"/>
                          </a:solidFill>
                          <a:latin typeface="Calibri"/>
                        </a:defRPr>
                      </a:lvl5pPr>
                      <a:lvl6pPr marL="1714500" algn="l" defTabSz="685800" rtl="0" eaLnBrk="1" latinLnBrk="0" hangingPunct="1">
                        <a:defRPr sz="1350" b="1" kern="1200">
                          <a:solidFill>
                            <a:schemeClr val="lt1"/>
                          </a:solidFill>
                          <a:latin typeface="Calibri"/>
                        </a:defRPr>
                      </a:lvl6pPr>
                      <a:lvl7pPr marL="2057400" algn="l" defTabSz="685800" rtl="0" eaLnBrk="1" latinLnBrk="0" hangingPunct="1">
                        <a:defRPr sz="1350" b="1" kern="1200">
                          <a:solidFill>
                            <a:schemeClr val="lt1"/>
                          </a:solidFill>
                          <a:latin typeface="Calibri"/>
                        </a:defRPr>
                      </a:lvl7pPr>
                      <a:lvl8pPr marL="2400300" algn="l" defTabSz="685800" rtl="0" eaLnBrk="1" latinLnBrk="0" hangingPunct="1">
                        <a:defRPr sz="1350" b="1" kern="1200">
                          <a:solidFill>
                            <a:schemeClr val="lt1"/>
                          </a:solidFill>
                          <a:latin typeface="Calibri"/>
                        </a:defRPr>
                      </a:lvl8pPr>
                      <a:lvl9pPr marL="2743200" algn="l" defTabSz="685800" rtl="0" eaLnBrk="1" latinLnBrk="0" hangingPunct="1">
                        <a:defRPr sz="1350" b="1" kern="1200">
                          <a:solidFill>
                            <a:schemeClr val="lt1"/>
                          </a:solidFill>
                          <a:latin typeface="Calibri"/>
                        </a:defRPr>
                      </a:lvl9pPr>
                    </a:lstStyle>
                    <a:p>
                      <a:pPr marL="0" marR="0" algn="ctr">
                        <a:lnSpc>
                          <a:spcPct val="100000"/>
                        </a:lnSpc>
                        <a:spcBef>
                          <a:spcPts val="0"/>
                        </a:spcBef>
                        <a:spcAft>
                          <a:spcPts val="0"/>
                        </a:spcAft>
                      </a:pPr>
                      <a:r>
                        <a:rPr lang="en-US" sz="1600" b="0" dirty="0">
                          <a:solidFill>
                            <a:schemeClr val="bg1"/>
                          </a:solidFill>
                          <a:effectLst/>
                          <a:latin typeface="+mn-lt"/>
                        </a:rPr>
                        <a:t>AGENT DCB</a:t>
                      </a:r>
                    </a:p>
                    <a:p>
                      <a:pPr marL="0" marR="0" algn="ctr">
                        <a:lnSpc>
                          <a:spcPct val="100000"/>
                        </a:lnSpc>
                        <a:spcBef>
                          <a:spcPts val="0"/>
                        </a:spcBef>
                        <a:spcAft>
                          <a:spcPts val="0"/>
                        </a:spcAft>
                      </a:pPr>
                      <a:r>
                        <a:rPr lang="pt-BR" sz="1600" b="0" dirty="0">
                          <a:solidFill>
                            <a:schemeClr val="bg1"/>
                          </a:solidFill>
                          <a:effectLst/>
                          <a:latin typeface="+mn-lt"/>
                        </a:rPr>
                        <a:t>N=321</a:t>
                      </a:r>
                      <a:endParaRPr lang="en-US" sz="1600" b="0" dirty="0">
                        <a:solidFill>
                          <a:schemeClr val="bg1"/>
                        </a:solidFill>
                        <a:effectLst/>
                        <a:latin typeface="+mn-lt"/>
                        <a:cs typeface="Calibri" panose="020F0502020204030204" pitchFamily="34" charset="0"/>
                      </a:endParaRPr>
                    </a:p>
                  </a:txBody>
                  <a:tcPr marL="45720" marR="68580" marT="34293" marB="34293" anchor="ctr" horzOverflow="overflow">
                    <a:solidFill>
                      <a:srgbClr val="14364E"/>
                    </a:solidFill>
                  </a:tcPr>
                </a:tc>
                <a:tc>
                  <a:txBody>
                    <a:bodyPr/>
                    <a:lstStyle>
                      <a:lvl1pPr marL="0" algn="l" defTabSz="685800" rtl="0" eaLnBrk="1" latinLnBrk="0" hangingPunct="1">
                        <a:defRPr sz="1350" b="1" kern="1200">
                          <a:solidFill>
                            <a:schemeClr val="lt1"/>
                          </a:solidFill>
                          <a:latin typeface="Calibri"/>
                        </a:defRPr>
                      </a:lvl1pPr>
                      <a:lvl2pPr marL="342900" algn="l" defTabSz="685800" rtl="0" eaLnBrk="1" latinLnBrk="0" hangingPunct="1">
                        <a:defRPr sz="1350" b="1" kern="1200">
                          <a:solidFill>
                            <a:schemeClr val="lt1"/>
                          </a:solidFill>
                          <a:latin typeface="Calibri"/>
                        </a:defRPr>
                      </a:lvl2pPr>
                      <a:lvl3pPr marL="685800" algn="l" defTabSz="685800" rtl="0" eaLnBrk="1" latinLnBrk="0" hangingPunct="1">
                        <a:defRPr sz="1350" b="1" kern="1200">
                          <a:solidFill>
                            <a:schemeClr val="lt1"/>
                          </a:solidFill>
                          <a:latin typeface="Calibri"/>
                        </a:defRPr>
                      </a:lvl3pPr>
                      <a:lvl4pPr marL="1028700" algn="l" defTabSz="685800" rtl="0" eaLnBrk="1" latinLnBrk="0" hangingPunct="1">
                        <a:defRPr sz="1350" b="1" kern="1200">
                          <a:solidFill>
                            <a:schemeClr val="lt1"/>
                          </a:solidFill>
                          <a:latin typeface="Calibri"/>
                        </a:defRPr>
                      </a:lvl4pPr>
                      <a:lvl5pPr marL="1371600" algn="l" defTabSz="685800" rtl="0" eaLnBrk="1" latinLnBrk="0" hangingPunct="1">
                        <a:defRPr sz="1350" b="1" kern="1200">
                          <a:solidFill>
                            <a:schemeClr val="lt1"/>
                          </a:solidFill>
                          <a:latin typeface="Calibri"/>
                        </a:defRPr>
                      </a:lvl5pPr>
                      <a:lvl6pPr marL="1714500" algn="l" defTabSz="685800" rtl="0" eaLnBrk="1" latinLnBrk="0" hangingPunct="1">
                        <a:defRPr sz="1350" b="1" kern="1200">
                          <a:solidFill>
                            <a:schemeClr val="lt1"/>
                          </a:solidFill>
                          <a:latin typeface="Calibri"/>
                        </a:defRPr>
                      </a:lvl6pPr>
                      <a:lvl7pPr marL="2057400" algn="l" defTabSz="685800" rtl="0" eaLnBrk="1" latinLnBrk="0" hangingPunct="1">
                        <a:defRPr sz="1350" b="1" kern="1200">
                          <a:solidFill>
                            <a:schemeClr val="lt1"/>
                          </a:solidFill>
                          <a:latin typeface="Calibri"/>
                        </a:defRPr>
                      </a:lvl7pPr>
                      <a:lvl8pPr marL="2400300" algn="l" defTabSz="685800" rtl="0" eaLnBrk="1" latinLnBrk="0" hangingPunct="1">
                        <a:defRPr sz="1350" b="1" kern="1200">
                          <a:solidFill>
                            <a:schemeClr val="lt1"/>
                          </a:solidFill>
                          <a:latin typeface="Calibri"/>
                        </a:defRPr>
                      </a:lvl8pPr>
                      <a:lvl9pPr marL="2743200" algn="l" defTabSz="685800" rtl="0" eaLnBrk="1" latinLnBrk="0" hangingPunct="1">
                        <a:defRPr sz="1350" b="1" kern="1200">
                          <a:solidFill>
                            <a:schemeClr val="lt1"/>
                          </a:solidFill>
                          <a:latin typeface="Calibri"/>
                        </a:defRPr>
                      </a:lvl9pPr>
                    </a:lstStyle>
                    <a:p>
                      <a:pPr marL="0" marR="0" algn="ctr">
                        <a:lnSpc>
                          <a:spcPct val="100000"/>
                        </a:lnSpc>
                        <a:spcBef>
                          <a:spcPts val="0"/>
                        </a:spcBef>
                        <a:spcAft>
                          <a:spcPts val="0"/>
                        </a:spcAft>
                      </a:pPr>
                      <a:r>
                        <a:rPr lang="en-US" sz="1600" b="0" dirty="0">
                          <a:solidFill>
                            <a:schemeClr val="bg1"/>
                          </a:solidFill>
                          <a:effectLst/>
                          <a:latin typeface="+mn-lt"/>
                        </a:rPr>
                        <a:t>Balloon Angioplasty</a:t>
                      </a:r>
                    </a:p>
                    <a:p>
                      <a:pPr marL="0" marR="0" algn="ctr">
                        <a:lnSpc>
                          <a:spcPct val="100000"/>
                        </a:lnSpc>
                        <a:spcBef>
                          <a:spcPts val="0"/>
                        </a:spcBef>
                        <a:spcAft>
                          <a:spcPts val="0"/>
                        </a:spcAft>
                      </a:pPr>
                      <a:r>
                        <a:rPr lang="pt-BR" sz="1600" b="0" dirty="0">
                          <a:solidFill>
                            <a:schemeClr val="bg1"/>
                          </a:solidFill>
                          <a:effectLst/>
                          <a:latin typeface="+mn-lt"/>
                        </a:rPr>
                        <a:t>N=159</a:t>
                      </a:r>
                      <a:endParaRPr lang="en-US" sz="1600" b="0" dirty="0">
                        <a:solidFill>
                          <a:schemeClr val="bg1"/>
                        </a:solidFill>
                        <a:effectLst/>
                        <a:latin typeface="+mn-lt"/>
                        <a:ea typeface="Calibri" panose="020F0502020204030204" pitchFamily="34" charset="0"/>
                        <a:cs typeface="Calibri" panose="020F0502020204030204" pitchFamily="34" charset="0"/>
                      </a:endParaRPr>
                    </a:p>
                  </a:txBody>
                  <a:tcPr marL="45720" marR="15140" marT="0" marB="0" anchor="ctr">
                    <a:solidFill>
                      <a:srgbClr val="14364E"/>
                    </a:solidFill>
                  </a:tcPr>
                </a:tc>
                <a:extLst>
                  <a:ext uri="{0D108BD9-81ED-4DB2-BD59-A6C34878D82A}">
                    <a16:rowId xmlns:a16="http://schemas.microsoft.com/office/drawing/2014/main" val="10000"/>
                  </a:ext>
                </a:extLst>
              </a:tr>
              <a:tr h="720499">
                <a:tc>
                  <a:txBody>
                    <a:bodyPr/>
                    <a:lstStyle/>
                    <a:p>
                      <a:pPr marL="0" marR="0">
                        <a:lnSpc>
                          <a:spcPct val="100000"/>
                        </a:lnSpc>
                        <a:spcBef>
                          <a:spcPts val="5"/>
                        </a:spcBef>
                        <a:spcAft>
                          <a:spcPts val="5"/>
                        </a:spcAft>
                      </a:pPr>
                      <a:r>
                        <a:rPr lang="en-US" sz="1600" b="0" dirty="0">
                          <a:solidFill>
                            <a:srgbClr val="404040"/>
                          </a:solidFill>
                          <a:effectLst/>
                          <a:latin typeface="+mn-lt"/>
                        </a:rPr>
                        <a:t>Technical success</a:t>
                      </a:r>
                      <a:endParaRPr lang="en-US" sz="1600" b="0" baseline="30000" dirty="0">
                        <a:solidFill>
                          <a:srgbClr val="404040"/>
                        </a:solidFill>
                        <a:effectLst/>
                        <a:latin typeface="+mn-lt"/>
                      </a:endParaRPr>
                    </a:p>
                    <a:p>
                      <a:pPr marL="0" marR="0" lvl="0" indent="0" algn="l" defTabSz="685800" rtl="0" eaLnBrk="1" fontAlgn="auto" latinLnBrk="0" hangingPunct="1">
                        <a:lnSpc>
                          <a:spcPct val="100000"/>
                        </a:lnSpc>
                        <a:spcBef>
                          <a:spcPts val="5"/>
                        </a:spcBef>
                        <a:spcAft>
                          <a:spcPts val="5"/>
                        </a:spcAft>
                        <a:buClrTx/>
                        <a:buSzTx/>
                        <a:buFontTx/>
                        <a:buNone/>
                        <a:tabLst/>
                        <a:defRPr/>
                      </a:pPr>
                      <a:r>
                        <a:rPr kumimoji="0" lang="en-US" sz="1200" b="0" u="none" strike="noStrike" kern="1200" cap="none" normalizeH="0" baseline="0" dirty="0">
                          <a:ln>
                            <a:noFill/>
                          </a:ln>
                          <a:solidFill>
                            <a:srgbClr val="404040"/>
                          </a:solidFill>
                          <a:effectLst/>
                          <a:latin typeface="+mn-lt"/>
                        </a:rPr>
                        <a:t>(Post-procedure diameter stenosis of &lt;30% in 2 near-orthogonal projections with TIMI 3 flow)</a:t>
                      </a:r>
                      <a:endParaRPr kumimoji="0" lang="en-US" sz="1200" b="0" i="0" u="none" strike="noStrike" kern="1200" cap="none" normalizeH="0" baseline="0" dirty="0">
                        <a:ln>
                          <a:noFill/>
                        </a:ln>
                        <a:solidFill>
                          <a:srgbClr val="404040"/>
                        </a:solidFill>
                        <a:effectLst/>
                        <a:latin typeface="+mn-lt"/>
                        <a:ea typeface="+mn-ea"/>
                        <a:cs typeface="Calibri" panose="020F0502020204030204" pitchFamily="34" charset="0"/>
                      </a:endParaRPr>
                    </a:p>
                  </a:txBody>
                  <a:tcPr marR="635" marT="0" marB="0" anchor="ctr"/>
                </a:tc>
                <a:tc>
                  <a:txBody>
                    <a:bodyPr/>
                    <a:lstStyle/>
                    <a:p>
                      <a:pPr marL="0" marR="0" algn="ctr">
                        <a:lnSpc>
                          <a:spcPct val="100000"/>
                        </a:lnSpc>
                        <a:spcBef>
                          <a:spcPts val="5"/>
                        </a:spcBef>
                        <a:spcAft>
                          <a:spcPts val="5"/>
                        </a:spcAft>
                      </a:pPr>
                      <a:r>
                        <a:rPr lang="en-US" sz="1600" dirty="0">
                          <a:solidFill>
                            <a:srgbClr val="404040"/>
                          </a:solidFill>
                          <a:effectLst/>
                          <a:latin typeface="+mn-lt"/>
                        </a:rPr>
                        <a:t>92.9%</a:t>
                      </a:r>
                      <a:endParaRPr lang="en-US" sz="1600" dirty="0">
                        <a:solidFill>
                          <a:srgbClr val="404040"/>
                        </a:solidFill>
                        <a:effectLst/>
                        <a:latin typeface="+mn-lt"/>
                        <a:ea typeface="Calibri" panose="020F0502020204030204" pitchFamily="34" charset="0"/>
                        <a:cs typeface="Calibri" panose="020F0502020204030204" pitchFamily="34" charset="0"/>
                      </a:endParaRPr>
                    </a:p>
                  </a:txBody>
                  <a:tcPr marR="635" marT="0" marB="0" anchor="ctr"/>
                </a:tc>
                <a:tc>
                  <a:txBody>
                    <a:bodyPr/>
                    <a:lstStyle/>
                    <a:p>
                      <a:pPr marL="0" marR="0" algn="ctr">
                        <a:lnSpc>
                          <a:spcPct val="100000"/>
                        </a:lnSpc>
                        <a:spcBef>
                          <a:spcPts val="5"/>
                        </a:spcBef>
                        <a:spcAft>
                          <a:spcPts val="5"/>
                        </a:spcAft>
                      </a:pPr>
                      <a:r>
                        <a:rPr lang="en-US" sz="1600" dirty="0">
                          <a:solidFill>
                            <a:srgbClr val="404040"/>
                          </a:solidFill>
                          <a:effectLst/>
                          <a:latin typeface="+mn-lt"/>
                        </a:rPr>
                        <a:t>89.3% </a:t>
                      </a:r>
                      <a:endParaRPr lang="en-US" sz="1600" dirty="0">
                        <a:solidFill>
                          <a:srgbClr val="404040"/>
                        </a:solidFill>
                        <a:effectLst/>
                        <a:latin typeface="+mn-lt"/>
                        <a:ea typeface="Calibri" panose="020F0502020204030204" pitchFamily="34" charset="0"/>
                        <a:cs typeface="Calibri" panose="020F0502020204030204" pitchFamily="34" charset="0"/>
                      </a:endParaRPr>
                    </a:p>
                  </a:txBody>
                  <a:tcPr marR="635" marT="0" marB="0" anchor="ctr"/>
                </a:tc>
                <a:extLst>
                  <a:ext uri="{0D108BD9-81ED-4DB2-BD59-A6C34878D82A}">
                    <a16:rowId xmlns:a16="http://schemas.microsoft.com/office/drawing/2014/main" val="425719408"/>
                  </a:ext>
                </a:extLst>
              </a:tr>
              <a:tr h="504348">
                <a:tc>
                  <a:txBody>
                    <a:bodyPr/>
                    <a:lstStyle/>
                    <a:p>
                      <a:pPr marL="0" marR="0">
                        <a:lnSpc>
                          <a:spcPct val="100000"/>
                        </a:lnSpc>
                        <a:spcBef>
                          <a:spcPts val="5"/>
                        </a:spcBef>
                        <a:spcAft>
                          <a:spcPts val="5"/>
                        </a:spcAft>
                      </a:pPr>
                      <a:r>
                        <a:rPr lang="en-US" sz="1600" b="0" dirty="0">
                          <a:solidFill>
                            <a:srgbClr val="404040"/>
                          </a:solidFill>
                          <a:effectLst/>
                          <a:latin typeface="+mn-lt"/>
                        </a:rPr>
                        <a:t>Clinical procedural success</a:t>
                      </a:r>
                    </a:p>
                    <a:p>
                      <a:pPr marL="0" marR="0">
                        <a:lnSpc>
                          <a:spcPct val="100000"/>
                        </a:lnSpc>
                        <a:spcBef>
                          <a:spcPts val="5"/>
                        </a:spcBef>
                        <a:spcAft>
                          <a:spcPts val="5"/>
                        </a:spcAft>
                      </a:pPr>
                      <a:r>
                        <a:rPr lang="en-US" sz="1200" b="0" dirty="0">
                          <a:solidFill>
                            <a:srgbClr val="404040"/>
                          </a:solidFill>
                          <a:effectLst/>
                          <a:latin typeface="+mn-lt"/>
                        </a:rPr>
                        <a:t>(Technical success with no in-hospital MI, TVR, or cardiac death)</a:t>
                      </a:r>
                      <a:endParaRPr lang="en-US" sz="1200" b="0" dirty="0">
                        <a:solidFill>
                          <a:srgbClr val="404040"/>
                        </a:solidFill>
                        <a:effectLst/>
                        <a:latin typeface="+mn-lt"/>
                        <a:ea typeface="MS Mincho" panose="02020609040205080304" pitchFamily="49" charset="-128"/>
                        <a:cs typeface="Calibri" panose="020F0502020204030204" pitchFamily="34" charset="0"/>
                      </a:endParaRPr>
                    </a:p>
                  </a:txBody>
                  <a:tcPr marR="68580" marT="0" marB="0" anchor="ctr"/>
                </a:tc>
                <a:tc>
                  <a:txBody>
                    <a:bodyPr/>
                    <a:lstStyle/>
                    <a:p>
                      <a:pPr marL="0" marR="0" algn="ctr">
                        <a:lnSpc>
                          <a:spcPct val="100000"/>
                        </a:lnSpc>
                        <a:spcBef>
                          <a:spcPts val="300"/>
                        </a:spcBef>
                        <a:spcAft>
                          <a:spcPts val="300"/>
                        </a:spcAft>
                      </a:pPr>
                      <a:r>
                        <a:rPr lang="en-US" sz="1600" dirty="0">
                          <a:solidFill>
                            <a:srgbClr val="404040"/>
                          </a:solidFill>
                          <a:effectLst/>
                          <a:latin typeface="+mn-lt"/>
                        </a:rPr>
                        <a:t>91.9% </a:t>
                      </a:r>
                      <a:endParaRPr lang="en-US" sz="1600" dirty="0">
                        <a:solidFill>
                          <a:srgbClr val="404040"/>
                        </a:solidFill>
                        <a:effectLst/>
                        <a:latin typeface="+mn-lt"/>
                        <a:ea typeface="Times New Roman" panose="02020603050405020304" pitchFamily="18" charset="0"/>
                        <a:cs typeface="Calibri" panose="020F0502020204030204" pitchFamily="34" charset="0"/>
                      </a:endParaRPr>
                    </a:p>
                  </a:txBody>
                  <a:tcPr marR="68580" marT="0" marB="0" anchor="ctr"/>
                </a:tc>
                <a:tc>
                  <a:txBody>
                    <a:bodyPr/>
                    <a:lstStyle/>
                    <a:p>
                      <a:pPr marL="0" marR="0" algn="ctr">
                        <a:lnSpc>
                          <a:spcPct val="100000"/>
                        </a:lnSpc>
                        <a:spcBef>
                          <a:spcPts val="300"/>
                        </a:spcBef>
                        <a:spcAft>
                          <a:spcPts val="300"/>
                        </a:spcAft>
                      </a:pPr>
                      <a:r>
                        <a:rPr lang="en-US" sz="1600" dirty="0">
                          <a:solidFill>
                            <a:srgbClr val="404040"/>
                          </a:solidFill>
                          <a:effectLst/>
                          <a:latin typeface="+mn-lt"/>
                        </a:rPr>
                        <a:t>88.7% </a:t>
                      </a:r>
                      <a:endParaRPr lang="en-US" sz="1600" dirty="0">
                        <a:solidFill>
                          <a:srgbClr val="404040"/>
                        </a:solidFill>
                        <a:effectLst/>
                        <a:latin typeface="+mn-lt"/>
                        <a:ea typeface="Times New Roman" panose="02020603050405020304" pitchFamily="18" charset="0"/>
                        <a:cs typeface="Calibri" panose="020F0502020204030204" pitchFamily="34" charset="0"/>
                      </a:endParaRPr>
                    </a:p>
                  </a:txBody>
                  <a:tcPr marR="68580" marT="0" marB="0" anchor="ctr"/>
                </a:tc>
                <a:extLst>
                  <a:ext uri="{0D108BD9-81ED-4DB2-BD59-A6C34878D82A}">
                    <a16:rowId xmlns:a16="http://schemas.microsoft.com/office/drawing/2014/main" val="2873724741"/>
                  </a:ext>
                </a:extLst>
              </a:tr>
              <a:tr h="398103">
                <a:tc>
                  <a:txBody>
                    <a:bodyPr/>
                    <a:lstStyle/>
                    <a:p>
                      <a:pPr marL="0" marR="0">
                        <a:lnSpc>
                          <a:spcPct val="100000"/>
                        </a:lnSpc>
                        <a:spcBef>
                          <a:spcPts val="0"/>
                        </a:spcBef>
                        <a:spcAft>
                          <a:spcPts val="0"/>
                        </a:spcAft>
                      </a:pPr>
                      <a:r>
                        <a:rPr lang="en-US" sz="1600" b="0" dirty="0">
                          <a:solidFill>
                            <a:srgbClr val="404040"/>
                          </a:solidFill>
                          <a:effectLst/>
                          <a:latin typeface="+mn-lt"/>
                        </a:rPr>
                        <a:t>Procedure time (min)</a:t>
                      </a:r>
                      <a:endParaRPr lang="en-US" sz="1600" b="0" dirty="0">
                        <a:solidFill>
                          <a:srgbClr val="404040"/>
                        </a:solidFill>
                        <a:effectLst/>
                        <a:latin typeface="+mn-lt"/>
                        <a:ea typeface="Calibri" panose="020F0502020204030204" pitchFamily="34" charset="0"/>
                        <a:cs typeface="Calibri" panose="020F0502020204030204" pitchFamily="34" charset="0"/>
                      </a:endParaRPr>
                    </a:p>
                  </a:txBody>
                  <a:tcPr marR="8807" marT="0" marB="0" anchor="ctr"/>
                </a:tc>
                <a:tc>
                  <a:txBody>
                    <a:bodyPr/>
                    <a:lstStyle/>
                    <a:p>
                      <a:pPr marL="0" marR="0" algn="ctr">
                        <a:lnSpc>
                          <a:spcPct val="100000"/>
                        </a:lnSpc>
                        <a:spcBef>
                          <a:spcPts val="0"/>
                        </a:spcBef>
                        <a:spcAft>
                          <a:spcPts val="0"/>
                        </a:spcAft>
                      </a:pPr>
                      <a:r>
                        <a:rPr lang="en-US" sz="1600" kern="1200" dirty="0">
                          <a:solidFill>
                            <a:srgbClr val="404040"/>
                          </a:solidFill>
                          <a:effectLst/>
                          <a:latin typeface="+mn-lt"/>
                        </a:rPr>
                        <a:t>56.9±31.0 </a:t>
                      </a:r>
                      <a:endParaRPr lang="en-US" sz="1600" dirty="0">
                        <a:solidFill>
                          <a:srgbClr val="404040"/>
                        </a:solidFill>
                        <a:effectLst/>
                        <a:latin typeface="+mn-lt"/>
                        <a:ea typeface="Calibri" panose="020F0502020204030204" pitchFamily="34" charset="0"/>
                        <a:cs typeface="Calibri" panose="020F0502020204030204" pitchFamily="34" charset="0"/>
                      </a:endParaRPr>
                    </a:p>
                  </a:txBody>
                  <a:tcPr marR="8807" marT="0" marB="0" anchor="ctr"/>
                </a:tc>
                <a:tc>
                  <a:txBody>
                    <a:bodyPr/>
                    <a:lstStyle/>
                    <a:p>
                      <a:pPr marL="0" marR="0" algn="ctr">
                        <a:lnSpc>
                          <a:spcPct val="100000"/>
                        </a:lnSpc>
                        <a:spcBef>
                          <a:spcPts val="0"/>
                        </a:spcBef>
                        <a:spcAft>
                          <a:spcPts val="0"/>
                        </a:spcAft>
                      </a:pPr>
                      <a:r>
                        <a:rPr lang="en-US" sz="1600" kern="1200" dirty="0">
                          <a:solidFill>
                            <a:srgbClr val="404040"/>
                          </a:solidFill>
                          <a:effectLst/>
                          <a:latin typeface="+mn-lt"/>
                        </a:rPr>
                        <a:t>52.7±27.3</a:t>
                      </a:r>
                      <a:endParaRPr lang="en-US" sz="1600" dirty="0">
                        <a:solidFill>
                          <a:srgbClr val="404040"/>
                        </a:solidFill>
                        <a:effectLst/>
                        <a:latin typeface="+mn-lt"/>
                        <a:ea typeface="Calibri" panose="020F0502020204030204" pitchFamily="34" charset="0"/>
                        <a:cs typeface="Calibri" panose="020F0502020204030204" pitchFamily="34" charset="0"/>
                      </a:endParaRPr>
                    </a:p>
                  </a:txBody>
                  <a:tcPr marR="8807" marT="0" marB="0" anchor="ctr"/>
                </a:tc>
                <a:extLst>
                  <a:ext uri="{0D108BD9-81ED-4DB2-BD59-A6C34878D82A}">
                    <a16:rowId xmlns:a16="http://schemas.microsoft.com/office/drawing/2014/main" val="3349149768"/>
                  </a:ext>
                </a:extLst>
              </a:tr>
              <a:tr h="398103">
                <a:tc>
                  <a:txBody>
                    <a:bodyPr/>
                    <a:lstStyle/>
                    <a:p>
                      <a:pPr marL="0" marR="0">
                        <a:lnSpc>
                          <a:spcPct val="100000"/>
                        </a:lnSpc>
                        <a:spcBef>
                          <a:spcPts val="0"/>
                        </a:spcBef>
                        <a:spcAft>
                          <a:spcPts val="0"/>
                        </a:spcAft>
                      </a:pPr>
                      <a:r>
                        <a:rPr lang="en-US" sz="1600" b="0" cap="none" baseline="0" dirty="0">
                          <a:solidFill>
                            <a:srgbClr val="404040"/>
                          </a:solidFill>
                          <a:effectLst/>
                          <a:latin typeface="+mn-lt"/>
                        </a:rPr>
                        <a:t>Patients with only target lesion treated</a:t>
                      </a:r>
                      <a:endParaRPr lang="en-US" sz="1600" b="0" cap="none" baseline="0" dirty="0">
                        <a:solidFill>
                          <a:srgbClr val="404040"/>
                        </a:solidFill>
                        <a:effectLst/>
                        <a:latin typeface="+mn-lt"/>
                        <a:ea typeface="Calibri" panose="020F0502020204030204" pitchFamily="34" charset="0"/>
                        <a:cs typeface="Times New Roman" panose="02020603050405020304" pitchFamily="18" charset="0"/>
                      </a:endParaRPr>
                    </a:p>
                  </a:txBody>
                  <a:tcPr marR="68580" marT="0" marB="0" anchor="ctr"/>
                </a:tc>
                <a:tc>
                  <a:txBody>
                    <a:bodyPr/>
                    <a:lstStyle/>
                    <a:p>
                      <a:pPr marL="0" marR="0" algn="ctr">
                        <a:lnSpc>
                          <a:spcPct val="100000"/>
                        </a:lnSpc>
                        <a:spcBef>
                          <a:spcPts val="0"/>
                        </a:spcBef>
                        <a:spcAft>
                          <a:spcPts val="0"/>
                        </a:spcAft>
                      </a:pPr>
                      <a:r>
                        <a:rPr lang="en-US" sz="1600" kern="1200" dirty="0">
                          <a:solidFill>
                            <a:srgbClr val="404040"/>
                          </a:solidFill>
                          <a:effectLst/>
                          <a:latin typeface="+mn-lt"/>
                        </a:rPr>
                        <a:t>87.2% </a:t>
                      </a:r>
                      <a:endParaRPr lang="en-US" sz="1600" dirty="0">
                        <a:solidFill>
                          <a:srgbClr val="404040"/>
                        </a:solidFill>
                        <a:effectLst/>
                        <a:latin typeface="+mn-lt"/>
                        <a:ea typeface="Calibri" panose="020F0502020204030204" pitchFamily="34" charset="0"/>
                        <a:cs typeface="Calibri" panose="020F0502020204030204" pitchFamily="34" charset="0"/>
                      </a:endParaRPr>
                    </a:p>
                  </a:txBody>
                  <a:tcPr marR="8807" marT="0" marB="0" anchor="ctr"/>
                </a:tc>
                <a:tc>
                  <a:txBody>
                    <a:bodyPr/>
                    <a:lstStyle/>
                    <a:p>
                      <a:pPr marL="0" marR="0" algn="ctr">
                        <a:lnSpc>
                          <a:spcPct val="100000"/>
                        </a:lnSpc>
                        <a:spcBef>
                          <a:spcPts val="0"/>
                        </a:spcBef>
                        <a:spcAft>
                          <a:spcPts val="0"/>
                        </a:spcAft>
                      </a:pPr>
                      <a:r>
                        <a:rPr lang="en-US" sz="1600" kern="1200" dirty="0">
                          <a:solidFill>
                            <a:srgbClr val="404040"/>
                          </a:solidFill>
                          <a:effectLst/>
                          <a:latin typeface="+mn-lt"/>
                        </a:rPr>
                        <a:t>87.4% </a:t>
                      </a:r>
                      <a:endParaRPr lang="en-US" sz="1600" dirty="0">
                        <a:solidFill>
                          <a:srgbClr val="404040"/>
                        </a:solidFill>
                        <a:effectLst/>
                        <a:latin typeface="+mn-lt"/>
                        <a:ea typeface="Calibri" panose="020F0502020204030204" pitchFamily="34" charset="0"/>
                        <a:cs typeface="Calibri" panose="020F0502020204030204" pitchFamily="34" charset="0"/>
                      </a:endParaRPr>
                    </a:p>
                  </a:txBody>
                  <a:tcPr marR="8807" marT="0" marB="0" anchor="ctr"/>
                </a:tc>
                <a:extLst>
                  <a:ext uri="{0D108BD9-81ED-4DB2-BD59-A6C34878D82A}">
                    <a16:rowId xmlns:a16="http://schemas.microsoft.com/office/drawing/2014/main" val="153296820"/>
                  </a:ext>
                </a:extLst>
              </a:tr>
              <a:tr h="398103">
                <a:tc>
                  <a:txBody>
                    <a:bodyPr/>
                    <a:lstStyle/>
                    <a:p>
                      <a:pPr marL="0" marR="0">
                        <a:lnSpc>
                          <a:spcPct val="100000"/>
                        </a:lnSpc>
                        <a:spcBef>
                          <a:spcPts val="0"/>
                        </a:spcBef>
                        <a:spcAft>
                          <a:spcPts val="0"/>
                        </a:spcAft>
                      </a:pPr>
                      <a:r>
                        <a:rPr lang="en-US" sz="1600" b="0" dirty="0">
                          <a:solidFill>
                            <a:srgbClr val="404040"/>
                          </a:solidFill>
                          <a:effectLst/>
                          <a:latin typeface="+mn-lt"/>
                        </a:rPr>
                        <a:t>Patients with both target &amp; non-target lesion treated</a:t>
                      </a:r>
                      <a:endParaRPr lang="en-US" sz="1600" b="0" dirty="0">
                        <a:solidFill>
                          <a:srgbClr val="404040"/>
                        </a:solidFill>
                        <a:effectLst/>
                        <a:latin typeface="+mn-lt"/>
                        <a:ea typeface="Calibri" panose="020F0502020204030204" pitchFamily="34" charset="0"/>
                        <a:cs typeface="Times New Roman" panose="02020603050405020304" pitchFamily="18" charset="0"/>
                      </a:endParaRPr>
                    </a:p>
                  </a:txBody>
                  <a:tcPr marR="68580" marT="0" marB="0" anchor="ctr"/>
                </a:tc>
                <a:tc>
                  <a:txBody>
                    <a:bodyPr/>
                    <a:lstStyle/>
                    <a:p>
                      <a:pPr marL="0" marR="0" algn="ctr">
                        <a:lnSpc>
                          <a:spcPct val="100000"/>
                        </a:lnSpc>
                        <a:spcBef>
                          <a:spcPts val="0"/>
                        </a:spcBef>
                        <a:spcAft>
                          <a:spcPts val="0"/>
                        </a:spcAft>
                      </a:pPr>
                      <a:r>
                        <a:rPr lang="en-US" sz="1600" kern="1200" dirty="0">
                          <a:solidFill>
                            <a:srgbClr val="404040"/>
                          </a:solidFill>
                          <a:effectLst/>
                          <a:latin typeface="+mn-lt"/>
                        </a:rPr>
                        <a:t>12.8% </a:t>
                      </a:r>
                      <a:endParaRPr lang="en-US" sz="1600" dirty="0">
                        <a:solidFill>
                          <a:srgbClr val="404040"/>
                        </a:solidFill>
                        <a:effectLst/>
                        <a:latin typeface="+mn-lt"/>
                        <a:ea typeface="Calibri" panose="020F0502020204030204" pitchFamily="34" charset="0"/>
                        <a:cs typeface="Calibri" panose="020F0502020204030204" pitchFamily="34" charset="0"/>
                      </a:endParaRPr>
                    </a:p>
                  </a:txBody>
                  <a:tcPr marR="8807" marT="0" marB="0" anchor="ctr"/>
                </a:tc>
                <a:tc>
                  <a:txBody>
                    <a:bodyPr/>
                    <a:lstStyle/>
                    <a:p>
                      <a:pPr marL="0" marR="0" algn="ctr">
                        <a:lnSpc>
                          <a:spcPct val="100000"/>
                        </a:lnSpc>
                        <a:spcBef>
                          <a:spcPts val="0"/>
                        </a:spcBef>
                        <a:spcAft>
                          <a:spcPts val="0"/>
                        </a:spcAft>
                      </a:pPr>
                      <a:r>
                        <a:rPr lang="en-US" sz="1600" kern="1200" dirty="0">
                          <a:solidFill>
                            <a:srgbClr val="404040"/>
                          </a:solidFill>
                          <a:effectLst/>
                          <a:latin typeface="+mn-lt"/>
                        </a:rPr>
                        <a:t>12.6% </a:t>
                      </a:r>
                      <a:endParaRPr lang="en-US" sz="1600" dirty="0">
                        <a:solidFill>
                          <a:srgbClr val="404040"/>
                        </a:solidFill>
                        <a:effectLst/>
                        <a:latin typeface="+mn-lt"/>
                        <a:ea typeface="Calibri" panose="020F0502020204030204" pitchFamily="34" charset="0"/>
                        <a:cs typeface="Calibri" panose="020F0502020204030204" pitchFamily="34" charset="0"/>
                      </a:endParaRPr>
                    </a:p>
                  </a:txBody>
                  <a:tcPr marR="8807" marT="0" marB="0" anchor="ctr"/>
                </a:tc>
                <a:extLst>
                  <a:ext uri="{0D108BD9-81ED-4DB2-BD59-A6C34878D82A}">
                    <a16:rowId xmlns:a16="http://schemas.microsoft.com/office/drawing/2014/main" val="994198963"/>
                  </a:ext>
                </a:extLst>
              </a:tr>
              <a:tr h="398103">
                <a:tc>
                  <a:txBody>
                    <a:bodyPr/>
                    <a:lstStyle/>
                    <a:p>
                      <a:pPr marL="0" marR="0">
                        <a:lnSpc>
                          <a:spcPct val="100000"/>
                        </a:lnSpc>
                        <a:spcBef>
                          <a:spcPts val="0"/>
                        </a:spcBef>
                        <a:spcAft>
                          <a:spcPts val="0"/>
                        </a:spcAft>
                      </a:pPr>
                      <a:r>
                        <a:rPr lang="en-US" sz="1600" b="0" dirty="0">
                          <a:solidFill>
                            <a:srgbClr val="404040"/>
                          </a:solidFill>
                          <a:effectLst/>
                          <a:latin typeface="+mn-lt"/>
                        </a:rPr>
                        <a:t>Intravascular imaging use during procedure</a:t>
                      </a:r>
                      <a:endParaRPr lang="en-US" sz="1600" b="0" dirty="0">
                        <a:solidFill>
                          <a:srgbClr val="404040"/>
                        </a:solidFill>
                        <a:effectLst/>
                        <a:latin typeface="+mn-lt"/>
                        <a:ea typeface="Calibri" panose="020F0502020204030204" pitchFamily="34" charset="0"/>
                        <a:cs typeface="Times New Roman" panose="02020603050405020304" pitchFamily="18" charset="0"/>
                      </a:endParaRPr>
                    </a:p>
                  </a:txBody>
                  <a:tcPr marR="68580" marT="0" marB="0" anchor="ctr"/>
                </a:tc>
                <a:tc>
                  <a:txBody>
                    <a:bodyPr/>
                    <a:lstStyle/>
                    <a:p>
                      <a:pPr marL="0" marR="0" algn="ctr">
                        <a:lnSpc>
                          <a:spcPct val="100000"/>
                        </a:lnSpc>
                        <a:spcBef>
                          <a:spcPts val="0"/>
                        </a:spcBef>
                        <a:spcAft>
                          <a:spcPts val="0"/>
                        </a:spcAft>
                      </a:pPr>
                      <a:r>
                        <a:rPr lang="en-US" sz="1600" kern="1200" dirty="0">
                          <a:solidFill>
                            <a:srgbClr val="404040"/>
                          </a:solidFill>
                          <a:effectLst/>
                          <a:latin typeface="+mn-lt"/>
                        </a:rPr>
                        <a:t>72.3%</a:t>
                      </a:r>
                      <a:endParaRPr lang="en-US" sz="1600" dirty="0">
                        <a:solidFill>
                          <a:srgbClr val="404040"/>
                        </a:solidFill>
                        <a:effectLst/>
                        <a:latin typeface="+mn-lt"/>
                        <a:ea typeface="Calibri" panose="020F0502020204030204" pitchFamily="34" charset="0"/>
                        <a:cs typeface="Calibri" panose="020F0502020204030204" pitchFamily="34" charset="0"/>
                      </a:endParaRPr>
                    </a:p>
                  </a:txBody>
                  <a:tcPr marR="8807" marT="0" marB="0" anchor="ctr"/>
                </a:tc>
                <a:tc>
                  <a:txBody>
                    <a:bodyPr/>
                    <a:lstStyle/>
                    <a:p>
                      <a:pPr marL="0" marR="0" algn="ctr">
                        <a:lnSpc>
                          <a:spcPct val="100000"/>
                        </a:lnSpc>
                        <a:spcBef>
                          <a:spcPts val="0"/>
                        </a:spcBef>
                        <a:spcAft>
                          <a:spcPts val="0"/>
                        </a:spcAft>
                      </a:pPr>
                      <a:r>
                        <a:rPr lang="en-US" sz="1600" kern="1200" dirty="0">
                          <a:solidFill>
                            <a:srgbClr val="404040"/>
                          </a:solidFill>
                          <a:effectLst/>
                          <a:latin typeface="+mn-lt"/>
                        </a:rPr>
                        <a:t>76.7% </a:t>
                      </a:r>
                      <a:endParaRPr lang="en-US" sz="1600" dirty="0">
                        <a:solidFill>
                          <a:srgbClr val="404040"/>
                        </a:solidFill>
                        <a:effectLst/>
                        <a:latin typeface="+mn-lt"/>
                        <a:ea typeface="Calibri" panose="020F0502020204030204" pitchFamily="34" charset="0"/>
                        <a:cs typeface="Calibri" panose="020F0502020204030204" pitchFamily="34" charset="0"/>
                      </a:endParaRPr>
                    </a:p>
                  </a:txBody>
                  <a:tcPr marR="8807" marT="0" marB="0" anchor="ctr"/>
                </a:tc>
                <a:extLst>
                  <a:ext uri="{0D108BD9-81ED-4DB2-BD59-A6C34878D82A}">
                    <a16:rowId xmlns:a16="http://schemas.microsoft.com/office/drawing/2014/main" val="3531766819"/>
                  </a:ext>
                </a:extLst>
              </a:tr>
            </a:tbl>
          </a:graphicData>
        </a:graphic>
      </p:graphicFrame>
    </p:spTree>
    <p:extLst>
      <p:ext uri="{BB962C8B-B14F-4D97-AF65-F5344CB8AC3E}">
        <p14:creationId xmlns:p14="http://schemas.microsoft.com/office/powerpoint/2010/main" val="318964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3D95AB-5AA5-4AA4-BD3D-D05EE6F641E3}"/>
              </a:ext>
            </a:extLst>
          </p:cNvPr>
          <p:cNvSpPr>
            <a:spLocks noGrp="1"/>
          </p:cNvSpPr>
          <p:nvPr>
            <p:ph type="title"/>
          </p:nvPr>
        </p:nvSpPr>
        <p:spPr/>
        <p:txBody>
          <a:bodyPr/>
          <a:lstStyle/>
          <a:p>
            <a:r>
              <a:rPr lang="en-US" dirty="0"/>
              <a:t>Antiplatelet Medication Usage</a:t>
            </a:r>
          </a:p>
        </p:txBody>
      </p:sp>
      <p:graphicFrame>
        <p:nvGraphicFramePr>
          <p:cNvPr id="7" name="Chart 6">
            <a:extLst>
              <a:ext uri="{FF2B5EF4-FFF2-40B4-BE49-F238E27FC236}">
                <a16:creationId xmlns:a16="http://schemas.microsoft.com/office/drawing/2014/main" id="{6C5BDC30-3A9E-867C-4DB1-3D203BE5E120}"/>
              </a:ext>
            </a:extLst>
          </p:cNvPr>
          <p:cNvGraphicFramePr/>
          <p:nvPr>
            <p:extLst>
              <p:ext uri="{D42A27DB-BD31-4B8C-83A1-F6EECF244321}">
                <p14:modId xmlns:p14="http://schemas.microsoft.com/office/powerpoint/2010/main" val="2101134895"/>
              </p:ext>
            </p:extLst>
          </p:nvPr>
        </p:nvGraphicFramePr>
        <p:xfrm>
          <a:off x="914400" y="742950"/>
          <a:ext cx="7315200" cy="36576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7CAB9C18-FF4A-DA0B-4F75-4944D787CD40}"/>
              </a:ext>
            </a:extLst>
          </p:cNvPr>
          <p:cNvSpPr txBox="1"/>
          <p:nvPr/>
        </p:nvSpPr>
        <p:spPr>
          <a:xfrm>
            <a:off x="2468880" y="4809581"/>
            <a:ext cx="4206240" cy="215444"/>
          </a:xfrm>
          <a:prstGeom prst="rect">
            <a:avLst/>
          </a:prstGeom>
          <a:noFill/>
        </p:spPr>
        <p:txBody>
          <a:bodyPr wrap="square">
            <a:spAutoFit/>
          </a:bodyPr>
          <a:lstStyle/>
          <a:p>
            <a:pPr algn="ctr"/>
            <a:r>
              <a:rPr lang="en-US" sz="800" b="0" i="0" dirty="0">
                <a:latin typeface="Calibri" panose="020F0502020204030204" pitchFamily="34" charset="0"/>
                <a:cs typeface="Calibri" panose="020F0502020204030204" pitchFamily="34" charset="0"/>
              </a:rPr>
              <a:t>DAPT required for at least a month; Antiplatelet monotherapy through the duration of the study</a:t>
            </a:r>
            <a:endParaRPr lang="en-US" sz="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91034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3D95AB-5AA5-4AA4-BD3D-D05EE6F641E3}"/>
              </a:ext>
            </a:extLst>
          </p:cNvPr>
          <p:cNvSpPr>
            <a:spLocks noGrp="1"/>
          </p:cNvSpPr>
          <p:nvPr>
            <p:ph type="title"/>
          </p:nvPr>
        </p:nvSpPr>
        <p:spPr/>
        <p:txBody>
          <a:bodyPr/>
          <a:lstStyle/>
          <a:p>
            <a:r>
              <a:rPr lang="en-US" dirty="0"/>
              <a:t>Primary Endpoint: TLF at 1-Year</a:t>
            </a:r>
          </a:p>
        </p:txBody>
      </p:sp>
      <p:graphicFrame>
        <p:nvGraphicFramePr>
          <p:cNvPr id="30" name="Chart 29">
            <a:extLst>
              <a:ext uri="{FF2B5EF4-FFF2-40B4-BE49-F238E27FC236}">
                <a16:creationId xmlns:a16="http://schemas.microsoft.com/office/drawing/2014/main" id="{BCB9BA83-A00D-898F-D962-6452E42EF200}"/>
              </a:ext>
            </a:extLst>
          </p:cNvPr>
          <p:cNvGraphicFramePr/>
          <p:nvPr/>
        </p:nvGraphicFramePr>
        <p:xfrm>
          <a:off x="1097280" y="1138587"/>
          <a:ext cx="6949440" cy="2791499"/>
        </p:xfrm>
        <a:graphic>
          <a:graphicData uri="http://schemas.openxmlformats.org/drawingml/2006/chart">
            <c:chart xmlns:c="http://schemas.openxmlformats.org/drawingml/2006/chart" xmlns:r="http://schemas.openxmlformats.org/officeDocument/2006/relationships" r:id="rId2"/>
          </a:graphicData>
        </a:graphic>
      </p:graphicFrame>
      <p:grpSp>
        <p:nvGrpSpPr>
          <p:cNvPr id="35" name="Group 34">
            <a:extLst>
              <a:ext uri="{FF2B5EF4-FFF2-40B4-BE49-F238E27FC236}">
                <a16:creationId xmlns:a16="http://schemas.microsoft.com/office/drawing/2014/main" id="{E94F45BF-499A-9648-4EF8-9E91DAB4CF34}"/>
              </a:ext>
            </a:extLst>
          </p:cNvPr>
          <p:cNvGrpSpPr/>
          <p:nvPr/>
        </p:nvGrpSpPr>
        <p:grpSpPr>
          <a:xfrm>
            <a:off x="3474720" y="1527114"/>
            <a:ext cx="2926080" cy="640080"/>
            <a:chOff x="2724188" y="1631971"/>
            <a:chExt cx="2510639" cy="1625600"/>
          </a:xfrm>
        </p:grpSpPr>
        <p:cxnSp>
          <p:nvCxnSpPr>
            <p:cNvPr id="36" name="Connector: Elbow 35">
              <a:extLst>
                <a:ext uri="{FF2B5EF4-FFF2-40B4-BE49-F238E27FC236}">
                  <a16:creationId xmlns:a16="http://schemas.microsoft.com/office/drawing/2014/main" id="{0FB1C9AD-5F61-F5C1-D518-2B29C7BF1D26}"/>
                </a:ext>
              </a:extLst>
            </p:cNvPr>
            <p:cNvCxnSpPr>
              <a:cxnSpLocks/>
            </p:cNvCxnSpPr>
            <p:nvPr/>
          </p:nvCxnSpPr>
          <p:spPr>
            <a:xfrm flipV="1">
              <a:off x="2724188" y="1631971"/>
              <a:ext cx="2510639" cy="1625600"/>
            </a:xfrm>
            <a:prstGeom prst="bentConnector3">
              <a:avLst>
                <a:gd name="adj1" fmla="val -115"/>
              </a:avLst>
            </a:prstGeom>
            <a:ln w="12700">
              <a:solidFill>
                <a:srgbClr val="5D5D5D"/>
              </a:solidFill>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6448C48C-4FC9-C928-0BF1-1E746038E7CC}"/>
                </a:ext>
              </a:extLst>
            </p:cNvPr>
            <p:cNvCxnSpPr>
              <a:cxnSpLocks/>
            </p:cNvCxnSpPr>
            <p:nvPr/>
          </p:nvCxnSpPr>
          <p:spPr>
            <a:xfrm>
              <a:off x="5234827" y="1631971"/>
              <a:ext cx="0" cy="548640"/>
            </a:xfrm>
            <a:prstGeom prst="line">
              <a:avLst/>
            </a:prstGeom>
            <a:ln w="12700">
              <a:solidFill>
                <a:srgbClr val="5D5D5D"/>
              </a:solidFill>
            </a:ln>
          </p:spPr>
          <p:style>
            <a:lnRef idx="1">
              <a:schemeClr val="dk1"/>
            </a:lnRef>
            <a:fillRef idx="0">
              <a:schemeClr val="dk1"/>
            </a:fillRef>
            <a:effectRef idx="0">
              <a:schemeClr val="dk1"/>
            </a:effectRef>
            <a:fontRef idx="minor">
              <a:schemeClr val="tx1"/>
            </a:fontRef>
          </p:style>
        </p:cxnSp>
      </p:grpSp>
      <p:sp>
        <p:nvSpPr>
          <p:cNvPr id="40" name="TextBox 39">
            <a:extLst>
              <a:ext uri="{FF2B5EF4-FFF2-40B4-BE49-F238E27FC236}">
                <a16:creationId xmlns:a16="http://schemas.microsoft.com/office/drawing/2014/main" id="{2FC9D482-A1A0-E124-8C07-F7B5752802CA}"/>
              </a:ext>
            </a:extLst>
          </p:cNvPr>
          <p:cNvSpPr txBox="1"/>
          <p:nvPr/>
        </p:nvSpPr>
        <p:spPr>
          <a:xfrm>
            <a:off x="2935965" y="3718599"/>
            <a:ext cx="1190763" cy="505523"/>
          </a:xfrm>
          <a:prstGeom prst="rect">
            <a:avLst/>
          </a:prstGeom>
          <a:noFill/>
        </p:spPr>
        <p:txBody>
          <a:bodyPr wrap="square" rtlCol="0">
            <a:spAutoFit/>
          </a:bodyPr>
          <a:lstStyle/>
          <a:p>
            <a:pPr algn="ctr">
              <a:lnSpc>
                <a:spcPts val="1600"/>
              </a:lnSpc>
            </a:pPr>
            <a:r>
              <a:rPr lang="en-US" sz="1400" dirty="0">
                <a:solidFill>
                  <a:srgbClr val="404040"/>
                </a:solidFill>
                <a:cs typeface="Calibri" panose="020F0502020204030204" pitchFamily="34" charset="0"/>
              </a:rPr>
              <a:t>AGENT DCB</a:t>
            </a:r>
          </a:p>
          <a:p>
            <a:pPr algn="ctr">
              <a:lnSpc>
                <a:spcPts val="1600"/>
              </a:lnSpc>
            </a:pPr>
            <a:r>
              <a:rPr lang="en-US" sz="1400" dirty="0">
                <a:solidFill>
                  <a:srgbClr val="404040"/>
                </a:solidFill>
                <a:cs typeface="Calibri" panose="020F0502020204030204" pitchFamily="34" charset="0"/>
              </a:rPr>
              <a:t>(N = 301)</a:t>
            </a:r>
          </a:p>
        </p:txBody>
      </p:sp>
      <p:sp>
        <p:nvSpPr>
          <p:cNvPr id="41" name="TextBox 40">
            <a:extLst>
              <a:ext uri="{FF2B5EF4-FFF2-40B4-BE49-F238E27FC236}">
                <a16:creationId xmlns:a16="http://schemas.microsoft.com/office/drawing/2014/main" id="{A4760081-C986-A3C5-9566-55F0490FE671}"/>
              </a:ext>
            </a:extLst>
          </p:cNvPr>
          <p:cNvSpPr txBox="1"/>
          <p:nvPr/>
        </p:nvSpPr>
        <p:spPr>
          <a:xfrm>
            <a:off x="5090427" y="3718599"/>
            <a:ext cx="2654540" cy="502702"/>
          </a:xfrm>
          <a:prstGeom prst="rect">
            <a:avLst/>
          </a:prstGeom>
          <a:noFill/>
        </p:spPr>
        <p:txBody>
          <a:bodyPr wrap="square" rtlCol="0">
            <a:spAutoFit/>
          </a:bodyPr>
          <a:lstStyle/>
          <a:p>
            <a:pPr algn="ctr">
              <a:lnSpc>
                <a:spcPts val="1600"/>
              </a:lnSpc>
            </a:pPr>
            <a:r>
              <a:rPr lang="en-US" sz="1400" dirty="0">
                <a:solidFill>
                  <a:srgbClr val="404040"/>
                </a:solidFill>
                <a:cs typeface="Calibri" panose="020F0502020204030204" pitchFamily="34" charset="0"/>
              </a:rPr>
              <a:t>Balloon Angioplasty </a:t>
            </a:r>
          </a:p>
          <a:p>
            <a:pPr algn="ctr">
              <a:lnSpc>
                <a:spcPts val="1600"/>
              </a:lnSpc>
            </a:pPr>
            <a:r>
              <a:rPr lang="en-US" sz="1400" dirty="0">
                <a:solidFill>
                  <a:srgbClr val="404040"/>
                </a:solidFill>
                <a:cs typeface="Calibri" panose="020F0502020204030204" pitchFamily="34" charset="0"/>
              </a:rPr>
              <a:t>(N = 150)</a:t>
            </a:r>
          </a:p>
        </p:txBody>
      </p:sp>
      <p:sp>
        <p:nvSpPr>
          <p:cNvPr id="42" name="TextBox 41">
            <a:extLst>
              <a:ext uri="{FF2B5EF4-FFF2-40B4-BE49-F238E27FC236}">
                <a16:creationId xmlns:a16="http://schemas.microsoft.com/office/drawing/2014/main" id="{5E145EA1-4E0C-360F-72AA-74140851BBEA}"/>
              </a:ext>
            </a:extLst>
          </p:cNvPr>
          <p:cNvSpPr txBox="1"/>
          <p:nvPr/>
        </p:nvSpPr>
        <p:spPr>
          <a:xfrm>
            <a:off x="3291840" y="1014310"/>
            <a:ext cx="3291840" cy="536044"/>
          </a:xfrm>
          <a:prstGeom prst="rect">
            <a:avLst/>
          </a:prstGeom>
          <a:noFill/>
        </p:spPr>
        <p:txBody>
          <a:bodyPr wrap="square">
            <a:spAutoFit/>
          </a:bodyPr>
          <a:lstStyle/>
          <a:p>
            <a:pPr algn="ctr"/>
            <a:r>
              <a:rPr lang="en-US" sz="1400" dirty="0">
                <a:solidFill>
                  <a:srgbClr val="404040"/>
                </a:solidFill>
                <a:effectLst/>
                <a:ea typeface="Calibri" panose="020F0502020204030204" pitchFamily="34" charset="0"/>
                <a:cs typeface="Calibri" panose="020F0502020204030204" pitchFamily="34" charset="0"/>
              </a:rPr>
              <a:t>Difference [95% CI] = -10.7% [-19.2 to -2.3]</a:t>
            </a:r>
          </a:p>
          <a:p>
            <a:pPr algn="ctr">
              <a:spcBef>
                <a:spcPts val="100"/>
              </a:spcBef>
              <a:spcAft>
                <a:spcPts val="100"/>
              </a:spcAft>
            </a:pPr>
            <a:r>
              <a:rPr lang="en-US" sz="1400" dirty="0" err="1">
                <a:solidFill>
                  <a:srgbClr val="404040"/>
                </a:solidFill>
                <a:cs typeface="Calibri" panose="020F0502020204030204" pitchFamily="34" charset="0"/>
              </a:rPr>
              <a:t>P</a:t>
            </a:r>
            <a:r>
              <a:rPr lang="en-US" sz="1400" baseline="-25000" dirty="0" err="1">
                <a:solidFill>
                  <a:srgbClr val="404040"/>
                </a:solidFill>
                <a:cs typeface="Calibri" panose="020F0502020204030204" pitchFamily="34" charset="0"/>
              </a:rPr>
              <a:t>superiority</a:t>
            </a:r>
            <a:r>
              <a:rPr lang="en-US" sz="1400" dirty="0">
                <a:solidFill>
                  <a:srgbClr val="404040"/>
                </a:solidFill>
                <a:cs typeface="Calibri" panose="020F0502020204030204" pitchFamily="34" charset="0"/>
              </a:rPr>
              <a:t>=0.0063</a:t>
            </a:r>
          </a:p>
        </p:txBody>
      </p:sp>
      <p:sp>
        <p:nvSpPr>
          <p:cNvPr id="43" name="TextBox 42">
            <a:extLst>
              <a:ext uri="{FF2B5EF4-FFF2-40B4-BE49-F238E27FC236}">
                <a16:creationId xmlns:a16="http://schemas.microsoft.com/office/drawing/2014/main" id="{5CE4C6E7-5E4A-6751-86B5-24E7BE189FA2}"/>
              </a:ext>
            </a:extLst>
          </p:cNvPr>
          <p:cNvSpPr txBox="1"/>
          <p:nvPr/>
        </p:nvSpPr>
        <p:spPr>
          <a:xfrm>
            <a:off x="914400" y="4192490"/>
            <a:ext cx="7315200" cy="365760"/>
          </a:xfrm>
          <a:prstGeom prst="rect">
            <a:avLst/>
          </a:prstGeom>
          <a:noFill/>
        </p:spPr>
        <p:txBody>
          <a:bodyPr wrap="square">
            <a:spAutoFit/>
          </a:bodyPr>
          <a:lstStyle/>
          <a:p>
            <a:pPr algn="ctr">
              <a:spcBef>
                <a:spcPts val="0"/>
              </a:spcBef>
              <a:spcAft>
                <a:spcPts val="0"/>
              </a:spcAft>
            </a:pPr>
            <a:r>
              <a:rPr lang="en-US" sz="1800" dirty="0">
                <a:solidFill>
                  <a:srgbClr val="404040"/>
                </a:solidFill>
                <a:effectLst/>
                <a:ea typeface="Times New Roman" panose="02020603050405020304" pitchFamily="18" charset="0"/>
                <a:cs typeface="Calibri" panose="020F0502020204030204" pitchFamily="34" charset="0"/>
              </a:rPr>
              <a:t>AGENT DCB demonstrated superior outcomes compared to BA for 1-year TLF</a:t>
            </a:r>
          </a:p>
        </p:txBody>
      </p:sp>
      <p:sp>
        <p:nvSpPr>
          <p:cNvPr id="2" name="TextBox 1">
            <a:extLst>
              <a:ext uri="{FF2B5EF4-FFF2-40B4-BE49-F238E27FC236}">
                <a16:creationId xmlns:a16="http://schemas.microsoft.com/office/drawing/2014/main" id="{5284936C-AC49-94DB-7477-F26E6A0570AA}"/>
              </a:ext>
            </a:extLst>
          </p:cNvPr>
          <p:cNvSpPr txBox="1"/>
          <p:nvPr/>
        </p:nvSpPr>
        <p:spPr>
          <a:xfrm>
            <a:off x="2423160" y="4809581"/>
            <a:ext cx="4297680" cy="215444"/>
          </a:xfrm>
          <a:prstGeom prst="rect">
            <a:avLst/>
          </a:prstGeom>
          <a:noFill/>
        </p:spPr>
        <p:txBody>
          <a:bodyPr wrap="square">
            <a:spAutoFit/>
          </a:bodyPr>
          <a:lstStyle/>
          <a:p>
            <a:pPr algn="ctr"/>
            <a:r>
              <a:rPr lang="en-US" sz="800" b="0" i="0" dirty="0">
                <a:latin typeface="Calibri" panose="020F0502020204030204" pitchFamily="34" charset="0"/>
                <a:cs typeface="Calibri" panose="020F0502020204030204" pitchFamily="34" charset="0"/>
              </a:rPr>
              <a:t>Binary event rates; A z-test with </a:t>
            </a:r>
            <a:r>
              <a:rPr lang="en-US" sz="800" b="0" i="0" dirty="0" err="1">
                <a:latin typeface="Calibri" panose="020F0502020204030204" pitchFamily="34" charset="0"/>
                <a:cs typeface="Calibri" panose="020F0502020204030204" pitchFamily="34" charset="0"/>
              </a:rPr>
              <a:t>unpooled</a:t>
            </a:r>
            <a:r>
              <a:rPr lang="en-US" sz="800" b="0" i="0" dirty="0">
                <a:latin typeface="Calibri" panose="020F0502020204030204" pitchFamily="34" charset="0"/>
                <a:cs typeface="Calibri" panose="020F0502020204030204" pitchFamily="34" charset="0"/>
              </a:rPr>
              <a:t> variance for the difference of two proportions was used</a:t>
            </a:r>
          </a:p>
        </p:txBody>
      </p:sp>
      <p:sp>
        <p:nvSpPr>
          <p:cNvPr id="6" name="Rounded Rectangle 5">
            <a:extLst>
              <a:ext uri="{FF2B5EF4-FFF2-40B4-BE49-F238E27FC236}">
                <a16:creationId xmlns:a16="http://schemas.microsoft.com/office/drawing/2014/main" id="{9481D9EB-6D3E-0498-D250-E34A93165818}"/>
              </a:ext>
            </a:extLst>
          </p:cNvPr>
          <p:cNvSpPr/>
          <p:nvPr/>
        </p:nvSpPr>
        <p:spPr>
          <a:xfrm>
            <a:off x="2935964" y="1743141"/>
            <a:ext cx="1023387" cy="201203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5">
            <a:extLst>
              <a:ext uri="{FF2B5EF4-FFF2-40B4-BE49-F238E27FC236}">
                <a16:creationId xmlns:a16="http://schemas.microsoft.com/office/drawing/2014/main" id="{4EE93ED2-86CE-427E-D571-ACA5E15EC63F}"/>
              </a:ext>
            </a:extLst>
          </p:cNvPr>
          <p:cNvSpPr/>
          <p:nvPr/>
        </p:nvSpPr>
        <p:spPr>
          <a:xfrm>
            <a:off x="5918919" y="1743496"/>
            <a:ext cx="1023387" cy="201168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0244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0" nodeType="clickEffect">
                                  <p:stCondLst>
                                    <p:cond delay="0"/>
                                  </p:stCondLst>
                                  <p:childTnLst>
                                    <p:animEffect transition="out" filter="dissolv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P spid="6"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3D95AB-5AA5-4AA4-BD3D-D05EE6F641E3}"/>
              </a:ext>
            </a:extLst>
          </p:cNvPr>
          <p:cNvSpPr>
            <a:spLocks noGrp="1"/>
          </p:cNvSpPr>
          <p:nvPr>
            <p:ph type="title"/>
          </p:nvPr>
        </p:nvSpPr>
        <p:spPr/>
        <p:txBody>
          <a:bodyPr/>
          <a:lstStyle/>
          <a:p>
            <a:r>
              <a:rPr lang="en-US" dirty="0"/>
              <a:t>TLR and Target Vessel Related MI at 1-Year</a:t>
            </a:r>
          </a:p>
        </p:txBody>
      </p:sp>
      <p:sp>
        <p:nvSpPr>
          <p:cNvPr id="10" name="Rectangle 9">
            <a:extLst>
              <a:ext uri="{FF2B5EF4-FFF2-40B4-BE49-F238E27FC236}">
                <a16:creationId xmlns:a16="http://schemas.microsoft.com/office/drawing/2014/main" id="{5645FF78-E7C8-4A83-A138-CD65B91856CA}"/>
              </a:ext>
            </a:extLst>
          </p:cNvPr>
          <p:cNvSpPr/>
          <p:nvPr/>
        </p:nvSpPr>
        <p:spPr>
          <a:xfrm>
            <a:off x="657779" y="893078"/>
            <a:ext cx="3840480" cy="3657600"/>
          </a:xfrm>
          <a:prstGeom prst="rect">
            <a:avLst/>
          </a:prstGeom>
          <a:noFill/>
          <a:ln w="9525">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rgbClr val="404040"/>
              </a:solidFill>
            </a:endParaRPr>
          </a:p>
        </p:txBody>
      </p:sp>
      <p:graphicFrame>
        <p:nvGraphicFramePr>
          <p:cNvPr id="11" name="Table 10">
            <a:extLst>
              <a:ext uri="{FF2B5EF4-FFF2-40B4-BE49-F238E27FC236}">
                <a16:creationId xmlns:a16="http://schemas.microsoft.com/office/drawing/2014/main" id="{AD3DC322-D837-4330-87DC-D663E945824A}"/>
              </a:ext>
            </a:extLst>
          </p:cNvPr>
          <p:cNvGraphicFramePr>
            <a:graphicFrameLocks noGrp="1"/>
          </p:cNvGraphicFramePr>
          <p:nvPr>
            <p:extLst>
              <p:ext uri="{D42A27DB-BD31-4B8C-83A1-F6EECF244321}">
                <p14:modId xmlns:p14="http://schemas.microsoft.com/office/powerpoint/2010/main" val="2250363680"/>
              </p:ext>
            </p:extLst>
          </p:nvPr>
        </p:nvGraphicFramePr>
        <p:xfrm>
          <a:off x="672528" y="3958796"/>
          <a:ext cx="3827888" cy="557127"/>
        </p:xfrm>
        <a:graphic>
          <a:graphicData uri="http://schemas.openxmlformats.org/drawingml/2006/table">
            <a:tbl>
              <a:tblPr firstRow="1" bandRow="1">
                <a:tableStyleId>{5C22544A-7EE6-4342-B048-85BDC9FD1C3A}</a:tableStyleId>
              </a:tblPr>
              <a:tblGrid>
                <a:gridCol w="448350">
                  <a:extLst>
                    <a:ext uri="{9D8B030D-6E8A-4147-A177-3AD203B41FA5}">
                      <a16:colId xmlns:a16="http://schemas.microsoft.com/office/drawing/2014/main" val="20000"/>
                    </a:ext>
                  </a:extLst>
                </a:gridCol>
                <a:gridCol w="258097">
                  <a:extLst>
                    <a:ext uri="{9D8B030D-6E8A-4147-A177-3AD203B41FA5}">
                      <a16:colId xmlns:a16="http://schemas.microsoft.com/office/drawing/2014/main" val="20001"/>
                    </a:ext>
                  </a:extLst>
                </a:gridCol>
                <a:gridCol w="1091380">
                  <a:extLst>
                    <a:ext uri="{9D8B030D-6E8A-4147-A177-3AD203B41FA5}">
                      <a16:colId xmlns:a16="http://schemas.microsoft.com/office/drawing/2014/main" val="20002"/>
                    </a:ext>
                  </a:extLst>
                </a:gridCol>
                <a:gridCol w="575187">
                  <a:extLst>
                    <a:ext uri="{9D8B030D-6E8A-4147-A177-3AD203B41FA5}">
                      <a16:colId xmlns:a16="http://schemas.microsoft.com/office/drawing/2014/main" val="20005"/>
                    </a:ext>
                  </a:extLst>
                </a:gridCol>
                <a:gridCol w="1054510">
                  <a:extLst>
                    <a:ext uri="{9D8B030D-6E8A-4147-A177-3AD203B41FA5}">
                      <a16:colId xmlns:a16="http://schemas.microsoft.com/office/drawing/2014/main" val="20006"/>
                    </a:ext>
                  </a:extLst>
                </a:gridCol>
                <a:gridCol w="400364">
                  <a:extLst>
                    <a:ext uri="{9D8B030D-6E8A-4147-A177-3AD203B41FA5}">
                      <a16:colId xmlns:a16="http://schemas.microsoft.com/office/drawing/2014/main" val="1807386226"/>
                    </a:ext>
                  </a:extLst>
                </a:gridCol>
              </a:tblGrid>
              <a:tr h="18570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404040"/>
                          </a:solidFill>
                          <a:latin typeface="Calibri" panose="020F0502020204030204" pitchFamily="34" charset="0"/>
                          <a:cs typeface="Arial" panose="020B0604020202020204" pitchFamily="34" charset="0"/>
                        </a:rPr>
                        <a:t># at risk</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0" rtl="0" eaLnBrk="1" fontAlgn="auto" latinLnBrk="0" hangingPunct="1">
                        <a:lnSpc>
                          <a:spcPct val="100000"/>
                        </a:lnSpc>
                        <a:spcBef>
                          <a:spcPts val="0"/>
                        </a:spcBef>
                        <a:spcAft>
                          <a:spcPts val="0"/>
                        </a:spcAft>
                        <a:buClrTx/>
                        <a:buSzTx/>
                        <a:buFontTx/>
                        <a:buNone/>
                        <a:tabLst/>
                        <a:defRPr/>
                      </a:pP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857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404040"/>
                          </a:solidFill>
                          <a:latin typeface="Calibri" panose="020F0502020204030204" pitchFamily="34" charset="0"/>
                          <a:cs typeface="Arial" panose="020B0604020202020204" pitchFamily="34" charset="0"/>
                        </a:rPr>
                        <a:t>AGENT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404040"/>
                          </a:solidFill>
                          <a:latin typeface="Calibri" panose="020F0502020204030204" pitchFamily="34" charset="0"/>
                          <a:cs typeface="Arial" panose="020B0604020202020204" pitchFamily="34" charset="0"/>
                        </a:rPr>
                        <a:t>321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404040"/>
                          </a:solidFill>
                          <a:latin typeface="Calibri" panose="020F0502020204030204" pitchFamily="34" charset="0"/>
                          <a:cs typeface="Arial" panose="020B0604020202020204" pitchFamily="34" charset="0"/>
                        </a:rPr>
                        <a:t>306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404040"/>
                          </a:solidFill>
                          <a:latin typeface="Calibri" panose="020F0502020204030204" pitchFamily="34" charset="0"/>
                          <a:cs typeface="Arial" panose="020B0604020202020204" pitchFamily="34" charset="0"/>
                        </a:rPr>
                        <a:t>219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57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404040"/>
                          </a:solidFill>
                          <a:latin typeface="Calibri" panose="020F0502020204030204" pitchFamily="34" charset="0"/>
                          <a:cs typeface="Arial" panose="020B0604020202020204" pitchFamily="34" charset="0"/>
                        </a:rPr>
                        <a:t>BA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404040"/>
                          </a:solidFill>
                          <a:latin typeface="Calibri" panose="020F0502020204030204" pitchFamily="34" charset="0"/>
                          <a:cs typeface="Arial" panose="020B0604020202020204" pitchFamily="34" charset="0"/>
                        </a:rPr>
                        <a:t>159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404040"/>
                          </a:solidFill>
                          <a:latin typeface="Calibri" panose="020F0502020204030204" pitchFamily="34" charset="0"/>
                          <a:cs typeface="Arial" panose="020B0604020202020204" pitchFamily="34" charset="0"/>
                        </a:rPr>
                        <a:t>142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404040"/>
                          </a:solidFill>
                          <a:latin typeface="Calibri" panose="020F0502020204030204" pitchFamily="34" charset="0"/>
                          <a:cs typeface="Arial" panose="020B0604020202020204" pitchFamily="34" charset="0"/>
                        </a:rPr>
                        <a:t>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25" name="TextBox 24">
            <a:extLst>
              <a:ext uri="{FF2B5EF4-FFF2-40B4-BE49-F238E27FC236}">
                <a16:creationId xmlns:a16="http://schemas.microsoft.com/office/drawing/2014/main" id="{B8424AC2-CCA6-470C-9A61-D3ACA121B78D}"/>
              </a:ext>
            </a:extLst>
          </p:cNvPr>
          <p:cNvSpPr txBox="1"/>
          <p:nvPr/>
        </p:nvSpPr>
        <p:spPr>
          <a:xfrm rot="16200000">
            <a:off x="-122103" y="2191669"/>
            <a:ext cx="1737360" cy="307777"/>
          </a:xfrm>
          <a:prstGeom prst="rect">
            <a:avLst/>
          </a:prstGeom>
          <a:noFill/>
        </p:spPr>
        <p:txBody>
          <a:bodyPr wrap="square" rtlCol="0">
            <a:spAutoFit/>
          </a:bodyPr>
          <a:lstStyle/>
          <a:p>
            <a:pPr algn="ctr"/>
            <a:r>
              <a:rPr lang="en-US" sz="1400" dirty="0">
                <a:solidFill>
                  <a:srgbClr val="404040"/>
                </a:solidFill>
              </a:rPr>
              <a:t>Cumulative TLR Rate</a:t>
            </a:r>
          </a:p>
        </p:txBody>
      </p:sp>
      <p:sp>
        <p:nvSpPr>
          <p:cNvPr id="8" name="TextBox 7">
            <a:extLst>
              <a:ext uri="{FF2B5EF4-FFF2-40B4-BE49-F238E27FC236}">
                <a16:creationId xmlns:a16="http://schemas.microsoft.com/office/drawing/2014/main" id="{9DC8B061-BBC6-25CB-D432-BE987A16952A}"/>
              </a:ext>
            </a:extLst>
          </p:cNvPr>
          <p:cNvSpPr txBox="1"/>
          <p:nvPr/>
        </p:nvSpPr>
        <p:spPr>
          <a:xfrm>
            <a:off x="993247" y="1780678"/>
            <a:ext cx="240323" cy="224480"/>
          </a:xfrm>
          <a:prstGeom prst="rect">
            <a:avLst/>
          </a:prstGeom>
          <a:noFill/>
        </p:spPr>
        <p:txBody>
          <a:bodyPr wrap="none" rtlCol="0" anchor="ctr">
            <a:noAutofit/>
          </a:bodyPr>
          <a:lstStyle/>
          <a:p>
            <a:pPr algn="r"/>
            <a:r>
              <a:rPr lang="en-US" sz="1400" dirty="0">
                <a:solidFill>
                  <a:srgbClr val="404040"/>
                </a:solidFill>
                <a:cs typeface="Calibri" panose="020F0502020204030204" pitchFamily="34" charset="0"/>
              </a:rPr>
              <a:t>2</a:t>
            </a:r>
            <a:r>
              <a:rPr lang="en-US" sz="1400" b="0" i="0" dirty="0">
                <a:solidFill>
                  <a:srgbClr val="404040"/>
                </a:solidFill>
                <a:cs typeface="Calibri" panose="020F0502020204030204" pitchFamily="34" charset="0"/>
              </a:rPr>
              <a:t>0%</a:t>
            </a:r>
          </a:p>
        </p:txBody>
      </p:sp>
      <p:sp>
        <p:nvSpPr>
          <p:cNvPr id="9" name="TextBox 8">
            <a:extLst>
              <a:ext uri="{FF2B5EF4-FFF2-40B4-BE49-F238E27FC236}">
                <a16:creationId xmlns:a16="http://schemas.microsoft.com/office/drawing/2014/main" id="{44B0B171-59B4-6B27-4530-D1B52D5F84C3}"/>
              </a:ext>
            </a:extLst>
          </p:cNvPr>
          <p:cNvSpPr txBox="1"/>
          <p:nvPr/>
        </p:nvSpPr>
        <p:spPr>
          <a:xfrm>
            <a:off x="993247" y="2593018"/>
            <a:ext cx="240323" cy="224480"/>
          </a:xfrm>
          <a:prstGeom prst="rect">
            <a:avLst/>
          </a:prstGeom>
          <a:noFill/>
        </p:spPr>
        <p:txBody>
          <a:bodyPr wrap="none" rtlCol="0" anchor="ctr">
            <a:noAutofit/>
          </a:bodyPr>
          <a:lstStyle/>
          <a:p>
            <a:pPr algn="r"/>
            <a:r>
              <a:rPr lang="en-US" sz="1400" dirty="0">
                <a:solidFill>
                  <a:srgbClr val="404040"/>
                </a:solidFill>
                <a:cs typeface="Calibri" panose="020F0502020204030204" pitchFamily="34" charset="0"/>
              </a:rPr>
              <a:t>10%</a:t>
            </a:r>
            <a:endParaRPr lang="en-US" sz="1400" b="0" i="0" dirty="0">
              <a:solidFill>
                <a:srgbClr val="404040"/>
              </a:solidFill>
              <a:cs typeface="Calibri" panose="020F0502020204030204" pitchFamily="34" charset="0"/>
            </a:endParaRPr>
          </a:p>
        </p:txBody>
      </p:sp>
      <p:sp>
        <p:nvSpPr>
          <p:cNvPr id="12" name="TextBox 11">
            <a:extLst>
              <a:ext uri="{FF2B5EF4-FFF2-40B4-BE49-F238E27FC236}">
                <a16:creationId xmlns:a16="http://schemas.microsoft.com/office/drawing/2014/main" id="{ECFC4FA8-1D83-7876-3CD5-D03CE8101E5F}"/>
              </a:ext>
            </a:extLst>
          </p:cNvPr>
          <p:cNvSpPr txBox="1"/>
          <p:nvPr/>
        </p:nvSpPr>
        <p:spPr>
          <a:xfrm>
            <a:off x="1028083" y="3405357"/>
            <a:ext cx="240323" cy="224480"/>
          </a:xfrm>
          <a:prstGeom prst="rect">
            <a:avLst/>
          </a:prstGeom>
          <a:noFill/>
        </p:spPr>
        <p:txBody>
          <a:bodyPr wrap="none" rtlCol="0" anchor="ctr">
            <a:noAutofit/>
          </a:bodyPr>
          <a:lstStyle/>
          <a:p>
            <a:pPr algn="r"/>
            <a:r>
              <a:rPr lang="en-US" sz="1400" b="0" i="0" dirty="0">
                <a:solidFill>
                  <a:srgbClr val="404040"/>
                </a:solidFill>
                <a:cs typeface="Calibri" panose="020F0502020204030204" pitchFamily="34" charset="0"/>
              </a:rPr>
              <a:t>0%</a:t>
            </a:r>
          </a:p>
        </p:txBody>
      </p:sp>
      <p:sp>
        <p:nvSpPr>
          <p:cNvPr id="17" name="TextBox 16">
            <a:extLst>
              <a:ext uri="{FF2B5EF4-FFF2-40B4-BE49-F238E27FC236}">
                <a16:creationId xmlns:a16="http://schemas.microsoft.com/office/drawing/2014/main" id="{992A0D7D-696B-CC23-46E8-2E7F4E7B68AF}"/>
              </a:ext>
            </a:extLst>
          </p:cNvPr>
          <p:cNvSpPr txBox="1"/>
          <p:nvPr/>
        </p:nvSpPr>
        <p:spPr>
          <a:xfrm>
            <a:off x="993247" y="968338"/>
            <a:ext cx="240323" cy="224480"/>
          </a:xfrm>
          <a:prstGeom prst="rect">
            <a:avLst/>
          </a:prstGeom>
          <a:noFill/>
        </p:spPr>
        <p:txBody>
          <a:bodyPr wrap="none" rtlCol="0" anchor="ctr">
            <a:noAutofit/>
          </a:bodyPr>
          <a:lstStyle/>
          <a:p>
            <a:pPr algn="r"/>
            <a:r>
              <a:rPr lang="en-US" sz="1400" b="0" i="0" dirty="0">
                <a:solidFill>
                  <a:srgbClr val="404040"/>
                </a:solidFill>
                <a:cs typeface="Calibri" panose="020F0502020204030204" pitchFamily="34" charset="0"/>
              </a:rPr>
              <a:t>30%</a:t>
            </a:r>
          </a:p>
        </p:txBody>
      </p:sp>
      <p:sp>
        <p:nvSpPr>
          <p:cNvPr id="29" name="TextBox 28">
            <a:extLst>
              <a:ext uri="{FF2B5EF4-FFF2-40B4-BE49-F238E27FC236}">
                <a16:creationId xmlns:a16="http://schemas.microsoft.com/office/drawing/2014/main" id="{3CC1491C-6792-A889-2C0C-02148C8AF7BC}"/>
              </a:ext>
            </a:extLst>
          </p:cNvPr>
          <p:cNvSpPr txBox="1"/>
          <p:nvPr/>
        </p:nvSpPr>
        <p:spPr>
          <a:xfrm>
            <a:off x="1301384" y="3818791"/>
            <a:ext cx="2926080" cy="182880"/>
          </a:xfrm>
          <a:prstGeom prst="rect">
            <a:avLst/>
          </a:prstGeom>
          <a:noFill/>
        </p:spPr>
        <p:txBody>
          <a:bodyPr wrap="square" rtlCol="0" anchor="ctr">
            <a:spAutoFit/>
          </a:bodyPr>
          <a:lstStyle/>
          <a:p>
            <a:pPr algn="ctr">
              <a:tabLst>
                <a:tab pos="1255713" algn="l"/>
                <a:tab pos="1376363" algn="l"/>
              </a:tabLst>
            </a:pPr>
            <a:r>
              <a:rPr lang="en-US" sz="1400" dirty="0">
                <a:solidFill>
                  <a:srgbClr val="404040"/>
                </a:solidFill>
                <a:cs typeface="Arial" panose="020B0604020202020204" pitchFamily="34" charset="0"/>
              </a:rPr>
              <a:t>Months Since Index Procedure</a:t>
            </a:r>
          </a:p>
        </p:txBody>
      </p:sp>
      <p:pic>
        <p:nvPicPr>
          <p:cNvPr id="2" name="Graphic 1">
            <a:extLst>
              <a:ext uri="{FF2B5EF4-FFF2-40B4-BE49-F238E27FC236}">
                <a16:creationId xmlns:a16="http://schemas.microsoft.com/office/drawing/2014/main" id="{747EDE8C-A409-F246-E52E-753DF6C15B22}"/>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9765" t="1" r="17240" b="67372"/>
          <a:stretch/>
        </p:blipFill>
        <p:spPr>
          <a:xfrm>
            <a:off x="1159959" y="1016755"/>
            <a:ext cx="3227687" cy="2651760"/>
          </a:xfrm>
          <a:prstGeom prst="rect">
            <a:avLst/>
          </a:prstGeom>
        </p:spPr>
      </p:pic>
      <p:sp>
        <p:nvSpPr>
          <p:cNvPr id="13" name="TextBox 12">
            <a:extLst>
              <a:ext uri="{FF2B5EF4-FFF2-40B4-BE49-F238E27FC236}">
                <a16:creationId xmlns:a16="http://schemas.microsoft.com/office/drawing/2014/main" id="{A05B5D20-2B07-450D-B251-BB3551C1CBEB}"/>
              </a:ext>
            </a:extLst>
          </p:cNvPr>
          <p:cNvSpPr txBox="1"/>
          <p:nvPr/>
        </p:nvSpPr>
        <p:spPr>
          <a:xfrm>
            <a:off x="1585082" y="910340"/>
            <a:ext cx="2377440" cy="738664"/>
          </a:xfrm>
          <a:prstGeom prst="rect">
            <a:avLst/>
          </a:prstGeom>
          <a:noFill/>
        </p:spPr>
        <p:txBody>
          <a:bodyPr wrap="square" rtlCol="0" anchor="ctr">
            <a:spAutoFit/>
          </a:bodyPr>
          <a:lstStyle/>
          <a:p>
            <a:pPr algn="ctr">
              <a:tabLst>
                <a:tab pos="1255713" algn="l"/>
                <a:tab pos="1376363" algn="l"/>
              </a:tabLst>
            </a:pPr>
            <a:r>
              <a:rPr lang="en-US" sz="1400" b="1" dirty="0">
                <a:solidFill>
                  <a:srgbClr val="6FB042"/>
                </a:solidFill>
                <a:cs typeface="Arial" panose="020B0604020202020204" pitchFamily="34" charset="0"/>
              </a:rPr>
              <a:t>AGENT</a:t>
            </a:r>
            <a:r>
              <a:rPr lang="en-US" sz="1400" dirty="0">
                <a:cs typeface="Arial" panose="020B0604020202020204" pitchFamily="34" charset="0"/>
              </a:rPr>
              <a:t> </a:t>
            </a:r>
            <a:r>
              <a:rPr lang="en-US" sz="1400" b="1" dirty="0">
                <a:solidFill>
                  <a:srgbClr val="6FB042"/>
                </a:solidFill>
                <a:cs typeface="Arial" panose="020B0604020202020204" pitchFamily="34" charset="0"/>
              </a:rPr>
              <a:t>12.4%</a:t>
            </a:r>
            <a:r>
              <a:rPr lang="en-US" sz="1400" dirty="0">
                <a:cs typeface="Arial" panose="020B0604020202020204" pitchFamily="34" charset="0"/>
              </a:rPr>
              <a:t> </a:t>
            </a:r>
            <a:r>
              <a:rPr lang="en-US" sz="1400" dirty="0">
                <a:solidFill>
                  <a:srgbClr val="404040"/>
                </a:solidFill>
                <a:cs typeface="Arial" panose="020B0604020202020204" pitchFamily="34" charset="0"/>
              </a:rPr>
              <a:t>vs.</a:t>
            </a:r>
            <a:r>
              <a:rPr lang="en-US" sz="1400" dirty="0">
                <a:cs typeface="Arial" panose="020B0604020202020204" pitchFamily="34" charset="0"/>
              </a:rPr>
              <a:t> </a:t>
            </a:r>
            <a:r>
              <a:rPr lang="en-US" sz="1400" b="1" dirty="0">
                <a:solidFill>
                  <a:srgbClr val="78787A"/>
                </a:solidFill>
                <a:cs typeface="Arial" panose="020B0604020202020204" pitchFamily="34" charset="0"/>
              </a:rPr>
              <a:t>BA 24.0% </a:t>
            </a:r>
          </a:p>
          <a:p>
            <a:pPr algn="ctr">
              <a:tabLst>
                <a:tab pos="1255713" algn="l"/>
                <a:tab pos="1376363" algn="l"/>
              </a:tabLst>
            </a:pPr>
            <a:r>
              <a:rPr lang="en-US" sz="1400" b="1" dirty="0">
                <a:solidFill>
                  <a:srgbClr val="404040"/>
                </a:solidFill>
                <a:cs typeface="Times New Roman" panose="02020603050405020304" pitchFamily="18" charset="0"/>
              </a:rPr>
              <a:t>HR 0.49 </a:t>
            </a:r>
            <a:r>
              <a:rPr lang="en-US" sz="1400" dirty="0">
                <a:solidFill>
                  <a:srgbClr val="404040"/>
                </a:solidFill>
                <a:cs typeface="Times New Roman" panose="02020603050405020304" pitchFamily="18" charset="0"/>
              </a:rPr>
              <a:t>(95% CI 0.31 to 0.78)</a:t>
            </a:r>
          </a:p>
          <a:p>
            <a:pPr algn="ctr">
              <a:tabLst>
                <a:tab pos="1255713" algn="l"/>
                <a:tab pos="1376363" algn="l"/>
              </a:tabLst>
            </a:pPr>
            <a:r>
              <a:rPr lang="en-US" sz="1400" dirty="0">
                <a:solidFill>
                  <a:srgbClr val="404040"/>
                </a:solidFill>
                <a:cs typeface="Arial" panose="020B0604020202020204" pitchFamily="34" charset="0"/>
              </a:rPr>
              <a:t>P=0.002</a:t>
            </a:r>
          </a:p>
        </p:txBody>
      </p:sp>
      <p:sp>
        <p:nvSpPr>
          <p:cNvPr id="6" name="TextBox 5">
            <a:extLst>
              <a:ext uri="{FF2B5EF4-FFF2-40B4-BE49-F238E27FC236}">
                <a16:creationId xmlns:a16="http://schemas.microsoft.com/office/drawing/2014/main" id="{957C40B3-47D8-9C6D-276E-9379C3D4C6D0}"/>
              </a:ext>
            </a:extLst>
          </p:cNvPr>
          <p:cNvSpPr txBox="1"/>
          <p:nvPr/>
        </p:nvSpPr>
        <p:spPr>
          <a:xfrm>
            <a:off x="1828800" y="4720453"/>
            <a:ext cx="5486400" cy="338554"/>
          </a:xfrm>
          <a:prstGeom prst="rect">
            <a:avLst/>
          </a:prstGeom>
          <a:noFill/>
        </p:spPr>
        <p:txBody>
          <a:bodyPr wrap="square">
            <a:spAutoFit/>
          </a:bodyPr>
          <a:lstStyle/>
          <a:p>
            <a:pPr marL="0" marR="0" algn="ctr">
              <a:spcBef>
                <a:spcPts val="0"/>
              </a:spcBef>
              <a:spcAft>
                <a:spcPts val="0"/>
              </a:spcAft>
            </a:pPr>
            <a:r>
              <a:rPr lang="en-US" sz="800" b="0" i="0" dirty="0">
                <a:solidFill>
                  <a:schemeClr val="tx2"/>
                </a:solidFill>
                <a:effectLst/>
                <a:latin typeface="Calibri" panose="020F0502020204030204" pitchFamily="34" charset="0"/>
                <a:ea typeface="MS Mincho" panose="02020609040205080304" pitchFamily="49" charset="-128"/>
                <a:cs typeface="Calibri" panose="020F0502020204030204" pitchFamily="34" charset="0"/>
              </a:rPr>
              <a:t>Log-rank P values; Periprocedural MI occurring within 48 hours of the index procedure adjudicated by the SCAI definition, and spontaneous MI occurring 48 hours after the index procedure was adjudicated according to the 4th Universal MI definition</a:t>
            </a:r>
          </a:p>
        </p:txBody>
      </p:sp>
      <p:sp>
        <p:nvSpPr>
          <p:cNvPr id="4" name="Rectangle 3">
            <a:extLst>
              <a:ext uri="{FF2B5EF4-FFF2-40B4-BE49-F238E27FC236}">
                <a16:creationId xmlns:a16="http://schemas.microsoft.com/office/drawing/2014/main" id="{BD4C6F40-DBFC-AC72-AE67-04BD6F6C2602}"/>
              </a:ext>
            </a:extLst>
          </p:cNvPr>
          <p:cNvSpPr/>
          <p:nvPr/>
        </p:nvSpPr>
        <p:spPr>
          <a:xfrm>
            <a:off x="4672290" y="893078"/>
            <a:ext cx="3840480" cy="3657600"/>
          </a:xfrm>
          <a:prstGeom prst="rect">
            <a:avLst/>
          </a:prstGeom>
          <a:noFill/>
          <a:ln w="9525">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rgbClr val="404040"/>
              </a:solidFill>
            </a:endParaRPr>
          </a:p>
        </p:txBody>
      </p:sp>
      <p:sp>
        <p:nvSpPr>
          <p:cNvPr id="16" name="TextBox 15">
            <a:extLst>
              <a:ext uri="{FF2B5EF4-FFF2-40B4-BE49-F238E27FC236}">
                <a16:creationId xmlns:a16="http://schemas.microsoft.com/office/drawing/2014/main" id="{20565AFF-C5E0-177F-D9DB-E7F99B39BF9D}"/>
              </a:ext>
            </a:extLst>
          </p:cNvPr>
          <p:cNvSpPr txBox="1"/>
          <p:nvPr/>
        </p:nvSpPr>
        <p:spPr>
          <a:xfrm rot="16200000">
            <a:off x="3814840" y="2091098"/>
            <a:ext cx="1938503" cy="307777"/>
          </a:xfrm>
          <a:prstGeom prst="rect">
            <a:avLst/>
          </a:prstGeom>
          <a:noFill/>
        </p:spPr>
        <p:txBody>
          <a:bodyPr wrap="square" rtlCol="0">
            <a:spAutoFit/>
          </a:bodyPr>
          <a:lstStyle/>
          <a:p>
            <a:pPr algn="ctr"/>
            <a:r>
              <a:rPr lang="en-US" sz="1400" dirty="0">
                <a:solidFill>
                  <a:srgbClr val="404040"/>
                </a:solidFill>
              </a:rPr>
              <a:t>Cumulative TV-MI Rate</a:t>
            </a:r>
          </a:p>
        </p:txBody>
      </p:sp>
      <p:sp>
        <p:nvSpPr>
          <p:cNvPr id="18" name="TextBox 17">
            <a:extLst>
              <a:ext uri="{FF2B5EF4-FFF2-40B4-BE49-F238E27FC236}">
                <a16:creationId xmlns:a16="http://schemas.microsoft.com/office/drawing/2014/main" id="{378824CA-4296-A550-DFF3-1DFA51B7FECF}"/>
              </a:ext>
            </a:extLst>
          </p:cNvPr>
          <p:cNvSpPr txBox="1"/>
          <p:nvPr/>
        </p:nvSpPr>
        <p:spPr>
          <a:xfrm>
            <a:off x="5038136" y="1780678"/>
            <a:ext cx="240323" cy="224480"/>
          </a:xfrm>
          <a:prstGeom prst="rect">
            <a:avLst/>
          </a:prstGeom>
          <a:noFill/>
        </p:spPr>
        <p:txBody>
          <a:bodyPr wrap="none" rtlCol="0" anchor="ctr">
            <a:noAutofit/>
          </a:bodyPr>
          <a:lstStyle/>
          <a:p>
            <a:pPr algn="r"/>
            <a:r>
              <a:rPr lang="en-US" sz="1400" dirty="0">
                <a:solidFill>
                  <a:srgbClr val="404040"/>
                </a:solidFill>
                <a:cs typeface="Calibri" panose="020F0502020204030204" pitchFamily="34" charset="0"/>
              </a:rPr>
              <a:t>2</a:t>
            </a:r>
            <a:r>
              <a:rPr lang="en-US" sz="1400" b="0" i="0" dirty="0">
                <a:solidFill>
                  <a:srgbClr val="404040"/>
                </a:solidFill>
                <a:cs typeface="Calibri" panose="020F0502020204030204" pitchFamily="34" charset="0"/>
              </a:rPr>
              <a:t>0%</a:t>
            </a:r>
          </a:p>
        </p:txBody>
      </p:sp>
      <p:sp>
        <p:nvSpPr>
          <p:cNvPr id="19" name="TextBox 18">
            <a:extLst>
              <a:ext uri="{FF2B5EF4-FFF2-40B4-BE49-F238E27FC236}">
                <a16:creationId xmlns:a16="http://schemas.microsoft.com/office/drawing/2014/main" id="{20D964BA-2AE5-6B07-58DB-9D81C42716D7}"/>
              </a:ext>
            </a:extLst>
          </p:cNvPr>
          <p:cNvSpPr txBox="1"/>
          <p:nvPr/>
        </p:nvSpPr>
        <p:spPr>
          <a:xfrm>
            <a:off x="5038136" y="2593018"/>
            <a:ext cx="240323" cy="224480"/>
          </a:xfrm>
          <a:prstGeom prst="rect">
            <a:avLst/>
          </a:prstGeom>
          <a:noFill/>
        </p:spPr>
        <p:txBody>
          <a:bodyPr wrap="none" rtlCol="0" anchor="ctr">
            <a:noAutofit/>
          </a:bodyPr>
          <a:lstStyle/>
          <a:p>
            <a:pPr algn="r"/>
            <a:r>
              <a:rPr lang="en-US" sz="1400" dirty="0">
                <a:solidFill>
                  <a:srgbClr val="404040"/>
                </a:solidFill>
                <a:cs typeface="Calibri" panose="020F0502020204030204" pitchFamily="34" charset="0"/>
              </a:rPr>
              <a:t>10%</a:t>
            </a:r>
            <a:endParaRPr lang="en-US" sz="1400" b="0" i="0" dirty="0">
              <a:solidFill>
                <a:srgbClr val="404040"/>
              </a:solidFill>
              <a:cs typeface="Calibri" panose="020F0502020204030204" pitchFamily="34" charset="0"/>
            </a:endParaRPr>
          </a:p>
        </p:txBody>
      </p:sp>
      <p:sp>
        <p:nvSpPr>
          <p:cNvPr id="20" name="TextBox 19">
            <a:extLst>
              <a:ext uri="{FF2B5EF4-FFF2-40B4-BE49-F238E27FC236}">
                <a16:creationId xmlns:a16="http://schemas.microsoft.com/office/drawing/2014/main" id="{8A1FBE32-E2F2-4DAD-04D2-4C7EB6BEAFBB}"/>
              </a:ext>
            </a:extLst>
          </p:cNvPr>
          <p:cNvSpPr txBox="1"/>
          <p:nvPr/>
        </p:nvSpPr>
        <p:spPr>
          <a:xfrm>
            <a:off x="5072972" y="3405357"/>
            <a:ext cx="240323" cy="224480"/>
          </a:xfrm>
          <a:prstGeom prst="rect">
            <a:avLst/>
          </a:prstGeom>
          <a:noFill/>
        </p:spPr>
        <p:txBody>
          <a:bodyPr wrap="none" rtlCol="0" anchor="ctr">
            <a:noAutofit/>
          </a:bodyPr>
          <a:lstStyle/>
          <a:p>
            <a:pPr algn="r"/>
            <a:r>
              <a:rPr lang="en-US" sz="1400" b="0" i="0" dirty="0">
                <a:solidFill>
                  <a:srgbClr val="404040"/>
                </a:solidFill>
                <a:cs typeface="Calibri" panose="020F0502020204030204" pitchFamily="34" charset="0"/>
              </a:rPr>
              <a:t>0%</a:t>
            </a:r>
          </a:p>
        </p:txBody>
      </p:sp>
      <p:sp>
        <p:nvSpPr>
          <p:cNvPr id="21" name="TextBox 20">
            <a:extLst>
              <a:ext uri="{FF2B5EF4-FFF2-40B4-BE49-F238E27FC236}">
                <a16:creationId xmlns:a16="http://schemas.microsoft.com/office/drawing/2014/main" id="{58BD8A61-A218-3B42-2CFB-FFBED9CEDA76}"/>
              </a:ext>
            </a:extLst>
          </p:cNvPr>
          <p:cNvSpPr txBox="1"/>
          <p:nvPr/>
        </p:nvSpPr>
        <p:spPr>
          <a:xfrm>
            <a:off x="5038136" y="968338"/>
            <a:ext cx="240323" cy="224480"/>
          </a:xfrm>
          <a:prstGeom prst="rect">
            <a:avLst/>
          </a:prstGeom>
          <a:noFill/>
        </p:spPr>
        <p:txBody>
          <a:bodyPr wrap="none" rtlCol="0" anchor="ctr">
            <a:noAutofit/>
          </a:bodyPr>
          <a:lstStyle/>
          <a:p>
            <a:pPr algn="r"/>
            <a:r>
              <a:rPr lang="en-US" sz="1400" b="0" i="0" dirty="0">
                <a:solidFill>
                  <a:srgbClr val="404040"/>
                </a:solidFill>
                <a:cs typeface="Calibri" panose="020F0502020204030204" pitchFamily="34" charset="0"/>
              </a:rPr>
              <a:t>30%</a:t>
            </a:r>
          </a:p>
        </p:txBody>
      </p:sp>
      <p:sp>
        <p:nvSpPr>
          <p:cNvPr id="22" name="TextBox 21">
            <a:extLst>
              <a:ext uri="{FF2B5EF4-FFF2-40B4-BE49-F238E27FC236}">
                <a16:creationId xmlns:a16="http://schemas.microsoft.com/office/drawing/2014/main" id="{B9BB17B5-F4F8-7D0D-5CC8-371D27356B47}"/>
              </a:ext>
            </a:extLst>
          </p:cNvPr>
          <p:cNvSpPr txBox="1"/>
          <p:nvPr/>
        </p:nvSpPr>
        <p:spPr>
          <a:xfrm>
            <a:off x="5375769" y="3818791"/>
            <a:ext cx="2926080" cy="182880"/>
          </a:xfrm>
          <a:prstGeom prst="rect">
            <a:avLst/>
          </a:prstGeom>
          <a:noFill/>
        </p:spPr>
        <p:txBody>
          <a:bodyPr wrap="square" rtlCol="0" anchor="ctr">
            <a:spAutoFit/>
          </a:bodyPr>
          <a:lstStyle/>
          <a:p>
            <a:pPr algn="ctr">
              <a:tabLst>
                <a:tab pos="1255713" algn="l"/>
                <a:tab pos="1376363" algn="l"/>
              </a:tabLst>
            </a:pPr>
            <a:r>
              <a:rPr lang="en-US" sz="1400" dirty="0">
                <a:solidFill>
                  <a:srgbClr val="404040"/>
                </a:solidFill>
                <a:cs typeface="Arial" panose="020B0604020202020204" pitchFamily="34" charset="0"/>
              </a:rPr>
              <a:t>Months Since Index Procedure</a:t>
            </a:r>
          </a:p>
        </p:txBody>
      </p:sp>
      <p:pic>
        <p:nvPicPr>
          <p:cNvPr id="26" name="Graphic 25">
            <a:extLst>
              <a:ext uri="{FF2B5EF4-FFF2-40B4-BE49-F238E27FC236}">
                <a16:creationId xmlns:a16="http://schemas.microsoft.com/office/drawing/2014/main" id="{93F397B8-E208-B070-5AB9-C96EDBAD30CD}"/>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9716" r="17784" b="67373"/>
          <a:stretch/>
        </p:blipFill>
        <p:spPr>
          <a:xfrm>
            <a:off x="5220465" y="1016755"/>
            <a:ext cx="3223507" cy="2651760"/>
          </a:xfrm>
          <a:prstGeom prst="rect">
            <a:avLst/>
          </a:prstGeom>
        </p:spPr>
      </p:pic>
      <p:sp>
        <p:nvSpPr>
          <p:cNvPr id="27" name="TextBox 26">
            <a:extLst>
              <a:ext uri="{FF2B5EF4-FFF2-40B4-BE49-F238E27FC236}">
                <a16:creationId xmlns:a16="http://schemas.microsoft.com/office/drawing/2014/main" id="{CEFB6E26-2409-AF3B-F56D-373051FF42B3}"/>
              </a:ext>
            </a:extLst>
          </p:cNvPr>
          <p:cNvSpPr txBox="1"/>
          <p:nvPr/>
        </p:nvSpPr>
        <p:spPr>
          <a:xfrm>
            <a:off x="5643498" y="910340"/>
            <a:ext cx="2377440" cy="738664"/>
          </a:xfrm>
          <a:prstGeom prst="rect">
            <a:avLst/>
          </a:prstGeom>
          <a:noFill/>
        </p:spPr>
        <p:txBody>
          <a:bodyPr wrap="square" rtlCol="0" anchor="ctr">
            <a:spAutoFit/>
          </a:bodyPr>
          <a:lstStyle/>
          <a:p>
            <a:pPr algn="ctr">
              <a:tabLst>
                <a:tab pos="1255713" algn="l"/>
                <a:tab pos="1376363" algn="l"/>
              </a:tabLst>
            </a:pPr>
            <a:r>
              <a:rPr lang="en-US" sz="1400" b="1" dirty="0">
                <a:solidFill>
                  <a:srgbClr val="6FB042"/>
                </a:solidFill>
                <a:cs typeface="Arial" panose="020B0604020202020204" pitchFamily="34" charset="0"/>
              </a:rPr>
              <a:t>AGENT</a:t>
            </a:r>
            <a:r>
              <a:rPr lang="en-US" sz="1400" dirty="0">
                <a:cs typeface="Arial" panose="020B0604020202020204" pitchFamily="34" charset="0"/>
              </a:rPr>
              <a:t> </a:t>
            </a:r>
            <a:r>
              <a:rPr lang="en-US" sz="1400" b="1" dirty="0">
                <a:solidFill>
                  <a:srgbClr val="6FB042"/>
                </a:solidFill>
                <a:cs typeface="Arial" panose="020B0604020202020204" pitchFamily="34" charset="0"/>
              </a:rPr>
              <a:t>6.4%</a:t>
            </a:r>
            <a:r>
              <a:rPr lang="en-US" sz="1400" dirty="0">
                <a:cs typeface="Arial" panose="020B0604020202020204" pitchFamily="34" charset="0"/>
              </a:rPr>
              <a:t> </a:t>
            </a:r>
            <a:r>
              <a:rPr lang="en-US" sz="1400" dirty="0">
                <a:solidFill>
                  <a:srgbClr val="404040"/>
                </a:solidFill>
                <a:cs typeface="Arial" panose="020B0604020202020204" pitchFamily="34" charset="0"/>
              </a:rPr>
              <a:t>vs.</a:t>
            </a:r>
            <a:r>
              <a:rPr lang="en-US" sz="1400" dirty="0">
                <a:cs typeface="Arial" panose="020B0604020202020204" pitchFamily="34" charset="0"/>
              </a:rPr>
              <a:t> </a:t>
            </a:r>
            <a:r>
              <a:rPr lang="en-US" sz="1400" b="1" dirty="0">
                <a:solidFill>
                  <a:srgbClr val="78787A"/>
                </a:solidFill>
                <a:cs typeface="Arial" panose="020B0604020202020204" pitchFamily="34" charset="0"/>
              </a:rPr>
              <a:t>BA 12.3% </a:t>
            </a:r>
          </a:p>
          <a:p>
            <a:pPr algn="ctr">
              <a:tabLst>
                <a:tab pos="1255713" algn="l"/>
                <a:tab pos="1376363" algn="l"/>
              </a:tabLst>
            </a:pPr>
            <a:r>
              <a:rPr lang="en-US" sz="1400" b="1" dirty="0">
                <a:solidFill>
                  <a:srgbClr val="404040"/>
                </a:solidFill>
                <a:cs typeface="Times New Roman" panose="02020603050405020304" pitchFamily="18" charset="0"/>
              </a:rPr>
              <a:t>HR 0.51 </a:t>
            </a:r>
            <a:r>
              <a:rPr lang="en-US" sz="1400" dirty="0">
                <a:solidFill>
                  <a:srgbClr val="404040"/>
                </a:solidFill>
                <a:cs typeface="Times New Roman" panose="02020603050405020304" pitchFamily="18" charset="0"/>
              </a:rPr>
              <a:t>(95% CI 0.27 to 0.95)</a:t>
            </a:r>
          </a:p>
          <a:p>
            <a:pPr algn="ctr">
              <a:tabLst>
                <a:tab pos="1255713" algn="l"/>
                <a:tab pos="1376363" algn="l"/>
              </a:tabLst>
            </a:pPr>
            <a:r>
              <a:rPr lang="en-US" sz="1400" dirty="0">
                <a:solidFill>
                  <a:srgbClr val="404040"/>
                </a:solidFill>
                <a:cs typeface="Arial" panose="020B0604020202020204" pitchFamily="34" charset="0"/>
              </a:rPr>
              <a:t>P=0.03</a:t>
            </a:r>
          </a:p>
        </p:txBody>
      </p:sp>
      <p:sp>
        <p:nvSpPr>
          <p:cNvPr id="28" name="TextBox 27">
            <a:extLst>
              <a:ext uri="{FF2B5EF4-FFF2-40B4-BE49-F238E27FC236}">
                <a16:creationId xmlns:a16="http://schemas.microsoft.com/office/drawing/2014/main" id="{904D9A5C-2B96-DA5D-CC5C-2A2965157633}"/>
              </a:ext>
            </a:extLst>
          </p:cNvPr>
          <p:cNvSpPr txBox="1"/>
          <p:nvPr/>
        </p:nvSpPr>
        <p:spPr>
          <a:xfrm>
            <a:off x="1114117" y="3614254"/>
            <a:ext cx="240323" cy="224480"/>
          </a:xfrm>
          <a:prstGeom prst="rect">
            <a:avLst/>
          </a:prstGeom>
          <a:noFill/>
        </p:spPr>
        <p:txBody>
          <a:bodyPr wrap="none" rtlCol="0" anchor="ctr">
            <a:noAutofit/>
          </a:bodyPr>
          <a:lstStyle/>
          <a:p>
            <a:pPr algn="ctr"/>
            <a:r>
              <a:rPr lang="en-US" sz="1400" b="0" i="0" dirty="0">
                <a:solidFill>
                  <a:srgbClr val="404040"/>
                </a:solidFill>
                <a:cs typeface="Calibri" panose="020F0502020204030204" pitchFamily="34" charset="0"/>
              </a:rPr>
              <a:t>0</a:t>
            </a:r>
          </a:p>
        </p:txBody>
      </p:sp>
      <p:sp>
        <p:nvSpPr>
          <p:cNvPr id="30" name="TextBox 29">
            <a:extLst>
              <a:ext uri="{FF2B5EF4-FFF2-40B4-BE49-F238E27FC236}">
                <a16:creationId xmlns:a16="http://schemas.microsoft.com/office/drawing/2014/main" id="{371247EB-848A-C8DB-124D-59A20E4C9F6F}"/>
              </a:ext>
            </a:extLst>
          </p:cNvPr>
          <p:cNvSpPr txBox="1"/>
          <p:nvPr/>
        </p:nvSpPr>
        <p:spPr>
          <a:xfrm>
            <a:off x="2644262" y="3614254"/>
            <a:ext cx="240323" cy="224480"/>
          </a:xfrm>
          <a:prstGeom prst="rect">
            <a:avLst/>
          </a:prstGeom>
          <a:noFill/>
        </p:spPr>
        <p:txBody>
          <a:bodyPr wrap="none" rtlCol="0" anchor="ctr">
            <a:noAutofit/>
          </a:bodyPr>
          <a:lstStyle/>
          <a:p>
            <a:pPr algn="ctr"/>
            <a:r>
              <a:rPr lang="en-US" sz="1400" b="0" i="0" dirty="0">
                <a:solidFill>
                  <a:srgbClr val="404040"/>
                </a:solidFill>
                <a:cs typeface="Calibri" panose="020F0502020204030204" pitchFamily="34" charset="0"/>
              </a:rPr>
              <a:t>6</a:t>
            </a:r>
          </a:p>
        </p:txBody>
      </p:sp>
      <p:sp>
        <p:nvSpPr>
          <p:cNvPr id="31" name="TextBox 30">
            <a:extLst>
              <a:ext uri="{FF2B5EF4-FFF2-40B4-BE49-F238E27FC236}">
                <a16:creationId xmlns:a16="http://schemas.microsoft.com/office/drawing/2014/main" id="{FDA8010F-2C8C-CE8A-8686-7286C2D9E9F6}"/>
              </a:ext>
            </a:extLst>
          </p:cNvPr>
          <p:cNvSpPr txBox="1"/>
          <p:nvPr/>
        </p:nvSpPr>
        <p:spPr>
          <a:xfrm>
            <a:off x="4178338" y="3614254"/>
            <a:ext cx="240323" cy="224480"/>
          </a:xfrm>
          <a:prstGeom prst="rect">
            <a:avLst/>
          </a:prstGeom>
          <a:noFill/>
        </p:spPr>
        <p:txBody>
          <a:bodyPr wrap="none" rtlCol="0" anchor="ctr">
            <a:noAutofit/>
          </a:bodyPr>
          <a:lstStyle/>
          <a:p>
            <a:pPr algn="ctr"/>
            <a:r>
              <a:rPr lang="en-US" sz="1400" b="0" i="0" dirty="0">
                <a:solidFill>
                  <a:srgbClr val="404040"/>
                </a:solidFill>
                <a:cs typeface="Calibri" panose="020F0502020204030204" pitchFamily="34" charset="0"/>
              </a:rPr>
              <a:t>12</a:t>
            </a:r>
          </a:p>
        </p:txBody>
      </p:sp>
      <p:sp>
        <p:nvSpPr>
          <p:cNvPr id="32" name="TextBox 31">
            <a:extLst>
              <a:ext uri="{FF2B5EF4-FFF2-40B4-BE49-F238E27FC236}">
                <a16:creationId xmlns:a16="http://schemas.microsoft.com/office/drawing/2014/main" id="{A59EED09-8B6F-3F9F-A21D-1EB8D97224F4}"/>
              </a:ext>
            </a:extLst>
          </p:cNvPr>
          <p:cNvSpPr txBox="1"/>
          <p:nvPr/>
        </p:nvSpPr>
        <p:spPr>
          <a:xfrm>
            <a:off x="5186104" y="3614254"/>
            <a:ext cx="240323" cy="224480"/>
          </a:xfrm>
          <a:prstGeom prst="rect">
            <a:avLst/>
          </a:prstGeom>
          <a:noFill/>
        </p:spPr>
        <p:txBody>
          <a:bodyPr wrap="none" rtlCol="0" anchor="ctr">
            <a:noAutofit/>
          </a:bodyPr>
          <a:lstStyle/>
          <a:p>
            <a:pPr algn="ctr"/>
            <a:r>
              <a:rPr lang="en-US" sz="1400" b="0" i="0" dirty="0">
                <a:solidFill>
                  <a:srgbClr val="404040"/>
                </a:solidFill>
                <a:cs typeface="Calibri" panose="020F0502020204030204" pitchFamily="34" charset="0"/>
              </a:rPr>
              <a:t>0</a:t>
            </a:r>
          </a:p>
        </p:txBody>
      </p:sp>
      <p:sp>
        <p:nvSpPr>
          <p:cNvPr id="33" name="TextBox 32">
            <a:extLst>
              <a:ext uri="{FF2B5EF4-FFF2-40B4-BE49-F238E27FC236}">
                <a16:creationId xmlns:a16="http://schemas.microsoft.com/office/drawing/2014/main" id="{F658CD76-3F40-B816-4FFA-6A77196DE520}"/>
              </a:ext>
            </a:extLst>
          </p:cNvPr>
          <p:cNvSpPr txBox="1"/>
          <p:nvPr/>
        </p:nvSpPr>
        <p:spPr>
          <a:xfrm>
            <a:off x="6716249" y="3614254"/>
            <a:ext cx="240323" cy="224480"/>
          </a:xfrm>
          <a:prstGeom prst="rect">
            <a:avLst/>
          </a:prstGeom>
          <a:noFill/>
        </p:spPr>
        <p:txBody>
          <a:bodyPr wrap="none" rtlCol="0" anchor="ctr">
            <a:noAutofit/>
          </a:bodyPr>
          <a:lstStyle/>
          <a:p>
            <a:pPr algn="ctr"/>
            <a:r>
              <a:rPr lang="en-US" sz="1400" b="0" i="0" dirty="0">
                <a:solidFill>
                  <a:srgbClr val="404040"/>
                </a:solidFill>
                <a:cs typeface="Calibri" panose="020F0502020204030204" pitchFamily="34" charset="0"/>
              </a:rPr>
              <a:t>6</a:t>
            </a:r>
          </a:p>
        </p:txBody>
      </p:sp>
      <p:sp>
        <p:nvSpPr>
          <p:cNvPr id="34" name="TextBox 33">
            <a:extLst>
              <a:ext uri="{FF2B5EF4-FFF2-40B4-BE49-F238E27FC236}">
                <a16:creationId xmlns:a16="http://schemas.microsoft.com/office/drawing/2014/main" id="{0F80F6FD-8CE7-F120-8D40-47C531775DA8}"/>
              </a:ext>
            </a:extLst>
          </p:cNvPr>
          <p:cNvSpPr txBox="1"/>
          <p:nvPr/>
        </p:nvSpPr>
        <p:spPr>
          <a:xfrm>
            <a:off x="8250325" y="3614254"/>
            <a:ext cx="240323" cy="224480"/>
          </a:xfrm>
          <a:prstGeom prst="rect">
            <a:avLst/>
          </a:prstGeom>
          <a:noFill/>
        </p:spPr>
        <p:txBody>
          <a:bodyPr wrap="none" rtlCol="0" anchor="ctr">
            <a:noAutofit/>
          </a:bodyPr>
          <a:lstStyle/>
          <a:p>
            <a:pPr algn="ctr"/>
            <a:r>
              <a:rPr lang="en-US" sz="1400" b="0" i="0" dirty="0">
                <a:solidFill>
                  <a:srgbClr val="404040"/>
                </a:solidFill>
                <a:cs typeface="Calibri" panose="020F0502020204030204" pitchFamily="34" charset="0"/>
              </a:rPr>
              <a:t>12</a:t>
            </a:r>
          </a:p>
        </p:txBody>
      </p:sp>
      <p:graphicFrame>
        <p:nvGraphicFramePr>
          <p:cNvPr id="35" name="Table 34">
            <a:extLst>
              <a:ext uri="{FF2B5EF4-FFF2-40B4-BE49-F238E27FC236}">
                <a16:creationId xmlns:a16="http://schemas.microsoft.com/office/drawing/2014/main" id="{906F22D6-8D6F-9C63-8809-308841410F81}"/>
              </a:ext>
            </a:extLst>
          </p:cNvPr>
          <p:cNvGraphicFramePr>
            <a:graphicFrameLocks noGrp="1"/>
          </p:cNvGraphicFramePr>
          <p:nvPr>
            <p:extLst>
              <p:ext uri="{D42A27DB-BD31-4B8C-83A1-F6EECF244321}">
                <p14:modId xmlns:p14="http://schemas.microsoft.com/office/powerpoint/2010/main" val="3453874735"/>
              </p:ext>
            </p:extLst>
          </p:nvPr>
        </p:nvGraphicFramePr>
        <p:xfrm>
          <a:off x="4687038" y="3958796"/>
          <a:ext cx="3827888" cy="557127"/>
        </p:xfrm>
        <a:graphic>
          <a:graphicData uri="http://schemas.openxmlformats.org/drawingml/2006/table">
            <a:tbl>
              <a:tblPr firstRow="1" bandRow="1">
                <a:tableStyleId>{5C22544A-7EE6-4342-B048-85BDC9FD1C3A}</a:tableStyleId>
              </a:tblPr>
              <a:tblGrid>
                <a:gridCol w="448350">
                  <a:extLst>
                    <a:ext uri="{9D8B030D-6E8A-4147-A177-3AD203B41FA5}">
                      <a16:colId xmlns:a16="http://schemas.microsoft.com/office/drawing/2014/main" val="20000"/>
                    </a:ext>
                  </a:extLst>
                </a:gridCol>
                <a:gridCol w="336264">
                  <a:extLst>
                    <a:ext uri="{9D8B030D-6E8A-4147-A177-3AD203B41FA5}">
                      <a16:colId xmlns:a16="http://schemas.microsoft.com/office/drawing/2014/main" val="20001"/>
                    </a:ext>
                  </a:extLst>
                </a:gridCol>
                <a:gridCol w="1106129">
                  <a:extLst>
                    <a:ext uri="{9D8B030D-6E8A-4147-A177-3AD203B41FA5}">
                      <a16:colId xmlns:a16="http://schemas.microsoft.com/office/drawing/2014/main" val="20002"/>
                    </a:ext>
                  </a:extLst>
                </a:gridCol>
                <a:gridCol w="538316">
                  <a:extLst>
                    <a:ext uri="{9D8B030D-6E8A-4147-A177-3AD203B41FA5}">
                      <a16:colId xmlns:a16="http://schemas.microsoft.com/office/drawing/2014/main" val="20005"/>
                    </a:ext>
                  </a:extLst>
                </a:gridCol>
                <a:gridCol w="1120877">
                  <a:extLst>
                    <a:ext uri="{9D8B030D-6E8A-4147-A177-3AD203B41FA5}">
                      <a16:colId xmlns:a16="http://schemas.microsoft.com/office/drawing/2014/main" val="20006"/>
                    </a:ext>
                  </a:extLst>
                </a:gridCol>
                <a:gridCol w="277952">
                  <a:extLst>
                    <a:ext uri="{9D8B030D-6E8A-4147-A177-3AD203B41FA5}">
                      <a16:colId xmlns:a16="http://schemas.microsoft.com/office/drawing/2014/main" val="1807386226"/>
                    </a:ext>
                  </a:extLst>
                </a:gridCol>
              </a:tblGrid>
              <a:tr h="18570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404040"/>
                          </a:solidFill>
                          <a:latin typeface="Calibri" panose="020F0502020204030204" pitchFamily="34" charset="0"/>
                          <a:cs typeface="Arial" panose="020B0604020202020204" pitchFamily="34" charset="0"/>
                        </a:rPr>
                        <a:t># at risk</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0" rtl="0" eaLnBrk="1" fontAlgn="auto" latinLnBrk="0" hangingPunct="1">
                        <a:lnSpc>
                          <a:spcPct val="100000"/>
                        </a:lnSpc>
                        <a:spcBef>
                          <a:spcPts val="0"/>
                        </a:spcBef>
                        <a:spcAft>
                          <a:spcPts val="0"/>
                        </a:spcAft>
                        <a:buClrTx/>
                        <a:buSzTx/>
                        <a:buFontTx/>
                        <a:buNone/>
                        <a:tabLst/>
                        <a:defRPr/>
                      </a:pP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857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404040"/>
                          </a:solidFill>
                          <a:latin typeface="Calibri" panose="020F0502020204030204" pitchFamily="34" charset="0"/>
                          <a:cs typeface="Arial" panose="020B0604020202020204" pitchFamily="34" charset="0"/>
                        </a:rPr>
                        <a:t>AGENT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404040"/>
                          </a:solidFill>
                          <a:latin typeface="Calibri" panose="020F0502020204030204" pitchFamily="34" charset="0"/>
                          <a:cs typeface="Arial" panose="020B0604020202020204" pitchFamily="34" charset="0"/>
                        </a:rPr>
                        <a:t>321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404040"/>
                          </a:solidFill>
                          <a:latin typeface="Calibri" panose="020F0502020204030204" pitchFamily="34" charset="0"/>
                          <a:cs typeface="Arial" panose="020B0604020202020204" pitchFamily="34" charset="0"/>
                        </a:rPr>
                        <a:t>306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404040"/>
                          </a:solidFill>
                          <a:latin typeface="Calibri" panose="020F0502020204030204" pitchFamily="34" charset="0"/>
                          <a:cs typeface="Arial" panose="020B0604020202020204" pitchFamily="34" charset="0"/>
                        </a:rPr>
                        <a:t>233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57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404040"/>
                          </a:solidFill>
                          <a:latin typeface="Calibri" panose="020F0502020204030204" pitchFamily="34" charset="0"/>
                          <a:cs typeface="Arial" panose="020B0604020202020204" pitchFamily="34" charset="0"/>
                        </a:rPr>
                        <a:t>BA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404040"/>
                          </a:solidFill>
                          <a:latin typeface="Calibri" panose="020F0502020204030204" pitchFamily="34" charset="0"/>
                          <a:cs typeface="Arial" panose="020B0604020202020204" pitchFamily="34" charset="0"/>
                        </a:rPr>
                        <a:t>159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404040"/>
                          </a:solidFill>
                          <a:latin typeface="Calibri" panose="020F0502020204030204" pitchFamily="34" charset="0"/>
                          <a:cs typeface="Arial" panose="020B0604020202020204" pitchFamily="34" charset="0"/>
                        </a:rPr>
                        <a:t>148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404040"/>
                          </a:solidFill>
                          <a:latin typeface="Calibri" panose="020F0502020204030204" pitchFamily="34" charset="0"/>
                          <a:cs typeface="Arial" panose="020B0604020202020204" pitchFamily="34" charset="0"/>
                        </a:rPr>
                        <a:t>108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5" name="TextBox 4">
            <a:extLst>
              <a:ext uri="{FF2B5EF4-FFF2-40B4-BE49-F238E27FC236}">
                <a16:creationId xmlns:a16="http://schemas.microsoft.com/office/drawing/2014/main" id="{0DF94852-5475-EF13-E3D1-69FDC0F20928}"/>
              </a:ext>
            </a:extLst>
          </p:cNvPr>
          <p:cNvSpPr txBox="1"/>
          <p:nvPr/>
        </p:nvSpPr>
        <p:spPr>
          <a:xfrm>
            <a:off x="6899871" y="2251834"/>
            <a:ext cx="1575752" cy="300082"/>
          </a:xfrm>
          <a:prstGeom prst="rect">
            <a:avLst/>
          </a:prstGeom>
          <a:noFill/>
        </p:spPr>
        <p:txBody>
          <a:bodyPr wrap="none" rtlCol="0">
            <a:spAutoFit/>
          </a:bodyPr>
          <a:lstStyle/>
          <a:p>
            <a:r>
              <a:rPr lang="en-US" dirty="0"/>
              <a:t>Balloon Angioplasty</a:t>
            </a:r>
          </a:p>
        </p:txBody>
      </p:sp>
      <p:sp>
        <p:nvSpPr>
          <p:cNvPr id="7" name="TextBox 6">
            <a:extLst>
              <a:ext uri="{FF2B5EF4-FFF2-40B4-BE49-F238E27FC236}">
                <a16:creationId xmlns:a16="http://schemas.microsoft.com/office/drawing/2014/main" id="{5F81C7CA-FAB6-0714-2DA2-F12638756E66}"/>
              </a:ext>
            </a:extLst>
          </p:cNvPr>
          <p:cNvSpPr txBox="1"/>
          <p:nvPr/>
        </p:nvSpPr>
        <p:spPr>
          <a:xfrm>
            <a:off x="7438247" y="3091934"/>
            <a:ext cx="1005725" cy="300082"/>
          </a:xfrm>
          <a:prstGeom prst="rect">
            <a:avLst/>
          </a:prstGeom>
          <a:noFill/>
        </p:spPr>
        <p:txBody>
          <a:bodyPr wrap="none" rtlCol="0">
            <a:spAutoFit/>
          </a:bodyPr>
          <a:lstStyle/>
          <a:p>
            <a:r>
              <a:rPr lang="en-US" dirty="0"/>
              <a:t>AGENT DCB</a:t>
            </a:r>
          </a:p>
        </p:txBody>
      </p:sp>
      <p:sp>
        <p:nvSpPr>
          <p:cNvPr id="14" name="TextBox 13">
            <a:extLst>
              <a:ext uri="{FF2B5EF4-FFF2-40B4-BE49-F238E27FC236}">
                <a16:creationId xmlns:a16="http://schemas.microsoft.com/office/drawing/2014/main" id="{BBEFE8F7-7F2A-1761-3C81-7370F81D905C}"/>
              </a:ext>
            </a:extLst>
          </p:cNvPr>
          <p:cNvSpPr txBox="1"/>
          <p:nvPr/>
        </p:nvSpPr>
        <p:spPr>
          <a:xfrm>
            <a:off x="1157802" y="1955280"/>
            <a:ext cx="1575752" cy="300082"/>
          </a:xfrm>
          <a:prstGeom prst="rect">
            <a:avLst/>
          </a:prstGeom>
          <a:noFill/>
        </p:spPr>
        <p:txBody>
          <a:bodyPr wrap="none" rtlCol="0">
            <a:spAutoFit/>
          </a:bodyPr>
          <a:lstStyle/>
          <a:p>
            <a:r>
              <a:rPr lang="en-US" dirty="0"/>
              <a:t>Balloon Angioplasty</a:t>
            </a:r>
          </a:p>
        </p:txBody>
      </p:sp>
      <p:sp>
        <p:nvSpPr>
          <p:cNvPr id="15" name="TextBox 14">
            <a:extLst>
              <a:ext uri="{FF2B5EF4-FFF2-40B4-BE49-F238E27FC236}">
                <a16:creationId xmlns:a16="http://schemas.microsoft.com/office/drawing/2014/main" id="{84403ADB-8E13-E1BE-4D1F-D3BD51E3A6C4}"/>
              </a:ext>
            </a:extLst>
          </p:cNvPr>
          <p:cNvSpPr txBox="1"/>
          <p:nvPr/>
        </p:nvSpPr>
        <p:spPr>
          <a:xfrm>
            <a:off x="2230691" y="2914156"/>
            <a:ext cx="1005725" cy="300082"/>
          </a:xfrm>
          <a:prstGeom prst="rect">
            <a:avLst/>
          </a:prstGeom>
          <a:noFill/>
        </p:spPr>
        <p:txBody>
          <a:bodyPr wrap="none" rtlCol="0">
            <a:spAutoFit/>
          </a:bodyPr>
          <a:lstStyle/>
          <a:p>
            <a:r>
              <a:rPr lang="en-US" dirty="0"/>
              <a:t>AGENT DCB</a:t>
            </a:r>
          </a:p>
        </p:txBody>
      </p:sp>
    </p:spTree>
    <p:extLst>
      <p:ext uri="{BB962C8B-B14F-4D97-AF65-F5344CB8AC3E}">
        <p14:creationId xmlns:p14="http://schemas.microsoft.com/office/powerpoint/2010/main" val="477179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3D95AB-5AA5-4AA4-BD3D-D05EE6F641E3}"/>
              </a:ext>
            </a:extLst>
          </p:cNvPr>
          <p:cNvSpPr>
            <a:spLocks noGrp="1"/>
          </p:cNvSpPr>
          <p:nvPr>
            <p:ph type="title"/>
          </p:nvPr>
        </p:nvSpPr>
        <p:spPr/>
        <p:txBody>
          <a:bodyPr/>
          <a:lstStyle/>
          <a:p>
            <a:r>
              <a:rPr lang="en-US" dirty="0"/>
              <a:t>Definite/Probable ST at 1-Year</a:t>
            </a:r>
          </a:p>
        </p:txBody>
      </p:sp>
      <p:sp>
        <p:nvSpPr>
          <p:cNvPr id="10" name="Rectangle 9">
            <a:extLst>
              <a:ext uri="{FF2B5EF4-FFF2-40B4-BE49-F238E27FC236}">
                <a16:creationId xmlns:a16="http://schemas.microsoft.com/office/drawing/2014/main" id="{5645FF78-E7C8-4A83-A138-CD65B91856CA}"/>
              </a:ext>
            </a:extLst>
          </p:cNvPr>
          <p:cNvSpPr/>
          <p:nvPr/>
        </p:nvSpPr>
        <p:spPr>
          <a:xfrm>
            <a:off x="731520" y="893078"/>
            <a:ext cx="7680960" cy="3657600"/>
          </a:xfrm>
          <a:prstGeom prst="rect">
            <a:avLst/>
          </a:prstGeom>
          <a:no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a:extLst>
              <a:ext uri="{FF2B5EF4-FFF2-40B4-BE49-F238E27FC236}">
                <a16:creationId xmlns:a16="http://schemas.microsoft.com/office/drawing/2014/main" id="{AD3DC322-D837-4330-87DC-D663E945824A}"/>
              </a:ext>
            </a:extLst>
          </p:cNvPr>
          <p:cNvGraphicFramePr>
            <a:graphicFrameLocks noGrp="1"/>
          </p:cNvGraphicFramePr>
          <p:nvPr>
            <p:extLst>
              <p:ext uri="{D42A27DB-BD31-4B8C-83A1-F6EECF244321}">
                <p14:modId xmlns:p14="http://schemas.microsoft.com/office/powerpoint/2010/main" val="1894391120"/>
              </p:ext>
            </p:extLst>
          </p:nvPr>
        </p:nvGraphicFramePr>
        <p:xfrm>
          <a:off x="815166" y="3875457"/>
          <a:ext cx="7513669" cy="640080"/>
        </p:xfrm>
        <a:graphic>
          <a:graphicData uri="http://schemas.openxmlformats.org/drawingml/2006/table">
            <a:tbl>
              <a:tblPr firstRow="1" bandRow="1">
                <a:tableStyleId>{5C22544A-7EE6-4342-B048-85BDC9FD1C3A}</a:tableStyleId>
              </a:tblPr>
              <a:tblGrid>
                <a:gridCol w="695582">
                  <a:extLst>
                    <a:ext uri="{9D8B030D-6E8A-4147-A177-3AD203B41FA5}">
                      <a16:colId xmlns:a16="http://schemas.microsoft.com/office/drawing/2014/main" val="20000"/>
                    </a:ext>
                  </a:extLst>
                </a:gridCol>
                <a:gridCol w="500932">
                  <a:extLst>
                    <a:ext uri="{9D8B030D-6E8A-4147-A177-3AD203B41FA5}">
                      <a16:colId xmlns:a16="http://schemas.microsoft.com/office/drawing/2014/main" val="20001"/>
                    </a:ext>
                  </a:extLst>
                </a:gridCol>
                <a:gridCol w="2024933">
                  <a:extLst>
                    <a:ext uri="{9D8B030D-6E8A-4147-A177-3AD203B41FA5}">
                      <a16:colId xmlns:a16="http://schemas.microsoft.com/office/drawing/2014/main" val="20002"/>
                    </a:ext>
                  </a:extLst>
                </a:gridCol>
                <a:gridCol w="1545203">
                  <a:extLst>
                    <a:ext uri="{9D8B030D-6E8A-4147-A177-3AD203B41FA5}">
                      <a16:colId xmlns:a16="http://schemas.microsoft.com/office/drawing/2014/main" val="20005"/>
                    </a:ext>
                  </a:extLst>
                </a:gridCol>
                <a:gridCol w="1852654">
                  <a:extLst>
                    <a:ext uri="{9D8B030D-6E8A-4147-A177-3AD203B41FA5}">
                      <a16:colId xmlns:a16="http://schemas.microsoft.com/office/drawing/2014/main" val="20006"/>
                    </a:ext>
                  </a:extLst>
                </a:gridCol>
                <a:gridCol w="894365">
                  <a:extLst>
                    <a:ext uri="{9D8B030D-6E8A-4147-A177-3AD203B41FA5}">
                      <a16:colId xmlns:a16="http://schemas.microsoft.com/office/drawing/2014/main" val="1807386226"/>
                    </a:ext>
                  </a:extLst>
                </a:gridCol>
              </a:tblGrid>
              <a:tr h="1857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404040"/>
                          </a:solidFill>
                          <a:latin typeface="Calibri" panose="020F0502020204030204" pitchFamily="34" charset="0"/>
                          <a:cs typeface="Arial" panose="020B0604020202020204" pitchFamily="34" charset="0"/>
                        </a:rPr>
                        <a:t># at risk</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a:solidFill>
                            <a:srgbClr val="404040"/>
                          </a:solidFill>
                          <a:latin typeface="Calibri" panose="020F0502020204030204" pitchFamily="34" charset="0"/>
                          <a:cs typeface="Arial" panose="020B0604020202020204" pitchFamily="34" charset="0"/>
                        </a:rPr>
                        <a:t>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0" rtl="0" eaLnBrk="1" fontAlgn="auto" latinLnBrk="0" hangingPunct="1">
                        <a:lnSpc>
                          <a:spcPct val="100000"/>
                        </a:lnSpc>
                        <a:spcBef>
                          <a:spcPts val="0"/>
                        </a:spcBef>
                        <a:spcAft>
                          <a:spcPts val="0"/>
                        </a:spcAft>
                        <a:buClrTx/>
                        <a:buSzTx/>
                        <a:buFontTx/>
                        <a:buNone/>
                        <a:tabLst/>
                        <a:defRPr/>
                      </a:pPr>
                      <a:r>
                        <a:rPr lang="en-US" sz="1400" b="0" dirty="0">
                          <a:solidFill>
                            <a:srgbClr val="404040"/>
                          </a:solidFill>
                          <a:latin typeface="Calibri" panose="020F0502020204030204" pitchFamily="34" charset="0"/>
                          <a:cs typeface="Arial" panose="020B0604020202020204" pitchFamily="34" charset="0"/>
                        </a:rPr>
                        <a:t>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dirty="0">
                          <a:solidFill>
                            <a:srgbClr val="404040"/>
                          </a:solidFill>
                          <a:latin typeface="Calibri" panose="020F0502020204030204" pitchFamily="34" charset="0"/>
                          <a:cs typeface="Arial" panose="020B0604020202020204" pitchFamily="34" charset="0"/>
                        </a:rPr>
                        <a:t>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857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a:solidFill>
                            <a:srgbClr val="404040"/>
                          </a:solidFill>
                          <a:latin typeface="Calibri" panose="020F0502020204030204" pitchFamily="34" charset="0"/>
                          <a:cs typeface="Arial" panose="020B0604020202020204" pitchFamily="34" charset="0"/>
                        </a:rPr>
                        <a:t>AGENT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a:solidFill>
                            <a:srgbClr val="404040"/>
                          </a:solidFill>
                          <a:latin typeface="Calibri" panose="020F0502020204030204" pitchFamily="34" charset="0"/>
                          <a:cs typeface="Arial" panose="020B0604020202020204" pitchFamily="34" charset="0"/>
                        </a:rPr>
                        <a:t>321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dirty="0">
                          <a:solidFill>
                            <a:srgbClr val="404040"/>
                          </a:solidFill>
                          <a:latin typeface="Calibri" panose="020F0502020204030204" pitchFamily="34" charset="0"/>
                          <a:cs typeface="Arial" panose="020B0604020202020204" pitchFamily="34" charset="0"/>
                        </a:rPr>
                        <a:t>313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a:solidFill>
                            <a:srgbClr val="404040"/>
                          </a:solidFill>
                          <a:latin typeface="Calibri" panose="020F0502020204030204" pitchFamily="34" charset="0"/>
                          <a:cs typeface="Arial" panose="020B0604020202020204" pitchFamily="34" charset="0"/>
                        </a:rPr>
                        <a:t>244</a:t>
                      </a:r>
                      <a:endParaRPr lang="en-US" sz="14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57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a:solidFill>
                            <a:srgbClr val="404040"/>
                          </a:solidFill>
                          <a:latin typeface="Calibri" panose="020F0502020204030204" pitchFamily="34" charset="0"/>
                          <a:cs typeface="Arial" panose="020B0604020202020204" pitchFamily="34" charset="0"/>
                        </a:rPr>
                        <a:t>BA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a:solidFill>
                            <a:srgbClr val="404040"/>
                          </a:solidFill>
                          <a:latin typeface="Calibri" panose="020F0502020204030204" pitchFamily="34" charset="0"/>
                          <a:cs typeface="Arial" panose="020B0604020202020204" pitchFamily="34" charset="0"/>
                        </a:rPr>
                        <a:t>159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dirty="0">
                          <a:solidFill>
                            <a:srgbClr val="404040"/>
                          </a:solidFill>
                          <a:latin typeface="Calibri" panose="020F0502020204030204" pitchFamily="34" charset="0"/>
                          <a:cs typeface="Arial" panose="020B0604020202020204" pitchFamily="34" charset="0"/>
                        </a:rPr>
                        <a:t>152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b="0" dirty="0">
                        <a:solidFill>
                          <a:srgbClr val="404040"/>
                        </a:solidFill>
                        <a:latin typeface="Calibri" panose="020F050202020403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dirty="0">
                          <a:solidFill>
                            <a:srgbClr val="404040"/>
                          </a:solidFill>
                          <a:latin typeface="Calibri" panose="020F0502020204030204" pitchFamily="34" charset="0"/>
                          <a:cs typeface="Arial" panose="020B0604020202020204" pitchFamily="34" charset="0"/>
                        </a:rPr>
                        <a:t>115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25" name="TextBox 24">
            <a:extLst>
              <a:ext uri="{FF2B5EF4-FFF2-40B4-BE49-F238E27FC236}">
                <a16:creationId xmlns:a16="http://schemas.microsoft.com/office/drawing/2014/main" id="{B8424AC2-CCA6-470C-9A61-D3ACA121B78D}"/>
              </a:ext>
            </a:extLst>
          </p:cNvPr>
          <p:cNvSpPr txBox="1"/>
          <p:nvPr/>
        </p:nvSpPr>
        <p:spPr>
          <a:xfrm rot="16200000">
            <a:off x="-341181" y="2116094"/>
            <a:ext cx="2651760" cy="338554"/>
          </a:xfrm>
          <a:prstGeom prst="rect">
            <a:avLst/>
          </a:prstGeom>
          <a:noFill/>
        </p:spPr>
        <p:txBody>
          <a:bodyPr wrap="square" rtlCol="0">
            <a:spAutoFit/>
          </a:bodyPr>
          <a:lstStyle/>
          <a:p>
            <a:pPr algn="ctr"/>
            <a:r>
              <a:rPr lang="en-US" sz="1600" dirty="0">
                <a:solidFill>
                  <a:srgbClr val="404040"/>
                </a:solidFill>
                <a:latin typeface="Calibri" panose="020F0502020204030204" pitchFamily="34" charset="0"/>
              </a:rPr>
              <a:t>Cumulative Def/Prob ST Rate</a:t>
            </a:r>
          </a:p>
        </p:txBody>
      </p:sp>
      <p:sp>
        <p:nvSpPr>
          <p:cNvPr id="8" name="TextBox 7">
            <a:extLst>
              <a:ext uri="{FF2B5EF4-FFF2-40B4-BE49-F238E27FC236}">
                <a16:creationId xmlns:a16="http://schemas.microsoft.com/office/drawing/2014/main" id="{9DC8B061-BBC6-25CB-D432-BE987A16952A}"/>
              </a:ext>
            </a:extLst>
          </p:cNvPr>
          <p:cNvSpPr txBox="1"/>
          <p:nvPr/>
        </p:nvSpPr>
        <p:spPr>
          <a:xfrm>
            <a:off x="1414310" y="1445272"/>
            <a:ext cx="240323" cy="265302"/>
          </a:xfrm>
          <a:prstGeom prst="rect">
            <a:avLst/>
          </a:prstGeom>
          <a:noFill/>
        </p:spPr>
        <p:txBody>
          <a:bodyPr wrap="none" rtlCol="0" anchor="ctr">
            <a:noAutofit/>
          </a:bodyPr>
          <a:lstStyle/>
          <a:p>
            <a:pPr algn="r"/>
            <a:r>
              <a:rPr lang="en-US" sz="1600" b="0" i="0" dirty="0">
                <a:solidFill>
                  <a:srgbClr val="404040"/>
                </a:solidFill>
                <a:latin typeface="Calibri" panose="020F0502020204030204" pitchFamily="34" charset="0"/>
                <a:cs typeface="Calibri" panose="020F0502020204030204" pitchFamily="34" charset="0"/>
              </a:rPr>
              <a:t>8%</a:t>
            </a:r>
          </a:p>
        </p:txBody>
      </p:sp>
      <p:sp>
        <p:nvSpPr>
          <p:cNvPr id="9" name="TextBox 8">
            <a:extLst>
              <a:ext uri="{FF2B5EF4-FFF2-40B4-BE49-F238E27FC236}">
                <a16:creationId xmlns:a16="http://schemas.microsoft.com/office/drawing/2014/main" id="{44B0B171-59B4-6B27-4530-D1B52D5F84C3}"/>
              </a:ext>
            </a:extLst>
          </p:cNvPr>
          <p:cNvSpPr txBox="1"/>
          <p:nvPr/>
        </p:nvSpPr>
        <p:spPr>
          <a:xfrm>
            <a:off x="1414310" y="2438307"/>
            <a:ext cx="240323" cy="224480"/>
          </a:xfrm>
          <a:prstGeom prst="rect">
            <a:avLst/>
          </a:prstGeom>
          <a:noFill/>
        </p:spPr>
        <p:txBody>
          <a:bodyPr wrap="none" rtlCol="0" anchor="ctr">
            <a:noAutofit/>
          </a:bodyPr>
          <a:lstStyle/>
          <a:p>
            <a:pPr algn="r"/>
            <a:r>
              <a:rPr lang="en-US" sz="1600" dirty="0">
                <a:solidFill>
                  <a:srgbClr val="404040"/>
                </a:solidFill>
                <a:latin typeface="Calibri" panose="020F0502020204030204" pitchFamily="34" charset="0"/>
                <a:cs typeface="Calibri" panose="020F0502020204030204" pitchFamily="34" charset="0"/>
              </a:rPr>
              <a:t>4%</a:t>
            </a:r>
            <a:endParaRPr lang="en-US" sz="1600" b="0" i="0" dirty="0">
              <a:solidFill>
                <a:srgbClr val="404040"/>
              </a:solidFill>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ECFC4FA8-1D83-7876-3CD5-D03CE8101E5F}"/>
              </a:ext>
            </a:extLst>
          </p:cNvPr>
          <p:cNvSpPr txBox="1"/>
          <p:nvPr/>
        </p:nvSpPr>
        <p:spPr>
          <a:xfrm>
            <a:off x="1449146" y="3437161"/>
            <a:ext cx="240323" cy="224480"/>
          </a:xfrm>
          <a:prstGeom prst="rect">
            <a:avLst/>
          </a:prstGeom>
          <a:noFill/>
        </p:spPr>
        <p:txBody>
          <a:bodyPr wrap="none" rtlCol="0" anchor="ctr">
            <a:noAutofit/>
          </a:bodyPr>
          <a:lstStyle/>
          <a:p>
            <a:pPr algn="r"/>
            <a:r>
              <a:rPr lang="en-US" sz="1600" b="0" i="0" dirty="0">
                <a:solidFill>
                  <a:srgbClr val="404040"/>
                </a:solidFill>
                <a:latin typeface="Calibri" panose="020F0502020204030204" pitchFamily="34" charset="0"/>
                <a:cs typeface="Calibri" panose="020F0502020204030204" pitchFamily="34" charset="0"/>
              </a:rPr>
              <a:t>0%</a:t>
            </a:r>
          </a:p>
        </p:txBody>
      </p:sp>
      <p:sp>
        <p:nvSpPr>
          <p:cNvPr id="17" name="TextBox 16">
            <a:extLst>
              <a:ext uri="{FF2B5EF4-FFF2-40B4-BE49-F238E27FC236}">
                <a16:creationId xmlns:a16="http://schemas.microsoft.com/office/drawing/2014/main" id="{992A0D7D-696B-CC23-46E8-2E7F4E7B68AF}"/>
              </a:ext>
            </a:extLst>
          </p:cNvPr>
          <p:cNvSpPr txBox="1"/>
          <p:nvPr/>
        </p:nvSpPr>
        <p:spPr>
          <a:xfrm>
            <a:off x="1414310" y="966084"/>
            <a:ext cx="240323" cy="212193"/>
          </a:xfrm>
          <a:prstGeom prst="rect">
            <a:avLst/>
          </a:prstGeom>
          <a:noFill/>
        </p:spPr>
        <p:txBody>
          <a:bodyPr wrap="none" rtlCol="0" anchor="ctr">
            <a:noAutofit/>
          </a:bodyPr>
          <a:lstStyle/>
          <a:p>
            <a:pPr algn="r"/>
            <a:r>
              <a:rPr lang="en-US" sz="1600" b="0" i="0" dirty="0">
                <a:solidFill>
                  <a:srgbClr val="404040"/>
                </a:solidFill>
                <a:latin typeface="Calibri" panose="020F0502020204030204" pitchFamily="34" charset="0"/>
                <a:cs typeface="Calibri" panose="020F0502020204030204" pitchFamily="34" charset="0"/>
              </a:rPr>
              <a:t>10%</a:t>
            </a:r>
          </a:p>
        </p:txBody>
      </p:sp>
      <p:sp>
        <p:nvSpPr>
          <p:cNvPr id="29" name="TextBox 28">
            <a:extLst>
              <a:ext uri="{FF2B5EF4-FFF2-40B4-BE49-F238E27FC236}">
                <a16:creationId xmlns:a16="http://schemas.microsoft.com/office/drawing/2014/main" id="{3CC1491C-6792-A889-2C0C-02148C8AF7BC}"/>
              </a:ext>
            </a:extLst>
          </p:cNvPr>
          <p:cNvSpPr txBox="1"/>
          <p:nvPr/>
        </p:nvSpPr>
        <p:spPr>
          <a:xfrm>
            <a:off x="3200400" y="3570195"/>
            <a:ext cx="2743200" cy="338554"/>
          </a:xfrm>
          <a:prstGeom prst="rect">
            <a:avLst/>
          </a:prstGeom>
          <a:noFill/>
        </p:spPr>
        <p:txBody>
          <a:bodyPr wrap="square" rtlCol="0" anchor="ctr">
            <a:spAutoFit/>
          </a:bodyPr>
          <a:lstStyle/>
          <a:p>
            <a:pPr algn="ctr">
              <a:tabLst>
                <a:tab pos="1255713" algn="l"/>
                <a:tab pos="1376363" algn="l"/>
              </a:tabLst>
            </a:pPr>
            <a:r>
              <a:rPr lang="en-US" sz="1600" dirty="0">
                <a:solidFill>
                  <a:srgbClr val="404040"/>
                </a:solidFill>
                <a:latin typeface="Calibri" panose="020F0502020204030204" pitchFamily="34" charset="0"/>
                <a:cs typeface="Arial" panose="020B0604020202020204" pitchFamily="34" charset="0"/>
              </a:rPr>
              <a:t>Months Since Index Procedure</a:t>
            </a:r>
          </a:p>
        </p:txBody>
      </p:sp>
      <p:pic>
        <p:nvPicPr>
          <p:cNvPr id="6" name="Graphic 5">
            <a:extLst>
              <a:ext uri="{FF2B5EF4-FFF2-40B4-BE49-F238E27FC236}">
                <a16:creationId xmlns:a16="http://schemas.microsoft.com/office/drawing/2014/main" id="{ACE00EE5-E784-C836-9275-76ACDE920ED6}"/>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9910" r="16405" b="67732"/>
          <a:stretch/>
        </p:blipFill>
        <p:spPr>
          <a:xfrm>
            <a:off x="1613117" y="1007197"/>
            <a:ext cx="6527774" cy="2651760"/>
          </a:xfrm>
          <a:prstGeom prst="rect">
            <a:avLst/>
          </a:prstGeom>
        </p:spPr>
      </p:pic>
      <p:sp>
        <p:nvSpPr>
          <p:cNvPr id="13" name="TextBox 12">
            <a:extLst>
              <a:ext uri="{FF2B5EF4-FFF2-40B4-BE49-F238E27FC236}">
                <a16:creationId xmlns:a16="http://schemas.microsoft.com/office/drawing/2014/main" id="{A05B5D20-2B07-450D-B251-BB3551C1CBEB}"/>
              </a:ext>
            </a:extLst>
          </p:cNvPr>
          <p:cNvSpPr txBox="1"/>
          <p:nvPr/>
        </p:nvSpPr>
        <p:spPr>
          <a:xfrm>
            <a:off x="3337560" y="965285"/>
            <a:ext cx="2468880" cy="584775"/>
          </a:xfrm>
          <a:prstGeom prst="rect">
            <a:avLst/>
          </a:prstGeom>
          <a:noFill/>
        </p:spPr>
        <p:txBody>
          <a:bodyPr wrap="square" rtlCol="0" anchor="ctr">
            <a:spAutoFit/>
          </a:bodyPr>
          <a:lstStyle/>
          <a:p>
            <a:pPr algn="ctr">
              <a:tabLst>
                <a:tab pos="1255713" algn="l"/>
                <a:tab pos="1376363" algn="l"/>
              </a:tabLst>
            </a:pPr>
            <a:r>
              <a:rPr lang="en-US" sz="1600" b="1" dirty="0">
                <a:solidFill>
                  <a:srgbClr val="6FB042"/>
                </a:solidFill>
                <a:cs typeface="Arial" panose="020B0604020202020204" pitchFamily="34" charset="0"/>
              </a:rPr>
              <a:t>AGENT</a:t>
            </a:r>
            <a:r>
              <a:rPr lang="en-US" sz="1600" dirty="0">
                <a:cs typeface="Arial" panose="020B0604020202020204" pitchFamily="34" charset="0"/>
              </a:rPr>
              <a:t> </a:t>
            </a:r>
            <a:r>
              <a:rPr lang="en-US" sz="1600" b="1" dirty="0">
                <a:solidFill>
                  <a:srgbClr val="6FB042"/>
                </a:solidFill>
                <a:cs typeface="Arial" panose="020B0604020202020204" pitchFamily="34" charset="0"/>
              </a:rPr>
              <a:t>0.0%</a:t>
            </a:r>
            <a:r>
              <a:rPr lang="en-US" sz="1600" dirty="0">
                <a:cs typeface="Arial" panose="020B0604020202020204" pitchFamily="34" charset="0"/>
              </a:rPr>
              <a:t> </a:t>
            </a:r>
            <a:r>
              <a:rPr lang="en-US" sz="1600" dirty="0">
                <a:solidFill>
                  <a:srgbClr val="404040"/>
                </a:solidFill>
                <a:cs typeface="Arial" panose="020B0604020202020204" pitchFamily="34" charset="0"/>
              </a:rPr>
              <a:t>vs. </a:t>
            </a:r>
            <a:r>
              <a:rPr lang="en-US" sz="1600" b="1" dirty="0">
                <a:solidFill>
                  <a:srgbClr val="78787A"/>
                </a:solidFill>
                <a:cs typeface="Arial" panose="020B0604020202020204" pitchFamily="34" charset="0"/>
              </a:rPr>
              <a:t>BA 3.9% </a:t>
            </a:r>
          </a:p>
          <a:p>
            <a:pPr algn="ctr">
              <a:tabLst>
                <a:tab pos="1255713" algn="l"/>
                <a:tab pos="1376363" algn="l"/>
              </a:tabLst>
            </a:pPr>
            <a:r>
              <a:rPr lang="en-US" sz="1600" dirty="0">
                <a:solidFill>
                  <a:srgbClr val="404040"/>
                </a:solidFill>
                <a:cs typeface="Arial" panose="020B0604020202020204" pitchFamily="34" charset="0"/>
              </a:rPr>
              <a:t>P=0.001</a:t>
            </a:r>
          </a:p>
        </p:txBody>
      </p:sp>
      <p:sp>
        <p:nvSpPr>
          <p:cNvPr id="7" name="TextBox 6">
            <a:extLst>
              <a:ext uri="{FF2B5EF4-FFF2-40B4-BE49-F238E27FC236}">
                <a16:creationId xmlns:a16="http://schemas.microsoft.com/office/drawing/2014/main" id="{F3BEDC8A-1112-4A2F-49D6-C65291A3057C}"/>
              </a:ext>
            </a:extLst>
          </p:cNvPr>
          <p:cNvSpPr txBox="1"/>
          <p:nvPr/>
        </p:nvSpPr>
        <p:spPr>
          <a:xfrm>
            <a:off x="1414310" y="1913961"/>
            <a:ext cx="240323" cy="265302"/>
          </a:xfrm>
          <a:prstGeom prst="rect">
            <a:avLst/>
          </a:prstGeom>
          <a:noFill/>
        </p:spPr>
        <p:txBody>
          <a:bodyPr wrap="none" rtlCol="0" anchor="ctr">
            <a:noAutofit/>
          </a:bodyPr>
          <a:lstStyle/>
          <a:p>
            <a:pPr algn="r"/>
            <a:r>
              <a:rPr lang="en-US" sz="1600" b="0" i="0" dirty="0">
                <a:solidFill>
                  <a:srgbClr val="404040"/>
                </a:solidFill>
                <a:latin typeface="Calibri" panose="020F0502020204030204" pitchFamily="34" charset="0"/>
                <a:cs typeface="Calibri" panose="020F0502020204030204" pitchFamily="34" charset="0"/>
              </a:rPr>
              <a:t>6%</a:t>
            </a:r>
          </a:p>
        </p:txBody>
      </p:sp>
      <p:sp>
        <p:nvSpPr>
          <p:cNvPr id="14" name="TextBox 13">
            <a:extLst>
              <a:ext uri="{FF2B5EF4-FFF2-40B4-BE49-F238E27FC236}">
                <a16:creationId xmlns:a16="http://schemas.microsoft.com/office/drawing/2014/main" id="{AE1E9C62-CB66-4D57-47AC-261C3051D240}"/>
              </a:ext>
            </a:extLst>
          </p:cNvPr>
          <p:cNvSpPr txBox="1"/>
          <p:nvPr/>
        </p:nvSpPr>
        <p:spPr>
          <a:xfrm>
            <a:off x="1414310" y="2945684"/>
            <a:ext cx="240323" cy="224480"/>
          </a:xfrm>
          <a:prstGeom prst="rect">
            <a:avLst/>
          </a:prstGeom>
          <a:noFill/>
        </p:spPr>
        <p:txBody>
          <a:bodyPr wrap="none" rtlCol="0" anchor="ctr">
            <a:noAutofit/>
          </a:bodyPr>
          <a:lstStyle/>
          <a:p>
            <a:pPr algn="r"/>
            <a:r>
              <a:rPr lang="en-US" sz="1600" dirty="0">
                <a:solidFill>
                  <a:srgbClr val="404040"/>
                </a:solidFill>
                <a:latin typeface="Calibri" panose="020F0502020204030204" pitchFamily="34" charset="0"/>
                <a:cs typeface="Calibri" panose="020F0502020204030204" pitchFamily="34" charset="0"/>
              </a:rPr>
              <a:t>2%</a:t>
            </a:r>
            <a:endParaRPr lang="en-US" sz="1600" b="0" i="0" dirty="0">
              <a:solidFill>
                <a:srgbClr val="40404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45875C16-CFFE-F509-5C71-2F386160DF3D}"/>
              </a:ext>
            </a:extLst>
          </p:cNvPr>
          <p:cNvSpPr txBox="1"/>
          <p:nvPr/>
        </p:nvSpPr>
        <p:spPr>
          <a:xfrm>
            <a:off x="2902017" y="4794193"/>
            <a:ext cx="3339966" cy="215444"/>
          </a:xfrm>
          <a:prstGeom prst="rect">
            <a:avLst/>
          </a:prstGeom>
          <a:noFill/>
        </p:spPr>
        <p:txBody>
          <a:bodyPr wrap="square">
            <a:spAutoFit/>
          </a:bodyPr>
          <a:lstStyle/>
          <a:p>
            <a:pPr marL="0" marR="0" algn="ctr">
              <a:spcBef>
                <a:spcPts val="0"/>
              </a:spcBef>
              <a:spcAft>
                <a:spcPts val="0"/>
              </a:spcAft>
            </a:pPr>
            <a:r>
              <a:rPr lang="en-US" sz="800" b="0" i="0" dirty="0">
                <a:solidFill>
                  <a:schemeClr val="tx2"/>
                </a:solidFill>
                <a:effectLst/>
                <a:latin typeface="Calibri" panose="020F0502020204030204" pitchFamily="34" charset="0"/>
                <a:ea typeface="MS Mincho" panose="02020609040205080304" pitchFamily="49" charset="-128"/>
                <a:cs typeface="Calibri" panose="020F0502020204030204" pitchFamily="34" charset="0"/>
              </a:rPr>
              <a:t>KM Event Rate; Log-rank P values; All definite ST in the BA arm (6 patients)</a:t>
            </a:r>
          </a:p>
        </p:txBody>
      </p:sp>
      <p:sp>
        <p:nvSpPr>
          <p:cNvPr id="4" name="TextBox 3">
            <a:extLst>
              <a:ext uri="{FF2B5EF4-FFF2-40B4-BE49-F238E27FC236}">
                <a16:creationId xmlns:a16="http://schemas.microsoft.com/office/drawing/2014/main" id="{6E762DE2-A268-7FDB-0DD6-6A4A413E6CE1}"/>
              </a:ext>
            </a:extLst>
          </p:cNvPr>
          <p:cNvSpPr txBox="1"/>
          <p:nvPr/>
        </p:nvSpPr>
        <p:spPr>
          <a:xfrm>
            <a:off x="6241983" y="2271668"/>
            <a:ext cx="1575752" cy="300082"/>
          </a:xfrm>
          <a:prstGeom prst="rect">
            <a:avLst/>
          </a:prstGeom>
          <a:noFill/>
        </p:spPr>
        <p:txBody>
          <a:bodyPr wrap="none" rtlCol="0">
            <a:spAutoFit/>
          </a:bodyPr>
          <a:lstStyle/>
          <a:p>
            <a:r>
              <a:rPr lang="en-US" dirty="0"/>
              <a:t>Balloon Angioplasty</a:t>
            </a:r>
          </a:p>
        </p:txBody>
      </p:sp>
      <p:sp>
        <p:nvSpPr>
          <p:cNvPr id="5" name="TextBox 4">
            <a:extLst>
              <a:ext uri="{FF2B5EF4-FFF2-40B4-BE49-F238E27FC236}">
                <a16:creationId xmlns:a16="http://schemas.microsoft.com/office/drawing/2014/main" id="{AA265EF6-B2CA-4C26-2E9B-C1FAFE2AE886}"/>
              </a:ext>
            </a:extLst>
          </p:cNvPr>
          <p:cNvSpPr txBox="1"/>
          <p:nvPr/>
        </p:nvSpPr>
        <p:spPr>
          <a:xfrm>
            <a:off x="6241983" y="3260883"/>
            <a:ext cx="1005725" cy="300082"/>
          </a:xfrm>
          <a:prstGeom prst="rect">
            <a:avLst/>
          </a:prstGeom>
          <a:noFill/>
        </p:spPr>
        <p:txBody>
          <a:bodyPr wrap="none" rtlCol="0">
            <a:spAutoFit/>
          </a:bodyPr>
          <a:lstStyle/>
          <a:p>
            <a:r>
              <a:rPr lang="en-US" dirty="0"/>
              <a:t>AGENT DCB</a:t>
            </a:r>
          </a:p>
        </p:txBody>
      </p:sp>
    </p:spTree>
    <p:extLst>
      <p:ext uri="{BB962C8B-B14F-4D97-AF65-F5344CB8AC3E}">
        <p14:creationId xmlns:p14="http://schemas.microsoft.com/office/powerpoint/2010/main" val="1894197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3D95AB-5AA5-4AA4-BD3D-D05EE6F641E3}"/>
              </a:ext>
            </a:extLst>
          </p:cNvPr>
          <p:cNvSpPr>
            <a:spLocks noGrp="1"/>
          </p:cNvSpPr>
          <p:nvPr>
            <p:ph type="title"/>
          </p:nvPr>
        </p:nvSpPr>
        <p:spPr/>
        <p:txBody>
          <a:bodyPr/>
          <a:lstStyle/>
          <a:p>
            <a:r>
              <a:rPr lang="en-US" dirty="0"/>
              <a:t>Additional Endpoints at 1-Year</a:t>
            </a:r>
          </a:p>
        </p:txBody>
      </p:sp>
      <p:graphicFrame>
        <p:nvGraphicFramePr>
          <p:cNvPr id="2" name="Content Placeholder 3">
            <a:extLst>
              <a:ext uri="{FF2B5EF4-FFF2-40B4-BE49-F238E27FC236}">
                <a16:creationId xmlns:a16="http://schemas.microsoft.com/office/drawing/2014/main" id="{66571B8C-1F71-B81D-6FFA-97AB6B238B73}"/>
              </a:ext>
            </a:extLst>
          </p:cNvPr>
          <p:cNvGraphicFramePr>
            <a:graphicFrameLocks/>
          </p:cNvGraphicFramePr>
          <p:nvPr>
            <p:extLst>
              <p:ext uri="{D42A27DB-BD31-4B8C-83A1-F6EECF244321}">
                <p14:modId xmlns:p14="http://schemas.microsoft.com/office/powerpoint/2010/main" val="1630691817"/>
              </p:ext>
            </p:extLst>
          </p:nvPr>
        </p:nvGraphicFramePr>
        <p:xfrm>
          <a:off x="248480" y="951271"/>
          <a:ext cx="8647043" cy="3134721"/>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1">
            <a:extLst>
              <a:ext uri="{FF2B5EF4-FFF2-40B4-BE49-F238E27FC236}">
                <a16:creationId xmlns:a16="http://schemas.microsoft.com/office/drawing/2014/main" id="{165C0CF9-82C6-F757-EDB2-81598E46E8B1}"/>
              </a:ext>
            </a:extLst>
          </p:cNvPr>
          <p:cNvSpPr txBox="1"/>
          <p:nvPr/>
        </p:nvSpPr>
        <p:spPr>
          <a:xfrm>
            <a:off x="1079438" y="1342122"/>
            <a:ext cx="914329" cy="288787"/>
          </a:xfrm>
          <a:prstGeom prst="rect">
            <a:avLst/>
          </a:prstGeom>
        </p:spPr>
        <p:txBody>
          <a:bodyPr wrap="non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a:solidFill>
                  <a:srgbClr val="404040"/>
                </a:solidFill>
                <a:cs typeface="Calibri" panose="020F0502020204030204" pitchFamily="34" charset="0"/>
              </a:rPr>
              <a:t>P=0.05</a:t>
            </a:r>
          </a:p>
        </p:txBody>
      </p:sp>
      <p:sp>
        <p:nvSpPr>
          <p:cNvPr id="19" name="TextBox 1">
            <a:extLst>
              <a:ext uri="{FF2B5EF4-FFF2-40B4-BE49-F238E27FC236}">
                <a16:creationId xmlns:a16="http://schemas.microsoft.com/office/drawing/2014/main" id="{E80CB988-4CEC-C2E5-D3B8-B0A129A80353}"/>
              </a:ext>
            </a:extLst>
          </p:cNvPr>
          <p:cNvSpPr txBox="1"/>
          <p:nvPr/>
        </p:nvSpPr>
        <p:spPr>
          <a:xfrm>
            <a:off x="2203389" y="1342122"/>
            <a:ext cx="914329" cy="288787"/>
          </a:xfrm>
          <a:prstGeom prst="rect">
            <a:avLst/>
          </a:prstGeom>
        </p:spPr>
        <p:txBody>
          <a:bodyPr wrap="non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a:solidFill>
                  <a:srgbClr val="404040"/>
                </a:solidFill>
                <a:cs typeface="Calibri" panose="020F0502020204030204" pitchFamily="34" charset="0"/>
              </a:rPr>
              <a:t>P=0.09</a:t>
            </a:r>
          </a:p>
        </p:txBody>
      </p:sp>
      <p:sp>
        <p:nvSpPr>
          <p:cNvPr id="21" name="TextBox 1">
            <a:extLst>
              <a:ext uri="{FF2B5EF4-FFF2-40B4-BE49-F238E27FC236}">
                <a16:creationId xmlns:a16="http://schemas.microsoft.com/office/drawing/2014/main" id="{36DBC6FB-1E3C-2F7E-385B-8CF2C73373E7}"/>
              </a:ext>
            </a:extLst>
          </p:cNvPr>
          <p:cNvSpPr txBox="1"/>
          <p:nvPr/>
        </p:nvSpPr>
        <p:spPr>
          <a:xfrm>
            <a:off x="3324045" y="1342122"/>
            <a:ext cx="914329" cy="288787"/>
          </a:xfrm>
          <a:prstGeom prst="rect">
            <a:avLst/>
          </a:prstGeom>
        </p:spPr>
        <p:txBody>
          <a:bodyPr wrap="non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a:solidFill>
                  <a:srgbClr val="404040"/>
                </a:solidFill>
                <a:cs typeface="Calibri" panose="020F0502020204030204" pitchFamily="34" charset="0"/>
              </a:rPr>
              <a:t>P=0.77</a:t>
            </a:r>
          </a:p>
        </p:txBody>
      </p:sp>
      <p:sp>
        <p:nvSpPr>
          <p:cNvPr id="22" name="TextBox 1">
            <a:extLst>
              <a:ext uri="{FF2B5EF4-FFF2-40B4-BE49-F238E27FC236}">
                <a16:creationId xmlns:a16="http://schemas.microsoft.com/office/drawing/2014/main" id="{B90ED309-4D3F-1AFF-DCA0-90905F03A9B4}"/>
              </a:ext>
            </a:extLst>
          </p:cNvPr>
          <p:cNvSpPr txBox="1"/>
          <p:nvPr/>
        </p:nvSpPr>
        <p:spPr>
          <a:xfrm>
            <a:off x="4446516" y="1342122"/>
            <a:ext cx="914329" cy="288787"/>
          </a:xfrm>
          <a:prstGeom prst="rect">
            <a:avLst/>
          </a:prstGeom>
        </p:spPr>
        <p:txBody>
          <a:bodyPr wrap="non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a:solidFill>
                  <a:srgbClr val="404040"/>
                </a:solidFill>
                <a:cs typeface="Calibri" panose="020F0502020204030204" pitchFamily="34" charset="0"/>
              </a:rPr>
              <a:t>P=0.55</a:t>
            </a:r>
          </a:p>
        </p:txBody>
      </p:sp>
      <p:sp>
        <p:nvSpPr>
          <p:cNvPr id="23" name="TextBox 1">
            <a:extLst>
              <a:ext uri="{FF2B5EF4-FFF2-40B4-BE49-F238E27FC236}">
                <a16:creationId xmlns:a16="http://schemas.microsoft.com/office/drawing/2014/main" id="{CB786E7F-D078-C35D-A2CD-8E52B3220E78}"/>
              </a:ext>
            </a:extLst>
          </p:cNvPr>
          <p:cNvSpPr txBox="1"/>
          <p:nvPr/>
        </p:nvSpPr>
        <p:spPr>
          <a:xfrm>
            <a:off x="6686194" y="1342122"/>
            <a:ext cx="914329" cy="288787"/>
          </a:xfrm>
          <a:prstGeom prst="rect">
            <a:avLst/>
          </a:prstGeom>
        </p:spPr>
        <p:txBody>
          <a:bodyPr wrap="non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a:solidFill>
                  <a:srgbClr val="404040"/>
                </a:solidFill>
                <a:cs typeface="Calibri" panose="020F0502020204030204" pitchFamily="34" charset="0"/>
              </a:rPr>
              <a:t>P=0.003</a:t>
            </a:r>
          </a:p>
        </p:txBody>
      </p:sp>
      <p:sp>
        <p:nvSpPr>
          <p:cNvPr id="24" name="TextBox 1">
            <a:extLst>
              <a:ext uri="{FF2B5EF4-FFF2-40B4-BE49-F238E27FC236}">
                <a16:creationId xmlns:a16="http://schemas.microsoft.com/office/drawing/2014/main" id="{41594549-2886-2CBB-75BD-A763B7F83CFA}"/>
              </a:ext>
            </a:extLst>
          </p:cNvPr>
          <p:cNvSpPr txBox="1"/>
          <p:nvPr/>
        </p:nvSpPr>
        <p:spPr>
          <a:xfrm>
            <a:off x="7806069" y="1342122"/>
            <a:ext cx="914329" cy="288787"/>
          </a:xfrm>
          <a:prstGeom prst="rect">
            <a:avLst/>
          </a:prstGeom>
        </p:spPr>
        <p:txBody>
          <a:bodyPr wrap="non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a:solidFill>
                  <a:srgbClr val="404040"/>
                </a:solidFill>
                <a:cs typeface="Calibri" panose="020F0502020204030204" pitchFamily="34" charset="0"/>
              </a:rPr>
              <a:t>P=0.004</a:t>
            </a:r>
          </a:p>
        </p:txBody>
      </p:sp>
      <p:sp>
        <p:nvSpPr>
          <p:cNvPr id="4" name="TextBox 3">
            <a:extLst>
              <a:ext uri="{FF2B5EF4-FFF2-40B4-BE49-F238E27FC236}">
                <a16:creationId xmlns:a16="http://schemas.microsoft.com/office/drawing/2014/main" id="{20B88301-74F2-AAA3-8FA6-D18ACEC2CA3C}"/>
              </a:ext>
            </a:extLst>
          </p:cNvPr>
          <p:cNvSpPr txBox="1"/>
          <p:nvPr/>
        </p:nvSpPr>
        <p:spPr>
          <a:xfrm>
            <a:off x="3703320" y="4794193"/>
            <a:ext cx="1737360" cy="215444"/>
          </a:xfrm>
          <a:prstGeom prst="rect">
            <a:avLst/>
          </a:prstGeom>
          <a:noFill/>
        </p:spPr>
        <p:txBody>
          <a:bodyPr wrap="square">
            <a:spAutoFit/>
          </a:bodyPr>
          <a:lstStyle/>
          <a:p>
            <a:pPr marL="0" marR="0" algn="ctr">
              <a:spcBef>
                <a:spcPts val="0"/>
              </a:spcBef>
              <a:spcAft>
                <a:spcPts val="0"/>
              </a:spcAft>
            </a:pPr>
            <a:r>
              <a:rPr lang="en-US" sz="800" b="0" i="0" dirty="0">
                <a:solidFill>
                  <a:schemeClr val="tx2"/>
                </a:solidFill>
                <a:effectLst/>
                <a:latin typeface="Calibri" panose="020F0502020204030204" pitchFamily="34" charset="0"/>
                <a:ea typeface="MS Mincho" panose="02020609040205080304" pitchFamily="49" charset="-128"/>
                <a:cs typeface="Calibri" panose="020F0502020204030204" pitchFamily="34" charset="0"/>
              </a:rPr>
              <a:t>KM Event Rate; Log-rank P values</a:t>
            </a:r>
          </a:p>
        </p:txBody>
      </p:sp>
      <p:sp>
        <p:nvSpPr>
          <p:cNvPr id="32" name="TextBox 31">
            <a:extLst>
              <a:ext uri="{FF2B5EF4-FFF2-40B4-BE49-F238E27FC236}">
                <a16:creationId xmlns:a16="http://schemas.microsoft.com/office/drawing/2014/main" id="{315DF1CE-6410-2C02-A1AB-32D462059802}"/>
              </a:ext>
            </a:extLst>
          </p:cNvPr>
          <p:cNvSpPr txBox="1"/>
          <p:nvPr/>
        </p:nvSpPr>
        <p:spPr>
          <a:xfrm>
            <a:off x="4488149" y="3948416"/>
            <a:ext cx="822960" cy="503499"/>
          </a:xfrm>
          <a:prstGeom prst="rect">
            <a:avLst/>
          </a:prstGeom>
          <a:noFill/>
        </p:spPr>
        <p:txBody>
          <a:bodyPr wrap="square" rtlCol="0" anchor="t">
            <a:noAutofit/>
          </a:bodyPr>
          <a:lstStyle/>
          <a:p>
            <a:pPr algn="ctr"/>
            <a:r>
              <a:rPr lang="en-US" sz="1400" b="0" i="0" dirty="0">
                <a:solidFill>
                  <a:srgbClr val="404040"/>
                </a:solidFill>
                <a:cs typeface="Arial" panose="020B0604020202020204" pitchFamily="34" charset="0"/>
              </a:rPr>
              <a:t>Cardiac death</a:t>
            </a:r>
          </a:p>
        </p:txBody>
      </p:sp>
      <p:sp>
        <p:nvSpPr>
          <p:cNvPr id="33" name="TextBox 32">
            <a:extLst>
              <a:ext uri="{FF2B5EF4-FFF2-40B4-BE49-F238E27FC236}">
                <a16:creationId xmlns:a16="http://schemas.microsoft.com/office/drawing/2014/main" id="{81343006-A2A0-B65F-0600-8D2AF04F995E}"/>
              </a:ext>
            </a:extLst>
          </p:cNvPr>
          <p:cNvSpPr txBox="1"/>
          <p:nvPr/>
        </p:nvSpPr>
        <p:spPr>
          <a:xfrm>
            <a:off x="1125123" y="3948416"/>
            <a:ext cx="822960" cy="503499"/>
          </a:xfrm>
          <a:prstGeom prst="rect">
            <a:avLst/>
          </a:prstGeom>
          <a:noFill/>
        </p:spPr>
        <p:txBody>
          <a:bodyPr wrap="square" rtlCol="0" anchor="t">
            <a:noAutofit/>
          </a:bodyPr>
          <a:lstStyle/>
          <a:p>
            <a:pPr algn="ctr"/>
            <a:r>
              <a:rPr lang="en-US" sz="1400" b="0" i="0" dirty="0">
                <a:solidFill>
                  <a:srgbClr val="404040"/>
                </a:solidFill>
                <a:cs typeface="Arial" panose="020B0604020202020204" pitchFamily="34" charset="0"/>
              </a:rPr>
              <a:t>MI</a:t>
            </a:r>
          </a:p>
        </p:txBody>
      </p:sp>
      <p:sp>
        <p:nvSpPr>
          <p:cNvPr id="34" name="TextBox 33">
            <a:extLst>
              <a:ext uri="{FF2B5EF4-FFF2-40B4-BE49-F238E27FC236}">
                <a16:creationId xmlns:a16="http://schemas.microsoft.com/office/drawing/2014/main" id="{0A9D3C98-BF03-6589-EF85-5CB7F2FEA913}"/>
              </a:ext>
            </a:extLst>
          </p:cNvPr>
          <p:cNvSpPr txBox="1"/>
          <p:nvPr/>
        </p:nvSpPr>
        <p:spPr>
          <a:xfrm>
            <a:off x="7851753" y="3948416"/>
            <a:ext cx="822960" cy="503499"/>
          </a:xfrm>
          <a:prstGeom prst="rect">
            <a:avLst/>
          </a:prstGeom>
          <a:noFill/>
        </p:spPr>
        <p:txBody>
          <a:bodyPr wrap="square" rtlCol="0" anchor="t">
            <a:noAutofit/>
          </a:bodyPr>
          <a:lstStyle/>
          <a:p>
            <a:pPr algn="ctr"/>
            <a:r>
              <a:rPr lang="en-US" sz="1400" b="0" i="0" dirty="0">
                <a:solidFill>
                  <a:srgbClr val="404040"/>
                </a:solidFill>
                <a:cs typeface="Arial" panose="020B0604020202020204" pitchFamily="34" charset="0"/>
              </a:rPr>
              <a:t>TVF</a:t>
            </a:r>
          </a:p>
        </p:txBody>
      </p:sp>
      <p:sp>
        <p:nvSpPr>
          <p:cNvPr id="35" name="TextBox 34">
            <a:extLst>
              <a:ext uri="{FF2B5EF4-FFF2-40B4-BE49-F238E27FC236}">
                <a16:creationId xmlns:a16="http://schemas.microsoft.com/office/drawing/2014/main" id="{D3343689-A613-9694-AA9B-8C272602FC67}"/>
              </a:ext>
            </a:extLst>
          </p:cNvPr>
          <p:cNvSpPr txBox="1"/>
          <p:nvPr/>
        </p:nvSpPr>
        <p:spPr>
          <a:xfrm>
            <a:off x="6731878" y="3948416"/>
            <a:ext cx="822960" cy="503499"/>
          </a:xfrm>
          <a:prstGeom prst="rect">
            <a:avLst/>
          </a:prstGeom>
          <a:noFill/>
        </p:spPr>
        <p:txBody>
          <a:bodyPr wrap="square" rtlCol="0" anchor="t">
            <a:noAutofit/>
          </a:bodyPr>
          <a:lstStyle/>
          <a:p>
            <a:pPr algn="ctr"/>
            <a:r>
              <a:rPr lang="en-US" sz="1400" b="0" i="0" dirty="0">
                <a:solidFill>
                  <a:srgbClr val="404040"/>
                </a:solidFill>
                <a:cs typeface="Arial" panose="020B0604020202020204" pitchFamily="34" charset="0"/>
              </a:rPr>
              <a:t>TVR</a:t>
            </a:r>
          </a:p>
        </p:txBody>
      </p:sp>
      <p:sp>
        <p:nvSpPr>
          <p:cNvPr id="36" name="TextBox 35">
            <a:extLst>
              <a:ext uri="{FF2B5EF4-FFF2-40B4-BE49-F238E27FC236}">
                <a16:creationId xmlns:a16="http://schemas.microsoft.com/office/drawing/2014/main" id="{FA37B65E-B3EF-6C82-B7F8-94F1A614E9F3}"/>
              </a:ext>
            </a:extLst>
          </p:cNvPr>
          <p:cNvSpPr txBox="1"/>
          <p:nvPr/>
        </p:nvSpPr>
        <p:spPr>
          <a:xfrm>
            <a:off x="2110394" y="3948416"/>
            <a:ext cx="1100320" cy="503499"/>
          </a:xfrm>
          <a:prstGeom prst="rect">
            <a:avLst/>
          </a:prstGeom>
          <a:noFill/>
        </p:spPr>
        <p:txBody>
          <a:bodyPr wrap="square" rtlCol="0" anchor="t">
            <a:noAutofit/>
          </a:bodyPr>
          <a:lstStyle/>
          <a:p>
            <a:pPr algn="ctr"/>
            <a:r>
              <a:rPr lang="en-US" sz="1400" b="0" i="0" dirty="0">
                <a:solidFill>
                  <a:srgbClr val="404040"/>
                </a:solidFill>
                <a:cs typeface="Arial" panose="020B0604020202020204" pitchFamily="34" charset="0"/>
              </a:rPr>
              <a:t>Non-Q-wave MI</a:t>
            </a:r>
          </a:p>
        </p:txBody>
      </p:sp>
      <p:sp>
        <p:nvSpPr>
          <p:cNvPr id="37" name="TextBox 36">
            <a:extLst>
              <a:ext uri="{FF2B5EF4-FFF2-40B4-BE49-F238E27FC236}">
                <a16:creationId xmlns:a16="http://schemas.microsoft.com/office/drawing/2014/main" id="{CCAB3B63-CD22-C516-CC81-2FFE1746AB9D}"/>
              </a:ext>
            </a:extLst>
          </p:cNvPr>
          <p:cNvSpPr txBox="1"/>
          <p:nvPr/>
        </p:nvSpPr>
        <p:spPr>
          <a:xfrm>
            <a:off x="3324010" y="3948416"/>
            <a:ext cx="914400" cy="503499"/>
          </a:xfrm>
          <a:prstGeom prst="rect">
            <a:avLst/>
          </a:prstGeom>
          <a:noFill/>
        </p:spPr>
        <p:txBody>
          <a:bodyPr wrap="square" rtlCol="0" anchor="t">
            <a:noAutofit/>
          </a:bodyPr>
          <a:lstStyle/>
          <a:p>
            <a:pPr algn="ctr"/>
            <a:r>
              <a:rPr lang="en-US" sz="1400" b="0" i="0" dirty="0">
                <a:solidFill>
                  <a:srgbClr val="404040"/>
                </a:solidFill>
                <a:cs typeface="Arial" panose="020B0604020202020204" pitchFamily="34" charset="0"/>
              </a:rPr>
              <a:t>All death</a:t>
            </a:r>
          </a:p>
        </p:txBody>
      </p:sp>
      <p:sp>
        <p:nvSpPr>
          <p:cNvPr id="5" name="TextBox 4">
            <a:extLst>
              <a:ext uri="{FF2B5EF4-FFF2-40B4-BE49-F238E27FC236}">
                <a16:creationId xmlns:a16="http://schemas.microsoft.com/office/drawing/2014/main" id="{A88F9CE2-EBDB-00B3-F200-4EE513A75513}"/>
              </a:ext>
            </a:extLst>
          </p:cNvPr>
          <p:cNvSpPr txBox="1"/>
          <p:nvPr/>
        </p:nvSpPr>
        <p:spPr>
          <a:xfrm>
            <a:off x="5475994" y="3948416"/>
            <a:ext cx="1097280" cy="503499"/>
          </a:xfrm>
          <a:prstGeom prst="rect">
            <a:avLst/>
          </a:prstGeom>
          <a:noFill/>
        </p:spPr>
        <p:txBody>
          <a:bodyPr wrap="square" rtlCol="0" anchor="t">
            <a:noAutofit/>
          </a:bodyPr>
          <a:lstStyle/>
          <a:p>
            <a:pPr algn="ctr"/>
            <a:r>
              <a:rPr lang="en-US" sz="1400" b="0" i="0" dirty="0">
                <a:solidFill>
                  <a:srgbClr val="404040"/>
                </a:solidFill>
                <a:cs typeface="Arial" panose="020B0604020202020204" pitchFamily="34" charset="0"/>
              </a:rPr>
              <a:t>Non-cardiac death</a:t>
            </a:r>
          </a:p>
        </p:txBody>
      </p:sp>
      <p:sp>
        <p:nvSpPr>
          <p:cNvPr id="9" name="TextBox 1">
            <a:extLst>
              <a:ext uri="{FF2B5EF4-FFF2-40B4-BE49-F238E27FC236}">
                <a16:creationId xmlns:a16="http://schemas.microsoft.com/office/drawing/2014/main" id="{35C2CDA3-FD9D-C9BD-3F30-A0AD4BC76ED7}"/>
              </a:ext>
            </a:extLst>
          </p:cNvPr>
          <p:cNvSpPr txBox="1"/>
          <p:nvPr/>
        </p:nvSpPr>
        <p:spPr>
          <a:xfrm>
            <a:off x="5567469" y="1342122"/>
            <a:ext cx="914329" cy="288787"/>
          </a:xfrm>
          <a:prstGeom prst="rect">
            <a:avLst/>
          </a:prstGeom>
        </p:spPr>
        <p:txBody>
          <a:bodyPr wrap="non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a:solidFill>
                  <a:srgbClr val="404040"/>
                </a:solidFill>
                <a:cs typeface="Calibri" panose="020F0502020204030204" pitchFamily="34" charset="0"/>
              </a:rPr>
              <a:t>P=0.79</a:t>
            </a:r>
          </a:p>
        </p:txBody>
      </p:sp>
    </p:spTree>
    <p:extLst>
      <p:ext uri="{BB962C8B-B14F-4D97-AF65-F5344CB8AC3E}">
        <p14:creationId xmlns:p14="http://schemas.microsoft.com/office/powerpoint/2010/main" val="3020932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4154571-483D-40B0-81DF-16158A653C1F}"/>
              </a:ext>
            </a:extLst>
          </p:cNvPr>
          <p:cNvSpPr>
            <a:spLocks noGrp="1"/>
          </p:cNvSpPr>
          <p:nvPr>
            <p:ph type="title"/>
          </p:nvPr>
        </p:nvSpPr>
        <p:spPr/>
        <p:txBody>
          <a:bodyPr>
            <a:normAutofit/>
          </a:bodyPr>
          <a:lstStyle/>
          <a:p>
            <a:r>
              <a:rPr lang="en-US" dirty="0"/>
              <a:t>Subgroup Analyses of the Primary Outcome</a:t>
            </a:r>
          </a:p>
        </p:txBody>
      </p:sp>
      <p:graphicFrame>
        <p:nvGraphicFramePr>
          <p:cNvPr id="6" name="Table 2">
            <a:extLst>
              <a:ext uri="{FF2B5EF4-FFF2-40B4-BE49-F238E27FC236}">
                <a16:creationId xmlns:a16="http://schemas.microsoft.com/office/drawing/2014/main" id="{30855DC5-B41C-0B46-E114-DC69BB422F39}"/>
              </a:ext>
            </a:extLst>
          </p:cNvPr>
          <p:cNvGraphicFramePr>
            <a:graphicFrameLocks noGrp="1"/>
          </p:cNvGraphicFramePr>
          <p:nvPr/>
        </p:nvGraphicFramePr>
        <p:xfrm>
          <a:off x="314378" y="817353"/>
          <a:ext cx="8515244" cy="3365528"/>
        </p:xfrm>
        <a:graphic>
          <a:graphicData uri="http://schemas.openxmlformats.org/drawingml/2006/table">
            <a:tbl>
              <a:tblPr firstRow="1" bandRow="1">
                <a:tableStyleId>{9D7B26C5-4107-4FEC-AEDC-1716B250A1EF}</a:tableStyleId>
              </a:tblPr>
              <a:tblGrid>
                <a:gridCol w="840740">
                  <a:extLst>
                    <a:ext uri="{9D8B030D-6E8A-4147-A177-3AD203B41FA5}">
                      <a16:colId xmlns:a16="http://schemas.microsoft.com/office/drawing/2014/main" val="4160728361"/>
                    </a:ext>
                  </a:extLst>
                </a:gridCol>
                <a:gridCol w="2103120">
                  <a:extLst>
                    <a:ext uri="{9D8B030D-6E8A-4147-A177-3AD203B41FA5}">
                      <a16:colId xmlns:a16="http://schemas.microsoft.com/office/drawing/2014/main" val="41515992"/>
                    </a:ext>
                  </a:extLst>
                </a:gridCol>
                <a:gridCol w="1048332">
                  <a:extLst>
                    <a:ext uri="{9D8B030D-6E8A-4147-A177-3AD203B41FA5}">
                      <a16:colId xmlns:a16="http://schemas.microsoft.com/office/drawing/2014/main" val="2658540385"/>
                    </a:ext>
                  </a:extLst>
                </a:gridCol>
                <a:gridCol w="1048332">
                  <a:extLst>
                    <a:ext uri="{9D8B030D-6E8A-4147-A177-3AD203B41FA5}">
                      <a16:colId xmlns:a16="http://schemas.microsoft.com/office/drawing/2014/main" val="3821473170"/>
                    </a:ext>
                  </a:extLst>
                </a:gridCol>
                <a:gridCol w="2560320">
                  <a:extLst>
                    <a:ext uri="{9D8B030D-6E8A-4147-A177-3AD203B41FA5}">
                      <a16:colId xmlns:a16="http://schemas.microsoft.com/office/drawing/2014/main" val="398064797"/>
                    </a:ext>
                  </a:extLst>
                </a:gridCol>
                <a:gridCol w="914400">
                  <a:extLst>
                    <a:ext uri="{9D8B030D-6E8A-4147-A177-3AD203B41FA5}">
                      <a16:colId xmlns:a16="http://schemas.microsoft.com/office/drawing/2014/main" val="959979593"/>
                    </a:ext>
                  </a:extLst>
                </a:gridCol>
              </a:tblGrid>
              <a:tr h="301764">
                <a:tc gridSpan="2">
                  <a:txBody>
                    <a:bodyPr/>
                    <a:lstStyle/>
                    <a:p>
                      <a:pPr algn="l"/>
                      <a:r>
                        <a:rPr lang="en-US" sz="1200" dirty="0">
                          <a:solidFill>
                            <a:schemeClr val="bg1"/>
                          </a:solidFill>
                          <a:latin typeface="+mn-lt"/>
                          <a:cs typeface="Times New Roman" panose="02020603050405020304" pitchFamily="18" charset="0"/>
                        </a:rPr>
                        <a:t>Subgroup</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95000"/>
                          <a:lumOff val="5000"/>
                        </a:schemeClr>
                      </a:solidFill>
                      <a:prstDash val="solid"/>
                      <a:round/>
                      <a:headEnd type="none" w="med" len="med"/>
                      <a:tailEnd type="none" w="med" len="med"/>
                    </a:lnT>
                    <a:lnB w="1270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rgbClr val="14364E"/>
                    </a:solidFill>
                  </a:tcPr>
                </a:tc>
                <a:tc hMerge="1">
                  <a:txBody>
                    <a:bodyPr/>
                    <a:lstStyle/>
                    <a:p>
                      <a:pPr algn="l"/>
                      <a:r>
                        <a:rPr lang="en-US" sz="1200" dirty="0">
                          <a:solidFill>
                            <a:schemeClr val="tx1"/>
                          </a:solidFill>
                          <a:latin typeface="+mn-lt"/>
                          <a:cs typeface="Times New Roman" panose="02020603050405020304" pitchFamily="18" charset="0"/>
                        </a:rPr>
                        <a:t>Subgroup</a:t>
                      </a:r>
                    </a:p>
                  </a:txBody>
                  <a:tcPr marL="32385" marR="32385" marT="16192" marB="161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bg1"/>
                          </a:solidFill>
                          <a:latin typeface="+mn-lt"/>
                          <a:cs typeface="Times New Roman" panose="02020603050405020304" pitchFamily="18" charset="0"/>
                        </a:rPr>
                        <a:t>AGENT DCB </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95000"/>
                          <a:lumOff val="5000"/>
                        </a:schemeClr>
                      </a:solidFill>
                      <a:prstDash val="solid"/>
                      <a:round/>
                      <a:headEnd type="none" w="med" len="med"/>
                      <a:tailEnd type="none" w="med" len="med"/>
                    </a:lnT>
                    <a:lnB w="1270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rgbClr val="14364E"/>
                    </a:solidFill>
                  </a:tcPr>
                </a:tc>
                <a:tc>
                  <a:txBody>
                    <a:bodyPr/>
                    <a:lstStyle/>
                    <a:p>
                      <a:pPr algn="ctr"/>
                      <a:r>
                        <a:rPr lang="en-US" sz="1200" dirty="0">
                          <a:solidFill>
                            <a:schemeClr val="bg1"/>
                          </a:solidFill>
                          <a:latin typeface="+mn-lt"/>
                          <a:cs typeface="Times New Roman" panose="02020603050405020304" pitchFamily="18" charset="0"/>
                        </a:rPr>
                        <a:t>BA</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95000"/>
                          <a:lumOff val="5000"/>
                        </a:schemeClr>
                      </a:solidFill>
                      <a:prstDash val="solid"/>
                      <a:round/>
                      <a:headEnd type="none" w="med" len="med"/>
                      <a:tailEnd type="none" w="med" len="med"/>
                    </a:lnT>
                    <a:lnB w="1270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rgbClr val="14364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mn-lt"/>
                          <a:cs typeface="Times New Roman" panose="02020603050405020304" pitchFamily="18" charset="0"/>
                        </a:rPr>
                        <a:t>Hazard Ratio [95% CI]</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95000"/>
                          <a:lumOff val="5000"/>
                        </a:schemeClr>
                      </a:solidFill>
                      <a:prstDash val="solid"/>
                      <a:round/>
                      <a:headEnd type="none" w="med" len="med"/>
                      <a:tailEnd type="none" w="med" len="med"/>
                    </a:lnT>
                    <a:lnB w="1270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rgbClr val="14364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mn-lt"/>
                          <a:cs typeface="Times New Roman" panose="02020603050405020304" pitchFamily="18" charset="0"/>
                        </a:rPr>
                        <a:t>P-Interaction</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95000"/>
                          <a:lumOff val="5000"/>
                        </a:schemeClr>
                      </a:solidFill>
                      <a:prstDash val="solid"/>
                      <a:round/>
                      <a:headEnd type="none" w="med" len="med"/>
                      <a:tailEnd type="none" w="med" len="med"/>
                    </a:lnT>
                    <a:lnB w="1270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rgbClr val="14364E"/>
                    </a:solidFill>
                  </a:tcPr>
                </a:tc>
                <a:extLst>
                  <a:ext uri="{0D108BD9-81ED-4DB2-BD59-A6C34878D82A}">
                    <a16:rowId xmlns:a16="http://schemas.microsoft.com/office/drawing/2014/main" val="2614544103"/>
                  </a:ext>
                </a:extLst>
              </a:tr>
              <a:tr h="278524">
                <a:tc gridSpan="2">
                  <a:txBody>
                    <a:bodyPr/>
                    <a:lstStyle/>
                    <a:p>
                      <a:r>
                        <a:rPr lang="en-US" sz="1200" b="1" dirty="0">
                          <a:solidFill>
                            <a:srgbClr val="404040"/>
                          </a:solidFill>
                          <a:latin typeface="+mn-lt"/>
                          <a:cs typeface="Times New Roman" panose="02020603050405020304" pitchFamily="18" charset="0"/>
                        </a:rPr>
                        <a:t>All Patients</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95000"/>
                          <a:lumOff val="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r>
                        <a:rPr lang="en-US" sz="1200" b="1" dirty="0">
                          <a:solidFill>
                            <a:schemeClr val="tx1"/>
                          </a:solidFill>
                          <a:latin typeface="+mn-lt"/>
                          <a:cs typeface="Times New Roman" panose="02020603050405020304" pitchFamily="18" charset="0"/>
                        </a:rPr>
                        <a:t>All Patients</a:t>
                      </a:r>
                    </a:p>
                  </a:txBody>
                  <a:tcPr marL="32385" marR="32385" marT="16192" marB="161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1" i="0" u="none" strike="noStrike" dirty="0">
                          <a:solidFill>
                            <a:srgbClr val="404040"/>
                          </a:solidFill>
                          <a:effectLst/>
                          <a:latin typeface="+mn-lt"/>
                          <a:cs typeface="Times New Roman" panose="02020603050405020304" pitchFamily="18" charset="0"/>
                        </a:rPr>
                        <a:t>17.4%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95000"/>
                          <a:lumOff val="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1" dirty="0">
                          <a:solidFill>
                            <a:srgbClr val="404040"/>
                          </a:solidFill>
                          <a:latin typeface="+mn-lt"/>
                          <a:cs typeface="Times New Roman" panose="02020603050405020304" pitchFamily="18" charset="0"/>
                        </a:rPr>
                        <a:t>28.2%</a:t>
                      </a:r>
                      <a:endParaRPr lang="en-US" sz="1400" b="1" i="0" u="none" strike="noStrike" dirty="0">
                        <a:solidFill>
                          <a:srgbClr val="404040"/>
                        </a:solidFill>
                        <a:effectLst/>
                        <a:latin typeface="+mn-lt"/>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95000"/>
                          <a:lumOff val="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200" b="0" i="0" u="none" strike="noStrike" dirty="0">
                        <a:solidFill>
                          <a:srgbClr val="404040"/>
                        </a:solidFill>
                        <a:effectLst/>
                        <a:latin typeface="+mn-lt"/>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95000"/>
                          <a:lumOff val="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200" b="0" i="0" u="none" strike="noStrike" dirty="0">
                        <a:solidFill>
                          <a:srgbClr val="404040"/>
                        </a:solidFill>
                        <a:effectLst/>
                        <a:latin typeface="+mn-lt"/>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95000"/>
                          <a:lumOff val="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7021222"/>
                  </a:ext>
                </a:extLst>
              </a:tr>
              <a:tr h="278524">
                <a:tc rowSpan="2">
                  <a:txBody>
                    <a:bodyPr/>
                    <a:lstStyle/>
                    <a:p>
                      <a:pPr marL="0" marR="0" lvl="0" indent="0" algn="l" defTabSz="182880" rtl="0" eaLnBrk="1" fontAlgn="auto" latinLnBrk="0" hangingPunct="1">
                        <a:lnSpc>
                          <a:spcPct val="100000"/>
                        </a:lnSpc>
                        <a:spcBef>
                          <a:spcPts val="0"/>
                        </a:spcBef>
                        <a:spcAft>
                          <a:spcPts val="0"/>
                        </a:spcAft>
                        <a:buClrTx/>
                        <a:buSzTx/>
                        <a:buFontTx/>
                        <a:buNone/>
                        <a:tabLst>
                          <a:tab pos="182880" algn="l"/>
                        </a:tabLst>
                        <a:defRPr/>
                      </a:pPr>
                      <a:r>
                        <a:rPr lang="en-US" sz="1200" b="0" dirty="0">
                          <a:solidFill>
                            <a:srgbClr val="404040"/>
                          </a:solidFill>
                          <a:latin typeface="+mn-lt"/>
                          <a:cs typeface="Times New Roman" panose="02020603050405020304" pitchFamily="18" charset="0"/>
                        </a:rPr>
                        <a:t>Sex</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marL="91440" indent="0" defTabSz="182880">
                        <a:tabLst>
                          <a:tab pos="182880" algn="l"/>
                        </a:tabLst>
                      </a:pPr>
                      <a:r>
                        <a:rPr lang="en-US" sz="1200" dirty="0">
                          <a:solidFill>
                            <a:srgbClr val="404040"/>
                          </a:solidFill>
                          <a:latin typeface="+mn-lt"/>
                          <a:cs typeface="Times New Roman" panose="02020603050405020304" pitchFamily="18" charset="0"/>
                        </a:rPr>
                        <a:t>Female (N=129)</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10.6%</a:t>
                      </a:r>
                      <a:endParaRPr lang="en-US" sz="12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24.1%</a:t>
                      </a:r>
                      <a:endParaRPr lang="en-US" sz="14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Times New Roman" panose="02020603050405020304" pitchFamily="18" charset="0"/>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rowSpan="2">
                  <a:txBody>
                    <a:bodyPr/>
                    <a:lstStyle/>
                    <a:p>
                      <a:pPr algn="ctr" fontAlgn="ctr"/>
                      <a:r>
                        <a:rPr lang="en-US" sz="1200" b="0" i="0" u="none" strike="noStrike" dirty="0">
                          <a:solidFill>
                            <a:srgbClr val="404040"/>
                          </a:solidFill>
                          <a:effectLst/>
                          <a:latin typeface="+mn-lt"/>
                          <a:cs typeface="Times New Roman" panose="02020603050405020304" pitchFamily="18" charset="0"/>
                        </a:rPr>
                        <a:t>0.26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3467615995"/>
                  </a:ext>
                </a:extLst>
              </a:tr>
              <a:tr h="278524">
                <a:tc vMerge="1">
                  <a:txBody>
                    <a:bodyPr/>
                    <a:lstStyle/>
                    <a:p>
                      <a:pPr marL="91440" lvl="1" indent="0" defTabSz="182880">
                        <a:tabLst>
                          <a:tab pos="182880" algn="l"/>
                        </a:tabLst>
                      </a:pPr>
                      <a:endParaRPr lang="en-US" sz="1200" dirty="0">
                        <a:solidFill>
                          <a:schemeClr val="tx1"/>
                        </a:solidFill>
                        <a:latin typeface="+mn-lt"/>
                        <a:cs typeface="Times New Roman" panose="02020603050405020304" pitchFamily="18" charset="0"/>
                      </a:endParaRPr>
                    </a:p>
                  </a:txBody>
                  <a:tcPr marL="32385" marR="32385" marT="16192" marB="161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lvl="1" indent="0" defTabSz="182880">
                        <a:tabLst>
                          <a:tab pos="182880" algn="l"/>
                        </a:tabLst>
                      </a:pPr>
                      <a:r>
                        <a:rPr lang="en-US" sz="1200" dirty="0">
                          <a:solidFill>
                            <a:srgbClr val="404040"/>
                          </a:solidFill>
                          <a:latin typeface="+mn-lt"/>
                          <a:cs typeface="Times New Roman" panose="02020603050405020304" pitchFamily="18" charset="0"/>
                        </a:rPr>
                        <a:t>Male (N=351)</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20.0%</a:t>
                      </a:r>
                      <a:endParaRPr lang="en-US" sz="12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29.8%</a:t>
                      </a:r>
                      <a:endParaRPr lang="en-US" sz="14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Times New Roman" panose="02020603050405020304" pitchFamily="18" charset="0"/>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vMerge="1">
                  <a:txBody>
                    <a:bodyPr/>
                    <a:lstStyle/>
                    <a:p>
                      <a:pPr algn="ctr" fontAlgn="ctr"/>
                      <a:endParaRPr lang="en-US" sz="1200" b="0" i="0" u="none" strike="noStrike" dirty="0">
                        <a:solidFill>
                          <a:srgbClr val="000000"/>
                        </a:solidFill>
                        <a:effectLst/>
                        <a:latin typeface="+mn-lt"/>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404955784"/>
                  </a:ext>
                </a:extLst>
              </a:tr>
              <a:tr h="278524">
                <a:tc rowSpan="2">
                  <a:txBody>
                    <a:bodyPr/>
                    <a:lstStyle/>
                    <a:p>
                      <a:pPr marL="0" marR="0" lvl="1" indent="0" algn="l" defTabSz="91440" rtl="0" eaLnBrk="1" fontAlgn="auto" latinLnBrk="0" hangingPunct="1">
                        <a:lnSpc>
                          <a:spcPct val="100000"/>
                        </a:lnSpc>
                        <a:spcBef>
                          <a:spcPts val="0"/>
                        </a:spcBef>
                        <a:spcAft>
                          <a:spcPts val="0"/>
                        </a:spcAft>
                        <a:buClrTx/>
                        <a:buSzTx/>
                        <a:buFontTx/>
                        <a:buNone/>
                        <a:tabLst>
                          <a:tab pos="91440" algn="l"/>
                        </a:tabLst>
                        <a:defRPr/>
                      </a:pPr>
                      <a:r>
                        <a:rPr lang="en-US" sz="1200" dirty="0">
                          <a:solidFill>
                            <a:srgbClr val="404040"/>
                          </a:solidFill>
                          <a:latin typeface="+mn-lt"/>
                          <a:cs typeface="Times New Roman" panose="02020603050405020304" pitchFamily="18" charset="0"/>
                        </a:rPr>
                        <a:t>Age</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lvl="1" indent="0" defTabSz="91440">
                        <a:tabLst>
                          <a:tab pos="91440" algn="l"/>
                        </a:tabLst>
                      </a:pPr>
                      <a:r>
                        <a:rPr lang="en-US" sz="1200" dirty="0">
                          <a:solidFill>
                            <a:srgbClr val="404040"/>
                          </a:solidFill>
                          <a:latin typeface="+mn-lt"/>
                          <a:cs typeface="Times New Roman" panose="02020603050405020304" pitchFamily="18" charset="0"/>
                        </a:rPr>
                        <a:t>&lt;75 years (N=349)</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19.2%</a:t>
                      </a:r>
                      <a:endParaRPr lang="en-US" sz="12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26.4%</a:t>
                      </a:r>
                      <a:endParaRPr lang="en-US" sz="14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rgbClr val="404040"/>
                          </a:solidFill>
                          <a:effectLst/>
                          <a:latin typeface="+mn-lt"/>
                          <a:cs typeface="Times New Roman" panose="02020603050405020304" pitchFamily="18" charset="0"/>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fontAlgn="ctr"/>
                      <a:r>
                        <a:rPr lang="en-US" sz="1200" b="0" i="0" u="none" strike="noStrike" dirty="0">
                          <a:solidFill>
                            <a:srgbClr val="404040"/>
                          </a:solidFill>
                          <a:effectLst/>
                          <a:latin typeface="+mn-lt"/>
                          <a:cs typeface="Times New Roman" panose="02020603050405020304" pitchFamily="18" charset="0"/>
                        </a:rPr>
                        <a:t>0.10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3707822"/>
                  </a:ext>
                </a:extLst>
              </a:tr>
              <a:tr h="278524">
                <a:tc vMerge="1">
                  <a:txBody>
                    <a:bodyPr/>
                    <a:lstStyle/>
                    <a:p>
                      <a:pPr marL="91440" indent="0"/>
                      <a:endParaRPr lang="en-US" sz="1200" dirty="0">
                        <a:solidFill>
                          <a:schemeClr val="tx1"/>
                        </a:solidFill>
                        <a:latin typeface="+mn-lt"/>
                        <a:cs typeface="Times New Roman" panose="02020603050405020304" pitchFamily="18" charset="0"/>
                      </a:endParaRPr>
                    </a:p>
                  </a:txBody>
                  <a:tcPr marL="32385" marR="32385" marT="16192" marB="161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indent="0"/>
                      <a:r>
                        <a:rPr lang="en-US" sz="1200" dirty="0">
                          <a:solidFill>
                            <a:srgbClr val="404040"/>
                          </a:solidFill>
                          <a:latin typeface="+mn-lt"/>
                          <a:cs typeface="Times New Roman" panose="02020603050405020304" pitchFamily="18" charset="0"/>
                        </a:rPr>
                        <a:t>≥75 years (N=131)</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12.9%</a:t>
                      </a:r>
                      <a:endParaRPr lang="en-US" sz="12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32.6%</a:t>
                      </a:r>
                      <a:endParaRPr lang="en-US" sz="14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rgbClr val="404040"/>
                          </a:solidFill>
                          <a:effectLst/>
                          <a:latin typeface="+mn-lt"/>
                          <a:cs typeface="Times New Roman" panose="02020603050405020304" pitchFamily="18" charset="0"/>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fontAlgn="ctr"/>
                      <a:endParaRPr lang="en-US" sz="1200" b="0" i="0" u="none" strike="noStrike" dirty="0">
                        <a:solidFill>
                          <a:srgbClr val="000000"/>
                        </a:solidFill>
                        <a:effectLst/>
                        <a:latin typeface="+mn-lt"/>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6355809"/>
                  </a:ext>
                </a:extLst>
              </a:tr>
              <a:tr h="278524">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a:solidFill>
                            <a:srgbClr val="404040"/>
                          </a:solidFill>
                          <a:latin typeface="+mn-lt"/>
                          <a:cs typeface="Times New Roman" panose="02020603050405020304" pitchFamily="18" charset="0"/>
                        </a:rPr>
                        <a:t>Diabetes</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marL="91440" indent="0"/>
                      <a:r>
                        <a:rPr lang="en-US" sz="1200" dirty="0">
                          <a:solidFill>
                            <a:srgbClr val="404040"/>
                          </a:solidFill>
                          <a:latin typeface="+mn-lt"/>
                          <a:cs typeface="Times New Roman" panose="02020603050405020304" pitchFamily="18" charset="0"/>
                        </a:rPr>
                        <a:t>Yes</a:t>
                      </a:r>
                      <a:r>
                        <a:rPr lang="en-US" sz="1200" baseline="30000" dirty="0">
                          <a:solidFill>
                            <a:srgbClr val="404040"/>
                          </a:solidFill>
                          <a:latin typeface="+mn-lt"/>
                          <a:cs typeface="Times New Roman" panose="02020603050405020304" pitchFamily="18" charset="0"/>
                        </a:rPr>
                        <a:t>* </a:t>
                      </a:r>
                      <a:r>
                        <a:rPr lang="en-US" sz="1200" baseline="0" dirty="0">
                          <a:solidFill>
                            <a:srgbClr val="404040"/>
                          </a:solidFill>
                          <a:latin typeface="+mn-lt"/>
                          <a:cs typeface="Times New Roman" panose="02020603050405020304" pitchFamily="18" charset="0"/>
                        </a:rPr>
                        <a:t>(N=213)</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21.3%</a:t>
                      </a:r>
                      <a:endParaRPr lang="en-US" sz="12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23.4%</a:t>
                      </a:r>
                      <a:endParaRPr lang="en-US" sz="14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Times New Roman" panose="02020603050405020304" pitchFamily="18" charset="0"/>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rowSpan="2">
                  <a:txBody>
                    <a:bodyPr/>
                    <a:lstStyle/>
                    <a:p>
                      <a:pPr algn="ctr" fontAlgn="ctr"/>
                      <a:r>
                        <a:rPr lang="en-US" sz="1200" b="0" i="0" u="none" strike="noStrike" dirty="0">
                          <a:solidFill>
                            <a:srgbClr val="404040"/>
                          </a:solidFill>
                          <a:effectLst/>
                          <a:latin typeface="+mn-lt"/>
                          <a:cs typeface="Times New Roman" panose="02020603050405020304" pitchFamily="18" charset="0"/>
                        </a:rPr>
                        <a:t>0.06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645591670"/>
                  </a:ext>
                </a:extLst>
              </a:tr>
              <a:tr h="278524">
                <a:tc vMerge="1">
                  <a:txBody>
                    <a:bodyPr/>
                    <a:lstStyle/>
                    <a:p>
                      <a:pPr marL="91440" indent="0"/>
                      <a:endParaRPr lang="en-US" sz="1200" baseline="0" dirty="0">
                        <a:solidFill>
                          <a:schemeClr val="tx1"/>
                        </a:solidFill>
                        <a:latin typeface="+mn-lt"/>
                        <a:cs typeface="Times New Roman" panose="02020603050405020304" pitchFamily="18" charset="0"/>
                      </a:endParaRPr>
                    </a:p>
                  </a:txBody>
                  <a:tcPr marL="32385" marR="32385" marT="16192" marB="161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indent="0"/>
                      <a:r>
                        <a:rPr lang="en-US" sz="1200" dirty="0">
                          <a:solidFill>
                            <a:srgbClr val="404040"/>
                          </a:solidFill>
                          <a:latin typeface="+mn-lt"/>
                          <a:cs typeface="Times New Roman" panose="02020603050405020304" pitchFamily="18" charset="0"/>
                        </a:rPr>
                        <a:t>No</a:t>
                      </a:r>
                      <a:r>
                        <a:rPr lang="en-US" sz="1200" baseline="30000" dirty="0">
                          <a:solidFill>
                            <a:srgbClr val="404040"/>
                          </a:solidFill>
                          <a:latin typeface="+mn-lt"/>
                          <a:cs typeface="Times New Roman" panose="02020603050405020304" pitchFamily="18" charset="0"/>
                        </a:rPr>
                        <a:t>† </a:t>
                      </a:r>
                      <a:r>
                        <a:rPr lang="en-US" sz="1200" baseline="0" dirty="0">
                          <a:solidFill>
                            <a:srgbClr val="404040"/>
                          </a:solidFill>
                          <a:latin typeface="+mn-lt"/>
                          <a:cs typeface="Times New Roman" panose="02020603050405020304" pitchFamily="18" charset="0"/>
                        </a:rPr>
                        <a:t>(N=265)</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14.7%</a:t>
                      </a:r>
                      <a:endParaRPr lang="en-US" sz="12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32.3%</a:t>
                      </a:r>
                      <a:endParaRPr lang="en-US" sz="14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Times New Roman" panose="02020603050405020304" pitchFamily="18" charset="0"/>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vMerge="1">
                  <a:txBody>
                    <a:bodyPr/>
                    <a:lstStyle/>
                    <a:p>
                      <a:pPr algn="ctr" fontAlgn="ctr"/>
                      <a:endParaRPr lang="en-US" sz="1200" b="0" i="0" u="none" strike="noStrike" dirty="0">
                        <a:solidFill>
                          <a:srgbClr val="000000"/>
                        </a:solidFill>
                        <a:effectLst/>
                        <a:latin typeface="+mn-lt"/>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2222362343"/>
                  </a:ext>
                </a:extLst>
              </a:tr>
              <a:tr h="278524">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a:solidFill>
                            <a:srgbClr val="404040"/>
                          </a:solidFill>
                          <a:latin typeface="+mn-lt"/>
                          <a:cs typeface="Times New Roman" panose="02020603050405020304" pitchFamily="18" charset="0"/>
                        </a:rPr>
                        <a:t>Vessel size</a:t>
                      </a:r>
                      <a:r>
                        <a:rPr lang="en-US" sz="1200" baseline="30000" dirty="0">
                          <a:solidFill>
                            <a:srgbClr val="404040"/>
                          </a:solidFill>
                          <a:latin typeface="+mn-lt"/>
                          <a:cs typeface="Times New Roman" panose="02020603050405020304" pitchFamily="18" charset="0"/>
                        </a:rPr>
                        <a:t>‡</a:t>
                      </a:r>
                      <a:endParaRPr lang="en-US" sz="1200" dirty="0">
                        <a:solidFill>
                          <a:srgbClr val="404040"/>
                        </a:solidFill>
                        <a:latin typeface="+mn-lt"/>
                        <a:cs typeface="Times New Roman" panose="02020603050405020304" pitchFamily="18" charset="0"/>
                      </a:endParaRP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indent="0"/>
                      <a:r>
                        <a:rPr lang="en-US" sz="1200" dirty="0">
                          <a:solidFill>
                            <a:srgbClr val="404040"/>
                          </a:solidFill>
                          <a:latin typeface="+mn-lt"/>
                          <a:cs typeface="Times New Roman" panose="02020603050405020304" pitchFamily="18" charset="0"/>
                        </a:rPr>
                        <a:t>Small (RVD&lt; 2.75 mm) (N=259)</a:t>
                      </a:r>
                      <a:endParaRPr lang="en-US" sz="1200" baseline="30000" dirty="0">
                        <a:solidFill>
                          <a:srgbClr val="404040"/>
                        </a:solidFill>
                        <a:latin typeface="+mn-lt"/>
                        <a:cs typeface="Times New Roman" panose="02020603050405020304" pitchFamily="18" charset="0"/>
                      </a:endParaRP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16.8%</a:t>
                      </a:r>
                      <a:endParaRPr lang="en-US" sz="12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25.5%</a:t>
                      </a:r>
                      <a:endParaRPr lang="en-US" sz="14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rgbClr val="404040"/>
                          </a:solidFill>
                          <a:effectLst/>
                          <a:latin typeface="+mn-lt"/>
                          <a:cs typeface="Times New Roman" panose="02020603050405020304" pitchFamily="18" charset="0"/>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fontAlgn="ctr"/>
                      <a:r>
                        <a:rPr lang="en-US" sz="1200" b="0" i="0" u="none" strike="noStrike" dirty="0">
                          <a:solidFill>
                            <a:srgbClr val="404040"/>
                          </a:solidFill>
                          <a:effectLst/>
                          <a:latin typeface="+mn-lt"/>
                          <a:cs typeface="Times New Roman" panose="02020603050405020304" pitchFamily="18" charset="0"/>
                        </a:rPr>
                        <a:t>0.83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9184242"/>
                  </a:ext>
                </a:extLst>
              </a:tr>
              <a:tr h="278524">
                <a:tc vMerge="1">
                  <a:txBody>
                    <a:bodyPr/>
                    <a:lstStyle/>
                    <a:p>
                      <a:pPr marL="91440" indent="0"/>
                      <a:endParaRPr lang="en-US" sz="1200" baseline="0" dirty="0">
                        <a:solidFill>
                          <a:schemeClr val="tx1"/>
                        </a:solidFill>
                        <a:latin typeface="+mn-lt"/>
                        <a:cs typeface="Times New Roman" panose="02020603050405020304" pitchFamily="18" charset="0"/>
                      </a:endParaRPr>
                    </a:p>
                  </a:txBody>
                  <a:tcPr marL="32385" marR="32385" marT="16192" marB="161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indent="0"/>
                      <a:r>
                        <a:rPr lang="en-US" sz="1200" dirty="0">
                          <a:solidFill>
                            <a:srgbClr val="404040"/>
                          </a:solidFill>
                          <a:latin typeface="+mn-lt"/>
                          <a:cs typeface="Times New Roman" panose="02020603050405020304" pitchFamily="18" charset="0"/>
                        </a:rPr>
                        <a:t>Large (RVD≥2.75 mm)</a:t>
                      </a:r>
                      <a:r>
                        <a:rPr lang="en-US" sz="1200" baseline="30000" dirty="0">
                          <a:solidFill>
                            <a:srgbClr val="404040"/>
                          </a:solidFill>
                          <a:latin typeface="+mn-lt"/>
                          <a:cs typeface="Times New Roman" panose="02020603050405020304" pitchFamily="18" charset="0"/>
                        </a:rPr>
                        <a:t> </a:t>
                      </a:r>
                      <a:r>
                        <a:rPr lang="en-US" sz="1200" baseline="0" dirty="0">
                          <a:solidFill>
                            <a:srgbClr val="404040"/>
                          </a:solidFill>
                          <a:latin typeface="+mn-lt"/>
                          <a:cs typeface="Times New Roman" panose="02020603050405020304" pitchFamily="18" charset="0"/>
                        </a:rPr>
                        <a:t>(N=218)</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18.4%</a:t>
                      </a:r>
                      <a:endParaRPr lang="en-US" sz="12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31.5</a:t>
                      </a:r>
                      <a:r>
                        <a:rPr lang="en-US" sz="1400" b="0" i="0" u="none" strike="noStrike" dirty="0">
                          <a:solidFill>
                            <a:srgbClr val="404040"/>
                          </a:solidFill>
                          <a:effectLst/>
                          <a:latin typeface="+mn-lt"/>
                          <a:cs typeface="Arial Narrow" panose="020B0606020202030204" pitchFamily="34" charset="0"/>
                        </a:rPr>
                        <a:t>%</a:t>
                      </a:r>
                      <a:endParaRPr lang="en-US" sz="14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rgbClr val="404040"/>
                          </a:solidFill>
                          <a:effectLst/>
                          <a:latin typeface="+mn-lt"/>
                          <a:cs typeface="Times New Roman" panose="02020603050405020304" pitchFamily="18" charset="0"/>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fontAlgn="ctr"/>
                      <a:endParaRPr lang="en-US" sz="1200" b="0" i="0" u="none" strike="noStrike" dirty="0">
                        <a:solidFill>
                          <a:srgbClr val="000000"/>
                        </a:solidFill>
                        <a:effectLst/>
                        <a:latin typeface="+mn-lt"/>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8828880"/>
                  </a:ext>
                </a:extLst>
              </a:tr>
              <a:tr h="278524">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a:solidFill>
                            <a:srgbClr val="404040"/>
                          </a:solidFill>
                          <a:latin typeface="+mn-lt"/>
                          <a:cs typeface="Times New Roman" panose="02020603050405020304" pitchFamily="18" charset="0"/>
                        </a:rPr>
                        <a:t>Stent Layer</a:t>
                      </a:r>
                      <a:r>
                        <a:rPr lang="en-US" sz="1200" baseline="30000" dirty="0">
                          <a:solidFill>
                            <a:srgbClr val="404040"/>
                          </a:solidFill>
                          <a:latin typeface="+mn-lt"/>
                          <a:cs typeface="Times New Roman" panose="02020603050405020304" pitchFamily="18" charset="0"/>
                        </a:rPr>
                        <a:t>§</a:t>
                      </a:r>
                      <a:endParaRPr lang="en-US" sz="1200" dirty="0">
                        <a:solidFill>
                          <a:srgbClr val="404040"/>
                        </a:solidFill>
                        <a:latin typeface="+mn-lt"/>
                        <a:cs typeface="Times New Roman" panose="02020603050405020304" pitchFamily="18" charset="0"/>
                      </a:endParaRP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marL="91440" indent="0"/>
                      <a:r>
                        <a:rPr lang="en-US" sz="1200" dirty="0">
                          <a:solidFill>
                            <a:srgbClr val="404040"/>
                          </a:solidFill>
                          <a:latin typeface="+mn-lt"/>
                          <a:cs typeface="Times New Roman" panose="02020603050405020304" pitchFamily="18" charset="0"/>
                        </a:rPr>
                        <a:t>Single (N=270)</a:t>
                      </a:r>
                      <a:endParaRPr lang="en-US" sz="1200" baseline="30000" dirty="0">
                        <a:solidFill>
                          <a:srgbClr val="404040"/>
                        </a:solidFill>
                        <a:latin typeface="+mn-lt"/>
                        <a:cs typeface="Times New Roman" panose="02020603050405020304" pitchFamily="18" charset="0"/>
                      </a:endParaRP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14.0%</a:t>
                      </a:r>
                      <a:endParaRPr lang="en-US" sz="12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19.7%</a:t>
                      </a:r>
                      <a:endParaRPr lang="en-US" sz="14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Times New Roman" panose="02020603050405020304" pitchFamily="18" charset="0"/>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rowSpan="2">
                  <a:txBody>
                    <a:bodyPr/>
                    <a:lstStyle/>
                    <a:p>
                      <a:pPr algn="ctr" fontAlgn="ctr"/>
                      <a:r>
                        <a:rPr lang="en-US" sz="1200" b="0" i="0" u="none" strike="noStrike" dirty="0">
                          <a:solidFill>
                            <a:srgbClr val="404040"/>
                          </a:solidFill>
                          <a:effectLst/>
                          <a:latin typeface="+mn-lt"/>
                          <a:cs typeface="Times New Roman" panose="02020603050405020304" pitchFamily="18" charset="0"/>
                        </a:rPr>
                        <a:t>0.45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823480577"/>
                  </a:ext>
                </a:extLst>
              </a:tr>
              <a:tr h="278524">
                <a:tc vMerge="1">
                  <a:txBody>
                    <a:bodyPr/>
                    <a:lstStyle/>
                    <a:p>
                      <a:pPr marL="91440" indent="0"/>
                      <a:endParaRPr lang="en-US" sz="1200" dirty="0">
                        <a:solidFill>
                          <a:schemeClr val="tx1"/>
                        </a:solidFill>
                        <a:latin typeface="+mn-lt"/>
                        <a:cs typeface="Times New Roman" panose="02020603050405020304" pitchFamily="18" charset="0"/>
                      </a:endParaRPr>
                    </a:p>
                  </a:txBody>
                  <a:tcPr marL="32385" marR="32385" marT="16192" marB="161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indent="0"/>
                      <a:r>
                        <a:rPr lang="en-US" sz="1200" dirty="0">
                          <a:solidFill>
                            <a:srgbClr val="404040"/>
                          </a:solidFill>
                          <a:latin typeface="+mn-lt"/>
                          <a:cs typeface="Times New Roman" panose="02020603050405020304" pitchFamily="18" charset="0"/>
                        </a:rPr>
                        <a:t>Multiple (N=209)</a:t>
                      </a:r>
                    </a:p>
                  </a:txBody>
                  <a:tcPr marL="32385" marR="32385" marT="16192" marB="161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21.9%</a:t>
                      </a:r>
                      <a:endParaRPr lang="en-US" sz="12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Arial Narrow" panose="020B0606020202030204" pitchFamily="34" charset="0"/>
                        </a:rPr>
                        <a:t>39.3%</a:t>
                      </a:r>
                      <a:endParaRPr lang="en-US" sz="1400" b="0" i="0" u="none" strike="noStrike" dirty="0">
                        <a:solidFill>
                          <a:srgbClr val="40404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ctr"/>
                      <a:r>
                        <a:rPr lang="en-US" sz="1200" b="0" i="0" u="none" strike="noStrike" dirty="0">
                          <a:solidFill>
                            <a:srgbClr val="404040"/>
                          </a:solidFill>
                          <a:effectLst/>
                          <a:latin typeface="+mn-lt"/>
                          <a:cs typeface="Times New Roman" panose="02020603050405020304" pitchFamily="18" charset="0"/>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vMerge="1">
                  <a:txBody>
                    <a:bodyPr/>
                    <a:lstStyle/>
                    <a:p>
                      <a:pPr algn="ctr" fontAlgn="ctr"/>
                      <a:endParaRPr lang="en-US" sz="1200" b="0" i="0" u="none" strike="noStrike" dirty="0">
                        <a:solidFill>
                          <a:srgbClr val="000000"/>
                        </a:solidFill>
                        <a:effectLst/>
                        <a:latin typeface="+mn-lt"/>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4074703415"/>
                  </a:ext>
                </a:extLst>
              </a:tr>
            </a:tbl>
          </a:graphicData>
        </a:graphic>
      </p:graphicFrame>
      <p:graphicFrame>
        <p:nvGraphicFramePr>
          <p:cNvPr id="7" name="Chart 6">
            <a:extLst>
              <a:ext uri="{FF2B5EF4-FFF2-40B4-BE49-F238E27FC236}">
                <a16:creationId xmlns:a16="http://schemas.microsoft.com/office/drawing/2014/main" id="{87D2BACE-6815-3A1F-A15D-A48581CDC781}"/>
              </a:ext>
            </a:extLst>
          </p:cNvPr>
          <p:cNvGraphicFramePr/>
          <p:nvPr/>
        </p:nvGraphicFramePr>
        <p:xfrm>
          <a:off x="5280985" y="1122332"/>
          <a:ext cx="2825839" cy="3340759"/>
        </p:xfrm>
        <a:graphic>
          <a:graphicData uri="http://schemas.openxmlformats.org/drawingml/2006/chart">
            <c:chart xmlns:c="http://schemas.openxmlformats.org/drawingml/2006/chart" xmlns:r="http://schemas.openxmlformats.org/officeDocument/2006/relationships" r:id="rId2"/>
          </a:graphicData>
        </a:graphic>
      </p:graphicFrame>
      <p:grpSp>
        <p:nvGrpSpPr>
          <p:cNvPr id="8" name="Group 7">
            <a:extLst>
              <a:ext uri="{FF2B5EF4-FFF2-40B4-BE49-F238E27FC236}">
                <a16:creationId xmlns:a16="http://schemas.microsoft.com/office/drawing/2014/main" id="{0CE9EE1B-5729-4558-C721-FF1A4A9AF696}"/>
              </a:ext>
            </a:extLst>
          </p:cNvPr>
          <p:cNvGrpSpPr/>
          <p:nvPr/>
        </p:nvGrpSpPr>
        <p:grpSpPr>
          <a:xfrm>
            <a:off x="5721017" y="4395395"/>
            <a:ext cx="1948647" cy="277019"/>
            <a:chOff x="3683254" y="9751752"/>
            <a:chExt cx="3507565" cy="498637"/>
          </a:xfrm>
        </p:grpSpPr>
        <p:sp>
          <p:nvSpPr>
            <p:cNvPr id="9" name="TextBox 8">
              <a:extLst>
                <a:ext uri="{FF2B5EF4-FFF2-40B4-BE49-F238E27FC236}">
                  <a16:creationId xmlns:a16="http://schemas.microsoft.com/office/drawing/2014/main" id="{2D444305-9168-787E-2747-E97AC0D6DD4A}"/>
                </a:ext>
              </a:extLst>
            </p:cNvPr>
            <p:cNvSpPr txBox="1"/>
            <p:nvPr/>
          </p:nvSpPr>
          <p:spPr>
            <a:xfrm>
              <a:off x="3683254" y="9751752"/>
              <a:ext cx="1874245" cy="498601"/>
            </a:xfrm>
            <a:prstGeom prst="rect">
              <a:avLst/>
            </a:prstGeom>
            <a:noFill/>
          </p:spPr>
          <p:txBody>
            <a:bodyPr wrap="none" rtlCol="0">
              <a:spAutoFit/>
            </a:bodyPr>
            <a:lstStyle/>
            <a:p>
              <a:r>
                <a:rPr lang="en-US" sz="1200" dirty="0">
                  <a:solidFill>
                    <a:srgbClr val="404040"/>
                  </a:solidFill>
                  <a:cs typeface="Times New Roman" panose="02020603050405020304" pitchFamily="18" charset="0"/>
                </a:rPr>
                <a:t>AGENT better</a:t>
              </a:r>
            </a:p>
          </p:txBody>
        </p:sp>
        <p:sp>
          <p:nvSpPr>
            <p:cNvPr id="10" name="TextBox 9">
              <a:extLst>
                <a:ext uri="{FF2B5EF4-FFF2-40B4-BE49-F238E27FC236}">
                  <a16:creationId xmlns:a16="http://schemas.microsoft.com/office/drawing/2014/main" id="{62DF6E2E-96C6-231B-5BFE-FFF124A632C4}"/>
                </a:ext>
              </a:extLst>
            </p:cNvPr>
            <p:cNvSpPr txBox="1"/>
            <p:nvPr/>
          </p:nvSpPr>
          <p:spPr>
            <a:xfrm>
              <a:off x="5579086" y="9751788"/>
              <a:ext cx="1397578" cy="498601"/>
            </a:xfrm>
            <a:prstGeom prst="rect">
              <a:avLst/>
            </a:prstGeom>
            <a:noFill/>
          </p:spPr>
          <p:txBody>
            <a:bodyPr wrap="none" rtlCol="0">
              <a:spAutoFit/>
            </a:bodyPr>
            <a:lstStyle/>
            <a:p>
              <a:r>
                <a:rPr lang="en-US" sz="1200" dirty="0">
                  <a:solidFill>
                    <a:srgbClr val="404040"/>
                  </a:solidFill>
                  <a:cs typeface="Times New Roman" panose="02020603050405020304" pitchFamily="18" charset="0"/>
                </a:rPr>
                <a:t>BA better</a:t>
              </a:r>
            </a:p>
          </p:txBody>
        </p:sp>
        <p:cxnSp>
          <p:nvCxnSpPr>
            <p:cNvPr id="11" name="Straight Arrow Connector 10">
              <a:extLst>
                <a:ext uri="{FF2B5EF4-FFF2-40B4-BE49-F238E27FC236}">
                  <a16:creationId xmlns:a16="http://schemas.microsoft.com/office/drawing/2014/main" id="{DFD6F11B-597F-93EF-0C66-D3A84E577E79}"/>
                </a:ext>
              </a:extLst>
            </p:cNvPr>
            <p:cNvCxnSpPr>
              <a:cxnSpLocks/>
            </p:cNvCxnSpPr>
            <p:nvPr/>
          </p:nvCxnSpPr>
          <p:spPr>
            <a:xfrm>
              <a:off x="3805287" y="9785106"/>
              <a:ext cx="1602413" cy="3793"/>
            </a:xfrm>
            <a:prstGeom prst="straightConnector1">
              <a:avLst/>
            </a:prstGeom>
            <a:ln w="9525">
              <a:solidFill>
                <a:schemeClr val="tx1"/>
              </a:solidFill>
              <a:headEnd type="arrow"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157CD1B9-3733-7C7C-5A08-D08152D42405}"/>
                </a:ext>
              </a:extLst>
            </p:cNvPr>
            <p:cNvCxnSpPr>
              <a:cxnSpLocks/>
            </p:cNvCxnSpPr>
            <p:nvPr/>
          </p:nvCxnSpPr>
          <p:spPr>
            <a:xfrm flipH="1">
              <a:off x="5588406" y="9785106"/>
              <a:ext cx="1602413" cy="3792"/>
            </a:xfrm>
            <a:prstGeom prst="straightConnector1">
              <a:avLst/>
            </a:prstGeom>
            <a:ln w="9525">
              <a:solidFill>
                <a:schemeClr val="tx1"/>
              </a:solidFill>
              <a:headEnd type="arrow" w="med" len="med"/>
              <a:tailEnd type="none" w="med" len="lg"/>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E4CB1070-8575-7732-A113-B4A141E5B972}"/>
              </a:ext>
            </a:extLst>
          </p:cNvPr>
          <p:cNvSpPr txBox="1"/>
          <p:nvPr/>
        </p:nvSpPr>
        <p:spPr>
          <a:xfrm>
            <a:off x="2108579" y="4750227"/>
            <a:ext cx="5120640" cy="338554"/>
          </a:xfrm>
          <a:prstGeom prst="rect">
            <a:avLst/>
          </a:prstGeom>
          <a:noFill/>
        </p:spPr>
        <p:txBody>
          <a:bodyPr wrap="square">
            <a:spAutoFit/>
          </a:bodyPr>
          <a:lstStyle/>
          <a:p>
            <a:pPr marL="0" marR="0" algn="ctr">
              <a:spcBef>
                <a:spcPts val="0"/>
              </a:spcBef>
              <a:spcAft>
                <a:spcPts val="0"/>
              </a:spcAft>
            </a:pPr>
            <a:r>
              <a:rPr lang="en-US" sz="800" b="0" i="0" baseline="30000" dirty="0">
                <a:solidFill>
                  <a:schemeClr val="tx2"/>
                </a:solidFill>
                <a:effectLst/>
                <a:latin typeface="Calibri" panose="020F0502020204030204" pitchFamily="34" charset="0"/>
                <a:ea typeface="MS Mincho" panose="02020609040205080304" pitchFamily="49" charset="-128"/>
                <a:cs typeface="Calibri" panose="020F0502020204030204" pitchFamily="34" charset="0"/>
              </a:rPr>
              <a:t>*</a:t>
            </a:r>
            <a:r>
              <a:rPr lang="en-US" sz="800" b="0" i="0" dirty="0">
                <a:solidFill>
                  <a:schemeClr val="tx2"/>
                </a:solidFill>
                <a:effectLst/>
                <a:latin typeface="Calibri" panose="020F0502020204030204" pitchFamily="34" charset="0"/>
                <a:ea typeface="MS Mincho" panose="02020609040205080304" pitchFamily="49" charset="-128"/>
                <a:cs typeface="Calibri" panose="020F0502020204030204" pitchFamily="34" charset="0"/>
              </a:rPr>
              <a:t>Diabetic patients requiring medical treatment; </a:t>
            </a:r>
            <a:r>
              <a:rPr lang="en-US" sz="800" b="0" i="0" baseline="30000" dirty="0">
                <a:solidFill>
                  <a:schemeClr val="tx2"/>
                </a:solidFill>
                <a:effectLst/>
                <a:latin typeface="Calibri" panose="020F0502020204030204" pitchFamily="34" charset="0"/>
                <a:ea typeface="MS Mincho" panose="02020609040205080304" pitchFamily="49" charset="-128"/>
                <a:cs typeface="Calibri" panose="020F0502020204030204" pitchFamily="34" charset="0"/>
              </a:rPr>
              <a:t>†</a:t>
            </a:r>
            <a:r>
              <a:rPr lang="en-US" sz="800" dirty="0">
                <a:solidFill>
                  <a:schemeClr val="tx2"/>
                </a:solidFill>
                <a:latin typeface="Calibri" panose="020F0502020204030204" pitchFamily="34" charset="0"/>
                <a:ea typeface="MS Mincho" panose="02020609040205080304" pitchFamily="49" charset="-128"/>
                <a:cs typeface="Calibri" panose="020F0502020204030204" pitchFamily="34" charset="0"/>
              </a:rPr>
              <a:t>D</a:t>
            </a:r>
            <a:r>
              <a:rPr lang="en-US" sz="800" b="0" i="0" dirty="0">
                <a:solidFill>
                  <a:schemeClr val="tx2"/>
                </a:solidFill>
                <a:effectLst/>
                <a:latin typeface="Calibri" panose="020F0502020204030204" pitchFamily="34" charset="0"/>
                <a:ea typeface="MS Mincho" panose="02020609040205080304" pitchFamily="49" charset="-128"/>
                <a:cs typeface="Calibri" panose="020F0502020204030204" pitchFamily="34" charset="0"/>
              </a:rPr>
              <a:t>iabetic patients treated with diet only or patients without diabetes; </a:t>
            </a:r>
            <a:r>
              <a:rPr lang="en-US" sz="800" b="0" i="0" baseline="30000" dirty="0">
                <a:solidFill>
                  <a:schemeClr val="tx2"/>
                </a:solidFill>
                <a:effectLst/>
                <a:latin typeface="Calibri" panose="020F0502020204030204" pitchFamily="34" charset="0"/>
                <a:ea typeface="MS Mincho" panose="02020609040205080304" pitchFamily="49" charset="-128"/>
                <a:cs typeface="Calibri" panose="020F0502020204030204" pitchFamily="34" charset="0"/>
              </a:rPr>
              <a:t>‡</a:t>
            </a:r>
            <a:r>
              <a:rPr lang="en-US" sz="800" b="0" i="0" dirty="0">
                <a:solidFill>
                  <a:schemeClr val="tx2"/>
                </a:solidFill>
                <a:effectLst/>
                <a:latin typeface="Calibri" panose="020F0502020204030204" pitchFamily="34" charset="0"/>
                <a:ea typeface="MS Mincho" panose="02020609040205080304" pitchFamily="49" charset="-128"/>
                <a:cs typeface="Calibri" panose="020F0502020204030204" pitchFamily="34" charset="0"/>
              </a:rPr>
              <a:t>RVD based on angiographic core lab data. </a:t>
            </a:r>
          </a:p>
        </p:txBody>
      </p:sp>
    </p:spTree>
    <p:extLst>
      <p:ext uri="{BB962C8B-B14F-4D97-AF65-F5344CB8AC3E}">
        <p14:creationId xmlns:p14="http://schemas.microsoft.com/office/powerpoint/2010/main" val="3431281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914DC8-6462-F987-9147-AE7267BFEEA0}"/>
              </a:ext>
            </a:extLst>
          </p:cNvPr>
          <p:cNvSpPr>
            <a:spLocks noGrp="1"/>
          </p:cNvSpPr>
          <p:nvPr>
            <p:ph idx="1"/>
          </p:nvPr>
        </p:nvSpPr>
        <p:spPr>
          <a:xfrm>
            <a:off x="357051" y="1001813"/>
            <a:ext cx="8299269" cy="3017520"/>
          </a:xfrm>
        </p:spPr>
        <p:txBody>
          <a:bodyPr>
            <a:noAutofit/>
          </a:bodyPr>
          <a:lstStyle/>
          <a:p>
            <a:pPr marL="274320" indent="-274320">
              <a:lnSpc>
                <a:spcPct val="100000"/>
              </a:lnSpc>
              <a:spcBef>
                <a:spcPts val="600"/>
              </a:spcBef>
              <a:spcAft>
                <a:spcPts val="600"/>
              </a:spcAft>
              <a:buClr>
                <a:srgbClr val="404040"/>
              </a:buClr>
              <a:buFont typeface="Wingdings" panose="05000000000000000000" pitchFamily="2" charset="2"/>
              <a:buChar char="§"/>
            </a:pPr>
            <a:r>
              <a:rPr lang="en-US" sz="2000" dirty="0"/>
              <a:t>Sample Size </a:t>
            </a:r>
          </a:p>
          <a:p>
            <a:pPr marL="493776" lvl="1" indent="-274320">
              <a:lnSpc>
                <a:spcPct val="100000"/>
              </a:lnSpc>
              <a:spcBef>
                <a:spcPts val="600"/>
              </a:spcBef>
              <a:spcAft>
                <a:spcPts val="600"/>
              </a:spcAft>
              <a:buClr>
                <a:srgbClr val="404040"/>
              </a:buClr>
              <a:buFont typeface="Wingdings" panose="05000000000000000000" pitchFamily="2" charset="2"/>
              <a:buChar char="§"/>
            </a:pPr>
            <a:r>
              <a:rPr lang="en-US" sz="2000" dirty="0"/>
              <a:t>Interim analysis was planned after 90% of patients enrolled, expecting 40% achieving 1-year endpoint at that time.</a:t>
            </a:r>
          </a:p>
          <a:p>
            <a:pPr marL="493776" lvl="1" indent="-274320">
              <a:lnSpc>
                <a:spcPct val="100000"/>
              </a:lnSpc>
              <a:spcBef>
                <a:spcPts val="600"/>
              </a:spcBef>
              <a:spcAft>
                <a:spcPts val="600"/>
              </a:spcAft>
              <a:buClr>
                <a:srgbClr val="404040"/>
              </a:buClr>
              <a:buFont typeface="Wingdings" panose="05000000000000000000" pitchFamily="2" charset="2"/>
              <a:buChar char="§"/>
            </a:pPr>
            <a:r>
              <a:rPr lang="en-US" sz="2000" dirty="0"/>
              <a:t>Due to rapid enrollment,  very limited 1-year follow-up available after 90% enrollment -&gt; DMC recommended continuing enrollment to 600.</a:t>
            </a:r>
          </a:p>
          <a:p>
            <a:pPr marL="493776" lvl="1" indent="-274320">
              <a:lnSpc>
                <a:spcPct val="100000"/>
              </a:lnSpc>
              <a:spcBef>
                <a:spcPts val="600"/>
              </a:spcBef>
              <a:spcAft>
                <a:spcPts val="600"/>
              </a:spcAft>
              <a:buClr>
                <a:srgbClr val="404040"/>
              </a:buClr>
              <a:buFont typeface="Wingdings" panose="05000000000000000000" pitchFamily="2" charset="2"/>
              <a:buChar char="§"/>
            </a:pPr>
            <a:r>
              <a:rPr lang="en-US" sz="2000" b="1" dirty="0"/>
              <a:t>FDA recommended performing interim analysis when 40% had achieved 1-year follow up.  Analysis demonstrated 480 to be adequately powered.</a:t>
            </a:r>
          </a:p>
          <a:p>
            <a:pPr marL="493776" lvl="1" indent="-274320">
              <a:lnSpc>
                <a:spcPct val="100000"/>
              </a:lnSpc>
              <a:spcBef>
                <a:spcPts val="600"/>
              </a:spcBef>
              <a:spcAft>
                <a:spcPts val="600"/>
              </a:spcAft>
              <a:buClr>
                <a:srgbClr val="404040"/>
              </a:buClr>
              <a:buFont typeface="Wingdings" panose="05000000000000000000" pitchFamily="2" charset="2"/>
              <a:buChar char="§"/>
            </a:pPr>
            <a:r>
              <a:rPr lang="en-US" sz="2000" dirty="0"/>
              <a:t>600 patient full sample will be included in the final manuscript.</a:t>
            </a:r>
          </a:p>
        </p:txBody>
      </p:sp>
      <p:sp>
        <p:nvSpPr>
          <p:cNvPr id="3" name="Title 2">
            <a:extLst>
              <a:ext uri="{FF2B5EF4-FFF2-40B4-BE49-F238E27FC236}">
                <a16:creationId xmlns:a16="http://schemas.microsoft.com/office/drawing/2014/main" id="{2B028628-37F1-B040-859F-C69F94ABFF1D}"/>
              </a:ext>
            </a:extLst>
          </p:cNvPr>
          <p:cNvSpPr>
            <a:spLocks noGrp="1"/>
          </p:cNvSpPr>
          <p:nvPr>
            <p:ph type="title"/>
          </p:nvPr>
        </p:nvSpPr>
        <p:spPr/>
        <p:txBody>
          <a:bodyPr/>
          <a:lstStyle/>
          <a:p>
            <a:r>
              <a:rPr lang="en-US" dirty="0"/>
              <a:t>Discussion Points - Sample Size</a:t>
            </a:r>
          </a:p>
        </p:txBody>
      </p:sp>
      <p:sp>
        <p:nvSpPr>
          <p:cNvPr id="4" name="TextBox 3">
            <a:extLst>
              <a:ext uri="{FF2B5EF4-FFF2-40B4-BE49-F238E27FC236}">
                <a16:creationId xmlns:a16="http://schemas.microsoft.com/office/drawing/2014/main" id="{2D1F6CF8-D1F3-592F-0EC2-38C6445FE522}"/>
              </a:ext>
            </a:extLst>
          </p:cNvPr>
          <p:cNvSpPr txBox="1"/>
          <p:nvPr/>
        </p:nvSpPr>
        <p:spPr>
          <a:xfrm>
            <a:off x="1149531" y="-818606"/>
            <a:ext cx="184731" cy="30008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82146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07792A-E576-2FDC-A59E-1412D11D88BE}"/>
              </a:ext>
            </a:extLst>
          </p:cNvPr>
          <p:cNvSpPr>
            <a:spLocks noGrp="1"/>
          </p:cNvSpPr>
          <p:nvPr>
            <p:ph idx="1"/>
          </p:nvPr>
        </p:nvSpPr>
        <p:spPr>
          <a:xfrm>
            <a:off x="800100" y="1001813"/>
            <a:ext cx="7543800" cy="640080"/>
          </a:xfrm>
        </p:spPr>
        <p:txBody>
          <a:bodyPr>
            <a:normAutofit/>
          </a:bodyPr>
          <a:lstStyle/>
          <a:p>
            <a:r>
              <a:rPr lang="en-US" sz="1800" dirty="0">
                <a:solidFill>
                  <a:srgbClr val="404040"/>
                </a:solidFill>
              </a:rPr>
              <a:t>Within the prior 24 months, I have had a relevant financial relationships with ineligible companies listed below.</a:t>
            </a:r>
          </a:p>
          <a:p>
            <a:endParaRPr lang="en-US" sz="1800" dirty="0">
              <a:solidFill>
                <a:srgbClr val="404040"/>
              </a:solidFill>
            </a:endParaRPr>
          </a:p>
        </p:txBody>
      </p:sp>
      <p:sp>
        <p:nvSpPr>
          <p:cNvPr id="3" name="Title 2">
            <a:extLst>
              <a:ext uri="{FF2B5EF4-FFF2-40B4-BE49-F238E27FC236}">
                <a16:creationId xmlns:a16="http://schemas.microsoft.com/office/drawing/2014/main" id="{9553EA25-858E-E85D-8DE7-723187EA7998}"/>
              </a:ext>
            </a:extLst>
          </p:cNvPr>
          <p:cNvSpPr>
            <a:spLocks noGrp="1"/>
          </p:cNvSpPr>
          <p:nvPr>
            <p:ph type="title"/>
          </p:nvPr>
        </p:nvSpPr>
        <p:spPr/>
        <p:txBody>
          <a:bodyPr>
            <a:normAutofit/>
          </a:bodyPr>
          <a:lstStyle/>
          <a:p>
            <a:r>
              <a:rPr lang="en-US" dirty="0"/>
              <a:t>Disclosure of Relevant Financial Relationships</a:t>
            </a:r>
          </a:p>
        </p:txBody>
      </p:sp>
      <p:graphicFrame>
        <p:nvGraphicFramePr>
          <p:cNvPr id="4" name="Table 3">
            <a:extLst>
              <a:ext uri="{FF2B5EF4-FFF2-40B4-BE49-F238E27FC236}">
                <a16:creationId xmlns:a16="http://schemas.microsoft.com/office/drawing/2014/main" id="{ADA5CE3F-A2DA-0C04-E9FD-3503A7072BD5}"/>
              </a:ext>
            </a:extLst>
          </p:cNvPr>
          <p:cNvGraphicFramePr>
            <a:graphicFrameLocks noGrp="1"/>
          </p:cNvGraphicFramePr>
          <p:nvPr>
            <p:extLst>
              <p:ext uri="{D42A27DB-BD31-4B8C-83A1-F6EECF244321}">
                <p14:modId xmlns:p14="http://schemas.microsoft.com/office/powerpoint/2010/main" val="3281614730"/>
              </p:ext>
            </p:extLst>
          </p:nvPr>
        </p:nvGraphicFramePr>
        <p:xfrm>
          <a:off x="846931" y="1737360"/>
          <a:ext cx="7450138" cy="1912620"/>
        </p:xfrm>
        <a:graphic>
          <a:graphicData uri="http://schemas.openxmlformats.org/drawingml/2006/table">
            <a:tbl>
              <a:tblPr firstRow="1" bandRow="1">
                <a:tableStyleId>{5C22544A-7EE6-4342-B048-85BDC9FD1C3A}</a:tableStyleId>
              </a:tblPr>
              <a:tblGrid>
                <a:gridCol w="3685312">
                  <a:extLst>
                    <a:ext uri="{9D8B030D-6E8A-4147-A177-3AD203B41FA5}">
                      <a16:colId xmlns:a16="http://schemas.microsoft.com/office/drawing/2014/main" val="20000"/>
                    </a:ext>
                  </a:extLst>
                </a:gridCol>
                <a:gridCol w="3764826">
                  <a:extLst>
                    <a:ext uri="{9D8B030D-6E8A-4147-A177-3AD203B41FA5}">
                      <a16:colId xmlns:a16="http://schemas.microsoft.com/office/drawing/2014/main" val="20001"/>
                    </a:ext>
                  </a:extLst>
                </a:gridCol>
              </a:tblGrid>
              <a:tr h="230981">
                <a:tc>
                  <a:txBody>
                    <a:bodyPr/>
                    <a:lstStyle/>
                    <a:p>
                      <a:r>
                        <a:rPr lang="en-US" sz="1600" u="sng" dirty="0">
                          <a:solidFill>
                            <a:srgbClr val="404040"/>
                          </a:solidFill>
                          <a:latin typeface="+mn-lt"/>
                        </a:rPr>
                        <a:t>Nature of Financial</a:t>
                      </a:r>
                      <a:r>
                        <a:rPr lang="en-US" sz="1600" u="sng" baseline="0" dirty="0">
                          <a:solidFill>
                            <a:srgbClr val="404040"/>
                          </a:solidFill>
                          <a:latin typeface="+mn-lt"/>
                        </a:rPr>
                        <a:t> Relationship</a:t>
                      </a:r>
                      <a:endParaRPr lang="en-US" sz="1600" u="sng" dirty="0">
                        <a:solidFill>
                          <a:srgbClr val="404040"/>
                        </a:solidFill>
                        <a:latin typeface="+mn-lt"/>
                      </a:endParaRPr>
                    </a:p>
                  </a:txBody>
                  <a:tcPr marL="68580" marR="68580" marT="34290" marB="3429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u="sng" dirty="0">
                          <a:solidFill>
                            <a:srgbClr val="404040"/>
                          </a:solidFill>
                          <a:latin typeface="+mn-lt"/>
                        </a:rPr>
                        <a:t>Ineligible Company</a:t>
                      </a:r>
                    </a:p>
                  </a:txBody>
                  <a:tcPr marL="68580" marR="68580" marT="34290" marB="3429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30981">
                <a:tc>
                  <a:txBody>
                    <a:bodyPr/>
                    <a:lstStyle/>
                    <a:p>
                      <a:r>
                        <a:rPr lang="en-US" sz="1600" dirty="0">
                          <a:solidFill>
                            <a:srgbClr val="404040"/>
                          </a:solidFill>
                          <a:latin typeface="+mn-lt"/>
                        </a:rPr>
                        <a:t>Grant/Research Support</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dirty="0">
                          <a:solidFill>
                            <a:srgbClr val="404040"/>
                          </a:solidFill>
                          <a:latin typeface="+mn-lt"/>
                        </a:rPr>
                        <a:t>Abbott Vascular, BD Bard, Boston Scientific, Cook Medical, Philips Medical and Medtronic</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0981">
                <a:tc>
                  <a:txBody>
                    <a:bodyPr/>
                    <a:lstStyle/>
                    <a:p>
                      <a:r>
                        <a:rPr lang="en-US" sz="1600" dirty="0">
                          <a:solidFill>
                            <a:srgbClr val="404040"/>
                          </a:solidFill>
                          <a:latin typeface="+mn-lt"/>
                        </a:rPr>
                        <a:t>Consulting</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404040"/>
                          </a:solidFill>
                          <a:latin typeface="+mn-lt"/>
                        </a:rPr>
                        <a:t>Abbott Vascular, Boston Scientific, CathWorks, Elixir Medical, </a:t>
                      </a:r>
                      <a:r>
                        <a:rPr lang="en-US" sz="1600" dirty="0" err="1">
                          <a:solidFill>
                            <a:srgbClr val="404040"/>
                          </a:solidFill>
                          <a:latin typeface="+mn-lt"/>
                        </a:rPr>
                        <a:t>Infraredx</a:t>
                      </a:r>
                      <a:r>
                        <a:rPr lang="en-US" sz="1600" dirty="0">
                          <a:solidFill>
                            <a:srgbClr val="404040"/>
                          </a:solidFill>
                          <a:latin typeface="+mn-lt"/>
                        </a:rPr>
                        <a:t>, Medtronic, Shockwave Medical and </a:t>
                      </a:r>
                      <a:r>
                        <a:rPr lang="en-US" sz="1600" dirty="0" err="1">
                          <a:solidFill>
                            <a:srgbClr val="404040"/>
                          </a:solidFill>
                          <a:latin typeface="+mn-lt"/>
                        </a:rPr>
                        <a:t>Zoll</a:t>
                      </a:r>
                      <a:endParaRPr lang="en-US" sz="1600" dirty="0">
                        <a:solidFill>
                          <a:srgbClr val="404040"/>
                        </a:solidFill>
                        <a:latin typeface="+mn-lt"/>
                      </a:endParaRP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5" name="TextBox 4">
            <a:extLst>
              <a:ext uri="{FF2B5EF4-FFF2-40B4-BE49-F238E27FC236}">
                <a16:creationId xmlns:a16="http://schemas.microsoft.com/office/drawing/2014/main" id="{19A63490-D5F4-5D58-4C9E-64941C2EEC88}"/>
              </a:ext>
            </a:extLst>
          </p:cNvPr>
          <p:cNvSpPr txBox="1"/>
          <p:nvPr/>
        </p:nvSpPr>
        <p:spPr>
          <a:xfrm>
            <a:off x="2331720" y="4116108"/>
            <a:ext cx="4480560" cy="523220"/>
          </a:xfrm>
          <a:prstGeom prst="rect">
            <a:avLst/>
          </a:prstGeom>
          <a:noFill/>
        </p:spPr>
        <p:txBody>
          <a:bodyPr wrap="square" lIns="91440" tIns="45720" rIns="91440" bIns="45720" rtlCol="0" anchor="t">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404040"/>
                </a:solidFill>
                <a:effectLst/>
                <a:uLnTx/>
                <a:uFillTx/>
                <a:ea typeface="ヒラギノ角ゴ Pro W3"/>
                <a:cs typeface="Arial"/>
              </a:rPr>
              <a:t>All relevant financial relationships have been mitigated.</a:t>
            </a:r>
            <a:endParaRPr kumimoji="0" lang="en-US" sz="1800" b="1" i="1" u="none" strike="noStrike" kern="1200" cap="none" spc="0" normalizeH="0" baseline="0" noProof="0" dirty="0">
              <a:ln>
                <a:noFill/>
              </a:ln>
              <a:solidFill>
                <a:srgbClr val="404040"/>
              </a:solidFill>
              <a:effectLst/>
              <a:uLnTx/>
              <a:uFillTx/>
              <a:ea typeface="ヒラギノ角ゴ Pro W3"/>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404040"/>
                </a:solidFill>
                <a:effectLst/>
                <a:uLnTx/>
                <a:uFillTx/>
                <a:ea typeface="ヒラギノ角ゴ Pro W3"/>
                <a:cs typeface="Arial"/>
              </a:rPr>
              <a:t>Faculty disclosure information can be found on the app</a:t>
            </a:r>
            <a:endParaRPr kumimoji="0" lang="en-US" sz="1800" b="1" i="1" u="none" strike="noStrike" kern="1200" cap="none" spc="0" normalizeH="0" baseline="0" noProof="0" dirty="0">
              <a:ln>
                <a:noFill/>
              </a:ln>
              <a:solidFill>
                <a:srgbClr val="404040"/>
              </a:solidFill>
              <a:effectLst/>
              <a:uLnTx/>
              <a:uFillTx/>
              <a:ea typeface="ヒラギノ角ゴ Pro W3"/>
              <a:cs typeface="Arial" charset="0"/>
            </a:endParaRPr>
          </a:p>
        </p:txBody>
      </p:sp>
    </p:spTree>
    <p:extLst>
      <p:ext uri="{BB962C8B-B14F-4D97-AF65-F5344CB8AC3E}">
        <p14:creationId xmlns:p14="http://schemas.microsoft.com/office/powerpoint/2010/main" val="40236622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914DC8-6462-F987-9147-AE7267BFEEA0}"/>
              </a:ext>
            </a:extLst>
          </p:cNvPr>
          <p:cNvSpPr>
            <a:spLocks noGrp="1"/>
          </p:cNvSpPr>
          <p:nvPr>
            <p:ph idx="1"/>
          </p:nvPr>
        </p:nvSpPr>
        <p:spPr>
          <a:xfrm>
            <a:off x="357051" y="1001813"/>
            <a:ext cx="8299269" cy="3017520"/>
          </a:xfrm>
        </p:spPr>
        <p:txBody>
          <a:bodyPr>
            <a:noAutofit/>
          </a:bodyPr>
          <a:lstStyle/>
          <a:p>
            <a:pPr marL="493776" lvl="1" indent="-274320">
              <a:lnSpc>
                <a:spcPct val="100000"/>
              </a:lnSpc>
              <a:spcBef>
                <a:spcPts val="600"/>
              </a:spcBef>
              <a:spcAft>
                <a:spcPts val="600"/>
              </a:spcAft>
              <a:buClr>
                <a:srgbClr val="404040"/>
              </a:buClr>
              <a:buFont typeface="Wingdings" panose="05000000000000000000" pitchFamily="2" charset="2"/>
              <a:buChar char="§"/>
            </a:pPr>
            <a:r>
              <a:rPr lang="en-US" sz="2000" dirty="0"/>
              <a:t>Study designed for superiority over balloon angioplasty rather than non-inferiority vs. DES.</a:t>
            </a:r>
          </a:p>
          <a:p>
            <a:pPr marL="493776" lvl="1" indent="-274320">
              <a:lnSpc>
                <a:spcPct val="100000"/>
              </a:lnSpc>
              <a:spcBef>
                <a:spcPts val="600"/>
              </a:spcBef>
              <a:spcAft>
                <a:spcPts val="600"/>
              </a:spcAft>
              <a:buClr>
                <a:srgbClr val="404040"/>
              </a:buClr>
              <a:buFont typeface="Wingdings" panose="05000000000000000000" pitchFamily="2" charset="2"/>
              <a:buChar char="§"/>
            </a:pPr>
            <a:r>
              <a:rPr lang="en-US" sz="2000" dirty="0"/>
              <a:t>Trial enrolled high number of patients with multiple-stent layers, for whom additional DES are often avoided.</a:t>
            </a:r>
          </a:p>
          <a:p>
            <a:pPr marL="493776" lvl="1" indent="-274320">
              <a:lnSpc>
                <a:spcPct val="100000"/>
              </a:lnSpc>
              <a:spcBef>
                <a:spcPts val="600"/>
              </a:spcBef>
              <a:spcAft>
                <a:spcPts val="600"/>
              </a:spcAft>
              <a:buClr>
                <a:srgbClr val="404040"/>
              </a:buClr>
              <a:buFont typeface="Wingdings" panose="05000000000000000000" pitchFamily="2" charset="2"/>
              <a:buChar char="§"/>
            </a:pPr>
            <a:r>
              <a:rPr lang="en-US" sz="2000" dirty="0"/>
              <a:t>The design incorporated practical considerations necessary for conducting a successful trial to support regulatory approval.</a:t>
            </a:r>
          </a:p>
        </p:txBody>
      </p:sp>
      <p:sp>
        <p:nvSpPr>
          <p:cNvPr id="3" name="Title 2">
            <a:extLst>
              <a:ext uri="{FF2B5EF4-FFF2-40B4-BE49-F238E27FC236}">
                <a16:creationId xmlns:a16="http://schemas.microsoft.com/office/drawing/2014/main" id="{2B028628-37F1-B040-859F-C69F94ABFF1D}"/>
              </a:ext>
            </a:extLst>
          </p:cNvPr>
          <p:cNvSpPr>
            <a:spLocks noGrp="1"/>
          </p:cNvSpPr>
          <p:nvPr>
            <p:ph type="title"/>
          </p:nvPr>
        </p:nvSpPr>
        <p:spPr/>
        <p:txBody>
          <a:bodyPr/>
          <a:lstStyle/>
          <a:p>
            <a:r>
              <a:rPr lang="en-US" dirty="0"/>
              <a:t>Discussion Points – Control Group</a:t>
            </a:r>
          </a:p>
        </p:txBody>
      </p:sp>
      <p:sp>
        <p:nvSpPr>
          <p:cNvPr id="4" name="TextBox 3">
            <a:extLst>
              <a:ext uri="{FF2B5EF4-FFF2-40B4-BE49-F238E27FC236}">
                <a16:creationId xmlns:a16="http://schemas.microsoft.com/office/drawing/2014/main" id="{2D1F6CF8-D1F3-592F-0EC2-38C6445FE522}"/>
              </a:ext>
            </a:extLst>
          </p:cNvPr>
          <p:cNvSpPr txBox="1"/>
          <p:nvPr/>
        </p:nvSpPr>
        <p:spPr>
          <a:xfrm>
            <a:off x="1149531" y="-818606"/>
            <a:ext cx="184731" cy="30008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90535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4154571-483D-40B0-81DF-16158A653C1F}"/>
              </a:ext>
            </a:extLst>
          </p:cNvPr>
          <p:cNvSpPr>
            <a:spLocks noGrp="1"/>
          </p:cNvSpPr>
          <p:nvPr>
            <p:ph type="title"/>
          </p:nvPr>
        </p:nvSpPr>
        <p:spPr/>
        <p:txBody>
          <a:bodyPr/>
          <a:lstStyle/>
          <a:p>
            <a:r>
              <a:rPr lang="en-US" dirty="0"/>
              <a:t>Conclusions </a:t>
            </a:r>
          </a:p>
        </p:txBody>
      </p:sp>
      <p:sp>
        <p:nvSpPr>
          <p:cNvPr id="5" name="Content Placeholder 1">
            <a:extLst>
              <a:ext uri="{FF2B5EF4-FFF2-40B4-BE49-F238E27FC236}">
                <a16:creationId xmlns:a16="http://schemas.microsoft.com/office/drawing/2014/main" id="{C8603ACF-129B-2196-240E-55EF60F4004B}"/>
              </a:ext>
            </a:extLst>
          </p:cNvPr>
          <p:cNvSpPr>
            <a:spLocks noGrp="1"/>
          </p:cNvSpPr>
          <p:nvPr>
            <p:ph idx="1"/>
          </p:nvPr>
        </p:nvSpPr>
        <p:spPr>
          <a:xfrm>
            <a:off x="594360" y="903186"/>
            <a:ext cx="7955280" cy="3525514"/>
          </a:xfrm>
        </p:spPr>
        <p:txBody>
          <a:bodyPr>
            <a:noAutofit/>
          </a:bodyPr>
          <a:lstStyle/>
          <a:p>
            <a:pPr marL="274320" indent="-274320">
              <a:lnSpc>
                <a:spcPct val="100000"/>
              </a:lnSpc>
              <a:spcBef>
                <a:spcPts val="600"/>
              </a:spcBef>
              <a:spcAft>
                <a:spcPts val="600"/>
              </a:spcAft>
              <a:buClr>
                <a:srgbClr val="404040"/>
              </a:buClr>
              <a:buFont typeface="Wingdings" panose="05000000000000000000" pitchFamily="2" charset="2"/>
              <a:buChar char="§"/>
            </a:pPr>
            <a:r>
              <a:rPr lang="en-US" sz="2000" dirty="0">
                <a:solidFill>
                  <a:srgbClr val="404040"/>
                </a:solidFill>
              </a:rPr>
              <a:t>AGENT IDE is the first RCT conducted in the US examining the efficacy and safety of DCB in patients with coronary ISR</a:t>
            </a:r>
          </a:p>
          <a:p>
            <a:pPr marL="274320" indent="-274320">
              <a:lnSpc>
                <a:spcPct val="100000"/>
              </a:lnSpc>
              <a:spcBef>
                <a:spcPts val="600"/>
              </a:spcBef>
              <a:spcAft>
                <a:spcPts val="600"/>
              </a:spcAft>
              <a:buClr>
                <a:srgbClr val="404040"/>
              </a:buClr>
              <a:buFont typeface="Wingdings" panose="05000000000000000000" pitchFamily="2" charset="2"/>
              <a:buChar char="§"/>
            </a:pPr>
            <a:r>
              <a:rPr lang="en-US" sz="2000" dirty="0">
                <a:solidFill>
                  <a:srgbClr val="404040"/>
                </a:solidFill>
              </a:rPr>
              <a:t>AGENT DCB was superior to conventional balloon angioplasty for the primary endpoint of TLF at 1-year (17.9% vs. 28.7%; P=0.006)</a:t>
            </a:r>
          </a:p>
          <a:p>
            <a:pPr marL="493776" lvl="1" indent="-274320">
              <a:lnSpc>
                <a:spcPct val="100000"/>
              </a:lnSpc>
              <a:spcBef>
                <a:spcPts val="600"/>
              </a:spcBef>
              <a:spcAft>
                <a:spcPts val="600"/>
              </a:spcAft>
              <a:buClr>
                <a:srgbClr val="404040"/>
              </a:buClr>
              <a:buFont typeface="Wingdings" panose="05000000000000000000" pitchFamily="2" charset="2"/>
              <a:buChar char="§"/>
            </a:pPr>
            <a:r>
              <a:rPr lang="en-US" sz="1850" dirty="0">
                <a:solidFill>
                  <a:srgbClr val="404040"/>
                </a:solidFill>
              </a:rPr>
              <a:t>These differences were driven by ~50% reductions in rates of TLR and TV-MI after treatment with </a:t>
            </a:r>
            <a:r>
              <a:rPr lang="en-US" sz="1800" dirty="0">
                <a:solidFill>
                  <a:srgbClr val="404040"/>
                </a:solidFill>
              </a:rPr>
              <a:t>AGENT</a:t>
            </a:r>
            <a:r>
              <a:rPr lang="en-US" sz="1850" dirty="0">
                <a:solidFill>
                  <a:srgbClr val="404040"/>
                </a:solidFill>
              </a:rPr>
              <a:t> DCB compared with BA</a:t>
            </a:r>
          </a:p>
          <a:p>
            <a:pPr marL="274320" indent="-274320">
              <a:lnSpc>
                <a:spcPct val="100000"/>
              </a:lnSpc>
              <a:spcBef>
                <a:spcPts val="600"/>
              </a:spcBef>
              <a:spcAft>
                <a:spcPts val="600"/>
              </a:spcAft>
              <a:buClr>
                <a:srgbClr val="404040"/>
              </a:buClr>
              <a:buFont typeface="Wingdings" panose="05000000000000000000" pitchFamily="2" charset="2"/>
              <a:buChar char="§"/>
            </a:pPr>
            <a:r>
              <a:rPr lang="en-US" sz="2000" dirty="0">
                <a:solidFill>
                  <a:srgbClr val="404040"/>
                </a:solidFill>
              </a:rPr>
              <a:t>No thromboses </a:t>
            </a:r>
            <a:r>
              <a:rPr lang="en-US" sz="2000" dirty="0" err="1">
                <a:solidFill>
                  <a:srgbClr val="404040"/>
                </a:solidFill>
              </a:rPr>
              <a:t>occured</a:t>
            </a:r>
            <a:r>
              <a:rPr lang="en-US" sz="2000" dirty="0">
                <a:solidFill>
                  <a:srgbClr val="404040"/>
                </a:solidFill>
              </a:rPr>
              <a:t> in the AGENT arm (0.0% vs. 3.9%; P=0.001)</a:t>
            </a:r>
          </a:p>
          <a:p>
            <a:pPr marL="274320" indent="-274320">
              <a:lnSpc>
                <a:spcPct val="100000"/>
              </a:lnSpc>
              <a:spcBef>
                <a:spcPts val="600"/>
              </a:spcBef>
              <a:spcAft>
                <a:spcPts val="600"/>
              </a:spcAft>
              <a:buClr>
                <a:srgbClr val="404040"/>
              </a:buClr>
              <a:buFont typeface="Wingdings" panose="05000000000000000000" pitchFamily="2" charset="2"/>
              <a:buChar char="§"/>
            </a:pPr>
            <a:r>
              <a:rPr lang="en-US" sz="2000" dirty="0">
                <a:solidFill>
                  <a:srgbClr val="404040"/>
                </a:solidFill>
              </a:rPr>
              <a:t>These data support the use of AGENT DCB for the treatment of coronary in-stent restenosis</a:t>
            </a:r>
          </a:p>
          <a:p>
            <a:pPr marL="0" indent="0">
              <a:lnSpc>
                <a:spcPct val="100000"/>
              </a:lnSpc>
              <a:spcBef>
                <a:spcPts val="600"/>
              </a:spcBef>
              <a:spcAft>
                <a:spcPts val="600"/>
              </a:spcAft>
              <a:buClr>
                <a:srgbClr val="404040"/>
              </a:buClr>
              <a:buNone/>
            </a:pPr>
            <a:endParaRPr lang="en-US" sz="2000" dirty="0">
              <a:solidFill>
                <a:srgbClr val="404040"/>
              </a:solidFill>
              <a:cs typeface="Calibri" panose="020F0502020204030204" pitchFamily="34" charset="0"/>
            </a:endParaRPr>
          </a:p>
        </p:txBody>
      </p:sp>
    </p:spTree>
    <p:extLst>
      <p:ext uri="{BB962C8B-B14F-4D97-AF65-F5344CB8AC3E}">
        <p14:creationId xmlns:p14="http://schemas.microsoft.com/office/powerpoint/2010/main" val="3208111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C4CE58-5361-DEB6-256B-9AE07B2BBE69}"/>
              </a:ext>
            </a:extLst>
          </p:cNvPr>
          <p:cNvSpPr txBox="1"/>
          <p:nvPr/>
        </p:nvSpPr>
        <p:spPr>
          <a:xfrm>
            <a:off x="3239199" y="2217807"/>
            <a:ext cx="2665602" cy="707886"/>
          </a:xfrm>
          <a:prstGeom prst="rect">
            <a:avLst/>
          </a:prstGeom>
          <a:noFill/>
        </p:spPr>
        <p:txBody>
          <a:bodyPr wrap="none" rtlCol="0">
            <a:spAutoFit/>
          </a:bodyPr>
          <a:lstStyle/>
          <a:p>
            <a:r>
              <a:rPr lang="en-US" sz="4000" dirty="0">
                <a:solidFill>
                  <a:srgbClr val="404040"/>
                </a:solidFill>
              </a:rPr>
              <a:t>THANK YOU</a:t>
            </a:r>
          </a:p>
        </p:txBody>
      </p:sp>
    </p:spTree>
    <p:extLst>
      <p:ext uri="{BB962C8B-B14F-4D97-AF65-F5344CB8AC3E}">
        <p14:creationId xmlns:p14="http://schemas.microsoft.com/office/powerpoint/2010/main" val="390245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5BC314-DFFB-4956-8222-4BF66DD84057}"/>
              </a:ext>
            </a:extLst>
          </p:cNvPr>
          <p:cNvSpPr>
            <a:spLocks noGrp="1"/>
          </p:cNvSpPr>
          <p:nvPr>
            <p:ph idx="1"/>
          </p:nvPr>
        </p:nvSpPr>
        <p:spPr>
          <a:xfrm>
            <a:off x="454298" y="903186"/>
            <a:ext cx="8348617" cy="3525514"/>
          </a:xfrm>
        </p:spPr>
        <p:txBody>
          <a:bodyPr>
            <a:noAutofit/>
          </a:bodyPr>
          <a:lstStyle/>
          <a:p>
            <a:pPr marL="274320" indent="-274320">
              <a:lnSpc>
                <a:spcPct val="100000"/>
              </a:lnSpc>
              <a:spcBef>
                <a:spcPts val="600"/>
              </a:spcBef>
              <a:spcAft>
                <a:spcPts val="600"/>
              </a:spcAft>
              <a:buClr>
                <a:srgbClr val="404040"/>
              </a:buClr>
              <a:buFont typeface="Wingdings" panose="05000000000000000000" pitchFamily="2" charset="2"/>
              <a:buChar char="§"/>
            </a:pPr>
            <a:r>
              <a:rPr lang="en-US" sz="2000" dirty="0">
                <a:solidFill>
                  <a:srgbClr val="404040"/>
                </a:solidFill>
                <a:cs typeface="Calibri" panose="020F0502020204030204" pitchFamily="34" charset="0"/>
              </a:rPr>
              <a:t>Treatment of in-stent restenosis (ISR) is commonly encountered and clinically challenging.</a:t>
            </a:r>
          </a:p>
          <a:p>
            <a:pPr marL="274320" indent="-274320">
              <a:lnSpc>
                <a:spcPct val="100000"/>
              </a:lnSpc>
              <a:spcBef>
                <a:spcPts val="600"/>
              </a:spcBef>
              <a:spcAft>
                <a:spcPts val="600"/>
              </a:spcAft>
              <a:buClr>
                <a:srgbClr val="404040"/>
              </a:buClr>
              <a:buFont typeface="Wingdings" panose="05000000000000000000" pitchFamily="2" charset="2"/>
              <a:buChar char="§"/>
            </a:pPr>
            <a:r>
              <a:rPr lang="en-US" sz="2000" dirty="0">
                <a:solidFill>
                  <a:srgbClr val="404040"/>
                </a:solidFill>
              </a:rPr>
              <a:t>Drug coated balloons (DCBs) transfer a therapeutic dose of an anti-</a:t>
            </a:r>
            <a:r>
              <a:rPr lang="en-US" sz="2000" dirty="0" err="1">
                <a:solidFill>
                  <a:srgbClr val="404040"/>
                </a:solidFill>
              </a:rPr>
              <a:t>restenotic</a:t>
            </a:r>
            <a:r>
              <a:rPr lang="en-US" sz="2000" dirty="0">
                <a:solidFill>
                  <a:srgbClr val="404040"/>
                </a:solidFill>
              </a:rPr>
              <a:t> agent to the vessel wall without introducing another layer of metal</a:t>
            </a:r>
          </a:p>
          <a:p>
            <a:pPr marL="274320" indent="-274320">
              <a:lnSpc>
                <a:spcPct val="100000"/>
              </a:lnSpc>
              <a:spcBef>
                <a:spcPts val="600"/>
              </a:spcBef>
              <a:spcAft>
                <a:spcPts val="600"/>
              </a:spcAft>
              <a:buClr>
                <a:srgbClr val="404040"/>
              </a:buClr>
              <a:buFont typeface="Wingdings" panose="05000000000000000000" pitchFamily="2" charset="2"/>
              <a:buChar char="§"/>
            </a:pPr>
            <a:r>
              <a:rPr lang="en-US" sz="2000" dirty="0">
                <a:solidFill>
                  <a:srgbClr val="404040"/>
                </a:solidFill>
                <a:cs typeface="Calibri" panose="020F0502020204030204" pitchFamily="34" charset="0"/>
              </a:rPr>
              <a:t>No coronary DCBs are currently approved in the United States </a:t>
            </a:r>
          </a:p>
          <a:p>
            <a:pPr marL="274320" indent="-274320">
              <a:lnSpc>
                <a:spcPct val="100000"/>
              </a:lnSpc>
              <a:spcBef>
                <a:spcPts val="600"/>
              </a:spcBef>
              <a:spcAft>
                <a:spcPts val="600"/>
              </a:spcAft>
              <a:buClr>
                <a:srgbClr val="404040"/>
              </a:buClr>
              <a:buFont typeface="Wingdings" panose="05000000000000000000" pitchFamily="2" charset="2"/>
              <a:buChar char="§"/>
            </a:pPr>
            <a:r>
              <a:rPr lang="en-US" sz="2000" dirty="0">
                <a:solidFill>
                  <a:srgbClr val="404040"/>
                </a:solidFill>
                <a:cs typeface="Calibri" panose="020F0502020204030204" pitchFamily="34" charset="0"/>
              </a:rPr>
              <a:t>The AGENT DCB delivers a targeted low-dose formulation of paclitaxel (2 </a:t>
            </a:r>
            <a:r>
              <a:rPr lang="en-US" sz="2000" dirty="0" err="1">
                <a:solidFill>
                  <a:srgbClr val="404040"/>
                </a:solidFill>
                <a:cs typeface="Calibri" panose="020F0502020204030204" pitchFamily="34" charset="0"/>
              </a:rPr>
              <a:t>μg</a:t>
            </a:r>
            <a:r>
              <a:rPr lang="en-US" sz="2000" dirty="0">
                <a:solidFill>
                  <a:srgbClr val="404040"/>
                </a:solidFill>
                <a:cs typeface="Calibri" panose="020F0502020204030204" pitchFamily="34" charset="0"/>
              </a:rPr>
              <a:t>/mm</a:t>
            </a:r>
            <a:r>
              <a:rPr lang="en-US" sz="2000" baseline="30000" dirty="0">
                <a:solidFill>
                  <a:srgbClr val="404040"/>
                </a:solidFill>
                <a:cs typeface="Calibri" panose="020F0502020204030204" pitchFamily="34" charset="0"/>
              </a:rPr>
              <a:t>2</a:t>
            </a:r>
            <a:r>
              <a:rPr lang="en-US" sz="2000" dirty="0">
                <a:solidFill>
                  <a:srgbClr val="404040"/>
                </a:solidFill>
                <a:cs typeface="Calibri" panose="020F0502020204030204" pitchFamily="34" charset="0"/>
              </a:rPr>
              <a:t>) to the treated vessel </a:t>
            </a:r>
          </a:p>
          <a:p>
            <a:pPr marL="274320" indent="-274320">
              <a:lnSpc>
                <a:spcPct val="100000"/>
              </a:lnSpc>
              <a:spcBef>
                <a:spcPts val="600"/>
              </a:spcBef>
              <a:spcAft>
                <a:spcPts val="600"/>
              </a:spcAft>
              <a:buClr>
                <a:srgbClr val="404040"/>
              </a:buClr>
              <a:buFont typeface="Wingdings" panose="05000000000000000000" pitchFamily="2" charset="2"/>
              <a:buChar char="§"/>
            </a:pPr>
            <a:r>
              <a:rPr lang="en-US" sz="2000" b="1" dirty="0">
                <a:solidFill>
                  <a:srgbClr val="404040"/>
                </a:solidFill>
                <a:cs typeface="Calibri" panose="020F0502020204030204" pitchFamily="34" charset="0"/>
              </a:rPr>
              <a:t>AGENT IDE is a pivotal randomized trial comparing the safety and efficacy of the AGENT DCB to conventional balloon angioplasty in patients with ISR</a:t>
            </a:r>
          </a:p>
          <a:p>
            <a:pPr marL="0" indent="0">
              <a:lnSpc>
                <a:spcPct val="100000"/>
              </a:lnSpc>
              <a:spcBef>
                <a:spcPts val="600"/>
              </a:spcBef>
              <a:spcAft>
                <a:spcPts val="600"/>
              </a:spcAft>
              <a:buClr>
                <a:srgbClr val="404040"/>
              </a:buClr>
              <a:buNone/>
            </a:pPr>
            <a:endParaRPr lang="en-US" sz="2000" dirty="0">
              <a:solidFill>
                <a:srgbClr val="404040"/>
              </a:solidFill>
              <a:cs typeface="Calibri" panose="020F0502020204030204" pitchFamily="34" charset="0"/>
            </a:endParaRPr>
          </a:p>
        </p:txBody>
      </p:sp>
      <p:sp>
        <p:nvSpPr>
          <p:cNvPr id="3" name="Title 2">
            <a:extLst>
              <a:ext uri="{FF2B5EF4-FFF2-40B4-BE49-F238E27FC236}">
                <a16:creationId xmlns:a16="http://schemas.microsoft.com/office/drawing/2014/main" id="{04154571-483D-40B0-81DF-16158A653C1F}"/>
              </a:ext>
            </a:extLst>
          </p:cNvPr>
          <p:cNvSpPr>
            <a:spLocks noGrp="1"/>
          </p:cNvSpPr>
          <p:nvPr>
            <p:ph type="title"/>
          </p:nvPr>
        </p:nvSpPr>
        <p:spPr/>
        <p:txBody>
          <a:bodyPr/>
          <a:lstStyle/>
          <a:p>
            <a:r>
              <a:rPr lang="en-US" dirty="0"/>
              <a:t>Introduction </a:t>
            </a:r>
          </a:p>
        </p:txBody>
      </p:sp>
    </p:spTree>
    <p:extLst>
      <p:ext uri="{BB962C8B-B14F-4D97-AF65-F5344CB8AC3E}">
        <p14:creationId xmlns:p14="http://schemas.microsoft.com/office/powerpoint/2010/main" val="57389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0BE7342-D689-4B0E-9E6B-F7EA9F798966}"/>
              </a:ext>
            </a:extLst>
          </p:cNvPr>
          <p:cNvSpPr>
            <a:spLocks noGrp="1"/>
          </p:cNvSpPr>
          <p:nvPr>
            <p:ph type="title"/>
          </p:nvPr>
        </p:nvSpPr>
        <p:spPr/>
        <p:txBody>
          <a:bodyPr/>
          <a:lstStyle/>
          <a:p>
            <a:r>
              <a:rPr lang="en-US" dirty="0"/>
              <a:t>AGENT IDE Study Design</a:t>
            </a:r>
          </a:p>
        </p:txBody>
      </p:sp>
      <p:sp>
        <p:nvSpPr>
          <p:cNvPr id="5" name="Rectangle 24">
            <a:extLst>
              <a:ext uri="{FF2B5EF4-FFF2-40B4-BE49-F238E27FC236}">
                <a16:creationId xmlns:a16="http://schemas.microsoft.com/office/drawing/2014/main" id="{3830ED72-F063-4524-AB23-9B9F2D91426D}"/>
              </a:ext>
            </a:extLst>
          </p:cNvPr>
          <p:cNvSpPr>
            <a:spLocks noChangeArrowheads="1"/>
          </p:cNvSpPr>
          <p:nvPr/>
        </p:nvSpPr>
        <p:spPr bwMode="auto">
          <a:xfrm>
            <a:off x="594360" y="1048912"/>
            <a:ext cx="7955280" cy="1097280"/>
          </a:xfrm>
          <a:prstGeom prst="rect">
            <a:avLst/>
          </a:prstGeom>
          <a:noFill/>
          <a:ln w="12700">
            <a:solidFill>
              <a:srgbClr val="4D4D4D"/>
            </a:solidFill>
            <a:miter lim="800000"/>
            <a:headEnd/>
            <a:tailEnd/>
          </a:ln>
          <a:effectLst/>
          <a:scene3d>
            <a:camera prst="orthographicFront"/>
            <a:lightRig rig="threePt" dir="t"/>
          </a:scene3d>
          <a:sp3d>
            <a:bevelT/>
          </a:sp3d>
        </p:spPr>
        <p:txBody>
          <a:bodyPr wrap="squar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algn="ctr">
              <a:spcBef>
                <a:spcPts val="0"/>
              </a:spcBef>
              <a:spcAft>
                <a:spcPts val="400"/>
              </a:spcAft>
            </a:pPr>
            <a:r>
              <a:rPr lang="en-US" sz="1600" b="1" dirty="0">
                <a:solidFill>
                  <a:srgbClr val="404040"/>
                </a:solidFill>
                <a:latin typeface="+mn-lt"/>
                <a:cs typeface="Calibri" panose="020F0502020204030204" pitchFamily="34" charset="0"/>
              </a:rPr>
              <a:t>Prospective, randomized, multicenter, superiority trial across 40 US sites (N=480 patients</a:t>
            </a:r>
            <a:r>
              <a:rPr lang="en-US" sz="1600" b="1" baseline="30000" dirty="0">
                <a:solidFill>
                  <a:srgbClr val="404040"/>
                </a:solidFill>
                <a:latin typeface="+mn-lt"/>
                <a:cs typeface="Calibri" panose="020F0502020204030204" pitchFamily="34" charset="0"/>
              </a:rPr>
              <a:t>*</a:t>
            </a:r>
            <a:r>
              <a:rPr lang="en-US" sz="1600" b="1" dirty="0">
                <a:solidFill>
                  <a:srgbClr val="404040"/>
                </a:solidFill>
                <a:latin typeface="+mn-lt"/>
                <a:cs typeface="Calibri" panose="020F0502020204030204" pitchFamily="34" charset="0"/>
              </a:rPr>
              <a:t>)</a:t>
            </a:r>
          </a:p>
          <a:p>
            <a:pPr marL="228600" indent="-228600">
              <a:buClr>
                <a:srgbClr val="404040"/>
              </a:buClr>
              <a:buFont typeface="Wingdings" panose="05000000000000000000" pitchFamily="2" charset="2"/>
              <a:buChar char="§"/>
            </a:pPr>
            <a:r>
              <a:rPr lang="en-US" altLang="ja-JP" sz="1400" i="0" dirty="0">
                <a:solidFill>
                  <a:srgbClr val="404040"/>
                </a:solidFill>
                <a:latin typeface="+mn-lt"/>
                <a:ea typeface="ＭＳ Ｐゴシック" pitchFamily="34" charset="-128"/>
                <a:cs typeface="Calibri" panose="020F0502020204030204" pitchFamily="34" charset="0"/>
              </a:rPr>
              <a:t>Key Inclusion Criteria: Patients with ISR of a lesion previously treated with BMS or DES; lesion length &lt;26 mm, RVD &gt;2.0 - ≤4.0 mm, and %DS &gt;70 - &lt;100% (asymptomatic) or %DS &gt;50 - &lt;100% (symptomatic)</a:t>
            </a:r>
            <a:endParaRPr lang="en-US" altLang="ja-JP" sz="1400" dirty="0">
              <a:solidFill>
                <a:srgbClr val="404040"/>
              </a:solidFill>
              <a:latin typeface="+mn-lt"/>
              <a:ea typeface="ＭＳ Ｐゴシック" pitchFamily="34" charset="-128"/>
              <a:cs typeface="Calibri" panose="020F0502020204030204" pitchFamily="34" charset="0"/>
            </a:endParaRPr>
          </a:p>
          <a:p>
            <a:pPr marL="228600" indent="-228600">
              <a:buClr>
                <a:srgbClr val="404040"/>
              </a:buClr>
              <a:buFont typeface="Wingdings" panose="05000000000000000000" pitchFamily="2" charset="2"/>
              <a:buChar char="§"/>
            </a:pPr>
            <a:r>
              <a:rPr lang="en-US" altLang="ja-JP" sz="1400" i="0" dirty="0">
                <a:solidFill>
                  <a:srgbClr val="404040"/>
                </a:solidFill>
                <a:latin typeface="+mn-lt"/>
                <a:ea typeface="ＭＳ Ｐゴシック" pitchFamily="34" charset="-128"/>
                <a:cs typeface="Calibri" panose="020F0502020204030204" pitchFamily="34" charset="0"/>
              </a:rPr>
              <a:t>Key Exclusion Criteria: </a:t>
            </a:r>
            <a:r>
              <a:rPr lang="en-US" altLang="ja-JP" sz="1400" b="0" i="0" dirty="0">
                <a:solidFill>
                  <a:srgbClr val="404040"/>
                </a:solidFill>
                <a:latin typeface="+mn-lt"/>
                <a:ea typeface="ＭＳ Ｐゴシック" pitchFamily="34" charset="-128"/>
                <a:cs typeface="Calibri" panose="020F0502020204030204" pitchFamily="34" charset="0"/>
              </a:rPr>
              <a:t>Recent STEMI, bifurcation, LM, SVG or arterial graft, thrombus in target vessel</a:t>
            </a:r>
          </a:p>
        </p:txBody>
      </p:sp>
      <p:sp>
        <p:nvSpPr>
          <p:cNvPr id="33" name="Line 25">
            <a:extLst>
              <a:ext uri="{FF2B5EF4-FFF2-40B4-BE49-F238E27FC236}">
                <a16:creationId xmlns:a16="http://schemas.microsoft.com/office/drawing/2014/main" id="{C195EA45-3A79-4C6F-B6D5-E27046998444}"/>
              </a:ext>
            </a:extLst>
          </p:cNvPr>
          <p:cNvSpPr>
            <a:spLocks noChangeShapeType="1"/>
          </p:cNvSpPr>
          <p:nvPr/>
        </p:nvSpPr>
        <p:spPr bwMode="auto">
          <a:xfrm>
            <a:off x="4572000" y="2150769"/>
            <a:ext cx="0" cy="365760"/>
          </a:xfrm>
          <a:prstGeom prst="line">
            <a:avLst/>
          </a:prstGeom>
          <a:noFill/>
          <a:ln w="19050">
            <a:solidFill>
              <a:srgbClr val="4D4D4D"/>
            </a:solidFill>
            <a:round/>
            <a:headEnd type="none" w="med" len="med"/>
            <a:tailEnd type="arrow"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1200" dirty="0">
              <a:solidFill>
                <a:schemeClr val="bg1"/>
              </a:solidFill>
              <a:latin typeface="Calibri" panose="020F0502020204030204" pitchFamily="34" charset="0"/>
              <a:cs typeface="Calibri" panose="020F0502020204030204" pitchFamily="34" charset="0"/>
            </a:endParaRPr>
          </a:p>
        </p:txBody>
      </p:sp>
      <p:sp>
        <p:nvSpPr>
          <p:cNvPr id="42" name="TextBox 41">
            <a:extLst>
              <a:ext uri="{FF2B5EF4-FFF2-40B4-BE49-F238E27FC236}">
                <a16:creationId xmlns:a16="http://schemas.microsoft.com/office/drawing/2014/main" id="{B7ED8AD9-A973-405D-AF49-23BB7C7841E3}"/>
              </a:ext>
            </a:extLst>
          </p:cNvPr>
          <p:cNvSpPr txBox="1"/>
          <p:nvPr/>
        </p:nvSpPr>
        <p:spPr>
          <a:xfrm>
            <a:off x="1508760" y="4748026"/>
            <a:ext cx="6126480" cy="338554"/>
          </a:xfrm>
          <a:prstGeom prst="rect">
            <a:avLst/>
          </a:prstGeom>
          <a:noFill/>
        </p:spPr>
        <p:txBody>
          <a:bodyPr wrap="square">
            <a:spAutoFit/>
          </a:bodyPr>
          <a:lstStyle/>
          <a:p>
            <a:pPr algn="ctr"/>
            <a:r>
              <a:rPr lang="en-US" sz="800" b="0" i="0" dirty="0">
                <a:latin typeface="Calibri" panose="020F0502020204030204" pitchFamily="34" charset="0"/>
                <a:cs typeface="Calibri" panose="020F0502020204030204" pitchFamily="34" charset="0"/>
              </a:rPr>
              <a:t>DAPT required for at least a month; Antiplatelet monotherapy through the duration of the study</a:t>
            </a:r>
            <a:endParaRPr lang="en-US" sz="800" dirty="0">
              <a:latin typeface="Calibri" panose="020F0502020204030204" pitchFamily="34" charset="0"/>
              <a:cs typeface="Calibri" panose="020F0502020204030204" pitchFamily="34" charset="0"/>
            </a:endParaRPr>
          </a:p>
          <a:p>
            <a:pPr algn="ctr"/>
            <a:r>
              <a:rPr lang="en-US" sz="800" b="0" i="0" baseline="30000" dirty="0">
                <a:latin typeface="Calibri" panose="020F0502020204030204" pitchFamily="34" charset="0"/>
                <a:cs typeface="Calibri" panose="020F0502020204030204" pitchFamily="34" charset="0"/>
              </a:rPr>
              <a:t>*</a:t>
            </a:r>
            <a:r>
              <a:rPr lang="en-US" sz="800" b="0" i="0" dirty="0">
                <a:latin typeface="Calibri" panose="020F0502020204030204" pitchFamily="34" charset="0"/>
                <a:cs typeface="Calibri" panose="020F0502020204030204" pitchFamily="34" charset="0"/>
              </a:rPr>
              <a:t>Based on an adaptive trial design (interim analysis with pre-specified sample size readjustment plan); Yeh et al. Am Heart J. 2021;241:101-107</a:t>
            </a:r>
          </a:p>
        </p:txBody>
      </p:sp>
      <p:sp>
        <p:nvSpPr>
          <p:cNvPr id="67" name="Rectangle 66">
            <a:extLst>
              <a:ext uri="{FF2B5EF4-FFF2-40B4-BE49-F238E27FC236}">
                <a16:creationId xmlns:a16="http://schemas.microsoft.com/office/drawing/2014/main" id="{C53C84D4-3C4E-4C89-BFF8-AF6372D392F1}"/>
              </a:ext>
            </a:extLst>
          </p:cNvPr>
          <p:cNvSpPr/>
          <p:nvPr/>
        </p:nvSpPr>
        <p:spPr>
          <a:xfrm>
            <a:off x="1097280" y="3968574"/>
            <a:ext cx="6949440" cy="544765"/>
          </a:xfrm>
          <a:prstGeom prst="rect">
            <a:avLst/>
          </a:prstGeom>
          <a:ln w="12700">
            <a:solidFill>
              <a:srgbClr val="4D4D4D"/>
            </a:solidFill>
          </a:ln>
          <a:scene3d>
            <a:camera prst="orthographicFront"/>
            <a:lightRig rig="threePt" dir="t"/>
          </a:scene3d>
          <a:sp3d>
            <a:bevelT/>
          </a:sp3d>
        </p:spPr>
        <p:txBody>
          <a:bodyPr wrap="square" anchor="ctr">
            <a:spAutoFit/>
          </a:bodyPr>
          <a:lstStyle/>
          <a:p>
            <a:r>
              <a:rPr lang="en-US" sz="1400" b="1" dirty="0">
                <a:solidFill>
                  <a:srgbClr val="404040"/>
                </a:solidFill>
                <a:cs typeface="Calibri" panose="020F0502020204030204" pitchFamily="34" charset="0"/>
              </a:rPr>
              <a:t>Primary Endpoint: </a:t>
            </a:r>
            <a:r>
              <a:rPr lang="en-US" sz="1400" dirty="0">
                <a:solidFill>
                  <a:srgbClr val="404040"/>
                </a:solidFill>
              </a:rPr>
              <a:t>Target Lesion Failure at 1-year (composite of TLR, TV-MI, or cardiac death)</a:t>
            </a:r>
          </a:p>
          <a:p>
            <a:pPr>
              <a:spcBef>
                <a:spcPct val="10000"/>
              </a:spcBef>
              <a:defRPr/>
            </a:pPr>
            <a:r>
              <a:rPr lang="en-US" sz="1400" b="1" dirty="0">
                <a:solidFill>
                  <a:srgbClr val="404040"/>
                </a:solidFill>
                <a:cs typeface="Calibri" panose="020F0502020204030204" pitchFamily="34" charset="0"/>
              </a:rPr>
              <a:t>Clinical follow-up: </a:t>
            </a:r>
            <a:r>
              <a:rPr lang="en-US" sz="1400" dirty="0">
                <a:solidFill>
                  <a:srgbClr val="404040"/>
                </a:solidFill>
                <a:cs typeface="Calibri" panose="020F0502020204030204" pitchFamily="34" charset="0"/>
              </a:rPr>
              <a:t>In-hospital, 30 days, 6 months, 1-year and annually between 2 and 5 years </a:t>
            </a:r>
          </a:p>
        </p:txBody>
      </p:sp>
      <p:cxnSp>
        <p:nvCxnSpPr>
          <p:cNvPr id="2" name="Elbow Connector 27">
            <a:extLst>
              <a:ext uri="{FF2B5EF4-FFF2-40B4-BE49-F238E27FC236}">
                <a16:creationId xmlns:a16="http://schemas.microsoft.com/office/drawing/2014/main" id="{5A1161D2-6323-3B9F-93FA-6726899BC349}"/>
              </a:ext>
            </a:extLst>
          </p:cNvPr>
          <p:cNvCxnSpPr>
            <a:cxnSpLocks noChangeShapeType="1"/>
          </p:cNvCxnSpPr>
          <p:nvPr/>
        </p:nvCxnSpPr>
        <p:spPr bwMode="auto">
          <a:xfrm rot="10800000" flipV="1">
            <a:off x="1686566" y="2763348"/>
            <a:ext cx="1371600" cy="274320"/>
          </a:xfrm>
          <a:prstGeom prst="bentConnector2">
            <a:avLst/>
          </a:prstGeom>
          <a:ln w="19050">
            <a:solidFill>
              <a:srgbClr val="4D4D4D"/>
            </a:solidFill>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cxnSp>
        <p:nvCxnSpPr>
          <p:cNvPr id="4" name="Elbow Connector 26">
            <a:extLst>
              <a:ext uri="{FF2B5EF4-FFF2-40B4-BE49-F238E27FC236}">
                <a16:creationId xmlns:a16="http://schemas.microsoft.com/office/drawing/2014/main" id="{A90DAD79-32F0-FAA5-2B7F-ADF36BF38C98}"/>
              </a:ext>
            </a:extLst>
          </p:cNvPr>
          <p:cNvCxnSpPr>
            <a:cxnSpLocks noChangeShapeType="1"/>
          </p:cNvCxnSpPr>
          <p:nvPr/>
        </p:nvCxnSpPr>
        <p:spPr bwMode="auto">
          <a:xfrm>
            <a:off x="6064337" y="2763348"/>
            <a:ext cx="1371600" cy="274320"/>
          </a:xfrm>
          <a:prstGeom prst="bentConnector2">
            <a:avLst/>
          </a:prstGeom>
          <a:ln w="19050">
            <a:solidFill>
              <a:srgbClr val="4D4D4D"/>
            </a:solidFill>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sp>
        <p:nvSpPr>
          <p:cNvPr id="6" name="Rectangle 21">
            <a:extLst>
              <a:ext uri="{FF2B5EF4-FFF2-40B4-BE49-F238E27FC236}">
                <a16:creationId xmlns:a16="http://schemas.microsoft.com/office/drawing/2014/main" id="{632EC6AE-B8F2-A533-AEEB-F828EFEA9ACA}"/>
              </a:ext>
            </a:extLst>
          </p:cNvPr>
          <p:cNvSpPr>
            <a:spLocks noChangeArrowheads="1"/>
          </p:cNvSpPr>
          <p:nvPr/>
        </p:nvSpPr>
        <p:spPr bwMode="auto">
          <a:xfrm>
            <a:off x="6531816" y="3062473"/>
            <a:ext cx="1828800" cy="548640"/>
          </a:xfrm>
          <a:prstGeom prst="rect">
            <a:avLst/>
          </a:prstGeom>
          <a:solidFill>
            <a:srgbClr val="78787A"/>
          </a:solidFill>
          <a:ln w="9525">
            <a:noFill/>
            <a:miter lim="800000"/>
            <a:headEnd/>
            <a:tailEnd/>
          </a:ln>
          <a:scene3d>
            <a:camera prst="orthographicFront"/>
            <a:lightRig rig="threePt" dir="t"/>
          </a:scene3d>
          <a:sp3d>
            <a:bevelT/>
          </a:sp3d>
        </p:spPr>
        <p:txBody>
          <a:bodyPr lIns="92075" tIns="46038" rIns="92075" bIns="46038" anchor="ctr" anchorCtr="1"/>
          <a:lstStyle/>
          <a:p>
            <a:pPr algn="ctr" defTabSz="914400">
              <a:defRPr/>
            </a:pPr>
            <a:r>
              <a:rPr lang="en-US" sz="1600" dirty="0">
                <a:solidFill>
                  <a:schemeClr val="bg1"/>
                </a:solidFill>
                <a:latin typeface="Calibri" panose="020F0502020204030204" pitchFamily="34" charset="0"/>
                <a:ea typeface="ＭＳ Ｐゴシック" pitchFamily="34" charset="-128"/>
                <a:cs typeface="Calibri" panose="020F0502020204030204" pitchFamily="34" charset="0"/>
              </a:rPr>
              <a:t>Balloon Angioplasty</a:t>
            </a:r>
          </a:p>
        </p:txBody>
      </p:sp>
      <p:sp>
        <p:nvSpPr>
          <p:cNvPr id="7" name="Rectangle 22">
            <a:extLst>
              <a:ext uri="{FF2B5EF4-FFF2-40B4-BE49-F238E27FC236}">
                <a16:creationId xmlns:a16="http://schemas.microsoft.com/office/drawing/2014/main" id="{AA9AEB82-9947-A919-D28F-76A58DABEFF1}"/>
              </a:ext>
            </a:extLst>
          </p:cNvPr>
          <p:cNvSpPr>
            <a:spLocks noChangeArrowheads="1"/>
          </p:cNvSpPr>
          <p:nvPr/>
        </p:nvSpPr>
        <p:spPr bwMode="auto">
          <a:xfrm>
            <a:off x="776560" y="3062473"/>
            <a:ext cx="1828800" cy="548640"/>
          </a:xfrm>
          <a:prstGeom prst="rect">
            <a:avLst/>
          </a:prstGeom>
          <a:solidFill>
            <a:srgbClr val="6FB042"/>
          </a:solidFill>
          <a:ln w="9525">
            <a:noFill/>
            <a:miter lim="800000"/>
            <a:headEnd/>
            <a:tailEnd/>
          </a:ln>
          <a:scene3d>
            <a:camera prst="orthographicFront"/>
            <a:lightRig rig="threePt" dir="t"/>
          </a:scene3d>
          <a:sp3d>
            <a:bevelT/>
          </a:sp3d>
        </p:spPr>
        <p:txBody>
          <a:bodyPr wrap="none" anchor="ctr"/>
          <a:lstStyle/>
          <a:p>
            <a:pPr algn="ctr" defTabSz="914400">
              <a:defRPr/>
            </a:pPr>
            <a:r>
              <a:rPr lang="en-US" sz="1600" dirty="0">
                <a:solidFill>
                  <a:schemeClr val="bg1"/>
                </a:solidFill>
                <a:latin typeface="Calibri" panose="020F0502020204030204" pitchFamily="34" charset="0"/>
                <a:cs typeface="Calibri" panose="020F0502020204030204" pitchFamily="34" charset="0"/>
              </a:rPr>
              <a:t>AGENT DCB</a:t>
            </a:r>
          </a:p>
        </p:txBody>
      </p:sp>
      <p:sp>
        <p:nvSpPr>
          <p:cNvPr id="8" name="Text Box 14">
            <a:extLst>
              <a:ext uri="{FF2B5EF4-FFF2-40B4-BE49-F238E27FC236}">
                <a16:creationId xmlns:a16="http://schemas.microsoft.com/office/drawing/2014/main" id="{21F5B860-A485-4DD0-6E02-1BEAF3EE9C8F}"/>
              </a:ext>
            </a:extLst>
          </p:cNvPr>
          <p:cNvSpPr txBox="1">
            <a:spLocks noChangeArrowheads="1"/>
          </p:cNvSpPr>
          <p:nvPr/>
        </p:nvSpPr>
        <p:spPr bwMode="auto">
          <a:xfrm>
            <a:off x="3033182" y="2478380"/>
            <a:ext cx="3077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algn="ctr" defTabSz="1219170" fontAlgn="base">
              <a:spcBef>
                <a:spcPct val="0"/>
              </a:spcBef>
              <a:spcAft>
                <a:spcPct val="0"/>
              </a:spcAft>
              <a:defRPr/>
            </a:pPr>
            <a:r>
              <a:rPr lang="en-US" sz="1600" dirty="0">
                <a:solidFill>
                  <a:srgbClr val="404040"/>
                </a:solidFill>
                <a:latin typeface="Calibri" panose="020F0502020204030204" pitchFamily="34" charset="0"/>
                <a:cs typeface="Calibri" panose="020F0502020204030204" pitchFamily="34" charset="0"/>
              </a:rPr>
              <a:t>2:1 randomization after successful </a:t>
            </a:r>
          </a:p>
          <a:p>
            <a:pPr algn="ctr" defTabSz="1219170" fontAlgn="base">
              <a:spcBef>
                <a:spcPct val="0"/>
              </a:spcBef>
              <a:spcAft>
                <a:spcPct val="0"/>
              </a:spcAft>
              <a:defRPr/>
            </a:pPr>
            <a:r>
              <a:rPr lang="en-US" sz="1600" dirty="0">
                <a:solidFill>
                  <a:srgbClr val="404040"/>
                </a:solidFill>
                <a:latin typeface="Calibri" panose="020F0502020204030204" pitchFamily="34" charset="0"/>
                <a:cs typeface="Calibri" panose="020F0502020204030204" pitchFamily="34" charset="0"/>
              </a:rPr>
              <a:t>pre-dilation of target lesion</a:t>
            </a:r>
            <a:endParaRPr lang="en-US" sz="1100" dirty="0">
              <a:solidFill>
                <a:srgbClr val="40404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5842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00CC273-E5F7-EF07-497D-12BF7CA94361}"/>
              </a:ext>
            </a:extLst>
          </p:cNvPr>
          <p:cNvSpPr>
            <a:spLocks noGrp="1"/>
          </p:cNvSpPr>
          <p:nvPr>
            <p:ph type="title"/>
          </p:nvPr>
        </p:nvSpPr>
        <p:spPr/>
        <p:txBody>
          <a:bodyPr/>
          <a:lstStyle/>
          <a:p>
            <a:r>
              <a:rPr lang="en-US" dirty="0">
                <a:solidFill>
                  <a:srgbClr val="404040"/>
                </a:solidFill>
              </a:rPr>
              <a:t>AGENT IDE Study Leadership Team</a:t>
            </a:r>
          </a:p>
        </p:txBody>
      </p:sp>
      <p:graphicFrame>
        <p:nvGraphicFramePr>
          <p:cNvPr id="2" name="Group 119">
            <a:extLst>
              <a:ext uri="{FF2B5EF4-FFF2-40B4-BE49-F238E27FC236}">
                <a16:creationId xmlns:a16="http://schemas.microsoft.com/office/drawing/2014/main" id="{F3E021C6-3247-C9CD-A2C1-E34A5128C612}"/>
              </a:ext>
            </a:extLst>
          </p:cNvPr>
          <p:cNvGraphicFramePr>
            <a:graphicFrameLocks noGrp="1"/>
          </p:cNvGraphicFramePr>
          <p:nvPr>
            <p:extLst>
              <p:ext uri="{D42A27DB-BD31-4B8C-83A1-F6EECF244321}">
                <p14:modId xmlns:p14="http://schemas.microsoft.com/office/powerpoint/2010/main" val="3443901974"/>
              </p:ext>
            </p:extLst>
          </p:nvPr>
        </p:nvGraphicFramePr>
        <p:xfrm>
          <a:off x="3154301" y="1054411"/>
          <a:ext cx="4754880" cy="731520"/>
        </p:xfrm>
        <a:graphic>
          <a:graphicData uri="http://schemas.openxmlformats.org/drawingml/2006/table">
            <a:tbl>
              <a:tblPr>
                <a:tableStyleId>{17292A2E-F333-43FB-9621-5CBBE7FDCDCB}</a:tableStyleId>
              </a:tblPr>
              <a:tblGrid>
                <a:gridCol w="4754880">
                  <a:extLst>
                    <a:ext uri="{9D8B030D-6E8A-4147-A177-3AD203B41FA5}">
                      <a16:colId xmlns:a16="http://schemas.microsoft.com/office/drawing/2014/main" val="20000"/>
                    </a:ext>
                  </a:extLst>
                </a:gridCol>
              </a:tblGrid>
              <a:tr h="6400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u="none" strike="noStrike" kern="1200" cap="none" normalizeH="0" baseline="0" dirty="0">
                          <a:ln>
                            <a:noFill/>
                          </a:ln>
                          <a:solidFill>
                            <a:srgbClr val="404040"/>
                          </a:solidFill>
                          <a:effectLst/>
                        </a:rPr>
                        <a:t>Robert W. Yeh</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u="none" strike="noStrike" kern="1200" cap="none" normalizeH="0" baseline="0" dirty="0">
                          <a:ln>
                            <a:noFill/>
                          </a:ln>
                          <a:solidFill>
                            <a:srgbClr val="404040"/>
                          </a:solidFill>
                          <a:effectLst/>
                        </a:rPr>
                        <a:t>Beth Israel Deaconess Medical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u="none" strike="noStrike" kern="1200" cap="none" normalizeH="0" baseline="0" dirty="0">
                          <a:ln>
                            <a:noFill/>
                          </a:ln>
                          <a:solidFill>
                            <a:srgbClr val="404040"/>
                          </a:solidFill>
                          <a:effectLst/>
                        </a:rPr>
                        <a:t>Boston, MA</a:t>
                      </a:r>
                      <a:endParaRPr kumimoji="0" lang="en-US" sz="1600" u="none" strike="noStrike" kern="1200" cap="none" normalizeH="0" baseline="0" dirty="0">
                        <a:ln>
                          <a:noFill/>
                        </a:ln>
                        <a:solidFill>
                          <a:srgbClr val="404040"/>
                        </a:solidFill>
                        <a:effectLst/>
                        <a:latin typeface="Calibri" panose="020F0502020204030204" pitchFamily="34" charset="0"/>
                        <a:cs typeface="Calibri" panose="020F0502020204030204" pitchFamily="34" charset="0"/>
                      </a:endParaRPr>
                    </a:p>
                  </a:txBody>
                  <a:tcPr marL="57150" marR="57150" marT="0" marB="0" anchor="ctr" horzOverflow="overflow">
                    <a:lnL w="12700" cap="flat" cmpd="sng" algn="ctr">
                      <a:solidFill>
                        <a:srgbClr val="1D384C"/>
                      </a:solidFill>
                      <a:prstDash val="solid"/>
                      <a:round/>
                      <a:headEnd type="none" w="med" len="med"/>
                      <a:tailEnd type="none" w="med" len="med"/>
                    </a:lnL>
                    <a:lnR w="12700" cap="flat" cmpd="sng" algn="ctr">
                      <a:solidFill>
                        <a:srgbClr val="1D384C"/>
                      </a:solidFill>
                      <a:prstDash val="solid"/>
                      <a:round/>
                      <a:headEnd type="none" w="med" len="med"/>
                      <a:tailEnd type="none" w="med" len="med"/>
                    </a:lnR>
                    <a:lnT w="12700" cap="flat" cmpd="sng" algn="ctr">
                      <a:solidFill>
                        <a:srgbClr val="1D384C"/>
                      </a:solidFill>
                      <a:prstDash val="solid"/>
                      <a:round/>
                      <a:headEnd type="none" w="med" len="med"/>
                      <a:tailEnd type="none" w="med" len="med"/>
                    </a:lnT>
                    <a:lnB w="12700" cap="flat" cmpd="sng" algn="ctr">
                      <a:solidFill>
                        <a:srgbClr val="1D384C"/>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4" name="AutoShape 4">
            <a:extLst>
              <a:ext uri="{FF2B5EF4-FFF2-40B4-BE49-F238E27FC236}">
                <a16:creationId xmlns:a16="http://schemas.microsoft.com/office/drawing/2014/main" id="{E1BBBABE-C6E0-21CC-5823-60F5C1289013}"/>
              </a:ext>
            </a:extLst>
          </p:cNvPr>
          <p:cNvSpPr>
            <a:spLocks noChangeArrowheads="1"/>
          </p:cNvSpPr>
          <p:nvPr/>
        </p:nvSpPr>
        <p:spPr bwMode="auto">
          <a:xfrm>
            <a:off x="1225095" y="1054411"/>
            <a:ext cx="1920240" cy="731520"/>
          </a:xfrm>
          <a:prstGeom prst="homePlate">
            <a:avLst>
              <a:gd name="adj" fmla="val 35263"/>
            </a:avLst>
          </a:prstGeom>
          <a:gradFill flip="none" rotWithShape="1">
            <a:gsLst>
              <a:gs pos="0">
                <a:srgbClr val="1D384C">
                  <a:shade val="30000"/>
                  <a:satMod val="115000"/>
                </a:srgbClr>
              </a:gs>
              <a:gs pos="50000">
                <a:srgbClr val="1D384C">
                  <a:shade val="67500"/>
                  <a:satMod val="115000"/>
                </a:srgbClr>
              </a:gs>
              <a:gs pos="100000">
                <a:srgbClr val="1D384C">
                  <a:shade val="100000"/>
                  <a:satMod val="115000"/>
                </a:srgbClr>
              </a:gs>
            </a:gsLst>
            <a:lin ang="2700000" scaled="1"/>
            <a:tileRect/>
          </a:gradFill>
          <a:ln>
            <a:solidFill>
              <a:srgbClr val="1D384C"/>
            </a:solidFill>
            <a:headEnd/>
            <a:tailEnd/>
          </a:ln>
          <a:effectLst/>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lIns="91440" anchor="ctr"/>
          <a:lstStyle/>
          <a:p>
            <a:pPr defTabSz="571500">
              <a:defRPr/>
            </a:pPr>
            <a:r>
              <a:rPr lang="en-US" sz="1600" kern="0" dirty="0">
                <a:solidFill>
                  <a:schemeClr val="bg1"/>
                </a:solidFill>
                <a:latin typeface="Calibri" panose="020F0502020204030204" pitchFamily="34" charset="0"/>
                <a:cs typeface="Calibri" panose="020F0502020204030204" pitchFamily="34" charset="0"/>
              </a:rPr>
              <a:t>Principal</a:t>
            </a:r>
          </a:p>
          <a:p>
            <a:pPr defTabSz="571500">
              <a:defRPr/>
            </a:pPr>
            <a:r>
              <a:rPr lang="en-US" sz="1600" kern="0" dirty="0">
                <a:solidFill>
                  <a:schemeClr val="bg1"/>
                </a:solidFill>
                <a:latin typeface="Calibri" panose="020F0502020204030204" pitchFamily="34" charset="0"/>
                <a:cs typeface="Calibri" panose="020F0502020204030204" pitchFamily="34" charset="0"/>
              </a:rPr>
              <a:t>Investigator</a:t>
            </a:r>
          </a:p>
        </p:txBody>
      </p:sp>
      <p:sp>
        <p:nvSpPr>
          <p:cNvPr id="5" name="AutoShape 4">
            <a:extLst>
              <a:ext uri="{FF2B5EF4-FFF2-40B4-BE49-F238E27FC236}">
                <a16:creationId xmlns:a16="http://schemas.microsoft.com/office/drawing/2014/main" id="{3B533BAA-88B4-4DDA-8D25-F4F765997324}"/>
              </a:ext>
            </a:extLst>
          </p:cNvPr>
          <p:cNvSpPr>
            <a:spLocks noChangeArrowheads="1"/>
          </p:cNvSpPr>
          <p:nvPr/>
        </p:nvSpPr>
        <p:spPr bwMode="auto">
          <a:xfrm>
            <a:off x="1225095" y="1934584"/>
            <a:ext cx="1920240" cy="731520"/>
          </a:xfrm>
          <a:prstGeom prst="homePlate">
            <a:avLst>
              <a:gd name="adj" fmla="val 35263"/>
            </a:avLst>
          </a:prstGeom>
          <a:gradFill flip="none" rotWithShape="1">
            <a:gsLst>
              <a:gs pos="0">
                <a:srgbClr val="1D384C">
                  <a:shade val="30000"/>
                  <a:satMod val="115000"/>
                </a:srgbClr>
              </a:gs>
              <a:gs pos="50000">
                <a:srgbClr val="1D384C">
                  <a:shade val="67500"/>
                  <a:satMod val="115000"/>
                </a:srgbClr>
              </a:gs>
              <a:gs pos="100000">
                <a:srgbClr val="1D384C">
                  <a:shade val="100000"/>
                  <a:satMod val="115000"/>
                </a:srgbClr>
              </a:gs>
            </a:gsLst>
            <a:lin ang="2700000" scaled="1"/>
            <a:tileRect/>
          </a:gradFill>
          <a:ln>
            <a:solidFill>
              <a:srgbClr val="1D384C"/>
            </a:solidFill>
            <a:headEnd/>
            <a:tailEnd/>
          </a:ln>
          <a:effectLst/>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lIns="91440" anchor="ctr"/>
          <a:lstStyle/>
          <a:p>
            <a:pPr defTabSz="571500">
              <a:defRPr/>
            </a:pPr>
            <a:r>
              <a:rPr lang="en-US" sz="1600" kern="0" dirty="0">
                <a:solidFill>
                  <a:schemeClr val="bg1"/>
                </a:solidFill>
                <a:latin typeface="Calibri" panose="020F0502020204030204" pitchFamily="34" charset="0"/>
                <a:cs typeface="Calibri" panose="020F0502020204030204" pitchFamily="34" charset="0"/>
              </a:rPr>
              <a:t>Study Chair</a:t>
            </a:r>
          </a:p>
        </p:txBody>
      </p:sp>
      <p:sp>
        <p:nvSpPr>
          <p:cNvPr id="6" name="AutoShape 4">
            <a:extLst>
              <a:ext uri="{FF2B5EF4-FFF2-40B4-BE49-F238E27FC236}">
                <a16:creationId xmlns:a16="http://schemas.microsoft.com/office/drawing/2014/main" id="{D86F1BD5-DD61-B22E-FF82-3CDC62A58A0B}"/>
              </a:ext>
            </a:extLst>
          </p:cNvPr>
          <p:cNvSpPr>
            <a:spLocks noChangeArrowheads="1"/>
          </p:cNvSpPr>
          <p:nvPr/>
        </p:nvSpPr>
        <p:spPr bwMode="auto">
          <a:xfrm>
            <a:off x="1225095" y="2814757"/>
            <a:ext cx="1920240" cy="731520"/>
          </a:xfrm>
          <a:prstGeom prst="homePlate">
            <a:avLst>
              <a:gd name="adj" fmla="val 35263"/>
            </a:avLst>
          </a:prstGeom>
          <a:gradFill flip="none" rotWithShape="1">
            <a:gsLst>
              <a:gs pos="0">
                <a:srgbClr val="1D384C">
                  <a:shade val="30000"/>
                  <a:satMod val="115000"/>
                </a:srgbClr>
              </a:gs>
              <a:gs pos="50000">
                <a:srgbClr val="1D384C">
                  <a:shade val="67500"/>
                  <a:satMod val="115000"/>
                </a:srgbClr>
              </a:gs>
              <a:gs pos="100000">
                <a:srgbClr val="1D384C">
                  <a:shade val="100000"/>
                  <a:satMod val="115000"/>
                </a:srgbClr>
              </a:gs>
            </a:gsLst>
            <a:lin ang="2700000" scaled="1"/>
            <a:tileRect/>
          </a:gradFill>
          <a:ln>
            <a:solidFill>
              <a:srgbClr val="1D384C"/>
            </a:solidFill>
            <a:headEnd/>
            <a:tailEnd/>
          </a:ln>
          <a:effectLst/>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lIns="91440" anchor="ctr"/>
          <a:lstStyle/>
          <a:p>
            <a:pPr defTabSz="571500">
              <a:defRPr/>
            </a:pPr>
            <a:r>
              <a:rPr lang="en-US" sz="1600" kern="0" dirty="0">
                <a:solidFill>
                  <a:schemeClr val="bg1"/>
                </a:solidFill>
                <a:latin typeface="Calibri" panose="020F0502020204030204" pitchFamily="34" charset="0"/>
                <a:cs typeface="Calibri" panose="020F0502020204030204" pitchFamily="34" charset="0"/>
              </a:rPr>
              <a:t>Steering Committee</a:t>
            </a:r>
          </a:p>
        </p:txBody>
      </p:sp>
      <p:sp>
        <p:nvSpPr>
          <p:cNvPr id="7" name="AutoShape 4">
            <a:extLst>
              <a:ext uri="{FF2B5EF4-FFF2-40B4-BE49-F238E27FC236}">
                <a16:creationId xmlns:a16="http://schemas.microsoft.com/office/drawing/2014/main" id="{9697602F-3018-EBBD-92EB-D0F704466103}"/>
              </a:ext>
            </a:extLst>
          </p:cNvPr>
          <p:cNvSpPr>
            <a:spLocks noChangeArrowheads="1"/>
          </p:cNvSpPr>
          <p:nvPr/>
        </p:nvSpPr>
        <p:spPr bwMode="auto">
          <a:xfrm>
            <a:off x="1225095" y="3694931"/>
            <a:ext cx="1920240" cy="731520"/>
          </a:xfrm>
          <a:prstGeom prst="homePlate">
            <a:avLst>
              <a:gd name="adj" fmla="val 35263"/>
            </a:avLst>
          </a:prstGeom>
          <a:gradFill flip="none" rotWithShape="1">
            <a:gsLst>
              <a:gs pos="0">
                <a:srgbClr val="1D384C">
                  <a:shade val="30000"/>
                  <a:satMod val="115000"/>
                </a:srgbClr>
              </a:gs>
              <a:gs pos="50000">
                <a:srgbClr val="1D384C">
                  <a:shade val="67500"/>
                  <a:satMod val="115000"/>
                </a:srgbClr>
              </a:gs>
              <a:gs pos="100000">
                <a:srgbClr val="1D384C">
                  <a:shade val="100000"/>
                  <a:satMod val="115000"/>
                </a:srgbClr>
              </a:gs>
            </a:gsLst>
            <a:lin ang="2700000" scaled="1"/>
            <a:tileRect/>
          </a:gradFill>
          <a:ln>
            <a:solidFill>
              <a:srgbClr val="1D384C"/>
            </a:solidFill>
            <a:headEnd/>
            <a:tailEnd/>
          </a:ln>
          <a:effectLst/>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lIns="91440" anchor="ctr"/>
          <a:lstStyle/>
          <a:p>
            <a:pPr defTabSz="571500">
              <a:defRPr/>
            </a:pPr>
            <a:r>
              <a:rPr lang="en-US" sz="1600" kern="0" dirty="0">
                <a:solidFill>
                  <a:schemeClr val="bg1"/>
                </a:solidFill>
                <a:latin typeface="Calibri" panose="020F0502020204030204" pitchFamily="34" charset="0"/>
                <a:cs typeface="Calibri" panose="020F0502020204030204" pitchFamily="34" charset="0"/>
              </a:rPr>
              <a:t>Angiographic Core Laboratory</a:t>
            </a:r>
          </a:p>
        </p:txBody>
      </p:sp>
      <p:graphicFrame>
        <p:nvGraphicFramePr>
          <p:cNvPr id="8" name="Group 119">
            <a:extLst>
              <a:ext uri="{FF2B5EF4-FFF2-40B4-BE49-F238E27FC236}">
                <a16:creationId xmlns:a16="http://schemas.microsoft.com/office/drawing/2014/main" id="{4E7A9283-29AD-B8AA-50BD-EE65A056C81C}"/>
              </a:ext>
            </a:extLst>
          </p:cNvPr>
          <p:cNvGraphicFramePr>
            <a:graphicFrameLocks noGrp="1"/>
          </p:cNvGraphicFramePr>
          <p:nvPr>
            <p:extLst>
              <p:ext uri="{D42A27DB-BD31-4B8C-83A1-F6EECF244321}">
                <p14:modId xmlns:p14="http://schemas.microsoft.com/office/powerpoint/2010/main" val="1038153770"/>
              </p:ext>
            </p:extLst>
          </p:nvPr>
        </p:nvGraphicFramePr>
        <p:xfrm>
          <a:off x="3154301" y="1934584"/>
          <a:ext cx="4754880" cy="731520"/>
        </p:xfrm>
        <a:graphic>
          <a:graphicData uri="http://schemas.openxmlformats.org/drawingml/2006/table">
            <a:tbl>
              <a:tblPr>
                <a:tableStyleId>{17292A2E-F333-43FB-9621-5CBBE7FDCDCB}</a:tableStyleId>
              </a:tblPr>
              <a:tblGrid>
                <a:gridCol w="4754880">
                  <a:extLst>
                    <a:ext uri="{9D8B030D-6E8A-4147-A177-3AD203B41FA5}">
                      <a16:colId xmlns:a16="http://schemas.microsoft.com/office/drawing/2014/main" val="20000"/>
                    </a:ext>
                  </a:extLst>
                </a:gridCol>
              </a:tblGrid>
              <a:tr h="6400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u="none" strike="noStrike" kern="1200" cap="none" normalizeH="0" baseline="0" dirty="0">
                          <a:ln>
                            <a:noFill/>
                          </a:ln>
                          <a:solidFill>
                            <a:srgbClr val="404040"/>
                          </a:solidFill>
                          <a:effectLst/>
                        </a:rPr>
                        <a:t>Ajay J. </a:t>
                      </a:r>
                      <a:r>
                        <a:rPr kumimoji="0" lang="en-US" sz="1600" u="none" strike="noStrike" kern="1200" cap="none" normalizeH="0" baseline="0" dirty="0" err="1">
                          <a:ln>
                            <a:noFill/>
                          </a:ln>
                          <a:solidFill>
                            <a:srgbClr val="404040"/>
                          </a:solidFill>
                          <a:effectLst/>
                        </a:rPr>
                        <a:t>Kirtane</a:t>
                      </a:r>
                      <a:endParaRPr kumimoji="0" lang="en-US" sz="1600" u="none" strike="noStrike" kern="1200" cap="none" normalizeH="0" baseline="0" dirty="0">
                        <a:ln>
                          <a:noFill/>
                        </a:ln>
                        <a:solidFill>
                          <a:srgbClr val="404040"/>
                        </a:solidFill>
                        <a:effectLst/>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u="none" strike="noStrike" kern="1200" cap="none" normalizeH="0" baseline="0" dirty="0">
                          <a:ln>
                            <a:noFill/>
                          </a:ln>
                          <a:solidFill>
                            <a:srgbClr val="404040"/>
                          </a:solidFill>
                          <a:effectLst/>
                        </a:rPr>
                        <a:t>Columbia University/</a:t>
                      </a:r>
                      <a:r>
                        <a:rPr kumimoji="0" lang="en-US" sz="1600" u="none" strike="noStrike" kern="1200" cap="none" normalizeH="0" baseline="0" dirty="0" err="1">
                          <a:ln>
                            <a:noFill/>
                          </a:ln>
                          <a:solidFill>
                            <a:srgbClr val="404040"/>
                          </a:solidFill>
                          <a:effectLst/>
                        </a:rPr>
                        <a:t>NewYork</a:t>
                      </a:r>
                      <a:r>
                        <a:rPr kumimoji="0" lang="en-US" sz="1600" u="none" strike="noStrike" kern="1200" cap="none" normalizeH="0" baseline="0" dirty="0">
                          <a:ln>
                            <a:noFill/>
                          </a:ln>
                          <a:solidFill>
                            <a:srgbClr val="404040"/>
                          </a:solidFill>
                          <a:effectLst/>
                        </a:rPr>
                        <a:t>-Presbyterian Hospital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u="none" strike="noStrike" kern="1200" cap="none" normalizeH="0" baseline="0" dirty="0">
                          <a:ln>
                            <a:noFill/>
                          </a:ln>
                          <a:solidFill>
                            <a:srgbClr val="404040"/>
                          </a:solidFill>
                          <a:effectLst/>
                        </a:rPr>
                        <a:t>New York, NY</a:t>
                      </a:r>
                    </a:p>
                  </a:txBody>
                  <a:tcPr marL="57150" marR="57150" marT="0" marB="0" anchor="ctr" horzOverflow="overflow">
                    <a:lnL w="12700" cap="flat" cmpd="sng" algn="ctr">
                      <a:solidFill>
                        <a:srgbClr val="1D384C"/>
                      </a:solidFill>
                      <a:prstDash val="solid"/>
                      <a:round/>
                      <a:headEnd type="none" w="med" len="med"/>
                      <a:tailEnd type="none" w="med" len="med"/>
                    </a:lnL>
                    <a:lnR w="12700" cap="flat" cmpd="sng" algn="ctr">
                      <a:solidFill>
                        <a:srgbClr val="1D384C"/>
                      </a:solidFill>
                      <a:prstDash val="solid"/>
                      <a:round/>
                      <a:headEnd type="none" w="med" len="med"/>
                      <a:tailEnd type="none" w="med" len="med"/>
                    </a:lnR>
                    <a:lnT w="12700" cap="flat" cmpd="sng" algn="ctr">
                      <a:solidFill>
                        <a:srgbClr val="1D384C"/>
                      </a:solidFill>
                      <a:prstDash val="solid"/>
                      <a:round/>
                      <a:headEnd type="none" w="med" len="med"/>
                      <a:tailEnd type="none" w="med" len="med"/>
                    </a:lnT>
                    <a:lnB w="12700" cap="flat" cmpd="sng" algn="ctr">
                      <a:solidFill>
                        <a:srgbClr val="1D384C"/>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9" name="Group 119">
            <a:extLst>
              <a:ext uri="{FF2B5EF4-FFF2-40B4-BE49-F238E27FC236}">
                <a16:creationId xmlns:a16="http://schemas.microsoft.com/office/drawing/2014/main" id="{1B763408-10F8-4234-C0AB-83776D1AF0AA}"/>
              </a:ext>
            </a:extLst>
          </p:cNvPr>
          <p:cNvGraphicFramePr>
            <a:graphicFrameLocks noGrp="1"/>
          </p:cNvGraphicFramePr>
          <p:nvPr>
            <p:extLst>
              <p:ext uri="{D42A27DB-BD31-4B8C-83A1-F6EECF244321}">
                <p14:modId xmlns:p14="http://schemas.microsoft.com/office/powerpoint/2010/main" val="3200656867"/>
              </p:ext>
            </p:extLst>
          </p:nvPr>
        </p:nvGraphicFramePr>
        <p:xfrm>
          <a:off x="3154301" y="3694931"/>
          <a:ext cx="4754880" cy="731520"/>
        </p:xfrm>
        <a:graphic>
          <a:graphicData uri="http://schemas.openxmlformats.org/drawingml/2006/table">
            <a:tbl>
              <a:tblPr>
                <a:tableStyleId>{17292A2E-F333-43FB-9621-5CBBE7FDCDCB}</a:tableStyleId>
              </a:tblPr>
              <a:tblGrid>
                <a:gridCol w="4754880">
                  <a:extLst>
                    <a:ext uri="{9D8B030D-6E8A-4147-A177-3AD203B41FA5}">
                      <a16:colId xmlns:a16="http://schemas.microsoft.com/office/drawing/2014/main" val="20000"/>
                    </a:ext>
                  </a:extLst>
                </a:gridCol>
              </a:tblGrid>
              <a:tr h="73152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u="none" strike="noStrike" kern="1200" cap="none" normalizeH="0" baseline="0" dirty="0">
                          <a:ln>
                            <a:noFill/>
                          </a:ln>
                          <a:solidFill>
                            <a:srgbClr val="404040"/>
                          </a:solidFill>
                          <a:effectLst/>
                        </a:rPr>
                        <a:t>Dr. Charles Michael Gibson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u="none" strike="noStrike" kern="1200" cap="none" normalizeH="0" baseline="0" dirty="0" err="1">
                          <a:ln>
                            <a:noFill/>
                          </a:ln>
                          <a:solidFill>
                            <a:srgbClr val="404040"/>
                          </a:solidFill>
                          <a:effectLst/>
                        </a:rPr>
                        <a:t>Baim</a:t>
                      </a:r>
                      <a:r>
                        <a:rPr kumimoji="0" lang="en-US" sz="1600" u="none" strike="noStrike" kern="1200" cap="none" normalizeH="0" baseline="0" dirty="0">
                          <a:ln>
                            <a:noFill/>
                          </a:ln>
                          <a:solidFill>
                            <a:srgbClr val="404040"/>
                          </a:solidFill>
                          <a:effectLst/>
                        </a:rPr>
                        <a:t> Institute for Clinical Research, Inc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u="none" strike="noStrike" kern="1200" cap="none" normalizeH="0" baseline="0" dirty="0">
                          <a:ln>
                            <a:noFill/>
                          </a:ln>
                          <a:solidFill>
                            <a:srgbClr val="404040"/>
                          </a:solidFill>
                          <a:effectLst/>
                        </a:rPr>
                        <a:t>Boston, MA</a:t>
                      </a:r>
                    </a:p>
                  </a:txBody>
                  <a:tcPr marL="57150" marR="57150" marT="0" marB="0" anchor="ctr" horzOverflow="overflow">
                    <a:lnL w="12700" cap="flat" cmpd="sng" algn="ctr">
                      <a:solidFill>
                        <a:srgbClr val="1D384C"/>
                      </a:solidFill>
                      <a:prstDash val="solid"/>
                      <a:round/>
                      <a:headEnd type="none" w="med" len="med"/>
                      <a:tailEnd type="none" w="med" len="med"/>
                    </a:lnL>
                    <a:lnR w="12700" cap="flat" cmpd="sng" algn="ctr">
                      <a:solidFill>
                        <a:srgbClr val="1D384C"/>
                      </a:solidFill>
                      <a:prstDash val="solid"/>
                      <a:round/>
                      <a:headEnd type="none" w="med" len="med"/>
                      <a:tailEnd type="none" w="med" len="med"/>
                    </a:lnR>
                    <a:lnT w="12700" cap="flat" cmpd="sng" algn="ctr">
                      <a:solidFill>
                        <a:srgbClr val="1D384C"/>
                      </a:solidFill>
                      <a:prstDash val="solid"/>
                      <a:round/>
                      <a:headEnd type="none" w="med" len="med"/>
                      <a:tailEnd type="none" w="med" len="med"/>
                    </a:lnT>
                    <a:lnB w="12700" cap="flat" cmpd="sng" algn="ctr">
                      <a:solidFill>
                        <a:srgbClr val="1D384C"/>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0" name="Table 9">
            <a:extLst>
              <a:ext uri="{FF2B5EF4-FFF2-40B4-BE49-F238E27FC236}">
                <a16:creationId xmlns:a16="http://schemas.microsoft.com/office/drawing/2014/main" id="{BAD05A6C-E985-21D8-5B05-A16EF86F692B}"/>
              </a:ext>
            </a:extLst>
          </p:cNvPr>
          <p:cNvGraphicFramePr>
            <a:graphicFrameLocks noGrp="1"/>
          </p:cNvGraphicFramePr>
          <p:nvPr>
            <p:extLst>
              <p:ext uri="{D42A27DB-BD31-4B8C-83A1-F6EECF244321}">
                <p14:modId xmlns:p14="http://schemas.microsoft.com/office/powerpoint/2010/main" val="909689023"/>
              </p:ext>
            </p:extLst>
          </p:nvPr>
        </p:nvGraphicFramePr>
        <p:xfrm>
          <a:off x="3154301" y="2814757"/>
          <a:ext cx="4754880" cy="731520"/>
        </p:xfrm>
        <a:graphic>
          <a:graphicData uri="http://schemas.openxmlformats.org/drawingml/2006/table">
            <a:tbl>
              <a:tblPr/>
              <a:tblGrid>
                <a:gridCol w="1455188">
                  <a:extLst>
                    <a:ext uri="{9D8B030D-6E8A-4147-A177-3AD203B41FA5}">
                      <a16:colId xmlns:a16="http://schemas.microsoft.com/office/drawing/2014/main" val="253831703"/>
                    </a:ext>
                  </a:extLst>
                </a:gridCol>
                <a:gridCol w="1645894">
                  <a:extLst>
                    <a:ext uri="{9D8B030D-6E8A-4147-A177-3AD203B41FA5}">
                      <a16:colId xmlns:a16="http://schemas.microsoft.com/office/drawing/2014/main" val="4293982947"/>
                    </a:ext>
                  </a:extLst>
                </a:gridCol>
                <a:gridCol w="1653798">
                  <a:extLst>
                    <a:ext uri="{9D8B030D-6E8A-4147-A177-3AD203B41FA5}">
                      <a16:colId xmlns:a16="http://schemas.microsoft.com/office/drawing/2014/main" val="1097193210"/>
                    </a:ext>
                  </a:extLst>
                </a:gridCol>
              </a:tblGrid>
              <a:tr h="21085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404040"/>
                          </a:solidFill>
                          <a:effectLst/>
                          <a:latin typeface="Calibri" panose="020F0502020204030204" pitchFamily="34" charset="0"/>
                          <a:cs typeface="Calibri" panose="020F0502020204030204" pitchFamily="34" charset="0"/>
                        </a:rPr>
                        <a:t>J. Dawn Abbott </a:t>
                      </a:r>
                    </a:p>
                  </a:txBody>
                  <a:tcPr marL="57150" marR="57150" marT="0" marB="0" anchor="ctr" horzOverflow="overflow">
                    <a:lnL w="12700" cap="flat" cmpd="sng" algn="ctr">
                      <a:solidFill>
                        <a:srgbClr val="1D384C"/>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1D384C"/>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rgbClr val="404040"/>
                          </a:solidFill>
                          <a:effectLst/>
                          <a:latin typeface="Calibri" panose="020F0502020204030204" pitchFamily="34" charset="0"/>
                          <a:ea typeface="+mn-ea"/>
                          <a:cs typeface="Calibri" panose="020F0502020204030204" pitchFamily="34" charset="0"/>
                        </a:rPr>
                        <a:t>Cinthia Bateman </a:t>
                      </a:r>
                    </a:p>
                  </a:txBody>
                  <a:tcPr marL="57150" marR="57150" marT="0" marB="0" anchor="ctr" horzOverflow="overflow">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1D384C"/>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rgbClr val="404040"/>
                          </a:solidFill>
                          <a:effectLst/>
                          <a:latin typeface="Calibri" panose="020F0502020204030204" pitchFamily="34" charset="0"/>
                          <a:ea typeface="+mn-ea"/>
                          <a:cs typeface="Calibri" panose="020F0502020204030204" pitchFamily="34" charset="0"/>
                        </a:rPr>
                        <a:t>Wayne Batchelor </a:t>
                      </a:r>
                    </a:p>
                  </a:txBody>
                  <a:tcPr marL="57150" marR="57150" marT="0" marB="0" anchor="ctr" horzOverflow="overflow">
                    <a:lnL w="28575" cap="flat" cmpd="sng" algn="ctr">
                      <a:noFill/>
                      <a:prstDash val="solid"/>
                      <a:round/>
                      <a:headEnd type="none" w="med" len="med"/>
                      <a:tailEnd type="none" w="med" len="med"/>
                    </a:lnL>
                    <a:lnR w="12700" cap="flat" cmpd="sng" algn="ctr">
                      <a:solidFill>
                        <a:srgbClr val="1D384C"/>
                      </a:solidFill>
                      <a:prstDash val="solid"/>
                      <a:round/>
                      <a:headEnd type="none" w="med" len="med"/>
                      <a:tailEnd type="none" w="med" len="med"/>
                    </a:lnR>
                    <a:lnT w="12700" cap="flat" cmpd="sng" algn="ctr">
                      <a:solidFill>
                        <a:srgbClr val="1D384C"/>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72003471"/>
                  </a:ext>
                </a:extLst>
              </a:tr>
              <a:tr h="2183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1200" cap="none" normalizeH="0" baseline="0" dirty="0">
                          <a:ln>
                            <a:noFill/>
                          </a:ln>
                          <a:solidFill>
                            <a:srgbClr val="404040"/>
                          </a:solidFill>
                          <a:effectLst/>
                          <a:latin typeface="Calibri" panose="020F0502020204030204" pitchFamily="34" charset="0"/>
                          <a:ea typeface="+mn-ea"/>
                          <a:cs typeface="Calibri" panose="020F0502020204030204" pitchFamily="34" charset="0"/>
                        </a:rPr>
                        <a:t>Suhail </a:t>
                      </a:r>
                      <a:r>
                        <a:rPr kumimoji="0" lang="en-US" sz="1600" b="0" i="0" u="none" strike="noStrike" kern="1200" cap="none" normalizeH="0" baseline="0" dirty="0" err="1">
                          <a:ln>
                            <a:noFill/>
                          </a:ln>
                          <a:solidFill>
                            <a:srgbClr val="404040"/>
                          </a:solidFill>
                          <a:effectLst/>
                          <a:latin typeface="Calibri" panose="020F0502020204030204" pitchFamily="34" charset="0"/>
                          <a:ea typeface="+mn-ea"/>
                          <a:cs typeface="Calibri" panose="020F0502020204030204" pitchFamily="34" charset="0"/>
                        </a:rPr>
                        <a:t>Dohad</a:t>
                      </a:r>
                      <a:r>
                        <a:rPr kumimoji="0" lang="en-US" sz="1600" b="0" i="0" u="none" strike="noStrike" kern="1200" cap="none" normalizeH="0" baseline="0" dirty="0">
                          <a:ln>
                            <a:noFill/>
                          </a:ln>
                          <a:solidFill>
                            <a:srgbClr val="404040"/>
                          </a:solidFill>
                          <a:effectLst/>
                          <a:latin typeface="Calibri" panose="020F0502020204030204" pitchFamily="34" charset="0"/>
                          <a:ea typeface="+mn-ea"/>
                          <a:cs typeface="Calibri" panose="020F0502020204030204" pitchFamily="34" charset="0"/>
                        </a:rPr>
                        <a:t> </a:t>
                      </a:r>
                    </a:p>
                  </a:txBody>
                  <a:tcPr marL="57150" marR="57150" marT="0" marB="0" anchor="ctr" horzOverflow="overflow">
                    <a:lnL w="12700" cap="flat" cmpd="sng" algn="ctr">
                      <a:solidFill>
                        <a:srgbClr val="1D384C"/>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rgbClr val="404040"/>
                          </a:solidFill>
                          <a:effectLst/>
                          <a:latin typeface="Calibri" panose="020F0502020204030204" pitchFamily="34" charset="0"/>
                          <a:ea typeface="+mn-ea"/>
                          <a:cs typeface="Calibri" panose="020F0502020204030204" pitchFamily="34" charset="0"/>
                        </a:rPr>
                        <a:t>J Aaron Grantham </a:t>
                      </a:r>
                    </a:p>
                  </a:txBody>
                  <a:tcPr marL="57150" marR="57150" marT="0" marB="0" anchor="ctr" horzOverflow="overflow">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404040"/>
                          </a:solidFill>
                          <a:effectLst/>
                          <a:latin typeface="Calibri" panose="020F0502020204030204" pitchFamily="34" charset="0"/>
                          <a:cs typeface="Calibri" panose="020F0502020204030204" pitchFamily="34" charset="0"/>
                        </a:rPr>
                        <a:t>William Bachinsky </a:t>
                      </a:r>
                    </a:p>
                  </a:txBody>
                  <a:tcPr marL="57150" marR="57150" marT="0" marB="0" anchor="ctr" horzOverflow="overflow">
                    <a:lnL w="28575" cap="flat" cmpd="sng" algn="ctr">
                      <a:noFill/>
                      <a:prstDash val="solid"/>
                      <a:round/>
                      <a:headEnd type="none" w="med" len="med"/>
                      <a:tailEnd type="none" w="med" len="med"/>
                    </a:lnL>
                    <a:lnR w="12700" cap="flat" cmpd="sng" algn="ctr">
                      <a:solidFill>
                        <a:srgbClr val="1D384C"/>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603255848"/>
                  </a:ext>
                </a:extLst>
              </a:tr>
              <a:tr h="210852">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rgbClr val="404040"/>
                          </a:solidFill>
                          <a:effectLst/>
                          <a:latin typeface="Calibri" panose="020F0502020204030204" pitchFamily="34" charset="0"/>
                          <a:cs typeface="Calibri" panose="020F0502020204030204" pitchFamily="34" charset="0"/>
                        </a:rPr>
                        <a:t>Robert Stoler </a:t>
                      </a:r>
                    </a:p>
                  </a:txBody>
                  <a:tcPr marL="57150" marR="57150" marT="0" marB="0" anchor="ctr" horzOverflow="overflow">
                    <a:lnL w="12700" cap="flat" cmpd="sng" algn="ctr">
                      <a:solidFill>
                        <a:srgbClr val="1D384C"/>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rgbClr val="1D384C"/>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404040"/>
                          </a:solidFill>
                          <a:effectLst/>
                          <a:latin typeface="Calibri" panose="020F0502020204030204" pitchFamily="34" charset="0"/>
                          <a:cs typeface="Calibri" panose="020F0502020204030204" pitchFamily="34" charset="0"/>
                        </a:rPr>
                        <a:t>Jennifer </a:t>
                      </a:r>
                      <a:r>
                        <a:rPr kumimoji="0" lang="en-US" sz="1600" b="0" i="0" u="none" strike="noStrike" cap="none" normalizeH="0" baseline="0" dirty="0" err="1">
                          <a:ln>
                            <a:noFill/>
                          </a:ln>
                          <a:solidFill>
                            <a:srgbClr val="404040"/>
                          </a:solidFill>
                          <a:effectLst/>
                          <a:latin typeface="Calibri" panose="020F0502020204030204" pitchFamily="34" charset="0"/>
                          <a:cs typeface="Calibri" panose="020F0502020204030204" pitchFamily="34" charset="0"/>
                        </a:rPr>
                        <a:t>Tremmel</a:t>
                      </a:r>
                      <a:r>
                        <a:rPr kumimoji="0" lang="en-US" sz="1600" b="0" i="0" u="none" strike="noStrike" cap="none" normalizeH="0" baseline="0" dirty="0">
                          <a:ln>
                            <a:noFill/>
                          </a:ln>
                          <a:solidFill>
                            <a:srgbClr val="404040"/>
                          </a:solidFill>
                          <a:effectLst/>
                          <a:latin typeface="Calibri" panose="020F0502020204030204" pitchFamily="34" charset="0"/>
                          <a:cs typeface="Calibri" panose="020F0502020204030204" pitchFamily="34" charset="0"/>
                        </a:rPr>
                        <a:t> </a:t>
                      </a:r>
                    </a:p>
                  </a:txBody>
                  <a:tcPr marL="57150" marR="57150" marT="0" marB="0" anchor="ctr" horzOverflow="overflow">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rgbClr val="1D384C"/>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cap="none" normalizeH="0" baseline="0" dirty="0">
                        <a:ln>
                          <a:noFill/>
                        </a:ln>
                        <a:solidFill>
                          <a:srgbClr val="404040"/>
                        </a:solidFill>
                        <a:effectLst/>
                        <a:latin typeface="Calibri" panose="020F0502020204030204" pitchFamily="34" charset="0"/>
                        <a:cs typeface="Calibri" panose="020F0502020204030204" pitchFamily="34" charset="0"/>
                      </a:endParaRPr>
                    </a:p>
                  </a:txBody>
                  <a:tcPr marL="57150" marR="57150" marT="0" marB="0" anchor="ctr" horzOverflow="overflow">
                    <a:lnL w="28575" cap="flat" cmpd="sng" algn="ctr">
                      <a:noFill/>
                      <a:prstDash val="solid"/>
                      <a:round/>
                      <a:headEnd type="none" w="med" len="med"/>
                      <a:tailEnd type="none" w="med" len="med"/>
                    </a:lnL>
                    <a:lnR w="12700" cap="flat" cmpd="sng" algn="ctr">
                      <a:solidFill>
                        <a:srgbClr val="1D384C"/>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rgbClr val="1D384C"/>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18565761"/>
                  </a:ext>
                </a:extLst>
              </a:tr>
            </a:tbl>
          </a:graphicData>
        </a:graphic>
      </p:graphicFrame>
    </p:spTree>
    <p:extLst>
      <p:ext uri="{BB962C8B-B14F-4D97-AF65-F5344CB8AC3E}">
        <p14:creationId xmlns:p14="http://schemas.microsoft.com/office/powerpoint/2010/main" val="3841187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C87FD3-02FD-EA73-3DF9-F4BE25612BA0}"/>
              </a:ext>
            </a:extLst>
          </p:cNvPr>
          <p:cNvSpPr>
            <a:spLocks noGrp="1"/>
          </p:cNvSpPr>
          <p:nvPr>
            <p:ph type="title"/>
          </p:nvPr>
        </p:nvSpPr>
        <p:spPr/>
        <p:txBody>
          <a:bodyPr>
            <a:normAutofit/>
          </a:bodyPr>
          <a:lstStyle/>
          <a:p>
            <a:r>
              <a:rPr lang="en-US" dirty="0">
                <a:solidFill>
                  <a:srgbClr val="404040"/>
                </a:solidFill>
              </a:rPr>
              <a:t>AGENT IDE Centers – Top Enrolling Sites</a:t>
            </a:r>
          </a:p>
        </p:txBody>
      </p:sp>
      <p:graphicFrame>
        <p:nvGraphicFramePr>
          <p:cNvPr id="2" name="Group 113">
            <a:extLst>
              <a:ext uri="{FF2B5EF4-FFF2-40B4-BE49-F238E27FC236}">
                <a16:creationId xmlns:a16="http://schemas.microsoft.com/office/drawing/2014/main" id="{522F86B9-3769-9C9A-5DFE-F1776AFC5251}"/>
              </a:ext>
            </a:extLst>
          </p:cNvPr>
          <p:cNvGraphicFramePr>
            <a:graphicFrameLocks/>
          </p:cNvGraphicFramePr>
          <p:nvPr>
            <p:extLst>
              <p:ext uri="{D42A27DB-BD31-4B8C-83A1-F6EECF244321}">
                <p14:modId xmlns:p14="http://schemas.microsoft.com/office/powerpoint/2010/main" val="182690590"/>
              </p:ext>
            </p:extLst>
          </p:nvPr>
        </p:nvGraphicFramePr>
        <p:xfrm>
          <a:off x="874139" y="826886"/>
          <a:ext cx="7395724" cy="3749040"/>
        </p:xfrm>
        <a:graphic>
          <a:graphicData uri="http://schemas.openxmlformats.org/drawingml/2006/table">
            <a:tbl>
              <a:tblPr>
                <a:solidFill>
                  <a:srgbClr val="011D32"/>
                </a:solidFill>
                <a:tableStyleId>{35758FB7-9AC5-4552-8A53-C91805E547FA}</a:tableStyleId>
              </a:tblPr>
              <a:tblGrid>
                <a:gridCol w="3697862">
                  <a:extLst>
                    <a:ext uri="{9D8B030D-6E8A-4147-A177-3AD203B41FA5}">
                      <a16:colId xmlns:a16="http://schemas.microsoft.com/office/drawing/2014/main" val="20001"/>
                    </a:ext>
                  </a:extLst>
                </a:gridCol>
                <a:gridCol w="3697862">
                  <a:extLst>
                    <a:ext uri="{9D8B030D-6E8A-4147-A177-3AD203B41FA5}">
                      <a16:colId xmlns:a16="http://schemas.microsoft.com/office/drawing/2014/main" val="20005"/>
                    </a:ext>
                  </a:extLst>
                </a:gridCol>
              </a:tblGrid>
              <a:tr h="374904">
                <a:tc>
                  <a:txBody>
                    <a:bodyPr/>
                    <a:lstStyle/>
                    <a:p>
                      <a:pPr algn="l" fontAlgn="b">
                        <a:lnSpc>
                          <a:spcPts val="1400"/>
                        </a:lnSpc>
                      </a:pPr>
                      <a:r>
                        <a:rPr lang="en-US" sz="1350" b="0" i="0" u="none" strike="noStrike" dirty="0">
                          <a:solidFill>
                            <a:schemeClr val="bg1"/>
                          </a:solidFill>
                          <a:effectLst/>
                          <a:latin typeface="+mn-lt"/>
                          <a:cs typeface="Arial" panose="020B0604020202020204" pitchFamily="34" charset="0"/>
                        </a:rPr>
                        <a:t>Richard </a:t>
                      </a:r>
                      <a:r>
                        <a:rPr lang="en-US" sz="1350" b="0" i="0" u="none" strike="noStrike" dirty="0" err="1">
                          <a:solidFill>
                            <a:schemeClr val="bg1"/>
                          </a:solidFill>
                          <a:effectLst/>
                          <a:latin typeface="+mn-lt"/>
                          <a:cs typeface="Arial" panose="020B0604020202020204" pitchFamily="34" charset="0"/>
                        </a:rPr>
                        <a:t>Shlofmitz</a:t>
                      </a:r>
                      <a:r>
                        <a:rPr lang="en-US" sz="1350" b="0" i="0" u="none" strike="noStrike" dirty="0">
                          <a:solidFill>
                            <a:schemeClr val="bg1"/>
                          </a:solidFill>
                          <a:effectLst/>
                          <a:latin typeface="+mn-lt"/>
                          <a:cs typeface="Arial" panose="020B0604020202020204" pitchFamily="34" charset="0"/>
                        </a:rPr>
                        <a:t> (79)</a:t>
                      </a:r>
                    </a:p>
                    <a:p>
                      <a:pPr algn="l" fontAlgn="b">
                        <a:lnSpc>
                          <a:spcPts val="1400"/>
                        </a:lnSpc>
                      </a:pPr>
                      <a:r>
                        <a:rPr lang="en-US" sz="1350" b="0" i="0" u="none" strike="noStrike" dirty="0">
                          <a:solidFill>
                            <a:schemeClr val="bg1"/>
                          </a:solidFill>
                          <a:effectLst/>
                          <a:latin typeface="+mn-lt"/>
                          <a:cs typeface="Arial" panose="020B0604020202020204" pitchFamily="34" charset="0"/>
                        </a:rPr>
                        <a:t>St. Francis Hospital</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Cinthia </a:t>
                      </a:r>
                      <a:r>
                        <a:rPr lang="en-US" sz="1350" b="0" i="0" dirty="0" err="1">
                          <a:solidFill>
                            <a:schemeClr val="bg1"/>
                          </a:solidFill>
                          <a:effectLst/>
                          <a:latin typeface="+mn-lt"/>
                          <a:ea typeface="Calibri" panose="020F0502020204030204" pitchFamily="34" charset="0"/>
                          <a:cs typeface="Arial" panose="020B0604020202020204" pitchFamily="34" charset="0"/>
                        </a:rPr>
                        <a:t>Tjan</a:t>
                      </a:r>
                      <a:r>
                        <a:rPr lang="en-US" sz="1350" b="0" i="0" dirty="0">
                          <a:solidFill>
                            <a:schemeClr val="bg1"/>
                          </a:solidFill>
                          <a:effectLst/>
                          <a:latin typeface="+mn-lt"/>
                          <a:ea typeface="Calibri" panose="020F0502020204030204" pitchFamily="34" charset="0"/>
                          <a:cs typeface="Arial" panose="020B0604020202020204" pitchFamily="34" charset="0"/>
                        </a:rPr>
                        <a:t> Bateman (15)</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South Denver Cardiology Associates, PC</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extLst>
                  <a:ext uri="{0D108BD9-81ED-4DB2-BD59-A6C34878D82A}">
                    <a16:rowId xmlns:a16="http://schemas.microsoft.com/office/drawing/2014/main" val="10000"/>
                  </a:ext>
                </a:extLst>
              </a:tr>
              <a:tr h="374904">
                <a:tc>
                  <a:txBody>
                    <a:bodyPr/>
                    <a:lstStyle/>
                    <a:p>
                      <a:pPr algn="l" fontAlgn="b">
                        <a:lnSpc>
                          <a:spcPts val="1400"/>
                        </a:lnSpc>
                      </a:pPr>
                      <a:r>
                        <a:rPr lang="en-US" sz="1350" b="0" i="0" u="none" strike="noStrike" dirty="0">
                          <a:solidFill>
                            <a:schemeClr val="bg1"/>
                          </a:solidFill>
                          <a:effectLst/>
                          <a:latin typeface="+mn-lt"/>
                          <a:cs typeface="Arial" panose="020B0604020202020204" pitchFamily="34" charset="0"/>
                        </a:rPr>
                        <a:t>Jeffrey Moses (49)</a:t>
                      </a:r>
                    </a:p>
                    <a:p>
                      <a:pPr algn="l" fontAlgn="b">
                        <a:lnSpc>
                          <a:spcPts val="1400"/>
                        </a:lnSpc>
                      </a:pPr>
                      <a:r>
                        <a:rPr lang="en-US" sz="1350" b="0" i="0" u="none" strike="noStrike" dirty="0">
                          <a:solidFill>
                            <a:schemeClr val="bg1"/>
                          </a:solidFill>
                          <a:effectLst/>
                          <a:latin typeface="+mn-lt"/>
                          <a:cs typeface="Arial" panose="020B0604020202020204" pitchFamily="34" charset="0"/>
                        </a:rPr>
                        <a:t>Columbia University Medical Center</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Amar Krishnaswamy (15)</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Cleveland Clinic Foundation</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extLst>
                  <a:ext uri="{0D108BD9-81ED-4DB2-BD59-A6C34878D82A}">
                    <a16:rowId xmlns:a16="http://schemas.microsoft.com/office/drawing/2014/main" val="10001"/>
                  </a:ext>
                </a:extLst>
              </a:tr>
              <a:tr h="374904">
                <a:tc>
                  <a:txBody>
                    <a:bodyPr/>
                    <a:lstStyle/>
                    <a:p>
                      <a:pPr algn="l" fontAlgn="b">
                        <a:lnSpc>
                          <a:spcPts val="1400"/>
                        </a:lnSpc>
                      </a:pPr>
                      <a:r>
                        <a:rPr lang="en-US" sz="1350" b="0" i="0" u="none" strike="noStrike" dirty="0">
                          <a:solidFill>
                            <a:schemeClr val="bg1"/>
                          </a:solidFill>
                          <a:effectLst/>
                          <a:latin typeface="+mn-lt"/>
                          <a:cs typeface="Arial" panose="020B0604020202020204" pitchFamily="34" charset="0"/>
                        </a:rPr>
                        <a:t>William Bachinsky (41)</a:t>
                      </a:r>
                    </a:p>
                    <a:p>
                      <a:pPr algn="l" fontAlgn="b">
                        <a:lnSpc>
                          <a:spcPts val="1400"/>
                        </a:lnSpc>
                      </a:pPr>
                      <a:r>
                        <a:rPr lang="en-US" sz="1350" b="0" i="0" u="none" strike="noStrike" dirty="0">
                          <a:solidFill>
                            <a:schemeClr val="bg1"/>
                          </a:solidFill>
                          <a:effectLst/>
                          <a:latin typeface="+mn-lt"/>
                          <a:cs typeface="Arial" panose="020B0604020202020204" pitchFamily="34" charset="0"/>
                        </a:rPr>
                        <a:t>Pinnacle Health Cardiovascular Institute</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J. Aaron Grantham (14)</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St. Luke's Hospital of Kansas City</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extLst>
                  <a:ext uri="{0D108BD9-81ED-4DB2-BD59-A6C34878D82A}">
                    <a16:rowId xmlns:a16="http://schemas.microsoft.com/office/drawing/2014/main" val="10002"/>
                  </a:ext>
                </a:extLst>
              </a:tr>
              <a:tr h="374904">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Suhail Dohad (34)</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Cedars - Sinai Medical Center</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Francis J. Zidar (13)</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Austin Heart</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extLst>
                  <a:ext uri="{0D108BD9-81ED-4DB2-BD59-A6C34878D82A}">
                    <a16:rowId xmlns:a16="http://schemas.microsoft.com/office/drawing/2014/main" val="10003"/>
                  </a:ext>
                </a:extLst>
              </a:tr>
              <a:tr h="374904">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Steven Rudick (31)</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Lindner Center at Christ Hospital</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Rajendran Sabapathy (13)</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Overland Park Regional Medical Center</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extLst>
                  <a:ext uri="{0D108BD9-81ED-4DB2-BD59-A6C34878D82A}">
                    <a16:rowId xmlns:a16="http://schemas.microsoft.com/office/drawing/2014/main" val="10004"/>
                  </a:ext>
                </a:extLst>
              </a:tr>
              <a:tr h="374904">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Robert Stoler (30)</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Baylor Heart &amp; Vascular Hospital</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Jennifer Tremmel (12)</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Stanford University Medical Center</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extLst>
                  <a:ext uri="{0D108BD9-81ED-4DB2-BD59-A6C34878D82A}">
                    <a16:rowId xmlns:a16="http://schemas.microsoft.com/office/drawing/2014/main" val="10005"/>
                  </a:ext>
                </a:extLst>
              </a:tr>
              <a:tr h="374904">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Brian Jefferson (30)</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Centennial Medical Center</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Cindy Grines (12)</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Northside Hospital</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extLst>
                  <a:ext uri="{0D108BD9-81ED-4DB2-BD59-A6C34878D82A}">
                    <a16:rowId xmlns:a16="http://schemas.microsoft.com/office/drawing/2014/main" val="10006"/>
                  </a:ext>
                </a:extLst>
              </a:tr>
              <a:tr h="374904">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William Nicholson (28)</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Emory University Hospital</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Mustafa Ahmed (11)</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University of Alabama at Birmingham</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extLst>
                  <a:ext uri="{0D108BD9-81ED-4DB2-BD59-A6C34878D82A}">
                    <a16:rowId xmlns:a16="http://schemas.microsoft.com/office/drawing/2014/main" val="10007"/>
                  </a:ext>
                </a:extLst>
              </a:tr>
              <a:tr h="374904">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John Altman (20)</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St. Anthony Hospital</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Azeem Latib (11)</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Montefiore Medical Center</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extLst>
                  <a:ext uri="{0D108BD9-81ED-4DB2-BD59-A6C34878D82A}">
                    <a16:rowId xmlns:a16="http://schemas.microsoft.com/office/drawing/2014/main" val="10008"/>
                  </a:ext>
                </a:extLst>
              </a:tr>
              <a:tr h="374904">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Robert Yeh (16)</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Beth Israel Deaconess Medical Center</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tc>
                  <a:txBody>
                    <a:bodyPr/>
                    <a:lstStyle/>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Behnam Tehrani (10)</a:t>
                      </a:r>
                    </a:p>
                    <a:p>
                      <a:pPr marL="0" marR="0">
                        <a:lnSpc>
                          <a:spcPts val="1400"/>
                        </a:lnSpc>
                        <a:spcBef>
                          <a:spcPts val="5"/>
                        </a:spcBef>
                        <a:spcAft>
                          <a:spcPts val="5"/>
                        </a:spcAft>
                      </a:pPr>
                      <a:r>
                        <a:rPr lang="en-US" sz="1350" b="0" i="0" dirty="0">
                          <a:solidFill>
                            <a:schemeClr val="bg1"/>
                          </a:solidFill>
                          <a:effectLst/>
                          <a:latin typeface="+mn-lt"/>
                          <a:ea typeface="Calibri" panose="020F0502020204030204" pitchFamily="34" charset="0"/>
                          <a:cs typeface="Arial" panose="020B0604020202020204" pitchFamily="34" charset="0"/>
                        </a:rPr>
                        <a:t>Inova Fairfax Hospital</a:t>
                      </a:r>
                    </a:p>
                  </a:txBody>
                  <a:tcPr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gradFill>
                      <a:gsLst>
                        <a:gs pos="0">
                          <a:srgbClr val="1D384C"/>
                        </a:gs>
                        <a:gs pos="50000">
                          <a:srgbClr val="011D32"/>
                        </a:gs>
                        <a:gs pos="100000">
                          <a:srgbClr val="011D32"/>
                        </a:gs>
                      </a:gsLst>
                      <a:lin ang="2700000" scaled="1"/>
                    </a:gra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02355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C87FD3-02FD-EA73-3DF9-F4BE25612BA0}"/>
              </a:ext>
            </a:extLst>
          </p:cNvPr>
          <p:cNvSpPr>
            <a:spLocks noGrp="1"/>
          </p:cNvSpPr>
          <p:nvPr>
            <p:ph type="title"/>
          </p:nvPr>
        </p:nvSpPr>
        <p:spPr/>
        <p:txBody>
          <a:bodyPr/>
          <a:lstStyle/>
          <a:p>
            <a:r>
              <a:rPr lang="en-US" dirty="0"/>
              <a:t>Sample Size Calculation</a:t>
            </a:r>
          </a:p>
        </p:txBody>
      </p:sp>
      <p:sp>
        <p:nvSpPr>
          <p:cNvPr id="2" name="TextBox 1">
            <a:extLst>
              <a:ext uri="{FF2B5EF4-FFF2-40B4-BE49-F238E27FC236}">
                <a16:creationId xmlns:a16="http://schemas.microsoft.com/office/drawing/2014/main" id="{ED475ABE-2A54-1C94-4326-FC4A071FFC05}"/>
              </a:ext>
            </a:extLst>
          </p:cNvPr>
          <p:cNvSpPr txBox="1"/>
          <p:nvPr/>
        </p:nvSpPr>
        <p:spPr>
          <a:xfrm>
            <a:off x="1006700" y="935024"/>
            <a:ext cx="7130601" cy="600691"/>
          </a:xfrm>
          <a:prstGeom prst="rect">
            <a:avLst/>
          </a:prstGeom>
          <a:noFill/>
        </p:spPr>
        <p:txBody>
          <a:bodyPr wrap="square" rtlCol="0" anchor="ctr">
            <a:noAutofit/>
          </a:bodyPr>
          <a:lstStyle/>
          <a:p>
            <a:pPr algn="ctr" fontAlgn="auto">
              <a:spcBef>
                <a:spcPts val="0"/>
              </a:spcBef>
              <a:spcAft>
                <a:spcPts val="0"/>
              </a:spcAft>
            </a:pPr>
            <a:r>
              <a:rPr lang="en-US" sz="1800" b="0" i="0" dirty="0">
                <a:solidFill>
                  <a:srgbClr val="404040"/>
                </a:solidFill>
                <a:latin typeface="Calibri" panose="020F0502020204030204" pitchFamily="34" charset="0"/>
                <a:cs typeface="Calibri" panose="020F0502020204030204" pitchFamily="34" charset="0"/>
              </a:rPr>
              <a:t>Hypothesis: AGENT DCB superior to balloon angioplasty (BA) in ISR lesions for the primary endpoint of 1-year TLF </a:t>
            </a:r>
          </a:p>
        </p:txBody>
      </p:sp>
      <p:sp>
        <p:nvSpPr>
          <p:cNvPr id="5" name="Rectangle 3">
            <a:extLst>
              <a:ext uri="{FF2B5EF4-FFF2-40B4-BE49-F238E27FC236}">
                <a16:creationId xmlns:a16="http://schemas.microsoft.com/office/drawing/2014/main" id="{F45EFCAC-9764-9AF0-4DF8-B772E8560A3F}"/>
              </a:ext>
            </a:extLst>
          </p:cNvPr>
          <p:cNvSpPr txBox="1">
            <a:spLocks noChangeArrowheads="1"/>
          </p:cNvSpPr>
          <p:nvPr/>
        </p:nvSpPr>
        <p:spPr>
          <a:xfrm>
            <a:off x="1737360" y="1604279"/>
            <a:ext cx="5669280" cy="2194560"/>
          </a:xfrm>
          <a:prstGeom prst="rect">
            <a:avLst/>
          </a:prstGeom>
          <a:gradFill flip="none" rotWithShape="1">
            <a:gsLst>
              <a:gs pos="0">
                <a:srgbClr val="0A1D2B"/>
              </a:gs>
              <a:gs pos="50000">
                <a:srgbClr val="142E41"/>
              </a:gs>
              <a:gs pos="100000">
                <a:srgbClr val="193950"/>
              </a:gs>
            </a:gsLst>
            <a:lin ang="2700000" scaled="1"/>
            <a:tileRect/>
          </a:gradFill>
          <a:ln w="9525" cap="flat" cmpd="sng" algn="ctr">
            <a:solidFill>
              <a:sysClr val="windowText" lastClr="000000">
                <a:shade val="95000"/>
                <a:satMod val="105000"/>
              </a:sysClr>
            </a:solidFill>
            <a:prstDash val="solid"/>
            <a:headEnd/>
            <a:tailEnd/>
          </a:ln>
          <a:effectLst>
            <a:outerShdw blurRad="40000" dist="20000" dir="5400000" rotWithShape="0">
              <a:srgbClr val="000000">
                <a:alpha val="38000"/>
              </a:srgbClr>
            </a:outerShdw>
          </a:effectLst>
        </p:spPr>
        <p:txBody>
          <a:bodyPr wrap="square" tIns="91440" bIns="91440" anchor="ctr">
            <a:noAutofit/>
          </a:bodyPr>
          <a:lstStyle>
            <a:defPPr>
              <a:defRPr lang="fr-FR"/>
            </a:defPPr>
            <a:lvl1pPr indent="119063" defTabSz="914400" fontAlgn="base">
              <a:lnSpc>
                <a:spcPct val="120000"/>
              </a:lnSpc>
              <a:spcBef>
                <a:spcPts val="1000"/>
              </a:spcBef>
              <a:spcAft>
                <a:spcPct val="0"/>
              </a:spcAft>
              <a:buFontTx/>
              <a:buNone/>
              <a:defRPr sz="2400" kern="0">
                <a:solidFill>
                  <a:srgbClr val="FFFFCC"/>
                </a:solidFill>
                <a:latin typeface="Calibri" pitchFamily="34" charset="0"/>
                <a:cs typeface="Calibri" pitchFamily="34" charset="0"/>
              </a:defRPr>
            </a:lvl1pPr>
            <a:lvl2pPr marL="742950" indent="-285750" fontAlgn="base">
              <a:spcBef>
                <a:spcPct val="20000"/>
              </a:spcBef>
              <a:spcAft>
                <a:spcPct val="0"/>
              </a:spcAft>
              <a:buChar char="–"/>
              <a:defRPr sz="2000">
                <a:solidFill>
                  <a:schemeClr val="bg1"/>
                </a:solidFill>
                <a:latin typeface="Calibri" pitchFamily="34" charset="0"/>
                <a:cs typeface="Calibri" pitchFamily="34" charset="0"/>
              </a:defRPr>
            </a:lvl2pPr>
            <a:lvl3pPr marL="1143000" indent="-228600" fontAlgn="base">
              <a:spcBef>
                <a:spcPct val="20000"/>
              </a:spcBef>
              <a:spcAft>
                <a:spcPct val="0"/>
              </a:spcAft>
              <a:buChar char="•"/>
              <a:defRPr>
                <a:solidFill>
                  <a:schemeClr val="bg1"/>
                </a:solidFill>
                <a:latin typeface="Calibri" pitchFamily="34" charset="0"/>
                <a:cs typeface="Calibri" pitchFamily="34" charset="0"/>
              </a:defRPr>
            </a:lvl3pPr>
            <a:lvl4pPr marL="1600200" indent="-228600" fontAlgn="base">
              <a:spcBef>
                <a:spcPct val="20000"/>
              </a:spcBef>
              <a:spcAft>
                <a:spcPct val="0"/>
              </a:spcAft>
              <a:buChar char="–"/>
              <a:defRPr sz="1600">
                <a:solidFill>
                  <a:schemeClr val="bg1"/>
                </a:solidFill>
                <a:latin typeface="Calibri" pitchFamily="34" charset="0"/>
                <a:cs typeface="Calibri" pitchFamily="34" charset="0"/>
              </a:defRPr>
            </a:lvl4pPr>
            <a:lvl5pPr marL="2057400" indent="-228600" fontAlgn="base">
              <a:spcBef>
                <a:spcPct val="20000"/>
              </a:spcBef>
              <a:spcAft>
                <a:spcPct val="0"/>
              </a:spcAft>
              <a:buChar char="»"/>
              <a:defRPr sz="1600">
                <a:solidFill>
                  <a:schemeClr val="bg1"/>
                </a:solidFill>
                <a:latin typeface="Calibri" pitchFamily="34" charset="0"/>
                <a:cs typeface="Calibri" pitchFamily="34" charset="0"/>
              </a:defRPr>
            </a:lvl5pPr>
            <a:lvl6pPr marL="2514600" indent="-228600" fontAlgn="base">
              <a:spcBef>
                <a:spcPct val="20000"/>
              </a:spcBef>
              <a:spcAft>
                <a:spcPct val="0"/>
              </a:spcAft>
              <a:buChar char="»"/>
              <a:defRPr sz="1600">
                <a:solidFill>
                  <a:schemeClr val="bg1"/>
                </a:solidFill>
              </a:defRPr>
            </a:lvl6pPr>
            <a:lvl7pPr marL="2971800" indent="-228600" fontAlgn="base">
              <a:spcBef>
                <a:spcPct val="20000"/>
              </a:spcBef>
              <a:spcAft>
                <a:spcPct val="0"/>
              </a:spcAft>
              <a:buChar char="»"/>
              <a:defRPr sz="1600">
                <a:solidFill>
                  <a:schemeClr val="bg1"/>
                </a:solidFill>
              </a:defRPr>
            </a:lvl7pPr>
            <a:lvl8pPr marL="3429000" indent="-228600" fontAlgn="base">
              <a:spcBef>
                <a:spcPct val="20000"/>
              </a:spcBef>
              <a:spcAft>
                <a:spcPct val="0"/>
              </a:spcAft>
              <a:buChar char="»"/>
              <a:defRPr sz="1600">
                <a:solidFill>
                  <a:schemeClr val="bg1"/>
                </a:solidFill>
              </a:defRPr>
            </a:lvl8pPr>
            <a:lvl9pPr marL="3886200" indent="-228600" fontAlgn="base">
              <a:spcBef>
                <a:spcPct val="20000"/>
              </a:spcBef>
              <a:spcAft>
                <a:spcPct val="0"/>
              </a:spcAft>
              <a:buChar char="»"/>
              <a:defRPr sz="1600">
                <a:solidFill>
                  <a:schemeClr val="bg1"/>
                </a:solidFill>
              </a:defRPr>
            </a:lvl9pPr>
          </a:lstStyle>
          <a:p>
            <a:pPr marL="0" marR="0" lvl="0" indent="0" defTabSz="914400" eaLnBrk="1" fontAlgn="base" latinLnBrk="0" hangingPunct="1">
              <a:lnSpc>
                <a:spcPct val="100000"/>
              </a:lnSpc>
              <a:spcBef>
                <a:spcPts val="300"/>
              </a:spcBef>
              <a:spcAft>
                <a:spcPts val="300"/>
              </a:spcAft>
              <a:buClrTx/>
              <a:buSzTx/>
              <a:buFontTx/>
              <a:buNone/>
              <a:tabLst/>
              <a:defRPr/>
            </a:pPr>
            <a:r>
              <a:rPr kumimoji="0" lang="en-US" sz="1800" b="0" i="0" u="none" strike="noStrike" kern="0" cap="none" spc="0" normalizeH="0" baseline="0" noProof="0" dirty="0">
                <a:ln>
                  <a:noFill/>
                </a:ln>
                <a:solidFill>
                  <a:schemeClr val="bg1"/>
                </a:solidFill>
                <a:effectLst/>
                <a:uLnTx/>
                <a:uFillTx/>
              </a:rPr>
              <a:t>Expected rates</a:t>
            </a:r>
            <a:r>
              <a:rPr kumimoji="0" lang="en-US" sz="1800" b="0" i="0" u="none" strike="noStrike" kern="1200" cap="none" spc="0" normalizeH="0" baseline="30000" noProof="0" dirty="0">
                <a:ln>
                  <a:noFill/>
                </a:ln>
                <a:solidFill>
                  <a:schemeClr val="bg1"/>
                </a:solidFill>
                <a:effectLst/>
                <a:uLnTx/>
                <a:uFillTx/>
              </a:rPr>
              <a:t>*</a:t>
            </a:r>
            <a:r>
              <a:rPr kumimoji="0" lang="en-US" sz="1800" b="0" i="0" u="none" strike="noStrike" kern="0" cap="none" spc="0" normalizeH="0" baseline="0" noProof="0" dirty="0">
                <a:ln>
                  <a:noFill/>
                </a:ln>
                <a:solidFill>
                  <a:schemeClr val="bg1"/>
                </a:solidFill>
                <a:effectLst/>
                <a:uLnTx/>
                <a:uFillTx/>
              </a:rPr>
              <a:t>: AGENT DCB = 10.6%; BA = 21.2%</a:t>
            </a:r>
          </a:p>
          <a:p>
            <a:pPr marL="0" marR="0" lvl="0" indent="0" defTabSz="914400" eaLnBrk="1" fontAlgn="base" latinLnBrk="0" hangingPunct="1">
              <a:lnSpc>
                <a:spcPct val="100000"/>
              </a:lnSpc>
              <a:spcBef>
                <a:spcPts val="300"/>
              </a:spcBef>
              <a:spcAft>
                <a:spcPts val="300"/>
              </a:spcAft>
              <a:buClrTx/>
              <a:buSzTx/>
              <a:buFontTx/>
              <a:buNone/>
              <a:tabLst/>
              <a:defRPr/>
            </a:pPr>
            <a:r>
              <a:rPr kumimoji="0" lang="en-US" sz="1800" b="0" i="0" u="none" strike="noStrike" kern="0" cap="none" spc="0" normalizeH="0" baseline="0" noProof="0" dirty="0">
                <a:ln>
                  <a:noFill/>
                </a:ln>
                <a:solidFill>
                  <a:schemeClr val="bg1"/>
                </a:solidFill>
                <a:effectLst/>
                <a:uLnTx/>
                <a:uFillTx/>
              </a:rPr>
              <a:t>Randomization ratio = 2 DCB: 1 BA</a:t>
            </a:r>
          </a:p>
          <a:p>
            <a:pPr marL="0" marR="0" lvl="0" indent="0" defTabSz="914400" eaLnBrk="1" fontAlgn="base" latinLnBrk="0" hangingPunct="1">
              <a:lnSpc>
                <a:spcPct val="100000"/>
              </a:lnSpc>
              <a:spcBef>
                <a:spcPts val="300"/>
              </a:spcBef>
              <a:spcAft>
                <a:spcPts val="300"/>
              </a:spcAft>
              <a:buClrTx/>
              <a:buSzTx/>
              <a:buFontTx/>
              <a:buNone/>
              <a:tabLst/>
              <a:defRPr/>
            </a:pPr>
            <a:r>
              <a:rPr kumimoji="0" lang="en-US" sz="1800" b="0" i="0" u="none" strike="noStrike" kern="0" cap="none" spc="0" normalizeH="0" baseline="0" noProof="0" dirty="0">
                <a:ln>
                  <a:noFill/>
                </a:ln>
                <a:solidFill>
                  <a:schemeClr val="bg1"/>
                </a:solidFill>
                <a:effectLst/>
                <a:uLnTx/>
                <a:uFillTx/>
              </a:rPr>
              <a:t>Test significance level (</a:t>
            </a:r>
            <a:r>
              <a:rPr kumimoji="0" lang="en-US" sz="1800" b="0" i="0" u="none" strike="noStrike" kern="0" cap="none" spc="0" normalizeH="0" baseline="0" noProof="0" dirty="0">
                <a:ln>
                  <a:noFill/>
                </a:ln>
                <a:solidFill>
                  <a:schemeClr val="bg1"/>
                </a:solidFill>
                <a:effectLst/>
                <a:uLnTx/>
                <a:uFillTx/>
                <a:sym typeface="Symbol" pitchFamily="18" charset="2"/>
              </a:rPr>
              <a:t></a:t>
            </a:r>
            <a:r>
              <a:rPr kumimoji="0" lang="en-US" sz="1800" b="0" i="0" u="none" strike="noStrike" kern="0" cap="none" spc="0" normalizeH="0" baseline="0" noProof="0" dirty="0">
                <a:ln>
                  <a:noFill/>
                </a:ln>
                <a:solidFill>
                  <a:schemeClr val="bg1"/>
                </a:solidFill>
                <a:effectLst/>
                <a:uLnTx/>
                <a:uFillTx/>
              </a:rPr>
              <a:t>) = 0.025 (1-sided)</a:t>
            </a:r>
          </a:p>
          <a:p>
            <a:pPr marL="0" marR="0" lvl="0" indent="0" defTabSz="914400" eaLnBrk="1" fontAlgn="base" latinLnBrk="0" hangingPunct="1">
              <a:lnSpc>
                <a:spcPct val="100000"/>
              </a:lnSpc>
              <a:spcBef>
                <a:spcPts val="300"/>
              </a:spcBef>
              <a:spcAft>
                <a:spcPts val="300"/>
              </a:spcAft>
              <a:buClrTx/>
              <a:buSzTx/>
              <a:buFontTx/>
              <a:buNone/>
              <a:tabLst/>
              <a:defRPr/>
            </a:pPr>
            <a:r>
              <a:rPr kumimoji="0" lang="en-US" sz="1800" b="0" i="0" u="none" strike="noStrike" kern="0" cap="none" spc="0" normalizeH="0" baseline="0" noProof="0" dirty="0">
                <a:ln>
                  <a:noFill/>
                </a:ln>
                <a:solidFill>
                  <a:schemeClr val="bg1"/>
                </a:solidFill>
                <a:effectLst/>
                <a:uLnTx/>
                <a:uFillTx/>
              </a:rPr>
              <a:t>Power = 85%</a:t>
            </a:r>
          </a:p>
          <a:p>
            <a:pPr marL="0" marR="0" lvl="0" indent="0" defTabSz="914400" eaLnBrk="1" fontAlgn="base" latinLnBrk="0" hangingPunct="1">
              <a:lnSpc>
                <a:spcPct val="100000"/>
              </a:lnSpc>
              <a:spcBef>
                <a:spcPts val="300"/>
              </a:spcBef>
              <a:spcAft>
                <a:spcPts val="300"/>
              </a:spcAft>
              <a:buClrTx/>
              <a:buSzTx/>
              <a:buFontTx/>
              <a:buNone/>
              <a:tabLst/>
              <a:defRPr/>
            </a:pPr>
            <a:r>
              <a:rPr kumimoji="0" lang="en-US" sz="1800" b="0" i="0" u="none" strike="noStrike" kern="0" cap="none" spc="0" normalizeH="0" baseline="0" noProof="0" dirty="0">
                <a:ln>
                  <a:noFill/>
                </a:ln>
                <a:solidFill>
                  <a:schemeClr val="bg1"/>
                </a:solidFill>
                <a:effectLst/>
                <a:uLnTx/>
                <a:uFillTx/>
              </a:rPr>
              <a:t>Expected rate of attrition = 3%</a:t>
            </a:r>
          </a:p>
          <a:p>
            <a:pPr marL="0" marR="0" lvl="0" indent="0" defTabSz="914400" eaLnBrk="1" fontAlgn="base" latinLnBrk="0" hangingPunct="1">
              <a:lnSpc>
                <a:spcPct val="100000"/>
              </a:lnSpc>
              <a:spcBef>
                <a:spcPts val="300"/>
              </a:spcBef>
              <a:spcAft>
                <a:spcPts val="300"/>
              </a:spcAft>
              <a:buClrTx/>
              <a:buSzTx/>
              <a:buFontTx/>
              <a:buNone/>
              <a:tabLst/>
              <a:defRPr/>
            </a:pPr>
            <a:r>
              <a:rPr kumimoji="0" lang="en-US" sz="1800" b="0" i="0" u="none" strike="noStrike" kern="0" cap="none" spc="0" normalizeH="0" baseline="0" noProof="0" dirty="0">
                <a:ln>
                  <a:noFill/>
                </a:ln>
                <a:solidFill>
                  <a:schemeClr val="bg1"/>
                </a:solidFill>
                <a:effectLst/>
                <a:uLnTx/>
                <a:uFillTx/>
              </a:rPr>
              <a:t>Planned enrollment = 480 patients</a:t>
            </a:r>
            <a:r>
              <a:rPr kumimoji="0" lang="en-US" sz="1800" b="0" i="0" u="none" strike="noStrike" kern="0" cap="none" spc="0" normalizeH="0" baseline="30000" noProof="0" dirty="0">
                <a:ln>
                  <a:noFill/>
                </a:ln>
                <a:solidFill>
                  <a:schemeClr val="bg1"/>
                </a:solidFill>
                <a:effectLst/>
                <a:uLnTx/>
                <a:uFillTx/>
              </a:rPr>
              <a:t>**</a:t>
            </a:r>
          </a:p>
        </p:txBody>
      </p:sp>
      <p:sp>
        <p:nvSpPr>
          <p:cNvPr id="7" name="Rectangle 6">
            <a:extLst>
              <a:ext uri="{FF2B5EF4-FFF2-40B4-BE49-F238E27FC236}">
                <a16:creationId xmlns:a16="http://schemas.microsoft.com/office/drawing/2014/main" id="{24145413-8806-A600-CE72-B932696BB049}"/>
              </a:ext>
            </a:extLst>
          </p:cNvPr>
          <p:cNvSpPr/>
          <p:nvPr/>
        </p:nvSpPr>
        <p:spPr>
          <a:xfrm>
            <a:off x="1325880" y="4748026"/>
            <a:ext cx="6492240" cy="338554"/>
          </a:xfrm>
          <a:prstGeom prst="rect">
            <a:avLst/>
          </a:prstGeom>
        </p:spPr>
        <p:txBody>
          <a:bodyPr wrap="square">
            <a:spAutoFit/>
          </a:bodyPr>
          <a:lstStyle/>
          <a:p>
            <a:pPr algn="ctr" fontAlgn="auto">
              <a:spcBef>
                <a:spcPts val="0"/>
              </a:spcBef>
              <a:spcAft>
                <a:spcPts val="0"/>
              </a:spcAft>
            </a:pPr>
            <a:r>
              <a:rPr lang="en-US" sz="800" b="0" i="0" baseline="30000" dirty="0">
                <a:latin typeface="Calibri" panose="020F0502020204030204" pitchFamily="34" charset="0"/>
                <a:cs typeface="Calibri" panose="020F0502020204030204" pitchFamily="34" charset="0"/>
              </a:rPr>
              <a:t>*</a:t>
            </a:r>
            <a:r>
              <a:rPr lang="en-US" sz="800" b="0" i="0" dirty="0">
                <a:latin typeface="Calibri" panose="020F0502020204030204" pitchFamily="34" charset="0"/>
                <a:cs typeface="Calibri" panose="020F0502020204030204" pitchFamily="34" charset="0"/>
              </a:rPr>
              <a:t>Based on meta-analysis of historical trials and including an adjustment to account for the oculo-stenotic reflex; Yeh et al. Am Heart J. 2021;241:101-107; </a:t>
            </a:r>
            <a:r>
              <a:rPr lang="en-US" sz="800" b="0" i="0" baseline="30000" dirty="0">
                <a:latin typeface="Calibri" panose="020F0502020204030204" pitchFamily="34" charset="0"/>
                <a:cs typeface="Calibri" panose="020F0502020204030204" pitchFamily="34" charset="0"/>
              </a:rPr>
              <a:t>**</a:t>
            </a:r>
            <a:r>
              <a:rPr lang="en-US" sz="800" b="0" i="0" dirty="0">
                <a:latin typeface="Calibri" panose="020F0502020204030204" pitchFamily="34" charset="0"/>
                <a:cs typeface="Calibri" panose="020F0502020204030204" pitchFamily="34" charset="0"/>
              </a:rPr>
              <a:t>Based on an adaptive trial design; final sample size increased to 600 patients; primary endpoint analysis conducted on the first 480 patients enrolled</a:t>
            </a:r>
          </a:p>
        </p:txBody>
      </p:sp>
      <p:sp>
        <p:nvSpPr>
          <p:cNvPr id="4" name="TextBox 3">
            <a:extLst>
              <a:ext uri="{FF2B5EF4-FFF2-40B4-BE49-F238E27FC236}">
                <a16:creationId xmlns:a16="http://schemas.microsoft.com/office/drawing/2014/main" id="{D5501260-4EAF-6615-17AB-DB814C274842}"/>
              </a:ext>
            </a:extLst>
          </p:cNvPr>
          <p:cNvSpPr txBox="1"/>
          <p:nvPr/>
        </p:nvSpPr>
        <p:spPr>
          <a:xfrm>
            <a:off x="1005840" y="3867403"/>
            <a:ext cx="7132320" cy="646331"/>
          </a:xfrm>
          <a:prstGeom prst="rect">
            <a:avLst/>
          </a:prstGeom>
          <a:noFill/>
        </p:spPr>
        <p:txBody>
          <a:bodyPr wrap="square" anchor="ctr">
            <a:spAutoFit/>
          </a:bodyPr>
          <a:lstStyle/>
          <a:p>
            <a:pPr algn="ctr" fontAlgn="auto">
              <a:spcBef>
                <a:spcPts val="0"/>
              </a:spcBef>
              <a:spcAft>
                <a:spcPts val="0"/>
              </a:spcAft>
            </a:pPr>
            <a:r>
              <a:rPr lang="en-US" sz="1800" b="0" i="0" dirty="0">
                <a:solidFill>
                  <a:srgbClr val="404040"/>
                </a:solidFill>
                <a:latin typeface="Calibri" panose="020F0502020204030204" pitchFamily="34" charset="0"/>
                <a:cs typeface="Calibri" panose="020F0502020204030204" pitchFamily="34" charset="0"/>
              </a:rPr>
              <a:t>The study primary </a:t>
            </a:r>
            <a:r>
              <a:rPr lang="en-US" sz="1800" dirty="0">
                <a:solidFill>
                  <a:srgbClr val="404040"/>
                </a:solidFill>
                <a:latin typeface="Calibri" panose="020F0502020204030204" pitchFamily="34" charset="0"/>
                <a:cs typeface="Calibri" panose="020F0502020204030204" pitchFamily="34" charset="0"/>
              </a:rPr>
              <a:t>endpoint will be considered met i</a:t>
            </a:r>
            <a:r>
              <a:rPr lang="en-US" sz="1800" b="0" i="0" dirty="0">
                <a:solidFill>
                  <a:srgbClr val="404040"/>
                </a:solidFill>
                <a:latin typeface="Calibri" panose="020F0502020204030204" pitchFamily="34" charset="0"/>
                <a:cs typeface="Calibri" panose="020F0502020204030204" pitchFamily="34" charset="0"/>
              </a:rPr>
              <a:t>f the P-value from the z-test is &lt;0.025 and the TLF rate in the DCB arm is less than the BA arm</a:t>
            </a:r>
          </a:p>
        </p:txBody>
      </p:sp>
    </p:spTree>
    <p:extLst>
      <p:ext uri="{BB962C8B-B14F-4D97-AF65-F5344CB8AC3E}">
        <p14:creationId xmlns:p14="http://schemas.microsoft.com/office/powerpoint/2010/main" val="3433714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Straight Arrow Connector 23">
            <a:extLst>
              <a:ext uri="{FF2B5EF4-FFF2-40B4-BE49-F238E27FC236}">
                <a16:creationId xmlns:a16="http://schemas.microsoft.com/office/drawing/2014/main" id="{DE7516C1-F01D-7D9F-D69E-364055FB5AC1}"/>
              </a:ext>
            </a:extLst>
          </p:cNvPr>
          <p:cNvCxnSpPr>
            <a:cxnSpLocks/>
          </p:cNvCxnSpPr>
          <p:nvPr/>
        </p:nvCxnSpPr>
        <p:spPr>
          <a:xfrm flipH="1">
            <a:off x="7316572" y="2371980"/>
            <a:ext cx="0" cy="914400"/>
          </a:xfrm>
          <a:prstGeom prst="straightConnector1">
            <a:avLst/>
          </a:prstGeom>
          <a:ln w="12700">
            <a:solidFill>
              <a:srgbClr val="78787A"/>
            </a:solidFill>
            <a:tailEnd type="triangle"/>
          </a:ln>
        </p:spPr>
        <p:style>
          <a:lnRef idx="1">
            <a:schemeClr val="dk1"/>
          </a:lnRef>
          <a:fillRef idx="0">
            <a:schemeClr val="dk1"/>
          </a:fillRef>
          <a:effectRef idx="0">
            <a:schemeClr val="dk1"/>
          </a:effectRef>
          <a:fontRef idx="minor">
            <a:schemeClr val="tx1"/>
          </a:fontRef>
        </p:style>
      </p:cxnSp>
      <p:sp>
        <p:nvSpPr>
          <p:cNvPr id="3" name="Title 2">
            <a:extLst>
              <a:ext uri="{FF2B5EF4-FFF2-40B4-BE49-F238E27FC236}">
                <a16:creationId xmlns:a16="http://schemas.microsoft.com/office/drawing/2014/main" id="{40BE7342-D689-4B0E-9E6B-F7EA9F798966}"/>
              </a:ext>
            </a:extLst>
          </p:cNvPr>
          <p:cNvSpPr>
            <a:spLocks noGrp="1"/>
          </p:cNvSpPr>
          <p:nvPr>
            <p:ph type="title"/>
          </p:nvPr>
        </p:nvSpPr>
        <p:spPr/>
        <p:txBody>
          <a:bodyPr/>
          <a:lstStyle/>
          <a:p>
            <a:r>
              <a:rPr lang="en-US" dirty="0"/>
              <a:t>Patient Disposition</a:t>
            </a:r>
          </a:p>
        </p:txBody>
      </p:sp>
      <p:cxnSp>
        <p:nvCxnSpPr>
          <p:cNvPr id="4" name="Straight Arrow Connector 3">
            <a:extLst>
              <a:ext uri="{FF2B5EF4-FFF2-40B4-BE49-F238E27FC236}">
                <a16:creationId xmlns:a16="http://schemas.microsoft.com/office/drawing/2014/main" id="{B2E1487B-7ABF-BB0F-0365-946A7DBB3A8F}"/>
              </a:ext>
            </a:extLst>
          </p:cNvPr>
          <p:cNvCxnSpPr>
            <a:cxnSpLocks/>
          </p:cNvCxnSpPr>
          <p:nvPr/>
        </p:nvCxnSpPr>
        <p:spPr>
          <a:xfrm flipH="1">
            <a:off x="1827423" y="2371980"/>
            <a:ext cx="0" cy="914400"/>
          </a:xfrm>
          <a:prstGeom prst="straightConnector1">
            <a:avLst/>
          </a:prstGeom>
          <a:ln w="12700">
            <a:solidFill>
              <a:srgbClr val="78787A"/>
            </a:solidFill>
            <a:tailEnd type="triangle"/>
          </a:ln>
        </p:spPr>
        <p:style>
          <a:lnRef idx="1">
            <a:schemeClr val="dk1"/>
          </a:lnRef>
          <a:fillRef idx="0">
            <a:schemeClr val="dk1"/>
          </a:fillRef>
          <a:effectRef idx="0">
            <a:schemeClr val="dk1"/>
          </a:effectRef>
          <a:fontRef idx="minor">
            <a:schemeClr val="tx1"/>
          </a:fontRef>
        </p:style>
      </p:cxnSp>
      <p:grpSp>
        <p:nvGrpSpPr>
          <p:cNvPr id="21" name="Group 20">
            <a:extLst>
              <a:ext uri="{FF2B5EF4-FFF2-40B4-BE49-F238E27FC236}">
                <a16:creationId xmlns:a16="http://schemas.microsoft.com/office/drawing/2014/main" id="{3EEF91DE-E5C0-1B48-886E-1549D717F253}"/>
              </a:ext>
            </a:extLst>
          </p:cNvPr>
          <p:cNvGrpSpPr/>
          <p:nvPr/>
        </p:nvGrpSpPr>
        <p:grpSpPr>
          <a:xfrm>
            <a:off x="1828800" y="1399660"/>
            <a:ext cx="5486400" cy="548640"/>
            <a:chOff x="1188720" y="1407034"/>
            <a:chExt cx="6766560" cy="391886"/>
          </a:xfrm>
        </p:grpSpPr>
        <p:cxnSp>
          <p:nvCxnSpPr>
            <p:cNvPr id="6" name="Straight Arrow Connector 5">
              <a:extLst>
                <a:ext uri="{FF2B5EF4-FFF2-40B4-BE49-F238E27FC236}">
                  <a16:creationId xmlns:a16="http://schemas.microsoft.com/office/drawing/2014/main" id="{F9256737-3C21-3D60-6E92-D5A8F7C65E02}"/>
                </a:ext>
              </a:extLst>
            </p:cNvPr>
            <p:cNvCxnSpPr>
              <a:cxnSpLocks/>
            </p:cNvCxnSpPr>
            <p:nvPr/>
          </p:nvCxnSpPr>
          <p:spPr>
            <a:xfrm>
              <a:off x="4581531" y="1407034"/>
              <a:ext cx="0" cy="274320"/>
            </a:xfrm>
            <a:prstGeom prst="straightConnector1">
              <a:avLst/>
            </a:prstGeom>
            <a:ln w="12700">
              <a:solidFill>
                <a:srgbClr val="78787A"/>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 name="Straight Arrow Connector 6">
              <a:extLst>
                <a:ext uri="{FF2B5EF4-FFF2-40B4-BE49-F238E27FC236}">
                  <a16:creationId xmlns:a16="http://schemas.microsoft.com/office/drawing/2014/main" id="{D8F69477-BBE5-E22D-C0FF-7B5BD65A1670}"/>
                </a:ext>
              </a:extLst>
            </p:cNvPr>
            <p:cNvCxnSpPr>
              <a:cxnSpLocks/>
            </p:cNvCxnSpPr>
            <p:nvPr/>
          </p:nvCxnSpPr>
          <p:spPr>
            <a:xfrm flipH="1">
              <a:off x="1188720" y="1677754"/>
              <a:ext cx="6766560" cy="0"/>
            </a:xfrm>
            <a:prstGeom prst="straightConnector1">
              <a:avLst/>
            </a:prstGeom>
            <a:ln w="12700">
              <a:solidFill>
                <a:srgbClr val="78787A"/>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6BCA5607-1BF8-0852-DA74-28A705816DEF}"/>
                </a:ext>
              </a:extLst>
            </p:cNvPr>
            <p:cNvCxnSpPr>
              <a:cxnSpLocks/>
            </p:cNvCxnSpPr>
            <p:nvPr/>
          </p:nvCxnSpPr>
          <p:spPr>
            <a:xfrm flipH="1">
              <a:off x="1188720" y="1676041"/>
              <a:ext cx="0" cy="122879"/>
            </a:xfrm>
            <a:prstGeom prst="straightConnector1">
              <a:avLst/>
            </a:prstGeom>
            <a:ln w="12700">
              <a:solidFill>
                <a:srgbClr val="78787A"/>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8C6BB0B0-972C-FB70-2EE9-E2EE79869CF0}"/>
                </a:ext>
              </a:extLst>
            </p:cNvPr>
            <p:cNvCxnSpPr>
              <a:cxnSpLocks/>
            </p:cNvCxnSpPr>
            <p:nvPr/>
          </p:nvCxnSpPr>
          <p:spPr>
            <a:xfrm flipH="1">
              <a:off x="7955280" y="1676041"/>
              <a:ext cx="0" cy="122879"/>
            </a:xfrm>
            <a:prstGeom prst="straightConnector1">
              <a:avLst/>
            </a:prstGeom>
            <a:ln w="12700">
              <a:solidFill>
                <a:srgbClr val="78787A"/>
              </a:solidFill>
              <a:headEnd type="none" w="med" len="med"/>
              <a:tailEnd type="none" w="med" len="med"/>
            </a:ln>
          </p:spPr>
          <p:style>
            <a:lnRef idx="1">
              <a:schemeClr val="dk1"/>
            </a:lnRef>
            <a:fillRef idx="0">
              <a:schemeClr val="dk1"/>
            </a:fillRef>
            <a:effectRef idx="0">
              <a:schemeClr val="dk1"/>
            </a:effectRef>
            <a:fontRef idx="minor">
              <a:schemeClr val="tx1"/>
            </a:fontRef>
          </p:style>
        </p:cxnSp>
      </p:grpSp>
      <p:sp>
        <p:nvSpPr>
          <p:cNvPr id="10" name="Text Box 11">
            <a:extLst>
              <a:ext uri="{FF2B5EF4-FFF2-40B4-BE49-F238E27FC236}">
                <a16:creationId xmlns:a16="http://schemas.microsoft.com/office/drawing/2014/main" id="{63BCDBD9-888B-5842-FC15-CF5CF927467E}"/>
              </a:ext>
            </a:extLst>
          </p:cNvPr>
          <p:cNvSpPr txBox="1">
            <a:spLocks noChangeArrowheads="1"/>
          </p:cNvSpPr>
          <p:nvPr/>
        </p:nvSpPr>
        <p:spPr bwMode="hidden">
          <a:xfrm>
            <a:off x="409136" y="3295453"/>
            <a:ext cx="2834640" cy="1188720"/>
          </a:xfrm>
          <a:prstGeom prst="rect">
            <a:avLst/>
          </a:prstGeom>
          <a:solidFill>
            <a:schemeClr val="bg1"/>
          </a:solidFill>
          <a:ln w="19050" algn="ctr">
            <a:solidFill>
              <a:srgbClr val="6FB042"/>
            </a:solidFill>
            <a:miter lim="800000"/>
            <a:headEnd/>
            <a:tailEnd/>
          </a:ln>
          <a:effectLst/>
        </p:spPr>
        <p:txBody>
          <a:bodyPr wrap="square" anchor="ctr">
            <a:no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r>
              <a:rPr lang="en-US" sz="1600" dirty="0">
                <a:solidFill>
                  <a:srgbClr val="404040"/>
                </a:solidFill>
                <a:latin typeface="+mn-lt"/>
                <a:cs typeface="Times New Roman" panose="02020603050405020304" pitchFamily="18" charset="0"/>
              </a:rPr>
              <a:t>305 patients (95.0%) had 1-year clinical follow-up or death</a:t>
            </a:r>
          </a:p>
          <a:p>
            <a:pPr marL="233172"/>
            <a:r>
              <a:rPr lang="en-US" sz="1400" dirty="0">
                <a:solidFill>
                  <a:srgbClr val="404040"/>
                </a:solidFill>
                <a:latin typeface="+mn-lt"/>
                <a:cs typeface="Times New Roman" panose="02020603050405020304" pitchFamily="18" charset="0"/>
              </a:rPr>
              <a:t>0 Investigator discretion</a:t>
            </a:r>
          </a:p>
          <a:p>
            <a:pPr marL="233172"/>
            <a:r>
              <a:rPr lang="en-US" sz="1400" dirty="0">
                <a:solidFill>
                  <a:srgbClr val="404040"/>
                </a:solidFill>
                <a:latin typeface="+mn-lt"/>
                <a:cs typeface="Times New Roman" panose="02020603050405020304" pitchFamily="18" charset="0"/>
              </a:rPr>
              <a:t>5 Withdrew consent</a:t>
            </a:r>
          </a:p>
          <a:p>
            <a:pPr marL="233172"/>
            <a:r>
              <a:rPr lang="en-US" sz="1400" dirty="0">
                <a:solidFill>
                  <a:srgbClr val="404040"/>
                </a:solidFill>
                <a:latin typeface="+mn-lt"/>
                <a:cs typeface="Times New Roman" panose="02020603050405020304" pitchFamily="18" charset="0"/>
              </a:rPr>
              <a:t>11 Missed 1-year visit</a:t>
            </a:r>
          </a:p>
        </p:txBody>
      </p:sp>
      <p:sp>
        <p:nvSpPr>
          <p:cNvPr id="11" name="Text Box 11">
            <a:extLst>
              <a:ext uri="{FF2B5EF4-FFF2-40B4-BE49-F238E27FC236}">
                <a16:creationId xmlns:a16="http://schemas.microsoft.com/office/drawing/2014/main" id="{FE3BACF5-4C14-94CF-96B5-D3098BCAC6BB}"/>
              </a:ext>
            </a:extLst>
          </p:cNvPr>
          <p:cNvSpPr txBox="1">
            <a:spLocks noChangeArrowheads="1"/>
          </p:cNvSpPr>
          <p:nvPr/>
        </p:nvSpPr>
        <p:spPr bwMode="hidden">
          <a:xfrm>
            <a:off x="507734" y="1950189"/>
            <a:ext cx="2651760" cy="457200"/>
          </a:xfrm>
          <a:prstGeom prst="rect">
            <a:avLst/>
          </a:prstGeom>
          <a:solidFill>
            <a:schemeClr val="bg1"/>
          </a:solidFill>
          <a:ln w="19050" algn="ctr">
            <a:solidFill>
              <a:srgbClr val="6FB042"/>
            </a:solidFill>
            <a:miter lim="800000"/>
            <a:headEnd/>
            <a:tailEnd/>
          </a:ln>
          <a:effec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defRPr/>
            </a:pPr>
            <a:r>
              <a:rPr lang="fr-FR" sz="1800" dirty="0">
                <a:solidFill>
                  <a:srgbClr val="404040"/>
                </a:solidFill>
                <a:latin typeface="+mn-lt"/>
                <a:cs typeface="Calibri" panose="020F0502020204030204" pitchFamily="34" charset="0"/>
              </a:rPr>
              <a:t>321 </a:t>
            </a:r>
            <a:r>
              <a:rPr lang="en-US" sz="1800" dirty="0">
                <a:solidFill>
                  <a:srgbClr val="404040"/>
                </a:solidFill>
                <a:latin typeface="+mn-lt"/>
                <a:cs typeface="Calibri" panose="020F0502020204030204" pitchFamily="34" charset="0"/>
              </a:rPr>
              <a:t>randomized</a:t>
            </a:r>
            <a:r>
              <a:rPr lang="fr-FR" sz="1800" dirty="0">
                <a:solidFill>
                  <a:srgbClr val="404040"/>
                </a:solidFill>
                <a:latin typeface="+mn-lt"/>
                <a:cs typeface="Calibri" panose="020F0502020204030204" pitchFamily="34" charset="0"/>
              </a:rPr>
              <a:t> to </a:t>
            </a:r>
            <a:r>
              <a:rPr lang="en-US" sz="1800" dirty="0">
                <a:solidFill>
                  <a:srgbClr val="404040"/>
                </a:solidFill>
                <a:latin typeface="+mn-lt"/>
                <a:cs typeface="Calibri" panose="020F0502020204030204" pitchFamily="34" charset="0"/>
              </a:rPr>
              <a:t>DCB</a:t>
            </a:r>
            <a:endParaRPr lang="fr-FR" sz="1800" dirty="0">
              <a:solidFill>
                <a:srgbClr val="404040"/>
              </a:solidFill>
              <a:latin typeface="+mn-lt"/>
              <a:cs typeface="Calibri" panose="020F0502020204030204" pitchFamily="34" charset="0"/>
            </a:endParaRPr>
          </a:p>
        </p:txBody>
      </p:sp>
      <p:sp>
        <p:nvSpPr>
          <p:cNvPr id="12" name="Text Box 11">
            <a:extLst>
              <a:ext uri="{FF2B5EF4-FFF2-40B4-BE49-F238E27FC236}">
                <a16:creationId xmlns:a16="http://schemas.microsoft.com/office/drawing/2014/main" id="{BD3E7399-2A0D-9780-2EBB-0027F3CA29F3}"/>
              </a:ext>
            </a:extLst>
          </p:cNvPr>
          <p:cNvSpPr txBox="1">
            <a:spLocks noChangeArrowheads="1"/>
          </p:cNvSpPr>
          <p:nvPr/>
        </p:nvSpPr>
        <p:spPr bwMode="hidden">
          <a:xfrm>
            <a:off x="5996302" y="1950189"/>
            <a:ext cx="2651760" cy="457200"/>
          </a:xfrm>
          <a:prstGeom prst="rect">
            <a:avLst/>
          </a:prstGeom>
          <a:solidFill>
            <a:schemeClr val="bg1"/>
          </a:solidFill>
          <a:ln w="19050" algn="ctr">
            <a:solidFill>
              <a:srgbClr val="78787A"/>
            </a:solidFill>
            <a:miter lim="800000"/>
            <a:headEnd/>
            <a:tailEnd/>
          </a:ln>
          <a:effec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defRPr/>
            </a:pPr>
            <a:r>
              <a:rPr lang="fr-FR" sz="1800" dirty="0">
                <a:solidFill>
                  <a:srgbClr val="404040"/>
                </a:solidFill>
                <a:latin typeface="+mn-lt"/>
                <a:cs typeface="Calibri" panose="020F0502020204030204" pitchFamily="34" charset="0"/>
              </a:rPr>
              <a:t>159 </a:t>
            </a:r>
            <a:r>
              <a:rPr lang="en-US" sz="1800" dirty="0">
                <a:solidFill>
                  <a:srgbClr val="404040"/>
                </a:solidFill>
                <a:latin typeface="+mn-lt"/>
                <a:cs typeface="Calibri" panose="020F0502020204030204" pitchFamily="34" charset="0"/>
              </a:rPr>
              <a:t>randomized</a:t>
            </a:r>
            <a:r>
              <a:rPr lang="fr-FR" sz="1800" dirty="0">
                <a:solidFill>
                  <a:srgbClr val="404040"/>
                </a:solidFill>
                <a:latin typeface="+mn-lt"/>
                <a:cs typeface="Calibri" panose="020F0502020204030204" pitchFamily="34" charset="0"/>
              </a:rPr>
              <a:t> to </a:t>
            </a:r>
            <a:r>
              <a:rPr lang="en-US" sz="1800" dirty="0">
                <a:solidFill>
                  <a:srgbClr val="404040"/>
                </a:solidFill>
                <a:latin typeface="+mn-lt"/>
                <a:cs typeface="Calibri" panose="020F0502020204030204" pitchFamily="34" charset="0"/>
              </a:rPr>
              <a:t>BA</a:t>
            </a:r>
            <a:endParaRPr lang="fr-FR" sz="1800" dirty="0">
              <a:solidFill>
                <a:srgbClr val="404040"/>
              </a:solidFill>
              <a:latin typeface="+mn-lt"/>
              <a:cs typeface="Calibri" panose="020F0502020204030204" pitchFamily="34" charset="0"/>
            </a:endParaRPr>
          </a:p>
        </p:txBody>
      </p:sp>
      <p:sp>
        <p:nvSpPr>
          <p:cNvPr id="14" name="Rectangle 13">
            <a:extLst>
              <a:ext uri="{FF2B5EF4-FFF2-40B4-BE49-F238E27FC236}">
                <a16:creationId xmlns:a16="http://schemas.microsoft.com/office/drawing/2014/main" id="{62BEC1D0-DFAC-1450-43A2-976689A3F8C6}"/>
              </a:ext>
            </a:extLst>
          </p:cNvPr>
          <p:cNvSpPr/>
          <p:nvPr/>
        </p:nvSpPr>
        <p:spPr>
          <a:xfrm>
            <a:off x="3840480" y="1995909"/>
            <a:ext cx="1463040" cy="365760"/>
          </a:xfrm>
          <a:prstGeom prst="rect">
            <a:avLst/>
          </a:prstGeom>
          <a:ln/>
        </p:spPr>
        <p:style>
          <a:lnRef idx="1">
            <a:schemeClr val="accent3"/>
          </a:lnRef>
          <a:fillRef idx="2">
            <a:schemeClr val="accent3"/>
          </a:fillRef>
          <a:effectRef idx="1">
            <a:schemeClr val="accent3"/>
          </a:effectRef>
          <a:fontRef idx="minor">
            <a:schemeClr val="dk1"/>
          </a:fontRef>
        </p:style>
        <p:txBody>
          <a:bodyPr lIns="45720" rIns="45720" rtlCol="0" anchor="ctr"/>
          <a:lstStyle/>
          <a:p>
            <a:pPr algn="ctr"/>
            <a:r>
              <a:rPr lang="en-US" sz="1600" dirty="0">
                <a:solidFill>
                  <a:srgbClr val="404040"/>
                </a:solidFill>
                <a:cs typeface="Calibri" panose="020F0502020204030204" pitchFamily="34" charset="0"/>
              </a:rPr>
              <a:t>Allocation (2:1)</a:t>
            </a:r>
          </a:p>
        </p:txBody>
      </p:sp>
      <p:sp>
        <p:nvSpPr>
          <p:cNvPr id="17" name="Text Box 7">
            <a:extLst>
              <a:ext uri="{FF2B5EF4-FFF2-40B4-BE49-F238E27FC236}">
                <a16:creationId xmlns:a16="http://schemas.microsoft.com/office/drawing/2014/main" id="{1FC2EE50-9B23-D7A0-15B2-A784D0F8DA4C}"/>
              </a:ext>
            </a:extLst>
          </p:cNvPr>
          <p:cNvSpPr txBox="1">
            <a:spLocks noChangeArrowheads="1"/>
          </p:cNvSpPr>
          <p:nvPr/>
        </p:nvSpPr>
        <p:spPr bwMode="hidden">
          <a:xfrm>
            <a:off x="2286000" y="940743"/>
            <a:ext cx="4572000" cy="457200"/>
          </a:xfrm>
          <a:prstGeom prst="rect">
            <a:avLst/>
          </a:prstGeom>
          <a:noFill/>
          <a:ln w="19050" algn="ctr">
            <a:solidFill>
              <a:srgbClr val="193950"/>
            </a:solidFill>
            <a:miter lim="800000"/>
            <a:headEnd/>
            <a:tailEnd/>
          </a:ln>
          <a:effectLst/>
        </p:spPr>
        <p:txBody>
          <a:bodyPr tIns="45720" anchor="ctr" anchorCtr="0"/>
          <a:lstStyle/>
          <a:p>
            <a:pPr algn="ctr">
              <a:defRPr/>
            </a:pPr>
            <a:r>
              <a:rPr lang="en-US" sz="1800" dirty="0">
                <a:solidFill>
                  <a:srgbClr val="404040"/>
                </a:solidFill>
                <a:cs typeface="Calibri" panose="020F0502020204030204" pitchFamily="34" charset="0"/>
              </a:rPr>
              <a:t>480 patients were eligible for randomization</a:t>
            </a:r>
          </a:p>
        </p:txBody>
      </p:sp>
      <p:sp>
        <p:nvSpPr>
          <p:cNvPr id="26" name="Text Box 11">
            <a:extLst>
              <a:ext uri="{FF2B5EF4-FFF2-40B4-BE49-F238E27FC236}">
                <a16:creationId xmlns:a16="http://schemas.microsoft.com/office/drawing/2014/main" id="{A9E92FD8-42D2-A56D-D2AD-636BF5A804EC}"/>
              </a:ext>
            </a:extLst>
          </p:cNvPr>
          <p:cNvSpPr txBox="1">
            <a:spLocks noChangeArrowheads="1"/>
          </p:cNvSpPr>
          <p:nvPr/>
        </p:nvSpPr>
        <p:spPr bwMode="hidden">
          <a:xfrm>
            <a:off x="5904862" y="3295453"/>
            <a:ext cx="2834640" cy="1188720"/>
          </a:xfrm>
          <a:prstGeom prst="rect">
            <a:avLst/>
          </a:prstGeom>
          <a:solidFill>
            <a:schemeClr val="bg1"/>
          </a:solidFill>
          <a:ln w="19050" algn="ctr">
            <a:solidFill>
              <a:srgbClr val="78787A"/>
            </a:solidFill>
            <a:miter lim="800000"/>
            <a:headEnd/>
            <a:tailEnd/>
          </a:ln>
          <a:effectLst/>
        </p:spPr>
        <p:txBody>
          <a:bodyPr wrap="square" anchor="ctr">
            <a:no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r>
              <a:rPr lang="en-US" sz="1600" dirty="0">
                <a:solidFill>
                  <a:srgbClr val="404040"/>
                </a:solidFill>
                <a:latin typeface="+mn-lt"/>
                <a:cs typeface="Times New Roman" panose="02020603050405020304" pitchFamily="18" charset="0"/>
              </a:rPr>
              <a:t>148 patients (93.1%) had 1-year clinical follow-up or death </a:t>
            </a:r>
          </a:p>
          <a:p>
            <a:pPr marL="233172"/>
            <a:r>
              <a:rPr lang="en-US" sz="1400" dirty="0">
                <a:solidFill>
                  <a:srgbClr val="404040"/>
                </a:solidFill>
                <a:latin typeface="+mn-lt"/>
                <a:cs typeface="Times New Roman" panose="02020603050405020304" pitchFamily="18" charset="0"/>
              </a:rPr>
              <a:t>1 Investigator discretion</a:t>
            </a:r>
          </a:p>
          <a:p>
            <a:pPr marL="233172"/>
            <a:r>
              <a:rPr lang="en-US" sz="1400" dirty="0">
                <a:solidFill>
                  <a:srgbClr val="404040"/>
                </a:solidFill>
                <a:latin typeface="+mn-lt"/>
                <a:cs typeface="Times New Roman" panose="02020603050405020304" pitchFamily="18" charset="0"/>
              </a:rPr>
              <a:t>2 Withdrew consent</a:t>
            </a:r>
          </a:p>
          <a:p>
            <a:pPr marL="233172"/>
            <a:r>
              <a:rPr lang="en-US" sz="1400" dirty="0">
                <a:solidFill>
                  <a:srgbClr val="404040"/>
                </a:solidFill>
                <a:latin typeface="+mn-lt"/>
                <a:cs typeface="Times New Roman" panose="02020603050405020304" pitchFamily="18" charset="0"/>
              </a:rPr>
              <a:t>8 Missed 1-year visit</a:t>
            </a:r>
            <a:endParaRPr lang="en-US" sz="1200" dirty="0">
              <a:solidFill>
                <a:srgbClr val="404040"/>
              </a:solidFill>
              <a:latin typeface="+mn-lt"/>
              <a:cs typeface="Times New Roman" panose="02020603050405020304" pitchFamily="18" charset="0"/>
            </a:endParaRPr>
          </a:p>
        </p:txBody>
      </p:sp>
    </p:spTree>
    <p:extLst>
      <p:ext uri="{BB962C8B-B14F-4D97-AF65-F5344CB8AC3E}">
        <p14:creationId xmlns:p14="http://schemas.microsoft.com/office/powerpoint/2010/main" val="315967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D9D45B7-A0F8-424C-90D6-C601868B4F48}"/>
              </a:ext>
            </a:extLst>
          </p:cNvPr>
          <p:cNvSpPr>
            <a:spLocks noGrp="1"/>
          </p:cNvSpPr>
          <p:nvPr>
            <p:ph type="title"/>
          </p:nvPr>
        </p:nvSpPr>
        <p:spPr/>
        <p:txBody>
          <a:bodyPr/>
          <a:lstStyle/>
          <a:p>
            <a:r>
              <a:rPr lang="en-US" dirty="0"/>
              <a:t>Baseline Clinical Characteristics</a:t>
            </a:r>
          </a:p>
        </p:txBody>
      </p:sp>
      <p:graphicFrame>
        <p:nvGraphicFramePr>
          <p:cNvPr id="4" name="Group 4">
            <a:extLst>
              <a:ext uri="{FF2B5EF4-FFF2-40B4-BE49-F238E27FC236}">
                <a16:creationId xmlns:a16="http://schemas.microsoft.com/office/drawing/2014/main" id="{B4FC5C98-18D0-B181-4485-57857BB303BD}"/>
              </a:ext>
            </a:extLst>
          </p:cNvPr>
          <p:cNvGraphicFramePr>
            <a:graphicFrameLocks noGrp="1"/>
          </p:cNvGraphicFramePr>
          <p:nvPr>
            <p:extLst>
              <p:ext uri="{D42A27DB-BD31-4B8C-83A1-F6EECF244321}">
                <p14:modId xmlns:p14="http://schemas.microsoft.com/office/powerpoint/2010/main" val="3332025623"/>
              </p:ext>
            </p:extLst>
          </p:nvPr>
        </p:nvGraphicFramePr>
        <p:xfrm>
          <a:off x="822960" y="877824"/>
          <a:ext cx="7498081" cy="3695706"/>
        </p:xfrm>
        <a:graphic>
          <a:graphicData uri="http://schemas.openxmlformats.org/drawingml/2006/table">
            <a:tbl>
              <a:tblPr firstRow="1" bandRow="1">
                <a:tableStyleId>{8EC20E35-A176-4012-BC5E-935CFFF8708E}</a:tableStyleId>
              </a:tblPr>
              <a:tblGrid>
                <a:gridCol w="3128839">
                  <a:extLst>
                    <a:ext uri="{9D8B030D-6E8A-4147-A177-3AD203B41FA5}">
                      <a16:colId xmlns:a16="http://schemas.microsoft.com/office/drawing/2014/main" val="20000"/>
                    </a:ext>
                  </a:extLst>
                </a:gridCol>
                <a:gridCol w="2184621">
                  <a:extLst>
                    <a:ext uri="{9D8B030D-6E8A-4147-A177-3AD203B41FA5}">
                      <a16:colId xmlns:a16="http://schemas.microsoft.com/office/drawing/2014/main" val="1310622963"/>
                    </a:ext>
                  </a:extLst>
                </a:gridCol>
                <a:gridCol w="2184621">
                  <a:extLst>
                    <a:ext uri="{9D8B030D-6E8A-4147-A177-3AD203B41FA5}">
                      <a16:colId xmlns:a16="http://schemas.microsoft.com/office/drawing/2014/main" val="20002"/>
                    </a:ext>
                  </a:extLst>
                </a:gridCol>
              </a:tblGrid>
              <a:tr h="490199">
                <a:tc>
                  <a:txBody>
                    <a:bodyPr/>
                    <a:lstStyle>
                      <a:lvl1pPr marL="0" algn="l" defTabSz="685800" rtl="0" eaLnBrk="1" latinLnBrk="0" hangingPunct="1">
                        <a:defRPr sz="1350" b="1" kern="1200">
                          <a:solidFill>
                            <a:schemeClr val="lt1"/>
                          </a:solidFill>
                          <a:latin typeface="Calibri"/>
                        </a:defRPr>
                      </a:lvl1pPr>
                      <a:lvl2pPr marL="342900" algn="l" defTabSz="685800" rtl="0" eaLnBrk="1" latinLnBrk="0" hangingPunct="1">
                        <a:defRPr sz="1350" b="1" kern="1200">
                          <a:solidFill>
                            <a:schemeClr val="lt1"/>
                          </a:solidFill>
                          <a:latin typeface="Calibri"/>
                        </a:defRPr>
                      </a:lvl2pPr>
                      <a:lvl3pPr marL="685800" algn="l" defTabSz="685800" rtl="0" eaLnBrk="1" latinLnBrk="0" hangingPunct="1">
                        <a:defRPr sz="1350" b="1" kern="1200">
                          <a:solidFill>
                            <a:schemeClr val="lt1"/>
                          </a:solidFill>
                          <a:latin typeface="Calibri"/>
                        </a:defRPr>
                      </a:lvl3pPr>
                      <a:lvl4pPr marL="1028700" algn="l" defTabSz="685800" rtl="0" eaLnBrk="1" latinLnBrk="0" hangingPunct="1">
                        <a:defRPr sz="1350" b="1" kern="1200">
                          <a:solidFill>
                            <a:schemeClr val="lt1"/>
                          </a:solidFill>
                          <a:latin typeface="Calibri"/>
                        </a:defRPr>
                      </a:lvl4pPr>
                      <a:lvl5pPr marL="1371600" algn="l" defTabSz="685800" rtl="0" eaLnBrk="1" latinLnBrk="0" hangingPunct="1">
                        <a:defRPr sz="1350" b="1" kern="1200">
                          <a:solidFill>
                            <a:schemeClr val="lt1"/>
                          </a:solidFill>
                          <a:latin typeface="Calibri"/>
                        </a:defRPr>
                      </a:lvl5pPr>
                      <a:lvl6pPr marL="1714500" algn="l" defTabSz="685800" rtl="0" eaLnBrk="1" latinLnBrk="0" hangingPunct="1">
                        <a:defRPr sz="1350" b="1" kern="1200">
                          <a:solidFill>
                            <a:schemeClr val="lt1"/>
                          </a:solidFill>
                          <a:latin typeface="Calibri"/>
                        </a:defRPr>
                      </a:lvl6pPr>
                      <a:lvl7pPr marL="2057400" algn="l" defTabSz="685800" rtl="0" eaLnBrk="1" latinLnBrk="0" hangingPunct="1">
                        <a:defRPr sz="1350" b="1" kern="1200">
                          <a:solidFill>
                            <a:schemeClr val="lt1"/>
                          </a:solidFill>
                          <a:latin typeface="Calibri"/>
                        </a:defRPr>
                      </a:lvl7pPr>
                      <a:lvl8pPr marL="2400300" algn="l" defTabSz="685800" rtl="0" eaLnBrk="1" latinLnBrk="0" hangingPunct="1">
                        <a:defRPr sz="1350" b="1" kern="1200">
                          <a:solidFill>
                            <a:schemeClr val="lt1"/>
                          </a:solidFill>
                          <a:latin typeface="Calibri"/>
                        </a:defRPr>
                      </a:lvl8pPr>
                      <a:lvl9pPr marL="2743200" algn="l" defTabSz="685800" rtl="0" eaLnBrk="1" latinLnBrk="0" hangingPunct="1">
                        <a:defRPr sz="1350" b="1" kern="1200">
                          <a:solidFill>
                            <a:schemeClr val="lt1"/>
                          </a:solidFill>
                          <a:latin typeface="Calibri"/>
                        </a:defRPr>
                      </a:lvl9pPr>
                    </a:lstStyle>
                    <a:p>
                      <a:pPr marL="0" marR="0" lvl="0" indent="0" algn="l" defTabSz="914400" rtl="0" eaLnBrk="1" fontAlgn="base" latinLnBrk="0" hangingPunct="1">
                        <a:lnSpc>
                          <a:spcPct val="100000"/>
                        </a:lnSpc>
                        <a:spcBef>
                          <a:spcPct val="30000"/>
                        </a:spcBef>
                        <a:spcAft>
                          <a:spcPct val="0"/>
                        </a:spcAft>
                        <a:buClr>
                          <a:schemeClr val="tx2"/>
                        </a:buClr>
                        <a:buSzPct val="110000"/>
                        <a:buFontTx/>
                        <a:buNone/>
                        <a:tabLst/>
                      </a:pPr>
                      <a:endParaRPr kumimoji="0" lang="en-US" sz="1400" b="0" i="0" u="none" strike="noStrike" cap="none" normalizeH="0" baseline="0" dirty="0">
                        <a:ln>
                          <a:noFill/>
                        </a:ln>
                        <a:solidFill>
                          <a:schemeClr val="bg1"/>
                        </a:solidFill>
                        <a:effectLst/>
                        <a:latin typeface="+mn-lt"/>
                        <a:cs typeface="Arial" panose="020B0604020202020204" pitchFamily="34" charset="0"/>
                      </a:endParaRPr>
                    </a:p>
                  </a:txBody>
                  <a:tcPr marR="68580" marT="34293" marB="34293" horzOverflow="overflow">
                    <a:solidFill>
                      <a:srgbClr val="14364E"/>
                    </a:solidFill>
                  </a:tcPr>
                </a:tc>
                <a:tc>
                  <a:txBody>
                    <a:bodyPr/>
                    <a:lstStyle>
                      <a:lvl1pPr marL="0" algn="l" defTabSz="685800" rtl="0" eaLnBrk="1" latinLnBrk="0" hangingPunct="1">
                        <a:defRPr sz="1350" b="1" kern="1200">
                          <a:solidFill>
                            <a:schemeClr val="lt1"/>
                          </a:solidFill>
                          <a:latin typeface="Calibri"/>
                        </a:defRPr>
                      </a:lvl1pPr>
                      <a:lvl2pPr marL="342900" algn="l" defTabSz="685800" rtl="0" eaLnBrk="1" latinLnBrk="0" hangingPunct="1">
                        <a:defRPr sz="1350" b="1" kern="1200">
                          <a:solidFill>
                            <a:schemeClr val="lt1"/>
                          </a:solidFill>
                          <a:latin typeface="Calibri"/>
                        </a:defRPr>
                      </a:lvl2pPr>
                      <a:lvl3pPr marL="685800" algn="l" defTabSz="685800" rtl="0" eaLnBrk="1" latinLnBrk="0" hangingPunct="1">
                        <a:defRPr sz="1350" b="1" kern="1200">
                          <a:solidFill>
                            <a:schemeClr val="lt1"/>
                          </a:solidFill>
                          <a:latin typeface="Calibri"/>
                        </a:defRPr>
                      </a:lvl3pPr>
                      <a:lvl4pPr marL="1028700" algn="l" defTabSz="685800" rtl="0" eaLnBrk="1" latinLnBrk="0" hangingPunct="1">
                        <a:defRPr sz="1350" b="1" kern="1200">
                          <a:solidFill>
                            <a:schemeClr val="lt1"/>
                          </a:solidFill>
                          <a:latin typeface="Calibri"/>
                        </a:defRPr>
                      </a:lvl4pPr>
                      <a:lvl5pPr marL="1371600" algn="l" defTabSz="685800" rtl="0" eaLnBrk="1" latinLnBrk="0" hangingPunct="1">
                        <a:defRPr sz="1350" b="1" kern="1200">
                          <a:solidFill>
                            <a:schemeClr val="lt1"/>
                          </a:solidFill>
                          <a:latin typeface="Calibri"/>
                        </a:defRPr>
                      </a:lvl5pPr>
                      <a:lvl6pPr marL="1714500" algn="l" defTabSz="685800" rtl="0" eaLnBrk="1" latinLnBrk="0" hangingPunct="1">
                        <a:defRPr sz="1350" b="1" kern="1200">
                          <a:solidFill>
                            <a:schemeClr val="lt1"/>
                          </a:solidFill>
                          <a:latin typeface="Calibri"/>
                        </a:defRPr>
                      </a:lvl6pPr>
                      <a:lvl7pPr marL="2057400" algn="l" defTabSz="685800" rtl="0" eaLnBrk="1" latinLnBrk="0" hangingPunct="1">
                        <a:defRPr sz="1350" b="1" kern="1200">
                          <a:solidFill>
                            <a:schemeClr val="lt1"/>
                          </a:solidFill>
                          <a:latin typeface="Calibri"/>
                        </a:defRPr>
                      </a:lvl7pPr>
                      <a:lvl8pPr marL="2400300" algn="l" defTabSz="685800" rtl="0" eaLnBrk="1" latinLnBrk="0" hangingPunct="1">
                        <a:defRPr sz="1350" b="1" kern="1200">
                          <a:solidFill>
                            <a:schemeClr val="lt1"/>
                          </a:solidFill>
                          <a:latin typeface="Calibri"/>
                        </a:defRPr>
                      </a:lvl8pPr>
                      <a:lvl9pPr marL="2743200" algn="l" defTabSz="685800" rtl="0" eaLnBrk="1" latinLnBrk="0" hangingPunct="1">
                        <a:defRPr sz="1350" b="1" kern="1200">
                          <a:solidFill>
                            <a:schemeClr val="lt1"/>
                          </a:solidFill>
                          <a:latin typeface="Calibri"/>
                        </a:defRPr>
                      </a:lvl9pPr>
                    </a:lstStyle>
                    <a:p>
                      <a:pPr marL="0" marR="0" algn="ctr">
                        <a:lnSpc>
                          <a:spcPct val="100000"/>
                        </a:lnSpc>
                        <a:spcBef>
                          <a:spcPts val="0"/>
                        </a:spcBef>
                        <a:spcAft>
                          <a:spcPts val="0"/>
                        </a:spcAft>
                      </a:pPr>
                      <a:r>
                        <a:rPr lang="en-US" sz="1400" b="0" dirty="0">
                          <a:solidFill>
                            <a:schemeClr val="bg1"/>
                          </a:solidFill>
                          <a:effectLst/>
                          <a:latin typeface="+mn-lt"/>
                        </a:rPr>
                        <a:t>AGENT DCB</a:t>
                      </a:r>
                    </a:p>
                    <a:p>
                      <a:pPr marL="0" marR="0" algn="ctr">
                        <a:lnSpc>
                          <a:spcPct val="100000"/>
                        </a:lnSpc>
                        <a:spcBef>
                          <a:spcPts val="0"/>
                        </a:spcBef>
                        <a:spcAft>
                          <a:spcPts val="0"/>
                        </a:spcAft>
                      </a:pPr>
                      <a:r>
                        <a:rPr lang="pt-BR" sz="1400" b="0" dirty="0">
                          <a:solidFill>
                            <a:schemeClr val="bg1"/>
                          </a:solidFill>
                          <a:effectLst/>
                          <a:latin typeface="+mn-lt"/>
                        </a:rPr>
                        <a:t>N=321</a:t>
                      </a:r>
                      <a:endParaRPr lang="en-US" sz="1400" b="0" dirty="0">
                        <a:solidFill>
                          <a:schemeClr val="bg1"/>
                        </a:solidFill>
                        <a:effectLst/>
                        <a:latin typeface="+mn-lt"/>
                        <a:cs typeface="Calibri" panose="020F0502020204030204" pitchFamily="34" charset="0"/>
                      </a:endParaRPr>
                    </a:p>
                  </a:txBody>
                  <a:tcPr marR="68580" marT="34293" marB="34293" anchor="ctr" horzOverflow="overflow">
                    <a:solidFill>
                      <a:srgbClr val="14364E"/>
                    </a:solidFill>
                  </a:tcPr>
                </a:tc>
                <a:tc>
                  <a:txBody>
                    <a:bodyPr/>
                    <a:lstStyle>
                      <a:lvl1pPr marL="0" algn="l" defTabSz="685800" rtl="0" eaLnBrk="1" latinLnBrk="0" hangingPunct="1">
                        <a:defRPr sz="1350" b="1" kern="1200">
                          <a:solidFill>
                            <a:schemeClr val="lt1"/>
                          </a:solidFill>
                          <a:latin typeface="Calibri"/>
                        </a:defRPr>
                      </a:lvl1pPr>
                      <a:lvl2pPr marL="342900" algn="l" defTabSz="685800" rtl="0" eaLnBrk="1" latinLnBrk="0" hangingPunct="1">
                        <a:defRPr sz="1350" b="1" kern="1200">
                          <a:solidFill>
                            <a:schemeClr val="lt1"/>
                          </a:solidFill>
                          <a:latin typeface="Calibri"/>
                        </a:defRPr>
                      </a:lvl2pPr>
                      <a:lvl3pPr marL="685800" algn="l" defTabSz="685800" rtl="0" eaLnBrk="1" latinLnBrk="0" hangingPunct="1">
                        <a:defRPr sz="1350" b="1" kern="1200">
                          <a:solidFill>
                            <a:schemeClr val="lt1"/>
                          </a:solidFill>
                          <a:latin typeface="Calibri"/>
                        </a:defRPr>
                      </a:lvl3pPr>
                      <a:lvl4pPr marL="1028700" algn="l" defTabSz="685800" rtl="0" eaLnBrk="1" latinLnBrk="0" hangingPunct="1">
                        <a:defRPr sz="1350" b="1" kern="1200">
                          <a:solidFill>
                            <a:schemeClr val="lt1"/>
                          </a:solidFill>
                          <a:latin typeface="Calibri"/>
                        </a:defRPr>
                      </a:lvl4pPr>
                      <a:lvl5pPr marL="1371600" algn="l" defTabSz="685800" rtl="0" eaLnBrk="1" latinLnBrk="0" hangingPunct="1">
                        <a:defRPr sz="1350" b="1" kern="1200">
                          <a:solidFill>
                            <a:schemeClr val="lt1"/>
                          </a:solidFill>
                          <a:latin typeface="Calibri"/>
                        </a:defRPr>
                      </a:lvl5pPr>
                      <a:lvl6pPr marL="1714500" algn="l" defTabSz="685800" rtl="0" eaLnBrk="1" latinLnBrk="0" hangingPunct="1">
                        <a:defRPr sz="1350" b="1" kern="1200">
                          <a:solidFill>
                            <a:schemeClr val="lt1"/>
                          </a:solidFill>
                          <a:latin typeface="Calibri"/>
                        </a:defRPr>
                      </a:lvl6pPr>
                      <a:lvl7pPr marL="2057400" algn="l" defTabSz="685800" rtl="0" eaLnBrk="1" latinLnBrk="0" hangingPunct="1">
                        <a:defRPr sz="1350" b="1" kern="1200">
                          <a:solidFill>
                            <a:schemeClr val="lt1"/>
                          </a:solidFill>
                          <a:latin typeface="Calibri"/>
                        </a:defRPr>
                      </a:lvl7pPr>
                      <a:lvl8pPr marL="2400300" algn="l" defTabSz="685800" rtl="0" eaLnBrk="1" latinLnBrk="0" hangingPunct="1">
                        <a:defRPr sz="1350" b="1" kern="1200">
                          <a:solidFill>
                            <a:schemeClr val="lt1"/>
                          </a:solidFill>
                          <a:latin typeface="Calibri"/>
                        </a:defRPr>
                      </a:lvl8pPr>
                      <a:lvl9pPr marL="2743200" algn="l" defTabSz="685800" rtl="0" eaLnBrk="1" latinLnBrk="0" hangingPunct="1">
                        <a:defRPr sz="1350" b="1" kern="1200">
                          <a:solidFill>
                            <a:schemeClr val="lt1"/>
                          </a:solidFill>
                          <a:latin typeface="Calibri"/>
                        </a:defRPr>
                      </a:lvl9pPr>
                    </a:lstStyle>
                    <a:p>
                      <a:pPr marL="0" marR="0" algn="ctr">
                        <a:lnSpc>
                          <a:spcPct val="100000"/>
                        </a:lnSpc>
                        <a:spcBef>
                          <a:spcPts val="0"/>
                        </a:spcBef>
                        <a:spcAft>
                          <a:spcPts val="0"/>
                        </a:spcAft>
                      </a:pPr>
                      <a:r>
                        <a:rPr lang="en-US" sz="1400" b="0" dirty="0">
                          <a:solidFill>
                            <a:schemeClr val="bg1"/>
                          </a:solidFill>
                          <a:effectLst/>
                          <a:latin typeface="+mn-lt"/>
                        </a:rPr>
                        <a:t>Balloon Angioplasty</a:t>
                      </a:r>
                    </a:p>
                    <a:p>
                      <a:pPr marL="0" marR="0" algn="ctr">
                        <a:lnSpc>
                          <a:spcPct val="100000"/>
                        </a:lnSpc>
                        <a:spcBef>
                          <a:spcPts val="0"/>
                        </a:spcBef>
                        <a:spcAft>
                          <a:spcPts val="0"/>
                        </a:spcAft>
                      </a:pPr>
                      <a:r>
                        <a:rPr lang="pt-BR" sz="1400" b="0" dirty="0">
                          <a:solidFill>
                            <a:schemeClr val="bg1"/>
                          </a:solidFill>
                          <a:effectLst/>
                          <a:latin typeface="+mn-lt"/>
                        </a:rPr>
                        <a:t>N=159</a:t>
                      </a:r>
                      <a:endParaRPr lang="en-US" sz="1400" b="0" dirty="0">
                        <a:solidFill>
                          <a:schemeClr val="bg1"/>
                        </a:solidFill>
                        <a:effectLst/>
                        <a:latin typeface="+mn-lt"/>
                        <a:ea typeface="Calibri" panose="020F0502020204030204" pitchFamily="34" charset="0"/>
                        <a:cs typeface="Calibri" panose="020F0502020204030204" pitchFamily="34" charset="0"/>
                      </a:endParaRPr>
                    </a:p>
                  </a:txBody>
                  <a:tcPr marR="15140" marT="0" marB="0" anchor="ctr">
                    <a:solidFill>
                      <a:srgbClr val="14364E"/>
                    </a:solidFill>
                  </a:tcPr>
                </a:tc>
                <a:extLst>
                  <a:ext uri="{0D108BD9-81ED-4DB2-BD59-A6C34878D82A}">
                    <a16:rowId xmlns:a16="http://schemas.microsoft.com/office/drawing/2014/main" val="10000"/>
                  </a:ext>
                </a:extLst>
              </a:tr>
              <a:tr h="211160">
                <a:tc>
                  <a:txBody>
                    <a:bodyPr/>
                    <a:lstStyle/>
                    <a:p>
                      <a:pPr marL="0" marR="0">
                        <a:lnSpc>
                          <a:spcPct val="100000"/>
                        </a:lnSpc>
                        <a:spcBef>
                          <a:spcPts val="0"/>
                        </a:spcBef>
                        <a:spcAft>
                          <a:spcPts val="0"/>
                        </a:spcAft>
                      </a:pPr>
                      <a:r>
                        <a:rPr lang="en-US" sz="1400" dirty="0">
                          <a:solidFill>
                            <a:srgbClr val="404040"/>
                          </a:solidFill>
                          <a:effectLst/>
                          <a:latin typeface="+mn-lt"/>
                        </a:rPr>
                        <a:t>Age (years)</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68.6±9.8</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67.5±9.9</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425719408"/>
                  </a:ext>
                </a:extLst>
              </a:tr>
              <a:tr h="211160">
                <a:tc>
                  <a:txBody>
                    <a:bodyPr/>
                    <a:lstStyle/>
                    <a:p>
                      <a:pPr marL="0" marR="0">
                        <a:lnSpc>
                          <a:spcPct val="100000"/>
                        </a:lnSpc>
                        <a:spcBef>
                          <a:spcPts val="0"/>
                        </a:spcBef>
                        <a:spcAft>
                          <a:spcPts val="0"/>
                        </a:spcAft>
                      </a:pPr>
                      <a:r>
                        <a:rPr lang="en-US" sz="1400" dirty="0">
                          <a:solidFill>
                            <a:srgbClr val="404040"/>
                          </a:solidFill>
                          <a:effectLst/>
                          <a:latin typeface="+mn-lt"/>
                        </a:rPr>
                        <a:t>Female</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26.8% </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27.0%</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728582060"/>
                  </a:ext>
                </a:extLst>
              </a:tr>
              <a:tr h="211160">
                <a:tc>
                  <a:txBody>
                    <a:bodyPr/>
                    <a:lstStyle/>
                    <a:p>
                      <a:pPr marL="0" marR="0">
                        <a:lnSpc>
                          <a:spcPct val="100000"/>
                        </a:lnSpc>
                        <a:spcBef>
                          <a:spcPts val="0"/>
                        </a:spcBef>
                        <a:spcAft>
                          <a:spcPts val="0"/>
                        </a:spcAft>
                      </a:pPr>
                      <a:r>
                        <a:rPr lang="en-US" sz="1400" dirty="0">
                          <a:solidFill>
                            <a:srgbClr val="404040"/>
                          </a:solidFill>
                          <a:effectLst/>
                          <a:latin typeface="+mn-lt"/>
                        </a:rPr>
                        <a:t>Caucasian</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73.8% </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76.1% </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2873724741"/>
                  </a:ext>
                </a:extLst>
              </a:tr>
              <a:tr h="211160">
                <a:tc>
                  <a:txBody>
                    <a:bodyPr/>
                    <a:lstStyle/>
                    <a:p>
                      <a:pPr marL="0" marR="0">
                        <a:lnSpc>
                          <a:spcPct val="100000"/>
                        </a:lnSpc>
                        <a:spcBef>
                          <a:spcPts val="0"/>
                        </a:spcBef>
                        <a:spcAft>
                          <a:spcPts val="0"/>
                        </a:spcAft>
                      </a:pPr>
                      <a:r>
                        <a:rPr lang="en-US" sz="1400" dirty="0">
                          <a:solidFill>
                            <a:srgbClr val="404040"/>
                          </a:solidFill>
                          <a:effectLst/>
                          <a:latin typeface="+mn-lt"/>
                        </a:rPr>
                        <a:t>Diabetes</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0" marT="0" marB="0" anchor="ctr"/>
                </a:tc>
                <a:tc>
                  <a:txBody>
                    <a:bodyPr/>
                    <a:lstStyle/>
                    <a:p>
                      <a:pPr algn="ctr"/>
                      <a:r>
                        <a:rPr lang="en-US" sz="1400" dirty="0">
                          <a:solidFill>
                            <a:srgbClr val="404040"/>
                          </a:solidFill>
                          <a:latin typeface="+mn-lt"/>
                        </a:rPr>
                        <a:t>50.5% </a:t>
                      </a:r>
                    </a:p>
                  </a:txBody>
                  <a:tcPr marR="0" marT="0" marB="0" anchor="ctr"/>
                </a:tc>
                <a:tc>
                  <a:txBody>
                    <a:bodyPr/>
                    <a:lstStyle>
                      <a:lvl1pPr marL="0" algn="l" defTabSz="685800" rtl="0" eaLnBrk="1" latinLnBrk="0" hangingPunct="1">
                        <a:defRPr sz="1350" kern="1200">
                          <a:solidFill>
                            <a:schemeClr val="lt1"/>
                          </a:solidFill>
                          <a:latin typeface="Calibri"/>
                        </a:defRPr>
                      </a:lvl1pPr>
                      <a:lvl2pPr marL="342900" algn="l" defTabSz="685800" rtl="0" eaLnBrk="1" latinLnBrk="0" hangingPunct="1">
                        <a:defRPr sz="1350" kern="1200">
                          <a:solidFill>
                            <a:schemeClr val="lt1"/>
                          </a:solidFill>
                          <a:latin typeface="Calibri"/>
                        </a:defRPr>
                      </a:lvl2pPr>
                      <a:lvl3pPr marL="685800" algn="l" defTabSz="685800" rtl="0" eaLnBrk="1" latinLnBrk="0" hangingPunct="1">
                        <a:defRPr sz="1350" kern="1200">
                          <a:solidFill>
                            <a:schemeClr val="lt1"/>
                          </a:solidFill>
                          <a:latin typeface="Calibri"/>
                        </a:defRPr>
                      </a:lvl3pPr>
                      <a:lvl4pPr marL="1028700" algn="l" defTabSz="685800" rtl="0" eaLnBrk="1" latinLnBrk="0" hangingPunct="1">
                        <a:defRPr sz="1350" kern="1200">
                          <a:solidFill>
                            <a:schemeClr val="lt1"/>
                          </a:solidFill>
                          <a:latin typeface="Calibri"/>
                        </a:defRPr>
                      </a:lvl4pPr>
                      <a:lvl5pPr marL="1371600" algn="l" defTabSz="685800" rtl="0" eaLnBrk="1" latinLnBrk="0" hangingPunct="1">
                        <a:defRPr sz="1350" kern="1200">
                          <a:solidFill>
                            <a:schemeClr val="lt1"/>
                          </a:solidFill>
                          <a:latin typeface="Calibri"/>
                        </a:defRPr>
                      </a:lvl5pPr>
                      <a:lvl6pPr marL="1714500" algn="l" defTabSz="685800" rtl="0" eaLnBrk="1" latinLnBrk="0" hangingPunct="1">
                        <a:defRPr sz="1350" kern="1200">
                          <a:solidFill>
                            <a:schemeClr val="lt1"/>
                          </a:solidFill>
                          <a:latin typeface="Calibri"/>
                        </a:defRPr>
                      </a:lvl6pPr>
                      <a:lvl7pPr marL="2057400" algn="l" defTabSz="685800" rtl="0" eaLnBrk="1" latinLnBrk="0" hangingPunct="1">
                        <a:defRPr sz="1350" kern="1200">
                          <a:solidFill>
                            <a:schemeClr val="lt1"/>
                          </a:solidFill>
                          <a:latin typeface="Calibri"/>
                        </a:defRPr>
                      </a:lvl7pPr>
                      <a:lvl8pPr marL="2400300" algn="l" defTabSz="685800" rtl="0" eaLnBrk="1" latinLnBrk="0" hangingPunct="1">
                        <a:defRPr sz="1350" kern="1200">
                          <a:solidFill>
                            <a:schemeClr val="lt1"/>
                          </a:solidFill>
                          <a:latin typeface="Calibri"/>
                        </a:defRPr>
                      </a:lvl8pPr>
                      <a:lvl9pPr marL="2743200" algn="l" defTabSz="685800" rtl="0" eaLnBrk="1" latinLnBrk="0" hangingPunct="1">
                        <a:defRPr sz="1350" kern="1200">
                          <a:solidFill>
                            <a:schemeClr val="lt1"/>
                          </a:solidFill>
                          <a:latin typeface="Calibri"/>
                        </a:defRPr>
                      </a:lvl9pPr>
                    </a:lstStyle>
                    <a:p>
                      <a:pPr marL="0" marR="0" algn="ctr">
                        <a:lnSpc>
                          <a:spcPct val="100000"/>
                        </a:lnSpc>
                        <a:spcBef>
                          <a:spcPts val="0"/>
                        </a:spcBef>
                        <a:spcAft>
                          <a:spcPts val="0"/>
                        </a:spcAft>
                      </a:pPr>
                      <a:r>
                        <a:rPr lang="en-US" sz="1400" dirty="0">
                          <a:solidFill>
                            <a:srgbClr val="404040"/>
                          </a:solidFill>
                          <a:effectLst/>
                          <a:latin typeface="+mn-lt"/>
                        </a:rPr>
                        <a:t>50.9% </a:t>
                      </a:r>
                      <a:endParaRPr lang="en-US" sz="1400" dirty="0">
                        <a:solidFill>
                          <a:srgbClr val="404040"/>
                        </a:solidFill>
                        <a:effectLst/>
                        <a:latin typeface="+mn-lt"/>
                        <a:ea typeface="Times New Roman" panose="02020603050405020304" pitchFamily="18" charset="0"/>
                        <a:cs typeface="Times New Roman" panose="02020603050405020304" pitchFamily="18" charset="0"/>
                      </a:endParaRPr>
                    </a:p>
                  </a:txBody>
                  <a:tcPr marR="635" marT="0" marB="0" anchor="ctr"/>
                </a:tc>
                <a:extLst>
                  <a:ext uri="{0D108BD9-81ED-4DB2-BD59-A6C34878D82A}">
                    <a16:rowId xmlns:a16="http://schemas.microsoft.com/office/drawing/2014/main" val="153296820"/>
                  </a:ext>
                </a:extLst>
              </a:tr>
              <a:tr h="211160">
                <a:tc>
                  <a:txBody>
                    <a:bodyPr/>
                    <a:lstStyle/>
                    <a:p>
                      <a:pPr marL="0" marR="0">
                        <a:lnSpc>
                          <a:spcPct val="100000"/>
                        </a:lnSpc>
                        <a:spcBef>
                          <a:spcPts val="0"/>
                        </a:spcBef>
                        <a:spcAft>
                          <a:spcPts val="0"/>
                        </a:spcAft>
                      </a:pPr>
                      <a:r>
                        <a:rPr lang="en-US" sz="1400" dirty="0">
                          <a:solidFill>
                            <a:srgbClr val="404040"/>
                          </a:solidFill>
                          <a:effectLst/>
                          <a:latin typeface="+mn-lt"/>
                        </a:rPr>
                        <a:t>Prior CABG</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0" marT="0" marB="0" anchor="ctr"/>
                </a:tc>
                <a:tc>
                  <a:txBody>
                    <a:bodyPr/>
                    <a:lstStyle/>
                    <a:p>
                      <a:pPr algn="ctr"/>
                      <a:r>
                        <a:rPr lang="en-US" sz="1400" dirty="0">
                          <a:solidFill>
                            <a:srgbClr val="404040"/>
                          </a:solidFill>
                          <a:latin typeface="+mn-lt"/>
                        </a:rPr>
                        <a:t>32.1% </a:t>
                      </a:r>
                    </a:p>
                  </a:txBody>
                  <a:tcPr marR="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27.8% </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994198963"/>
                  </a:ext>
                </a:extLst>
              </a:tr>
              <a:tr h="211160">
                <a:tc>
                  <a:txBody>
                    <a:bodyPr/>
                    <a:lstStyle/>
                    <a:p>
                      <a:pPr marL="0" marR="0">
                        <a:lnSpc>
                          <a:spcPct val="100000"/>
                        </a:lnSpc>
                        <a:spcBef>
                          <a:spcPts val="0"/>
                        </a:spcBef>
                        <a:spcAft>
                          <a:spcPts val="0"/>
                        </a:spcAft>
                      </a:pPr>
                      <a:r>
                        <a:rPr lang="en-US" sz="1400" dirty="0">
                          <a:solidFill>
                            <a:srgbClr val="404040"/>
                          </a:solidFill>
                          <a:effectLst/>
                          <a:latin typeface="+mn-lt"/>
                        </a:rPr>
                        <a:t>Prior Myocardial Infarction</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0" marT="0" marB="0" anchor="ctr"/>
                </a:tc>
                <a:tc>
                  <a:txBody>
                    <a:bodyPr/>
                    <a:lstStyle/>
                    <a:p>
                      <a:pPr algn="ctr"/>
                      <a:r>
                        <a:rPr lang="en-US" sz="1400" dirty="0">
                          <a:solidFill>
                            <a:srgbClr val="404040"/>
                          </a:solidFill>
                          <a:latin typeface="+mn-lt"/>
                        </a:rPr>
                        <a:t>47.8% </a:t>
                      </a:r>
                    </a:p>
                  </a:txBody>
                  <a:tcPr marR="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48.7% </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652988283"/>
                  </a:ext>
                </a:extLst>
              </a:tr>
              <a:tr h="211160">
                <a:tc>
                  <a:txBody>
                    <a:bodyPr/>
                    <a:lstStyle/>
                    <a:p>
                      <a:pPr marL="0" marR="0">
                        <a:lnSpc>
                          <a:spcPct val="100000"/>
                        </a:lnSpc>
                        <a:spcBef>
                          <a:spcPts val="0"/>
                        </a:spcBef>
                        <a:spcAft>
                          <a:spcPts val="0"/>
                        </a:spcAft>
                      </a:pPr>
                      <a:r>
                        <a:rPr lang="en-US" sz="1400" dirty="0">
                          <a:solidFill>
                            <a:srgbClr val="404040"/>
                          </a:solidFill>
                          <a:effectLst/>
                          <a:latin typeface="+mn-lt"/>
                        </a:rPr>
                        <a:t>Previous Congestive Heart Failure</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0" marT="0" marB="0" anchor="ctr"/>
                </a:tc>
                <a:tc>
                  <a:txBody>
                    <a:bodyPr/>
                    <a:lstStyle/>
                    <a:p>
                      <a:pPr algn="ctr"/>
                      <a:r>
                        <a:rPr lang="en-US" sz="1400" dirty="0">
                          <a:solidFill>
                            <a:srgbClr val="404040"/>
                          </a:solidFill>
                          <a:latin typeface="+mn-lt"/>
                        </a:rPr>
                        <a:t>22.4% </a:t>
                      </a:r>
                    </a:p>
                  </a:txBody>
                  <a:tcPr marR="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20.3% </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2117096488"/>
                  </a:ext>
                </a:extLst>
              </a:tr>
              <a:tr h="211160">
                <a:tc>
                  <a:txBody>
                    <a:bodyPr/>
                    <a:lstStyle/>
                    <a:p>
                      <a:pPr marL="0" marR="0">
                        <a:lnSpc>
                          <a:spcPct val="100000"/>
                        </a:lnSpc>
                        <a:spcBef>
                          <a:spcPts val="0"/>
                        </a:spcBef>
                        <a:spcAft>
                          <a:spcPts val="0"/>
                        </a:spcAft>
                      </a:pPr>
                      <a:r>
                        <a:rPr lang="en-US" sz="1400" dirty="0">
                          <a:solidFill>
                            <a:srgbClr val="404040"/>
                          </a:solidFill>
                          <a:effectLst/>
                          <a:latin typeface="+mn-lt"/>
                        </a:rPr>
                        <a:t>History of Renal Disease</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0" marT="0" marB="0" anchor="ctr"/>
                </a:tc>
                <a:tc>
                  <a:txBody>
                    <a:bodyPr/>
                    <a:lstStyle/>
                    <a:p>
                      <a:pPr algn="ctr"/>
                      <a:r>
                        <a:rPr lang="en-US" sz="1400" dirty="0">
                          <a:solidFill>
                            <a:srgbClr val="404040"/>
                          </a:solidFill>
                          <a:latin typeface="+mn-lt"/>
                        </a:rPr>
                        <a:t>18.2% </a:t>
                      </a:r>
                    </a:p>
                  </a:txBody>
                  <a:tcPr marR="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16.4% </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7644853"/>
                  </a:ext>
                </a:extLst>
              </a:tr>
              <a:tr h="211160">
                <a:tc>
                  <a:txBody>
                    <a:bodyPr/>
                    <a:lstStyle/>
                    <a:p>
                      <a:pPr marL="0" marR="0">
                        <a:lnSpc>
                          <a:spcPct val="100000"/>
                        </a:lnSpc>
                        <a:spcBef>
                          <a:spcPts val="0"/>
                        </a:spcBef>
                        <a:spcAft>
                          <a:spcPts val="0"/>
                        </a:spcAft>
                      </a:pPr>
                      <a:r>
                        <a:rPr lang="en-US" sz="1400" dirty="0">
                          <a:solidFill>
                            <a:srgbClr val="404040"/>
                          </a:solidFill>
                          <a:effectLst/>
                          <a:latin typeface="+mn-lt"/>
                        </a:rPr>
                        <a:t>History of Multivessel Disease</a:t>
                      </a:r>
                      <a:endParaRPr lang="en-US" sz="1400" dirty="0">
                        <a:solidFill>
                          <a:srgbClr val="404040"/>
                        </a:solidFill>
                        <a:effectLst/>
                        <a:latin typeface="+mn-lt"/>
                        <a:ea typeface="Calibri" panose="020F0502020204030204" pitchFamily="34" charset="0"/>
                        <a:cs typeface="Calibri" panose="020F0502020204030204" pitchFamily="34" charset="0"/>
                      </a:endParaRPr>
                    </a:p>
                  </a:txBody>
                  <a:tcPr marR="0" marT="0" marB="0" anchor="ctr"/>
                </a:tc>
                <a:tc>
                  <a:txBody>
                    <a:bodyPr/>
                    <a:lstStyle/>
                    <a:p>
                      <a:pPr algn="ctr"/>
                      <a:r>
                        <a:rPr lang="en-US" sz="1400" dirty="0">
                          <a:solidFill>
                            <a:srgbClr val="404040"/>
                          </a:solidFill>
                          <a:latin typeface="+mn-lt"/>
                        </a:rPr>
                        <a:t>79.4% </a:t>
                      </a:r>
                    </a:p>
                  </a:txBody>
                  <a:tcPr marR="0"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77.1% </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182539672"/>
                  </a:ext>
                </a:extLst>
              </a:tr>
              <a:tr h="211160">
                <a:tc>
                  <a:txBody>
                    <a:bodyPr/>
                    <a:lstStyle/>
                    <a:p>
                      <a:pPr marL="0" marR="0" algn="l">
                        <a:lnSpc>
                          <a:spcPct val="100000"/>
                        </a:lnSpc>
                        <a:spcBef>
                          <a:spcPts val="0"/>
                        </a:spcBef>
                        <a:spcAft>
                          <a:spcPts val="0"/>
                        </a:spcAft>
                      </a:pPr>
                      <a:r>
                        <a:rPr lang="en-US" sz="1400" dirty="0">
                          <a:solidFill>
                            <a:srgbClr val="404040"/>
                          </a:solidFill>
                          <a:effectLst/>
                          <a:latin typeface="+mn-lt"/>
                        </a:rPr>
                        <a:t>History of Left Main Disease</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22.4% </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rPr>
                        <a:t>20.9% </a:t>
                      </a: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3531766819"/>
                  </a:ext>
                </a:extLst>
              </a:tr>
              <a:tr h="211160">
                <a:tc>
                  <a:txBody>
                    <a:bodyPr/>
                    <a:lstStyle/>
                    <a:p>
                      <a:pPr marL="0" marR="0" algn="l">
                        <a:lnSpc>
                          <a:spcPct val="100000"/>
                        </a:lnSpc>
                        <a:spcBef>
                          <a:spcPts val="0"/>
                        </a:spcBef>
                        <a:spcAft>
                          <a:spcPts val="0"/>
                        </a:spcAft>
                      </a:pPr>
                      <a:r>
                        <a:rPr lang="en-US" sz="1400" dirty="0">
                          <a:solidFill>
                            <a:srgbClr val="404040"/>
                          </a:solidFill>
                          <a:effectLst/>
                          <a:latin typeface="+mn-lt"/>
                          <a:ea typeface="Calibri" panose="020F0502020204030204" pitchFamily="34" charset="0"/>
                          <a:cs typeface="Times New Roman" panose="02020603050405020304" pitchFamily="18" charset="0"/>
                        </a:rPr>
                        <a:t>Indication for Index Procedure</a:t>
                      </a:r>
                    </a:p>
                  </a:txBody>
                  <a:tcPr marR="635" marT="0" marB="0" anchor="ctr"/>
                </a:tc>
                <a:tc>
                  <a:txBody>
                    <a:bodyPr/>
                    <a:lstStyle/>
                    <a:p>
                      <a:pPr marL="0" marR="0" algn="ctr">
                        <a:lnSpc>
                          <a:spcPct val="100000"/>
                        </a:lnSpc>
                        <a:spcBef>
                          <a:spcPts val="0"/>
                        </a:spcBef>
                        <a:spcAft>
                          <a:spcPts val="0"/>
                        </a:spcAft>
                      </a:pP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tc>
                  <a:txBody>
                    <a:bodyPr/>
                    <a:lstStyle/>
                    <a:p>
                      <a:pPr marL="0" marR="0" algn="ctr">
                        <a:lnSpc>
                          <a:spcPct val="100000"/>
                        </a:lnSpc>
                        <a:spcBef>
                          <a:spcPts val="0"/>
                        </a:spcBef>
                        <a:spcAft>
                          <a:spcPts val="0"/>
                        </a:spcAft>
                      </a:pPr>
                      <a:endParaRPr lang="en-US" sz="1400" dirty="0">
                        <a:solidFill>
                          <a:srgbClr val="404040"/>
                        </a:solidFill>
                        <a:effectLst/>
                        <a:latin typeface="+mn-lt"/>
                        <a:ea typeface="Calibri" panose="020F0502020204030204" pitchFamily="34" charset="0"/>
                        <a:cs typeface="Times New Roman" panose="02020603050405020304" pitchFamily="18" charset="0"/>
                      </a:endParaRPr>
                    </a:p>
                  </a:txBody>
                  <a:tcPr marR="635" marT="0" marB="0" anchor="ctr"/>
                </a:tc>
                <a:extLst>
                  <a:ext uri="{0D108BD9-81ED-4DB2-BD59-A6C34878D82A}">
                    <a16:rowId xmlns:a16="http://schemas.microsoft.com/office/drawing/2014/main" val="1952030658"/>
                  </a:ext>
                </a:extLst>
              </a:tr>
              <a:tr h="211160">
                <a:tc>
                  <a:txBody>
                    <a:bodyPr/>
                    <a:lstStyle/>
                    <a:p>
                      <a:pPr marL="91440" marR="0" algn="l">
                        <a:lnSpc>
                          <a:spcPct val="100000"/>
                        </a:lnSpc>
                        <a:spcBef>
                          <a:spcPts val="0"/>
                        </a:spcBef>
                        <a:spcAft>
                          <a:spcPts val="0"/>
                        </a:spcAft>
                      </a:pPr>
                      <a:r>
                        <a:rPr lang="en-US" sz="1400" dirty="0">
                          <a:solidFill>
                            <a:srgbClr val="404040"/>
                          </a:solidFill>
                          <a:effectLst/>
                          <a:latin typeface="+mn-lt"/>
                          <a:ea typeface="Calibri" panose="020F0502020204030204" pitchFamily="34" charset="0"/>
                          <a:cs typeface="Times New Roman" panose="02020603050405020304" pitchFamily="18" charset="0"/>
                        </a:rPr>
                        <a:t>NSTE-ACS</a:t>
                      </a:r>
                    </a:p>
                  </a:txBody>
                  <a:tcPr marR="635"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ea typeface="Calibri" panose="020F0502020204030204" pitchFamily="34" charset="0"/>
                          <a:cs typeface="Times New Roman" panose="02020603050405020304" pitchFamily="18" charset="0"/>
                        </a:rPr>
                        <a:t>37.4%</a:t>
                      </a:r>
                    </a:p>
                  </a:txBody>
                  <a:tcPr marR="635" marT="0" marB="0" anchor="ctr"/>
                </a:tc>
                <a:tc>
                  <a:txBody>
                    <a:bodyPr/>
                    <a:lstStyle/>
                    <a:p>
                      <a:pPr marL="0" marR="0" algn="ctr">
                        <a:lnSpc>
                          <a:spcPct val="100000"/>
                        </a:lnSpc>
                        <a:spcBef>
                          <a:spcPts val="0"/>
                        </a:spcBef>
                        <a:spcAft>
                          <a:spcPts val="0"/>
                        </a:spcAft>
                      </a:pPr>
                      <a:r>
                        <a:rPr lang="en-US" sz="1400" dirty="0">
                          <a:solidFill>
                            <a:srgbClr val="404040"/>
                          </a:solidFill>
                          <a:effectLst/>
                          <a:latin typeface="+mn-lt"/>
                          <a:ea typeface="Calibri" panose="020F0502020204030204" pitchFamily="34" charset="0"/>
                          <a:cs typeface="Times New Roman" panose="02020603050405020304" pitchFamily="18" charset="0"/>
                        </a:rPr>
                        <a:t>39.6%</a:t>
                      </a:r>
                    </a:p>
                  </a:txBody>
                  <a:tcPr marR="635" marT="0" marB="0" anchor="ctr"/>
                </a:tc>
                <a:extLst>
                  <a:ext uri="{0D108BD9-81ED-4DB2-BD59-A6C34878D82A}">
                    <a16:rowId xmlns:a16="http://schemas.microsoft.com/office/drawing/2014/main" val="2061175943"/>
                  </a:ext>
                </a:extLst>
              </a:tr>
              <a:tr h="211160">
                <a:tc>
                  <a:txBody>
                    <a:bodyPr/>
                    <a:lstStyle/>
                    <a:p>
                      <a:pPr marL="91440" marR="0" algn="l">
                        <a:lnSpc>
                          <a:spcPct val="100000"/>
                        </a:lnSpc>
                        <a:spcBef>
                          <a:spcPts val="0"/>
                        </a:spcBef>
                        <a:spcAft>
                          <a:spcPts val="0"/>
                        </a:spcAft>
                      </a:pPr>
                      <a:r>
                        <a:rPr lang="en-US" sz="1400" dirty="0">
                          <a:solidFill>
                            <a:srgbClr val="404040"/>
                          </a:solidFill>
                          <a:effectLst/>
                          <a:latin typeface="+mn-lt"/>
                          <a:ea typeface="Calibri" panose="020F0502020204030204" pitchFamily="34" charset="0"/>
                          <a:cs typeface="Times New Roman" panose="02020603050405020304" pitchFamily="18" charset="0"/>
                        </a:rPr>
                        <a:t>Stable Angina</a:t>
                      </a:r>
                    </a:p>
                  </a:txBody>
                  <a:tcPr marR="635" marT="0" marB="0" anchor="ctr"/>
                </a:tc>
                <a:tc>
                  <a:txBody>
                    <a:bodyPr/>
                    <a:lstStyle/>
                    <a:p>
                      <a:pPr marL="0" marR="0" algn="ctr">
                        <a:lnSpc>
                          <a:spcPct val="100000"/>
                        </a:lnSpc>
                        <a:spcBef>
                          <a:spcPts val="5"/>
                        </a:spcBef>
                        <a:spcAft>
                          <a:spcPts val="5"/>
                        </a:spcAft>
                      </a:pPr>
                      <a:r>
                        <a:rPr lang="en-US" sz="1400" dirty="0">
                          <a:solidFill>
                            <a:srgbClr val="404040"/>
                          </a:solidFill>
                          <a:effectLst/>
                        </a:rPr>
                        <a:t>54.2%</a:t>
                      </a:r>
                      <a:endParaRPr lang="en-US" sz="1400" dirty="0">
                        <a:solidFill>
                          <a:srgbClr val="404040"/>
                        </a:solidFill>
                        <a:effectLst/>
                        <a:latin typeface="+mn-lt"/>
                        <a:ea typeface="Times New Roman" panose="02020603050405020304" pitchFamily="18" charset="0"/>
                        <a:cs typeface="Times New Roman" panose="02020603050405020304" pitchFamily="18" charset="0"/>
                      </a:endParaRPr>
                    </a:p>
                  </a:txBody>
                  <a:tcPr marL="92075" marR="635"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52.8%</a:t>
                      </a:r>
                      <a:endParaRPr lang="en-US" sz="1400" dirty="0">
                        <a:solidFill>
                          <a:srgbClr val="404040"/>
                        </a:solidFill>
                        <a:effectLst/>
                        <a:latin typeface="+mn-lt"/>
                        <a:ea typeface="Times New Roman" panose="02020603050405020304" pitchFamily="18" charset="0"/>
                        <a:cs typeface="Times New Roman" panose="02020603050405020304" pitchFamily="18" charset="0"/>
                      </a:endParaRPr>
                    </a:p>
                  </a:txBody>
                  <a:tcPr marL="92075" marR="635" marT="0" marB="0" anchor="ctr"/>
                </a:tc>
                <a:extLst>
                  <a:ext uri="{0D108BD9-81ED-4DB2-BD59-A6C34878D82A}">
                    <a16:rowId xmlns:a16="http://schemas.microsoft.com/office/drawing/2014/main" val="2208853521"/>
                  </a:ext>
                </a:extLst>
              </a:tr>
              <a:tr h="211160">
                <a:tc>
                  <a:txBody>
                    <a:bodyPr/>
                    <a:lstStyle/>
                    <a:p>
                      <a:pPr marL="91440" marR="0" algn="l">
                        <a:lnSpc>
                          <a:spcPct val="100000"/>
                        </a:lnSpc>
                        <a:spcBef>
                          <a:spcPts val="0"/>
                        </a:spcBef>
                        <a:spcAft>
                          <a:spcPts val="0"/>
                        </a:spcAft>
                      </a:pPr>
                      <a:r>
                        <a:rPr lang="en-US" sz="1400" dirty="0">
                          <a:solidFill>
                            <a:srgbClr val="404040"/>
                          </a:solidFill>
                          <a:effectLst/>
                          <a:latin typeface="+mn-lt"/>
                          <a:ea typeface="Calibri" panose="020F0502020204030204" pitchFamily="34" charset="0"/>
                          <a:cs typeface="Times New Roman" panose="02020603050405020304" pitchFamily="18" charset="0"/>
                        </a:rPr>
                        <a:t>Silent Ischemia</a:t>
                      </a:r>
                    </a:p>
                  </a:txBody>
                  <a:tcPr marR="635" marT="0" marB="0" anchor="ctr"/>
                </a:tc>
                <a:tc>
                  <a:txBody>
                    <a:bodyPr/>
                    <a:lstStyle/>
                    <a:p>
                      <a:pPr marL="0" marR="0" algn="ctr">
                        <a:lnSpc>
                          <a:spcPct val="100000"/>
                        </a:lnSpc>
                        <a:spcBef>
                          <a:spcPts val="5"/>
                        </a:spcBef>
                        <a:spcAft>
                          <a:spcPts val="5"/>
                        </a:spcAft>
                      </a:pPr>
                      <a:r>
                        <a:rPr lang="en-US" sz="1400" dirty="0">
                          <a:solidFill>
                            <a:srgbClr val="404040"/>
                          </a:solidFill>
                          <a:effectLst/>
                        </a:rPr>
                        <a:t>1.9%</a:t>
                      </a:r>
                      <a:endParaRPr lang="en-US" sz="1400" dirty="0">
                        <a:solidFill>
                          <a:srgbClr val="404040"/>
                        </a:solidFill>
                        <a:effectLst/>
                        <a:latin typeface="+mn-lt"/>
                        <a:ea typeface="Times New Roman" panose="02020603050405020304" pitchFamily="18" charset="0"/>
                        <a:cs typeface="Times New Roman" panose="02020603050405020304" pitchFamily="18" charset="0"/>
                      </a:endParaRPr>
                    </a:p>
                  </a:txBody>
                  <a:tcPr marL="92075" marR="635"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1.3%</a:t>
                      </a:r>
                      <a:endParaRPr lang="en-US" sz="1400" dirty="0">
                        <a:solidFill>
                          <a:srgbClr val="404040"/>
                        </a:solidFill>
                        <a:effectLst/>
                        <a:latin typeface="+mn-lt"/>
                        <a:ea typeface="Times New Roman" panose="02020603050405020304" pitchFamily="18" charset="0"/>
                        <a:cs typeface="Times New Roman" panose="02020603050405020304" pitchFamily="18" charset="0"/>
                      </a:endParaRPr>
                    </a:p>
                  </a:txBody>
                  <a:tcPr marL="92075" marR="635" marT="0" marB="0" anchor="ctr"/>
                </a:tc>
                <a:extLst>
                  <a:ext uri="{0D108BD9-81ED-4DB2-BD59-A6C34878D82A}">
                    <a16:rowId xmlns:a16="http://schemas.microsoft.com/office/drawing/2014/main" val="559694282"/>
                  </a:ext>
                </a:extLst>
              </a:tr>
              <a:tr h="211160">
                <a:tc>
                  <a:txBody>
                    <a:bodyPr/>
                    <a:lstStyle/>
                    <a:p>
                      <a:pPr marL="91440" marR="0" algn="l">
                        <a:lnSpc>
                          <a:spcPct val="100000"/>
                        </a:lnSpc>
                        <a:spcBef>
                          <a:spcPts val="0"/>
                        </a:spcBef>
                        <a:spcAft>
                          <a:spcPts val="0"/>
                        </a:spcAft>
                      </a:pPr>
                      <a:r>
                        <a:rPr lang="en-US" sz="1400" dirty="0">
                          <a:solidFill>
                            <a:srgbClr val="404040"/>
                          </a:solidFill>
                          <a:effectLst/>
                          <a:latin typeface="+mn-lt"/>
                          <a:ea typeface="Calibri" panose="020F0502020204030204" pitchFamily="34" charset="0"/>
                          <a:cs typeface="Times New Roman" panose="02020603050405020304" pitchFamily="18" charset="0"/>
                        </a:rPr>
                        <a:t>Other Indication</a:t>
                      </a:r>
                    </a:p>
                  </a:txBody>
                  <a:tcPr marR="635" marT="0" marB="0" anchor="ctr"/>
                </a:tc>
                <a:tc>
                  <a:txBody>
                    <a:bodyPr/>
                    <a:lstStyle/>
                    <a:p>
                      <a:pPr marL="0" marR="0" algn="ctr">
                        <a:lnSpc>
                          <a:spcPct val="100000"/>
                        </a:lnSpc>
                        <a:spcBef>
                          <a:spcPts val="5"/>
                        </a:spcBef>
                        <a:spcAft>
                          <a:spcPts val="5"/>
                        </a:spcAft>
                      </a:pPr>
                      <a:r>
                        <a:rPr lang="en-US" sz="1400" dirty="0">
                          <a:solidFill>
                            <a:srgbClr val="404040"/>
                          </a:solidFill>
                          <a:effectLst/>
                        </a:rPr>
                        <a:t>6.5%</a:t>
                      </a:r>
                      <a:endParaRPr lang="en-US" sz="1400" dirty="0">
                        <a:solidFill>
                          <a:srgbClr val="404040"/>
                        </a:solidFill>
                        <a:effectLst/>
                        <a:latin typeface="+mn-lt"/>
                        <a:ea typeface="Times New Roman" panose="02020603050405020304" pitchFamily="18" charset="0"/>
                        <a:cs typeface="Times New Roman" panose="02020603050405020304" pitchFamily="18" charset="0"/>
                      </a:endParaRPr>
                    </a:p>
                  </a:txBody>
                  <a:tcPr marL="92075" marR="635" marT="0" marB="0" anchor="ctr"/>
                </a:tc>
                <a:tc>
                  <a:txBody>
                    <a:bodyPr/>
                    <a:lstStyle/>
                    <a:p>
                      <a:pPr marL="0" marR="0" algn="ctr">
                        <a:lnSpc>
                          <a:spcPct val="100000"/>
                        </a:lnSpc>
                        <a:spcBef>
                          <a:spcPts val="5"/>
                        </a:spcBef>
                        <a:spcAft>
                          <a:spcPts val="5"/>
                        </a:spcAft>
                      </a:pPr>
                      <a:r>
                        <a:rPr lang="en-US" sz="1400" dirty="0">
                          <a:solidFill>
                            <a:srgbClr val="404040"/>
                          </a:solidFill>
                          <a:effectLst/>
                          <a:latin typeface="+mn-lt"/>
                        </a:rPr>
                        <a:t>6.3% </a:t>
                      </a:r>
                      <a:endParaRPr lang="en-US" sz="1400" dirty="0">
                        <a:solidFill>
                          <a:srgbClr val="404040"/>
                        </a:solidFill>
                        <a:effectLst/>
                        <a:latin typeface="+mn-lt"/>
                        <a:ea typeface="Times New Roman" panose="02020603050405020304" pitchFamily="18" charset="0"/>
                        <a:cs typeface="Times New Roman" panose="02020603050405020304" pitchFamily="18" charset="0"/>
                      </a:endParaRPr>
                    </a:p>
                  </a:txBody>
                  <a:tcPr marL="92075" marR="635" marT="0" marB="0" anchor="ctr"/>
                </a:tc>
                <a:extLst>
                  <a:ext uri="{0D108BD9-81ED-4DB2-BD59-A6C34878D82A}">
                    <a16:rowId xmlns:a16="http://schemas.microsoft.com/office/drawing/2014/main" val="4023630461"/>
                  </a:ext>
                </a:extLst>
              </a:tr>
            </a:tbl>
          </a:graphicData>
        </a:graphic>
      </p:graphicFrame>
      <p:sp>
        <p:nvSpPr>
          <p:cNvPr id="2" name="Rounded Rectangle 1">
            <a:extLst>
              <a:ext uri="{FF2B5EF4-FFF2-40B4-BE49-F238E27FC236}">
                <a16:creationId xmlns:a16="http://schemas.microsoft.com/office/drawing/2014/main" id="{8ED4EBAA-7A03-8ED4-E077-70A703761ECA}"/>
              </a:ext>
            </a:extLst>
          </p:cNvPr>
          <p:cNvSpPr/>
          <p:nvPr/>
        </p:nvSpPr>
        <p:spPr>
          <a:xfrm>
            <a:off x="731520" y="1562793"/>
            <a:ext cx="7635240" cy="232756"/>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5C58D981-7976-A2BD-34AC-D0BB06EEF989}"/>
              </a:ext>
            </a:extLst>
          </p:cNvPr>
          <p:cNvSpPr/>
          <p:nvPr/>
        </p:nvSpPr>
        <p:spPr>
          <a:xfrm>
            <a:off x="731520" y="2011680"/>
            <a:ext cx="7635240" cy="232756"/>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a:extLst>
              <a:ext uri="{FF2B5EF4-FFF2-40B4-BE49-F238E27FC236}">
                <a16:creationId xmlns:a16="http://schemas.microsoft.com/office/drawing/2014/main" id="{097A1273-96FC-2B5D-5022-AFAF782FFB2B}"/>
              </a:ext>
            </a:extLst>
          </p:cNvPr>
          <p:cNvSpPr/>
          <p:nvPr/>
        </p:nvSpPr>
        <p:spPr>
          <a:xfrm>
            <a:off x="731520" y="2435629"/>
            <a:ext cx="7635240" cy="232756"/>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a:extLst>
              <a:ext uri="{FF2B5EF4-FFF2-40B4-BE49-F238E27FC236}">
                <a16:creationId xmlns:a16="http://schemas.microsoft.com/office/drawing/2014/main" id="{840BAE45-4D91-FAA9-4D2A-3A38CF32FAB9}"/>
              </a:ext>
            </a:extLst>
          </p:cNvPr>
          <p:cNvSpPr/>
          <p:nvPr/>
        </p:nvSpPr>
        <p:spPr>
          <a:xfrm>
            <a:off x="731520" y="3067396"/>
            <a:ext cx="7635240" cy="232756"/>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a:extLst>
              <a:ext uri="{FF2B5EF4-FFF2-40B4-BE49-F238E27FC236}">
                <a16:creationId xmlns:a16="http://schemas.microsoft.com/office/drawing/2014/main" id="{0865F385-F059-98C5-AB76-DE96825F54A3}"/>
              </a:ext>
            </a:extLst>
          </p:cNvPr>
          <p:cNvSpPr/>
          <p:nvPr/>
        </p:nvSpPr>
        <p:spPr>
          <a:xfrm>
            <a:off x="731520" y="3699162"/>
            <a:ext cx="7639396" cy="465513"/>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552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8" grpId="0" animBg="1"/>
    </p:bldLst>
  </p:timing>
</p:sld>
</file>

<file path=ppt/theme/theme1.xml><?xml version="1.0" encoding="utf-8"?>
<a:theme xmlns:a="http://schemas.openxmlformats.org/drawingml/2006/main" name="Retrospect">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ustom 2">
      <a:majorFont>
        <a:latin typeface="Calibri Light"/>
        <a:ea typeface=""/>
        <a:cs typeface=""/>
      </a:majorFont>
      <a:minorFont>
        <a:latin typeface="Calibri"/>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 BSC Arrows Edge</Template>
  <TotalTime>8887</TotalTime>
  <Words>2213</Words>
  <Application>Microsoft Macintosh PowerPoint</Application>
  <PresentationFormat>On-screen Show (16:9)</PresentationFormat>
  <Paragraphs>464</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Calibri</vt:lpstr>
      <vt:lpstr>Calibri Light</vt:lpstr>
      <vt:lpstr>Wingdings</vt:lpstr>
      <vt:lpstr>Retrospect</vt:lpstr>
      <vt:lpstr>PowerPoint Presentation</vt:lpstr>
      <vt:lpstr>Disclosure of Relevant Financial Relationships</vt:lpstr>
      <vt:lpstr>Introduction </vt:lpstr>
      <vt:lpstr>AGENT IDE Study Design</vt:lpstr>
      <vt:lpstr>AGENT IDE Study Leadership Team</vt:lpstr>
      <vt:lpstr>AGENT IDE Centers – Top Enrolling Sites</vt:lpstr>
      <vt:lpstr>Sample Size Calculation</vt:lpstr>
      <vt:lpstr>Patient Disposition</vt:lpstr>
      <vt:lpstr>Baseline Clinical Characteristics</vt:lpstr>
      <vt:lpstr>Baseline Restenosis Pattern</vt:lpstr>
      <vt:lpstr>Angiographic Lesion Characteristics</vt:lpstr>
      <vt:lpstr>Procedural Characteristics</vt:lpstr>
      <vt:lpstr>Antiplatelet Medication Usage</vt:lpstr>
      <vt:lpstr>Primary Endpoint: TLF at 1-Year</vt:lpstr>
      <vt:lpstr>TLR and Target Vessel Related MI at 1-Year</vt:lpstr>
      <vt:lpstr>Definite/Probable ST at 1-Year</vt:lpstr>
      <vt:lpstr>Additional Endpoints at 1-Year</vt:lpstr>
      <vt:lpstr>Subgroup Analyses of the Primary Outcome</vt:lpstr>
      <vt:lpstr>Discussion Points - Sample Size</vt:lpstr>
      <vt:lpstr>Discussion Points – Control Group</vt:lpstr>
      <vt:lpstr>Conclusions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Bhatt, Pooja</dc:creator>
  <cp:lastModifiedBy>Yeh, Robert W (HMFP - Cardiology)</cp:lastModifiedBy>
  <cp:revision>90</cp:revision>
  <dcterms:created xsi:type="dcterms:W3CDTF">2023-01-20T19:13:19Z</dcterms:created>
  <dcterms:modified xsi:type="dcterms:W3CDTF">2023-10-23T18:55:39Z</dcterms:modified>
</cp:coreProperties>
</file>