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97" r:id="rId3"/>
    <p:sldId id="373" r:id="rId4"/>
    <p:sldId id="376" r:id="rId5"/>
    <p:sldId id="385" r:id="rId6"/>
    <p:sldId id="386" r:id="rId7"/>
    <p:sldId id="403" r:id="rId8"/>
    <p:sldId id="378" r:id="rId9"/>
    <p:sldId id="379" r:id="rId10"/>
    <p:sldId id="398" r:id="rId11"/>
    <p:sldId id="404" r:id="rId12"/>
    <p:sldId id="38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4653"/>
  </p:normalViewPr>
  <p:slideViewPr>
    <p:cSldViewPr snapToGrid="0" snapToObjects="1">
      <p:cViewPr>
        <p:scale>
          <a:sx n="142" d="100"/>
          <a:sy n="142" d="100"/>
        </p:scale>
        <p:origin x="2560" y="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B7E36-4C0C-B141-AB5D-B11E502A9FDF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06B74-0694-6A42-BB82-16B100F7E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7D0FD0-6C81-48E1-A37E-A2155599CBD8}" type="slidenum">
              <a:rPr lang="en-US" altLang="en-US" smtClean="0">
                <a:ea typeface="ヒラギノ角ゴ Pro W3" charset="-128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ea typeface="ヒラギノ角ゴ Pro W3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78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06B74-0694-6A42-BB82-16B100F7E1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5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7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8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6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6DDA-047C-AF49-AFA7-3EAB010DDF75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43C4-38C5-C44F-9708-D63027CE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2" y="571977"/>
            <a:ext cx="9144000" cy="2721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942" y="2179411"/>
            <a:ext cx="8565266" cy="11138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b="1" cap="small" dirty="0" err="1"/>
              <a:t>Transcatheter</a:t>
            </a:r>
            <a:r>
              <a:rPr lang="en-US" sz="3200" b="1" cap="small" dirty="0"/>
              <a:t> Aortic Valve Replacement for </a:t>
            </a:r>
            <a:r>
              <a:rPr lang="en-US" sz="3200" b="1" cap="small" dirty="0" smtClean="0"/>
              <a:t>the treatment </a:t>
            </a:r>
            <a:r>
              <a:rPr lang="en-US" sz="3200" b="1" cap="small" dirty="0"/>
              <a:t>of Pure Native Aortic Valve Regurgitation in Selected Non-Surgical </a:t>
            </a:r>
            <a:r>
              <a:rPr lang="en-US" sz="3200" b="1" cap="small" dirty="0" smtClean="0"/>
              <a:t>Candidates- on behalf of TAVR-NAVR Investigators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79675" y="3886200"/>
            <a:ext cx="7465671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Danny Dvir, MD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University of Washington, Seattle, USA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" y="5509549"/>
            <a:ext cx="9135285" cy="13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2"/>
          <a:stretch/>
        </p:blipFill>
        <p:spPr>
          <a:xfrm>
            <a:off x="1190634" y="121620"/>
            <a:ext cx="6499151" cy="62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9144000" cy="37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17955" y="128753"/>
            <a:ext cx="7772400" cy="111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 dirty="0" smtClean="0"/>
              <a:t>Conclusions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6660" y="1009593"/>
            <a:ext cx="8594610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Although significant improvement is seen with newer-generation </a:t>
            </a:r>
            <a:r>
              <a:rPr lang="en-US" sz="2400" smtClean="0"/>
              <a:t>THV devices, TAVR </a:t>
            </a:r>
            <a:r>
              <a:rPr lang="en-US" sz="2400" dirty="0" smtClean="0"/>
              <a:t>for NAVR is a challenging approach associated with limited procedural efficacy.</a:t>
            </a:r>
            <a:endParaRPr lang="en-US" sz="1100" dirty="0" smtClean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Widely utilized THV devices have suboptimal clinical outcomes in NAVR - malposition, significant AR and a need for a second THV.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THV sizing considerations TAVR-NAVR may require </a:t>
            </a:r>
            <a:r>
              <a:rPr lang="en-US" sz="2400" dirty="0"/>
              <a:t>different </a:t>
            </a:r>
            <a:r>
              <a:rPr lang="en-US" sz="2400" dirty="0" smtClean="0"/>
              <a:t>approach than in aortic stenosis.</a:t>
            </a:r>
            <a:endParaRPr lang="en-US" sz="1100" dirty="0" smtClean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Better clinical outcomes can be expected if patients would get referred at an earlier clinical stage.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Novel THV devices designed to </a:t>
            </a:r>
            <a:r>
              <a:rPr lang="en-US" sz="2400" dirty="0"/>
              <a:t>treat NAVR </a:t>
            </a:r>
            <a:r>
              <a:rPr lang="en-US" sz="2400" dirty="0" smtClean="0"/>
              <a:t>may potentially improve clinical outcomes.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015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ea typeface="MS PGothic" pitchFamily="34" charset="-128"/>
              <a:cs typeface="ヒラギノ角ゴ Pro W3" charset="-128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75565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Disclosure Statement of Financial Interest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2743200"/>
            <a:ext cx="3810000" cy="2698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en-US" sz="1600" b="0" dirty="0" smtClean="0"/>
              <a:t>Consulting Fees/Honoraria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24400" y="2743200"/>
            <a:ext cx="3810000" cy="300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altLang="en-US" sz="1600" b="0" dirty="0" smtClean="0"/>
              <a:t>Edwards </a:t>
            </a:r>
            <a:r>
              <a:rPr lang="en-US" altLang="en-US" sz="1600" b="0" dirty="0"/>
              <a:t>Lifesciences, </a:t>
            </a:r>
            <a:r>
              <a:rPr lang="en-US" altLang="en-US" sz="1600" b="0" dirty="0" smtClean="0"/>
              <a:t>Medtronic, Abbott, Jena</a:t>
            </a:r>
            <a:endParaRPr lang="en-US" altLang="en-US" sz="1600" b="0" dirty="0" smtClean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ea typeface="ヒラギノ角ゴ Pro W3" charset="-128"/>
              </a:rPr>
              <a:t>Within the past 12 months, </a:t>
            </a:r>
            <a:r>
              <a:rPr lang="en-US" altLang="en-US" sz="2000" dirty="0" smtClean="0">
                <a:ea typeface="ヒラギノ角ゴ Pro W3" charset="-128"/>
              </a:rPr>
              <a:t>I [Danny Dvir] </a:t>
            </a:r>
            <a:r>
              <a:rPr lang="en-US" altLang="en-US" sz="2000" dirty="0">
                <a:ea typeface="ヒラギノ角ゴ Pro W3" charset="-128"/>
              </a:rPr>
              <a:t>or my spouse/partner have had a financial interest/arrangement or affiliation with the organization(s) listed below.</a:t>
            </a:r>
            <a:endParaRPr lang="en-US" altLang="en-US" sz="2000" i="1" dirty="0">
              <a:ea typeface="ヒラギノ角ゴ Pro W3" charset="-128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372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ea typeface="ヒラギノ角ゴ Pro W3" charset="-128"/>
              </a:rPr>
              <a:t>Affiliation/Financial Relationship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724400" y="2362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ea typeface="ヒラギノ角ゴ Pro W3" charset="-128"/>
              </a:rPr>
              <a:t>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8262"/>
            <a:ext cx="9144000" cy="1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92" y="1245139"/>
            <a:ext cx="790565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Patients with severe </a:t>
            </a:r>
            <a:r>
              <a:rPr lang="en-US" sz="2800" dirty="0" smtClean="0"/>
              <a:t>non-calcified </a:t>
            </a:r>
            <a:r>
              <a:rPr lang="en-US" sz="2800" dirty="0"/>
              <a:t>native aortic </a:t>
            </a:r>
            <a:r>
              <a:rPr lang="en-US" sz="2800" dirty="0" smtClean="0"/>
              <a:t>valve regurgitation (NAVR) are occasionally at increased risk for open heart surgery.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There are currently no indicated </a:t>
            </a:r>
            <a:r>
              <a:rPr lang="en-US" sz="2800" dirty="0" err="1" smtClean="0"/>
              <a:t>transcatheter</a:t>
            </a:r>
            <a:r>
              <a:rPr lang="en-US" sz="2800" dirty="0" smtClean="0"/>
              <a:t> devices for the treatment of isolated NAVR.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 err="1" smtClean="0"/>
              <a:t>Transcatheter</a:t>
            </a:r>
            <a:r>
              <a:rPr lang="en-US" sz="2800" dirty="0" smtClean="0"/>
              <a:t> heart valves (THVs) were utilized off-label for the treatment of NAVR and data were collected and evaluated retrospectively.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0815" y="-23730"/>
            <a:ext cx="5945912" cy="546259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1600" b="1" dirty="0" smtClean="0"/>
              <a:t>TAVR for pure, severe aortic regurgitation (AR)</a:t>
            </a:r>
            <a:endParaRPr lang="en-US" sz="1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29816"/>
            <a:ext cx="453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815" y="-23730"/>
            <a:ext cx="5945912" cy="546259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1600" b="1" dirty="0" smtClean="0"/>
              <a:t>TAVR for pure, severe aortic regurgitation (AR)</a:t>
            </a:r>
            <a:endParaRPr lang="en-US" sz="16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29816"/>
            <a:ext cx="453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982" y="1832834"/>
            <a:ext cx="743599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Since March2017</a:t>
            </a:r>
            <a:r>
              <a:rPr lang="en-US" sz="2600" dirty="0" smtClean="0"/>
              <a:t>, </a:t>
            </a:r>
            <a:r>
              <a:rPr lang="en-US" sz="2600" dirty="0" smtClean="0"/>
              <a:t>we </a:t>
            </a:r>
            <a:r>
              <a:rPr lang="en-US" sz="2600" dirty="0" smtClean="0"/>
              <a:t>have collected </a:t>
            </a:r>
            <a:r>
              <a:rPr lang="en-US" sz="2600" dirty="0" smtClean="0"/>
              <a:t>data on </a:t>
            </a:r>
            <a:r>
              <a:rPr lang="en-US" sz="2600" b="1" dirty="0" smtClean="0"/>
              <a:t>254 TAVR-NAVR patients</a:t>
            </a:r>
            <a:r>
              <a:rPr lang="en-US" sz="2600" b="1" dirty="0"/>
              <a:t> </a:t>
            </a:r>
            <a:r>
              <a:rPr lang="en-US" sz="2600" b="1" dirty="0" smtClean="0"/>
              <a:t>(DATA LOCK Aug 2017) </a:t>
            </a:r>
            <a:r>
              <a:rPr lang="en-US" sz="2600" dirty="0" smtClean="0"/>
              <a:t>by </a:t>
            </a:r>
            <a:r>
              <a:rPr lang="en-US" sz="2600" dirty="0" smtClean="0"/>
              <a:t>use of the international, multicenter </a:t>
            </a:r>
            <a:r>
              <a:rPr lang="en-US" sz="2600" dirty="0" smtClean="0"/>
              <a:t>collaboration </a:t>
            </a:r>
            <a:r>
              <a:rPr lang="en-US" sz="2600" dirty="0" smtClean="0"/>
              <a:t>within the VIVID Registry.</a:t>
            </a:r>
            <a:endParaRPr lang="en-US" sz="2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597768" y="6030191"/>
            <a:ext cx="5876463" cy="827809"/>
            <a:chOff x="1632122" y="4067456"/>
            <a:chExt cx="5876463" cy="827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572" y="4067456"/>
              <a:ext cx="2759183" cy="6839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210" y="4067456"/>
              <a:ext cx="3023999" cy="67715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32122" y="4731909"/>
              <a:ext cx="5876463" cy="163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67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4"/>
          <p:cNvSpPr txBox="1">
            <a:spLocks/>
          </p:cNvSpPr>
          <p:nvPr/>
        </p:nvSpPr>
        <p:spPr>
          <a:xfrm>
            <a:off x="-159927" y="7989"/>
            <a:ext cx="9551624" cy="1178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Baseline </a:t>
            </a:r>
            <a:r>
              <a:rPr lang="nb-NO" dirty="0" err="1" smtClean="0"/>
              <a:t>Characteristics</a:t>
            </a:r>
            <a:endParaRPr lang="nb-NO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75376"/>
              </p:ext>
            </p:extLst>
          </p:nvPr>
        </p:nvGraphicFramePr>
        <p:xfrm>
          <a:off x="2081030" y="1328675"/>
          <a:ext cx="5069709" cy="5207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410"/>
                <a:gridCol w="2093299"/>
              </a:tblGrid>
              <a:tr h="2366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Pure Severe NAVR (n = 254)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Patient Characteristics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Age, years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74 ± 12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134/250 (54%)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EuroSCORE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8.7 ± 9.3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STS Score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6.5 ± 6.2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Echocardiographic Assessment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LVEF, 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44.7 ± 14.9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LVEDD, 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58.7 ± 11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Mean aortic valve gradient, mmHg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11.2 ± 6.4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Aortic valve area, cm2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1.9 ± 0.7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Mitral regurgitation, moderate or severe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89/206 (43%)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Pulmonary hypertension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74/154 (48%)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Etiology of 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Degenerative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139/229 (61%)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Aortic aneurysm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24/229 (10%)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Rheumatoid vasculitis/Takayasu arteritis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5/229 (2%)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Post-endocarditis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16/229 (7%)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Post-radiotherapy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7/229 (3%)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Post-LVAD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3/229 (1%)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Ross Procedure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1/229 (0.5%)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36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Unknown/Other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34/229 (15%)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14004"/>
              </p:ext>
            </p:extLst>
          </p:nvPr>
        </p:nvGraphicFramePr>
        <p:xfrm>
          <a:off x="2321962" y="1161870"/>
          <a:ext cx="4951674" cy="5562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536"/>
                <a:gridCol w="2419138"/>
              </a:tblGrid>
              <a:tr h="230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Pure Severe NAVR (n = 254)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General Anesthesia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144/240 (60%)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Access Route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Transfemoral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192/25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(76%)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Transsubclavian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6/25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Direct </a:t>
                      </a:r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aortic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7/25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Transapical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46/25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(18%)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/25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r>
                        <a:rPr lang="mr-IN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(0.5%)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THV Device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CoreValve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103/254 (41%)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Evolut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R/PRO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37/254 (15%)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Engager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10/254 (4%)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JenaValve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34/254 (13%)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Portico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3/254 (1%)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Symetis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Acurate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17/254 (7%)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51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12/254 (5%)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Direct </a:t>
                      </a:r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20/254 (8%)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SAPIEN </a:t>
                      </a:r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6/254 (2%)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SAPIEN </a:t>
                      </a:r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12/254 (5%)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Contrast, 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163 ± 95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Hospitalization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Intensive </a:t>
                      </a:r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Care </a:t>
                      </a:r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Unit (days)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4.2 ± 8.4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Total Length (days)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12.5 ± 12.1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New Pacemaker Implantation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44/225 (19.6%)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551" marR="6551" marT="6551" marB="0" anchor="b">
                    <a:noFill/>
                  </a:tcPr>
                </a:tc>
              </a:tr>
            </a:tbl>
          </a:graphicData>
        </a:graphic>
      </p:graphicFrame>
      <p:sp>
        <p:nvSpPr>
          <p:cNvPr id="10" name="Tittel 14"/>
          <p:cNvSpPr txBox="1">
            <a:spLocks/>
          </p:cNvSpPr>
          <p:nvPr/>
        </p:nvSpPr>
        <p:spPr>
          <a:xfrm>
            <a:off x="-159927" y="0"/>
            <a:ext cx="9551624" cy="1178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Procedural</a:t>
            </a:r>
            <a:r>
              <a:rPr lang="nb-NO" dirty="0" smtClean="0"/>
              <a:t> </a:t>
            </a:r>
            <a:r>
              <a:rPr lang="nb-NO" dirty="0" err="1" smtClean="0"/>
              <a:t>Characteristics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19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47887"/>
              </p:ext>
            </p:extLst>
          </p:nvPr>
        </p:nvGraphicFramePr>
        <p:xfrm>
          <a:off x="654423" y="1828803"/>
          <a:ext cx="7718611" cy="3317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9082"/>
                <a:gridCol w="2895600"/>
                <a:gridCol w="2303929"/>
              </a:tblGrid>
              <a:tr h="112182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Non-repositionable THV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Repositionable THV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14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First Generation THV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CoreValve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1455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SAPIEN XT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14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Newer Generation THV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Symetis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Acurate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Evolut</a:t>
                      </a:r>
                      <a:r>
                        <a:rPr lang="en-US" sz="2000" u="none" strike="noStrike" dirty="0">
                          <a:effectLst/>
                        </a:rPr>
                        <a:t> 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145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SAPIEN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Lotus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145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Portico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2268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JenaValve</a:t>
                      </a:r>
                      <a:r>
                        <a:rPr lang="en-US" sz="2000" u="none" strike="noStrike" dirty="0">
                          <a:effectLst/>
                        </a:rPr>
                        <a:t>, Engager, Direct Flow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  <p:sp>
        <p:nvSpPr>
          <p:cNvPr id="5" name="Tittel 14"/>
          <p:cNvSpPr txBox="1">
            <a:spLocks/>
          </p:cNvSpPr>
          <p:nvPr/>
        </p:nvSpPr>
        <p:spPr>
          <a:xfrm>
            <a:off x="-159927" y="0"/>
            <a:ext cx="9551624" cy="1178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Procedural</a:t>
            </a:r>
            <a:r>
              <a:rPr lang="nb-NO" dirty="0" smtClean="0"/>
              <a:t> </a:t>
            </a:r>
            <a:r>
              <a:rPr lang="nb-NO" dirty="0" err="1" smtClean="0"/>
              <a:t>Characteristics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5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109153"/>
              </p:ext>
            </p:extLst>
          </p:nvPr>
        </p:nvGraphicFramePr>
        <p:xfrm>
          <a:off x="156135" y="2372914"/>
          <a:ext cx="8818178" cy="1579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5158"/>
                <a:gridCol w="2163941"/>
                <a:gridCol w="2163941"/>
                <a:gridCol w="735138"/>
              </a:tblGrid>
              <a:tr h="1974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First Generation THV (n = 109)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Newer generation THV (n = 145)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</a:tr>
              <a:tr h="197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Device Success (VARC 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47/101 (47%)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113/137 (82%)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&lt; 0.001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</a:tr>
              <a:tr h="197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Absence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of procedural mortality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105/108 (97%)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140/144 (97%)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</a:tr>
              <a:tr h="197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Successful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access, delivery, deployment, system retrieval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108/109 (99%)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145/145 (100%)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</a:tr>
              <a:tr h="197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Correct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positioning of a single valve into proper location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73/109 (67%)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132/145 (91%)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</a:tr>
              <a:tr h="197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Intended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THV 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68/102 (67%)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126/137 (92%)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</a:tr>
              <a:tr h="197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Mean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gradient &lt; 20 mmHg or peak v &lt; 3 m/s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101/103 (98%)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130/137 (95%)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</a:tr>
              <a:tr h="197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No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moderate or severe 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70/102 (69%)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132/137 (96%)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169" marR="6169" marT="6169" marB="0" anchor="b">
                    <a:noFill/>
                  </a:tcPr>
                </a:tc>
              </a:tr>
            </a:tbl>
          </a:graphicData>
        </a:graphic>
      </p:graphicFrame>
      <p:sp>
        <p:nvSpPr>
          <p:cNvPr id="10" name="Tittel 14"/>
          <p:cNvSpPr txBox="1">
            <a:spLocks/>
          </p:cNvSpPr>
          <p:nvPr/>
        </p:nvSpPr>
        <p:spPr>
          <a:xfrm>
            <a:off x="-159927" y="0"/>
            <a:ext cx="9551624" cy="1178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Procedural</a:t>
            </a:r>
            <a:r>
              <a:rPr lang="nb-NO" dirty="0" smtClean="0"/>
              <a:t> </a:t>
            </a:r>
            <a:r>
              <a:rPr lang="nb-NO" dirty="0" err="1" smtClean="0"/>
              <a:t>Characteristics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2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33522"/>
              </p:ext>
            </p:extLst>
          </p:nvPr>
        </p:nvGraphicFramePr>
        <p:xfrm>
          <a:off x="533400" y="1498600"/>
          <a:ext cx="8077201" cy="386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9925"/>
                <a:gridCol w="2117014"/>
                <a:gridCol w="2117014"/>
                <a:gridCol w="633248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First Generation THV (n = 109)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Newer generation THV (n = 145)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Early safety at 30 days (VARC 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67/93 (72%)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96/130 (74%)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0.88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All-cause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mortality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18/105 (17%)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11/143 (8%)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All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stroke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3/100 (3%)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5/136 (4%)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Major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vascular complication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7/105 (7%)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7/143 (5%)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Life-threatening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bleeding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5/103 (5%)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1/142 (1%)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Acute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kidney injury stage ≥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15/95 (16%)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15/136 (11%)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Coronary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artery </a:t>
                      </a:r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obstruction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0/109 (0%)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1/135 (1%)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Repeat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procedure for valve-related dysfunction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4/109 (4%)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6/135 (4%)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Clinical efficacy after 30 days (VARC 2)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44/78 (56%)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75/104 (72%)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0.04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All-cause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mortality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18/105 (17%)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11/143 (8%)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Cardiac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mortality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13/105 (12%)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10/143 (7%)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Non-cardiac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mortality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5/105 (5%)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1/143 (1%)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All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stroke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3/100 (3%)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5/137 (4%)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Valve-related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dysfunction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26/91 (29%)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12/124 (10%)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Mean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gradient ≥ 20 mmHg or EOA ≤ 0.9-1.1 cm2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4/95 (4%)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7/126 (6%)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Moderate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or severe 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24/94 (26%)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6/128 (5%)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NYHA </a:t>
                      </a:r>
                      <a:r>
                        <a:rPr lang="en-US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class III or 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15/85 (18%)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16/120 (13%)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  <p:sp>
        <p:nvSpPr>
          <p:cNvPr id="7" name="Tittel 14"/>
          <p:cNvSpPr txBox="1">
            <a:spLocks/>
          </p:cNvSpPr>
          <p:nvPr/>
        </p:nvSpPr>
        <p:spPr>
          <a:xfrm>
            <a:off x="-159927" y="0"/>
            <a:ext cx="9551624" cy="1178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Outcomes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23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956</Words>
  <Application>Microsoft Macintosh PowerPoint</Application>
  <PresentationFormat>On-screen Show (4:3)</PresentationFormat>
  <Paragraphs>204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MS PGothic</vt:lpstr>
      <vt:lpstr>ヒラギノ角ゴ Pro W3</vt:lpstr>
      <vt:lpstr>Arial</vt:lpstr>
      <vt:lpstr>Office Theme</vt:lpstr>
      <vt:lpstr>Transcatheter Aortic Valve Replacement for the treatment of Pure Native Aortic Valve Regurgitation in Selected Non-Surgical Candidates- on behalf of TAVR-NAVR Investigators    </vt:lpstr>
      <vt:lpstr>Disclosure Statement of Financial Interest</vt:lpstr>
      <vt:lpstr>TAVR for pure, severe aortic regurgitation (AR)</vt:lpstr>
      <vt:lpstr>TAVR for pure, severe aortic regurgitation (AR)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De Backer</dc:creator>
  <cp:lastModifiedBy>Microsoft Office User</cp:lastModifiedBy>
  <cp:revision>265</cp:revision>
  <dcterms:created xsi:type="dcterms:W3CDTF">2016-04-17T14:53:44Z</dcterms:created>
  <dcterms:modified xsi:type="dcterms:W3CDTF">2018-03-04T22:46:51Z</dcterms:modified>
</cp:coreProperties>
</file>