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9" autoAdjust="0"/>
    <p:restoredTop sz="94886" autoAdjust="0"/>
  </p:normalViewPr>
  <p:slideViewPr>
    <p:cSldViewPr>
      <p:cViewPr>
        <p:scale>
          <a:sx n="81" d="100"/>
          <a:sy n="81" d="100"/>
        </p:scale>
        <p:origin x="1832" y="6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6AAD-58A1-654D-AD1D-6EFAF9DDEFEA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50B6-EB99-564B-804A-2239DC4F3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8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50B6-EB99-564B-804A-2239DC4F3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0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50B6-EB99-564B-804A-2239DC4F3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50B6-EB99-564B-804A-2239DC4F3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50B6-EB99-564B-804A-2239DC4F3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12/15/18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19151"/>
            <a:ext cx="7772400" cy="3352799"/>
          </a:xfrm>
        </p:spPr>
        <p:txBody>
          <a:bodyPr/>
          <a:lstStyle/>
          <a:p>
            <a:r>
              <a:rPr lang="en-US" dirty="0"/>
              <a:t>Cardiac Amyloidosis Presenting as a Rapid Decline in Ejection Fraction and Persistent </a:t>
            </a:r>
            <a:r>
              <a:rPr lang="en-US" dirty="0" err="1"/>
              <a:t>Troponinemia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6349"/>
            <a:ext cx="8534400" cy="331827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 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To rule out LV thrombi, Cardiac MRI was obtained and it revealed </a:t>
            </a:r>
            <a:r>
              <a:rPr lang="en-US" sz="1600" dirty="0"/>
              <a:t>prolong T1 relaxation and significant delayed gadolinium enhancement suspicious for cardiac amyloidosis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7912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Follow up Technetium</a:t>
            </a:r>
            <a:r>
              <a:rPr lang="en-US" sz="1600" dirty="0"/>
              <a:t> Pyrophosphate NM bone scan </a:t>
            </a:r>
            <a:r>
              <a:rPr lang="en-US" sz="1600" dirty="0" err="1"/>
              <a:t>spect</a:t>
            </a:r>
            <a:r>
              <a:rPr lang="en-US" sz="1600" dirty="0"/>
              <a:t> reveals abnormal radiotracer uptake within the cardiac myocardium that is greater than bone uptake. Findings characteristic of grade 3 cardiac amyloidosis.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0" y="0"/>
            <a:ext cx="532349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3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3088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Fat pad biopsy and mass spectrometry confirmed tissue </a:t>
            </a:r>
            <a:r>
              <a:rPr lang="en-US" dirty="0" err="1"/>
              <a:t>transthyretin</a:t>
            </a:r>
            <a:r>
              <a:rPr lang="en-US" dirty="0"/>
              <a:t> amyloidosis.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Coronary angiography was </a:t>
            </a:r>
            <a:r>
              <a:rPr lang="en-US" dirty="0" smtClean="0"/>
              <a:t>done to r/o CAD as a cause of his troponin leak. It revealed a non obstructive CAD.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patient was managed conservatively with diuretics and discharged with appropriate follow-ups in place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His </a:t>
            </a:r>
            <a:r>
              <a:rPr lang="en-US" dirty="0"/>
              <a:t>home </a:t>
            </a:r>
            <a:r>
              <a:rPr lang="en-US" dirty="0" err="1"/>
              <a:t>lisinopril</a:t>
            </a:r>
            <a:r>
              <a:rPr lang="en-US" dirty="0"/>
              <a:t> and </a:t>
            </a:r>
            <a:r>
              <a:rPr lang="en-US" dirty="0" err="1"/>
              <a:t>metoprolol</a:t>
            </a:r>
            <a:r>
              <a:rPr lang="en-US" dirty="0"/>
              <a:t> were discontinued due to concerns that they may worsen h</a:t>
            </a:r>
            <a:r>
              <a:rPr lang="en-US" dirty="0" smtClean="0"/>
              <a:t>is </a:t>
            </a:r>
            <a:r>
              <a:rPr lang="en-US" dirty="0"/>
              <a:t>symptoms.</a:t>
            </a:r>
          </a:p>
        </p:txBody>
      </p:sp>
    </p:spTree>
    <p:extLst>
      <p:ext uri="{BB962C8B-B14F-4D97-AF65-F5344CB8AC3E}">
        <p14:creationId xmlns:p14="http://schemas.microsoft.com/office/powerpoint/2010/main" val="819903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Persistently elevated cardiac biomarkers may be of prognostic value in patients who do not respond to normal HF therapies and have rapid disease progression. </a:t>
            </a:r>
            <a:endParaRPr lang="en-US" dirty="0" smtClean="0"/>
          </a:p>
          <a:p>
            <a:r>
              <a:rPr lang="en-US" dirty="0" smtClean="0"/>
              <a:t>Studies </a:t>
            </a:r>
            <a:r>
              <a:rPr lang="en-US" dirty="0"/>
              <a:t>have shown that these markers may also be of diagnostic significance and help to differentiate cardiac amyloidosis from other causes of heart failure.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this case illustrates the fact that more frequent ECHOs may be necessary to monitor disease progression in this patient population.</a:t>
            </a:r>
          </a:p>
        </p:txBody>
      </p:sp>
    </p:spTree>
    <p:extLst>
      <p:ext uri="{BB962C8B-B14F-4D97-AF65-F5344CB8AC3E}">
        <p14:creationId xmlns:p14="http://schemas.microsoft.com/office/powerpoint/2010/main" val="109331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Troponinemia</a:t>
            </a:r>
            <a:r>
              <a:rPr lang="en-US" dirty="0"/>
              <a:t> might play a role in the early diagnosis of Cardiac amyloidosis, however this needs to be further investigated. </a:t>
            </a:r>
          </a:p>
        </p:txBody>
      </p:sp>
    </p:spTree>
    <p:extLst>
      <p:ext uri="{BB962C8B-B14F-4D97-AF65-F5344CB8AC3E}">
        <p14:creationId xmlns:p14="http://schemas.microsoft.com/office/powerpoint/2010/main" val="33397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3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39000" cy="3162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Temidayo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Abe, MD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Internal Medicine Resident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Morehouse School Of Medicine,</a:t>
            </a:r>
          </a:p>
          <a:p>
            <a:pPr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 have no relevant financial relationships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6574"/>
            <a:ext cx="8229600" cy="3687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HPI</a:t>
            </a:r>
          </a:p>
          <a:p>
            <a:r>
              <a:rPr lang="en-US" dirty="0" smtClean="0"/>
              <a:t> A 78 Y/O AA Male </a:t>
            </a:r>
          </a:p>
          <a:p>
            <a:r>
              <a:rPr lang="en-US" dirty="0"/>
              <a:t> </a:t>
            </a:r>
            <a:r>
              <a:rPr lang="en-US" dirty="0" smtClean="0"/>
              <a:t>Presents to the Emergency department with  worsening fatigue and exercise intolerance </a:t>
            </a:r>
          </a:p>
          <a:p>
            <a:r>
              <a:rPr lang="en-US" dirty="0" smtClean="0"/>
              <a:t>This has been ongoing for the past 2 months.</a:t>
            </a:r>
          </a:p>
          <a:p>
            <a:r>
              <a:rPr lang="en-US" dirty="0" smtClean="0"/>
              <a:t> In addition, he reports shortness of breath on exertion, progressive lower extremity swelling and episodic chest pressure.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6705600" cy="333732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Past medical history </a:t>
            </a:r>
          </a:p>
          <a:p>
            <a:r>
              <a:rPr lang="en-US" dirty="0"/>
              <a:t> </a:t>
            </a:r>
            <a:r>
              <a:rPr lang="en-US" dirty="0" smtClean="0"/>
              <a:t>Paroxysmal Atrial fibrillation </a:t>
            </a:r>
          </a:p>
          <a:p>
            <a:r>
              <a:rPr lang="en-US" dirty="0"/>
              <a:t> </a:t>
            </a:r>
            <a:r>
              <a:rPr lang="en-US" dirty="0" smtClean="0"/>
              <a:t>Hypertension </a:t>
            </a:r>
          </a:p>
          <a:p>
            <a:r>
              <a:rPr lang="en-US" dirty="0" smtClean="0"/>
              <a:t>Heart failure with reduced Ejection fraction (EF 25%)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Medication </a:t>
            </a:r>
          </a:p>
          <a:p>
            <a:r>
              <a:rPr lang="en-US" dirty="0" smtClean="0"/>
              <a:t>Toprol XL 25 mg </a:t>
            </a:r>
          </a:p>
          <a:p>
            <a:r>
              <a:rPr lang="en-US" dirty="0"/>
              <a:t> </a:t>
            </a:r>
            <a:r>
              <a:rPr lang="en-US" dirty="0" smtClean="0"/>
              <a:t>Lasix 40 mg </a:t>
            </a:r>
          </a:p>
          <a:p>
            <a:r>
              <a:rPr lang="en-US" dirty="0" smtClean="0"/>
              <a:t> Lisinopril 5 mg </a:t>
            </a:r>
          </a:p>
          <a:p>
            <a:r>
              <a:rPr lang="en-US" dirty="0"/>
              <a:t> </a:t>
            </a:r>
            <a:r>
              <a:rPr lang="en-US" dirty="0" err="1" smtClean="0"/>
              <a:t>Xarelto</a:t>
            </a:r>
            <a:r>
              <a:rPr lang="en-US" dirty="0" smtClean="0"/>
              <a:t> 15 mg, Crestor 20 mg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 history of cardiac </a:t>
            </a:r>
            <a:r>
              <a:rPr lang="en-US" dirty="0" err="1" smtClean="0"/>
              <a:t>cath</a:t>
            </a:r>
            <a:r>
              <a:rPr lang="en-US" dirty="0" smtClean="0"/>
              <a:t> or coronary angiography </a:t>
            </a:r>
          </a:p>
          <a:p>
            <a:pPr marL="0" indent="0">
              <a:buNone/>
            </a:pPr>
            <a:r>
              <a:rPr lang="en-US" dirty="0" smtClean="0"/>
              <a:t>Nuclear stress test 6 months prior: No evidence of ischemia at rest or exercise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7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9433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VS: </a:t>
            </a:r>
            <a:r>
              <a:rPr lang="de-DE" sz="2000" dirty="0"/>
              <a:t>BP 106/71, RR 14, HR 70; T </a:t>
            </a:r>
            <a:r>
              <a:rPr lang="de-DE" sz="2000" dirty="0" smtClean="0"/>
              <a:t>98F.</a:t>
            </a:r>
          </a:p>
          <a:p>
            <a:pPr marL="0" indent="0">
              <a:buNone/>
            </a:pPr>
            <a:r>
              <a:rPr lang="en-US" altLang="en-US" sz="2000" dirty="0"/>
              <a:t>General: Well appearing </a:t>
            </a:r>
          </a:p>
          <a:p>
            <a:pPr marL="0" indent="0">
              <a:buNone/>
            </a:pPr>
            <a:r>
              <a:rPr lang="en-US" altLang="en-US" sz="2000" dirty="0" smtClean="0"/>
              <a:t>Heart: Regular </a:t>
            </a:r>
            <a:r>
              <a:rPr lang="en-US" altLang="en-US" sz="2000" dirty="0"/>
              <a:t>heart rhythm. No murmurs, rubs, or </a:t>
            </a:r>
            <a:r>
              <a:rPr lang="en-US" altLang="en-US" sz="2000" dirty="0" smtClean="0"/>
              <a:t>gallops</a:t>
            </a:r>
          </a:p>
          <a:p>
            <a:pPr marL="0" indent="0">
              <a:buNone/>
            </a:pPr>
            <a:r>
              <a:rPr lang="en-US" sz="2000" dirty="0" smtClean="0"/>
              <a:t>Lung: Dry </a:t>
            </a:r>
            <a:r>
              <a:rPr lang="en-US" sz="2000" dirty="0"/>
              <a:t>inspiratory crackles on lung auscultation. </a:t>
            </a:r>
            <a:endParaRPr lang="en-US" sz="2000" dirty="0" smtClean="0"/>
          </a:p>
          <a:p>
            <a:pPr marL="0" indent="0">
              <a:buNone/>
            </a:pPr>
            <a:r>
              <a:rPr lang="en-US" altLang="en-US" sz="2000" dirty="0" smtClean="0"/>
              <a:t>Extremities: +1 B/L lower extremity edema, peripheral pulse + 2</a:t>
            </a:r>
          </a:p>
          <a:p>
            <a:pPr marL="0" indent="0">
              <a:buNone/>
            </a:pPr>
            <a:r>
              <a:rPr lang="en-US" altLang="en-US" sz="2000" dirty="0" smtClean="0"/>
              <a:t>Abdomen: Soft, non distended, no tenderness.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buNone/>
            </a:pPr>
            <a:r>
              <a:rPr lang="en-US" altLang="en-US" sz="2000" dirty="0" smtClean="0"/>
              <a:t>Lab Assessment: </a:t>
            </a:r>
          </a:p>
          <a:p>
            <a:pPr>
              <a:buFontTx/>
              <a:buChar char="-"/>
            </a:pPr>
            <a:r>
              <a:rPr lang="en-US" sz="2000" dirty="0" smtClean="0"/>
              <a:t>Troponin-I </a:t>
            </a:r>
            <a:r>
              <a:rPr lang="en-US" sz="2000" dirty="0"/>
              <a:t>0.27</a:t>
            </a:r>
            <a:r>
              <a:rPr lang="en-US" sz="2000" dirty="0" smtClean="0"/>
              <a:t>,</a:t>
            </a:r>
          </a:p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/>
              <a:t>B-type Natriuretic Peptide 389, 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normal </a:t>
            </a:r>
            <a:r>
              <a:rPr lang="en-US" sz="2000" dirty="0"/>
              <a:t>renal function, slightly elevated liver enzymes AST/ALT 82,98 </a:t>
            </a:r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patient had persistent elevation of troponin I and ranging from 0.41 to 0.08 with a mean value of 0.1454 dating back to 2008, approximately 10 years before </a:t>
            </a:r>
            <a:r>
              <a:rPr lang="en-US" sz="1600" dirty="0" smtClean="0"/>
              <a:t>this admission, </a:t>
            </a:r>
            <a:r>
              <a:rPr lang="en-US" sz="1600" dirty="0"/>
              <a:t>6 years before </a:t>
            </a:r>
            <a:r>
              <a:rPr lang="en-US" sz="1600" dirty="0" smtClean="0"/>
              <a:t>he </a:t>
            </a:r>
            <a:r>
              <a:rPr lang="en-US" sz="1600" dirty="0"/>
              <a:t>was diagnosed with </a:t>
            </a:r>
            <a:r>
              <a:rPr lang="en-US" sz="1600" dirty="0" err="1"/>
              <a:t>HFpEF</a:t>
            </a:r>
            <a:r>
              <a:rPr lang="en-US" sz="1600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6868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9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EKG on admission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EK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9150"/>
            <a:ext cx="90678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67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Failure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Diagnosed: </a:t>
            </a:r>
            <a:r>
              <a:rPr lang="en-US" dirty="0" err="1" smtClean="0"/>
              <a:t>HFpEF</a:t>
            </a:r>
            <a:r>
              <a:rPr lang="en-US" dirty="0" smtClean="0"/>
              <a:t> 3 years prior to admission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Echo at diagnosis: </a:t>
            </a:r>
          </a:p>
          <a:p>
            <a:r>
              <a:rPr lang="en-US" dirty="0"/>
              <a:t>(LVEF) of 50-55%, mild concentric left hypertrophy, mild atrial enlargement, MV E/A 0.73, E max 57.8 cm/sec, medial and lateral E/E’ &gt; 12 and 15 respectively on tissue Doppler indicating diastolic dysfunction.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Most Recent Echo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dirty="0"/>
              <a:t> Repeat ECHO 1. 5 years prior revealed a decline in LVEF to 30-40</a:t>
            </a:r>
            <a:r>
              <a:rPr lang="en-US" dirty="0" smtClean="0"/>
              <a:t>%.</a:t>
            </a:r>
          </a:p>
          <a:p>
            <a:r>
              <a:rPr lang="en-US" dirty="0"/>
              <a:t> </a:t>
            </a:r>
            <a:r>
              <a:rPr lang="en-US" dirty="0" smtClean="0"/>
              <a:t>Despite adherence of medical therapy.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414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382000" cy="45946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Echo on this admission with severe </a:t>
            </a:r>
            <a:r>
              <a:rPr lang="en-US" sz="1600" dirty="0"/>
              <a:t>concentric hypertrophy, further worsening of the LVEF 25-35%, and worsening of diastolic function with MV E/A of 3.5 (Fig 1), Medial E/E’ of 24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61722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45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584</Words>
  <Application>Microsoft Macintosh PowerPoint</Application>
  <PresentationFormat>On-screen Show (16:9)</PresentationFormat>
  <Paragraphs>107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TradeGothic</vt:lpstr>
      <vt:lpstr>Arial</vt:lpstr>
      <vt:lpstr>Theme1</vt:lpstr>
      <vt:lpstr>Cardiac Amyloidosis Presenting as a Rapid Decline in Ejection Fraction and Persistent Troponinemia.</vt:lpstr>
      <vt:lpstr>PowerPoint Presentation</vt:lpstr>
      <vt:lpstr> </vt:lpstr>
      <vt:lpstr>History </vt:lpstr>
      <vt:lpstr>Physical Examination </vt:lpstr>
      <vt:lpstr>PowerPoint Presentation</vt:lpstr>
      <vt:lpstr>EKG on admission</vt:lpstr>
      <vt:lpstr>Heart Failure history </vt:lpstr>
      <vt:lpstr>PowerPoint Presentation</vt:lpstr>
      <vt:lpstr>PowerPoint Presentation</vt:lpstr>
      <vt:lpstr>PowerPoint Presentation</vt:lpstr>
      <vt:lpstr>PowerPoint Presentation</vt:lpstr>
      <vt:lpstr>Discussion</vt:lpstr>
      <vt:lpstr>Conclusion</vt:lpstr>
      <vt:lpstr>PowerPoint Presentation</vt:lpstr>
    </vt:vector>
  </TitlesOfParts>
  <Company>MedStar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Temidayo Abe</cp:lastModifiedBy>
  <cp:revision>42</cp:revision>
  <dcterms:created xsi:type="dcterms:W3CDTF">2015-01-08T17:01:57Z</dcterms:created>
  <dcterms:modified xsi:type="dcterms:W3CDTF">2018-12-15T22:15:55Z</dcterms:modified>
</cp:coreProperties>
</file>