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8"/>
  </p:notesMasterIdLst>
  <p:handoutMasterIdLst>
    <p:handoutMasterId r:id="rId19"/>
  </p:handoutMasterIdLst>
  <p:sldIdLst>
    <p:sldId id="300" r:id="rId3"/>
    <p:sldId id="301" r:id="rId4"/>
    <p:sldId id="348" r:id="rId5"/>
    <p:sldId id="340" r:id="rId6"/>
    <p:sldId id="352" r:id="rId7"/>
    <p:sldId id="344" r:id="rId8"/>
    <p:sldId id="327" r:id="rId9"/>
    <p:sldId id="350" r:id="rId10"/>
    <p:sldId id="328" r:id="rId11"/>
    <p:sldId id="287" r:id="rId12"/>
    <p:sldId id="339" r:id="rId13"/>
    <p:sldId id="355" r:id="rId14"/>
    <p:sldId id="318" r:id="rId15"/>
    <p:sldId id="353" r:id="rId16"/>
    <p:sldId id="354" r:id="rId17"/>
  </p:sldIdLst>
  <p:sldSz cx="12192000" cy="6858000"/>
  <p:notesSz cx="7077075" cy="9363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73" autoAdjust="0"/>
    <p:restoredTop sz="93686" autoAdjust="0"/>
  </p:normalViewPr>
  <p:slideViewPr>
    <p:cSldViewPr snapToGrid="0">
      <p:cViewPr varScale="1">
        <p:scale>
          <a:sx n="88" d="100"/>
          <a:sy n="88" d="100"/>
        </p:scale>
        <p:origin x="312" y="77"/>
      </p:cViewPr>
      <p:guideLst/>
    </p:cSldViewPr>
  </p:slideViewPr>
  <p:outlineViewPr>
    <p:cViewPr>
      <p:scale>
        <a:sx n="33" d="100"/>
        <a:sy n="33" d="100"/>
      </p:scale>
      <p:origin x="0" y="-618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D:\DATA%20KampQM\2014%20opdrachten\201408_DEZIMA%20Tulip%20presentatie%20voor%20Rob%20de%20Ree\charts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D:\DATA%20KampQM\2014%20opdrachten\201408_DEZIMA%20Tulip%20presentatie%20voor%20Rob%20de%20Ree\charts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1"/>
          <c:order val="0"/>
          <c:tx>
            <c:strRef>
              <c:f>'SHEET 1'!$A$2:$A$6</c:f>
              <c:strCache>
                <c:ptCount val="5"/>
                <c:pt idx="0">
                  <c:v>placebo</c:v>
                </c:pt>
                <c:pt idx="1">
                  <c:v>1</c:v>
                </c:pt>
                <c:pt idx="2">
                  <c:v>2.5</c:v>
                </c:pt>
                <c:pt idx="3">
                  <c:v>5</c:v>
                </c:pt>
                <c:pt idx="4">
                  <c:v>10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>
              <a:outerShdw blurRad="127000" dist="63500" algn="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 w="190500" h="38100"/>
            </a:sp3d>
          </c:spPr>
          <c:invertIfNegative val="0"/>
          <c:dPt>
            <c:idx val="0"/>
            <c:invertIfNegative val="0"/>
            <c:bubble3D val="0"/>
          </c:dPt>
          <c:dLbls>
            <c:dLbl>
              <c:idx val="0"/>
              <c:numFmt formatCode="#,##0&quot;%&quot;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&quot;%*&quot;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'SHEET 1'!$A$2:$A$6</c:f>
              <c:strCache>
                <c:ptCount val="5"/>
                <c:pt idx="0">
                  <c:v>placebo</c:v>
                </c:pt>
                <c:pt idx="1">
                  <c:v>1</c:v>
                </c:pt>
                <c:pt idx="2">
                  <c:v>2.5</c:v>
                </c:pt>
                <c:pt idx="3">
                  <c:v>5</c:v>
                </c:pt>
                <c:pt idx="4">
                  <c:v>10</c:v>
                </c:pt>
              </c:strCache>
            </c:strRef>
          </c:cat>
          <c:val>
            <c:numRef>
              <c:f>'SHEET 1'!$D$2:$D$6</c:f>
              <c:numCache>
                <c:formatCode>General</c:formatCode>
                <c:ptCount val="5"/>
                <c:pt idx="0">
                  <c:v>-1</c:v>
                </c:pt>
                <c:pt idx="1">
                  <c:v>-27</c:v>
                </c:pt>
                <c:pt idx="2">
                  <c:v>-32</c:v>
                </c:pt>
                <c:pt idx="3">
                  <c:v>-45</c:v>
                </c:pt>
                <c:pt idx="4">
                  <c:v>-45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axId val="85564432"/>
        <c:axId val="85576400"/>
        <c:extLst/>
      </c:barChart>
      <c:catAx>
        <c:axId val="855644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high"/>
        <c:spPr>
          <a:noFill/>
          <a:ln w="22225" cap="flat" cmpd="sng" algn="ctr">
            <a:solidFill>
              <a:schemeClr val="tx2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5576400"/>
        <c:crosses val="autoZero"/>
        <c:auto val="1"/>
        <c:lblAlgn val="ctr"/>
        <c:lblOffset val="100"/>
        <c:noMultiLvlLbl val="0"/>
      </c:catAx>
      <c:valAx>
        <c:axId val="855764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&quot;%&quot;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556443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814071628143257"/>
          <c:y val="5.0083529577521484E-2"/>
          <c:w val="0.89185928371856749"/>
          <c:h val="0.83862430667575283"/>
        </c:manualLayout>
      </c:layout>
      <c:barChart>
        <c:barDir val="col"/>
        <c:grouping val="clustered"/>
        <c:varyColors val="0"/>
        <c:ser>
          <c:idx val="1"/>
          <c:order val="0"/>
          <c:tx>
            <c:strRef>
              <c:f>'SHEET 1'!$A$2:$A$6</c:f>
              <c:strCache>
                <c:ptCount val="5"/>
                <c:pt idx="0">
                  <c:v>placebo</c:v>
                </c:pt>
                <c:pt idx="1">
                  <c:v>1</c:v>
                </c:pt>
                <c:pt idx="2">
                  <c:v>2.5</c:v>
                </c:pt>
                <c:pt idx="3">
                  <c:v>5</c:v>
                </c:pt>
                <c:pt idx="4">
                  <c:v>10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>
              <a:outerShdw blurRad="127000" dist="63500" algn="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/>
          </c:spPr>
          <c:invertIfNegative val="0"/>
          <c:dPt>
            <c:idx val="0"/>
            <c:invertIfNegative val="0"/>
            <c:bubble3D val="0"/>
          </c:dPt>
          <c:dPt>
            <c:idx val="1"/>
            <c:invertIfNegative val="0"/>
            <c:bubble3D val="0"/>
          </c:dPt>
          <c:dPt>
            <c:idx val="2"/>
            <c:invertIfNegative val="0"/>
            <c:bubble3D val="0"/>
          </c:dPt>
          <c:dPt>
            <c:idx val="3"/>
            <c:invertIfNegative val="0"/>
            <c:bubble3D val="0"/>
          </c:dPt>
          <c:dPt>
            <c:idx val="4"/>
            <c:invertIfNegative val="0"/>
            <c:bubble3D val="0"/>
          </c:dPt>
          <c:dLbls>
            <c:dLbl>
              <c:idx val="0"/>
              <c:numFmt formatCode="#,##0&quot;%&quot;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&quot;%*&quot;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'SHEET 1'!$A$2:$A$6</c:f>
              <c:strCache>
                <c:ptCount val="5"/>
                <c:pt idx="0">
                  <c:v>placebo</c:v>
                </c:pt>
                <c:pt idx="1">
                  <c:v>1</c:v>
                </c:pt>
                <c:pt idx="2">
                  <c:v>2.5</c:v>
                </c:pt>
                <c:pt idx="3">
                  <c:v>5</c:v>
                </c:pt>
                <c:pt idx="4">
                  <c:v>10</c:v>
                </c:pt>
              </c:strCache>
            </c:strRef>
          </c:cat>
          <c:val>
            <c:numRef>
              <c:f>'SHEET 1'!$B$2:$B$6</c:f>
              <c:numCache>
                <c:formatCode>General</c:formatCode>
                <c:ptCount val="5"/>
                <c:pt idx="0">
                  <c:v>2</c:v>
                </c:pt>
                <c:pt idx="1">
                  <c:v>76</c:v>
                </c:pt>
                <c:pt idx="2">
                  <c:v>122</c:v>
                </c:pt>
                <c:pt idx="3">
                  <c:v>161</c:v>
                </c:pt>
                <c:pt idx="4">
                  <c:v>180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axId val="85575312"/>
        <c:axId val="85576944"/>
        <c:extLst/>
      </c:barChart>
      <c:catAx>
        <c:axId val="855753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22225" cap="flat" cmpd="sng" algn="ctr">
            <a:solidFill>
              <a:schemeClr val="tx2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5576944"/>
        <c:crosses val="autoZero"/>
        <c:auto val="1"/>
        <c:lblAlgn val="ctr"/>
        <c:lblOffset val="100"/>
        <c:noMultiLvlLbl val="0"/>
      </c:catAx>
      <c:valAx>
        <c:axId val="8557694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&quot;%&quot;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557531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66733" cy="469780"/>
          </a:xfrm>
          <a:prstGeom prst="rect">
            <a:avLst/>
          </a:prstGeom>
        </p:spPr>
        <p:txBody>
          <a:bodyPr vert="horz" lIns="93936" tIns="46968" rIns="93936" bIns="46968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08705" y="0"/>
            <a:ext cx="3066733" cy="469780"/>
          </a:xfrm>
          <a:prstGeom prst="rect">
            <a:avLst/>
          </a:prstGeom>
        </p:spPr>
        <p:txBody>
          <a:bodyPr vert="horz" lIns="93936" tIns="46968" rIns="93936" bIns="46968" rtlCol="0"/>
          <a:lstStyle>
            <a:lvl1pPr algn="r">
              <a:defRPr sz="1200"/>
            </a:lvl1pPr>
          </a:lstStyle>
          <a:p>
            <a:fld id="{D9E01099-E4F6-42BF-8DAC-05D3202AF567}" type="datetimeFigureOut">
              <a:rPr lang="en-US" smtClean="0"/>
              <a:t>3/4/2018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93297"/>
            <a:ext cx="3066733" cy="469779"/>
          </a:xfrm>
          <a:prstGeom prst="rect">
            <a:avLst/>
          </a:prstGeom>
        </p:spPr>
        <p:txBody>
          <a:bodyPr vert="horz" lIns="93936" tIns="46968" rIns="93936" bIns="46968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08705" y="8893297"/>
            <a:ext cx="3066733" cy="469779"/>
          </a:xfrm>
          <a:prstGeom prst="rect">
            <a:avLst/>
          </a:prstGeom>
        </p:spPr>
        <p:txBody>
          <a:bodyPr vert="horz" lIns="93936" tIns="46968" rIns="93936" bIns="46968" rtlCol="0" anchor="b"/>
          <a:lstStyle>
            <a:lvl1pPr algn="r">
              <a:defRPr sz="1200"/>
            </a:lvl1pPr>
          </a:lstStyle>
          <a:p>
            <a:fld id="{8EA51150-F149-48BE-95B8-06D6D079649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75506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66733" cy="469780"/>
          </a:xfrm>
          <a:prstGeom prst="rect">
            <a:avLst/>
          </a:prstGeom>
        </p:spPr>
        <p:txBody>
          <a:bodyPr vert="horz" lIns="93936" tIns="46968" rIns="93936" bIns="46968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08705" y="0"/>
            <a:ext cx="3066733" cy="469780"/>
          </a:xfrm>
          <a:prstGeom prst="rect">
            <a:avLst/>
          </a:prstGeom>
        </p:spPr>
        <p:txBody>
          <a:bodyPr vert="horz" lIns="93936" tIns="46968" rIns="93936" bIns="46968" rtlCol="0"/>
          <a:lstStyle>
            <a:lvl1pPr algn="r">
              <a:defRPr sz="1200"/>
            </a:lvl1pPr>
          </a:lstStyle>
          <a:p>
            <a:fld id="{79892385-4B50-4684-A091-8429C3A1F9C8}" type="datetimeFigureOut">
              <a:rPr lang="en-US" smtClean="0"/>
              <a:t>3/4/2018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28663" y="1169988"/>
            <a:ext cx="5619750" cy="31607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936" tIns="46968" rIns="93936" bIns="46968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7708" y="4505980"/>
            <a:ext cx="5661660" cy="3686711"/>
          </a:xfrm>
          <a:prstGeom prst="rect">
            <a:avLst/>
          </a:prstGeom>
        </p:spPr>
        <p:txBody>
          <a:bodyPr vert="horz" lIns="93936" tIns="46968" rIns="93936" bIns="46968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93297"/>
            <a:ext cx="3066733" cy="469779"/>
          </a:xfrm>
          <a:prstGeom prst="rect">
            <a:avLst/>
          </a:prstGeom>
        </p:spPr>
        <p:txBody>
          <a:bodyPr vert="horz" lIns="93936" tIns="46968" rIns="93936" bIns="46968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08705" y="8893297"/>
            <a:ext cx="3066733" cy="469779"/>
          </a:xfrm>
          <a:prstGeom prst="rect">
            <a:avLst/>
          </a:prstGeom>
        </p:spPr>
        <p:txBody>
          <a:bodyPr vert="horz" lIns="93936" tIns="46968" rIns="93936" bIns="46968" rtlCol="0" anchor="b"/>
          <a:lstStyle>
            <a:lvl1pPr algn="r">
              <a:defRPr sz="1200"/>
            </a:lvl1pPr>
          </a:lstStyle>
          <a:p>
            <a:fld id="{7F67F58D-C804-4776-8BD9-6A7DF4B7CD2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02739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064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500" b="1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63233" indent="-293551">
              <a:defRPr sz="2500" b="1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1174204" indent="-234841">
              <a:defRPr sz="2500" b="1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643885" indent="-234841">
              <a:defRPr sz="2500" b="1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2113567" indent="-234841">
              <a:defRPr sz="2500" b="1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2583249" indent="-234841" fontAlgn="base"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3052930" indent="-234841" fontAlgn="base"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3522612" indent="-234841" fontAlgn="base"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3992293" indent="-234841" fontAlgn="base">
              <a:spcBef>
                <a:spcPct val="0"/>
              </a:spcBef>
              <a:spcAft>
                <a:spcPct val="0"/>
              </a:spcAft>
              <a:defRPr sz="2500" b="1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fld id="{180DCE89-D63A-46D6-A726-0B0ECF51CF6E}" type="slidenum">
              <a:rPr lang="en-US" sz="1200" b="0">
                <a:solidFill>
                  <a:srgbClr val="FFFFFF"/>
                </a:solidFill>
                <a:latin typeface="Times New Roman" pitchFamily="18" charset="0"/>
              </a:rPr>
              <a:pPr/>
              <a:t>1</a:t>
            </a:fld>
            <a:endParaRPr lang="en-US" sz="1200" b="0" dirty="0">
              <a:solidFill>
                <a:srgbClr val="FFFFFF"/>
              </a:solidFill>
              <a:latin typeface="Times New Roman" pitchFamily="18" charset="0"/>
            </a:endParaRPr>
          </a:p>
        </p:txBody>
      </p:sp>
      <p:sp>
        <p:nvSpPr>
          <p:cNvPr id="15206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31800" y="698500"/>
            <a:ext cx="6213475" cy="3495675"/>
          </a:xfrm>
          <a:ln/>
        </p:spPr>
      </p:sp>
      <p:sp>
        <p:nvSpPr>
          <p:cNvPr id="15206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 smtClean="0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883881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67CF3FA-2410-48CE-A9C2-F37F8CC87971}" type="slidenum">
              <a:rPr lang="en-US">
                <a:solidFill>
                  <a:srgbClr val="000000"/>
                </a:solidFill>
              </a:rPr>
              <a:pPr>
                <a:defRPr/>
              </a:pPr>
              <a:t>5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53002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25A626A-22A9-45E6-B238-62F12C63F837}" type="slidenum">
              <a:rPr lang="fr-FR">
                <a:solidFill>
                  <a:prstClr val="black"/>
                </a:solidFill>
              </a:rPr>
              <a:pPr/>
              <a:t>8</a:t>
            </a:fld>
            <a:endParaRPr lang="fr-FR" dirty="0">
              <a:solidFill>
                <a:prstClr val="black"/>
              </a:solidFill>
            </a:endParaRPr>
          </a:p>
        </p:txBody>
      </p:sp>
      <p:sp>
        <p:nvSpPr>
          <p:cNvPr id="392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31800" y="698500"/>
            <a:ext cx="6213475" cy="3495675"/>
          </a:xfrm>
          <a:ln/>
        </p:spPr>
      </p:sp>
      <p:sp>
        <p:nvSpPr>
          <p:cNvPr id="392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295455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18B719-85E8-40A8-9C66-FF60CAD6F871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303211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9699" name="Notes Placeholder 2"/>
          <p:cNvSpPr>
            <a:spLocks noGrp="1"/>
          </p:cNvSpPr>
          <p:nvPr>
            <p:ph type="body" idx="1"/>
          </p:nvPr>
        </p:nvSpPr>
        <p:spPr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defRPr/>
            </a:pPr>
            <a:endParaRPr lang="en-US" altLang="en-US" sz="1000" dirty="0"/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401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8960" indent="-288061" defTabSz="939401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52246" indent="-230449" defTabSz="939401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13145" indent="-230449" defTabSz="939401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74044" indent="-230449" defTabSz="939401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34942" indent="-230449" defTabSz="93940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95840" indent="-230449" defTabSz="93940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56739" indent="-230449" defTabSz="93940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917637" indent="-230449" defTabSz="93940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C34D6968-3B4C-438C-9A25-08EA2D59B9D4}" type="slidenum">
              <a:rPr lang="en-US" altLang="en-US" smtClean="0"/>
              <a:pPr eaLnBrk="1" hangingPunct="1">
                <a:spcBef>
                  <a:spcPct val="0"/>
                </a:spcBef>
              </a:pPr>
              <a:t>11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45316595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67F58D-C804-4776-8BD9-6A7DF4B7CD2D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813421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67F58D-C804-4776-8BD9-6A7DF4B7CD2D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63104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3D66B-B646-4848-828C-81C33DCEEC5B}" type="datetimeFigureOut">
              <a:rPr lang="en-US" smtClean="0"/>
              <a:t>3/4/2018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3B838-DEB4-4DD0-B541-2D2CF7265A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47561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3D66B-B646-4848-828C-81C33DCEEC5B}" type="datetimeFigureOut">
              <a:rPr lang="en-US" smtClean="0"/>
              <a:t>3/4/2018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3B838-DEB4-4DD0-B541-2D2CF7265A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77774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3D66B-B646-4848-828C-81C33DCEEC5B}" type="datetimeFigureOut">
              <a:rPr lang="en-US" smtClean="0"/>
              <a:t>3/4/2018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3B838-DEB4-4DD0-B541-2D2CF7265A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61928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1437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A243C6-DB2A-46D0-B432-C3D492E676A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95121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919A7B-0117-4CDE-A0D1-3F15488E3A6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650962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7912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BDA2CC-AFD1-44CA-95EA-BE7E26F5470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426141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1" y="1600206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1" y="1600206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E4EAE4-0BE9-4E6E-93C6-01007E1BF15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958432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580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580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921F1D-43AC-4FF4-8959-2B9ECEB8B57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182211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5CD9AA-3D99-4E81-893E-E75A1CAF377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120718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2D51DC-6C37-435D-96B3-297727F760D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969971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6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4" y="273944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6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7C96FF-7A9F-4D5C-AF9A-901A77E5998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36378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3D66B-B646-4848-828C-81C33DCEEC5B}" type="datetimeFigureOut">
              <a:rPr lang="en-US" smtClean="0"/>
              <a:t>3/4/2018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3B838-DEB4-4DD0-B541-2D2CF7265A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36275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D34482-4F60-440F-932F-4C272E38DF3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0058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FD9929-A589-49BE-BF5C-84AEED96245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573911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275535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1" y="275535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832759-6BE3-4B5D-9AE7-BA99F22B017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65520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3D66B-B646-4848-828C-81C33DCEEC5B}" type="datetimeFigureOut">
              <a:rPr lang="en-US" smtClean="0"/>
              <a:t>3/4/2018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3B838-DEB4-4DD0-B541-2D2CF7265A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84611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3D66B-B646-4848-828C-81C33DCEEC5B}" type="datetimeFigureOut">
              <a:rPr lang="en-US" smtClean="0"/>
              <a:t>3/4/2018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3B838-DEB4-4DD0-B541-2D2CF7265A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39178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3D66B-B646-4848-828C-81C33DCEEC5B}" type="datetimeFigureOut">
              <a:rPr lang="en-US" smtClean="0"/>
              <a:t>3/4/2018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3B838-DEB4-4DD0-B541-2D2CF7265A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82802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3D66B-B646-4848-828C-81C33DCEEC5B}" type="datetimeFigureOut">
              <a:rPr lang="en-US" smtClean="0"/>
              <a:t>3/4/2018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3B838-DEB4-4DD0-B541-2D2CF7265A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97442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3D66B-B646-4848-828C-81C33DCEEC5B}" type="datetimeFigureOut">
              <a:rPr lang="en-US" smtClean="0"/>
              <a:t>3/4/2018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3B838-DEB4-4DD0-B541-2D2CF7265A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95009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3D66B-B646-4848-828C-81C33DCEEC5B}" type="datetimeFigureOut">
              <a:rPr lang="en-US" smtClean="0"/>
              <a:t>3/4/2018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3B838-DEB4-4DD0-B541-2D2CF7265A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92649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3D66B-B646-4848-828C-81C33DCEEC5B}" type="datetimeFigureOut">
              <a:rPr lang="en-US" smtClean="0"/>
              <a:t>3/4/2018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3B838-DEB4-4DD0-B541-2D2CF7265A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69040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A3D66B-B646-4848-828C-81C33DCEEC5B}" type="datetimeFigureOut">
              <a:rPr lang="en-US" smtClean="0"/>
              <a:t>3/4/2018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13B838-DEB4-4DD0-B541-2D2CF7265A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5805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57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3757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6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000000"/>
                </a:solidFill>
                <a:latin typeface="Arial" charset="0"/>
                <a:ea typeface="+mn-ea"/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b="1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000000"/>
                </a:solidFill>
                <a:latin typeface="Arial" charset="0"/>
                <a:ea typeface="+mn-ea"/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b="1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1082A81-5F5F-46C7-BA78-45E7D3BD505E}" type="slidenum">
              <a:rPr lang="en-US" b="1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1457455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pitchFamily="34" charset="-128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34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34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34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34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pitchFamily="34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pitchFamily="34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pitchFamily="34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34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2.jp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Relationship Id="rId4" Type="http://schemas.openxmlformats.org/officeDocument/2006/relationships/chart" Target="../charts/char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.bin"/><Relationship Id="rId13" Type="http://schemas.openxmlformats.org/officeDocument/2006/relationships/image" Target="../media/image13.png"/><Relationship Id="rId3" Type="http://schemas.openxmlformats.org/officeDocument/2006/relationships/notesSlide" Target="../notesSlides/notesSlide2.xml"/><Relationship Id="rId7" Type="http://schemas.openxmlformats.org/officeDocument/2006/relationships/image" Target="../media/image9.gif"/><Relationship Id="rId12" Type="http://schemas.openxmlformats.org/officeDocument/2006/relationships/image" Target="../media/image12.gi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8.gif"/><Relationship Id="rId11" Type="http://schemas.openxmlformats.org/officeDocument/2006/relationships/image" Target="../media/image11.png"/><Relationship Id="rId5" Type="http://schemas.openxmlformats.org/officeDocument/2006/relationships/image" Target="../media/image7.png"/><Relationship Id="rId10" Type="http://schemas.openxmlformats.org/officeDocument/2006/relationships/image" Target="../media/image10.gif"/><Relationship Id="rId4" Type="http://schemas.openxmlformats.org/officeDocument/2006/relationships/image" Target="../media/image6.png"/><Relationship Id="rId9" Type="http://schemas.openxmlformats.org/officeDocument/2006/relationships/image" Target="../media/image5.wmf"/><Relationship Id="rId14" Type="http://schemas.openxmlformats.org/officeDocument/2006/relationships/oleObject" Target="../embeddings/oleObject2.bin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61" name="Rectangle 6"/>
          <p:cNvSpPr>
            <a:spLocks noChangeArrowheads="1"/>
          </p:cNvSpPr>
          <p:nvPr/>
        </p:nvSpPr>
        <p:spPr bwMode="auto">
          <a:xfrm>
            <a:off x="10287000" y="6515100"/>
            <a:ext cx="685800" cy="1524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b="1" dirty="0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1525763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829679" y="6400800"/>
            <a:ext cx="2143125" cy="457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 sz="2400" b="1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 sz="2400" b="1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 sz="2400" b="1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 sz="2400" b="1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fld id="{A823A2A0-D716-4D3F-BDB7-5CB656F662B5}" type="slidenum">
              <a:rPr lang="en-US" sz="1800">
                <a:solidFill>
                  <a:srgbClr val="000000"/>
                </a:solidFill>
                <a:latin typeface="Times"/>
              </a:rPr>
              <a:pPr/>
              <a:t>1</a:t>
            </a:fld>
            <a:endParaRPr lang="en-US" sz="1800" dirty="0">
              <a:solidFill>
                <a:srgbClr val="000000"/>
              </a:solidFill>
              <a:latin typeface="Times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-38100" y="508000"/>
            <a:ext cx="12230100" cy="23197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4800" b="1" dirty="0" smtClean="0">
                <a:solidFill>
                  <a:srgbClr val="0099FF"/>
                </a:solidFill>
                <a:cs typeface="Arial" pitchFamily="34" charset="0"/>
              </a:rPr>
              <a:t>Update on Clinical Trials with Novel CETP Inhibitors to Raise HDL: Where </a:t>
            </a:r>
            <a:r>
              <a:rPr lang="en-US" sz="4800" b="1" dirty="0">
                <a:solidFill>
                  <a:srgbClr val="0099FF"/>
                </a:solidFill>
                <a:cs typeface="Arial" pitchFamily="34" charset="0"/>
              </a:rPr>
              <a:t>A</a:t>
            </a:r>
            <a:r>
              <a:rPr lang="en-US" sz="4800" b="1" dirty="0" smtClean="0">
                <a:solidFill>
                  <a:srgbClr val="0099FF"/>
                </a:solidFill>
                <a:cs typeface="Arial" pitchFamily="34" charset="0"/>
              </a:rPr>
              <a:t>re We Today?</a:t>
            </a:r>
            <a:endParaRPr lang="en-US" sz="4800" b="1" dirty="0">
              <a:solidFill>
                <a:srgbClr val="0099FF"/>
              </a:solidFill>
              <a:cs typeface="Arial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52500" y="3347884"/>
            <a:ext cx="102870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800" b="1" dirty="0">
                <a:cs typeface="Arial" pitchFamily="34" charset="0"/>
              </a:rPr>
              <a:t>H. Bryan Brewer, Jr.</a:t>
            </a:r>
            <a:br>
              <a:rPr lang="en-US" sz="2800" b="1" dirty="0">
                <a:cs typeface="Arial" pitchFamily="34" charset="0"/>
              </a:rPr>
            </a:br>
            <a:r>
              <a:rPr lang="en-US" sz="2800" b="1" dirty="0">
                <a:cs typeface="Arial" pitchFamily="34" charset="0"/>
              </a:rPr>
              <a:t>Washington Cardiovascular Associates</a:t>
            </a:r>
            <a:br>
              <a:rPr lang="en-US" sz="2800" b="1" dirty="0">
                <a:cs typeface="Arial" pitchFamily="34" charset="0"/>
              </a:rPr>
            </a:br>
            <a:r>
              <a:rPr lang="en-US" sz="2800" b="1" dirty="0">
                <a:cs typeface="Arial" pitchFamily="34" charset="0"/>
              </a:rPr>
              <a:t>Washington Hospital Center</a:t>
            </a:r>
            <a:br>
              <a:rPr lang="en-US" sz="2800" b="1" dirty="0">
                <a:cs typeface="Arial" pitchFamily="34" charset="0"/>
              </a:rPr>
            </a:br>
            <a:r>
              <a:rPr lang="en-US" sz="2800" b="1" dirty="0" smtClean="0">
                <a:cs typeface="Arial" pitchFamily="34" charset="0"/>
              </a:rPr>
              <a:t>Medstar </a:t>
            </a:r>
            <a:r>
              <a:rPr lang="en-US" sz="2800" b="1" dirty="0">
                <a:cs typeface="Arial" pitchFamily="34" charset="0"/>
              </a:rPr>
              <a:t>Heart </a:t>
            </a:r>
            <a:r>
              <a:rPr lang="en-US" sz="2800" b="1" dirty="0" smtClean="0">
                <a:cs typeface="Arial" pitchFamily="34" charset="0"/>
              </a:rPr>
              <a:t>and Cardiovascular Institute</a:t>
            </a:r>
            <a:endParaRPr lang="en-US" sz="2800" b="1" dirty="0">
              <a:cs typeface="Arial" pitchFamily="34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800" b="1" dirty="0">
                <a:cs typeface="Arial" pitchFamily="34" charset="0"/>
              </a:rPr>
              <a:t>Washington, DC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793" y="5163450"/>
            <a:ext cx="2333134" cy="1538106"/>
          </a:xfrm>
          <a:prstGeom prst="rect">
            <a:avLst/>
          </a:prstGeom>
          <a:ln w="28575">
            <a:solidFill>
              <a:srgbClr val="FF0000"/>
            </a:solidFill>
          </a:ln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72397" y="5152288"/>
            <a:ext cx="2286000" cy="1524000"/>
          </a:xfrm>
          <a:prstGeom prst="rect">
            <a:avLst/>
          </a:prstGeom>
          <a:ln w="28575">
            <a:solidFill>
              <a:srgbClr val="FF0000"/>
            </a:solidFill>
          </a:ln>
        </p:spPr>
      </p:pic>
    </p:spTree>
    <p:extLst>
      <p:ext uri="{BB962C8B-B14F-4D97-AF65-F5344CB8AC3E}">
        <p14:creationId xmlns:p14="http://schemas.microsoft.com/office/powerpoint/2010/main" val="1789047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TextBox 6"/>
          <p:cNvSpPr txBox="1"/>
          <p:nvPr/>
        </p:nvSpPr>
        <p:spPr>
          <a:xfrm>
            <a:off x="1946032" y="6112461"/>
            <a:ext cx="2662066" cy="307777"/>
          </a:xfrm>
          <a:prstGeom prst="rect">
            <a:avLst/>
          </a:prstGeom>
          <a:noFill/>
        </p:spPr>
        <p:txBody>
          <a:bodyPr wrap="square" rtlCol="0" anchor="b" anchorCtr="0">
            <a:spAutoFit/>
          </a:bodyPr>
          <a:lstStyle/>
          <a:p>
            <a:r>
              <a:rPr lang="en-GB" sz="1400" i="1" dirty="0">
                <a:solidFill>
                  <a:prstClr val="black"/>
                </a:solidFill>
              </a:rPr>
              <a:t>* P&lt;0.001 compared with placebo</a:t>
            </a:r>
          </a:p>
        </p:txBody>
      </p:sp>
      <p:graphicFrame>
        <p:nvGraphicFramePr>
          <p:cNvPr id="79" name="Chart 7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60249496"/>
              </p:ext>
            </p:extLst>
          </p:nvPr>
        </p:nvGraphicFramePr>
        <p:xfrm>
          <a:off x="293077" y="2074984"/>
          <a:ext cx="5325222" cy="32121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2646381" y="5927464"/>
            <a:ext cx="1523985" cy="307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400" b="1" dirty="0">
                <a:solidFill>
                  <a:srgbClr val="7F7F7F"/>
                </a:solidFill>
              </a:rPr>
              <a:t>TA-8995 (mg/</a:t>
            </a:r>
            <a:r>
              <a:rPr lang="nl-NL" sz="1400" b="1" dirty="0" err="1">
                <a:solidFill>
                  <a:srgbClr val="7F7F7F"/>
                </a:solidFill>
              </a:rPr>
              <a:t>day</a:t>
            </a:r>
            <a:r>
              <a:rPr lang="nl-NL" sz="1400" b="1" dirty="0">
                <a:solidFill>
                  <a:srgbClr val="7F7F7F"/>
                </a:solidFill>
              </a:rPr>
              <a:t>)</a:t>
            </a:r>
          </a:p>
        </p:txBody>
      </p:sp>
      <p:sp>
        <p:nvSpPr>
          <p:cNvPr id="10" name="Right Brace 9"/>
          <p:cNvSpPr/>
          <p:nvPr/>
        </p:nvSpPr>
        <p:spPr>
          <a:xfrm rot="5400000">
            <a:off x="3294151" y="3814157"/>
            <a:ext cx="250299" cy="4002282"/>
          </a:xfrm>
          <a:prstGeom prst="rightBrace">
            <a:avLst>
              <a:gd name="adj1" fmla="val 46705"/>
              <a:gd name="adj2" fmla="val 50000"/>
            </a:avLst>
          </a:prstGeom>
          <a:ln w="127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l-NL">
              <a:solidFill>
                <a:prstClr val="black"/>
              </a:solidFill>
            </a:endParaRPr>
          </a:p>
        </p:txBody>
      </p:sp>
      <p:sp>
        <p:nvSpPr>
          <p:cNvPr id="14" name="Text Box 2"/>
          <p:cNvSpPr txBox="1">
            <a:spLocks noChangeArrowheads="1"/>
          </p:cNvSpPr>
          <p:nvPr/>
        </p:nvSpPr>
        <p:spPr bwMode="auto">
          <a:xfrm>
            <a:off x="11723" y="146100"/>
            <a:ext cx="12180277" cy="1323439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  <a:alpha val="74998"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defRPr/>
            </a:pPr>
            <a:r>
              <a:rPr lang="en-AU" sz="4000" b="1" dirty="0" smtClean="0">
                <a:solidFill>
                  <a:srgbClr val="0066FF"/>
                </a:solidFill>
                <a:latin typeface="Arial" pitchFamily="34" charset="0"/>
                <a:ea typeface="ＭＳ Ｐゴシック" pitchFamily="34" charset="-128"/>
              </a:rPr>
              <a:t>TA-8995 Tulip Clinical Trial</a:t>
            </a:r>
            <a:endParaRPr lang="en-AU" sz="4000" b="1" dirty="0">
              <a:solidFill>
                <a:srgbClr val="0066FF"/>
              </a:solidFill>
              <a:latin typeface="Arial" pitchFamily="34" charset="0"/>
              <a:ea typeface="ＭＳ Ｐゴシック" pitchFamily="34" charset="-128"/>
            </a:endParaRPr>
          </a:p>
          <a:p>
            <a:pPr algn="ctr">
              <a:defRPr/>
            </a:pPr>
            <a:r>
              <a:rPr lang="en-AU" sz="4000" b="1" dirty="0">
                <a:solidFill>
                  <a:srgbClr val="0066FF"/>
                </a:solidFill>
                <a:latin typeface="Arial" pitchFamily="34" charset="0"/>
                <a:ea typeface="ＭＳ Ｐゴシック" pitchFamily="34" charset="-128"/>
              </a:rPr>
              <a:t>Percent Change in L</a:t>
            </a:r>
            <a:r>
              <a:rPr lang="en-AU" sz="4000" b="1" dirty="0" smtClean="0">
                <a:solidFill>
                  <a:srgbClr val="0066FF"/>
                </a:solidFill>
                <a:latin typeface="Arial" pitchFamily="34" charset="0"/>
                <a:ea typeface="ＭＳ Ｐゴシック" pitchFamily="34" charset="-128"/>
              </a:rPr>
              <a:t>DL-C </a:t>
            </a:r>
            <a:r>
              <a:rPr lang="en-AU" sz="4000" b="1" dirty="0">
                <a:solidFill>
                  <a:srgbClr val="0066FF"/>
                </a:solidFill>
                <a:latin typeface="Arial" pitchFamily="34" charset="0"/>
                <a:ea typeface="ＭＳ Ｐゴシック" pitchFamily="34" charset="-128"/>
              </a:rPr>
              <a:t>and </a:t>
            </a:r>
            <a:r>
              <a:rPr lang="en-AU" sz="4000" b="1" dirty="0" smtClean="0">
                <a:solidFill>
                  <a:srgbClr val="0066FF"/>
                </a:solidFill>
                <a:latin typeface="Arial" pitchFamily="34" charset="0"/>
                <a:ea typeface="ＭＳ Ｐゴシック" pitchFamily="34" charset="-128"/>
              </a:rPr>
              <a:t>HDL-C</a:t>
            </a:r>
            <a:endParaRPr lang="en-AU" sz="4000" b="1" dirty="0">
              <a:solidFill>
                <a:srgbClr val="0066FF"/>
              </a:solidFill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11" name="Rectangle 6"/>
          <p:cNvSpPr>
            <a:spLocks noChangeArrowheads="1"/>
          </p:cNvSpPr>
          <p:nvPr/>
        </p:nvSpPr>
        <p:spPr bwMode="auto">
          <a:xfrm>
            <a:off x="-1" y="1658099"/>
            <a:ext cx="12192001" cy="60295"/>
          </a:xfrm>
          <a:prstGeom prst="rect">
            <a:avLst/>
          </a:prstGeom>
          <a:gradFill rotWithShape="0">
            <a:gsLst>
              <a:gs pos="0">
                <a:srgbClr val="3366FF"/>
              </a:gs>
              <a:gs pos="25000">
                <a:srgbClr val="01A78F"/>
              </a:gs>
              <a:gs pos="50000">
                <a:srgbClr val="FFFF00"/>
              </a:gs>
              <a:gs pos="75000">
                <a:srgbClr val="FF6633"/>
              </a:gs>
              <a:gs pos="100000">
                <a:srgbClr val="FF3399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dirty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2" name="Rectangle 6"/>
          <p:cNvSpPr>
            <a:spLocks noChangeArrowheads="1"/>
          </p:cNvSpPr>
          <p:nvPr/>
        </p:nvSpPr>
        <p:spPr bwMode="auto">
          <a:xfrm>
            <a:off x="11723" y="6445027"/>
            <a:ext cx="12192001" cy="60295"/>
          </a:xfrm>
          <a:prstGeom prst="rect">
            <a:avLst/>
          </a:prstGeom>
          <a:gradFill rotWithShape="0">
            <a:gsLst>
              <a:gs pos="0">
                <a:srgbClr val="3366FF"/>
              </a:gs>
              <a:gs pos="25000">
                <a:srgbClr val="01A78F"/>
              </a:gs>
              <a:gs pos="50000">
                <a:srgbClr val="FFFF00"/>
              </a:gs>
              <a:gs pos="75000">
                <a:srgbClr val="FF6633"/>
              </a:gs>
              <a:gs pos="100000">
                <a:srgbClr val="FF3399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dirty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806221" y="6513687"/>
            <a:ext cx="486388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Hovingh GK et al. Lancet 2015.</a:t>
            </a:r>
            <a:r>
              <a:rPr lang="en-US" sz="1600" dirty="0">
                <a:solidFill>
                  <a:prstClr val="black"/>
                </a:solidFill>
              </a:rPr>
              <a:t> </a:t>
            </a:r>
            <a:r>
              <a:rPr lang="en-US" sz="16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16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671953" y="1757551"/>
            <a:ext cx="1235033" cy="461665"/>
          </a:xfrm>
          <a:prstGeom prst="rect">
            <a:avLst/>
          </a:prstGeom>
          <a:solidFill>
            <a:srgbClr val="FF0000"/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LDL-C</a:t>
            </a:r>
            <a:endParaRPr lang="en-US" sz="2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3" name="Group 12"/>
          <p:cNvGrpSpPr/>
          <p:nvPr/>
        </p:nvGrpSpPr>
        <p:grpSpPr>
          <a:xfrm>
            <a:off x="6494585" y="1841671"/>
            <a:ext cx="4940794" cy="4491540"/>
            <a:chOff x="6494585" y="1743701"/>
            <a:chExt cx="4940794" cy="4491540"/>
          </a:xfrm>
        </p:grpSpPr>
        <p:sp>
          <p:nvSpPr>
            <p:cNvPr id="81" name="Right Brace 80"/>
            <p:cNvSpPr/>
            <p:nvPr/>
          </p:nvSpPr>
          <p:spPr>
            <a:xfrm rot="5400000">
              <a:off x="8546099" y="3828559"/>
              <a:ext cx="250299" cy="4002282"/>
            </a:xfrm>
            <a:prstGeom prst="rightBrace">
              <a:avLst>
                <a:gd name="adj1" fmla="val 46705"/>
                <a:gd name="adj2" fmla="val 50000"/>
              </a:avLst>
            </a:prstGeom>
            <a:ln w="12700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l-NL">
                <a:solidFill>
                  <a:prstClr val="black"/>
                </a:solidFill>
              </a:endParaRPr>
            </a:p>
          </p:txBody>
        </p:sp>
        <p:grpSp>
          <p:nvGrpSpPr>
            <p:cNvPr id="6" name="Group 5"/>
            <p:cNvGrpSpPr/>
            <p:nvPr/>
          </p:nvGrpSpPr>
          <p:grpSpPr>
            <a:xfrm>
              <a:off x="6494585" y="1743701"/>
              <a:ext cx="4940794" cy="4491540"/>
              <a:chOff x="6494585" y="1743701"/>
              <a:chExt cx="4940794" cy="4491540"/>
            </a:xfrm>
          </p:grpSpPr>
          <p:sp>
            <p:nvSpPr>
              <p:cNvPr id="80" name="TextBox 79"/>
              <p:cNvSpPr txBox="1"/>
              <p:nvPr/>
            </p:nvSpPr>
            <p:spPr>
              <a:xfrm>
                <a:off x="7906871" y="5927464"/>
                <a:ext cx="1515443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nl-NL" sz="1400" b="1" dirty="0">
                    <a:solidFill>
                      <a:srgbClr val="7F7F7F"/>
                    </a:solidFill>
                  </a:rPr>
                  <a:t>TA-8995 (mg/</a:t>
                </a:r>
                <a:r>
                  <a:rPr lang="nl-NL" sz="1400" b="1" dirty="0" err="1">
                    <a:solidFill>
                      <a:srgbClr val="7F7F7F"/>
                    </a:solidFill>
                  </a:rPr>
                  <a:t>day</a:t>
                </a:r>
                <a:r>
                  <a:rPr lang="nl-NL" sz="1400" b="1" dirty="0">
                    <a:solidFill>
                      <a:srgbClr val="7F7F7F"/>
                    </a:solidFill>
                  </a:rPr>
                  <a:t>)</a:t>
                </a:r>
              </a:p>
            </p:txBody>
          </p:sp>
          <p:grpSp>
            <p:nvGrpSpPr>
              <p:cNvPr id="5" name="Group 4"/>
              <p:cNvGrpSpPr/>
              <p:nvPr/>
            </p:nvGrpSpPr>
            <p:grpSpPr>
              <a:xfrm>
                <a:off x="6494585" y="1743701"/>
                <a:ext cx="4940794" cy="3926627"/>
                <a:chOff x="6494585" y="1743701"/>
                <a:chExt cx="4940794" cy="3926627"/>
              </a:xfrm>
            </p:grpSpPr>
            <p:graphicFrame>
              <p:nvGraphicFramePr>
                <p:cNvPr id="8" name="Chart 7"/>
                <p:cNvGraphicFramePr>
                  <a:graphicFrameLocks/>
                </p:cNvGraphicFramePr>
                <p:nvPr>
                  <p:extLst>
                    <p:ext uri="{D42A27DB-BD31-4B8C-83A1-F6EECF244321}">
                      <p14:modId xmlns:p14="http://schemas.microsoft.com/office/powerpoint/2010/main" val="1209903743"/>
                    </p:ext>
                  </p:extLst>
                </p:nvPr>
              </p:nvGraphicFramePr>
              <p:xfrm>
                <a:off x="6494585" y="2057690"/>
                <a:ext cx="4940794" cy="3612638"/>
              </p:xfrm>
              <a:graphic>
                <a:graphicData uri="http://schemas.openxmlformats.org/drawingml/2006/chart">
                  <c:chart xmlns:c="http://schemas.openxmlformats.org/drawingml/2006/chart" xmlns:r="http://schemas.openxmlformats.org/officeDocument/2006/relationships" r:id="rId4"/>
                </a:graphicData>
              </a:graphic>
            </p:graphicFrame>
            <p:sp>
              <p:nvSpPr>
                <p:cNvPr id="15" name="TextBox 14"/>
                <p:cNvSpPr txBox="1"/>
                <p:nvPr/>
              </p:nvSpPr>
              <p:spPr>
                <a:xfrm>
                  <a:off x="8453248" y="1743701"/>
                  <a:ext cx="1235033" cy="461665"/>
                </a:xfrm>
                <a:prstGeom prst="rect">
                  <a:avLst/>
                </a:prstGeom>
                <a:solidFill>
                  <a:schemeClr val="accent6">
                    <a:lumMod val="60000"/>
                    <a:lumOff val="40000"/>
                  </a:schemeClr>
                </a:solidFill>
                <a:ln w="38100">
                  <a:solidFill>
                    <a:schemeClr val="tx1"/>
                  </a:solidFill>
                </a:ln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b="1" dirty="0" smtClean="0"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HDL-C</a:t>
                  </a:r>
                  <a:endParaRPr lang="en-US" sz="2400" b="1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p:grpSp>
        </p:grpSp>
      </p:grpSp>
      <p:sp>
        <p:nvSpPr>
          <p:cNvPr id="4" name="Oval 3"/>
          <p:cNvSpPr/>
          <p:nvPr/>
        </p:nvSpPr>
        <p:spPr>
          <a:xfrm>
            <a:off x="4604658" y="4617643"/>
            <a:ext cx="825353" cy="825353"/>
          </a:xfrm>
          <a:prstGeom prst="ellipse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00B0F0"/>
              </a:solidFill>
            </a:endParaRPr>
          </a:p>
        </p:txBody>
      </p:sp>
      <p:sp>
        <p:nvSpPr>
          <p:cNvPr id="17" name="Oval 16"/>
          <p:cNvSpPr/>
          <p:nvPr/>
        </p:nvSpPr>
        <p:spPr>
          <a:xfrm>
            <a:off x="10570037" y="2059502"/>
            <a:ext cx="825353" cy="825353"/>
          </a:xfrm>
          <a:prstGeom prst="ellipse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08980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1728837" y="2483197"/>
            <a:ext cx="10490581" cy="3277407"/>
            <a:chOff x="2561616" y="1928032"/>
            <a:chExt cx="10490581" cy="3277407"/>
          </a:xfrm>
        </p:grpSpPr>
        <p:sp>
          <p:nvSpPr>
            <p:cNvPr id="2" name="TextBox 1"/>
            <p:cNvSpPr txBox="1"/>
            <p:nvPr/>
          </p:nvSpPr>
          <p:spPr>
            <a:xfrm>
              <a:off x="2561616" y="1928032"/>
              <a:ext cx="2340680" cy="523220"/>
            </a:xfrm>
            <a:prstGeom prst="rect">
              <a:avLst/>
            </a:prstGeom>
            <a:solidFill>
              <a:srgbClr val="FFFF00"/>
            </a:solidFill>
            <a:ln w="635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28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Evacetrapib</a:t>
              </a:r>
              <a:endParaRPr lang="en-US" sz="28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2768697" y="2477120"/>
              <a:ext cx="1022460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Evacetrapib Monotherapy*                              23%                17%</a:t>
              </a:r>
              <a:endParaRPr lang="en-US" sz="24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2834750" y="2857711"/>
              <a:ext cx="1019338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Evacetrapib + </a:t>
              </a:r>
              <a:r>
                <a:rPr lang="en-US" sz="2400" b="1" dirty="0" smtClean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statin</a:t>
              </a:r>
              <a:r>
                <a:rPr lang="en-US" sz="24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*                                       22%                </a:t>
              </a:r>
              <a:r>
                <a:rPr lang="en-US" sz="2400" b="1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11%</a:t>
              </a:r>
              <a:endParaRPr lang="en-US" sz="24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2800781" y="3232140"/>
              <a:ext cx="1017826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 Accelerate  (Evacetrapib + </a:t>
              </a:r>
              <a:r>
                <a:rPr lang="en-US" sz="2400" b="1" dirty="0" smtClean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statin</a:t>
              </a:r>
              <a:r>
                <a:rPr lang="en-US" sz="24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)**               37%                15%  </a:t>
              </a:r>
              <a:endParaRPr lang="en-US" sz="24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2681932" y="3774329"/>
              <a:ext cx="1562637" cy="523220"/>
            </a:xfrm>
            <a:prstGeom prst="rect">
              <a:avLst/>
            </a:prstGeom>
            <a:solidFill>
              <a:srgbClr val="FFFF00"/>
            </a:solidFill>
            <a:ln w="31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28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TA-8995</a:t>
              </a:r>
              <a:endParaRPr lang="en-US" sz="28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2835669" y="4347304"/>
              <a:ext cx="1019773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TA-8995 Monotherapy^                                    46%                   </a:t>
              </a:r>
              <a:endParaRPr lang="en-US" sz="24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2848906" y="4743774"/>
              <a:ext cx="1020329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TA-8995</a:t>
              </a:r>
              <a:r>
                <a:rPr lang="en-US" sz="2400" b="1" dirty="0" smtClean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+</a:t>
              </a:r>
              <a:r>
                <a:rPr lang="en-US" sz="24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b="1" dirty="0" smtClean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statin^</a:t>
              </a:r>
              <a:r>
                <a:rPr lang="en-US" sz="24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                                              45%                 11%</a:t>
              </a:r>
              <a:endParaRPr lang="en-US" sz="24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3" name="Rectangle 2"/>
          <p:cNvSpPr/>
          <p:nvPr/>
        </p:nvSpPr>
        <p:spPr>
          <a:xfrm>
            <a:off x="10237474" y="2743197"/>
            <a:ext cx="1103416" cy="303711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10352923" y="4865892"/>
            <a:ext cx="930113" cy="484269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35</a:t>
            </a:r>
            <a:r>
              <a:rPr lang="en-US" sz="2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%</a:t>
            </a:r>
            <a:endParaRPr lang="en-US" sz="2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1645921" y="6381205"/>
            <a:ext cx="1000575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*Nicholls 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SJ et al. JAMA. 2011;306:2099     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^Hovingh 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GK, et al. Lancet 2015; 386: 452</a:t>
            </a:r>
          </a:p>
        </p:txBody>
      </p:sp>
      <p:sp>
        <p:nvSpPr>
          <p:cNvPr id="22" name="Text Box 2"/>
          <p:cNvSpPr txBox="1">
            <a:spLocks noChangeArrowheads="1"/>
          </p:cNvSpPr>
          <p:nvPr/>
        </p:nvSpPr>
        <p:spPr bwMode="auto">
          <a:xfrm>
            <a:off x="1" y="-69469"/>
            <a:ext cx="12192000" cy="1077218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  <a:alpha val="74998"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defRPr/>
            </a:pPr>
            <a:r>
              <a:rPr lang="en-AU" sz="3200" b="1" dirty="0" smtClean="0">
                <a:solidFill>
                  <a:srgbClr val="0066FF"/>
                </a:solidFill>
                <a:latin typeface="Arial" pitchFamily="34" charset="0"/>
                <a:ea typeface="ＭＳ Ｐゴシック" pitchFamily="34" charset="-128"/>
              </a:rPr>
              <a:t>Percent </a:t>
            </a:r>
            <a:r>
              <a:rPr lang="en-AU" sz="3200" b="1" dirty="0">
                <a:solidFill>
                  <a:srgbClr val="0066FF"/>
                </a:solidFill>
                <a:latin typeface="Arial" pitchFamily="34" charset="0"/>
                <a:ea typeface="ＭＳ Ｐゴシック" pitchFamily="34" charset="-128"/>
              </a:rPr>
              <a:t>Change in </a:t>
            </a:r>
            <a:r>
              <a:rPr lang="en-AU" sz="3200" b="1" dirty="0" smtClean="0">
                <a:solidFill>
                  <a:srgbClr val="0066FF"/>
                </a:solidFill>
                <a:latin typeface="Arial" pitchFamily="34" charset="0"/>
                <a:ea typeface="ＭＳ Ｐゴシック" pitchFamily="34" charset="-128"/>
              </a:rPr>
              <a:t>LDL-C </a:t>
            </a:r>
            <a:r>
              <a:rPr lang="en-AU" sz="3200" b="1" dirty="0">
                <a:solidFill>
                  <a:srgbClr val="0066FF"/>
                </a:solidFill>
                <a:latin typeface="Arial" pitchFamily="34" charset="0"/>
                <a:ea typeface="ＭＳ Ｐゴシック" pitchFamily="34" charset="-128"/>
              </a:rPr>
              <a:t>and </a:t>
            </a:r>
            <a:r>
              <a:rPr lang="en-AU" sz="3200" b="1" dirty="0" smtClean="0">
                <a:solidFill>
                  <a:srgbClr val="0066FF"/>
                </a:solidFill>
                <a:latin typeface="Arial" pitchFamily="34" charset="0"/>
                <a:ea typeface="ＭＳ Ｐゴシック" pitchFamily="34" charset="-128"/>
              </a:rPr>
              <a:t>ApoB With Evacetrapib and</a:t>
            </a:r>
            <a:br>
              <a:rPr lang="en-AU" sz="3200" b="1" dirty="0" smtClean="0">
                <a:solidFill>
                  <a:srgbClr val="0066FF"/>
                </a:solidFill>
                <a:latin typeface="Arial" pitchFamily="34" charset="0"/>
                <a:ea typeface="ＭＳ Ｐゴシック" pitchFamily="34" charset="-128"/>
              </a:rPr>
            </a:br>
            <a:r>
              <a:rPr lang="en-AU" sz="3200" b="1" dirty="0" smtClean="0">
                <a:solidFill>
                  <a:srgbClr val="0066FF"/>
                </a:solidFill>
                <a:latin typeface="Arial" pitchFamily="34" charset="0"/>
                <a:ea typeface="ＭＳ Ｐゴシック" pitchFamily="34" charset="-128"/>
              </a:rPr>
              <a:t> TA-8995 as Monotherapy and in Combination with Statin</a:t>
            </a:r>
            <a:endParaRPr lang="en-AU" sz="3200" b="1" dirty="0">
              <a:solidFill>
                <a:srgbClr val="0066FF"/>
              </a:solidFill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23" name="Rectangle 6"/>
          <p:cNvSpPr>
            <a:spLocks noChangeArrowheads="1"/>
          </p:cNvSpPr>
          <p:nvPr/>
        </p:nvSpPr>
        <p:spPr bwMode="auto">
          <a:xfrm>
            <a:off x="-1" y="1100932"/>
            <a:ext cx="12192001" cy="98161"/>
          </a:xfrm>
          <a:prstGeom prst="rect">
            <a:avLst/>
          </a:prstGeom>
          <a:gradFill rotWithShape="0">
            <a:gsLst>
              <a:gs pos="0">
                <a:srgbClr val="3366FF"/>
              </a:gs>
              <a:gs pos="25000">
                <a:srgbClr val="01A78F"/>
              </a:gs>
              <a:gs pos="50000">
                <a:srgbClr val="FFFF00"/>
              </a:gs>
              <a:gs pos="75000">
                <a:srgbClr val="FF6633"/>
              </a:gs>
              <a:gs pos="100000">
                <a:srgbClr val="FF3399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dirty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24" name="Rectangle 6"/>
          <p:cNvSpPr>
            <a:spLocks noChangeArrowheads="1"/>
          </p:cNvSpPr>
          <p:nvPr/>
        </p:nvSpPr>
        <p:spPr bwMode="auto">
          <a:xfrm>
            <a:off x="21769" y="6174776"/>
            <a:ext cx="12192001" cy="60295"/>
          </a:xfrm>
          <a:prstGeom prst="rect">
            <a:avLst/>
          </a:prstGeom>
          <a:gradFill rotWithShape="0">
            <a:gsLst>
              <a:gs pos="0">
                <a:srgbClr val="3366FF"/>
              </a:gs>
              <a:gs pos="25000">
                <a:srgbClr val="01A78F"/>
              </a:gs>
              <a:gs pos="50000">
                <a:srgbClr val="FFFF00"/>
              </a:gs>
              <a:gs pos="75000">
                <a:srgbClr val="FF6633"/>
              </a:gs>
              <a:gs pos="100000">
                <a:srgbClr val="FF3399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dirty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2563089" y="1375509"/>
            <a:ext cx="310292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CETP Inhibitor </a:t>
            </a:r>
            <a:endParaRPr lang="en-U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4656679" y="1674215"/>
            <a:ext cx="76330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LDL-C         ApoB</a:t>
            </a:r>
            <a:endParaRPr 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7" name="Straight Connector 26"/>
          <p:cNvCxnSpPr/>
          <p:nvPr/>
        </p:nvCxnSpPr>
        <p:spPr>
          <a:xfrm>
            <a:off x="0" y="2135880"/>
            <a:ext cx="121920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8147964" y="1126662"/>
            <a:ext cx="50059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Percent  Reduction</a:t>
            </a:r>
          </a:p>
        </p:txBody>
      </p:sp>
    </p:spTree>
    <p:extLst>
      <p:ext uri="{BB962C8B-B14F-4D97-AF65-F5344CB8AC3E}">
        <p14:creationId xmlns:p14="http://schemas.microsoft.com/office/powerpoint/2010/main" val="2989499258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8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2" descr="Tor white bold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7940" y="3256910"/>
            <a:ext cx="1889522" cy="2420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itle 5"/>
          <p:cNvSpPr txBox="1">
            <a:spLocks/>
          </p:cNvSpPr>
          <p:nvPr/>
        </p:nvSpPr>
        <p:spPr>
          <a:xfrm>
            <a:off x="952500" y="230496"/>
            <a:ext cx="10287000" cy="6159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8000" b="1" dirty="0">
                <a:solidFill>
                  <a:srgbClr val="0066FF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CETP Inhibitors</a:t>
            </a:r>
          </a:p>
        </p:txBody>
      </p:sp>
      <p:pic>
        <p:nvPicPr>
          <p:cNvPr id="5" name="Picture 2" descr="Dal bold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65836" y="3772027"/>
            <a:ext cx="1573412" cy="1368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153"/>
          <p:cNvSpPr>
            <a:spLocks noChangeArrowheads="1"/>
          </p:cNvSpPr>
          <p:nvPr/>
        </p:nvSpPr>
        <p:spPr bwMode="auto">
          <a:xfrm>
            <a:off x="1813297" y="1950932"/>
            <a:ext cx="576607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kern="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I. Torcetrapib   - Pfizer</a:t>
            </a:r>
            <a:endParaRPr lang="en-US" sz="2400" b="1" kern="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9" name="Text Box 30"/>
          <p:cNvSpPr txBox="1">
            <a:spLocks noChangeArrowheads="1"/>
          </p:cNvSpPr>
          <p:nvPr/>
        </p:nvSpPr>
        <p:spPr bwMode="auto">
          <a:xfrm>
            <a:off x="1610096" y="6238624"/>
            <a:ext cx="10120497" cy="5909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lnSpc>
                <a:spcPct val="90000"/>
              </a:lnSpc>
              <a:spcBef>
                <a:spcPct val="50000"/>
              </a:spcBef>
            </a:pPr>
            <a:r>
              <a:rPr lang="en-US" sz="1200" baseline="30000" dirty="0">
                <a:solidFill>
                  <a:srgbClr val="FFFFFF"/>
                </a:solidFill>
              </a:rPr>
              <a:t>1</a:t>
            </a:r>
            <a:r>
              <a:rPr lang="en-US" sz="1200" dirty="0">
                <a:solidFill>
                  <a:srgbClr val="FFFFFF"/>
                </a:solidFill>
              </a:rPr>
              <a:t>http://www.ama-assn.org/ama1/pub/upload/mm/365/dalcetrapib.doc.</a:t>
            </a:r>
            <a:br>
              <a:rPr lang="en-US" sz="1200" dirty="0">
                <a:solidFill>
                  <a:srgbClr val="FFFFFF"/>
                </a:solidFill>
              </a:rPr>
            </a:br>
            <a:r>
              <a:rPr lang="en-US" sz="1200" baseline="30000" dirty="0">
                <a:solidFill>
                  <a:srgbClr val="FFFFFF"/>
                </a:solidFill>
              </a:rPr>
              <a:t>2</a:t>
            </a:r>
            <a:r>
              <a:rPr lang="en-US" sz="1200" dirty="0">
                <a:solidFill>
                  <a:srgbClr val="FFFFFF"/>
                </a:solidFill>
              </a:rPr>
              <a:t>http://www.ama-assn.org/ama1/pub/upload/mm/365/torcetrapib.doc.</a:t>
            </a:r>
            <a:br>
              <a:rPr lang="en-US" sz="1200" dirty="0">
                <a:solidFill>
                  <a:srgbClr val="FFFFFF"/>
                </a:solidFill>
              </a:rPr>
            </a:br>
            <a:r>
              <a:rPr lang="en-GB" sz="1200" baseline="30000" dirty="0">
                <a:solidFill>
                  <a:srgbClr val="FFFFFF"/>
                </a:solidFill>
              </a:rPr>
              <a:t>3</a:t>
            </a:r>
            <a:r>
              <a:rPr lang="en-US" sz="1200" dirty="0">
                <a:solidFill>
                  <a:srgbClr val="FFFFFF"/>
                </a:solidFill>
              </a:rPr>
              <a:t>http:// www.ama-assn.org/ama1/pub/upload/mm/365/anacetrapib.pdf.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4746888" y="1360229"/>
            <a:ext cx="27319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prstClr val="white"/>
                </a:solidFill>
              </a:rPr>
              <a:t>CETP</a:t>
            </a:r>
          </a:p>
        </p:txBody>
      </p:sp>
      <p:sp>
        <p:nvSpPr>
          <p:cNvPr id="72" name="Rectangle 6"/>
          <p:cNvSpPr>
            <a:spLocks noChangeArrowheads="1"/>
          </p:cNvSpPr>
          <p:nvPr/>
        </p:nvSpPr>
        <p:spPr bwMode="auto">
          <a:xfrm>
            <a:off x="-1" y="1109619"/>
            <a:ext cx="12192001" cy="60295"/>
          </a:xfrm>
          <a:prstGeom prst="rect">
            <a:avLst/>
          </a:prstGeom>
          <a:gradFill rotWithShape="0">
            <a:gsLst>
              <a:gs pos="0">
                <a:srgbClr val="3366FF"/>
              </a:gs>
              <a:gs pos="25000">
                <a:srgbClr val="01A78F"/>
              </a:gs>
              <a:gs pos="50000">
                <a:srgbClr val="FFFF00"/>
              </a:gs>
              <a:gs pos="75000">
                <a:srgbClr val="FF6633"/>
              </a:gs>
              <a:gs pos="100000">
                <a:srgbClr val="FF3399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dirty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80" name="Text Box 30"/>
          <p:cNvSpPr txBox="1">
            <a:spLocks noChangeArrowheads="1"/>
          </p:cNvSpPr>
          <p:nvPr/>
        </p:nvSpPr>
        <p:spPr bwMode="auto">
          <a:xfrm>
            <a:off x="3696794" y="6229660"/>
            <a:ext cx="10120497" cy="5909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lnSpc>
                <a:spcPct val="90000"/>
              </a:lnSpc>
              <a:spcBef>
                <a:spcPct val="50000"/>
              </a:spcBef>
            </a:pPr>
            <a:r>
              <a:rPr lang="en-US" sz="1200" baseline="30000" dirty="0">
                <a:solidFill>
                  <a:prstClr val="black"/>
                </a:solidFill>
              </a:rPr>
              <a:t>1</a:t>
            </a:r>
            <a:r>
              <a:rPr lang="en-US" sz="1200" dirty="0">
                <a:solidFill>
                  <a:prstClr val="black"/>
                </a:solidFill>
              </a:rPr>
              <a:t>http://www.ama-assn.org/ama1/pub/upload/mm/365/dalcetrapib.doc.</a:t>
            </a:r>
            <a:br>
              <a:rPr lang="en-US" sz="1200" dirty="0">
                <a:solidFill>
                  <a:prstClr val="black"/>
                </a:solidFill>
              </a:rPr>
            </a:br>
            <a:r>
              <a:rPr lang="en-US" sz="1200" baseline="30000" dirty="0">
                <a:solidFill>
                  <a:prstClr val="black"/>
                </a:solidFill>
              </a:rPr>
              <a:t>2</a:t>
            </a:r>
            <a:r>
              <a:rPr lang="en-US" sz="1200" dirty="0">
                <a:solidFill>
                  <a:prstClr val="black"/>
                </a:solidFill>
              </a:rPr>
              <a:t>http://www.ama-assn.org/ama1/pub/upload/mm/365/torcetrapib.doc.</a:t>
            </a:r>
            <a:br>
              <a:rPr lang="en-US" sz="1200" dirty="0">
                <a:solidFill>
                  <a:prstClr val="black"/>
                </a:solidFill>
              </a:rPr>
            </a:br>
            <a:r>
              <a:rPr lang="en-GB" sz="1200" baseline="30000" dirty="0">
                <a:solidFill>
                  <a:prstClr val="black"/>
                </a:solidFill>
              </a:rPr>
              <a:t>3</a:t>
            </a:r>
            <a:r>
              <a:rPr lang="en-US" sz="1200" dirty="0">
                <a:solidFill>
                  <a:prstClr val="black"/>
                </a:solidFill>
              </a:rPr>
              <a:t>http:// www.ama-assn.org/ama1/pub/upload/mm/365/anacetrapib.pdf.</a:t>
            </a:r>
          </a:p>
        </p:txBody>
      </p:sp>
      <p:sp>
        <p:nvSpPr>
          <p:cNvPr id="23" name="Rectangle 6"/>
          <p:cNvSpPr>
            <a:spLocks noChangeArrowheads="1"/>
          </p:cNvSpPr>
          <p:nvPr/>
        </p:nvSpPr>
        <p:spPr bwMode="auto">
          <a:xfrm>
            <a:off x="11723" y="6150548"/>
            <a:ext cx="12192001" cy="60295"/>
          </a:xfrm>
          <a:prstGeom prst="rect">
            <a:avLst/>
          </a:prstGeom>
          <a:gradFill rotWithShape="0">
            <a:gsLst>
              <a:gs pos="0">
                <a:srgbClr val="3366FF"/>
              </a:gs>
              <a:gs pos="25000">
                <a:srgbClr val="01A78F"/>
              </a:gs>
              <a:gs pos="50000">
                <a:srgbClr val="FFFF00"/>
              </a:gs>
              <a:gs pos="75000">
                <a:srgbClr val="FF6633"/>
              </a:gs>
              <a:gs pos="100000">
                <a:srgbClr val="FF3399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dirty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77033" y="1390390"/>
            <a:ext cx="76534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rgbClr val="FF0000"/>
              </a:buClr>
              <a:buSzPct val="126000"/>
              <a:buFont typeface="Wingdings" panose="05000000000000000000" pitchFamily="2" charset="2"/>
              <a:buChar char="Ø"/>
            </a:pPr>
            <a:r>
              <a:rPr lang="en-US" sz="2800" b="1" dirty="0" smtClean="0">
                <a:solidFill>
                  <a:prstClr val="black"/>
                </a:solidFill>
              </a:rPr>
              <a:t>Terminated CETP Clinical Trials</a:t>
            </a:r>
            <a:endParaRPr lang="en-US" sz="2800" b="1" dirty="0">
              <a:solidFill>
                <a:prstClr val="black"/>
              </a:solidFill>
            </a:endParaRPr>
          </a:p>
        </p:txBody>
      </p:sp>
      <p:sp>
        <p:nvSpPr>
          <p:cNvPr id="12" name="Rectangle 152"/>
          <p:cNvSpPr>
            <a:spLocks noChangeArrowheads="1"/>
          </p:cNvSpPr>
          <p:nvPr/>
        </p:nvSpPr>
        <p:spPr bwMode="auto">
          <a:xfrm>
            <a:off x="1794076" y="2488555"/>
            <a:ext cx="5255349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/>
          <a:p>
            <a:pPr>
              <a:defRPr/>
            </a:pPr>
            <a:r>
              <a:rPr lang="en-US" sz="2400" b="1" kern="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II. Dalcetrapib   - Roche  </a:t>
            </a:r>
            <a:endParaRPr lang="en-US" sz="2400" b="1" kern="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Rectangle 153"/>
          <p:cNvSpPr>
            <a:spLocks noChangeArrowheads="1"/>
          </p:cNvSpPr>
          <p:nvPr/>
        </p:nvSpPr>
        <p:spPr bwMode="auto">
          <a:xfrm>
            <a:off x="1650459" y="2910688"/>
            <a:ext cx="485064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66FF33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kern="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III. Evacetrapib  - Lilly    </a:t>
            </a:r>
            <a:endParaRPr lang="en-US" sz="2400" b="1" kern="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Rectangle 153"/>
          <p:cNvSpPr>
            <a:spLocks noChangeArrowheads="1"/>
          </p:cNvSpPr>
          <p:nvPr/>
        </p:nvSpPr>
        <p:spPr bwMode="auto">
          <a:xfrm>
            <a:off x="1832508" y="3921425"/>
            <a:ext cx="485064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66FF33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kern="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I. Anacetrapib  -  Merck</a:t>
            </a:r>
            <a:endParaRPr lang="en-US" sz="2400" b="1" kern="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088020" y="3414530"/>
            <a:ext cx="1064257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rgbClr val="FF0000"/>
              </a:buClr>
              <a:buSzPct val="126000"/>
              <a:buFont typeface="Wingdings" panose="05000000000000000000" pitchFamily="2" charset="2"/>
              <a:buChar char="Ø"/>
            </a:pPr>
            <a:r>
              <a:rPr lang="en-US" sz="2800" b="1" dirty="0" smtClean="0">
                <a:solidFill>
                  <a:prstClr val="black"/>
                </a:solidFill>
              </a:rPr>
              <a:t>Positive CETP Inhibitor Trial</a:t>
            </a:r>
            <a:endParaRPr lang="en-US" sz="2800" b="1" dirty="0">
              <a:solidFill>
                <a:prstClr val="black"/>
              </a:solidFill>
            </a:endParaRPr>
          </a:p>
        </p:txBody>
      </p:sp>
      <p:sp>
        <p:nvSpPr>
          <p:cNvPr id="16" name="Rectangle 153"/>
          <p:cNvSpPr>
            <a:spLocks noChangeArrowheads="1"/>
          </p:cNvSpPr>
          <p:nvPr/>
        </p:nvSpPr>
        <p:spPr bwMode="auto">
          <a:xfrm>
            <a:off x="1871523" y="4920701"/>
            <a:ext cx="728882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66FF33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kern="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I. TA-8995         -  Dezema/Amgen   </a:t>
            </a:r>
            <a:endParaRPr lang="en-US" sz="2400" b="1" kern="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Rectangle 153"/>
          <p:cNvSpPr>
            <a:spLocks noChangeArrowheads="1"/>
          </p:cNvSpPr>
          <p:nvPr/>
        </p:nvSpPr>
        <p:spPr bwMode="auto">
          <a:xfrm>
            <a:off x="1756611" y="5354053"/>
            <a:ext cx="728056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66FF33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kern="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II. Dalcetrapib Dal-GenE  </a:t>
            </a:r>
            <a:endParaRPr lang="en-US" sz="2400" b="1" kern="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078370" y="4423471"/>
            <a:ext cx="1064257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rgbClr val="FF0000"/>
              </a:buClr>
              <a:buSzPct val="126000"/>
              <a:buFont typeface="Wingdings" panose="05000000000000000000" pitchFamily="2" charset="2"/>
              <a:buChar char="Ø"/>
            </a:pPr>
            <a:r>
              <a:rPr lang="en-US" sz="2800" b="1" dirty="0" smtClean="0">
                <a:solidFill>
                  <a:prstClr val="black"/>
                </a:solidFill>
              </a:rPr>
              <a:t>CETP Inhibitors Currently Under Development </a:t>
            </a:r>
            <a:endParaRPr lang="en-US" sz="2800" b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791365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7" grpId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16931" y="-68287"/>
            <a:ext cx="12175069" cy="17517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marL="495300" indent="-495300" algn="ctr" eaLnBrk="0" hangingPunct="0">
              <a:defRPr/>
            </a:pPr>
            <a:r>
              <a:rPr lang="en-AU" sz="3600" b="1" dirty="0" smtClean="0">
                <a:solidFill>
                  <a:srgbClr val="0066FF"/>
                </a:solidFill>
                <a:latin typeface="Arial"/>
                <a:cs typeface="Arial"/>
              </a:rPr>
              <a:t>Genome Wide Scan Identification of the ACY9 Gene Which Modulates Cardiovascular Response to Dalcetrapib Administration</a:t>
            </a:r>
            <a:endParaRPr lang="en-AU" sz="3600" b="1" dirty="0">
              <a:solidFill>
                <a:srgbClr val="0066FF"/>
              </a:solidFill>
              <a:latin typeface="Arial"/>
              <a:cs typeface="Arial"/>
            </a:endParaRPr>
          </a:p>
        </p:txBody>
      </p:sp>
      <p:sp>
        <p:nvSpPr>
          <p:cNvPr id="11" name="Rectangle 6"/>
          <p:cNvSpPr>
            <a:spLocks noChangeArrowheads="1"/>
          </p:cNvSpPr>
          <p:nvPr/>
        </p:nvSpPr>
        <p:spPr bwMode="auto">
          <a:xfrm>
            <a:off x="-1" y="2298629"/>
            <a:ext cx="12192001" cy="60295"/>
          </a:xfrm>
          <a:prstGeom prst="rect">
            <a:avLst/>
          </a:prstGeom>
          <a:gradFill rotWithShape="0">
            <a:gsLst>
              <a:gs pos="0">
                <a:srgbClr val="3366FF"/>
              </a:gs>
              <a:gs pos="25000">
                <a:srgbClr val="01A78F"/>
              </a:gs>
              <a:gs pos="50000">
                <a:srgbClr val="FFFF00"/>
              </a:gs>
              <a:gs pos="75000">
                <a:srgbClr val="FF6633"/>
              </a:gs>
              <a:gs pos="100000">
                <a:srgbClr val="FF3399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dirty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2" name="Rectangle 2"/>
          <p:cNvSpPr>
            <a:spLocks noChangeArrowheads="1"/>
          </p:cNvSpPr>
          <p:nvPr/>
        </p:nvSpPr>
        <p:spPr bwMode="auto">
          <a:xfrm>
            <a:off x="-12526" y="1841326"/>
            <a:ext cx="12204526" cy="107465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lvl="1" eaLnBrk="0" hangingPunct="0">
              <a:defRPr/>
            </a:pPr>
            <a:r>
              <a:rPr lang="en-AU" sz="32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lvl="1" eaLnBrk="0" hangingPunct="0">
              <a:defRPr/>
            </a:pPr>
            <a:endParaRPr lang="en-AU" sz="32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Rectangle 6"/>
          <p:cNvSpPr>
            <a:spLocks noChangeArrowheads="1"/>
          </p:cNvSpPr>
          <p:nvPr/>
        </p:nvSpPr>
        <p:spPr bwMode="auto">
          <a:xfrm>
            <a:off x="16931" y="6461970"/>
            <a:ext cx="12192001" cy="60295"/>
          </a:xfrm>
          <a:prstGeom prst="rect">
            <a:avLst/>
          </a:prstGeom>
          <a:gradFill rotWithShape="0">
            <a:gsLst>
              <a:gs pos="0">
                <a:srgbClr val="3366FF"/>
              </a:gs>
              <a:gs pos="25000">
                <a:srgbClr val="01A78F"/>
              </a:gs>
              <a:gs pos="50000">
                <a:srgbClr val="FFFF00"/>
              </a:gs>
              <a:gs pos="75000">
                <a:srgbClr val="FF6633"/>
              </a:gs>
              <a:gs pos="100000">
                <a:srgbClr val="FF3399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dirty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269998" y="6542810"/>
            <a:ext cx="544124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*Tardif J-C et al. Circ Cardiovasc Genet. 2015;8:372-382</a:t>
            </a:r>
            <a:endParaRPr lang="en-US" sz="14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634771" y="1625600"/>
            <a:ext cx="4965539" cy="584775"/>
          </a:xfrm>
          <a:prstGeom prst="rect">
            <a:avLst/>
          </a:prstGeom>
          <a:solidFill>
            <a:schemeClr val="accent2"/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Personalized Medicine</a:t>
            </a:r>
            <a:endParaRPr lang="en-US" sz="3200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64296" y="2329847"/>
            <a:ext cx="1132770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In a genome wide scan patients with a single-nucleotide substitution in the ADCY9 gene was identified which modulates the cardiovascular response to dalcetrapib administration.</a:t>
            </a:r>
            <a:endParaRPr lang="en-US" sz="3200" b="1" dirty="0"/>
          </a:p>
        </p:txBody>
      </p:sp>
      <p:sp>
        <p:nvSpPr>
          <p:cNvPr id="10" name="Rectangle 2"/>
          <p:cNvSpPr>
            <a:spLocks noChangeArrowheads="1"/>
          </p:cNvSpPr>
          <p:nvPr/>
        </p:nvSpPr>
        <p:spPr bwMode="auto">
          <a:xfrm>
            <a:off x="363254" y="5448814"/>
            <a:ext cx="11523946" cy="8284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marL="914400" lvl="1" indent="-457200" eaLnBrk="0" hangingPunct="0">
              <a:buClr>
                <a:srgbClr val="FF0000"/>
              </a:buClr>
              <a:buSzPct val="125000"/>
              <a:buFont typeface="Wingdings" panose="05000000000000000000" pitchFamily="2" charset="2"/>
              <a:buChar char="§"/>
              <a:defRPr/>
            </a:pPr>
            <a:r>
              <a:rPr lang="en-AU" sz="24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Genotype </a:t>
            </a:r>
            <a:r>
              <a:rPr lang="en-AU" sz="2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GG</a:t>
            </a:r>
            <a:r>
              <a:rPr lang="en-AU" sz="24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present in 21% </a:t>
            </a:r>
            <a:r>
              <a:rPr lang="en-AU" sz="24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 the trial subjects had </a:t>
            </a:r>
            <a:r>
              <a:rPr lang="en-AU" sz="24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27% </a:t>
            </a:r>
            <a:r>
              <a:rPr lang="en-AU" sz="2400" b="1" u="sng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increase</a:t>
            </a:r>
            <a:r>
              <a:rPr lang="en-AU" sz="24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in Dal-Out-come clinical cardiovascular events. .</a:t>
            </a:r>
          </a:p>
        </p:txBody>
      </p:sp>
      <p:sp>
        <p:nvSpPr>
          <p:cNvPr id="14" name="Rectangle 13"/>
          <p:cNvSpPr/>
          <p:nvPr/>
        </p:nvSpPr>
        <p:spPr>
          <a:xfrm>
            <a:off x="338203" y="3895595"/>
            <a:ext cx="1185379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14400" lvl="1" indent="-457200" eaLnBrk="0" hangingPunct="0">
              <a:buClr>
                <a:srgbClr val="FF0000"/>
              </a:buClr>
              <a:buSzPct val="125000"/>
              <a:buFont typeface="Wingdings" panose="05000000000000000000" pitchFamily="2" charset="2"/>
              <a:buChar char="§"/>
              <a:defRPr/>
            </a:pPr>
            <a:r>
              <a:rPr lang="en-AU" sz="24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Genotype </a:t>
            </a:r>
            <a:r>
              <a:rPr lang="en-AU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AA</a:t>
            </a:r>
            <a:r>
              <a:rPr lang="en-AU" sz="24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present in 20% of the trial subjects was associated with a 39% </a:t>
            </a:r>
            <a:r>
              <a:rPr lang="en-AU" sz="2400" b="1" u="sng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decrease</a:t>
            </a:r>
            <a:r>
              <a:rPr lang="en-AU" sz="24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in clinical events in dal-OUTCOME</a:t>
            </a:r>
            <a:r>
              <a:rPr lang="en-AU" sz="2400" b="1" baseline="30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en-AU" sz="24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15" name="Rectangle 14"/>
          <p:cNvSpPr/>
          <p:nvPr/>
        </p:nvSpPr>
        <p:spPr>
          <a:xfrm>
            <a:off x="363255" y="4672209"/>
            <a:ext cx="11855885" cy="8581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14400" lvl="1" indent="-457200" eaLnBrk="0" hangingPunct="0">
              <a:buClr>
                <a:srgbClr val="FF0000"/>
              </a:buClr>
              <a:buSzPct val="125000"/>
              <a:buFont typeface="Wingdings" panose="05000000000000000000" pitchFamily="2" charset="2"/>
              <a:buChar char="§"/>
              <a:defRPr/>
            </a:pPr>
            <a:r>
              <a:rPr lang="en-AU" sz="24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Genotype </a:t>
            </a:r>
            <a:r>
              <a:rPr lang="en-AU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AG</a:t>
            </a:r>
            <a:r>
              <a:rPr lang="en-AU" sz="24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in 59% of the trial subjects had </a:t>
            </a:r>
            <a:r>
              <a:rPr lang="en-AU" sz="2400" b="1" u="sng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 difference </a:t>
            </a:r>
            <a:r>
              <a:rPr lang="en-AU" sz="24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from controls </a:t>
            </a:r>
            <a:r>
              <a:rPr lang="en-AU" sz="24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dal-OUTCOME </a:t>
            </a:r>
            <a:r>
              <a:rPr lang="en-AU" sz="24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clinical cardiovascular events.</a:t>
            </a:r>
            <a:endParaRPr lang="en-AU" sz="32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639086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4" grpId="0"/>
      <p:bldP spid="1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3"/>
          <p:cNvSpPr>
            <a:spLocks noChangeArrowheads="1"/>
          </p:cNvSpPr>
          <p:nvPr/>
        </p:nvSpPr>
        <p:spPr bwMode="auto">
          <a:xfrm>
            <a:off x="-45155" y="-51972"/>
            <a:ext cx="12221862" cy="960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5400" b="1" dirty="0">
                <a:solidFill>
                  <a:srgbClr val="0066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Take Home Messages</a:t>
            </a:r>
            <a:endParaRPr lang="en-US" sz="8800" b="1" dirty="0">
              <a:solidFill>
                <a:srgbClr val="0066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2" name="Group 11"/>
          <p:cNvGrpSpPr/>
          <p:nvPr/>
        </p:nvGrpSpPr>
        <p:grpSpPr>
          <a:xfrm>
            <a:off x="685803" y="3541711"/>
            <a:ext cx="10827702" cy="1101805"/>
            <a:chOff x="1016435" y="3330850"/>
            <a:chExt cx="10725675" cy="922338"/>
          </a:xfrm>
        </p:grpSpPr>
        <p:sp>
          <p:nvSpPr>
            <p:cNvPr id="78854" name="TextBox 8"/>
            <p:cNvSpPr txBox="1">
              <a:spLocks noChangeArrowheads="1"/>
            </p:cNvSpPr>
            <p:nvPr/>
          </p:nvSpPr>
          <p:spPr bwMode="auto">
            <a:xfrm rot="427231">
              <a:off x="1103575" y="3330850"/>
              <a:ext cx="762000" cy="9223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5400" dirty="0">
                  <a:solidFill>
                    <a:srgbClr val="FF0000"/>
                  </a:solidFill>
                  <a:latin typeface="Arial Rounded MT Bold" pitchFamily="34" charset="0"/>
                </a:rPr>
                <a:t>√</a:t>
              </a:r>
            </a:p>
          </p:txBody>
        </p:sp>
        <p:grpSp>
          <p:nvGrpSpPr>
            <p:cNvPr id="6" name="Group 5"/>
            <p:cNvGrpSpPr/>
            <p:nvPr/>
          </p:nvGrpSpPr>
          <p:grpSpPr>
            <a:xfrm>
              <a:off x="1016435" y="3343069"/>
              <a:ext cx="10725675" cy="702554"/>
              <a:chOff x="1016435" y="3343069"/>
              <a:chExt cx="10725675" cy="702554"/>
            </a:xfrm>
          </p:grpSpPr>
          <p:sp>
            <p:nvSpPr>
              <p:cNvPr id="78852" name="Rectangle 68"/>
              <p:cNvSpPr>
                <a:spLocks noChangeArrowheads="1"/>
              </p:cNvSpPr>
              <p:nvPr/>
            </p:nvSpPr>
            <p:spPr bwMode="auto">
              <a:xfrm>
                <a:off x="1016435" y="3496199"/>
                <a:ext cx="771236" cy="457200"/>
              </a:xfrm>
              <a:prstGeom prst="rect">
                <a:avLst/>
              </a:prstGeom>
              <a:noFill/>
              <a:ln w="381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en-US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42" name="Content Placeholder 2"/>
              <p:cNvSpPr txBox="1">
                <a:spLocks/>
              </p:cNvSpPr>
              <p:nvPr/>
            </p:nvSpPr>
            <p:spPr>
              <a:xfrm>
                <a:off x="2215778" y="3343069"/>
                <a:ext cx="9526332" cy="702554"/>
              </a:xfrm>
              <a:prstGeom prst="rect">
                <a:avLst/>
              </a:prstGeom>
            </p:spPr>
            <p:txBody>
              <a:bodyPr/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spcAft>
                    <a:spcPts val="2800"/>
                  </a:spcAft>
                  <a:buFont typeface="Arial" panose="020B0604020202020204" pitchFamily="34" charset="0"/>
                  <a:buNone/>
                </a:pPr>
                <a:r>
                  <a:rPr lang="en-US" sz="2400" b="1" dirty="0" smtClean="0">
                    <a:solidFill>
                      <a:prstClr val="black"/>
                    </a:solidFill>
                    <a:latin typeface="Arial" pitchFamily="34" charset="0"/>
                    <a:ea typeface="ＭＳ Ｐゴシック"/>
                    <a:cs typeface="Arial" pitchFamily="34" charset="0"/>
                  </a:rPr>
                  <a:t>TA-995 has a unique lipoprotein profile and appears to be an excellent candidate for reducing atherogenic lipoproteins as monotherapy.  </a:t>
                </a:r>
              </a:p>
            </p:txBody>
          </p:sp>
        </p:grpSp>
      </p:grpSp>
      <p:sp>
        <p:nvSpPr>
          <p:cNvPr id="25" name="Rectangle 6"/>
          <p:cNvSpPr>
            <a:spLocks noChangeArrowheads="1"/>
          </p:cNvSpPr>
          <p:nvPr/>
        </p:nvSpPr>
        <p:spPr bwMode="auto">
          <a:xfrm>
            <a:off x="-1" y="953719"/>
            <a:ext cx="12192001" cy="60295"/>
          </a:xfrm>
          <a:prstGeom prst="rect">
            <a:avLst/>
          </a:prstGeom>
          <a:gradFill rotWithShape="0">
            <a:gsLst>
              <a:gs pos="0">
                <a:srgbClr val="3366FF"/>
              </a:gs>
              <a:gs pos="25000">
                <a:srgbClr val="01A78F"/>
              </a:gs>
              <a:gs pos="50000">
                <a:srgbClr val="FFFF00"/>
              </a:gs>
              <a:gs pos="75000">
                <a:srgbClr val="FF6633"/>
              </a:gs>
              <a:gs pos="100000">
                <a:srgbClr val="FF3399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dirty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26" name="Rectangle 6"/>
          <p:cNvSpPr>
            <a:spLocks noChangeArrowheads="1"/>
          </p:cNvSpPr>
          <p:nvPr/>
        </p:nvSpPr>
        <p:spPr bwMode="auto">
          <a:xfrm>
            <a:off x="-1" y="6567907"/>
            <a:ext cx="12192001" cy="60295"/>
          </a:xfrm>
          <a:prstGeom prst="rect">
            <a:avLst/>
          </a:prstGeom>
          <a:gradFill rotWithShape="0">
            <a:gsLst>
              <a:gs pos="0">
                <a:srgbClr val="3366FF"/>
              </a:gs>
              <a:gs pos="25000">
                <a:srgbClr val="01A78F"/>
              </a:gs>
              <a:gs pos="50000">
                <a:srgbClr val="FFFF00"/>
              </a:gs>
              <a:gs pos="75000">
                <a:srgbClr val="FF6633"/>
              </a:gs>
              <a:gs pos="100000">
                <a:srgbClr val="FF3399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dirty="0">
              <a:solidFill>
                <a:srgbClr val="FFFFFF"/>
              </a:solidFill>
              <a:cs typeface="Arial" charset="0"/>
            </a:endParaRPr>
          </a:p>
        </p:txBody>
      </p:sp>
      <p:grpSp>
        <p:nvGrpSpPr>
          <p:cNvPr id="14" name="Group 13"/>
          <p:cNvGrpSpPr/>
          <p:nvPr/>
        </p:nvGrpSpPr>
        <p:grpSpPr>
          <a:xfrm>
            <a:off x="646388" y="4855772"/>
            <a:ext cx="11082161" cy="1306476"/>
            <a:chOff x="1005545" y="5256735"/>
            <a:chExt cx="10953297" cy="1219140"/>
          </a:xfrm>
        </p:grpSpPr>
        <p:sp>
          <p:nvSpPr>
            <p:cNvPr id="30" name="TextBox 26"/>
            <p:cNvSpPr txBox="1">
              <a:spLocks noChangeArrowheads="1"/>
            </p:cNvSpPr>
            <p:nvPr/>
          </p:nvSpPr>
          <p:spPr bwMode="auto">
            <a:xfrm rot="427231">
              <a:off x="1097923" y="5256735"/>
              <a:ext cx="789343" cy="92758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sz="5400" dirty="0">
                  <a:solidFill>
                    <a:srgbClr val="FF0000"/>
                  </a:solidFill>
                  <a:latin typeface="Arial Rounded MT Bold" pitchFamily="34" charset="0"/>
                </a:rPr>
                <a:t>√</a:t>
              </a:r>
            </a:p>
          </p:txBody>
        </p:sp>
        <p:grpSp>
          <p:nvGrpSpPr>
            <p:cNvPr id="9" name="Group 8"/>
            <p:cNvGrpSpPr/>
            <p:nvPr/>
          </p:nvGrpSpPr>
          <p:grpSpPr>
            <a:xfrm>
              <a:off x="1005545" y="5275546"/>
              <a:ext cx="10953297" cy="1200329"/>
              <a:chOff x="1005545" y="5275546"/>
              <a:chExt cx="10953297" cy="1200329"/>
            </a:xfrm>
          </p:grpSpPr>
          <p:sp>
            <p:nvSpPr>
              <p:cNvPr id="23" name="TextBox 15"/>
              <p:cNvSpPr txBox="1">
                <a:spLocks noChangeArrowheads="1"/>
              </p:cNvSpPr>
              <p:nvPr/>
            </p:nvSpPr>
            <p:spPr bwMode="auto">
              <a:xfrm>
                <a:off x="2272512" y="5275546"/>
                <a:ext cx="9686330" cy="120032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r>
                  <a:rPr lang="en-US" sz="2400" b="1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Additional clinical </a:t>
                </a:r>
                <a:r>
                  <a:rPr lang="en-US" sz="2400" b="1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trials will be required to definitively establish if </a:t>
                </a:r>
                <a:r>
                  <a:rPr lang="en-US" sz="2400" b="1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the CETP inhibitors will be effective in decreasing cardiovascular </a:t>
                </a:r>
                <a:r>
                  <a:rPr lang="en-US" sz="2400" b="1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events.</a:t>
                </a:r>
              </a:p>
            </p:txBody>
          </p:sp>
          <p:sp>
            <p:nvSpPr>
              <p:cNvPr id="28" name="Rectangle 68"/>
              <p:cNvSpPr>
                <a:spLocks noChangeArrowheads="1"/>
              </p:cNvSpPr>
              <p:nvPr/>
            </p:nvSpPr>
            <p:spPr bwMode="auto">
              <a:xfrm>
                <a:off x="1005545" y="5542728"/>
                <a:ext cx="771236" cy="457200"/>
              </a:xfrm>
              <a:prstGeom prst="rect">
                <a:avLst/>
              </a:prstGeom>
              <a:noFill/>
              <a:ln w="381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en-US" dirty="0">
                  <a:solidFill>
                    <a:srgbClr val="FFFFFF"/>
                  </a:solidFill>
                </a:endParaRPr>
              </a:p>
            </p:txBody>
          </p:sp>
        </p:grpSp>
      </p:grpSp>
      <p:grpSp>
        <p:nvGrpSpPr>
          <p:cNvPr id="11" name="Group 10"/>
          <p:cNvGrpSpPr/>
          <p:nvPr/>
        </p:nvGrpSpPr>
        <p:grpSpPr>
          <a:xfrm>
            <a:off x="678981" y="2499642"/>
            <a:ext cx="9951740" cy="923330"/>
            <a:chOff x="1021874" y="2403911"/>
            <a:chExt cx="9951740" cy="923330"/>
          </a:xfrm>
        </p:grpSpPr>
        <p:sp>
          <p:nvSpPr>
            <p:cNvPr id="78861" name="TextBox 26"/>
            <p:cNvSpPr txBox="1">
              <a:spLocks noChangeArrowheads="1"/>
            </p:cNvSpPr>
            <p:nvPr/>
          </p:nvSpPr>
          <p:spPr bwMode="auto">
            <a:xfrm rot="427231">
              <a:off x="1127061" y="2403911"/>
              <a:ext cx="777284" cy="923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sz="5400" dirty="0">
                  <a:solidFill>
                    <a:srgbClr val="FF0000"/>
                  </a:solidFill>
                  <a:latin typeface="Arial Rounded MT Bold" pitchFamily="34" charset="0"/>
                </a:rPr>
                <a:t>√</a:t>
              </a:r>
            </a:p>
          </p:txBody>
        </p:sp>
        <p:grpSp>
          <p:nvGrpSpPr>
            <p:cNvPr id="3" name="Group 2"/>
            <p:cNvGrpSpPr/>
            <p:nvPr/>
          </p:nvGrpSpPr>
          <p:grpSpPr>
            <a:xfrm>
              <a:off x="1021874" y="2549114"/>
              <a:ext cx="9951740" cy="722487"/>
              <a:chOff x="1021874" y="2549114"/>
              <a:chExt cx="9951740" cy="722487"/>
            </a:xfrm>
          </p:grpSpPr>
          <p:sp>
            <p:nvSpPr>
              <p:cNvPr id="43" name="Content Placeholder 2"/>
              <p:cNvSpPr txBox="1">
                <a:spLocks/>
              </p:cNvSpPr>
              <p:nvPr/>
            </p:nvSpPr>
            <p:spPr>
              <a:xfrm>
                <a:off x="2159160" y="2549114"/>
                <a:ext cx="8814454" cy="722487"/>
              </a:xfrm>
              <a:prstGeom prst="rect">
                <a:avLst/>
              </a:prstGeom>
            </p:spPr>
            <p:txBody>
              <a:bodyPr/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spcAft>
                    <a:spcPts val="2800"/>
                  </a:spcAft>
                  <a:buFont typeface="Arial" panose="020B0604020202020204" pitchFamily="34" charset="0"/>
                  <a:buNone/>
                </a:pPr>
                <a:r>
                  <a:rPr lang="en-US" sz="2400" b="1" dirty="0" smtClean="0">
                    <a:solidFill>
                      <a:prstClr val="black"/>
                    </a:solidFill>
                    <a:latin typeface="Arial" pitchFamily="34" charset="0"/>
                    <a:ea typeface="ＭＳ Ｐゴシック"/>
                    <a:cs typeface="Arial" pitchFamily="34" charset="0"/>
                  </a:rPr>
                  <a:t>Anacetrapib is the first CETP inhibitor to reduce cardiovascular events in a clinical trial.</a:t>
                </a:r>
              </a:p>
            </p:txBody>
          </p:sp>
          <p:sp>
            <p:nvSpPr>
              <p:cNvPr id="35" name="Rectangle 68"/>
              <p:cNvSpPr>
                <a:spLocks noChangeArrowheads="1"/>
              </p:cNvSpPr>
              <p:nvPr/>
            </p:nvSpPr>
            <p:spPr bwMode="auto">
              <a:xfrm>
                <a:off x="1021874" y="2668877"/>
                <a:ext cx="771236" cy="457200"/>
              </a:xfrm>
              <a:prstGeom prst="rect">
                <a:avLst/>
              </a:prstGeom>
              <a:noFill/>
              <a:ln w="381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en-US" dirty="0">
                  <a:solidFill>
                    <a:srgbClr val="FFFFFF"/>
                  </a:solidFill>
                </a:endParaRPr>
              </a:p>
            </p:txBody>
          </p:sp>
        </p:grpSp>
      </p:grpSp>
      <p:grpSp>
        <p:nvGrpSpPr>
          <p:cNvPr id="10" name="Group 9"/>
          <p:cNvGrpSpPr/>
          <p:nvPr/>
        </p:nvGrpSpPr>
        <p:grpSpPr>
          <a:xfrm>
            <a:off x="619092" y="1030105"/>
            <a:ext cx="11284429" cy="949425"/>
            <a:chOff x="1043642" y="1307698"/>
            <a:chExt cx="10011617" cy="949425"/>
          </a:xfrm>
        </p:grpSpPr>
        <p:sp>
          <p:nvSpPr>
            <p:cNvPr id="78869" name="TextBox 20"/>
            <p:cNvSpPr txBox="1">
              <a:spLocks noChangeArrowheads="1"/>
            </p:cNvSpPr>
            <p:nvPr/>
          </p:nvSpPr>
          <p:spPr bwMode="auto">
            <a:xfrm rot="427231">
              <a:off x="1134335" y="1307698"/>
              <a:ext cx="721426" cy="9494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sz="5400" dirty="0">
                  <a:solidFill>
                    <a:srgbClr val="FF0000"/>
                  </a:solidFill>
                  <a:latin typeface="Arial Rounded MT Bold" pitchFamily="34" charset="0"/>
                </a:rPr>
                <a:t>√</a:t>
              </a:r>
            </a:p>
          </p:txBody>
        </p:sp>
        <p:grpSp>
          <p:nvGrpSpPr>
            <p:cNvPr id="2" name="Group 1"/>
            <p:cNvGrpSpPr/>
            <p:nvPr/>
          </p:nvGrpSpPr>
          <p:grpSpPr>
            <a:xfrm>
              <a:off x="1043642" y="1436910"/>
              <a:ext cx="10011617" cy="696210"/>
              <a:chOff x="1043642" y="1436910"/>
              <a:chExt cx="10011617" cy="696210"/>
            </a:xfrm>
          </p:grpSpPr>
          <p:sp>
            <p:nvSpPr>
              <p:cNvPr id="41" name="Content Placeholder 2"/>
              <p:cNvSpPr txBox="1">
                <a:spLocks/>
              </p:cNvSpPr>
              <p:nvPr/>
            </p:nvSpPr>
            <p:spPr>
              <a:xfrm>
                <a:off x="2083085" y="1436910"/>
                <a:ext cx="8972174" cy="696210"/>
              </a:xfrm>
              <a:prstGeom prst="rect">
                <a:avLst/>
              </a:prstGeom>
            </p:spPr>
            <p:txBody>
              <a:bodyPr/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spcAft>
                    <a:spcPts val="2800"/>
                  </a:spcAft>
                  <a:buFont typeface="Arial" panose="020B0604020202020204" pitchFamily="34" charset="0"/>
                  <a:buNone/>
                </a:pPr>
                <a:r>
                  <a:rPr lang="en-US" sz="2400" b="1" dirty="0" smtClean="0">
                    <a:solidFill>
                      <a:prstClr val="black"/>
                    </a:solidFill>
                    <a:latin typeface="Arial" pitchFamily="34" charset="0"/>
                    <a:ea typeface="ＭＳ Ｐゴシック"/>
                    <a:cs typeface="Arial" pitchFamily="34" charset="0"/>
                  </a:rPr>
                  <a:t>The reduction in LDL-C is due to a combination of decreased transfer of cholesterol from HDL as well as increased LDL catabolism and not an effective measurement of the reduction in atherogenic lipoproteins</a:t>
                </a:r>
              </a:p>
            </p:txBody>
          </p:sp>
          <p:sp>
            <p:nvSpPr>
              <p:cNvPr id="36" name="Rectangle 68"/>
              <p:cNvSpPr>
                <a:spLocks noChangeArrowheads="1"/>
              </p:cNvSpPr>
              <p:nvPr/>
            </p:nvSpPr>
            <p:spPr bwMode="auto">
              <a:xfrm>
                <a:off x="1043642" y="1580309"/>
                <a:ext cx="771236" cy="457200"/>
              </a:xfrm>
              <a:prstGeom prst="rect">
                <a:avLst/>
              </a:prstGeom>
              <a:noFill/>
              <a:ln w="381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en-US" dirty="0">
                  <a:solidFill>
                    <a:srgbClr val="FFFFFF"/>
                  </a:solidFill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98659259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3"/>
          <p:cNvSpPr>
            <a:spLocks noChangeArrowheads="1"/>
          </p:cNvSpPr>
          <p:nvPr/>
        </p:nvSpPr>
        <p:spPr bwMode="auto">
          <a:xfrm>
            <a:off x="-45155" y="-51972"/>
            <a:ext cx="12221862" cy="960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5400" b="1" dirty="0">
                <a:solidFill>
                  <a:srgbClr val="0066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Take Home Messages</a:t>
            </a:r>
            <a:endParaRPr lang="en-US" sz="8800" b="1" dirty="0">
              <a:solidFill>
                <a:srgbClr val="0066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2" name="Group 11"/>
          <p:cNvGrpSpPr/>
          <p:nvPr/>
        </p:nvGrpSpPr>
        <p:grpSpPr>
          <a:xfrm>
            <a:off x="685803" y="3257923"/>
            <a:ext cx="10827702" cy="1101805"/>
            <a:chOff x="1016435" y="3225266"/>
            <a:chExt cx="10725675" cy="922338"/>
          </a:xfrm>
        </p:grpSpPr>
        <p:sp>
          <p:nvSpPr>
            <p:cNvPr id="78854" name="TextBox 8"/>
            <p:cNvSpPr txBox="1">
              <a:spLocks noChangeArrowheads="1"/>
            </p:cNvSpPr>
            <p:nvPr/>
          </p:nvSpPr>
          <p:spPr bwMode="auto">
            <a:xfrm rot="427231">
              <a:off x="1103575" y="3225266"/>
              <a:ext cx="762000" cy="9223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5400" dirty="0">
                  <a:solidFill>
                    <a:srgbClr val="FF0000"/>
                  </a:solidFill>
                  <a:latin typeface="Arial Rounded MT Bold" pitchFamily="34" charset="0"/>
                </a:rPr>
                <a:t>√</a:t>
              </a:r>
            </a:p>
          </p:txBody>
        </p:sp>
        <p:grpSp>
          <p:nvGrpSpPr>
            <p:cNvPr id="6" name="Group 5"/>
            <p:cNvGrpSpPr/>
            <p:nvPr/>
          </p:nvGrpSpPr>
          <p:grpSpPr>
            <a:xfrm>
              <a:off x="1016435" y="3343069"/>
              <a:ext cx="10725675" cy="702554"/>
              <a:chOff x="1016435" y="3343069"/>
              <a:chExt cx="10725675" cy="702554"/>
            </a:xfrm>
          </p:grpSpPr>
          <p:sp>
            <p:nvSpPr>
              <p:cNvPr id="78852" name="Rectangle 68"/>
              <p:cNvSpPr>
                <a:spLocks noChangeArrowheads="1"/>
              </p:cNvSpPr>
              <p:nvPr/>
            </p:nvSpPr>
            <p:spPr bwMode="auto">
              <a:xfrm>
                <a:off x="1016435" y="3496199"/>
                <a:ext cx="771236" cy="457200"/>
              </a:xfrm>
              <a:prstGeom prst="rect">
                <a:avLst/>
              </a:prstGeom>
              <a:noFill/>
              <a:ln w="381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en-US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42" name="Content Placeholder 2"/>
              <p:cNvSpPr txBox="1">
                <a:spLocks/>
              </p:cNvSpPr>
              <p:nvPr/>
            </p:nvSpPr>
            <p:spPr>
              <a:xfrm>
                <a:off x="2215778" y="3343069"/>
                <a:ext cx="9526332" cy="702554"/>
              </a:xfrm>
              <a:prstGeom prst="rect">
                <a:avLst/>
              </a:prstGeom>
            </p:spPr>
            <p:txBody>
              <a:bodyPr/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spcAft>
                    <a:spcPts val="2800"/>
                  </a:spcAft>
                  <a:buFont typeface="Arial" panose="020B0604020202020204" pitchFamily="34" charset="0"/>
                  <a:buNone/>
                </a:pPr>
                <a:r>
                  <a:rPr lang="en-US" sz="2400" b="1" dirty="0" smtClean="0">
                    <a:solidFill>
                      <a:prstClr val="black"/>
                    </a:solidFill>
                    <a:latin typeface="Arial" pitchFamily="34" charset="0"/>
                    <a:ea typeface="ＭＳ Ｐゴシック"/>
                    <a:cs typeface="Arial" pitchFamily="34" charset="0"/>
                  </a:rPr>
                  <a:t>TA-995 has a unique lipoprotein profile and appears to be an excellent candidate for reducing atherogenic lipoproteins as monotherapy.  </a:t>
                </a:r>
              </a:p>
            </p:txBody>
          </p:sp>
        </p:grpSp>
      </p:grpSp>
      <p:sp>
        <p:nvSpPr>
          <p:cNvPr id="25" name="Rectangle 6"/>
          <p:cNvSpPr>
            <a:spLocks noChangeArrowheads="1"/>
          </p:cNvSpPr>
          <p:nvPr/>
        </p:nvSpPr>
        <p:spPr bwMode="auto">
          <a:xfrm>
            <a:off x="-1" y="953719"/>
            <a:ext cx="12192001" cy="60295"/>
          </a:xfrm>
          <a:prstGeom prst="rect">
            <a:avLst/>
          </a:prstGeom>
          <a:gradFill rotWithShape="0">
            <a:gsLst>
              <a:gs pos="0">
                <a:srgbClr val="3366FF"/>
              </a:gs>
              <a:gs pos="25000">
                <a:srgbClr val="01A78F"/>
              </a:gs>
              <a:gs pos="50000">
                <a:srgbClr val="FFFF00"/>
              </a:gs>
              <a:gs pos="75000">
                <a:srgbClr val="FF6633"/>
              </a:gs>
              <a:gs pos="100000">
                <a:srgbClr val="FF3399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dirty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26" name="Rectangle 6"/>
          <p:cNvSpPr>
            <a:spLocks noChangeArrowheads="1"/>
          </p:cNvSpPr>
          <p:nvPr/>
        </p:nvSpPr>
        <p:spPr bwMode="auto">
          <a:xfrm>
            <a:off x="-1" y="6567907"/>
            <a:ext cx="12192001" cy="60295"/>
          </a:xfrm>
          <a:prstGeom prst="rect">
            <a:avLst/>
          </a:prstGeom>
          <a:gradFill rotWithShape="0">
            <a:gsLst>
              <a:gs pos="0">
                <a:srgbClr val="3366FF"/>
              </a:gs>
              <a:gs pos="25000">
                <a:srgbClr val="01A78F"/>
              </a:gs>
              <a:gs pos="50000">
                <a:srgbClr val="FFFF00"/>
              </a:gs>
              <a:gs pos="75000">
                <a:srgbClr val="FF6633"/>
              </a:gs>
              <a:gs pos="100000">
                <a:srgbClr val="FF3399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dirty="0">
              <a:solidFill>
                <a:srgbClr val="FFFFFF"/>
              </a:solidFill>
              <a:cs typeface="Arial" charset="0"/>
            </a:endParaRPr>
          </a:p>
        </p:txBody>
      </p:sp>
      <p:grpSp>
        <p:nvGrpSpPr>
          <p:cNvPr id="14" name="Group 13"/>
          <p:cNvGrpSpPr/>
          <p:nvPr/>
        </p:nvGrpSpPr>
        <p:grpSpPr>
          <a:xfrm>
            <a:off x="727954" y="5305722"/>
            <a:ext cx="10953297" cy="1219140"/>
            <a:chOff x="1005545" y="5256735"/>
            <a:chExt cx="10953297" cy="1219140"/>
          </a:xfrm>
        </p:grpSpPr>
        <p:sp>
          <p:nvSpPr>
            <p:cNvPr id="30" name="TextBox 26"/>
            <p:cNvSpPr txBox="1">
              <a:spLocks noChangeArrowheads="1"/>
            </p:cNvSpPr>
            <p:nvPr/>
          </p:nvSpPr>
          <p:spPr bwMode="auto">
            <a:xfrm rot="427231">
              <a:off x="1097923" y="5256735"/>
              <a:ext cx="789343" cy="92758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sz="5400" dirty="0">
                  <a:solidFill>
                    <a:srgbClr val="FF0000"/>
                  </a:solidFill>
                  <a:latin typeface="Arial Rounded MT Bold" pitchFamily="34" charset="0"/>
                </a:rPr>
                <a:t>√</a:t>
              </a:r>
            </a:p>
          </p:txBody>
        </p:sp>
        <p:grpSp>
          <p:nvGrpSpPr>
            <p:cNvPr id="9" name="Group 8"/>
            <p:cNvGrpSpPr/>
            <p:nvPr/>
          </p:nvGrpSpPr>
          <p:grpSpPr>
            <a:xfrm>
              <a:off x="1005545" y="5275546"/>
              <a:ext cx="10953297" cy="1200329"/>
              <a:chOff x="1005545" y="5275546"/>
              <a:chExt cx="10953297" cy="1200329"/>
            </a:xfrm>
          </p:grpSpPr>
          <p:sp>
            <p:nvSpPr>
              <p:cNvPr id="23" name="TextBox 15"/>
              <p:cNvSpPr txBox="1">
                <a:spLocks noChangeArrowheads="1"/>
              </p:cNvSpPr>
              <p:nvPr/>
            </p:nvSpPr>
            <p:spPr bwMode="auto">
              <a:xfrm>
                <a:off x="2272512" y="5275546"/>
                <a:ext cx="9686330" cy="120032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r>
                  <a:rPr lang="en-US" sz="2400" b="1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Additional clinical </a:t>
                </a:r>
                <a:r>
                  <a:rPr lang="en-US" sz="2400" b="1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trials will be required to definitively establish if </a:t>
                </a:r>
                <a:r>
                  <a:rPr lang="en-US" sz="2400" b="1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the CETP inhibitors will be effective in decreasing cardiovascular </a:t>
                </a:r>
                <a:r>
                  <a:rPr lang="en-US" sz="2400" b="1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events.</a:t>
                </a:r>
              </a:p>
            </p:txBody>
          </p:sp>
          <p:sp>
            <p:nvSpPr>
              <p:cNvPr id="28" name="Rectangle 68"/>
              <p:cNvSpPr>
                <a:spLocks noChangeArrowheads="1"/>
              </p:cNvSpPr>
              <p:nvPr/>
            </p:nvSpPr>
            <p:spPr bwMode="auto">
              <a:xfrm>
                <a:off x="1005545" y="5542728"/>
                <a:ext cx="771236" cy="457200"/>
              </a:xfrm>
              <a:prstGeom prst="rect">
                <a:avLst/>
              </a:prstGeom>
              <a:noFill/>
              <a:ln w="381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en-US" dirty="0">
                  <a:solidFill>
                    <a:srgbClr val="FFFFFF"/>
                  </a:solidFill>
                </a:endParaRPr>
              </a:p>
            </p:txBody>
          </p:sp>
        </p:grpSp>
      </p:grpSp>
      <p:grpSp>
        <p:nvGrpSpPr>
          <p:cNvPr id="13" name="Group 12"/>
          <p:cNvGrpSpPr/>
          <p:nvPr/>
        </p:nvGrpSpPr>
        <p:grpSpPr>
          <a:xfrm>
            <a:off x="711623" y="4404352"/>
            <a:ext cx="11063944" cy="922337"/>
            <a:chOff x="1005545" y="4388034"/>
            <a:chExt cx="11063944" cy="922337"/>
          </a:xfrm>
        </p:grpSpPr>
        <p:sp>
          <p:nvSpPr>
            <p:cNvPr id="24" name="TextBox 26"/>
            <p:cNvSpPr txBox="1">
              <a:spLocks noChangeArrowheads="1"/>
            </p:cNvSpPr>
            <p:nvPr/>
          </p:nvSpPr>
          <p:spPr bwMode="auto">
            <a:xfrm rot="427231">
              <a:off x="1097042" y="4388034"/>
              <a:ext cx="762000" cy="9223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5400" dirty="0">
                  <a:solidFill>
                    <a:srgbClr val="FF0000"/>
                  </a:solidFill>
                  <a:latin typeface="Arial Rounded MT Bold" pitchFamily="34" charset="0"/>
                </a:rPr>
                <a:t>√</a:t>
              </a:r>
            </a:p>
          </p:txBody>
        </p:sp>
        <p:grpSp>
          <p:nvGrpSpPr>
            <p:cNvPr id="8" name="Group 7"/>
            <p:cNvGrpSpPr/>
            <p:nvPr/>
          </p:nvGrpSpPr>
          <p:grpSpPr>
            <a:xfrm>
              <a:off x="1005545" y="4442057"/>
              <a:ext cx="11063944" cy="830997"/>
              <a:chOff x="1005545" y="4442057"/>
              <a:chExt cx="11063944" cy="830997"/>
            </a:xfrm>
          </p:grpSpPr>
          <p:sp>
            <p:nvSpPr>
              <p:cNvPr id="34" name="TextBox 15"/>
              <p:cNvSpPr txBox="1">
                <a:spLocks noChangeArrowheads="1"/>
              </p:cNvSpPr>
              <p:nvPr/>
            </p:nvSpPr>
            <p:spPr bwMode="auto">
              <a:xfrm>
                <a:off x="2283139" y="4442057"/>
                <a:ext cx="9786350" cy="83099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r>
                  <a:rPr lang="en-US" sz="2400" b="1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Positive results of the Dalcetrapib Dal-GenE Clinical </a:t>
                </a:r>
                <a:r>
                  <a:rPr lang="en-US" sz="2400" b="1" dirty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trials </a:t>
                </a:r>
                <a:r>
                  <a:rPr lang="en-US" sz="2400" b="1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has the potential to provide new insights into personalized medicine.</a:t>
                </a:r>
                <a:endParaRPr lang="en-US" sz="2400" b="1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9" name="Rectangle 68"/>
              <p:cNvSpPr>
                <a:spLocks noChangeArrowheads="1"/>
              </p:cNvSpPr>
              <p:nvPr/>
            </p:nvSpPr>
            <p:spPr bwMode="auto">
              <a:xfrm>
                <a:off x="1005545" y="4644641"/>
                <a:ext cx="771236" cy="457200"/>
              </a:xfrm>
              <a:prstGeom prst="rect">
                <a:avLst/>
              </a:prstGeom>
              <a:noFill/>
              <a:ln w="381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en-US" dirty="0">
                  <a:solidFill>
                    <a:srgbClr val="FFFFFF"/>
                  </a:solidFill>
                </a:endParaRPr>
              </a:p>
            </p:txBody>
          </p:sp>
        </p:grpSp>
      </p:grpSp>
      <p:grpSp>
        <p:nvGrpSpPr>
          <p:cNvPr id="11" name="Group 10"/>
          <p:cNvGrpSpPr/>
          <p:nvPr/>
        </p:nvGrpSpPr>
        <p:grpSpPr>
          <a:xfrm>
            <a:off x="678981" y="2436578"/>
            <a:ext cx="9951740" cy="923330"/>
            <a:chOff x="1021874" y="2403911"/>
            <a:chExt cx="9951740" cy="923330"/>
          </a:xfrm>
        </p:grpSpPr>
        <p:sp>
          <p:nvSpPr>
            <p:cNvPr id="78861" name="TextBox 26"/>
            <p:cNvSpPr txBox="1">
              <a:spLocks noChangeArrowheads="1"/>
            </p:cNvSpPr>
            <p:nvPr/>
          </p:nvSpPr>
          <p:spPr bwMode="auto">
            <a:xfrm rot="427231">
              <a:off x="1127061" y="2403911"/>
              <a:ext cx="777284" cy="923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sz="5400" dirty="0">
                  <a:solidFill>
                    <a:srgbClr val="FF0000"/>
                  </a:solidFill>
                  <a:latin typeface="Arial Rounded MT Bold" pitchFamily="34" charset="0"/>
                </a:rPr>
                <a:t>√</a:t>
              </a:r>
            </a:p>
          </p:txBody>
        </p:sp>
        <p:grpSp>
          <p:nvGrpSpPr>
            <p:cNvPr id="3" name="Group 2"/>
            <p:cNvGrpSpPr/>
            <p:nvPr/>
          </p:nvGrpSpPr>
          <p:grpSpPr>
            <a:xfrm>
              <a:off x="1021874" y="2549114"/>
              <a:ext cx="9951740" cy="722487"/>
              <a:chOff x="1021874" y="2549114"/>
              <a:chExt cx="9951740" cy="722487"/>
            </a:xfrm>
          </p:grpSpPr>
          <p:sp>
            <p:nvSpPr>
              <p:cNvPr id="43" name="Content Placeholder 2"/>
              <p:cNvSpPr txBox="1">
                <a:spLocks/>
              </p:cNvSpPr>
              <p:nvPr/>
            </p:nvSpPr>
            <p:spPr>
              <a:xfrm>
                <a:off x="2159160" y="2549114"/>
                <a:ext cx="8814454" cy="722487"/>
              </a:xfrm>
              <a:prstGeom prst="rect">
                <a:avLst/>
              </a:prstGeom>
            </p:spPr>
            <p:txBody>
              <a:bodyPr/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spcAft>
                    <a:spcPts val="2800"/>
                  </a:spcAft>
                  <a:buFont typeface="Arial" panose="020B0604020202020204" pitchFamily="34" charset="0"/>
                  <a:buNone/>
                </a:pPr>
                <a:r>
                  <a:rPr lang="en-US" sz="2400" b="1" dirty="0" smtClean="0">
                    <a:solidFill>
                      <a:prstClr val="black"/>
                    </a:solidFill>
                    <a:latin typeface="Arial" pitchFamily="34" charset="0"/>
                    <a:ea typeface="ＭＳ Ｐゴシック"/>
                    <a:cs typeface="Arial" pitchFamily="34" charset="0"/>
                  </a:rPr>
                  <a:t>Anacetrapib is the first CETP inhibitor to reduce cardiovascular events in a clinical trial.</a:t>
                </a:r>
              </a:p>
            </p:txBody>
          </p:sp>
          <p:sp>
            <p:nvSpPr>
              <p:cNvPr id="35" name="Rectangle 68"/>
              <p:cNvSpPr>
                <a:spLocks noChangeArrowheads="1"/>
              </p:cNvSpPr>
              <p:nvPr/>
            </p:nvSpPr>
            <p:spPr bwMode="auto">
              <a:xfrm>
                <a:off x="1021874" y="2668877"/>
                <a:ext cx="771236" cy="457200"/>
              </a:xfrm>
              <a:prstGeom prst="rect">
                <a:avLst/>
              </a:prstGeom>
              <a:noFill/>
              <a:ln w="381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en-US" dirty="0">
                  <a:solidFill>
                    <a:srgbClr val="FFFFFF"/>
                  </a:solidFill>
                </a:endParaRPr>
              </a:p>
            </p:txBody>
          </p:sp>
        </p:grpSp>
      </p:grpSp>
      <p:grpSp>
        <p:nvGrpSpPr>
          <p:cNvPr id="10" name="Group 9"/>
          <p:cNvGrpSpPr/>
          <p:nvPr/>
        </p:nvGrpSpPr>
        <p:grpSpPr>
          <a:xfrm>
            <a:off x="619092" y="1030105"/>
            <a:ext cx="11284429" cy="949425"/>
            <a:chOff x="1043642" y="1307698"/>
            <a:chExt cx="10011617" cy="949425"/>
          </a:xfrm>
        </p:grpSpPr>
        <p:sp>
          <p:nvSpPr>
            <p:cNvPr id="78869" name="TextBox 20"/>
            <p:cNvSpPr txBox="1">
              <a:spLocks noChangeArrowheads="1"/>
            </p:cNvSpPr>
            <p:nvPr/>
          </p:nvSpPr>
          <p:spPr bwMode="auto">
            <a:xfrm rot="427231">
              <a:off x="1134335" y="1307698"/>
              <a:ext cx="721426" cy="9494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sz="5400" dirty="0">
                  <a:solidFill>
                    <a:srgbClr val="FF0000"/>
                  </a:solidFill>
                  <a:latin typeface="Arial Rounded MT Bold" pitchFamily="34" charset="0"/>
                </a:rPr>
                <a:t>√</a:t>
              </a:r>
            </a:p>
          </p:txBody>
        </p:sp>
        <p:grpSp>
          <p:nvGrpSpPr>
            <p:cNvPr id="2" name="Group 1"/>
            <p:cNvGrpSpPr/>
            <p:nvPr/>
          </p:nvGrpSpPr>
          <p:grpSpPr>
            <a:xfrm>
              <a:off x="1043642" y="1436910"/>
              <a:ext cx="10011617" cy="696210"/>
              <a:chOff x="1043642" y="1436910"/>
              <a:chExt cx="10011617" cy="696210"/>
            </a:xfrm>
          </p:grpSpPr>
          <p:sp>
            <p:nvSpPr>
              <p:cNvPr id="41" name="Content Placeholder 2"/>
              <p:cNvSpPr txBox="1">
                <a:spLocks/>
              </p:cNvSpPr>
              <p:nvPr/>
            </p:nvSpPr>
            <p:spPr>
              <a:xfrm>
                <a:off x="2083085" y="1436910"/>
                <a:ext cx="8972174" cy="696210"/>
              </a:xfrm>
              <a:prstGeom prst="rect">
                <a:avLst/>
              </a:prstGeom>
            </p:spPr>
            <p:txBody>
              <a:bodyPr/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spcAft>
                    <a:spcPts val="2800"/>
                  </a:spcAft>
                  <a:buFont typeface="Arial" panose="020B0604020202020204" pitchFamily="34" charset="0"/>
                  <a:buNone/>
                </a:pPr>
                <a:r>
                  <a:rPr lang="en-US" sz="2400" b="1" dirty="0" smtClean="0">
                    <a:solidFill>
                      <a:prstClr val="black"/>
                    </a:solidFill>
                    <a:latin typeface="Arial" pitchFamily="34" charset="0"/>
                    <a:ea typeface="ＭＳ Ｐゴシック"/>
                    <a:cs typeface="Arial" pitchFamily="34" charset="0"/>
                  </a:rPr>
                  <a:t>The reduction in LDL-C is due to a combination of decreased transfer of cholesterol from HDL as well as increased LDL catabolism and not an effective measurement of the reduction in atherogenic lipoproteins</a:t>
                </a:r>
              </a:p>
            </p:txBody>
          </p:sp>
          <p:sp>
            <p:nvSpPr>
              <p:cNvPr id="36" name="Rectangle 68"/>
              <p:cNvSpPr>
                <a:spLocks noChangeArrowheads="1"/>
              </p:cNvSpPr>
              <p:nvPr/>
            </p:nvSpPr>
            <p:spPr bwMode="auto">
              <a:xfrm>
                <a:off x="1043642" y="1580309"/>
                <a:ext cx="771236" cy="457200"/>
              </a:xfrm>
              <a:prstGeom prst="rect">
                <a:avLst/>
              </a:prstGeom>
              <a:noFill/>
              <a:ln w="381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hangingPunct="0"/>
                <a:endParaRPr lang="en-US" dirty="0">
                  <a:solidFill>
                    <a:srgbClr val="FFFFFF"/>
                  </a:solidFill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418256637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52500" y="1951286"/>
            <a:ext cx="10287000" cy="4525963"/>
          </a:xfrm>
        </p:spPr>
        <p:txBody>
          <a:bodyPr>
            <a:normAutofit lnSpcReduction="10000"/>
          </a:bodyPr>
          <a:lstStyle/>
          <a:p>
            <a:pPr eaLnBrk="1" hangingPunct="1">
              <a:buClr>
                <a:schemeClr val="bg2"/>
              </a:buClr>
              <a:defRPr/>
            </a:pPr>
            <a:r>
              <a:rPr lang="en-US" b="1" dirty="0">
                <a:effectLst>
                  <a:outerShdw blurRad="38100" dist="38100" dir="2700000" algn="tl">
                    <a:srgbClr val="010199"/>
                  </a:outerShdw>
                </a:effectLst>
                <a:latin typeface="Arial" charset="0"/>
              </a:rPr>
              <a:t> </a:t>
            </a:r>
            <a:r>
              <a:rPr lang="en-US" b="1" dirty="0">
                <a:solidFill>
                  <a:srgbClr val="0099FF"/>
                </a:solidFill>
                <a:latin typeface="Arial" charset="0"/>
              </a:rPr>
              <a:t>Consulting Agreements:</a:t>
            </a:r>
            <a:r>
              <a:rPr lang="en-US" b="1" dirty="0">
                <a:effectLst>
                  <a:outerShdw blurRad="38100" dist="38100" dir="2700000" algn="tl">
                    <a:srgbClr val="010199"/>
                  </a:outerShdw>
                </a:effectLst>
                <a:latin typeface="Arial" charset="0"/>
              </a:rPr>
              <a:t> </a:t>
            </a:r>
            <a:r>
              <a:rPr lang="en-US" b="1" dirty="0">
                <a:latin typeface="Arial" charset="0"/>
              </a:rPr>
              <a:t>Merck &amp; Co.; Pfizer Inc; Sanofi; AstraZeneca; Roche; Genentech; InfraReDx</a:t>
            </a:r>
          </a:p>
          <a:p>
            <a:pPr eaLnBrk="1" hangingPunct="1">
              <a:defRPr/>
            </a:pPr>
            <a:endParaRPr lang="en-US" b="1" dirty="0">
              <a:solidFill>
                <a:srgbClr val="0099FF"/>
              </a:solidFill>
              <a:latin typeface="Arial" charset="0"/>
            </a:endParaRPr>
          </a:p>
          <a:p>
            <a:pPr eaLnBrk="1" hangingPunct="1">
              <a:buClr>
                <a:schemeClr val="bg2"/>
              </a:buClr>
              <a:defRPr/>
            </a:pPr>
            <a:r>
              <a:rPr lang="en-US" b="1" dirty="0">
                <a:solidFill>
                  <a:srgbClr val="0099FF"/>
                </a:solidFill>
                <a:latin typeface="Arial" charset="0"/>
              </a:rPr>
              <a:t>Speakers’ Bureau/Honorarium Agreements</a:t>
            </a:r>
            <a:r>
              <a:rPr lang="en-US" b="1" dirty="0">
                <a:latin typeface="Arial" charset="0"/>
              </a:rPr>
              <a:t>:</a:t>
            </a:r>
            <a:r>
              <a:rPr lang="en-US" b="1" dirty="0">
                <a:effectLst>
                  <a:outerShdw blurRad="38100" dist="38100" dir="2700000" algn="tl">
                    <a:srgbClr val="010199"/>
                  </a:outerShdw>
                </a:effectLst>
                <a:latin typeface="Arial" charset="0"/>
              </a:rPr>
              <a:t> </a:t>
            </a:r>
            <a:r>
              <a:rPr lang="en-US" b="1" dirty="0">
                <a:latin typeface="Arial" charset="0"/>
              </a:rPr>
              <a:t>Merck &amp; Co.; Roche; Genentech; Pfizer Inc; Sanofi; AstraZeneca; InfraReDx; HDL Therapeutics</a:t>
            </a:r>
          </a:p>
          <a:p>
            <a:pPr eaLnBrk="1" hangingPunct="1">
              <a:defRPr/>
            </a:pPr>
            <a:endParaRPr lang="en-US" b="1" dirty="0">
              <a:solidFill>
                <a:srgbClr val="0099FF"/>
              </a:solidFill>
              <a:latin typeface="Arial" charset="0"/>
            </a:endParaRPr>
          </a:p>
          <a:p>
            <a:pPr eaLnBrk="1" hangingPunct="1">
              <a:buClr>
                <a:schemeClr val="bg2"/>
              </a:buClr>
              <a:defRPr/>
            </a:pPr>
            <a:r>
              <a:rPr lang="en-US" b="1" dirty="0">
                <a:solidFill>
                  <a:srgbClr val="0099FF"/>
                </a:solidFill>
                <a:latin typeface="Arial" charset="0"/>
              </a:rPr>
              <a:t>Financial Interests/Stock Ownership</a:t>
            </a:r>
            <a:r>
              <a:rPr lang="en-US" b="1" dirty="0">
                <a:solidFill>
                  <a:schemeClr val="bg1"/>
                </a:solidFill>
                <a:latin typeface="Arial" charset="0"/>
              </a:rPr>
              <a:t>:</a:t>
            </a: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10199"/>
                  </a:outerShdw>
                </a:effectLst>
                <a:latin typeface="Arial" charset="0"/>
              </a:rPr>
              <a:t> </a:t>
            </a:r>
            <a:r>
              <a:rPr lang="en-US" b="1" dirty="0">
                <a:latin typeface="Arial" charset="0"/>
              </a:rPr>
              <a:t>Medicines Company; </a:t>
            </a:r>
            <a:r>
              <a:rPr lang="en-US" b="1" dirty="0" smtClean="0">
                <a:latin typeface="Arial" charset="0"/>
              </a:rPr>
              <a:t>HDL </a:t>
            </a:r>
            <a:r>
              <a:rPr lang="en-US" b="1" dirty="0">
                <a:latin typeface="Arial" charset="0"/>
              </a:rPr>
              <a:t>Therapeutics</a:t>
            </a:r>
          </a:p>
          <a:p>
            <a:pPr eaLnBrk="1" hangingPunct="1">
              <a:buNone/>
              <a:defRPr/>
            </a:pPr>
            <a:r>
              <a:rPr lang="en-US" b="1" dirty="0">
                <a:solidFill>
                  <a:srgbClr val="FF0000"/>
                </a:solidFill>
                <a:latin typeface="Arial" charset="0"/>
              </a:rPr>
              <a:t> </a:t>
            </a:r>
          </a:p>
          <a:p>
            <a:pPr eaLnBrk="1" hangingPunct="1">
              <a:defRPr/>
            </a:pPr>
            <a:endParaRPr lang="en-US" b="1" dirty="0">
              <a:effectLst>
                <a:outerShdw blurRad="38100" dist="38100" dir="2700000" algn="tl">
                  <a:srgbClr val="010199"/>
                </a:outerShdw>
              </a:effectLst>
              <a:latin typeface="Arial" charset="0"/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title"/>
          </p:nvPr>
        </p:nvSpPr>
        <p:spPr>
          <a:xfrm>
            <a:off x="1218606" y="254000"/>
            <a:ext cx="9735145" cy="1143000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sz="4800" b="1" dirty="0">
                <a:solidFill>
                  <a:srgbClr val="0099FF"/>
                </a:solidFill>
                <a:latin typeface="Arial" pitchFamily="34" charset="0"/>
                <a:cs typeface="Arial" pitchFamily="34" charset="0"/>
              </a:rPr>
              <a:t>Disclosure</a:t>
            </a:r>
            <a:endParaRPr lang="en-US" sz="4800" dirty="0">
              <a:solidFill>
                <a:srgbClr val="0099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6"/>
          <p:cNvSpPr>
            <a:spLocks noChangeArrowheads="1"/>
          </p:cNvSpPr>
          <p:nvPr/>
        </p:nvSpPr>
        <p:spPr bwMode="auto">
          <a:xfrm>
            <a:off x="28950" y="1334448"/>
            <a:ext cx="12163050" cy="86842"/>
          </a:xfrm>
          <a:prstGeom prst="rect">
            <a:avLst/>
          </a:prstGeom>
          <a:gradFill rotWithShape="0">
            <a:gsLst>
              <a:gs pos="0">
                <a:srgbClr val="3366FF"/>
              </a:gs>
              <a:gs pos="25000">
                <a:srgbClr val="01A78F"/>
              </a:gs>
              <a:gs pos="50000">
                <a:srgbClr val="FFFF00"/>
              </a:gs>
              <a:gs pos="75000">
                <a:srgbClr val="FF6633"/>
              </a:gs>
              <a:gs pos="100000">
                <a:srgbClr val="FF3399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7725" y="5931848"/>
            <a:ext cx="12163050" cy="86842"/>
          </a:xfrm>
          <a:prstGeom prst="rect">
            <a:avLst/>
          </a:prstGeom>
          <a:gradFill rotWithShape="0">
            <a:gsLst>
              <a:gs pos="0">
                <a:srgbClr val="3366FF"/>
              </a:gs>
              <a:gs pos="25000">
                <a:srgbClr val="01A78F"/>
              </a:gs>
              <a:gs pos="50000">
                <a:srgbClr val="FFFF00"/>
              </a:gs>
              <a:gs pos="75000">
                <a:srgbClr val="FF6633"/>
              </a:gs>
              <a:gs pos="100000">
                <a:srgbClr val="FF3399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35917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1000"/>
    </mc:Choice>
    <mc:Fallback>
      <p:transition spd="slow" advClick="0" advTm="1000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2" descr="Tor white bold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7940" y="3256910"/>
            <a:ext cx="1889522" cy="2420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itle 5"/>
          <p:cNvSpPr txBox="1">
            <a:spLocks/>
          </p:cNvSpPr>
          <p:nvPr/>
        </p:nvSpPr>
        <p:spPr>
          <a:xfrm>
            <a:off x="952500" y="230496"/>
            <a:ext cx="10287000" cy="6159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8000" b="1" dirty="0">
                <a:solidFill>
                  <a:srgbClr val="0066FF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CETP Inhibitors</a:t>
            </a:r>
          </a:p>
        </p:txBody>
      </p:sp>
      <p:pic>
        <p:nvPicPr>
          <p:cNvPr id="5" name="Picture 2" descr="Dal bold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65836" y="3772027"/>
            <a:ext cx="1573412" cy="1368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9" name="Text Box 30"/>
          <p:cNvSpPr txBox="1">
            <a:spLocks noChangeArrowheads="1"/>
          </p:cNvSpPr>
          <p:nvPr/>
        </p:nvSpPr>
        <p:spPr bwMode="auto">
          <a:xfrm>
            <a:off x="1610096" y="6238624"/>
            <a:ext cx="10120497" cy="5909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lnSpc>
                <a:spcPct val="90000"/>
              </a:lnSpc>
              <a:spcBef>
                <a:spcPct val="50000"/>
              </a:spcBef>
            </a:pPr>
            <a:r>
              <a:rPr lang="en-US" sz="1200" baseline="30000" dirty="0">
                <a:solidFill>
                  <a:srgbClr val="FFFFFF"/>
                </a:solidFill>
              </a:rPr>
              <a:t>1</a:t>
            </a:r>
            <a:r>
              <a:rPr lang="en-US" sz="1200" dirty="0">
                <a:solidFill>
                  <a:srgbClr val="FFFFFF"/>
                </a:solidFill>
              </a:rPr>
              <a:t>http://www.ama-assn.org/ama1/pub/upload/mm/365/dalcetrapib.doc.</a:t>
            </a:r>
            <a:br>
              <a:rPr lang="en-US" sz="1200" dirty="0">
                <a:solidFill>
                  <a:srgbClr val="FFFFFF"/>
                </a:solidFill>
              </a:rPr>
            </a:br>
            <a:r>
              <a:rPr lang="en-US" sz="1200" baseline="30000" dirty="0">
                <a:solidFill>
                  <a:srgbClr val="FFFFFF"/>
                </a:solidFill>
              </a:rPr>
              <a:t>2</a:t>
            </a:r>
            <a:r>
              <a:rPr lang="en-US" sz="1200" dirty="0">
                <a:solidFill>
                  <a:srgbClr val="FFFFFF"/>
                </a:solidFill>
              </a:rPr>
              <a:t>http://www.ama-assn.org/ama1/pub/upload/mm/365/torcetrapib.doc.</a:t>
            </a:r>
            <a:br>
              <a:rPr lang="en-US" sz="1200" dirty="0">
                <a:solidFill>
                  <a:srgbClr val="FFFFFF"/>
                </a:solidFill>
              </a:rPr>
            </a:br>
            <a:r>
              <a:rPr lang="en-GB" sz="1200" baseline="30000" dirty="0">
                <a:solidFill>
                  <a:srgbClr val="FFFFFF"/>
                </a:solidFill>
              </a:rPr>
              <a:t>3</a:t>
            </a:r>
            <a:r>
              <a:rPr lang="en-US" sz="1200" dirty="0">
                <a:solidFill>
                  <a:srgbClr val="FFFFFF"/>
                </a:solidFill>
              </a:rPr>
              <a:t>http:// www.ama-assn.org/ama1/pub/upload/mm/365/anacetrapib.pdf.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4746888" y="1360229"/>
            <a:ext cx="27319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prstClr val="white"/>
                </a:solidFill>
              </a:rPr>
              <a:t>CETP</a:t>
            </a:r>
          </a:p>
        </p:txBody>
      </p:sp>
      <p:sp>
        <p:nvSpPr>
          <p:cNvPr id="72" name="Rectangle 6"/>
          <p:cNvSpPr>
            <a:spLocks noChangeArrowheads="1"/>
          </p:cNvSpPr>
          <p:nvPr/>
        </p:nvSpPr>
        <p:spPr bwMode="auto">
          <a:xfrm>
            <a:off x="-1" y="1109619"/>
            <a:ext cx="12192001" cy="60295"/>
          </a:xfrm>
          <a:prstGeom prst="rect">
            <a:avLst/>
          </a:prstGeom>
          <a:gradFill rotWithShape="0">
            <a:gsLst>
              <a:gs pos="0">
                <a:srgbClr val="3366FF"/>
              </a:gs>
              <a:gs pos="25000">
                <a:srgbClr val="01A78F"/>
              </a:gs>
              <a:gs pos="50000">
                <a:srgbClr val="FFFF00"/>
              </a:gs>
              <a:gs pos="75000">
                <a:srgbClr val="FF6633"/>
              </a:gs>
              <a:gs pos="100000">
                <a:srgbClr val="FF3399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dirty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80" name="Text Box 30"/>
          <p:cNvSpPr txBox="1">
            <a:spLocks noChangeArrowheads="1"/>
          </p:cNvSpPr>
          <p:nvPr/>
        </p:nvSpPr>
        <p:spPr bwMode="auto">
          <a:xfrm>
            <a:off x="3696794" y="6229660"/>
            <a:ext cx="10120497" cy="5909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lnSpc>
                <a:spcPct val="90000"/>
              </a:lnSpc>
              <a:spcBef>
                <a:spcPct val="50000"/>
              </a:spcBef>
            </a:pPr>
            <a:r>
              <a:rPr lang="en-US" sz="1200" baseline="30000" dirty="0">
                <a:solidFill>
                  <a:prstClr val="black"/>
                </a:solidFill>
              </a:rPr>
              <a:t>1</a:t>
            </a:r>
            <a:r>
              <a:rPr lang="en-US" sz="1200" dirty="0">
                <a:solidFill>
                  <a:prstClr val="black"/>
                </a:solidFill>
              </a:rPr>
              <a:t>http://www.ama-assn.org/ama1/pub/upload/mm/365/dalcetrapib.doc.</a:t>
            </a:r>
            <a:br>
              <a:rPr lang="en-US" sz="1200" dirty="0">
                <a:solidFill>
                  <a:prstClr val="black"/>
                </a:solidFill>
              </a:rPr>
            </a:br>
            <a:r>
              <a:rPr lang="en-US" sz="1200" baseline="30000" dirty="0">
                <a:solidFill>
                  <a:prstClr val="black"/>
                </a:solidFill>
              </a:rPr>
              <a:t>2</a:t>
            </a:r>
            <a:r>
              <a:rPr lang="en-US" sz="1200" dirty="0">
                <a:solidFill>
                  <a:prstClr val="black"/>
                </a:solidFill>
              </a:rPr>
              <a:t>http://www.ama-assn.org/ama1/pub/upload/mm/365/torcetrapib.doc.</a:t>
            </a:r>
            <a:br>
              <a:rPr lang="en-US" sz="1200" dirty="0">
                <a:solidFill>
                  <a:prstClr val="black"/>
                </a:solidFill>
              </a:rPr>
            </a:br>
            <a:r>
              <a:rPr lang="en-GB" sz="1200" baseline="30000" dirty="0">
                <a:solidFill>
                  <a:prstClr val="black"/>
                </a:solidFill>
              </a:rPr>
              <a:t>3</a:t>
            </a:r>
            <a:r>
              <a:rPr lang="en-US" sz="1200" dirty="0">
                <a:solidFill>
                  <a:prstClr val="black"/>
                </a:solidFill>
              </a:rPr>
              <a:t>http:// www.ama-assn.org/ama1/pub/upload/mm/365/anacetrapib.pdf.</a:t>
            </a:r>
          </a:p>
        </p:txBody>
      </p:sp>
      <p:sp>
        <p:nvSpPr>
          <p:cNvPr id="23" name="Rectangle 6"/>
          <p:cNvSpPr>
            <a:spLocks noChangeArrowheads="1"/>
          </p:cNvSpPr>
          <p:nvPr/>
        </p:nvSpPr>
        <p:spPr bwMode="auto">
          <a:xfrm>
            <a:off x="11723" y="6150548"/>
            <a:ext cx="12192001" cy="60295"/>
          </a:xfrm>
          <a:prstGeom prst="rect">
            <a:avLst/>
          </a:prstGeom>
          <a:gradFill rotWithShape="0">
            <a:gsLst>
              <a:gs pos="0">
                <a:srgbClr val="3366FF"/>
              </a:gs>
              <a:gs pos="25000">
                <a:srgbClr val="01A78F"/>
              </a:gs>
              <a:gs pos="50000">
                <a:srgbClr val="FFFF00"/>
              </a:gs>
              <a:gs pos="75000">
                <a:srgbClr val="FF6633"/>
              </a:gs>
              <a:gs pos="100000">
                <a:srgbClr val="FF3399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dirty="0">
              <a:solidFill>
                <a:srgbClr val="FFFFFF"/>
              </a:solidFill>
              <a:cs typeface="Arial" charset="0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977033" y="1390390"/>
            <a:ext cx="7653402" cy="1981963"/>
            <a:chOff x="977033" y="1390390"/>
            <a:chExt cx="7653402" cy="1981963"/>
          </a:xfrm>
        </p:grpSpPr>
        <p:sp>
          <p:nvSpPr>
            <p:cNvPr id="7" name="Rectangle 153"/>
            <p:cNvSpPr>
              <a:spLocks noChangeArrowheads="1"/>
            </p:cNvSpPr>
            <p:nvPr/>
          </p:nvSpPr>
          <p:spPr bwMode="auto">
            <a:xfrm>
              <a:off x="1813297" y="1950932"/>
              <a:ext cx="5766079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/>
            <a:p>
              <a:pPr>
                <a:defRPr/>
              </a:pPr>
              <a:r>
                <a:rPr lang="en-US" sz="2400" b="1" kern="0" dirty="0" smtClean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I. Torcetrapib   - Pfizer</a:t>
              </a:r>
              <a:endParaRPr lang="en-US" sz="2400" b="1" kern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977033" y="1390390"/>
              <a:ext cx="765340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285750" indent="-285750">
                <a:buClr>
                  <a:srgbClr val="FF0000"/>
                </a:buClr>
                <a:buSzPct val="126000"/>
                <a:buFont typeface="Wingdings" panose="05000000000000000000" pitchFamily="2" charset="2"/>
                <a:buChar char="Ø"/>
              </a:pPr>
              <a:r>
                <a:rPr lang="en-US" sz="2800" b="1" dirty="0" smtClean="0">
                  <a:solidFill>
                    <a:prstClr val="black"/>
                  </a:solidFill>
                </a:rPr>
                <a:t>Terminated CETP Clinical Trials</a:t>
              </a:r>
              <a:endParaRPr lang="en-US" sz="2800" b="1" dirty="0">
                <a:solidFill>
                  <a:prstClr val="black"/>
                </a:solidFill>
              </a:endParaRPr>
            </a:p>
          </p:txBody>
        </p:sp>
        <p:sp>
          <p:nvSpPr>
            <p:cNvPr id="12" name="Rectangle 152"/>
            <p:cNvSpPr>
              <a:spLocks noChangeArrowheads="1"/>
            </p:cNvSpPr>
            <p:nvPr/>
          </p:nvSpPr>
          <p:spPr bwMode="auto">
            <a:xfrm>
              <a:off x="1794076" y="2488555"/>
              <a:ext cx="5255349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/>
            <a:p>
              <a:pPr>
                <a:defRPr/>
              </a:pPr>
              <a:r>
                <a:rPr lang="en-US" sz="2400" b="1" kern="0" dirty="0" smtClean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II. Dalcetrapib   - Roche  </a:t>
              </a:r>
              <a:endParaRPr lang="en-US" sz="2400" b="1" kern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3" name="Rectangle 153"/>
            <p:cNvSpPr>
              <a:spLocks noChangeArrowheads="1"/>
            </p:cNvSpPr>
            <p:nvPr/>
          </p:nvSpPr>
          <p:spPr bwMode="auto">
            <a:xfrm>
              <a:off x="1650459" y="2910688"/>
              <a:ext cx="4850645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66FF33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/>
            <a:p>
              <a:pPr>
                <a:defRPr/>
              </a:pPr>
              <a:r>
                <a:rPr lang="en-US" sz="2400" b="1" kern="0" dirty="0" smtClean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III. Evacetrapib  - Lilly    </a:t>
              </a:r>
              <a:endParaRPr lang="en-US" sz="2400" b="1" kern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4402564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52400" y="241618"/>
            <a:ext cx="119634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>
                <a:solidFill>
                  <a:srgbClr val="0099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With studies on CETP inhibitors – What </a:t>
            </a:r>
            <a:br>
              <a:rPr lang="en-US" sz="4400" b="1" dirty="0" smtClean="0">
                <a:solidFill>
                  <a:srgbClr val="0099FF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400" b="1" dirty="0" smtClean="0">
                <a:solidFill>
                  <a:srgbClr val="0099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Have </a:t>
            </a:r>
            <a:r>
              <a:rPr lang="en-US" sz="4400" b="1" dirty="0">
                <a:solidFill>
                  <a:srgbClr val="0099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</a:t>
            </a:r>
            <a:r>
              <a:rPr lang="en-US" sz="4400" b="1" dirty="0" smtClean="0">
                <a:solidFill>
                  <a:srgbClr val="0099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 </a:t>
            </a:r>
            <a:r>
              <a:rPr lang="en-US" sz="4400" b="1" dirty="0">
                <a:solidFill>
                  <a:srgbClr val="0099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lang="en-US" sz="4400" b="1" dirty="0" smtClean="0">
                <a:solidFill>
                  <a:srgbClr val="0099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earned?</a:t>
            </a:r>
            <a:endParaRPr lang="en-US" sz="4400" b="1" dirty="0">
              <a:solidFill>
                <a:srgbClr val="0099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-32838" y="1685440"/>
            <a:ext cx="12224838" cy="111007"/>
          </a:xfrm>
          <a:prstGeom prst="rect">
            <a:avLst/>
          </a:prstGeom>
          <a:gradFill rotWithShape="0">
            <a:gsLst>
              <a:gs pos="0">
                <a:srgbClr val="3366FF"/>
              </a:gs>
              <a:gs pos="25000">
                <a:srgbClr val="01A78F"/>
              </a:gs>
              <a:gs pos="50000">
                <a:srgbClr val="FFFF00"/>
              </a:gs>
              <a:gs pos="75000">
                <a:srgbClr val="FF6633"/>
              </a:gs>
              <a:gs pos="100000">
                <a:srgbClr val="FF3399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sz="1519" dirty="0">
              <a:solidFill>
                <a:srgbClr val="000000"/>
              </a:solidFill>
            </a:endParaRPr>
          </a:p>
        </p:txBody>
      </p:sp>
      <p:sp>
        <p:nvSpPr>
          <p:cNvPr id="10" name="Rectangle 6"/>
          <p:cNvSpPr>
            <a:spLocks noChangeArrowheads="1"/>
          </p:cNvSpPr>
          <p:nvPr/>
        </p:nvSpPr>
        <p:spPr bwMode="auto">
          <a:xfrm>
            <a:off x="7268" y="6361012"/>
            <a:ext cx="12224838" cy="111007"/>
          </a:xfrm>
          <a:prstGeom prst="rect">
            <a:avLst/>
          </a:prstGeom>
          <a:gradFill rotWithShape="0">
            <a:gsLst>
              <a:gs pos="0">
                <a:srgbClr val="3366FF"/>
              </a:gs>
              <a:gs pos="25000">
                <a:srgbClr val="01A78F"/>
              </a:gs>
              <a:gs pos="50000">
                <a:srgbClr val="FFFF00"/>
              </a:gs>
              <a:gs pos="75000">
                <a:srgbClr val="FF6633"/>
              </a:gs>
              <a:gs pos="100000">
                <a:srgbClr val="FF3399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sz="1519" dirty="0">
              <a:solidFill>
                <a:srgbClr val="00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268" y="1884013"/>
            <a:ext cx="121466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Accelerate: Evacetrapib Clinical Trial 37% Reduction in LDL-C</a:t>
            </a:r>
            <a:endParaRPr lang="en-U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4" name="Straight Connector 13"/>
          <p:cNvCxnSpPr/>
          <p:nvPr/>
        </p:nvCxnSpPr>
        <p:spPr>
          <a:xfrm>
            <a:off x="7268" y="2623133"/>
            <a:ext cx="12146632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Group 4"/>
          <p:cNvGrpSpPr/>
          <p:nvPr/>
        </p:nvGrpSpPr>
        <p:grpSpPr>
          <a:xfrm>
            <a:off x="550113" y="2781301"/>
            <a:ext cx="11581453" cy="954107"/>
            <a:chOff x="550113" y="2781301"/>
            <a:chExt cx="11581453" cy="954107"/>
          </a:xfrm>
        </p:grpSpPr>
        <p:sp>
          <p:nvSpPr>
            <p:cNvPr id="4" name="TextBox 3"/>
            <p:cNvSpPr txBox="1"/>
            <p:nvPr/>
          </p:nvSpPr>
          <p:spPr>
            <a:xfrm>
              <a:off x="955566" y="2781301"/>
              <a:ext cx="11176000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buClr>
                  <a:srgbClr val="FF0000"/>
                </a:buClr>
                <a:buSzPct val="130000"/>
              </a:pPr>
              <a:r>
                <a:rPr lang="en-US" sz="2800" b="1" dirty="0" smtClean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Why Didn’t </a:t>
              </a:r>
              <a:r>
                <a:rPr lang="en-US" sz="2800" b="1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W</a:t>
              </a:r>
              <a:r>
                <a:rPr lang="en-US" sz="2800" b="1" dirty="0" smtClean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 </a:t>
              </a:r>
              <a:r>
                <a:rPr lang="en-US" sz="2800" b="1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G</a:t>
              </a:r>
              <a:r>
                <a:rPr lang="en-US" sz="2800" b="1" dirty="0" smtClean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et a Major Reduction in Clinical </a:t>
              </a:r>
              <a:r>
                <a:rPr lang="en-US" sz="2800" b="1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</a:t>
              </a:r>
              <a:r>
                <a:rPr lang="en-US" sz="2800" b="1" dirty="0" smtClean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vents </a:t>
              </a:r>
              <a:r>
                <a:rPr lang="en-US" sz="2800" b="1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W</a:t>
              </a:r>
              <a:r>
                <a:rPr lang="en-US" sz="2800" b="1" dirty="0" smtClean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ith the 37% LDL Reduction? </a:t>
              </a:r>
              <a:endParaRPr lang="en-US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550113" y="2854611"/>
              <a:ext cx="5080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457200" indent="-457200">
                <a:buClr>
                  <a:srgbClr val="FF0000"/>
                </a:buClr>
                <a:buSzPct val="130000"/>
                <a:buFont typeface="Wingdings" panose="05000000000000000000" pitchFamily="2" charset="2"/>
                <a:buChar char="Ø"/>
              </a:pPr>
              <a:r>
                <a:rPr lang="en-US" sz="2800" b="1" dirty="0" smtClean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 </a:t>
              </a:r>
              <a:endParaRPr lang="en-US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607992" y="3822700"/>
            <a:ext cx="10008772" cy="562122"/>
            <a:chOff x="607992" y="3822700"/>
            <a:chExt cx="10008772" cy="562122"/>
          </a:xfrm>
        </p:grpSpPr>
        <p:sp>
          <p:nvSpPr>
            <p:cNvPr id="6" name="TextBox 5"/>
            <p:cNvSpPr txBox="1"/>
            <p:nvPr/>
          </p:nvSpPr>
          <p:spPr>
            <a:xfrm>
              <a:off x="1053664" y="3822700"/>
              <a:ext cx="95631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b="1" dirty="0" smtClean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Why is LDL-C Reduced with CETP Inhibitors?</a:t>
              </a:r>
              <a:endParaRPr lang="en-US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607992" y="3861602"/>
              <a:ext cx="5080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457200" indent="-457200">
                <a:buClr>
                  <a:srgbClr val="FF0000"/>
                </a:buClr>
                <a:buSzPct val="130000"/>
                <a:buFont typeface="Wingdings" panose="05000000000000000000" pitchFamily="2" charset="2"/>
                <a:buChar char="Ø"/>
              </a:pPr>
              <a:r>
                <a:rPr lang="en-US" sz="2800" b="1" dirty="0" smtClean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endParaRPr lang="en-US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2" name="Group 1"/>
          <p:cNvGrpSpPr/>
          <p:nvPr/>
        </p:nvGrpSpPr>
        <p:grpSpPr>
          <a:xfrm>
            <a:off x="1752600" y="4293305"/>
            <a:ext cx="8919031" cy="561316"/>
            <a:chOff x="1752600" y="4358621"/>
            <a:chExt cx="8919031" cy="561316"/>
          </a:xfrm>
        </p:grpSpPr>
        <p:sp>
          <p:nvSpPr>
            <p:cNvPr id="15" name="TextBox 14"/>
            <p:cNvSpPr txBox="1"/>
            <p:nvPr/>
          </p:nvSpPr>
          <p:spPr>
            <a:xfrm>
              <a:off x="2073731" y="4358621"/>
              <a:ext cx="8597900" cy="52322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>
                <a:buSzPct val="125000"/>
              </a:pPr>
              <a:r>
                <a:rPr lang="en-US" sz="28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2 Mechanism for the Reduction in LDL-C</a:t>
              </a:r>
              <a:endParaRPr lang="en-US" sz="28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1752600" y="4396717"/>
              <a:ext cx="435429" cy="52322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marL="457200" indent="-457200">
                <a:buSzPct val="125000"/>
                <a:buFont typeface="Wingdings" panose="05000000000000000000" pitchFamily="2" charset="2"/>
                <a:buChar char="§"/>
              </a:pPr>
              <a:r>
                <a:rPr lang="en-US" sz="28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endParaRPr lang="en-US" sz="28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7039189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Liver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21165033">
            <a:off x="1820632" y="1364634"/>
            <a:ext cx="1634001" cy="48815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57" name="Group 256"/>
          <p:cNvGrpSpPr/>
          <p:nvPr/>
        </p:nvGrpSpPr>
        <p:grpSpPr>
          <a:xfrm>
            <a:off x="2768800" y="1877728"/>
            <a:ext cx="2643103" cy="1624713"/>
            <a:chOff x="2152650" y="1073626"/>
            <a:chExt cx="3132567" cy="1925586"/>
          </a:xfrm>
        </p:grpSpPr>
        <p:grpSp>
          <p:nvGrpSpPr>
            <p:cNvPr id="258" name="Group 800"/>
            <p:cNvGrpSpPr>
              <a:grpSpLocks/>
            </p:cNvGrpSpPr>
            <p:nvPr/>
          </p:nvGrpSpPr>
          <p:grpSpPr bwMode="auto">
            <a:xfrm rot="14471114">
              <a:off x="3033396" y="1843958"/>
              <a:ext cx="616953" cy="375713"/>
              <a:chOff x="4991100" y="2305489"/>
              <a:chExt cx="938457" cy="383591"/>
            </a:xfrm>
          </p:grpSpPr>
          <p:sp>
            <p:nvSpPr>
              <p:cNvPr id="518" name="Oval 517"/>
              <p:cNvSpPr/>
              <p:nvPr/>
            </p:nvSpPr>
            <p:spPr bwMode="auto">
              <a:xfrm>
                <a:off x="5819944" y="2421790"/>
                <a:ext cx="109613" cy="109613"/>
              </a:xfrm>
              <a:prstGeom prst="ellipse">
                <a:avLst/>
              </a:prstGeom>
              <a:solidFill>
                <a:srgbClr val="FFFF00"/>
              </a:solidFill>
              <a:ln w="19050">
                <a:solidFill>
                  <a:srgbClr val="FF0000"/>
                </a:solidFill>
                <a:headEnd type="none" w="med" len="med"/>
                <a:tailEnd type="none" w="med" len="med"/>
              </a:ln>
            </p:spPr>
            <p:style>
              <a:lnRef idx="0">
                <a:schemeClr val="accent5"/>
              </a:lnRef>
              <a:fillRef idx="3">
                <a:schemeClr val="accent5"/>
              </a:fillRef>
              <a:effectRef idx="3">
                <a:schemeClr val="accent5"/>
              </a:effectRef>
              <a:fontRef idx="minor">
                <a:schemeClr val="lt1"/>
              </a:fontRef>
            </p:style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519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519" name="Oval 518"/>
              <p:cNvSpPr/>
              <p:nvPr/>
            </p:nvSpPr>
            <p:spPr bwMode="auto">
              <a:xfrm>
                <a:off x="5769366" y="2356859"/>
                <a:ext cx="109613" cy="109613"/>
              </a:xfrm>
              <a:prstGeom prst="ellipse">
                <a:avLst/>
              </a:prstGeom>
              <a:solidFill>
                <a:srgbClr val="FFFF00"/>
              </a:solidFill>
              <a:ln w="19050">
                <a:solidFill>
                  <a:srgbClr val="FF0000"/>
                </a:solidFill>
                <a:headEnd type="none" w="med" len="med"/>
                <a:tailEnd type="none" w="med" len="med"/>
              </a:ln>
            </p:spPr>
            <p:style>
              <a:lnRef idx="0">
                <a:schemeClr val="accent5"/>
              </a:lnRef>
              <a:fillRef idx="3">
                <a:schemeClr val="accent5"/>
              </a:fillRef>
              <a:effectRef idx="3">
                <a:schemeClr val="accent5"/>
              </a:effectRef>
              <a:fontRef idx="minor">
                <a:schemeClr val="lt1"/>
              </a:fontRef>
            </p:style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519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520" name="Oval 519"/>
              <p:cNvSpPr/>
              <p:nvPr/>
            </p:nvSpPr>
            <p:spPr bwMode="auto">
              <a:xfrm>
                <a:off x="5763374" y="2509259"/>
                <a:ext cx="109613" cy="109613"/>
              </a:xfrm>
              <a:prstGeom prst="ellipse">
                <a:avLst/>
              </a:prstGeom>
              <a:solidFill>
                <a:srgbClr val="FFFF00"/>
              </a:solidFill>
              <a:ln w="19050">
                <a:solidFill>
                  <a:srgbClr val="FF0000"/>
                </a:solidFill>
                <a:headEnd type="none" w="med" len="med"/>
                <a:tailEnd type="none" w="med" len="med"/>
              </a:ln>
            </p:spPr>
            <p:style>
              <a:lnRef idx="0">
                <a:schemeClr val="accent5"/>
              </a:lnRef>
              <a:fillRef idx="3">
                <a:schemeClr val="accent5"/>
              </a:fillRef>
              <a:effectRef idx="3">
                <a:schemeClr val="accent5"/>
              </a:effectRef>
              <a:fontRef idx="minor">
                <a:schemeClr val="lt1"/>
              </a:fontRef>
            </p:style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519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521" name="Oval 520"/>
              <p:cNvSpPr/>
              <p:nvPr/>
            </p:nvSpPr>
            <p:spPr bwMode="auto">
              <a:xfrm>
                <a:off x="5719687" y="2576876"/>
                <a:ext cx="109613" cy="109613"/>
              </a:xfrm>
              <a:prstGeom prst="ellipse">
                <a:avLst/>
              </a:prstGeom>
              <a:solidFill>
                <a:srgbClr val="FFFF00"/>
              </a:solidFill>
              <a:ln w="19050">
                <a:solidFill>
                  <a:srgbClr val="FF0000"/>
                </a:solidFill>
                <a:headEnd type="none" w="med" len="med"/>
                <a:tailEnd type="none" w="med" len="med"/>
              </a:ln>
            </p:spPr>
            <p:style>
              <a:lnRef idx="0">
                <a:schemeClr val="accent5"/>
              </a:lnRef>
              <a:fillRef idx="3">
                <a:schemeClr val="accent5"/>
              </a:fillRef>
              <a:effectRef idx="3">
                <a:schemeClr val="accent5"/>
              </a:effectRef>
              <a:fontRef idx="minor">
                <a:schemeClr val="lt1"/>
              </a:fontRef>
            </p:style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519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522" name="Oval 521"/>
              <p:cNvSpPr/>
              <p:nvPr/>
            </p:nvSpPr>
            <p:spPr bwMode="auto">
              <a:xfrm>
                <a:off x="5789895" y="2548645"/>
                <a:ext cx="109613" cy="109613"/>
              </a:xfrm>
              <a:prstGeom prst="ellipse">
                <a:avLst/>
              </a:prstGeom>
              <a:solidFill>
                <a:srgbClr val="FFFF00"/>
              </a:solidFill>
              <a:ln w="19050">
                <a:solidFill>
                  <a:srgbClr val="FF0000"/>
                </a:solidFill>
                <a:headEnd type="none" w="med" len="med"/>
                <a:tailEnd type="none" w="med" len="med"/>
              </a:ln>
            </p:spPr>
            <p:style>
              <a:lnRef idx="0">
                <a:schemeClr val="accent5"/>
              </a:lnRef>
              <a:fillRef idx="3">
                <a:schemeClr val="accent5"/>
              </a:fillRef>
              <a:effectRef idx="3">
                <a:schemeClr val="accent5"/>
              </a:effectRef>
              <a:fontRef idx="minor">
                <a:schemeClr val="lt1"/>
              </a:fontRef>
            </p:style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519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523" name="Oval 522"/>
              <p:cNvSpPr/>
              <p:nvPr/>
            </p:nvSpPr>
            <p:spPr bwMode="auto">
              <a:xfrm>
                <a:off x="5448300" y="2305489"/>
                <a:ext cx="109613" cy="109613"/>
              </a:xfrm>
              <a:prstGeom prst="ellipse">
                <a:avLst/>
              </a:prstGeom>
              <a:solidFill>
                <a:srgbClr val="FFFF00"/>
              </a:solidFill>
              <a:ln w="19050">
                <a:solidFill>
                  <a:srgbClr val="FF0000"/>
                </a:solidFill>
                <a:headEnd type="none" w="med" len="med"/>
                <a:tailEnd type="none" w="med" len="med"/>
              </a:ln>
            </p:spPr>
            <p:style>
              <a:lnRef idx="0">
                <a:schemeClr val="accent5"/>
              </a:lnRef>
              <a:fillRef idx="3">
                <a:schemeClr val="accent5"/>
              </a:fillRef>
              <a:effectRef idx="3">
                <a:schemeClr val="accent5"/>
              </a:effectRef>
              <a:fontRef idx="minor">
                <a:schemeClr val="lt1"/>
              </a:fontRef>
            </p:style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519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524" name="Oval 523"/>
              <p:cNvSpPr/>
              <p:nvPr/>
            </p:nvSpPr>
            <p:spPr bwMode="auto">
              <a:xfrm>
                <a:off x="5621248" y="2498985"/>
                <a:ext cx="109613" cy="109613"/>
              </a:xfrm>
              <a:prstGeom prst="ellipse">
                <a:avLst/>
              </a:prstGeom>
              <a:solidFill>
                <a:srgbClr val="FFFF00"/>
              </a:solidFill>
              <a:ln w="19050">
                <a:solidFill>
                  <a:srgbClr val="FF0000"/>
                </a:solidFill>
                <a:headEnd type="none" w="med" len="med"/>
                <a:tailEnd type="none" w="med" len="med"/>
              </a:ln>
            </p:spPr>
            <p:style>
              <a:lnRef idx="0">
                <a:schemeClr val="accent5"/>
              </a:lnRef>
              <a:fillRef idx="3">
                <a:schemeClr val="accent5"/>
              </a:fillRef>
              <a:effectRef idx="3">
                <a:schemeClr val="accent5"/>
              </a:effectRef>
              <a:fontRef idx="minor">
                <a:schemeClr val="lt1"/>
              </a:fontRef>
            </p:style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519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525" name="Oval 524"/>
              <p:cNvSpPr/>
              <p:nvPr/>
            </p:nvSpPr>
            <p:spPr bwMode="auto">
              <a:xfrm>
                <a:off x="5701730" y="2391963"/>
                <a:ext cx="109613" cy="109613"/>
              </a:xfrm>
              <a:prstGeom prst="ellipse">
                <a:avLst/>
              </a:prstGeom>
              <a:solidFill>
                <a:srgbClr val="FFFF00"/>
              </a:solidFill>
              <a:ln w="19050">
                <a:solidFill>
                  <a:srgbClr val="FF0000"/>
                </a:solidFill>
                <a:headEnd type="none" w="med" len="med"/>
                <a:tailEnd type="none" w="med" len="med"/>
              </a:ln>
            </p:spPr>
            <p:style>
              <a:lnRef idx="0">
                <a:schemeClr val="accent5"/>
              </a:lnRef>
              <a:fillRef idx="3">
                <a:schemeClr val="accent5"/>
              </a:fillRef>
              <a:effectRef idx="3">
                <a:schemeClr val="accent5"/>
              </a:effectRef>
              <a:fontRef idx="minor">
                <a:schemeClr val="lt1"/>
              </a:fontRef>
            </p:style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519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526" name="Oval 525"/>
              <p:cNvSpPr/>
              <p:nvPr/>
            </p:nvSpPr>
            <p:spPr bwMode="auto">
              <a:xfrm>
                <a:off x="5491087" y="2381689"/>
                <a:ext cx="109613" cy="109613"/>
              </a:xfrm>
              <a:prstGeom prst="ellipse">
                <a:avLst/>
              </a:prstGeom>
              <a:solidFill>
                <a:srgbClr val="FFFF00"/>
              </a:solidFill>
              <a:ln w="19050">
                <a:solidFill>
                  <a:srgbClr val="FF0000"/>
                </a:solidFill>
                <a:headEnd type="none" w="med" len="med"/>
                <a:tailEnd type="none" w="med" len="med"/>
              </a:ln>
            </p:spPr>
            <p:style>
              <a:lnRef idx="0">
                <a:schemeClr val="accent5"/>
              </a:lnRef>
              <a:fillRef idx="3">
                <a:schemeClr val="accent5"/>
              </a:fillRef>
              <a:effectRef idx="3">
                <a:schemeClr val="accent5"/>
              </a:effectRef>
              <a:fontRef idx="minor">
                <a:schemeClr val="lt1"/>
              </a:fontRef>
            </p:style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519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527" name="Oval 526"/>
              <p:cNvSpPr/>
              <p:nvPr/>
            </p:nvSpPr>
            <p:spPr bwMode="auto">
              <a:xfrm>
                <a:off x="5643487" y="2416793"/>
                <a:ext cx="109613" cy="109613"/>
              </a:xfrm>
              <a:prstGeom prst="ellipse">
                <a:avLst/>
              </a:prstGeom>
              <a:solidFill>
                <a:srgbClr val="FFFF00"/>
              </a:solidFill>
              <a:ln w="19050">
                <a:solidFill>
                  <a:srgbClr val="FF0000"/>
                </a:solidFill>
                <a:headEnd type="none" w="med" len="med"/>
                <a:tailEnd type="none" w="med" len="med"/>
              </a:ln>
            </p:spPr>
            <p:style>
              <a:lnRef idx="0">
                <a:schemeClr val="accent5"/>
              </a:lnRef>
              <a:fillRef idx="3">
                <a:schemeClr val="accent5"/>
              </a:fillRef>
              <a:effectRef idx="3">
                <a:schemeClr val="accent5"/>
              </a:effectRef>
              <a:fontRef idx="minor">
                <a:schemeClr val="lt1"/>
              </a:fontRef>
            </p:style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519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528" name="Oval 527"/>
              <p:cNvSpPr/>
              <p:nvPr/>
            </p:nvSpPr>
            <p:spPr bwMode="auto">
              <a:xfrm>
                <a:off x="5561314" y="2424476"/>
                <a:ext cx="109613" cy="109613"/>
              </a:xfrm>
              <a:prstGeom prst="ellipse">
                <a:avLst/>
              </a:prstGeom>
              <a:solidFill>
                <a:srgbClr val="FFFF00"/>
              </a:solidFill>
              <a:ln w="19050">
                <a:solidFill>
                  <a:srgbClr val="FF0000"/>
                </a:solidFill>
                <a:headEnd type="none" w="med" len="med"/>
                <a:tailEnd type="none" w="med" len="med"/>
              </a:ln>
            </p:spPr>
            <p:style>
              <a:lnRef idx="0">
                <a:schemeClr val="accent5"/>
              </a:lnRef>
              <a:fillRef idx="3">
                <a:schemeClr val="accent5"/>
              </a:fillRef>
              <a:effectRef idx="3">
                <a:schemeClr val="accent5"/>
              </a:effectRef>
              <a:fontRef idx="minor">
                <a:schemeClr val="lt1"/>
              </a:fontRef>
            </p:style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519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529" name="Oval 528"/>
              <p:cNvSpPr/>
              <p:nvPr/>
            </p:nvSpPr>
            <p:spPr bwMode="auto">
              <a:xfrm>
                <a:off x="5448300" y="2457889"/>
                <a:ext cx="109613" cy="109613"/>
              </a:xfrm>
              <a:prstGeom prst="ellipse">
                <a:avLst/>
              </a:prstGeom>
              <a:solidFill>
                <a:srgbClr val="FFFF00"/>
              </a:solidFill>
              <a:ln w="19050">
                <a:solidFill>
                  <a:srgbClr val="FF0000"/>
                </a:solidFill>
                <a:headEnd type="none" w="med" len="med"/>
                <a:tailEnd type="none" w="med" len="med"/>
              </a:ln>
            </p:spPr>
            <p:style>
              <a:lnRef idx="0">
                <a:schemeClr val="accent5"/>
              </a:lnRef>
              <a:fillRef idx="3">
                <a:schemeClr val="accent5"/>
              </a:fillRef>
              <a:effectRef idx="3">
                <a:schemeClr val="accent5"/>
              </a:effectRef>
              <a:fontRef idx="minor">
                <a:schemeClr val="lt1"/>
              </a:fontRef>
            </p:style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519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530" name="Oval 529"/>
              <p:cNvSpPr/>
              <p:nvPr/>
            </p:nvSpPr>
            <p:spPr bwMode="auto">
              <a:xfrm>
                <a:off x="5524500" y="2492993"/>
                <a:ext cx="109613" cy="109613"/>
              </a:xfrm>
              <a:prstGeom prst="ellipse">
                <a:avLst/>
              </a:prstGeom>
              <a:solidFill>
                <a:srgbClr val="FFFF00"/>
              </a:solidFill>
              <a:ln w="19050">
                <a:solidFill>
                  <a:srgbClr val="FF0000"/>
                </a:solidFill>
                <a:headEnd type="none" w="med" len="med"/>
                <a:tailEnd type="none" w="med" len="med"/>
              </a:ln>
            </p:spPr>
            <p:style>
              <a:lnRef idx="0">
                <a:schemeClr val="accent5"/>
              </a:lnRef>
              <a:fillRef idx="3">
                <a:schemeClr val="accent5"/>
              </a:fillRef>
              <a:effectRef idx="3">
                <a:schemeClr val="accent5"/>
              </a:effectRef>
              <a:fontRef idx="minor">
                <a:schemeClr val="lt1"/>
              </a:fontRef>
            </p:style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519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531" name="Oval 530"/>
              <p:cNvSpPr/>
              <p:nvPr/>
            </p:nvSpPr>
            <p:spPr bwMode="auto">
              <a:xfrm>
                <a:off x="5295900" y="2534089"/>
                <a:ext cx="109613" cy="109613"/>
              </a:xfrm>
              <a:prstGeom prst="ellipse">
                <a:avLst/>
              </a:prstGeom>
              <a:solidFill>
                <a:srgbClr val="FFFF00"/>
              </a:solidFill>
              <a:ln w="19050">
                <a:solidFill>
                  <a:srgbClr val="FF0000"/>
                </a:solidFill>
                <a:headEnd type="none" w="med" len="med"/>
                <a:tailEnd type="none" w="med" len="med"/>
              </a:ln>
            </p:spPr>
            <p:style>
              <a:lnRef idx="0">
                <a:schemeClr val="accent5"/>
              </a:lnRef>
              <a:fillRef idx="3">
                <a:schemeClr val="accent5"/>
              </a:fillRef>
              <a:effectRef idx="3">
                <a:schemeClr val="accent5"/>
              </a:effectRef>
              <a:fontRef idx="minor">
                <a:schemeClr val="lt1"/>
              </a:fontRef>
            </p:style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519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532" name="Oval 531"/>
              <p:cNvSpPr/>
              <p:nvPr/>
            </p:nvSpPr>
            <p:spPr bwMode="auto">
              <a:xfrm>
                <a:off x="5396930" y="2509259"/>
                <a:ext cx="109613" cy="109613"/>
              </a:xfrm>
              <a:prstGeom prst="ellipse">
                <a:avLst/>
              </a:prstGeom>
              <a:solidFill>
                <a:srgbClr val="FFFF00"/>
              </a:solidFill>
              <a:ln w="19050">
                <a:solidFill>
                  <a:srgbClr val="FF0000"/>
                </a:solidFill>
                <a:headEnd type="none" w="med" len="med"/>
                <a:tailEnd type="none" w="med" len="med"/>
              </a:ln>
            </p:spPr>
            <p:style>
              <a:lnRef idx="0">
                <a:schemeClr val="accent5"/>
              </a:lnRef>
              <a:fillRef idx="3">
                <a:schemeClr val="accent5"/>
              </a:fillRef>
              <a:effectRef idx="3">
                <a:schemeClr val="accent5"/>
              </a:effectRef>
              <a:fontRef idx="minor">
                <a:schemeClr val="lt1"/>
              </a:fontRef>
            </p:style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519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533" name="Oval 532"/>
              <p:cNvSpPr/>
              <p:nvPr/>
            </p:nvSpPr>
            <p:spPr bwMode="auto">
              <a:xfrm>
                <a:off x="5219700" y="2579467"/>
                <a:ext cx="109613" cy="109613"/>
              </a:xfrm>
              <a:prstGeom prst="ellipse">
                <a:avLst/>
              </a:prstGeom>
              <a:solidFill>
                <a:srgbClr val="FFFF00"/>
              </a:solidFill>
              <a:ln w="19050">
                <a:solidFill>
                  <a:srgbClr val="FF0000"/>
                </a:solidFill>
                <a:headEnd type="none" w="med" len="med"/>
                <a:tailEnd type="none" w="med" len="med"/>
              </a:ln>
            </p:spPr>
            <p:style>
              <a:lnRef idx="0">
                <a:schemeClr val="accent5"/>
              </a:lnRef>
              <a:fillRef idx="3">
                <a:schemeClr val="accent5"/>
              </a:fillRef>
              <a:effectRef idx="3">
                <a:schemeClr val="accent5"/>
              </a:effectRef>
              <a:fontRef idx="minor">
                <a:schemeClr val="lt1"/>
              </a:fontRef>
            </p:style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519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534" name="Oval 533"/>
              <p:cNvSpPr/>
              <p:nvPr/>
            </p:nvSpPr>
            <p:spPr bwMode="auto">
              <a:xfrm>
                <a:off x="5372100" y="2305489"/>
                <a:ext cx="109613" cy="109613"/>
              </a:xfrm>
              <a:prstGeom prst="ellipse">
                <a:avLst/>
              </a:prstGeom>
              <a:solidFill>
                <a:srgbClr val="FFFF00"/>
              </a:solidFill>
              <a:ln w="19050">
                <a:solidFill>
                  <a:srgbClr val="FF0000"/>
                </a:solidFill>
                <a:headEnd type="none" w="med" len="med"/>
                <a:tailEnd type="none" w="med" len="med"/>
              </a:ln>
            </p:spPr>
            <p:style>
              <a:lnRef idx="0">
                <a:schemeClr val="accent5"/>
              </a:lnRef>
              <a:fillRef idx="3">
                <a:schemeClr val="accent5"/>
              </a:fillRef>
              <a:effectRef idx="3">
                <a:schemeClr val="accent5"/>
              </a:effectRef>
              <a:fontRef idx="minor">
                <a:schemeClr val="lt1"/>
              </a:fontRef>
            </p:style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519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535" name="Oval 534"/>
              <p:cNvSpPr/>
              <p:nvPr/>
            </p:nvSpPr>
            <p:spPr bwMode="auto">
              <a:xfrm>
                <a:off x="4991100" y="2305489"/>
                <a:ext cx="109613" cy="109613"/>
              </a:xfrm>
              <a:prstGeom prst="ellipse">
                <a:avLst/>
              </a:prstGeom>
              <a:solidFill>
                <a:srgbClr val="FFFF00"/>
              </a:solidFill>
              <a:ln w="19050">
                <a:solidFill>
                  <a:srgbClr val="FF0000"/>
                </a:solidFill>
                <a:headEnd type="none" w="med" len="med"/>
                <a:tailEnd type="none" w="med" len="med"/>
              </a:ln>
            </p:spPr>
            <p:style>
              <a:lnRef idx="0">
                <a:schemeClr val="accent5"/>
              </a:lnRef>
              <a:fillRef idx="3">
                <a:schemeClr val="accent5"/>
              </a:fillRef>
              <a:effectRef idx="3">
                <a:schemeClr val="accent5"/>
              </a:effectRef>
              <a:fontRef idx="minor">
                <a:schemeClr val="lt1"/>
              </a:fontRef>
            </p:style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519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536" name="Oval 535"/>
              <p:cNvSpPr/>
              <p:nvPr/>
            </p:nvSpPr>
            <p:spPr bwMode="auto">
              <a:xfrm>
                <a:off x="5143500" y="2457889"/>
                <a:ext cx="109613" cy="109613"/>
              </a:xfrm>
              <a:prstGeom prst="ellipse">
                <a:avLst/>
              </a:prstGeom>
              <a:solidFill>
                <a:srgbClr val="FFFF00"/>
              </a:solidFill>
              <a:ln w="19050">
                <a:solidFill>
                  <a:srgbClr val="FF0000"/>
                </a:solidFill>
                <a:headEnd type="none" w="med" len="med"/>
                <a:tailEnd type="none" w="med" len="med"/>
              </a:ln>
            </p:spPr>
            <p:style>
              <a:lnRef idx="0">
                <a:schemeClr val="accent5"/>
              </a:lnRef>
              <a:fillRef idx="3">
                <a:schemeClr val="accent5"/>
              </a:fillRef>
              <a:effectRef idx="3">
                <a:schemeClr val="accent5"/>
              </a:effectRef>
              <a:fontRef idx="minor">
                <a:schemeClr val="lt1"/>
              </a:fontRef>
            </p:style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519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537" name="Oval 536"/>
              <p:cNvSpPr/>
              <p:nvPr/>
            </p:nvSpPr>
            <p:spPr bwMode="auto">
              <a:xfrm>
                <a:off x="5295900" y="2305489"/>
                <a:ext cx="109613" cy="109613"/>
              </a:xfrm>
              <a:prstGeom prst="ellipse">
                <a:avLst/>
              </a:prstGeom>
              <a:solidFill>
                <a:srgbClr val="FFFF00"/>
              </a:solidFill>
              <a:ln w="19050">
                <a:solidFill>
                  <a:srgbClr val="FF0000"/>
                </a:solidFill>
                <a:headEnd type="none" w="med" len="med"/>
                <a:tailEnd type="none" w="med" len="med"/>
              </a:ln>
            </p:spPr>
            <p:style>
              <a:lnRef idx="0">
                <a:schemeClr val="accent5"/>
              </a:lnRef>
              <a:fillRef idx="3">
                <a:schemeClr val="accent5"/>
              </a:fillRef>
              <a:effectRef idx="3">
                <a:schemeClr val="accent5"/>
              </a:effectRef>
              <a:fontRef idx="minor">
                <a:schemeClr val="lt1"/>
              </a:fontRef>
            </p:style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519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538" name="Oval 537"/>
              <p:cNvSpPr/>
              <p:nvPr/>
            </p:nvSpPr>
            <p:spPr bwMode="auto">
              <a:xfrm>
                <a:off x="5540766" y="2326037"/>
                <a:ext cx="109613" cy="109613"/>
              </a:xfrm>
              <a:prstGeom prst="ellipse">
                <a:avLst/>
              </a:prstGeom>
              <a:solidFill>
                <a:srgbClr val="FFFF00"/>
              </a:solidFill>
              <a:ln w="19050">
                <a:solidFill>
                  <a:srgbClr val="FF0000"/>
                </a:solidFill>
                <a:headEnd type="none" w="med" len="med"/>
                <a:tailEnd type="none" w="med" len="med"/>
              </a:ln>
            </p:spPr>
            <p:style>
              <a:lnRef idx="0">
                <a:schemeClr val="accent5"/>
              </a:lnRef>
              <a:fillRef idx="3">
                <a:schemeClr val="accent5"/>
              </a:fillRef>
              <a:effectRef idx="3">
                <a:schemeClr val="accent5"/>
              </a:effectRef>
              <a:fontRef idx="minor">
                <a:schemeClr val="lt1"/>
              </a:fontRef>
            </p:style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519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539" name="Oval 538"/>
              <p:cNvSpPr/>
              <p:nvPr/>
            </p:nvSpPr>
            <p:spPr bwMode="auto">
              <a:xfrm>
                <a:off x="5295900" y="2381689"/>
                <a:ext cx="109613" cy="109613"/>
              </a:xfrm>
              <a:prstGeom prst="ellipse">
                <a:avLst/>
              </a:prstGeom>
              <a:solidFill>
                <a:srgbClr val="FFFF00"/>
              </a:solidFill>
              <a:ln w="19050">
                <a:solidFill>
                  <a:srgbClr val="FF0000"/>
                </a:solidFill>
                <a:headEnd type="none" w="med" len="med"/>
                <a:tailEnd type="none" w="med" len="med"/>
              </a:ln>
            </p:spPr>
            <p:style>
              <a:lnRef idx="0">
                <a:schemeClr val="accent5"/>
              </a:lnRef>
              <a:fillRef idx="3">
                <a:schemeClr val="accent5"/>
              </a:fillRef>
              <a:effectRef idx="3">
                <a:schemeClr val="accent5"/>
              </a:effectRef>
              <a:fontRef idx="minor">
                <a:schemeClr val="lt1"/>
              </a:fontRef>
            </p:style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519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540" name="Oval 539"/>
              <p:cNvSpPr/>
              <p:nvPr/>
            </p:nvSpPr>
            <p:spPr bwMode="auto">
              <a:xfrm>
                <a:off x="5376382" y="2381689"/>
                <a:ext cx="109613" cy="109613"/>
              </a:xfrm>
              <a:prstGeom prst="ellipse">
                <a:avLst/>
              </a:prstGeom>
              <a:solidFill>
                <a:srgbClr val="FFFF00"/>
              </a:solidFill>
              <a:ln w="19050">
                <a:solidFill>
                  <a:srgbClr val="FF0000"/>
                </a:solidFill>
                <a:headEnd type="none" w="med" len="med"/>
                <a:tailEnd type="none" w="med" len="med"/>
              </a:ln>
            </p:spPr>
            <p:style>
              <a:lnRef idx="0">
                <a:schemeClr val="accent5"/>
              </a:lnRef>
              <a:fillRef idx="3">
                <a:schemeClr val="accent5"/>
              </a:fillRef>
              <a:effectRef idx="3">
                <a:schemeClr val="accent5"/>
              </a:effectRef>
              <a:fontRef idx="minor">
                <a:schemeClr val="lt1"/>
              </a:fontRef>
            </p:style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519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541" name="Oval 540"/>
              <p:cNvSpPr/>
              <p:nvPr/>
            </p:nvSpPr>
            <p:spPr bwMode="auto">
              <a:xfrm>
                <a:off x="5260796" y="2441623"/>
                <a:ext cx="109613" cy="109613"/>
              </a:xfrm>
              <a:prstGeom prst="ellipse">
                <a:avLst/>
              </a:prstGeom>
              <a:solidFill>
                <a:srgbClr val="FFFF00"/>
              </a:solidFill>
              <a:ln w="19050">
                <a:solidFill>
                  <a:srgbClr val="FF0000"/>
                </a:solidFill>
                <a:headEnd type="none" w="med" len="med"/>
                <a:tailEnd type="none" w="med" len="med"/>
              </a:ln>
            </p:spPr>
            <p:style>
              <a:lnRef idx="0">
                <a:schemeClr val="accent5"/>
              </a:lnRef>
              <a:fillRef idx="3">
                <a:schemeClr val="accent5"/>
              </a:fillRef>
              <a:effectRef idx="3">
                <a:schemeClr val="accent5"/>
              </a:effectRef>
              <a:fontRef idx="minor">
                <a:schemeClr val="lt1"/>
              </a:fontRef>
            </p:style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519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542" name="Oval 541"/>
              <p:cNvSpPr/>
              <p:nvPr/>
            </p:nvSpPr>
            <p:spPr bwMode="auto">
              <a:xfrm>
                <a:off x="5067300" y="2361141"/>
                <a:ext cx="109613" cy="109613"/>
              </a:xfrm>
              <a:prstGeom prst="ellipse">
                <a:avLst/>
              </a:prstGeom>
              <a:solidFill>
                <a:srgbClr val="FFFF00"/>
              </a:solidFill>
              <a:ln w="19050">
                <a:solidFill>
                  <a:srgbClr val="FF0000"/>
                </a:solidFill>
                <a:headEnd type="none" w="med" len="med"/>
                <a:tailEnd type="none" w="med" len="med"/>
              </a:ln>
            </p:spPr>
            <p:style>
              <a:lnRef idx="0">
                <a:schemeClr val="accent5"/>
              </a:lnRef>
              <a:fillRef idx="3">
                <a:schemeClr val="accent5"/>
              </a:fillRef>
              <a:effectRef idx="3">
                <a:schemeClr val="accent5"/>
              </a:effectRef>
              <a:fontRef idx="minor">
                <a:schemeClr val="lt1"/>
              </a:fontRef>
            </p:style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519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543" name="Oval 542"/>
              <p:cNvSpPr/>
              <p:nvPr/>
            </p:nvSpPr>
            <p:spPr bwMode="auto">
              <a:xfrm>
                <a:off x="5137508" y="2338883"/>
                <a:ext cx="109613" cy="109613"/>
              </a:xfrm>
              <a:prstGeom prst="ellipse">
                <a:avLst/>
              </a:prstGeom>
              <a:solidFill>
                <a:srgbClr val="FFFF00"/>
              </a:solidFill>
              <a:ln w="19050">
                <a:solidFill>
                  <a:srgbClr val="FF0000"/>
                </a:solidFill>
                <a:headEnd type="none" w="med" len="med"/>
                <a:tailEnd type="none" w="med" len="med"/>
              </a:ln>
            </p:spPr>
            <p:style>
              <a:lnRef idx="0">
                <a:schemeClr val="accent5"/>
              </a:lnRef>
              <a:fillRef idx="3">
                <a:schemeClr val="accent5"/>
              </a:fillRef>
              <a:effectRef idx="3">
                <a:schemeClr val="accent5"/>
              </a:effectRef>
              <a:fontRef idx="minor">
                <a:schemeClr val="lt1"/>
              </a:fontRef>
            </p:style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519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544" name="Oval 543"/>
              <p:cNvSpPr/>
              <p:nvPr/>
            </p:nvSpPr>
            <p:spPr bwMode="auto">
              <a:xfrm>
                <a:off x="4991100" y="2385971"/>
                <a:ext cx="109613" cy="109613"/>
              </a:xfrm>
              <a:prstGeom prst="ellipse">
                <a:avLst/>
              </a:prstGeom>
              <a:solidFill>
                <a:srgbClr val="FFFF00"/>
              </a:solidFill>
              <a:ln w="19050">
                <a:solidFill>
                  <a:srgbClr val="FF0000"/>
                </a:solidFill>
                <a:headEnd type="none" w="med" len="med"/>
                <a:tailEnd type="none" w="med" len="med"/>
              </a:ln>
            </p:spPr>
            <p:style>
              <a:lnRef idx="0">
                <a:schemeClr val="accent5"/>
              </a:lnRef>
              <a:fillRef idx="3">
                <a:schemeClr val="accent5"/>
              </a:fillRef>
              <a:effectRef idx="3">
                <a:schemeClr val="accent5"/>
              </a:effectRef>
              <a:fontRef idx="minor">
                <a:schemeClr val="lt1"/>
              </a:fontRef>
            </p:style>
            <p:txBody>
              <a:bodyPr wrap="none" anchor="ctr"/>
              <a:lstStyle/>
              <a:p>
                <a:pPr eaLnBrk="0" hangingPunct="0">
                  <a:defRPr/>
                </a:pPr>
                <a:endParaRPr lang="en-US" sz="1519" dirty="0">
                  <a:solidFill>
                    <a:srgbClr val="FFFFFF"/>
                  </a:solidFill>
                </a:endParaRPr>
              </a:p>
            </p:txBody>
          </p:sp>
        </p:grpSp>
        <p:sp>
          <p:nvSpPr>
            <p:cNvPr id="259" name="Freeform 789"/>
            <p:cNvSpPr>
              <a:spLocks/>
            </p:cNvSpPr>
            <p:nvPr/>
          </p:nvSpPr>
          <p:spPr bwMode="auto">
            <a:xfrm>
              <a:off x="2164165" y="1073628"/>
              <a:ext cx="3121052" cy="1888557"/>
            </a:xfrm>
            <a:custGeom>
              <a:avLst/>
              <a:gdLst/>
              <a:ahLst/>
              <a:cxnLst>
                <a:cxn ang="0">
                  <a:pos x="1" y="62"/>
                </a:cxn>
                <a:cxn ang="0">
                  <a:pos x="28" y="19"/>
                </a:cxn>
                <a:cxn ang="0">
                  <a:pos x="91" y="5"/>
                </a:cxn>
                <a:cxn ang="0">
                  <a:pos x="151" y="6"/>
                </a:cxn>
                <a:cxn ang="0">
                  <a:pos x="199" y="1"/>
                </a:cxn>
                <a:cxn ang="0">
                  <a:pos x="263" y="6"/>
                </a:cxn>
                <a:cxn ang="0">
                  <a:pos x="260" y="26"/>
                </a:cxn>
                <a:cxn ang="0">
                  <a:pos x="230" y="64"/>
                </a:cxn>
                <a:cxn ang="0">
                  <a:pos x="180" y="99"/>
                </a:cxn>
                <a:cxn ang="0">
                  <a:pos x="146" y="109"/>
                </a:cxn>
                <a:cxn ang="0">
                  <a:pos x="104" y="125"/>
                </a:cxn>
                <a:cxn ang="0">
                  <a:pos x="74" y="135"/>
                </a:cxn>
                <a:cxn ang="0">
                  <a:pos x="41" y="153"/>
                </a:cxn>
                <a:cxn ang="0">
                  <a:pos x="11" y="138"/>
                </a:cxn>
                <a:cxn ang="0">
                  <a:pos x="1" y="62"/>
                </a:cxn>
              </a:cxnLst>
              <a:rect l="0" t="0" r="r" b="b"/>
              <a:pathLst>
                <a:path w="271" h="153">
                  <a:moveTo>
                    <a:pt x="1" y="62"/>
                  </a:moveTo>
                  <a:cubicBezTo>
                    <a:pt x="0" y="49"/>
                    <a:pt x="9" y="27"/>
                    <a:pt x="28" y="19"/>
                  </a:cubicBezTo>
                  <a:cubicBezTo>
                    <a:pt x="42" y="13"/>
                    <a:pt x="58" y="5"/>
                    <a:pt x="91" y="5"/>
                  </a:cubicBezTo>
                  <a:cubicBezTo>
                    <a:pt x="114" y="4"/>
                    <a:pt x="139" y="5"/>
                    <a:pt x="151" y="6"/>
                  </a:cubicBezTo>
                  <a:cubicBezTo>
                    <a:pt x="164" y="8"/>
                    <a:pt x="199" y="1"/>
                    <a:pt x="199" y="1"/>
                  </a:cubicBezTo>
                  <a:cubicBezTo>
                    <a:pt x="224" y="0"/>
                    <a:pt x="242" y="1"/>
                    <a:pt x="263" y="6"/>
                  </a:cubicBezTo>
                  <a:cubicBezTo>
                    <a:pt x="271" y="11"/>
                    <a:pt x="267" y="18"/>
                    <a:pt x="260" y="26"/>
                  </a:cubicBezTo>
                  <a:cubicBezTo>
                    <a:pt x="243" y="38"/>
                    <a:pt x="239" y="49"/>
                    <a:pt x="230" y="64"/>
                  </a:cubicBezTo>
                  <a:cubicBezTo>
                    <a:pt x="217" y="84"/>
                    <a:pt x="202" y="95"/>
                    <a:pt x="180" y="99"/>
                  </a:cubicBezTo>
                  <a:cubicBezTo>
                    <a:pt x="168" y="99"/>
                    <a:pt x="154" y="101"/>
                    <a:pt x="146" y="109"/>
                  </a:cubicBezTo>
                  <a:cubicBezTo>
                    <a:pt x="132" y="117"/>
                    <a:pt x="119" y="121"/>
                    <a:pt x="104" y="125"/>
                  </a:cubicBezTo>
                  <a:cubicBezTo>
                    <a:pt x="92" y="125"/>
                    <a:pt x="82" y="130"/>
                    <a:pt x="74" y="135"/>
                  </a:cubicBezTo>
                  <a:cubicBezTo>
                    <a:pt x="63" y="143"/>
                    <a:pt x="54" y="151"/>
                    <a:pt x="41" y="153"/>
                  </a:cubicBezTo>
                  <a:cubicBezTo>
                    <a:pt x="28" y="153"/>
                    <a:pt x="18" y="151"/>
                    <a:pt x="11" y="138"/>
                  </a:cubicBezTo>
                  <a:cubicBezTo>
                    <a:pt x="11" y="138"/>
                    <a:pt x="3" y="89"/>
                    <a:pt x="1" y="62"/>
                  </a:cubicBezTo>
                  <a:close/>
                </a:path>
              </a:pathLst>
            </a:custGeom>
            <a:solidFill>
              <a:srgbClr val="D5451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519" dirty="0">
                <a:solidFill>
                  <a:prstClr val="black"/>
                </a:solidFill>
              </a:endParaRPr>
            </a:p>
          </p:txBody>
        </p:sp>
        <p:sp>
          <p:nvSpPr>
            <p:cNvPr id="260" name="Freeform 790"/>
            <p:cNvSpPr>
              <a:spLocks/>
            </p:cNvSpPr>
            <p:nvPr/>
          </p:nvSpPr>
          <p:spPr bwMode="auto">
            <a:xfrm>
              <a:off x="2452086" y="1345183"/>
              <a:ext cx="1163196" cy="950450"/>
            </a:xfrm>
            <a:custGeom>
              <a:avLst/>
              <a:gdLst/>
              <a:ahLst/>
              <a:cxnLst>
                <a:cxn ang="0">
                  <a:pos x="20" y="17"/>
                </a:cxn>
                <a:cxn ang="0">
                  <a:pos x="38" y="16"/>
                </a:cxn>
                <a:cxn ang="0">
                  <a:pos x="50" y="6"/>
                </a:cxn>
                <a:cxn ang="0">
                  <a:pos x="60" y="0"/>
                </a:cxn>
                <a:cxn ang="0">
                  <a:pos x="81" y="6"/>
                </a:cxn>
                <a:cxn ang="0">
                  <a:pos x="100" y="15"/>
                </a:cxn>
                <a:cxn ang="0">
                  <a:pos x="88" y="28"/>
                </a:cxn>
                <a:cxn ang="0">
                  <a:pos x="80" y="28"/>
                </a:cxn>
                <a:cxn ang="0">
                  <a:pos x="74" y="33"/>
                </a:cxn>
                <a:cxn ang="0">
                  <a:pos x="68" y="38"/>
                </a:cxn>
                <a:cxn ang="0">
                  <a:pos x="57" y="42"/>
                </a:cxn>
                <a:cxn ang="0">
                  <a:pos x="54" y="46"/>
                </a:cxn>
                <a:cxn ang="0">
                  <a:pos x="49" y="55"/>
                </a:cxn>
                <a:cxn ang="0">
                  <a:pos x="41" y="62"/>
                </a:cxn>
                <a:cxn ang="0">
                  <a:pos x="31" y="73"/>
                </a:cxn>
                <a:cxn ang="0">
                  <a:pos x="6" y="71"/>
                </a:cxn>
                <a:cxn ang="0">
                  <a:pos x="11" y="49"/>
                </a:cxn>
                <a:cxn ang="0">
                  <a:pos x="20" y="34"/>
                </a:cxn>
                <a:cxn ang="0">
                  <a:pos x="20" y="17"/>
                </a:cxn>
              </a:cxnLst>
              <a:rect l="0" t="0" r="r" b="b"/>
              <a:pathLst>
                <a:path w="101" h="77">
                  <a:moveTo>
                    <a:pt x="20" y="17"/>
                  </a:moveTo>
                  <a:cubicBezTo>
                    <a:pt x="24" y="14"/>
                    <a:pt x="31" y="20"/>
                    <a:pt x="38" y="16"/>
                  </a:cubicBezTo>
                  <a:cubicBezTo>
                    <a:pt x="44" y="11"/>
                    <a:pt x="47" y="12"/>
                    <a:pt x="50" y="6"/>
                  </a:cubicBezTo>
                  <a:cubicBezTo>
                    <a:pt x="53" y="1"/>
                    <a:pt x="55" y="0"/>
                    <a:pt x="60" y="0"/>
                  </a:cubicBezTo>
                  <a:cubicBezTo>
                    <a:pt x="64" y="0"/>
                    <a:pt x="75" y="5"/>
                    <a:pt x="81" y="6"/>
                  </a:cubicBezTo>
                  <a:cubicBezTo>
                    <a:pt x="88" y="7"/>
                    <a:pt x="101" y="11"/>
                    <a:pt x="100" y="15"/>
                  </a:cubicBezTo>
                  <a:cubicBezTo>
                    <a:pt x="99" y="20"/>
                    <a:pt x="91" y="28"/>
                    <a:pt x="88" y="28"/>
                  </a:cubicBezTo>
                  <a:cubicBezTo>
                    <a:pt x="84" y="28"/>
                    <a:pt x="84" y="28"/>
                    <a:pt x="80" y="28"/>
                  </a:cubicBezTo>
                  <a:cubicBezTo>
                    <a:pt x="76" y="29"/>
                    <a:pt x="77" y="29"/>
                    <a:pt x="74" y="33"/>
                  </a:cubicBezTo>
                  <a:cubicBezTo>
                    <a:pt x="72" y="36"/>
                    <a:pt x="72" y="36"/>
                    <a:pt x="68" y="38"/>
                  </a:cubicBezTo>
                  <a:cubicBezTo>
                    <a:pt x="63" y="39"/>
                    <a:pt x="60" y="40"/>
                    <a:pt x="57" y="42"/>
                  </a:cubicBezTo>
                  <a:cubicBezTo>
                    <a:pt x="55" y="44"/>
                    <a:pt x="55" y="44"/>
                    <a:pt x="54" y="46"/>
                  </a:cubicBezTo>
                  <a:cubicBezTo>
                    <a:pt x="53" y="48"/>
                    <a:pt x="54" y="52"/>
                    <a:pt x="49" y="55"/>
                  </a:cubicBezTo>
                  <a:cubicBezTo>
                    <a:pt x="44" y="58"/>
                    <a:pt x="44" y="56"/>
                    <a:pt x="41" y="62"/>
                  </a:cubicBezTo>
                  <a:cubicBezTo>
                    <a:pt x="38" y="68"/>
                    <a:pt x="38" y="69"/>
                    <a:pt x="31" y="73"/>
                  </a:cubicBezTo>
                  <a:cubicBezTo>
                    <a:pt x="25" y="77"/>
                    <a:pt x="11" y="74"/>
                    <a:pt x="6" y="71"/>
                  </a:cubicBezTo>
                  <a:cubicBezTo>
                    <a:pt x="0" y="67"/>
                    <a:pt x="3" y="52"/>
                    <a:pt x="11" y="49"/>
                  </a:cubicBezTo>
                  <a:cubicBezTo>
                    <a:pt x="19" y="47"/>
                    <a:pt x="20" y="38"/>
                    <a:pt x="20" y="34"/>
                  </a:cubicBezTo>
                  <a:cubicBezTo>
                    <a:pt x="18" y="28"/>
                    <a:pt x="16" y="19"/>
                    <a:pt x="20" y="17"/>
                  </a:cubicBezTo>
                  <a:close/>
                </a:path>
              </a:pathLst>
            </a:custGeom>
            <a:solidFill>
              <a:srgbClr val="D5451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519" dirty="0">
                <a:solidFill>
                  <a:prstClr val="black"/>
                </a:solidFill>
              </a:endParaRPr>
            </a:p>
          </p:txBody>
        </p:sp>
        <p:sp>
          <p:nvSpPr>
            <p:cNvPr id="261" name="Freeform 791"/>
            <p:cNvSpPr>
              <a:spLocks/>
            </p:cNvSpPr>
            <p:nvPr/>
          </p:nvSpPr>
          <p:spPr bwMode="auto">
            <a:xfrm>
              <a:off x="2221750" y="1530538"/>
              <a:ext cx="2787064" cy="1444191"/>
            </a:xfrm>
            <a:custGeom>
              <a:avLst/>
              <a:gdLst/>
              <a:ahLst/>
              <a:cxnLst>
                <a:cxn ang="0">
                  <a:pos x="22" y="86"/>
                </a:cxn>
                <a:cxn ang="0">
                  <a:pos x="83" y="63"/>
                </a:cxn>
                <a:cxn ang="0">
                  <a:pos x="139" y="42"/>
                </a:cxn>
                <a:cxn ang="0">
                  <a:pos x="242" y="0"/>
                </a:cxn>
                <a:cxn ang="0">
                  <a:pos x="175" y="62"/>
                </a:cxn>
                <a:cxn ang="0">
                  <a:pos x="141" y="72"/>
                </a:cxn>
                <a:cxn ang="0">
                  <a:pos x="99" y="88"/>
                </a:cxn>
                <a:cxn ang="0">
                  <a:pos x="69" y="98"/>
                </a:cxn>
                <a:cxn ang="0">
                  <a:pos x="36" y="116"/>
                </a:cxn>
                <a:cxn ang="0">
                  <a:pos x="0" y="69"/>
                </a:cxn>
                <a:cxn ang="0">
                  <a:pos x="22" y="86"/>
                </a:cxn>
              </a:cxnLst>
              <a:rect l="0" t="0" r="r" b="b"/>
              <a:pathLst>
                <a:path w="242" h="117">
                  <a:moveTo>
                    <a:pt x="22" y="86"/>
                  </a:moveTo>
                  <a:cubicBezTo>
                    <a:pt x="33" y="85"/>
                    <a:pt x="47" y="67"/>
                    <a:pt x="83" y="63"/>
                  </a:cubicBezTo>
                  <a:cubicBezTo>
                    <a:pt x="99" y="62"/>
                    <a:pt x="120" y="49"/>
                    <a:pt x="139" y="42"/>
                  </a:cubicBezTo>
                  <a:cubicBezTo>
                    <a:pt x="199" y="24"/>
                    <a:pt x="205" y="49"/>
                    <a:pt x="242" y="0"/>
                  </a:cubicBezTo>
                  <a:cubicBezTo>
                    <a:pt x="229" y="20"/>
                    <a:pt x="218" y="55"/>
                    <a:pt x="175" y="62"/>
                  </a:cubicBezTo>
                  <a:cubicBezTo>
                    <a:pt x="163" y="62"/>
                    <a:pt x="149" y="64"/>
                    <a:pt x="141" y="72"/>
                  </a:cubicBezTo>
                  <a:cubicBezTo>
                    <a:pt x="127" y="80"/>
                    <a:pt x="114" y="84"/>
                    <a:pt x="99" y="88"/>
                  </a:cubicBezTo>
                  <a:cubicBezTo>
                    <a:pt x="87" y="88"/>
                    <a:pt x="77" y="93"/>
                    <a:pt x="69" y="98"/>
                  </a:cubicBezTo>
                  <a:cubicBezTo>
                    <a:pt x="58" y="106"/>
                    <a:pt x="49" y="114"/>
                    <a:pt x="36" y="116"/>
                  </a:cubicBezTo>
                  <a:cubicBezTo>
                    <a:pt x="17" y="114"/>
                    <a:pt x="5" y="117"/>
                    <a:pt x="0" y="69"/>
                  </a:cubicBezTo>
                  <a:cubicBezTo>
                    <a:pt x="0" y="69"/>
                    <a:pt x="12" y="89"/>
                    <a:pt x="22" y="86"/>
                  </a:cubicBezTo>
                  <a:close/>
                </a:path>
              </a:pathLst>
            </a:custGeom>
            <a:solidFill>
              <a:srgbClr val="D5451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519" dirty="0">
                <a:solidFill>
                  <a:prstClr val="black"/>
                </a:solidFill>
              </a:endParaRPr>
            </a:p>
          </p:txBody>
        </p:sp>
        <p:sp>
          <p:nvSpPr>
            <p:cNvPr id="262" name="Freeform 792"/>
            <p:cNvSpPr>
              <a:spLocks/>
            </p:cNvSpPr>
            <p:nvPr/>
          </p:nvSpPr>
          <p:spPr bwMode="auto">
            <a:xfrm>
              <a:off x="2221750" y="1542882"/>
              <a:ext cx="2775548" cy="1431847"/>
            </a:xfrm>
            <a:custGeom>
              <a:avLst/>
              <a:gdLst/>
              <a:ahLst/>
              <a:cxnLst>
                <a:cxn ang="0">
                  <a:pos x="24" y="85"/>
                </a:cxn>
                <a:cxn ang="0">
                  <a:pos x="84" y="63"/>
                </a:cxn>
                <a:cxn ang="0">
                  <a:pos x="140" y="42"/>
                </a:cxn>
                <a:cxn ang="0">
                  <a:pos x="241" y="0"/>
                </a:cxn>
                <a:cxn ang="0">
                  <a:pos x="175" y="61"/>
                </a:cxn>
                <a:cxn ang="0">
                  <a:pos x="141" y="71"/>
                </a:cxn>
                <a:cxn ang="0">
                  <a:pos x="99" y="87"/>
                </a:cxn>
                <a:cxn ang="0">
                  <a:pos x="69" y="97"/>
                </a:cxn>
                <a:cxn ang="0">
                  <a:pos x="36" y="115"/>
                </a:cxn>
                <a:cxn ang="0">
                  <a:pos x="0" y="70"/>
                </a:cxn>
                <a:cxn ang="0">
                  <a:pos x="24" y="85"/>
                </a:cxn>
              </a:cxnLst>
              <a:rect l="0" t="0" r="r" b="b"/>
              <a:pathLst>
                <a:path w="241" h="116">
                  <a:moveTo>
                    <a:pt x="24" y="85"/>
                  </a:moveTo>
                  <a:cubicBezTo>
                    <a:pt x="34" y="84"/>
                    <a:pt x="49" y="67"/>
                    <a:pt x="84" y="63"/>
                  </a:cubicBezTo>
                  <a:cubicBezTo>
                    <a:pt x="101" y="61"/>
                    <a:pt x="120" y="48"/>
                    <a:pt x="140" y="42"/>
                  </a:cubicBezTo>
                  <a:cubicBezTo>
                    <a:pt x="200" y="24"/>
                    <a:pt x="205" y="48"/>
                    <a:pt x="241" y="0"/>
                  </a:cubicBezTo>
                  <a:cubicBezTo>
                    <a:pt x="228" y="20"/>
                    <a:pt x="217" y="54"/>
                    <a:pt x="175" y="61"/>
                  </a:cubicBezTo>
                  <a:cubicBezTo>
                    <a:pt x="163" y="61"/>
                    <a:pt x="149" y="63"/>
                    <a:pt x="141" y="71"/>
                  </a:cubicBezTo>
                  <a:cubicBezTo>
                    <a:pt x="127" y="79"/>
                    <a:pt x="114" y="83"/>
                    <a:pt x="99" y="87"/>
                  </a:cubicBezTo>
                  <a:cubicBezTo>
                    <a:pt x="87" y="87"/>
                    <a:pt x="77" y="92"/>
                    <a:pt x="69" y="97"/>
                  </a:cubicBezTo>
                  <a:cubicBezTo>
                    <a:pt x="58" y="105"/>
                    <a:pt x="49" y="113"/>
                    <a:pt x="36" y="115"/>
                  </a:cubicBezTo>
                  <a:cubicBezTo>
                    <a:pt x="17" y="114"/>
                    <a:pt x="6" y="116"/>
                    <a:pt x="0" y="70"/>
                  </a:cubicBezTo>
                  <a:cubicBezTo>
                    <a:pt x="0" y="70"/>
                    <a:pt x="13" y="89"/>
                    <a:pt x="24" y="85"/>
                  </a:cubicBezTo>
                  <a:close/>
                </a:path>
              </a:pathLst>
            </a:custGeom>
            <a:solidFill>
              <a:srgbClr val="D1441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519" dirty="0">
                <a:solidFill>
                  <a:prstClr val="black"/>
                </a:solidFill>
              </a:endParaRPr>
            </a:p>
          </p:txBody>
        </p:sp>
        <p:sp>
          <p:nvSpPr>
            <p:cNvPr id="263" name="Freeform 793"/>
            <p:cNvSpPr>
              <a:spLocks/>
            </p:cNvSpPr>
            <p:nvPr/>
          </p:nvSpPr>
          <p:spPr bwMode="auto">
            <a:xfrm>
              <a:off x="2221755" y="1567366"/>
              <a:ext cx="2764031" cy="1407160"/>
            </a:xfrm>
            <a:custGeom>
              <a:avLst/>
              <a:gdLst/>
              <a:ahLst/>
              <a:cxnLst>
                <a:cxn ang="0">
                  <a:pos x="25" y="84"/>
                </a:cxn>
                <a:cxn ang="0">
                  <a:pos x="86" y="62"/>
                </a:cxn>
                <a:cxn ang="0">
                  <a:pos x="141" y="41"/>
                </a:cxn>
                <a:cxn ang="0">
                  <a:pos x="240" y="0"/>
                </a:cxn>
                <a:cxn ang="0">
                  <a:pos x="175" y="59"/>
                </a:cxn>
                <a:cxn ang="0">
                  <a:pos x="141" y="69"/>
                </a:cxn>
                <a:cxn ang="0">
                  <a:pos x="99" y="85"/>
                </a:cxn>
                <a:cxn ang="0">
                  <a:pos x="69" y="95"/>
                </a:cxn>
                <a:cxn ang="0">
                  <a:pos x="36" y="113"/>
                </a:cxn>
                <a:cxn ang="0">
                  <a:pos x="0" y="69"/>
                </a:cxn>
                <a:cxn ang="0">
                  <a:pos x="25" y="84"/>
                </a:cxn>
              </a:cxnLst>
              <a:rect l="0" t="0" r="r" b="b"/>
              <a:pathLst>
                <a:path w="240" h="114">
                  <a:moveTo>
                    <a:pt x="25" y="84"/>
                  </a:moveTo>
                  <a:cubicBezTo>
                    <a:pt x="34" y="83"/>
                    <a:pt x="50" y="65"/>
                    <a:pt x="86" y="62"/>
                  </a:cubicBezTo>
                  <a:cubicBezTo>
                    <a:pt x="102" y="60"/>
                    <a:pt x="121" y="47"/>
                    <a:pt x="141" y="41"/>
                  </a:cubicBezTo>
                  <a:cubicBezTo>
                    <a:pt x="201" y="23"/>
                    <a:pt x="205" y="45"/>
                    <a:pt x="240" y="0"/>
                  </a:cubicBezTo>
                  <a:cubicBezTo>
                    <a:pt x="227" y="19"/>
                    <a:pt x="216" y="52"/>
                    <a:pt x="175" y="59"/>
                  </a:cubicBezTo>
                  <a:cubicBezTo>
                    <a:pt x="163" y="59"/>
                    <a:pt x="149" y="61"/>
                    <a:pt x="141" y="69"/>
                  </a:cubicBezTo>
                  <a:cubicBezTo>
                    <a:pt x="127" y="77"/>
                    <a:pt x="114" y="81"/>
                    <a:pt x="99" y="85"/>
                  </a:cubicBezTo>
                  <a:cubicBezTo>
                    <a:pt x="87" y="85"/>
                    <a:pt x="77" y="90"/>
                    <a:pt x="69" y="95"/>
                  </a:cubicBezTo>
                  <a:cubicBezTo>
                    <a:pt x="58" y="103"/>
                    <a:pt x="49" y="111"/>
                    <a:pt x="36" y="113"/>
                  </a:cubicBezTo>
                  <a:cubicBezTo>
                    <a:pt x="17" y="112"/>
                    <a:pt x="6" y="114"/>
                    <a:pt x="0" y="69"/>
                  </a:cubicBezTo>
                  <a:cubicBezTo>
                    <a:pt x="0" y="69"/>
                    <a:pt x="14" y="89"/>
                    <a:pt x="25" y="84"/>
                  </a:cubicBezTo>
                  <a:close/>
                </a:path>
              </a:pathLst>
            </a:custGeom>
            <a:solidFill>
              <a:srgbClr val="CE4314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519" dirty="0">
                <a:solidFill>
                  <a:prstClr val="black"/>
                </a:solidFill>
              </a:endParaRPr>
            </a:p>
          </p:txBody>
        </p:sp>
        <p:sp>
          <p:nvSpPr>
            <p:cNvPr id="264" name="Freeform 794"/>
            <p:cNvSpPr>
              <a:spLocks/>
            </p:cNvSpPr>
            <p:nvPr/>
          </p:nvSpPr>
          <p:spPr bwMode="auto">
            <a:xfrm>
              <a:off x="2233272" y="1579911"/>
              <a:ext cx="2740997" cy="1394817"/>
            </a:xfrm>
            <a:custGeom>
              <a:avLst/>
              <a:gdLst/>
              <a:ahLst/>
              <a:cxnLst>
                <a:cxn ang="0">
                  <a:pos x="25" y="84"/>
                </a:cxn>
                <a:cxn ang="0">
                  <a:pos x="86" y="61"/>
                </a:cxn>
                <a:cxn ang="0">
                  <a:pos x="141" y="40"/>
                </a:cxn>
                <a:cxn ang="0">
                  <a:pos x="238" y="0"/>
                </a:cxn>
                <a:cxn ang="0">
                  <a:pos x="174" y="58"/>
                </a:cxn>
                <a:cxn ang="0">
                  <a:pos x="140" y="68"/>
                </a:cxn>
                <a:cxn ang="0">
                  <a:pos x="98" y="84"/>
                </a:cxn>
                <a:cxn ang="0">
                  <a:pos x="68" y="94"/>
                </a:cxn>
                <a:cxn ang="0">
                  <a:pos x="35" y="112"/>
                </a:cxn>
                <a:cxn ang="0">
                  <a:pos x="0" y="70"/>
                </a:cxn>
                <a:cxn ang="0">
                  <a:pos x="25" y="84"/>
                </a:cxn>
              </a:cxnLst>
              <a:rect l="0" t="0" r="r" b="b"/>
              <a:pathLst>
                <a:path w="238" h="113">
                  <a:moveTo>
                    <a:pt x="25" y="84"/>
                  </a:moveTo>
                  <a:cubicBezTo>
                    <a:pt x="34" y="82"/>
                    <a:pt x="50" y="65"/>
                    <a:pt x="86" y="61"/>
                  </a:cubicBezTo>
                  <a:cubicBezTo>
                    <a:pt x="103" y="60"/>
                    <a:pt x="121" y="46"/>
                    <a:pt x="141" y="40"/>
                  </a:cubicBezTo>
                  <a:cubicBezTo>
                    <a:pt x="201" y="22"/>
                    <a:pt x="204" y="43"/>
                    <a:pt x="238" y="0"/>
                  </a:cubicBezTo>
                  <a:cubicBezTo>
                    <a:pt x="226" y="20"/>
                    <a:pt x="214" y="51"/>
                    <a:pt x="174" y="58"/>
                  </a:cubicBezTo>
                  <a:cubicBezTo>
                    <a:pt x="162" y="58"/>
                    <a:pt x="148" y="60"/>
                    <a:pt x="140" y="68"/>
                  </a:cubicBezTo>
                  <a:cubicBezTo>
                    <a:pt x="126" y="76"/>
                    <a:pt x="113" y="80"/>
                    <a:pt x="98" y="84"/>
                  </a:cubicBezTo>
                  <a:cubicBezTo>
                    <a:pt x="86" y="84"/>
                    <a:pt x="76" y="89"/>
                    <a:pt x="68" y="94"/>
                  </a:cubicBezTo>
                  <a:cubicBezTo>
                    <a:pt x="57" y="102"/>
                    <a:pt x="48" y="110"/>
                    <a:pt x="35" y="112"/>
                  </a:cubicBezTo>
                  <a:cubicBezTo>
                    <a:pt x="17" y="111"/>
                    <a:pt x="5" y="113"/>
                    <a:pt x="0" y="70"/>
                  </a:cubicBezTo>
                  <a:cubicBezTo>
                    <a:pt x="0" y="70"/>
                    <a:pt x="14" y="89"/>
                    <a:pt x="25" y="84"/>
                  </a:cubicBezTo>
                  <a:close/>
                </a:path>
              </a:pathLst>
            </a:custGeom>
            <a:solidFill>
              <a:srgbClr val="CA421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519" dirty="0">
                <a:solidFill>
                  <a:prstClr val="black"/>
                </a:solidFill>
              </a:endParaRPr>
            </a:p>
          </p:txBody>
        </p:sp>
        <p:sp>
          <p:nvSpPr>
            <p:cNvPr id="265" name="Freeform 795"/>
            <p:cNvSpPr>
              <a:spLocks/>
            </p:cNvSpPr>
            <p:nvPr/>
          </p:nvSpPr>
          <p:spPr bwMode="auto">
            <a:xfrm>
              <a:off x="2233272" y="1592255"/>
              <a:ext cx="2740997" cy="1382473"/>
            </a:xfrm>
            <a:custGeom>
              <a:avLst/>
              <a:gdLst/>
              <a:ahLst/>
              <a:cxnLst>
                <a:cxn ang="0">
                  <a:pos x="26" y="83"/>
                </a:cxn>
                <a:cxn ang="0">
                  <a:pos x="87" y="61"/>
                </a:cxn>
                <a:cxn ang="0">
                  <a:pos x="141" y="40"/>
                </a:cxn>
                <a:cxn ang="0">
                  <a:pos x="238" y="0"/>
                </a:cxn>
                <a:cxn ang="0">
                  <a:pos x="174" y="57"/>
                </a:cxn>
                <a:cxn ang="0">
                  <a:pos x="140" y="67"/>
                </a:cxn>
                <a:cxn ang="0">
                  <a:pos x="98" y="83"/>
                </a:cxn>
                <a:cxn ang="0">
                  <a:pos x="68" y="93"/>
                </a:cxn>
                <a:cxn ang="0">
                  <a:pos x="35" y="111"/>
                </a:cxn>
                <a:cxn ang="0">
                  <a:pos x="0" y="70"/>
                </a:cxn>
                <a:cxn ang="0">
                  <a:pos x="26" y="83"/>
                </a:cxn>
              </a:cxnLst>
              <a:rect l="0" t="0" r="r" b="b"/>
              <a:pathLst>
                <a:path w="238" h="112">
                  <a:moveTo>
                    <a:pt x="26" y="83"/>
                  </a:moveTo>
                  <a:cubicBezTo>
                    <a:pt x="35" y="82"/>
                    <a:pt x="52" y="65"/>
                    <a:pt x="87" y="61"/>
                  </a:cubicBezTo>
                  <a:cubicBezTo>
                    <a:pt x="104" y="59"/>
                    <a:pt x="122" y="46"/>
                    <a:pt x="141" y="40"/>
                  </a:cubicBezTo>
                  <a:cubicBezTo>
                    <a:pt x="203" y="22"/>
                    <a:pt x="204" y="42"/>
                    <a:pt x="238" y="0"/>
                  </a:cubicBezTo>
                  <a:cubicBezTo>
                    <a:pt x="225" y="20"/>
                    <a:pt x="213" y="50"/>
                    <a:pt x="174" y="57"/>
                  </a:cubicBezTo>
                  <a:cubicBezTo>
                    <a:pt x="162" y="57"/>
                    <a:pt x="148" y="59"/>
                    <a:pt x="140" y="67"/>
                  </a:cubicBezTo>
                  <a:cubicBezTo>
                    <a:pt x="126" y="75"/>
                    <a:pt x="113" y="79"/>
                    <a:pt x="98" y="83"/>
                  </a:cubicBezTo>
                  <a:cubicBezTo>
                    <a:pt x="86" y="83"/>
                    <a:pt x="76" y="88"/>
                    <a:pt x="68" y="93"/>
                  </a:cubicBezTo>
                  <a:cubicBezTo>
                    <a:pt x="57" y="101"/>
                    <a:pt x="48" y="109"/>
                    <a:pt x="35" y="111"/>
                  </a:cubicBezTo>
                  <a:cubicBezTo>
                    <a:pt x="17" y="110"/>
                    <a:pt x="6" y="112"/>
                    <a:pt x="0" y="70"/>
                  </a:cubicBezTo>
                  <a:cubicBezTo>
                    <a:pt x="0" y="70"/>
                    <a:pt x="14" y="90"/>
                    <a:pt x="26" y="83"/>
                  </a:cubicBezTo>
                  <a:close/>
                </a:path>
              </a:pathLst>
            </a:custGeom>
            <a:solidFill>
              <a:srgbClr val="C741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519" dirty="0">
                <a:solidFill>
                  <a:prstClr val="black"/>
                </a:solidFill>
              </a:endParaRPr>
            </a:p>
          </p:txBody>
        </p:sp>
        <p:sp>
          <p:nvSpPr>
            <p:cNvPr id="266" name="Freeform 796"/>
            <p:cNvSpPr>
              <a:spLocks/>
            </p:cNvSpPr>
            <p:nvPr/>
          </p:nvSpPr>
          <p:spPr bwMode="auto">
            <a:xfrm>
              <a:off x="2233267" y="1616943"/>
              <a:ext cx="2729480" cy="1345443"/>
            </a:xfrm>
            <a:custGeom>
              <a:avLst/>
              <a:gdLst/>
              <a:ahLst/>
              <a:cxnLst>
                <a:cxn ang="0">
                  <a:pos x="28" y="82"/>
                </a:cxn>
                <a:cxn ang="0">
                  <a:pos x="89" y="60"/>
                </a:cxn>
                <a:cxn ang="0">
                  <a:pos x="142" y="38"/>
                </a:cxn>
                <a:cxn ang="0">
                  <a:pos x="237" y="0"/>
                </a:cxn>
                <a:cxn ang="0">
                  <a:pos x="174" y="55"/>
                </a:cxn>
                <a:cxn ang="0">
                  <a:pos x="140" y="65"/>
                </a:cxn>
                <a:cxn ang="0">
                  <a:pos x="98" y="81"/>
                </a:cxn>
                <a:cxn ang="0">
                  <a:pos x="68" y="91"/>
                </a:cxn>
                <a:cxn ang="0">
                  <a:pos x="35" y="109"/>
                </a:cxn>
                <a:cxn ang="0">
                  <a:pos x="0" y="70"/>
                </a:cxn>
                <a:cxn ang="0">
                  <a:pos x="28" y="82"/>
                </a:cxn>
              </a:cxnLst>
              <a:rect l="0" t="0" r="r" b="b"/>
              <a:pathLst>
                <a:path w="237" h="109">
                  <a:moveTo>
                    <a:pt x="28" y="82"/>
                  </a:moveTo>
                  <a:cubicBezTo>
                    <a:pt x="36" y="80"/>
                    <a:pt x="53" y="63"/>
                    <a:pt x="89" y="60"/>
                  </a:cubicBezTo>
                  <a:cubicBezTo>
                    <a:pt x="105" y="58"/>
                    <a:pt x="123" y="44"/>
                    <a:pt x="142" y="38"/>
                  </a:cubicBezTo>
                  <a:cubicBezTo>
                    <a:pt x="204" y="21"/>
                    <a:pt x="204" y="39"/>
                    <a:pt x="237" y="0"/>
                  </a:cubicBezTo>
                  <a:cubicBezTo>
                    <a:pt x="224" y="19"/>
                    <a:pt x="212" y="49"/>
                    <a:pt x="174" y="55"/>
                  </a:cubicBezTo>
                  <a:cubicBezTo>
                    <a:pt x="162" y="55"/>
                    <a:pt x="148" y="57"/>
                    <a:pt x="140" y="65"/>
                  </a:cubicBezTo>
                  <a:cubicBezTo>
                    <a:pt x="126" y="73"/>
                    <a:pt x="113" y="77"/>
                    <a:pt x="98" y="81"/>
                  </a:cubicBezTo>
                  <a:cubicBezTo>
                    <a:pt x="86" y="81"/>
                    <a:pt x="76" y="86"/>
                    <a:pt x="68" y="91"/>
                  </a:cubicBezTo>
                  <a:cubicBezTo>
                    <a:pt x="57" y="99"/>
                    <a:pt x="48" y="107"/>
                    <a:pt x="35" y="109"/>
                  </a:cubicBezTo>
                  <a:cubicBezTo>
                    <a:pt x="17" y="108"/>
                    <a:pt x="6" y="109"/>
                    <a:pt x="0" y="70"/>
                  </a:cubicBezTo>
                  <a:cubicBezTo>
                    <a:pt x="0" y="70"/>
                    <a:pt x="15" y="89"/>
                    <a:pt x="28" y="82"/>
                  </a:cubicBezTo>
                  <a:close/>
                </a:path>
              </a:pathLst>
            </a:custGeom>
            <a:solidFill>
              <a:srgbClr val="C540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519" dirty="0">
                <a:solidFill>
                  <a:prstClr val="black"/>
                </a:solidFill>
              </a:endParaRPr>
            </a:p>
          </p:txBody>
        </p:sp>
        <p:sp>
          <p:nvSpPr>
            <p:cNvPr id="267" name="Freeform 797"/>
            <p:cNvSpPr>
              <a:spLocks/>
            </p:cNvSpPr>
            <p:nvPr/>
          </p:nvSpPr>
          <p:spPr bwMode="auto">
            <a:xfrm>
              <a:off x="2244863" y="1629084"/>
              <a:ext cx="2706447" cy="1333100"/>
            </a:xfrm>
            <a:custGeom>
              <a:avLst/>
              <a:gdLst/>
              <a:ahLst/>
              <a:cxnLst>
                <a:cxn ang="0">
                  <a:pos x="28" y="82"/>
                </a:cxn>
                <a:cxn ang="0">
                  <a:pos x="89" y="59"/>
                </a:cxn>
                <a:cxn ang="0">
                  <a:pos x="142" y="38"/>
                </a:cxn>
                <a:cxn ang="0">
                  <a:pos x="235" y="0"/>
                </a:cxn>
                <a:cxn ang="0">
                  <a:pos x="173" y="54"/>
                </a:cxn>
                <a:cxn ang="0">
                  <a:pos x="139" y="64"/>
                </a:cxn>
                <a:cxn ang="0">
                  <a:pos x="97" y="80"/>
                </a:cxn>
                <a:cxn ang="0">
                  <a:pos x="67" y="90"/>
                </a:cxn>
                <a:cxn ang="0">
                  <a:pos x="34" y="108"/>
                </a:cxn>
                <a:cxn ang="0">
                  <a:pos x="0" y="70"/>
                </a:cxn>
                <a:cxn ang="0">
                  <a:pos x="28" y="82"/>
                </a:cxn>
              </a:cxnLst>
              <a:rect l="0" t="0" r="r" b="b"/>
              <a:pathLst>
                <a:path w="235" h="108">
                  <a:moveTo>
                    <a:pt x="28" y="82"/>
                  </a:moveTo>
                  <a:cubicBezTo>
                    <a:pt x="36" y="80"/>
                    <a:pt x="53" y="63"/>
                    <a:pt x="89" y="59"/>
                  </a:cubicBezTo>
                  <a:cubicBezTo>
                    <a:pt x="106" y="58"/>
                    <a:pt x="123" y="43"/>
                    <a:pt x="142" y="38"/>
                  </a:cubicBezTo>
                  <a:cubicBezTo>
                    <a:pt x="204" y="20"/>
                    <a:pt x="203" y="37"/>
                    <a:pt x="235" y="0"/>
                  </a:cubicBezTo>
                  <a:cubicBezTo>
                    <a:pt x="222" y="19"/>
                    <a:pt x="210" y="48"/>
                    <a:pt x="173" y="54"/>
                  </a:cubicBezTo>
                  <a:cubicBezTo>
                    <a:pt x="161" y="54"/>
                    <a:pt x="147" y="56"/>
                    <a:pt x="139" y="64"/>
                  </a:cubicBezTo>
                  <a:cubicBezTo>
                    <a:pt x="125" y="72"/>
                    <a:pt x="112" y="76"/>
                    <a:pt x="97" y="80"/>
                  </a:cubicBezTo>
                  <a:cubicBezTo>
                    <a:pt x="85" y="80"/>
                    <a:pt x="75" y="85"/>
                    <a:pt x="67" y="90"/>
                  </a:cubicBezTo>
                  <a:cubicBezTo>
                    <a:pt x="56" y="98"/>
                    <a:pt x="47" y="106"/>
                    <a:pt x="34" y="108"/>
                  </a:cubicBezTo>
                  <a:cubicBezTo>
                    <a:pt x="16" y="107"/>
                    <a:pt x="6" y="108"/>
                    <a:pt x="0" y="70"/>
                  </a:cubicBezTo>
                  <a:cubicBezTo>
                    <a:pt x="0" y="70"/>
                    <a:pt x="15" y="90"/>
                    <a:pt x="28" y="82"/>
                  </a:cubicBezTo>
                  <a:close/>
                </a:path>
              </a:pathLst>
            </a:custGeom>
            <a:solidFill>
              <a:srgbClr val="C43F1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519" dirty="0">
                <a:solidFill>
                  <a:prstClr val="black"/>
                </a:solidFill>
              </a:endParaRPr>
            </a:p>
          </p:txBody>
        </p:sp>
        <p:sp>
          <p:nvSpPr>
            <p:cNvPr id="268" name="Freeform 798"/>
            <p:cNvSpPr>
              <a:spLocks/>
            </p:cNvSpPr>
            <p:nvPr/>
          </p:nvSpPr>
          <p:spPr bwMode="auto">
            <a:xfrm>
              <a:off x="2244790" y="1641629"/>
              <a:ext cx="2694930" cy="1320755"/>
            </a:xfrm>
            <a:custGeom>
              <a:avLst/>
              <a:gdLst/>
              <a:ahLst/>
              <a:cxnLst>
                <a:cxn ang="0">
                  <a:pos x="29" y="81"/>
                </a:cxn>
                <a:cxn ang="0">
                  <a:pos x="90" y="59"/>
                </a:cxn>
                <a:cxn ang="0">
                  <a:pos x="143" y="38"/>
                </a:cxn>
                <a:cxn ang="0">
                  <a:pos x="234" y="0"/>
                </a:cxn>
                <a:cxn ang="0">
                  <a:pos x="173" y="53"/>
                </a:cxn>
                <a:cxn ang="0">
                  <a:pos x="139" y="63"/>
                </a:cxn>
                <a:cxn ang="0">
                  <a:pos x="97" y="79"/>
                </a:cxn>
                <a:cxn ang="0">
                  <a:pos x="67" y="89"/>
                </a:cxn>
                <a:cxn ang="0">
                  <a:pos x="34" y="107"/>
                </a:cxn>
                <a:cxn ang="0">
                  <a:pos x="0" y="71"/>
                </a:cxn>
                <a:cxn ang="0">
                  <a:pos x="29" y="81"/>
                </a:cxn>
              </a:cxnLst>
              <a:rect l="0" t="0" r="r" b="b"/>
              <a:pathLst>
                <a:path w="234" h="107">
                  <a:moveTo>
                    <a:pt x="29" y="81"/>
                  </a:moveTo>
                  <a:cubicBezTo>
                    <a:pt x="37" y="79"/>
                    <a:pt x="55" y="63"/>
                    <a:pt x="90" y="59"/>
                  </a:cubicBezTo>
                  <a:cubicBezTo>
                    <a:pt x="107" y="57"/>
                    <a:pt x="124" y="43"/>
                    <a:pt x="143" y="38"/>
                  </a:cubicBezTo>
                  <a:cubicBezTo>
                    <a:pt x="206" y="20"/>
                    <a:pt x="203" y="36"/>
                    <a:pt x="234" y="0"/>
                  </a:cubicBezTo>
                  <a:cubicBezTo>
                    <a:pt x="221" y="20"/>
                    <a:pt x="209" y="47"/>
                    <a:pt x="173" y="53"/>
                  </a:cubicBezTo>
                  <a:cubicBezTo>
                    <a:pt x="161" y="53"/>
                    <a:pt x="147" y="55"/>
                    <a:pt x="139" y="63"/>
                  </a:cubicBezTo>
                  <a:cubicBezTo>
                    <a:pt x="125" y="71"/>
                    <a:pt x="112" y="75"/>
                    <a:pt x="97" y="79"/>
                  </a:cubicBezTo>
                  <a:cubicBezTo>
                    <a:pt x="85" y="79"/>
                    <a:pt x="75" y="84"/>
                    <a:pt x="67" y="89"/>
                  </a:cubicBezTo>
                  <a:cubicBezTo>
                    <a:pt x="56" y="97"/>
                    <a:pt x="47" y="105"/>
                    <a:pt x="34" y="107"/>
                  </a:cubicBezTo>
                  <a:cubicBezTo>
                    <a:pt x="17" y="106"/>
                    <a:pt x="6" y="107"/>
                    <a:pt x="0" y="71"/>
                  </a:cubicBezTo>
                  <a:cubicBezTo>
                    <a:pt x="0" y="71"/>
                    <a:pt x="16" y="90"/>
                    <a:pt x="29" y="81"/>
                  </a:cubicBezTo>
                  <a:close/>
                </a:path>
              </a:pathLst>
            </a:custGeom>
            <a:solidFill>
              <a:srgbClr val="C23F1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519" dirty="0">
                <a:solidFill>
                  <a:prstClr val="black"/>
                </a:solidFill>
              </a:endParaRPr>
            </a:p>
          </p:txBody>
        </p:sp>
        <p:sp>
          <p:nvSpPr>
            <p:cNvPr id="269" name="Freeform 799"/>
            <p:cNvSpPr>
              <a:spLocks/>
            </p:cNvSpPr>
            <p:nvPr/>
          </p:nvSpPr>
          <p:spPr bwMode="auto">
            <a:xfrm>
              <a:off x="2244785" y="1666316"/>
              <a:ext cx="2683413" cy="1296069"/>
            </a:xfrm>
            <a:custGeom>
              <a:avLst/>
              <a:gdLst/>
              <a:ahLst/>
              <a:cxnLst>
                <a:cxn ang="0">
                  <a:pos x="30" y="80"/>
                </a:cxn>
                <a:cxn ang="0">
                  <a:pos x="92" y="58"/>
                </a:cxn>
                <a:cxn ang="0">
                  <a:pos x="144" y="36"/>
                </a:cxn>
                <a:cxn ang="0">
                  <a:pos x="233" y="0"/>
                </a:cxn>
                <a:cxn ang="0">
                  <a:pos x="173" y="51"/>
                </a:cxn>
                <a:cxn ang="0">
                  <a:pos x="139" y="61"/>
                </a:cxn>
                <a:cxn ang="0">
                  <a:pos x="97" y="77"/>
                </a:cxn>
                <a:cxn ang="0">
                  <a:pos x="67" y="87"/>
                </a:cxn>
                <a:cxn ang="0">
                  <a:pos x="34" y="105"/>
                </a:cxn>
                <a:cxn ang="0">
                  <a:pos x="0" y="70"/>
                </a:cxn>
                <a:cxn ang="0">
                  <a:pos x="30" y="80"/>
                </a:cxn>
              </a:cxnLst>
              <a:rect l="0" t="0" r="r" b="b"/>
              <a:pathLst>
                <a:path w="233" h="105">
                  <a:moveTo>
                    <a:pt x="30" y="80"/>
                  </a:moveTo>
                  <a:cubicBezTo>
                    <a:pt x="38" y="78"/>
                    <a:pt x="56" y="61"/>
                    <a:pt x="92" y="58"/>
                  </a:cubicBezTo>
                  <a:cubicBezTo>
                    <a:pt x="109" y="56"/>
                    <a:pt x="125" y="41"/>
                    <a:pt x="144" y="36"/>
                  </a:cubicBezTo>
                  <a:cubicBezTo>
                    <a:pt x="207" y="19"/>
                    <a:pt x="203" y="33"/>
                    <a:pt x="233" y="0"/>
                  </a:cubicBezTo>
                  <a:cubicBezTo>
                    <a:pt x="221" y="19"/>
                    <a:pt x="208" y="45"/>
                    <a:pt x="173" y="51"/>
                  </a:cubicBezTo>
                  <a:cubicBezTo>
                    <a:pt x="161" y="51"/>
                    <a:pt x="147" y="53"/>
                    <a:pt x="139" y="61"/>
                  </a:cubicBezTo>
                  <a:cubicBezTo>
                    <a:pt x="125" y="69"/>
                    <a:pt x="112" y="73"/>
                    <a:pt x="97" y="77"/>
                  </a:cubicBezTo>
                  <a:cubicBezTo>
                    <a:pt x="85" y="77"/>
                    <a:pt x="75" y="82"/>
                    <a:pt x="67" y="87"/>
                  </a:cubicBezTo>
                  <a:cubicBezTo>
                    <a:pt x="56" y="95"/>
                    <a:pt x="47" y="103"/>
                    <a:pt x="34" y="105"/>
                  </a:cubicBezTo>
                  <a:cubicBezTo>
                    <a:pt x="17" y="104"/>
                    <a:pt x="6" y="105"/>
                    <a:pt x="0" y="70"/>
                  </a:cubicBezTo>
                  <a:cubicBezTo>
                    <a:pt x="0" y="70"/>
                    <a:pt x="17" y="90"/>
                    <a:pt x="30" y="80"/>
                  </a:cubicBezTo>
                  <a:close/>
                </a:path>
              </a:pathLst>
            </a:custGeom>
            <a:solidFill>
              <a:srgbClr val="BF3E1A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519" dirty="0">
                <a:solidFill>
                  <a:prstClr val="black"/>
                </a:solidFill>
              </a:endParaRPr>
            </a:p>
          </p:txBody>
        </p:sp>
        <p:sp>
          <p:nvSpPr>
            <p:cNvPr id="270" name="Freeform 800"/>
            <p:cNvSpPr>
              <a:spLocks/>
            </p:cNvSpPr>
            <p:nvPr/>
          </p:nvSpPr>
          <p:spPr bwMode="auto">
            <a:xfrm>
              <a:off x="2244784" y="1678457"/>
              <a:ext cx="2671898" cy="1283726"/>
            </a:xfrm>
            <a:custGeom>
              <a:avLst/>
              <a:gdLst/>
              <a:ahLst/>
              <a:cxnLst>
                <a:cxn ang="0">
                  <a:pos x="32" y="79"/>
                </a:cxn>
                <a:cxn ang="0">
                  <a:pos x="93" y="57"/>
                </a:cxn>
                <a:cxn ang="0">
                  <a:pos x="145" y="36"/>
                </a:cxn>
                <a:cxn ang="0">
                  <a:pos x="232" y="0"/>
                </a:cxn>
                <a:cxn ang="0">
                  <a:pos x="173" y="50"/>
                </a:cxn>
                <a:cxn ang="0">
                  <a:pos x="139" y="60"/>
                </a:cxn>
                <a:cxn ang="0">
                  <a:pos x="97" y="76"/>
                </a:cxn>
                <a:cxn ang="0">
                  <a:pos x="67" y="86"/>
                </a:cxn>
                <a:cxn ang="0">
                  <a:pos x="34" y="104"/>
                </a:cxn>
                <a:cxn ang="0">
                  <a:pos x="0" y="71"/>
                </a:cxn>
                <a:cxn ang="0">
                  <a:pos x="32" y="79"/>
                </a:cxn>
              </a:cxnLst>
              <a:rect l="0" t="0" r="r" b="b"/>
              <a:pathLst>
                <a:path w="232" h="104">
                  <a:moveTo>
                    <a:pt x="32" y="79"/>
                  </a:moveTo>
                  <a:cubicBezTo>
                    <a:pt x="39" y="77"/>
                    <a:pt x="58" y="61"/>
                    <a:pt x="93" y="57"/>
                  </a:cubicBezTo>
                  <a:cubicBezTo>
                    <a:pt x="110" y="56"/>
                    <a:pt x="126" y="41"/>
                    <a:pt x="145" y="36"/>
                  </a:cubicBezTo>
                  <a:cubicBezTo>
                    <a:pt x="208" y="19"/>
                    <a:pt x="203" y="32"/>
                    <a:pt x="232" y="0"/>
                  </a:cubicBezTo>
                  <a:cubicBezTo>
                    <a:pt x="220" y="19"/>
                    <a:pt x="207" y="44"/>
                    <a:pt x="173" y="50"/>
                  </a:cubicBezTo>
                  <a:cubicBezTo>
                    <a:pt x="161" y="50"/>
                    <a:pt x="147" y="52"/>
                    <a:pt x="139" y="60"/>
                  </a:cubicBezTo>
                  <a:cubicBezTo>
                    <a:pt x="125" y="68"/>
                    <a:pt x="112" y="72"/>
                    <a:pt x="97" y="76"/>
                  </a:cubicBezTo>
                  <a:cubicBezTo>
                    <a:pt x="85" y="76"/>
                    <a:pt x="75" y="81"/>
                    <a:pt x="67" y="86"/>
                  </a:cubicBezTo>
                  <a:cubicBezTo>
                    <a:pt x="56" y="94"/>
                    <a:pt x="47" y="102"/>
                    <a:pt x="34" y="104"/>
                  </a:cubicBezTo>
                  <a:cubicBezTo>
                    <a:pt x="17" y="103"/>
                    <a:pt x="7" y="104"/>
                    <a:pt x="0" y="71"/>
                  </a:cubicBezTo>
                  <a:cubicBezTo>
                    <a:pt x="0" y="71"/>
                    <a:pt x="17" y="90"/>
                    <a:pt x="32" y="79"/>
                  </a:cubicBezTo>
                  <a:close/>
                </a:path>
              </a:pathLst>
            </a:custGeom>
            <a:solidFill>
              <a:srgbClr val="BD3E1A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519" dirty="0">
                <a:solidFill>
                  <a:prstClr val="black"/>
                </a:solidFill>
              </a:endParaRPr>
            </a:p>
          </p:txBody>
        </p:sp>
        <p:sp>
          <p:nvSpPr>
            <p:cNvPr id="271" name="Freeform 801"/>
            <p:cNvSpPr>
              <a:spLocks/>
            </p:cNvSpPr>
            <p:nvPr/>
          </p:nvSpPr>
          <p:spPr bwMode="auto">
            <a:xfrm>
              <a:off x="2256301" y="1691004"/>
              <a:ext cx="2660380" cy="1271381"/>
            </a:xfrm>
            <a:custGeom>
              <a:avLst/>
              <a:gdLst/>
              <a:ahLst/>
              <a:cxnLst>
                <a:cxn ang="0">
                  <a:pos x="32" y="79"/>
                </a:cxn>
                <a:cxn ang="0">
                  <a:pos x="94" y="57"/>
                </a:cxn>
                <a:cxn ang="0">
                  <a:pos x="145" y="35"/>
                </a:cxn>
                <a:cxn ang="0">
                  <a:pos x="231" y="0"/>
                </a:cxn>
                <a:cxn ang="0">
                  <a:pos x="172" y="49"/>
                </a:cxn>
                <a:cxn ang="0">
                  <a:pos x="138" y="59"/>
                </a:cxn>
                <a:cxn ang="0">
                  <a:pos x="96" y="75"/>
                </a:cxn>
                <a:cxn ang="0">
                  <a:pos x="66" y="85"/>
                </a:cxn>
                <a:cxn ang="0">
                  <a:pos x="33" y="103"/>
                </a:cxn>
                <a:cxn ang="0">
                  <a:pos x="0" y="71"/>
                </a:cxn>
                <a:cxn ang="0">
                  <a:pos x="32" y="79"/>
                </a:cxn>
              </a:cxnLst>
              <a:rect l="0" t="0" r="r" b="b"/>
              <a:pathLst>
                <a:path w="231" h="103">
                  <a:moveTo>
                    <a:pt x="32" y="79"/>
                  </a:moveTo>
                  <a:cubicBezTo>
                    <a:pt x="39" y="77"/>
                    <a:pt x="58" y="61"/>
                    <a:pt x="94" y="57"/>
                  </a:cubicBezTo>
                  <a:cubicBezTo>
                    <a:pt x="110" y="55"/>
                    <a:pt x="126" y="40"/>
                    <a:pt x="145" y="35"/>
                  </a:cubicBezTo>
                  <a:cubicBezTo>
                    <a:pt x="209" y="18"/>
                    <a:pt x="202" y="30"/>
                    <a:pt x="231" y="0"/>
                  </a:cubicBezTo>
                  <a:cubicBezTo>
                    <a:pt x="218" y="20"/>
                    <a:pt x="205" y="43"/>
                    <a:pt x="172" y="49"/>
                  </a:cubicBezTo>
                  <a:cubicBezTo>
                    <a:pt x="160" y="49"/>
                    <a:pt x="146" y="51"/>
                    <a:pt x="138" y="59"/>
                  </a:cubicBezTo>
                  <a:cubicBezTo>
                    <a:pt x="124" y="67"/>
                    <a:pt x="111" y="71"/>
                    <a:pt x="96" y="75"/>
                  </a:cubicBezTo>
                  <a:cubicBezTo>
                    <a:pt x="84" y="75"/>
                    <a:pt x="74" y="80"/>
                    <a:pt x="66" y="85"/>
                  </a:cubicBezTo>
                  <a:cubicBezTo>
                    <a:pt x="55" y="93"/>
                    <a:pt x="46" y="101"/>
                    <a:pt x="33" y="103"/>
                  </a:cubicBezTo>
                  <a:cubicBezTo>
                    <a:pt x="16" y="102"/>
                    <a:pt x="6" y="103"/>
                    <a:pt x="0" y="71"/>
                  </a:cubicBezTo>
                  <a:cubicBezTo>
                    <a:pt x="0" y="71"/>
                    <a:pt x="17" y="91"/>
                    <a:pt x="32" y="79"/>
                  </a:cubicBezTo>
                  <a:close/>
                </a:path>
              </a:pathLst>
            </a:custGeom>
            <a:solidFill>
              <a:srgbClr val="BA3D1B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519" dirty="0">
                <a:solidFill>
                  <a:prstClr val="black"/>
                </a:solidFill>
              </a:endParaRPr>
            </a:p>
          </p:txBody>
        </p:sp>
        <p:sp>
          <p:nvSpPr>
            <p:cNvPr id="272" name="Freeform 802"/>
            <p:cNvSpPr>
              <a:spLocks/>
            </p:cNvSpPr>
            <p:nvPr/>
          </p:nvSpPr>
          <p:spPr bwMode="auto">
            <a:xfrm>
              <a:off x="2256415" y="1703146"/>
              <a:ext cx="2648863" cy="1259038"/>
            </a:xfrm>
            <a:custGeom>
              <a:avLst/>
              <a:gdLst/>
              <a:ahLst/>
              <a:cxnLst>
                <a:cxn ang="0">
                  <a:pos x="33" y="79"/>
                </a:cxn>
                <a:cxn ang="0">
                  <a:pos x="95" y="57"/>
                </a:cxn>
                <a:cxn ang="0">
                  <a:pos x="145" y="35"/>
                </a:cxn>
                <a:cxn ang="0">
                  <a:pos x="230" y="0"/>
                </a:cxn>
                <a:cxn ang="0">
                  <a:pos x="172" y="48"/>
                </a:cxn>
                <a:cxn ang="0">
                  <a:pos x="138" y="58"/>
                </a:cxn>
                <a:cxn ang="0">
                  <a:pos x="96" y="74"/>
                </a:cxn>
                <a:cxn ang="0">
                  <a:pos x="66" y="84"/>
                </a:cxn>
                <a:cxn ang="0">
                  <a:pos x="33" y="102"/>
                </a:cxn>
                <a:cxn ang="0">
                  <a:pos x="0" y="72"/>
                </a:cxn>
                <a:cxn ang="0">
                  <a:pos x="33" y="79"/>
                </a:cxn>
              </a:cxnLst>
              <a:rect l="0" t="0" r="r" b="b"/>
              <a:pathLst>
                <a:path w="230" h="102">
                  <a:moveTo>
                    <a:pt x="33" y="79"/>
                  </a:moveTo>
                  <a:cubicBezTo>
                    <a:pt x="40" y="76"/>
                    <a:pt x="59" y="60"/>
                    <a:pt x="95" y="57"/>
                  </a:cubicBezTo>
                  <a:cubicBezTo>
                    <a:pt x="112" y="55"/>
                    <a:pt x="127" y="40"/>
                    <a:pt x="145" y="35"/>
                  </a:cubicBezTo>
                  <a:cubicBezTo>
                    <a:pt x="210" y="18"/>
                    <a:pt x="202" y="28"/>
                    <a:pt x="230" y="0"/>
                  </a:cubicBezTo>
                  <a:cubicBezTo>
                    <a:pt x="217" y="20"/>
                    <a:pt x="204" y="42"/>
                    <a:pt x="172" y="48"/>
                  </a:cubicBezTo>
                  <a:cubicBezTo>
                    <a:pt x="160" y="48"/>
                    <a:pt x="146" y="50"/>
                    <a:pt x="138" y="58"/>
                  </a:cubicBezTo>
                  <a:cubicBezTo>
                    <a:pt x="124" y="66"/>
                    <a:pt x="111" y="70"/>
                    <a:pt x="96" y="74"/>
                  </a:cubicBezTo>
                  <a:cubicBezTo>
                    <a:pt x="84" y="74"/>
                    <a:pt x="74" y="79"/>
                    <a:pt x="66" y="84"/>
                  </a:cubicBezTo>
                  <a:cubicBezTo>
                    <a:pt x="55" y="92"/>
                    <a:pt x="46" y="100"/>
                    <a:pt x="33" y="102"/>
                  </a:cubicBezTo>
                  <a:cubicBezTo>
                    <a:pt x="17" y="101"/>
                    <a:pt x="6" y="101"/>
                    <a:pt x="0" y="72"/>
                  </a:cubicBezTo>
                  <a:cubicBezTo>
                    <a:pt x="0" y="72"/>
                    <a:pt x="18" y="91"/>
                    <a:pt x="33" y="79"/>
                  </a:cubicBezTo>
                  <a:close/>
                </a:path>
              </a:pathLst>
            </a:custGeom>
            <a:solidFill>
              <a:srgbClr val="B93D1A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519" dirty="0">
                <a:solidFill>
                  <a:prstClr val="black"/>
                </a:solidFill>
              </a:endParaRPr>
            </a:p>
          </p:txBody>
        </p:sp>
        <p:sp>
          <p:nvSpPr>
            <p:cNvPr id="273" name="Freeform 803"/>
            <p:cNvSpPr>
              <a:spLocks/>
            </p:cNvSpPr>
            <p:nvPr/>
          </p:nvSpPr>
          <p:spPr bwMode="auto">
            <a:xfrm>
              <a:off x="2256306" y="1728032"/>
              <a:ext cx="2637347" cy="1234351"/>
            </a:xfrm>
            <a:custGeom>
              <a:avLst/>
              <a:gdLst/>
              <a:ahLst/>
              <a:cxnLst>
                <a:cxn ang="0">
                  <a:pos x="34" y="77"/>
                </a:cxn>
                <a:cxn ang="0">
                  <a:pos x="96" y="55"/>
                </a:cxn>
                <a:cxn ang="0">
                  <a:pos x="146" y="34"/>
                </a:cxn>
                <a:cxn ang="0">
                  <a:pos x="229" y="0"/>
                </a:cxn>
                <a:cxn ang="0">
                  <a:pos x="172" y="46"/>
                </a:cxn>
                <a:cxn ang="0">
                  <a:pos x="138" y="56"/>
                </a:cxn>
                <a:cxn ang="0">
                  <a:pos x="96" y="72"/>
                </a:cxn>
                <a:cxn ang="0">
                  <a:pos x="66" y="82"/>
                </a:cxn>
                <a:cxn ang="0">
                  <a:pos x="33" y="100"/>
                </a:cxn>
                <a:cxn ang="0">
                  <a:pos x="0" y="71"/>
                </a:cxn>
                <a:cxn ang="0">
                  <a:pos x="34" y="77"/>
                </a:cxn>
              </a:cxnLst>
              <a:rect l="0" t="0" r="r" b="b"/>
              <a:pathLst>
                <a:path w="229" h="100">
                  <a:moveTo>
                    <a:pt x="34" y="77"/>
                  </a:moveTo>
                  <a:cubicBezTo>
                    <a:pt x="41" y="75"/>
                    <a:pt x="61" y="59"/>
                    <a:pt x="96" y="55"/>
                  </a:cubicBezTo>
                  <a:cubicBezTo>
                    <a:pt x="113" y="54"/>
                    <a:pt x="128" y="38"/>
                    <a:pt x="146" y="34"/>
                  </a:cubicBezTo>
                  <a:cubicBezTo>
                    <a:pt x="211" y="17"/>
                    <a:pt x="202" y="26"/>
                    <a:pt x="229" y="0"/>
                  </a:cubicBezTo>
                  <a:cubicBezTo>
                    <a:pt x="216" y="19"/>
                    <a:pt x="203" y="41"/>
                    <a:pt x="172" y="46"/>
                  </a:cubicBezTo>
                  <a:cubicBezTo>
                    <a:pt x="160" y="46"/>
                    <a:pt x="146" y="48"/>
                    <a:pt x="138" y="56"/>
                  </a:cubicBezTo>
                  <a:cubicBezTo>
                    <a:pt x="124" y="64"/>
                    <a:pt x="111" y="68"/>
                    <a:pt x="96" y="72"/>
                  </a:cubicBezTo>
                  <a:cubicBezTo>
                    <a:pt x="84" y="72"/>
                    <a:pt x="74" y="77"/>
                    <a:pt x="66" y="82"/>
                  </a:cubicBezTo>
                  <a:cubicBezTo>
                    <a:pt x="55" y="90"/>
                    <a:pt x="46" y="98"/>
                    <a:pt x="33" y="100"/>
                  </a:cubicBezTo>
                  <a:cubicBezTo>
                    <a:pt x="17" y="99"/>
                    <a:pt x="7" y="99"/>
                    <a:pt x="0" y="71"/>
                  </a:cubicBezTo>
                  <a:cubicBezTo>
                    <a:pt x="0" y="71"/>
                    <a:pt x="19" y="91"/>
                    <a:pt x="34" y="77"/>
                  </a:cubicBezTo>
                  <a:close/>
                </a:path>
              </a:pathLst>
            </a:custGeom>
            <a:solidFill>
              <a:srgbClr val="B73C1B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519" dirty="0">
                <a:solidFill>
                  <a:prstClr val="black"/>
                </a:solidFill>
              </a:endParaRPr>
            </a:p>
          </p:txBody>
        </p:sp>
        <p:sp>
          <p:nvSpPr>
            <p:cNvPr id="274" name="Freeform 804"/>
            <p:cNvSpPr>
              <a:spLocks/>
            </p:cNvSpPr>
            <p:nvPr/>
          </p:nvSpPr>
          <p:spPr bwMode="auto">
            <a:xfrm>
              <a:off x="2267823" y="1740377"/>
              <a:ext cx="2614313" cy="1222007"/>
            </a:xfrm>
            <a:custGeom>
              <a:avLst/>
              <a:gdLst/>
              <a:ahLst/>
              <a:cxnLst>
                <a:cxn ang="0">
                  <a:pos x="35" y="77"/>
                </a:cxn>
                <a:cxn ang="0">
                  <a:pos x="97" y="55"/>
                </a:cxn>
                <a:cxn ang="0">
                  <a:pos x="146" y="33"/>
                </a:cxn>
                <a:cxn ang="0">
                  <a:pos x="227" y="0"/>
                </a:cxn>
                <a:cxn ang="0">
                  <a:pos x="171" y="45"/>
                </a:cxn>
                <a:cxn ang="0">
                  <a:pos x="137" y="55"/>
                </a:cxn>
                <a:cxn ang="0">
                  <a:pos x="95" y="71"/>
                </a:cxn>
                <a:cxn ang="0">
                  <a:pos x="65" y="81"/>
                </a:cxn>
                <a:cxn ang="0">
                  <a:pos x="32" y="99"/>
                </a:cxn>
                <a:cxn ang="0">
                  <a:pos x="0" y="72"/>
                </a:cxn>
                <a:cxn ang="0">
                  <a:pos x="35" y="77"/>
                </a:cxn>
              </a:cxnLst>
              <a:rect l="0" t="0" r="r" b="b"/>
              <a:pathLst>
                <a:path w="227" h="99">
                  <a:moveTo>
                    <a:pt x="35" y="77"/>
                  </a:moveTo>
                  <a:cubicBezTo>
                    <a:pt x="41" y="74"/>
                    <a:pt x="61" y="59"/>
                    <a:pt x="97" y="55"/>
                  </a:cubicBezTo>
                  <a:cubicBezTo>
                    <a:pt x="113" y="53"/>
                    <a:pt x="128" y="38"/>
                    <a:pt x="146" y="33"/>
                  </a:cubicBezTo>
                  <a:cubicBezTo>
                    <a:pt x="211" y="16"/>
                    <a:pt x="201" y="24"/>
                    <a:pt x="227" y="0"/>
                  </a:cubicBezTo>
                  <a:cubicBezTo>
                    <a:pt x="214" y="19"/>
                    <a:pt x="201" y="40"/>
                    <a:pt x="171" y="45"/>
                  </a:cubicBezTo>
                  <a:cubicBezTo>
                    <a:pt x="159" y="45"/>
                    <a:pt x="145" y="47"/>
                    <a:pt x="137" y="55"/>
                  </a:cubicBezTo>
                  <a:cubicBezTo>
                    <a:pt x="123" y="63"/>
                    <a:pt x="110" y="67"/>
                    <a:pt x="95" y="71"/>
                  </a:cubicBezTo>
                  <a:cubicBezTo>
                    <a:pt x="83" y="71"/>
                    <a:pt x="73" y="76"/>
                    <a:pt x="65" y="81"/>
                  </a:cubicBezTo>
                  <a:cubicBezTo>
                    <a:pt x="54" y="89"/>
                    <a:pt x="45" y="97"/>
                    <a:pt x="32" y="99"/>
                  </a:cubicBezTo>
                  <a:cubicBezTo>
                    <a:pt x="16" y="98"/>
                    <a:pt x="6" y="98"/>
                    <a:pt x="0" y="72"/>
                  </a:cubicBezTo>
                  <a:cubicBezTo>
                    <a:pt x="0" y="72"/>
                    <a:pt x="19" y="91"/>
                    <a:pt x="35" y="77"/>
                  </a:cubicBezTo>
                  <a:close/>
                </a:path>
              </a:pathLst>
            </a:custGeom>
            <a:solidFill>
              <a:srgbClr val="B43B1B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519" dirty="0">
                <a:solidFill>
                  <a:prstClr val="black"/>
                </a:solidFill>
              </a:endParaRPr>
            </a:p>
          </p:txBody>
        </p:sp>
        <p:sp>
          <p:nvSpPr>
            <p:cNvPr id="275" name="Freeform 806"/>
            <p:cNvSpPr>
              <a:spLocks/>
            </p:cNvSpPr>
            <p:nvPr/>
          </p:nvSpPr>
          <p:spPr bwMode="auto">
            <a:xfrm>
              <a:off x="2267818" y="1777409"/>
              <a:ext cx="2602796" cy="1184977"/>
            </a:xfrm>
            <a:custGeom>
              <a:avLst/>
              <a:gdLst/>
              <a:ahLst/>
              <a:cxnLst>
                <a:cxn ang="0">
                  <a:pos x="37" y="75"/>
                </a:cxn>
                <a:cxn ang="0">
                  <a:pos x="99" y="53"/>
                </a:cxn>
                <a:cxn ang="0">
                  <a:pos x="148" y="31"/>
                </a:cxn>
                <a:cxn ang="0">
                  <a:pos x="226" y="0"/>
                </a:cxn>
                <a:cxn ang="0">
                  <a:pos x="171" y="42"/>
                </a:cxn>
                <a:cxn ang="0">
                  <a:pos x="137" y="52"/>
                </a:cxn>
                <a:cxn ang="0">
                  <a:pos x="95" y="68"/>
                </a:cxn>
                <a:cxn ang="0">
                  <a:pos x="65" y="78"/>
                </a:cxn>
                <a:cxn ang="0">
                  <a:pos x="32" y="96"/>
                </a:cxn>
                <a:cxn ang="0">
                  <a:pos x="0" y="72"/>
                </a:cxn>
                <a:cxn ang="0">
                  <a:pos x="37" y="75"/>
                </a:cxn>
              </a:cxnLst>
              <a:rect l="0" t="0" r="r" b="b"/>
              <a:pathLst>
                <a:path w="226" h="96">
                  <a:moveTo>
                    <a:pt x="37" y="75"/>
                  </a:moveTo>
                  <a:cubicBezTo>
                    <a:pt x="43" y="72"/>
                    <a:pt x="64" y="57"/>
                    <a:pt x="99" y="53"/>
                  </a:cubicBezTo>
                  <a:cubicBezTo>
                    <a:pt x="116" y="52"/>
                    <a:pt x="130" y="36"/>
                    <a:pt x="148" y="31"/>
                  </a:cubicBezTo>
                  <a:cubicBezTo>
                    <a:pt x="214" y="15"/>
                    <a:pt x="201" y="20"/>
                    <a:pt x="226" y="0"/>
                  </a:cubicBezTo>
                  <a:cubicBezTo>
                    <a:pt x="213" y="19"/>
                    <a:pt x="199" y="37"/>
                    <a:pt x="171" y="42"/>
                  </a:cubicBezTo>
                  <a:cubicBezTo>
                    <a:pt x="159" y="42"/>
                    <a:pt x="145" y="44"/>
                    <a:pt x="137" y="52"/>
                  </a:cubicBezTo>
                  <a:cubicBezTo>
                    <a:pt x="123" y="60"/>
                    <a:pt x="110" y="64"/>
                    <a:pt x="95" y="68"/>
                  </a:cubicBezTo>
                  <a:cubicBezTo>
                    <a:pt x="83" y="68"/>
                    <a:pt x="73" y="73"/>
                    <a:pt x="65" y="78"/>
                  </a:cubicBezTo>
                  <a:cubicBezTo>
                    <a:pt x="54" y="86"/>
                    <a:pt x="45" y="94"/>
                    <a:pt x="32" y="96"/>
                  </a:cubicBezTo>
                  <a:cubicBezTo>
                    <a:pt x="17" y="96"/>
                    <a:pt x="7" y="95"/>
                    <a:pt x="0" y="72"/>
                  </a:cubicBezTo>
                  <a:cubicBezTo>
                    <a:pt x="0" y="72"/>
                    <a:pt x="20" y="91"/>
                    <a:pt x="37" y="75"/>
                  </a:cubicBezTo>
                  <a:close/>
                </a:path>
              </a:pathLst>
            </a:custGeom>
            <a:solidFill>
              <a:srgbClr val="AF3A1D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519" dirty="0">
                <a:solidFill>
                  <a:prstClr val="black"/>
                </a:solidFill>
              </a:endParaRPr>
            </a:p>
          </p:txBody>
        </p:sp>
        <p:sp>
          <p:nvSpPr>
            <p:cNvPr id="276" name="Freeform 807"/>
            <p:cNvSpPr>
              <a:spLocks/>
            </p:cNvSpPr>
            <p:nvPr/>
          </p:nvSpPr>
          <p:spPr bwMode="auto">
            <a:xfrm>
              <a:off x="2267896" y="1789550"/>
              <a:ext cx="2591279" cy="1172634"/>
            </a:xfrm>
            <a:custGeom>
              <a:avLst/>
              <a:gdLst/>
              <a:ahLst/>
              <a:cxnLst>
                <a:cxn ang="0">
                  <a:pos x="38" y="75"/>
                </a:cxn>
                <a:cxn ang="0">
                  <a:pos x="101" y="53"/>
                </a:cxn>
                <a:cxn ang="0">
                  <a:pos x="149" y="31"/>
                </a:cxn>
                <a:cxn ang="0">
                  <a:pos x="225" y="0"/>
                </a:cxn>
                <a:cxn ang="0">
                  <a:pos x="171" y="41"/>
                </a:cxn>
                <a:cxn ang="0">
                  <a:pos x="137" y="51"/>
                </a:cxn>
                <a:cxn ang="0">
                  <a:pos x="95" y="67"/>
                </a:cxn>
                <a:cxn ang="0">
                  <a:pos x="65" y="77"/>
                </a:cxn>
                <a:cxn ang="0">
                  <a:pos x="32" y="95"/>
                </a:cxn>
                <a:cxn ang="0">
                  <a:pos x="0" y="72"/>
                </a:cxn>
                <a:cxn ang="0">
                  <a:pos x="38" y="75"/>
                </a:cxn>
              </a:cxnLst>
              <a:rect l="0" t="0" r="r" b="b"/>
              <a:pathLst>
                <a:path w="225" h="95">
                  <a:moveTo>
                    <a:pt x="38" y="75"/>
                  </a:moveTo>
                  <a:cubicBezTo>
                    <a:pt x="44" y="72"/>
                    <a:pt x="65" y="56"/>
                    <a:pt x="101" y="53"/>
                  </a:cubicBezTo>
                  <a:cubicBezTo>
                    <a:pt x="118" y="51"/>
                    <a:pt x="131" y="35"/>
                    <a:pt x="149" y="31"/>
                  </a:cubicBezTo>
                  <a:cubicBezTo>
                    <a:pt x="215" y="14"/>
                    <a:pt x="201" y="18"/>
                    <a:pt x="225" y="0"/>
                  </a:cubicBezTo>
                  <a:cubicBezTo>
                    <a:pt x="212" y="19"/>
                    <a:pt x="198" y="36"/>
                    <a:pt x="171" y="41"/>
                  </a:cubicBezTo>
                  <a:cubicBezTo>
                    <a:pt x="159" y="41"/>
                    <a:pt x="145" y="43"/>
                    <a:pt x="137" y="51"/>
                  </a:cubicBezTo>
                  <a:cubicBezTo>
                    <a:pt x="123" y="59"/>
                    <a:pt x="110" y="63"/>
                    <a:pt x="95" y="67"/>
                  </a:cubicBezTo>
                  <a:cubicBezTo>
                    <a:pt x="83" y="67"/>
                    <a:pt x="73" y="72"/>
                    <a:pt x="65" y="77"/>
                  </a:cubicBezTo>
                  <a:cubicBezTo>
                    <a:pt x="54" y="85"/>
                    <a:pt x="45" y="93"/>
                    <a:pt x="32" y="95"/>
                  </a:cubicBezTo>
                  <a:cubicBezTo>
                    <a:pt x="17" y="95"/>
                    <a:pt x="7" y="94"/>
                    <a:pt x="0" y="72"/>
                  </a:cubicBezTo>
                  <a:cubicBezTo>
                    <a:pt x="0" y="72"/>
                    <a:pt x="21" y="92"/>
                    <a:pt x="38" y="75"/>
                  </a:cubicBezTo>
                  <a:close/>
                </a:path>
              </a:pathLst>
            </a:custGeom>
            <a:solidFill>
              <a:srgbClr val="AD391E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519" dirty="0">
                <a:solidFill>
                  <a:prstClr val="black"/>
                </a:solidFill>
              </a:endParaRPr>
            </a:p>
          </p:txBody>
        </p:sp>
        <p:sp>
          <p:nvSpPr>
            <p:cNvPr id="277" name="Freeform 808"/>
            <p:cNvSpPr>
              <a:spLocks/>
            </p:cNvSpPr>
            <p:nvPr/>
          </p:nvSpPr>
          <p:spPr bwMode="auto">
            <a:xfrm>
              <a:off x="2279337" y="1801893"/>
              <a:ext cx="2568245" cy="1160290"/>
            </a:xfrm>
            <a:custGeom>
              <a:avLst/>
              <a:gdLst/>
              <a:ahLst/>
              <a:cxnLst>
                <a:cxn ang="0">
                  <a:pos x="39" y="75"/>
                </a:cxn>
                <a:cxn ang="0">
                  <a:pos x="101" y="53"/>
                </a:cxn>
                <a:cxn ang="0">
                  <a:pos x="148" y="30"/>
                </a:cxn>
                <a:cxn ang="0">
                  <a:pos x="223" y="0"/>
                </a:cxn>
                <a:cxn ang="0">
                  <a:pos x="170" y="40"/>
                </a:cxn>
                <a:cxn ang="0">
                  <a:pos x="136" y="50"/>
                </a:cxn>
                <a:cxn ang="0">
                  <a:pos x="94" y="66"/>
                </a:cxn>
                <a:cxn ang="0">
                  <a:pos x="64" y="76"/>
                </a:cxn>
                <a:cxn ang="0">
                  <a:pos x="31" y="94"/>
                </a:cxn>
                <a:cxn ang="0">
                  <a:pos x="0" y="73"/>
                </a:cxn>
                <a:cxn ang="0">
                  <a:pos x="39" y="75"/>
                </a:cxn>
              </a:cxnLst>
              <a:rect l="0" t="0" r="r" b="b"/>
              <a:pathLst>
                <a:path w="223" h="94">
                  <a:moveTo>
                    <a:pt x="39" y="75"/>
                  </a:moveTo>
                  <a:cubicBezTo>
                    <a:pt x="44" y="71"/>
                    <a:pt x="66" y="56"/>
                    <a:pt x="101" y="53"/>
                  </a:cubicBezTo>
                  <a:cubicBezTo>
                    <a:pt x="118" y="51"/>
                    <a:pt x="131" y="35"/>
                    <a:pt x="148" y="30"/>
                  </a:cubicBezTo>
                  <a:cubicBezTo>
                    <a:pt x="216" y="14"/>
                    <a:pt x="200" y="17"/>
                    <a:pt x="223" y="0"/>
                  </a:cubicBezTo>
                  <a:cubicBezTo>
                    <a:pt x="210" y="20"/>
                    <a:pt x="196" y="35"/>
                    <a:pt x="170" y="40"/>
                  </a:cubicBezTo>
                  <a:cubicBezTo>
                    <a:pt x="158" y="40"/>
                    <a:pt x="144" y="42"/>
                    <a:pt x="136" y="50"/>
                  </a:cubicBezTo>
                  <a:cubicBezTo>
                    <a:pt x="122" y="58"/>
                    <a:pt x="109" y="62"/>
                    <a:pt x="94" y="66"/>
                  </a:cubicBezTo>
                  <a:cubicBezTo>
                    <a:pt x="82" y="66"/>
                    <a:pt x="72" y="71"/>
                    <a:pt x="64" y="76"/>
                  </a:cubicBezTo>
                  <a:cubicBezTo>
                    <a:pt x="53" y="84"/>
                    <a:pt x="44" y="92"/>
                    <a:pt x="31" y="94"/>
                  </a:cubicBezTo>
                  <a:cubicBezTo>
                    <a:pt x="16" y="94"/>
                    <a:pt x="7" y="93"/>
                    <a:pt x="0" y="73"/>
                  </a:cubicBezTo>
                  <a:cubicBezTo>
                    <a:pt x="0" y="73"/>
                    <a:pt x="21" y="92"/>
                    <a:pt x="39" y="75"/>
                  </a:cubicBezTo>
                  <a:close/>
                </a:path>
              </a:pathLst>
            </a:custGeom>
            <a:solidFill>
              <a:srgbClr val="AA381E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519" dirty="0">
                <a:solidFill>
                  <a:prstClr val="black"/>
                </a:solidFill>
              </a:endParaRPr>
            </a:p>
          </p:txBody>
        </p:sp>
        <p:sp>
          <p:nvSpPr>
            <p:cNvPr id="278" name="Freeform 809"/>
            <p:cNvSpPr>
              <a:spLocks/>
            </p:cNvSpPr>
            <p:nvPr/>
          </p:nvSpPr>
          <p:spPr bwMode="auto">
            <a:xfrm>
              <a:off x="2279335" y="1814237"/>
              <a:ext cx="2556729" cy="1147946"/>
            </a:xfrm>
            <a:custGeom>
              <a:avLst/>
              <a:gdLst/>
              <a:ahLst/>
              <a:cxnLst>
                <a:cxn ang="0">
                  <a:pos x="40" y="74"/>
                </a:cxn>
                <a:cxn ang="0">
                  <a:pos x="103" y="52"/>
                </a:cxn>
                <a:cxn ang="0">
                  <a:pos x="149" y="30"/>
                </a:cxn>
                <a:cxn ang="0">
                  <a:pos x="222" y="0"/>
                </a:cxn>
                <a:cxn ang="0">
                  <a:pos x="170" y="39"/>
                </a:cxn>
                <a:cxn ang="0">
                  <a:pos x="136" y="49"/>
                </a:cxn>
                <a:cxn ang="0">
                  <a:pos x="94" y="65"/>
                </a:cxn>
                <a:cxn ang="0">
                  <a:pos x="64" y="75"/>
                </a:cxn>
                <a:cxn ang="0">
                  <a:pos x="31" y="93"/>
                </a:cxn>
                <a:cxn ang="0">
                  <a:pos x="0" y="73"/>
                </a:cxn>
                <a:cxn ang="0">
                  <a:pos x="40" y="74"/>
                </a:cxn>
              </a:cxnLst>
              <a:rect l="0" t="0" r="r" b="b"/>
              <a:pathLst>
                <a:path w="222" h="93">
                  <a:moveTo>
                    <a:pt x="40" y="74"/>
                  </a:moveTo>
                  <a:cubicBezTo>
                    <a:pt x="45" y="71"/>
                    <a:pt x="67" y="56"/>
                    <a:pt x="103" y="52"/>
                  </a:cubicBezTo>
                  <a:cubicBezTo>
                    <a:pt x="119" y="51"/>
                    <a:pt x="132" y="34"/>
                    <a:pt x="149" y="30"/>
                  </a:cubicBezTo>
                  <a:cubicBezTo>
                    <a:pt x="217" y="14"/>
                    <a:pt x="200" y="15"/>
                    <a:pt x="222" y="0"/>
                  </a:cubicBezTo>
                  <a:cubicBezTo>
                    <a:pt x="209" y="20"/>
                    <a:pt x="195" y="34"/>
                    <a:pt x="170" y="39"/>
                  </a:cubicBezTo>
                  <a:cubicBezTo>
                    <a:pt x="158" y="39"/>
                    <a:pt x="144" y="41"/>
                    <a:pt x="136" y="49"/>
                  </a:cubicBezTo>
                  <a:cubicBezTo>
                    <a:pt x="122" y="57"/>
                    <a:pt x="109" y="61"/>
                    <a:pt x="94" y="65"/>
                  </a:cubicBezTo>
                  <a:cubicBezTo>
                    <a:pt x="82" y="65"/>
                    <a:pt x="72" y="70"/>
                    <a:pt x="64" y="75"/>
                  </a:cubicBezTo>
                  <a:cubicBezTo>
                    <a:pt x="53" y="83"/>
                    <a:pt x="44" y="91"/>
                    <a:pt x="31" y="93"/>
                  </a:cubicBezTo>
                  <a:cubicBezTo>
                    <a:pt x="17" y="93"/>
                    <a:pt x="7" y="91"/>
                    <a:pt x="0" y="73"/>
                  </a:cubicBezTo>
                  <a:cubicBezTo>
                    <a:pt x="0" y="73"/>
                    <a:pt x="21" y="93"/>
                    <a:pt x="40" y="74"/>
                  </a:cubicBezTo>
                  <a:close/>
                </a:path>
              </a:pathLst>
            </a:custGeom>
            <a:solidFill>
              <a:srgbClr val="A9371E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519" dirty="0">
                <a:solidFill>
                  <a:prstClr val="black"/>
                </a:solidFill>
              </a:endParaRPr>
            </a:p>
          </p:txBody>
        </p:sp>
        <p:sp>
          <p:nvSpPr>
            <p:cNvPr id="279" name="Freeform 810"/>
            <p:cNvSpPr>
              <a:spLocks/>
            </p:cNvSpPr>
            <p:nvPr/>
          </p:nvSpPr>
          <p:spPr bwMode="auto">
            <a:xfrm>
              <a:off x="2279338" y="1839124"/>
              <a:ext cx="2545212" cy="1135603"/>
            </a:xfrm>
            <a:custGeom>
              <a:avLst/>
              <a:gdLst/>
              <a:ahLst/>
              <a:cxnLst>
                <a:cxn ang="0">
                  <a:pos x="41" y="73"/>
                </a:cxn>
                <a:cxn ang="0">
                  <a:pos x="104" y="51"/>
                </a:cxn>
                <a:cxn ang="0">
                  <a:pos x="150" y="29"/>
                </a:cxn>
                <a:cxn ang="0">
                  <a:pos x="221" y="0"/>
                </a:cxn>
                <a:cxn ang="0">
                  <a:pos x="170" y="37"/>
                </a:cxn>
                <a:cxn ang="0">
                  <a:pos x="136" y="47"/>
                </a:cxn>
                <a:cxn ang="0">
                  <a:pos x="94" y="63"/>
                </a:cxn>
                <a:cxn ang="0">
                  <a:pos x="64" y="73"/>
                </a:cxn>
                <a:cxn ang="0">
                  <a:pos x="31" y="91"/>
                </a:cxn>
                <a:cxn ang="0">
                  <a:pos x="0" y="73"/>
                </a:cxn>
                <a:cxn ang="0">
                  <a:pos x="41" y="73"/>
                </a:cxn>
              </a:cxnLst>
              <a:rect l="0" t="0" r="r" b="b"/>
              <a:pathLst>
                <a:path w="221" h="92">
                  <a:moveTo>
                    <a:pt x="41" y="73"/>
                  </a:moveTo>
                  <a:cubicBezTo>
                    <a:pt x="46" y="69"/>
                    <a:pt x="68" y="54"/>
                    <a:pt x="104" y="51"/>
                  </a:cubicBezTo>
                  <a:cubicBezTo>
                    <a:pt x="121" y="49"/>
                    <a:pt x="133" y="33"/>
                    <a:pt x="150" y="29"/>
                  </a:cubicBezTo>
                  <a:cubicBezTo>
                    <a:pt x="218" y="13"/>
                    <a:pt x="200" y="12"/>
                    <a:pt x="221" y="0"/>
                  </a:cubicBezTo>
                  <a:cubicBezTo>
                    <a:pt x="209" y="19"/>
                    <a:pt x="194" y="33"/>
                    <a:pt x="170" y="37"/>
                  </a:cubicBezTo>
                  <a:cubicBezTo>
                    <a:pt x="158" y="37"/>
                    <a:pt x="144" y="39"/>
                    <a:pt x="136" y="47"/>
                  </a:cubicBezTo>
                  <a:cubicBezTo>
                    <a:pt x="122" y="55"/>
                    <a:pt x="109" y="59"/>
                    <a:pt x="94" y="63"/>
                  </a:cubicBezTo>
                  <a:cubicBezTo>
                    <a:pt x="82" y="63"/>
                    <a:pt x="72" y="68"/>
                    <a:pt x="64" y="73"/>
                  </a:cubicBezTo>
                  <a:cubicBezTo>
                    <a:pt x="53" y="81"/>
                    <a:pt x="44" y="89"/>
                    <a:pt x="31" y="91"/>
                  </a:cubicBezTo>
                  <a:cubicBezTo>
                    <a:pt x="17" y="91"/>
                    <a:pt x="7" y="89"/>
                    <a:pt x="0" y="73"/>
                  </a:cubicBezTo>
                  <a:cubicBezTo>
                    <a:pt x="0" y="73"/>
                    <a:pt x="22" y="92"/>
                    <a:pt x="41" y="73"/>
                  </a:cubicBezTo>
                  <a:close/>
                </a:path>
              </a:pathLst>
            </a:custGeom>
            <a:solidFill>
              <a:srgbClr val="A7371E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519" dirty="0">
                <a:solidFill>
                  <a:prstClr val="black"/>
                </a:solidFill>
              </a:endParaRPr>
            </a:p>
          </p:txBody>
        </p:sp>
        <p:sp>
          <p:nvSpPr>
            <p:cNvPr id="280" name="Freeform 811"/>
            <p:cNvSpPr>
              <a:spLocks/>
            </p:cNvSpPr>
            <p:nvPr/>
          </p:nvSpPr>
          <p:spPr bwMode="auto">
            <a:xfrm>
              <a:off x="2279338" y="1851266"/>
              <a:ext cx="2545212" cy="1147946"/>
            </a:xfrm>
            <a:custGeom>
              <a:avLst/>
              <a:gdLst/>
              <a:ahLst/>
              <a:cxnLst>
                <a:cxn ang="0">
                  <a:pos x="42" y="72"/>
                </a:cxn>
                <a:cxn ang="0">
                  <a:pos x="105" y="51"/>
                </a:cxn>
                <a:cxn ang="0">
                  <a:pos x="151" y="28"/>
                </a:cxn>
                <a:cxn ang="0">
                  <a:pos x="221" y="0"/>
                </a:cxn>
                <a:cxn ang="0">
                  <a:pos x="170" y="36"/>
                </a:cxn>
                <a:cxn ang="0">
                  <a:pos x="136" y="46"/>
                </a:cxn>
                <a:cxn ang="0">
                  <a:pos x="94" y="62"/>
                </a:cxn>
                <a:cxn ang="0">
                  <a:pos x="64" y="72"/>
                </a:cxn>
                <a:cxn ang="0">
                  <a:pos x="31" y="90"/>
                </a:cxn>
                <a:cxn ang="0">
                  <a:pos x="0" y="74"/>
                </a:cxn>
                <a:cxn ang="0">
                  <a:pos x="42" y="72"/>
                </a:cxn>
              </a:cxnLst>
              <a:rect l="0" t="0" r="r" b="b"/>
              <a:pathLst>
                <a:path w="221" h="93">
                  <a:moveTo>
                    <a:pt x="42" y="72"/>
                  </a:moveTo>
                  <a:cubicBezTo>
                    <a:pt x="47" y="69"/>
                    <a:pt x="70" y="54"/>
                    <a:pt x="105" y="51"/>
                  </a:cubicBezTo>
                  <a:cubicBezTo>
                    <a:pt x="122" y="49"/>
                    <a:pt x="134" y="32"/>
                    <a:pt x="151" y="28"/>
                  </a:cubicBezTo>
                  <a:cubicBezTo>
                    <a:pt x="219" y="12"/>
                    <a:pt x="200" y="11"/>
                    <a:pt x="221" y="0"/>
                  </a:cubicBezTo>
                  <a:cubicBezTo>
                    <a:pt x="208" y="19"/>
                    <a:pt x="193" y="32"/>
                    <a:pt x="170" y="36"/>
                  </a:cubicBezTo>
                  <a:cubicBezTo>
                    <a:pt x="158" y="36"/>
                    <a:pt x="144" y="38"/>
                    <a:pt x="136" y="46"/>
                  </a:cubicBezTo>
                  <a:cubicBezTo>
                    <a:pt x="122" y="54"/>
                    <a:pt x="109" y="58"/>
                    <a:pt x="94" y="62"/>
                  </a:cubicBezTo>
                  <a:cubicBezTo>
                    <a:pt x="82" y="62"/>
                    <a:pt x="72" y="67"/>
                    <a:pt x="64" y="72"/>
                  </a:cubicBezTo>
                  <a:cubicBezTo>
                    <a:pt x="53" y="80"/>
                    <a:pt x="44" y="88"/>
                    <a:pt x="31" y="90"/>
                  </a:cubicBezTo>
                  <a:cubicBezTo>
                    <a:pt x="17" y="90"/>
                    <a:pt x="8" y="88"/>
                    <a:pt x="0" y="74"/>
                  </a:cubicBezTo>
                  <a:cubicBezTo>
                    <a:pt x="0" y="74"/>
                    <a:pt x="23" y="93"/>
                    <a:pt x="42" y="72"/>
                  </a:cubicBezTo>
                  <a:close/>
                </a:path>
              </a:pathLst>
            </a:custGeom>
            <a:solidFill>
              <a:srgbClr val="A5361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519" dirty="0">
                <a:solidFill>
                  <a:prstClr val="black"/>
                </a:solidFill>
              </a:endParaRPr>
            </a:p>
          </p:txBody>
        </p:sp>
        <p:sp>
          <p:nvSpPr>
            <p:cNvPr id="281" name="Freeform 814"/>
            <p:cNvSpPr>
              <a:spLocks/>
            </p:cNvSpPr>
            <p:nvPr/>
          </p:nvSpPr>
          <p:spPr bwMode="auto">
            <a:xfrm>
              <a:off x="2152757" y="1110859"/>
              <a:ext cx="1669935" cy="1098573"/>
            </a:xfrm>
            <a:custGeom>
              <a:avLst/>
              <a:gdLst/>
              <a:ahLst/>
              <a:cxnLst>
                <a:cxn ang="0">
                  <a:pos x="95" y="2"/>
                </a:cxn>
                <a:cxn ang="0">
                  <a:pos x="123" y="1"/>
                </a:cxn>
                <a:cxn ang="0">
                  <a:pos x="138" y="12"/>
                </a:cxn>
                <a:cxn ang="0">
                  <a:pos x="87" y="18"/>
                </a:cxn>
                <a:cxn ang="0">
                  <a:pos x="70" y="28"/>
                </a:cxn>
                <a:cxn ang="0">
                  <a:pos x="46" y="31"/>
                </a:cxn>
                <a:cxn ang="0">
                  <a:pos x="38" y="56"/>
                </a:cxn>
                <a:cxn ang="0">
                  <a:pos x="23" y="79"/>
                </a:cxn>
                <a:cxn ang="0">
                  <a:pos x="5" y="81"/>
                </a:cxn>
                <a:cxn ang="0">
                  <a:pos x="7" y="38"/>
                </a:cxn>
                <a:cxn ang="0">
                  <a:pos x="37" y="12"/>
                </a:cxn>
                <a:cxn ang="0">
                  <a:pos x="95" y="2"/>
                </a:cxn>
              </a:cxnLst>
              <a:rect l="0" t="0" r="r" b="b"/>
              <a:pathLst>
                <a:path w="145" h="89">
                  <a:moveTo>
                    <a:pt x="95" y="2"/>
                  </a:moveTo>
                  <a:cubicBezTo>
                    <a:pt x="102" y="2"/>
                    <a:pt x="109" y="1"/>
                    <a:pt x="123" y="1"/>
                  </a:cubicBezTo>
                  <a:cubicBezTo>
                    <a:pt x="130" y="3"/>
                    <a:pt x="145" y="7"/>
                    <a:pt x="138" y="12"/>
                  </a:cubicBezTo>
                  <a:cubicBezTo>
                    <a:pt x="118" y="6"/>
                    <a:pt x="108" y="24"/>
                    <a:pt x="87" y="18"/>
                  </a:cubicBezTo>
                  <a:cubicBezTo>
                    <a:pt x="79" y="16"/>
                    <a:pt x="74" y="21"/>
                    <a:pt x="70" y="28"/>
                  </a:cubicBezTo>
                  <a:cubicBezTo>
                    <a:pt x="66" y="31"/>
                    <a:pt x="55" y="37"/>
                    <a:pt x="46" y="31"/>
                  </a:cubicBezTo>
                  <a:cubicBezTo>
                    <a:pt x="37" y="33"/>
                    <a:pt x="41" y="47"/>
                    <a:pt x="38" y="56"/>
                  </a:cubicBezTo>
                  <a:cubicBezTo>
                    <a:pt x="34" y="64"/>
                    <a:pt x="30" y="72"/>
                    <a:pt x="23" y="79"/>
                  </a:cubicBezTo>
                  <a:cubicBezTo>
                    <a:pt x="18" y="86"/>
                    <a:pt x="13" y="89"/>
                    <a:pt x="5" y="81"/>
                  </a:cubicBezTo>
                  <a:cubicBezTo>
                    <a:pt x="0" y="69"/>
                    <a:pt x="2" y="53"/>
                    <a:pt x="7" y="38"/>
                  </a:cubicBezTo>
                  <a:cubicBezTo>
                    <a:pt x="12" y="27"/>
                    <a:pt x="22" y="17"/>
                    <a:pt x="37" y="12"/>
                  </a:cubicBezTo>
                  <a:cubicBezTo>
                    <a:pt x="37" y="12"/>
                    <a:pt x="64" y="0"/>
                    <a:pt x="95" y="2"/>
                  </a:cubicBezTo>
                  <a:close/>
                </a:path>
              </a:pathLst>
            </a:custGeom>
            <a:solidFill>
              <a:srgbClr val="D5451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519" dirty="0">
                <a:solidFill>
                  <a:prstClr val="black"/>
                </a:solidFill>
              </a:endParaRPr>
            </a:p>
          </p:txBody>
        </p:sp>
        <p:sp>
          <p:nvSpPr>
            <p:cNvPr id="282" name="Freeform 815"/>
            <p:cNvSpPr>
              <a:spLocks/>
            </p:cNvSpPr>
            <p:nvPr/>
          </p:nvSpPr>
          <p:spPr bwMode="auto">
            <a:xfrm>
              <a:off x="3707471" y="1073828"/>
              <a:ext cx="1543251" cy="246871"/>
            </a:xfrm>
            <a:custGeom>
              <a:avLst/>
              <a:gdLst/>
              <a:ahLst/>
              <a:cxnLst>
                <a:cxn ang="0">
                  <a:pos x="6" y="6"/>
                </a:cxn>
                <a:cxn ang="0">
                  <a:pos x="28" y="7"/>
                </a:cxn>
                <a:cxn ang="0">
                  <a:pos x="50" y="4"/>
                </a:cxn>
                <a:cxn ang="0">
                  <a:pos x="65" y="2"/>
                </a:cxn>
                <a:cxn ang="0">
                  <a:pos x="99" y="1"/>
                </a:cxn>
                <a:cxn ang="0">
                  <a:pos x="111" y="2"/>
                </a:cxn>
                <a:cxn ang="0">
                  <a:pos x="129" y="6"/>
                </a:cxn>
                <a:cxn ang="0">
                  <a:pos x="131" y="11"/>
                </a:cxn>
                <a:cxn ang="0">
                  <a:pos x="112" y="9"/>
                </a:cxn>
                <a:cxn ang="0">
                  <a:pos x="100" y="11"/>
                </a:cxn>
                <a:cxn ang="0">
                  <a:pos x="85" y="19"/>
                </a:cxn>
                <a:cxn ang="0">
                  <a:pos x="73" y="18"/>
                </a:cxn>
                <a:cxn ang="0">
                  <a:pos x="59" y="14"/>
                </a:cxn>
                <a:cxn ang="0">
                  <a:pos x="44" y="19"/>
                </a:cxn>
                <a:cxn ang="0">
                  <a:pos x="32" y="17"/>
                </a:cxn>
                <a:cxn ang="0">
                  <a:pos x="20" y="18"/>
                </a:cxn>
                <a:cxn ang="0">
                  <a:pos x="6" y="6"/>
                </a:cxn>
              </a:cxnLst>
              <a:rect l="0" t="0" r="r" b="b"/>
              <a:pathLst>
                <a:path w="134" h="20">
                  <a:moveTo>
                    <a:pt x="6" y="6"/>
                  </a:moveTo>
                  <a:cubicBezTo>
                    <a:pt x="11" y="6"/>
                    <a:pt x="21" y="8"/>
                    <a:pt x="28" y="7"/>
                  </a:cubicBezTo>
                  <a:cubicBezTo>
                    <a:pt x="34" y="6"/>
                    <a:pt x="46" y="5"/>
                    <a:pt x="50" y="4"/>
                  </a:cubicBezTo>
                  <a:cubicBezTo>
                    <a:pt x="55" y="3"/>
                    <a:pt x="61" y="3"/>
                    <a:pt x="65" y="2"/>
                  </a:cubicBezTo>
                  <a:cubicBezTo>
                    <a:pt x="69" y="0"/>
                    <a:pt x="95" y="1"/>
                    <a:pt x="99" y="1"/>
                  </a:cubicBezTo>
                  <a:cubicBezTo>
                    <a:pt x="103" y="2"/>
                    <a:pt x="107" y="2"/>
                    <a:pt x="111" y="2"/>
                  </a:cubicBezTo>
                  <a:cubicBezTo>
                    <a:pt x="116" y="3"/>
                    <a:pt x="126" y="4"/>
                    <a:pt x="129" y="6"/>
                  </a:cubicBezTo>
                  <a:cubicBezTo>
                    <a:pt x="131" y="7"/>
                    <a:pt x="134" y="9"/>
                    <a:pt x="131" y="11"/>
                  </a:cubicBezTo>
                  <a:cubicBezTo>
                    <a:pt x="129" y="12"/>
                    <a:pt x="112" y="9"/>
                    <a:pt x="112" y="9"/>
                  </a:cubicBezTo>
                  <a:cubicBezTo>
                    <a:pt x="112" y="9"/>
                    <a:pt x="104" y="9"/>
                    <a:pt x="100" y="11"/>
                  </a:cubicBezTo>
                  <a:cubicBezTo>
                    <a:pt x="96" y="13"/>
                    <a:pt x="91" y="18"/>
                    <a:pt x="85" y="19"/>
                  </a:cubicBezTo>
                  <a:cubicBezTo>
                    <a:pt x="80" y="20"/>
                    <a:pt x="76" y="20"/>
                    <a:pt x="73" y="18"/>
                  </a:cubicBezTo>
                  <a:cubicBezTo>
                    <a:pt x="70" y="16"/>
                    <a:pt x="63" y="12"/>
                    <a:pt x="59" y="14"/>
                  </a:cubicBezTo>
                  <a:cubicBezTo>
                    <a:pt x="56" y="15"/>
                    <a:pt x="49" y="19"/>
                    <a:pt x="44" y="19"/>
                  </a:cubicBezTo>
                  <a:cubicBezTo>
                    <a:pt x="39" y="20"/>
                    <a:pt x="35" y="17"/>
                    <a:pt x="32" y="17"/>
                  </a:cubicBezTo>
                  <a:cubicBezTo>
                    <a:pt x="28" y="18"/>
                    <a:pt x="24" y="17"/>
                    <a:pt x="20" y="18"/>
                  </a:cubicBezTo>
                  <a:cubicBezTo>
                    <a:pt x="17" y="19"/>
                    <a:pt x="0" y="5"/>
                    <a:pt x="6" y="6"/>
                  </a:cubicBezTo>
                  <a:close/>
                </a:path>
              </a:pathLst>
            </a:custGeom>
            <a:solidFill>
              <a:srgbClr val="D5451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519" dirty="0">
                <a:solidFill>
                  <a:prstClr val="black"/>
                </a:solidFill>
              </a:endParaRPr>
            </a:p>
          </p:txBody>
        </p:sp>
        <p:sp>
          <p:nvSpPr>
            <p:cNvPr id="283" name="Freeform 816"/>
            <p:cNvSpPr>
              <a:spLocks/>
            </p:cNvSpPr>
            <p:nvPr/>
          </p:nvSpPr>
          <p:spPr bwMode="auto">
            <a:xfrm>
              <a:off x="2463603" y="1345186"/>
              <a:ext cx="1151681" cy="938107"/>
            </a:xfrm>
            <a:custGeom>
              <a:avLst/>
              <a:gdLst/>
              <a:ahLst/>
              <a:cxnLst>
                <a:cxn ang="0">
                  <a:pos x="20" y="18"/>
                </a:cxn>
                <a:cxn ang="0">
                  <a:pos x="37" y="17"/>
                </a:cxn>
                <a:cxn ang="0">
                  <a:pos x="49" y="7"/>
                </a:cxn>
                <a:cxn ang="0">
                  <a:pos x="59" y="0"/>
                </a:cxn>
                <a:cxn ang="0">
                  <a:pos x="80" y="6"/>
                </a:cxn>
                <a:cxn ang="0">
                  <a:pos x="99" y="15"/>
                </a:cxn>
                <a:cxn ang="0">
                  <a:pos x="87" y="28"/>
                </a:cxn>
                <a:cxn ang="0">
                  <a:pos x="79" y="28"/>
                </a:cxn>
                <a:cxn ang="0">
                  <a:pos x="73" y="32"/>
                </a:cxn>
                <a:cxn ang="0">
                  <a:pos x="66" y="37"/>
                </a:cxn>
                <a:cxn ang="0">
                  <a:pos x="56" y="42"/>
                </a:cxn>
                <a:cxn ang="0">
                  <a:pos x="53" y="46"/>
                </a:cxn>
                <a:cxn ang="0">
                  <a:pos x="48" y="55"/>
                </a:cxn>
                <a:cxn ang="0">
                  <a:pos x="40" y="61"/>
                </a:cxn>
                <a:cxn ang="0">
                  <a:pos x="30" y="73"/>
                </a:cxn>
                <a:cxn ang="0">
                  <a:pos x="5" y="70"/>
                </a:cxn>
                <a:cxn ang="0">
                  <a:pos x="10" y="50"/>
                </a:cxn>
                <a:cxn ang="0">
                  <a:pos x="19" y="34"/>
                </a:cxn>
                <a:cxn ang="0">
                  <a:pos x="20" y="18"/>
                </a:cxn>
              </a:cxnLst>
              <a:rect l="0" t="0" r="r" b="b"/>
              <a:pathLst>
                <a:path w="100" h="76">
                  <a:moveTo>
                    <a:pt x="20" y="18"/>
                  </a:moveTo>
                  <a:cubicBezTo>
                    <a:pt x="23" y="16"/>
                    <a:pt x="31" y="21"/>
                    <a:pt x="37" y="17"/>
                  </a:cubicBezTo>
                  <a:cubicBezTo>
                    <a:pt x="44" y="12"/>
                    <a:pt x="46" y="13"/>
                    <a:pt x="49" y="7"/>
                  </a:cubicBezTo>
                  <a:cubicBezTo>
                    <a:pt x="53" y="1"/>
                    <a:pt x="54" y="1"/>
                    <a:pt x="59" y="0"/>
                  </a:cubicBezTo>
                  <a:cubicBezTo>
                    <a:pt x="64" y="0"/>
                    <a:pt x="74" y="5"/>
                    <a:pt x="80" y="6"/>
                  </a:cubicBezTo>
                  <a:cubicBezTo>
                    <a:pt x="87" y="7"/>
                    <a:pt x="100" y="11"/>
                    <a:pt x="99" y="15"/>
                  </a:cubicBezTo>
                  <a:cubicBezTo>
                    <a:pt x="98" y="19"/>
                    <a:pt x="90" y="28"/>
                    <a:pt x="87" y="28"/>
                  </a:cubicBezTo>
                  <a:cubicBezTo>
                    <a:pt x="83" y="28"/>
                    <a:pt x="83" y="27"/>
                    <a:pt x="79" y="28"/>
                  </a:cubicBezTo>
                  <a:cubicBezTo>
                    <a:pt x="75" y="29"/>
                    <a:pt x="75" y="28"/>
                    <a:pt x="73" y="32"/>
                  </a:cubicBezTo>
                  <a:cubicBezTo>
                    <a:pt x="70" y="36"/>
                    <a:pt x="71" y="36"/>
                    <a:pt x="66" y="37"/>
                  </a:cubicBezTo>
                  <a:cubicBezTo>
                    <a:pt x="62" y="39"/>
                    <a:pt x="59" y="40"/>
                    <a:pt x="56" y="42"/>
                  </a:cubicBezTo>
                  <a:cubicBezTo>
                    <a:pt x="54" y="44"/>
                    <a:pt x="54" y="43"/>
                    <a:pt x="53" y="46"/>
                  </a:cubicBezTo>
                  <a:cubicBezTo>
                    <a:pt x="52" y="48"/>
                    <a:pt x="53" y="51"/>
                    <a:pt x="48" y="55"/>
                  </a:cubicBezTo>
                  <a:cubicBezTo>
                    <a:pt x="43" y="58"/>
                    <a:pt x="43" y="55"/>
                    <a:pt x="40" y="61"/>
                  </a:cubicBezTo>
                  <a:cubicBezTo>
                    <a:pt x="37" y="67"/>
                    <a:pt x="37" y="69"/>
                    <a:pt x="30" y="73"/>
                  </a:cubicBezTo>
                  <a:cubicBezTo>
                    <a:pt x="23" y="76"/>
                    <a:pt x="10" y="74"/>
                    <a:pt x="5" y="70"/>
                  </a:cubicBezTo>
                  <a:cubicBezTo>
                    <a:pt x="0" y="67"/>
                    <a:pt x="2" y="52"/>
                    <a:pt x="10" y="50"/>
                  </a:cubicBezTo>
                  <a:cubicBezTo>
                    <a:pt x="18" y="47"/>
                    <a:pt x="19" y="38"/>
                    <a:pt x="19" y="34"/>
                  </a:cubicBezTo>
                  <a:cubicBezTo>
                    <a:pt x="18" y="29"/>
                    <a:pt x="16" y="21"/>
                    <a:pt x="20" y="18"/>
                  </a:cubicBezTo>
                  <a:close/>
                </a:path>
              </a:pathLst>
            </a:custGeom>
            <a:solidFill>
              <a:srgbClr val="D54614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519" dirty="0">
                <a:solidFill>
                  <a:prstClr val="black"/>
                </a:solidFill>
              </a:endParaRPr>
            </a:p>
          </p:txBody>
        </p:sp>
        <p:sp>
          <p:nvSpPr>
            <p:cNvPr id="284" name="Freeform 817"/>
            <p:cNvSpPr>
              <a:spLocks/>
            </p:cNvSpPr>
            <p:nvPr/>
          </p:nvSpPr>
          <p:spPr bwMode="auto">
            <a:xfrm>
              <a:off x="2463604" y="1357533"/>
              <a:ext cx="1140163" cy="925763"/>
            </a:xfrm>
            <a:custGeom>
              <a:avLst/>
              <a:gdLst/>
              <a:ahLst/>
              <a:cxnLst>
                <a:cxn ang="0">
                  <a:pos x="20" y="18"/>
                </a:cxn>
                <a:cxn ang="0">
                  <a:pos x="37" y="16"/>
                </a:cxn>
                <a:cxn ang="0">
                  <a:pos x="49" y="7"/>
                </a:cxn>
                <a:cxn ang="0">
                  <a:pos x="59" y="0"/>
                </a:cxn>
                <a:cxn ang="0">
                  <a:pos x="80" y="5"/>
                </a:cxn>
                <a:cxn ang="0">
                  <a:pos x="98" y="14"/>
                </a:cxn>
                <a:cxn ang="0">
                  <a:pos x="87" y="27"/>
                </a:cxn>
                <a:cxn ang="0">
                  <a:pos x="79" y="27"/>
                </a:cxn>
                <a:cxn ang="0">
                  <a:pos x="73" y="31"/>
                </a:cxn>
                <a:cxn ang="0">
                  <a:pos x="66" y="36"/>
                </a:cxn>
                <a:cxn ang="0">
                  <a:pos x="56" y="40"/>
                </a:cxn>
                <a:cxn ang="0">
                  <a:pos x="52" y="44"/>
                </a:cxn>
                <a:cxn ang="0">
                  <a:pos x="47" y="53"/>
                </a:cxn>
                <a:cxn ang="0">
                  <a:pos x="40" y="60"/>
                </a:cxn>
                <a:cxn ang="0">
                  <a:pos x="30" y="71"/>
                </a:cxn>
                <a:cxn ang="0">
                  <a:pos x="5" y="69"/>
                </a:cxn>
                <a:cxn ang="0">
                  <a:pos x="10" y="49"/>
                </a:cxn>
                <a:cxn ang="0">
                  <a:pos x="20" y="34"/>
                </a:cxn>
                <a:cxn ang="0">
                  <a:pos x="20" y="18"/>
                </a:cxn>
              </a:cxnLst>
              <a:rect l="0" t="0" r="r" b="b"/>
              <a:pathLst>
                <a:path w="99" h="75">
                  <a:moveTo>
                    <a:pt x="20" y="18"/>
                  </a:moveTo>
                  <a:cubicBezTo>
                    <a:pt x="24" y="16"/>
                    <a:pt x="31" y="21"/>
                    <a:pt x="37" y="16"/>
                  </a:cubicBezTo>
                  <a:cubicBezTo>
                    <a:pt x="44" y="12"/>
                    <a:pt x="46" y="12"/>
                    <a:pt x="49" y="7"/>
                  </a:cubicBezTo>
                  <a:cubicBezTo>
                    <a:pt x="53" y="1"/>
                    <a:pt x="54" y="0"/>
                    <a:pt x="59" y="0"/>
                  </a:cubicBezTo>
                  <a:cubicBezTo>
                    <a:pt x="64" y="0"/>
                    <a:pt x="73" y="5"/>
                    <a:pt x="80" y="5"/>
                  </a:cubicBezTo>
                  <a:cubicBezTo>
                    <a:pt x="86" y="6"/>
                    <a:pt x="99" y="10"/>
                    <a:pt x="98" y="14"/>
                  </a:cubicBezTo>
                  <a:cubicBezTo>
                    <a:pt x="97" y="18"/>
                    <a:pt x="90" y="27"/>
                    <a:pt x="87" y="27"/>
                  </a:cubicBezTo>
                  <a:cubicBezTo>
                    <a:pt x="83" y="27"/>
                    <a:pt x="83" y="26"/>
                    <a:pt x="79" y="27"/>
                  </a:cubicBezTo>
                  <a:cubicBezTo>
                    <a:pt x="75" y="27"/>
                    <a:pt x="75" y="27"/>
                    <a:pt x="73" y="31"/>
                  </a:cubicBezTo>
                  <a:cubicBezTo>
                    <a:pt x="70" y="34"/>
                    <a:pt x="71" y="34"/>
                    <a:pt x="66" y="36"/>
                  </a:cubicBezTo>
                  <a:cubicBezTo>
                    <a:pt x="62" y="38"/>
                    <a:pt x="59" y="38"/>
                    <a:pt x="56" y="40"/>
                  </a:cubicBezTo>
                  <a:cubicBezTo>
                    <a:pt x="54" y="42"/>
                    <a:pt x="53" y="42"/>
                    <a:pt x="52" y="44"/>
                  </a:cubicBezTo>
                  <a:cubicBezTo>
                    <a:pt x="51" y="47"/>
                    <a:pt x="52" y="50"/>
                    <a:pt x="47" y="53"/>
                  </a:cubicBezTo>
                  <a:cubicBezTo>
                    <a:pt x="42" y="56"/>
                    <a:pt x="43" y="54"/>
                    <a:pt x="40" y="60"/>
                  </a:cubicBezTo>
                  <a:cubicBezTo>
                    <a:pt x="36" y="66"/>
                    <a:pt x="37" y="67"/>
                    <a:pt x="30" y="71"/>
                  </a:cubicBezTo>
                  <a:cubicBezTo>
                    <a:pt x="23" y="75"/>
                    <a:pt x="11" y="72"/>
                    <a:pt x="5" y="69"/>
                  </a:cubicBezTo>
                  <a:cubicBezTo>
                    <a:pt x="0" y="66"/>
                    <a:pt x="2" y="51"/>
                    <a:pt x="10" y="49"/>
                  </a:cubicBezTo>
                  <a:cubicBezTo>
                    <a:pt x="18" y="46"/>
                    <a:pt x="20" y="38"/>
                    <a:pt x="20" y="34"/>
                  </a:cubicBezTo>
                  <a:cubicBezTo>
                    <a:pt x="19" y="29"/>
                    <a:pt x="16" y="21"/>
                    <a:pt x="20" y="18"/>
                  </a:cubicBezTo>
                  <a:close/>
                </a:path>
              </a:pathLst>
            </a:custGeom>
            <a:solidFill>
              <a:srgbClr val="D649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519" dirty="0">
                <a:solidFill>
                  <a:prstClr val="black"/>
                </a:solidFill>
              </a:endParaRPr>
            </a:p>
          </p:txBody>
        </p:sp>
        <p:sp>
          <p:nvSpPr>
            <p:cNvPr id="285" name="Freeform 819"/>
            <p:cNvSpPr>
              <a:spLocks/>
            </p:cNvSpPr>
            <p:nvPr/>
          </p:nvSpPr>
          <p:spPr bwMode="auto">
            <a:xfrm>
              <a:off x="2475120" y="1369876"/>
              <a:ext cx="1117130" cy="901077"/>
            </a:xfrm>
            <a:custGeom>
              <a:avLst/>
              <a:gdLst/>
              <a:ahLst/>
              <a:cxnLst>
                <a:cxn ang="0">
                  <a:pos x="20" y="20"/>
                </a:cxn>
                <a:cxn ang="0">
                  <a:pos x="37" y="17"/>
                </a:cxn>
                <a:cxn ang="0">
                  <a:pos x="49" y="8"/>
                </a:cxn>
                <a:cxn ang="0">
                  <a:pos x="58" y="0"/>
                </a:cxn>
                <a:cxn ang="0">
                  <a:pos x="79" y="5"/>
                </a:cxn>
                <a:cxn ang="0">
                  <a:pos x="96" y="13"/>
                </a:cxn>
                <a:cxn ang="0">
                  <a:pos x="86" y="25"/>
                </a:cxn>
                <a:cxn ang="0">
                  <a:pos x="78" y="25"/>
                </a:cxn>
                <a:cxn ang="0">
                  <a:pos x="71" y="29"/>
                </a:cxn>
                <a:cxn ang="0">
                  <a:pos x="65" y="34"/>
                </a:cxn>
                <a:cxn ang="0">
                  <a:pos x="55" y="38"/>
                </a:cxn>
                <a:cxn ang="0">
                  <a:pos x="51" y="43"/>
                </a:cxn>
                <a:cxn ang="0">
                  <a:pos x="46" y="52"/>
                </a:cxn>
                <a:cxn ang="0">
                  <a:pos x="38" y="58"/>
                </a:cxn>
                <a:cxn ang="0">
                  <a:pos x="29" y="69"/>
                </a:cxn>
                <a:cxn ang="0">
                  <a:pos x="5" y="67"/>
                </a:cxn>
                <a:cxn ang="0">
                  <a:pos x="10" y="48"/>
                </a:cxn>
                <a:cxn ang="0">
                  <a:pos x="19" y="35"/>
                </a:cxn>
                <a:cxn ang="0">
                  <a:pos x="20" y="20"/>
                </a:cxn>
              </a:cxnLst>
              <a:rect l="0" t="0" r="r" b="b"/>
              <a:pathLst>
                <a:path w="97" h="73">
                  <a:moveTo>
                    <a:pt x="20" y="20"/>
                  </a:moveTo>
                  <a:cubicBezTo>
                    <a:pt x="23" y="18"/>
                    <a:pt x="30" y="21"/>
                    <a:pt x="37" y="17"/>
                  </a:cubicBezTo>
                  <a:cubicBezTo>
                    <a:pt x="43" y="12"/>
                    <a:pt x="45" y="13"/>
                    <a:pt x="49" y="8"/>
                  </a:cubicBezTo>
                  <a:cubicBezTo>
                    <a:pt x="52" y="2"/>
                    <a:pt x="54" y="1"/>
                    <a:pt x="58" y="0"/>
                  </a:cubicBezTo>
                  <a:cubicBezTo>
                    <a:pt x="63" y="0"/>
                    <a:pt x="72" y="4"/>
                    <a:pt x="79" y="5"/>
                  </a:cubicBezTo>
                  <a:cubicBezTo>
                    <a:pt x="85" y="5"/>
                    <a:pt x="97" y="9"/>
                    <a:pt x="96" y="13"/>
                  </a:cubicBezTo>
                  <a:cubicBezTo>
                    <a:pt x="95" y="17"/>
                    <a:pt x="89" y="25"/>
                    <a:pt x="86" y="25"/>
                  </a:cubicBezTo>
                  <a:cubicBezTo>
                    <a:pt x="82" y="25"/>
                    <a:pt x="82" y="24"/>
                    <a:pt x="78" y="25"/>
                  </a:cubicBezTo>
                  <a:cubicBezTo>
                    <a:pt x="74" y="25"/>
                    <a:pt x="74" y="25"/>
                    <a:pt x="71" y="29"/>
                  </a:cubicBezTo>
                  <a:cubicBezTo>
                    <a:pt x="69" y="32"/>
                    <a:pt x="70" y="32"/>
                    <a:pt x="65" y="34"/>
                  </a:cubicBezTo>
                  <a:cubicBezTo>
                    <a:pt x="61" y="36"/>
                    <a:pt x="57" y="36"/>
                    <a:pt x="55" y="38"/>
                  </a:cubicBezTo>
                  <a:cubicBezTo>
                    <a:pt x="52" y="40"/>
                    <a:pt x="52" y="40"/>
                    <a:pt x="51" y="43"/>
                  </a:cubicBezTo>
                  <a:cubicBezTo>
                    <a:pt x="50" y="45"/>
                    <a:pt x="51" y="48"/>
                    <a:pt x="46" y="52"/>
                  </a:cubicBezTo>
                  <a:cubicBezTo>
                    <a:pt x="41" y="55"/>
                    <a:pt x="41" y="52"/>
                    <a:pt x="38" y="58"/>
                  </a:cubicBezTo>
                  <a:cubicBezTo>
                    <a:pt x="35" y="64"/>
                    <a:pt x="36" y="65"/>
                    <a:pt x="29" y="69"/>
                  </a:cubicBezTo>
                  <a:cubicBezTo>
                    <a:pt x="22" y="73"/>
                    <a:pt x="11" y="71"/>
                    <a:pt x="5" y="67"/>
                  </a:cubicBezTo>
                  <a:cubicBezTo>
                    <a:pt x="0" y="64"/>
                    <a:pt x="1" y="50"/>
                    <a:pt x="10" y="48"/>
                  </a:cubicBezTo>
                  <a:cubicBezTo>
                    <a:pt x="18" y="46"/>
                    <a:pt x="19" y="38"/>
                    <a:pt x="19" y="35"/>
                  </a:cubicBezTo>
                  <a:cubicBezTo>
                    <a:pt x="19" y="30"/>
                    <a:pt x="17" y="22"/>
                    <a:pt x="20" y="20"/>
                  </a:cubicBezTo>
                  <a:close/>
                </a:path>
              </a:pathLst>
            </a:custGeom>
            <a:solidFill>
              <a:srgbClr val="D84C1D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519" dirty="0">
                <a:solidFill>
                  <a:prstClr val="black"/>
                </a:solidFill>
              </a:endParaRPr>
            </a:p>
          </p:txBody>
        </p:sp>
        <p:sp>
          <p:nvSpPr>
            <p:cNvPr id="286" name="Freeform 820"/>
            <p:cNvSpPr>
              <a:spLocks/>
            </p:cNvSpPr>
            <p:nvPr/>
          </p:nvSpPr>
          <p:spPr bwMode="auto">
            <a:xfrm>
              <a:off x="2475120" y="1369873"/>
              <a:ext cx="1117130" cy="888733"/>
            </a:xfrm>
            <a:custGeom>
              <a:avLst/>
              <a:gdLst/>
              <a:ahLst/>
              <a:cxnLst>
                <a:cxn ang="0">
                  <a:pos x="21" y="22"/>
                </a:cxn>
                <a:cxn ang="0">
                  <a:pos x="37" y="17"/>
                </a:cxn>
                <a:cxn ang="0">
                  <a:pos x="49" y="8"/>
                </a:cxn>
                <a:cxn ang="0">
                  <a:pos x="59" y="1"/>
                </a:cxn>
                <a:cxn ang="0">
                  <a:pos x="78" y="5"/>
                </a:cxn>
                <a:cxn ang="0">
                  <a:pos x="96" y="13"/>
                </a:cxn>
                <a:cxn ang="0">
                  <a:pos x="85" y="24"/>
                </a:cxn>
                <a:cxn ang="0">
                  <a:pos x="78" y="24"/>
                </a:cxn>
                <a:cxn ang="0">
                  <a:pos x="71" y="28"/>
                </a:cxn>
                <a:cxn ang="0">
                  <a:pos x="65" y="34"/>
                </a:cxn>
                <a:cxn ang="0">
                  <a:pos x="55" y="38"/>
                </a:cxn>
                <a:cxn ang="0">
                  <a:pos x="51" y="42"/>
                </a:cxn>
                <a:cxn ang="0">
                  <a:pos x="46" y="51"/>
                </a:cxn>
                <a:cxn ang="0">
                  <a:pos x="38" y="58"/>
                </a:cxn>
                <a:cxn ang="0">
                  <a:pos x="29" y="69"/>
                </a:cxn>
                <a:cxn ang="0">
                  <a:pos x="6" y="67"/>
                </a:cxn>
                <a:cxn ang="0">
                  <a:pos x="10" y="48"/>
                </a:cxn>
                <a:cxn ang="0">
                  <a:pos x="20" y="36"/>
                </a:cxn>
                <a:cxn ang="0">
                  <a:pos x="21" y="22"/>
                </a:cxn>
              </a:cxnLst>
              <a:rect l="0" t="0" r="r" b="b"/>
              <a:pathLst>
                <a:path w="97" h="72">
                  <a:moveTo>
                    <a:pt x="21" y="22"/>
                  </a:moveTo>
                  <a:cubicBezTo>
                    <a:pt x="24" y="20"/>
                    <a:pt x="30" y="22"/>
                    <a:pt x="37" y="17"/>
                  </a:cubicBezTo>
                  <a:cubicBezTo>
                    <a:pt x="43" y="13"/>
                    <a:pt x="46" y="14"/>
                    <a:pt x="49" y="8"/>
                  </a:cubicBezTo>
                  <a:cubicBezTo>
                    <a:pt x="52" y="3"/>
                    <a:pt x="54" y="2"/>
                    <a:pt x="59" y="1"/>
                  </a:cubicBezTo>
                  <a:cubicBezTo>
                    <a:pt x="63" y="0"/>
                    <a:pt x="72" y="4"/>
                    <a:pt x="78" y="5"/>
                  </a:cubicBezTo>
                  <a:cubicBezTo>
                    <a:pt x="85" y="5"/>
                    <a:pt x="97" y="9"/>
                    <a:pt x="96" y="13"/>
                  </a:cubicBezTo>
                  <a:cubicBezTo>
                    <a:pt x="95" y="17"/>
                    <a:pt x="89" y="24"/>
                    <a:pt x="85" y="24"/>
                  </a:cubicBezTo>
                  <a:cubicBezTo>
                    <a:pt x="82" y="24"/>
                    <a:pt x="82" y="23"/>
                    <a:pt x="78" y="24"/>
                  </a:cubicBezTo>
                  <a:cubicBezTo>
                    <a:pt x="74" y="25"/>
                    <a:pt x="74" y="24"/>
                    <a:pt x="71" y="28"/>
                  </a:cubicBezTo>
                  <a:cubicBezTo>
                    <a:pt x="69" y="32"/>
                    <a:pt x="70" y="32"/>
                    <a:pt x="65" y="34"/>
                  </a:cubicBezTo>
                  <a:cubicBezTo>
                    <a:pt x="60" y="35"/>
                    <a:pt x="57" y="36"/>
                    <a:pt x="55" y="38"/>
                  </a:cubicBezTo>
                  <a:cubicBezTo>
                    <a:pt x="52" y="40"/>
                    <a:pt x="52" y="39"/>
                    <a:pt x="51" y="42"/>
                  </a:cubicBezTo>
                  <a:cubicBezTo>
                    <a:pt x="49" y="45"/>
                    <a:pt x="51" y="48"/>
                    <a:pt x="46" y="51"/>
                  </a:cubicBezTo>
                  <a:cubicBezTo>
                    <a:pt x="41" y="54"/>
                    <a:pt x="41" y="52"/>
                    <a:pt x="38" y="58"/>
                  </a:cubicBezTo>
                  <a:cubicBezTo>
                    <a:pt x="34" y="64"/>
                    <a:pt x="35" y="65"/>
                    <a:pt x="29" y="69"/>
                  </a:cubicBezTo>
                  <a:cubicBezTo>
                    <a:pt x="22" y="72"/>
                    <a:pt x="11" y="70"/>
                    <a:pt x="6" y="67"/>
                  </a:cubicBezTo>
                  <a:cubicBezTo>
                    <a:pt x="0" y="64"/>
                    <a:pt x="2" y="50"/>
                    <a:pt x="10" y="48"/>
                  </a:cubicBezTo>
                  <a:cubicBezTo>
                    <a:pt x="18" y="47"/>
                    <a:pt x="20" y="39"/>
                    <a:pt x="20" y="36"/>
                  </a:cubicBezTo>
                  <a:cubicBezTo>
                    <a:pt x="19" y="31"/>
                    <a:pt x="18" y="24"/>
                    <a:pt x="21" y="22"/>
                  </a:cubicBezTo>
                  <a:close/>
                </a:path>
              </a:pathLst>
            </a:custGeom>
            <a:solidFill>
              <a:srgbClr val="D94E1E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519" dirty="0">
                <a:solidFill>
                  <a:prstClr val="black"/>
                </a:solidFill>
              </a:endParaRPr>
            </a:p>
          </p:txBody>
        </p:sp>
        <p:sp>
          <p:nvSpPr>
            <p:cNvPr id="287" name="Freeform 821"/>
            <p:cNvSpPr>
              <a:spLocks/>
            </p:cNvSpPr>
            <p:nvPr/>
          </p:nvSpPr>
          <p:spPr bwMode="auto">
            <a:xfrm>
              <a:off x="2486637" y="1382215"/>
              <a:ext cx="1105612" cy="876389"/>
            </a:xfrm>
            <a:custGeom>
              <a:avLst/>
              <a:gdLst/>
              <a:ahLst/>
              <a:cxnLst>
                <a:cxn ang="0">
                  <a:pos x="20" y="22"/>
                </a:cxn>
                <a:cxn ang="0">
                  <a:pos x="36" y="17"/>
                </a:cxn>
                <a:cxn ang="0">
                  <a:pos x="48" y="8"/>
                </a:cxn>
                <a:cxn ang="0">
                  <a:pos x="58" y="1"/>
                </a:cxn>
                <a:cxn ang="0">
                  <a:pos x="77" y="4"/>
                </a:cxn>
                <a:cxn ang="0">
                  <a:pos x="94" y="12"/>
                </a:cxn>
                <a:cxn ang="0">
                  <a:pos x="84" y="23"/>
                </a:cxn>
                <a:cxn ang="0">
                  <a:pos x="77" y="23"/>
                </a:cxn>
                <a:cxn ang="0">
                  <a:pos x="70" y="26"/>
                </a:cxn>
                <a:cxn ang="0">
                  <a:pos x="64" y="32"/>
                </a:cxn>
                <a:cxn ang="0">
                  <a:pos x="54" y="36"/>
                </a:cxn>
                <a:cxn ang="0">
                  <a:pos x="49" y="41"/>
                </a:cxn>
                <a:cxn ang="0">
                  <a:pos x="45" y="50"/>
                </a:cxn>
                <a:cxn ang="0">
                  <a:pos x="36" y="56"/>
                </a:cxn>
                <a:cxn ang="0">
                  <a:pos x="27" y="67"/>
                </a:cxn>
                <a:cxn ang="0">
                  <a:pos x="5" y="66"/>
                </a:cxn>
                <a:cxn ang="0">
                  <a:pos x="9" y="48"/>
                </a:cxn>
                <a:cxn ang="0">
                  <a:pos x="19" y="35"/>
                </a:cxn>
                <a:cxn ang="0">
                  <a:pos x="20" y="22"/>
                </a:cxn>
              </a:cxnLst>
              <a:rect l="0" t="0" r="r" b="b"/>
              <a:pathLst>
                <a:path w="96" h="71">
                  <a:moveTo>
                    <a:pt x="20" y="22"/>
                  </a:moveTo>
                  <a:cubicBezTo>
                    <a:pt x="23" y="20"/>
                    <a:pt x="29" y="21"/>
                    <a:pt x="36" y="17"/>
                  </a:cubicBezTo>
                  <a:cubicBezTo>
                    <a:pt x="42" y="13"/>
                    <a:pt x="45" y="14"/>
                    <a:pt x="48" y="8"/>
                  </a:cubicBezTo>
                  <a:cubicBezTo>
                    <a:pt x="51" y="3"/>
                    <a:pt x="53" y="1"/>
                    <a:pt x="58" y="1"/>
                  </a:cubicBezTo>
                  <a:cubicBezTo>
                    <a:pt x="63" y="0"/>
                    <a:pt x="71" y="3"/>
                    <a:pt x="77" y="4"/>
                  </a:cubicBezTo>
                  <a:cubicBezTo>
                    <a:pt x="84" y="5"/>
                    <a:pt x="96" y="8"/>
                    <a:pt x="94" y="12"/>
                  </a:cubicBezTo>
                  <a:cubicBezTo>
                    <a:pt x="93" y="16"/>
                    <a:pt x="88" y="23"/>
                    <a:pt x="84" y="23"/>
                  </a:cubicBezTo>
                  <a:cubicBezTo>
                    <a:pt x="81" y="23"/>
                    <a:pt x="81" y="22"/>
                    <a:pt x="77" y="23"/>
                  </a:cubicBezTo>
                  <a:cubicBezTo>
                    <a:pt x="73" y="23"/>
                    <a:pt x="73" y="23"/>
                    <a:pt x="70" y="26"/>
                  </a:cubicBezTo>
                  <a:cubicBezTo>
                    <a:pt x="68" y="30"/>
                    <a:pt x="69" y="30"/>
                    <a:pt x="64" y="32"/>
                  </a:cubicBezTo>
                  <a:cubicBezTo>
                    <a:pt x="59" y="34"/>
                    <a:pt x="56" y="34"/>
                    <a:pt x="54" y="36"/>
                  </a:cubicBezTo>
                  <a:cubicBezTo>
                    <a:pt x="51" y="38"/>
                    <a:pt x="51" y="38"/>
                    <a:pt x="49" y="41"/>
                  </a:cubicBezTo>
                  <a:cubicBezTo>
                    <a:pt x="48" y="44"/>
                    <a:pt x="50" y="47"/>
                    <a:pt x="45" y="50"/>
                  </a:cubicBezTo>
                  <a:cubicBezTo>
                    <a:pt x="40" y="53"/>
                    <a:pt x="40" y="51"/>
                    <a:pt x="36" y="56"/>
                  </a:cubicBezTo>
                  <a:cubicBezTo>
                    <a:pt x="33" y="62"/>
                    <a:pt x="34" y="63"/>
                    <a:pt x="27" y="67"/>
                  </a:cubicBezTo>
                  <a:cubicBezTo>
                    <a:pt x="20" y="71"/>
                    <a:pt x="11" y="69"/>
                    <a:pt x="5" y="66"/>
                  </a:cubicBezTo>
                  <a:cubicBezTo>
                    <a:pt x="0" y="62"/>
                    <a:pt x="1" y="49"/>
                    <a:pt x="9" y="48"/>
                  </a:cubicBezTo>
                  <a:cubicBezTo>
                    <a:pt x="17" y="46"/>
                    <a:pt x="19" y="39"/>
                    <a:pt x="19" y="35"/>
                  </a:cubicBezTo>
                  <a:cubicBezTo>
                    <a:pt x="19" y="31"/>
                    <a:pt x="18" y="24"/>
                    <a:pt x="20" y="22"/>
                  </a:cubicBezTo>
                  <a:close/>
                </a:path>
              </a:pathLst>
            </a:custGeom>
            <a:solidFill>
              <a:srgbClr val="DB502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519" dirty="0">
                <a:solidFill>
                  <a:prstClr val="black"/>
                </a:solidFill>
              </a:endParaRPr>
            </a:p>
          </p:txBody>
        </p:sp>
        <p:sp>
          <p:nvSpPr>
            <p:cNvPr id="288" name="Freeform 822"/>
            <p:cNvSpPr>
              <a:spLocks/>
            </p:cNvSpPr>
            <p:nvPr/>
          </p:nvSpPr>
          <p:spPr bwMode="auto">
            <a:xfrm>
              <a:off x="2486637" y="1382215"/>
              <a:ext cx="1094096" cy="876389"/>
            </a:xfrm>
            <a:custGeom>
              <a:avLst/>
              <a:gdLst/>
              <a:ahLst/>
              <a:cxnLst>
                <a:cxn ang="0">
                  <a:pos x="21" y="24"/>
                </a:cxn>
                <a:cxn ang="0">
                  <a:pos x="36" y="18"/>
                </a:cxn>
                <a:cxn ang="0">
                  <a:pos x="48" y="9"/>
                </a:cxn>
                <a:cxn ang="0">
                  <a:pos x="58" y="1"/>
                </a:cxn>
                <a:cxn ang="0">
                  <a:pos x="77" y="4"/>
                </a:cxn>
                <a:cxn ang="0">
                  <a:pos x="94" y="12"/>
                </a:cxn>
                <a:cxn ang="0">
                  <a:pos x="84" y="22"/>
                </a:cxn>
                <a:cxn ang="0">
                  <a:pos x="76" y="22"/>
                </a:cxn>
                <a:cxn ang="0">
                  <a:pos x="70" y="26"/>
                </a:cxn>
                <a:cxn ang="0">
                  <a:pos x="64" y="32"/>
                </a:cxn>
                <a:cxn ang="0">
                  <a:pos x="53" y="36"/>
                </a:cxn>
                <a:cxn ang="0">
                  <a:pos x="49" y="40"/>
                </a:cxn>
                <a:cxn ang="0">
                  <a:pos x="44" y="50"/>
                </a:cxn>
                <a:cxn ang="0">
                  <a:pos x="36" y="56"/>
                </a:cxn>
                <a:cxn ang="0">
                  <a:pos x="27" y="67"/>
                </a:cxn>
                <a:cxn ang="0">
                  <a:pos x="6" y="65"/>
                </a:cxn>
                <a:cxn ang="0">
                  <a:pos x="9" y="48"/>
                </a:cxn>
                <a:cxn ang="0">
                  <a:pos x="20" y="36"/>
                </a:cxn>
                <a:cxn ang="0">
                  <a:pos x="21" y="24"/>
                </a:cxn>
              </a:cxnLst>
              <a:rect l="0" t="0" r="r" b="b"/>
              <a:pathLst>
                <a:path w="95" h="71">
                  <a:moveTo>
                    <a:pt x="21" y="24"/>
                  </a:moveTo>
                  <a:cubicBezTo>
                    <a:pt x="23" y="22"/>
                    <a:pt x="29" y="22"/>
                    <a:pt x="36" y="18"/>
                  </a:cubicBezTo>
                  <a:cubicBezTo>
                    <a:pt x="42" y="13"/>
                    <a:pt x="45" y="15"/>
                    <a:pt x="48" y="9"/>
                  </a:cubicBezTo>
                  <a:cubicBezTo>
                    <a:pt x="51" y="3"/>
                    <a:pt x="53" y="2"/>
                    <a:pt x="58" y="1"/>
                  </a:cubicBezTo>
                  <a:cubicBezTo>
                    <a:pt x="63" y="0"/>
                    <a:pt x="70" y="3"/>
                    <a:pt x="77" y="4"/>
                  </a:cubicBezTo>
                  <a:cubicBezTo>
                    <a:pt x="83" y="5"/>
                    <a:pt x="95" y="8"/>
                    <a:pt x="94" y="12"/>
                  </a:cubicBezTo>
                  <a:cubicBezTo>
                    <a:pt x="93" y="16"/>
                    <a:pt x="88" y="22"/>
                    <a:pt x="84" y="22"/>
                  </a:cubicBezTo>
                  <a:cubicBezTo>
                    <a:pt x="81" y="22"/>
                    <a:pt x="80" y="21"/>
                    <a:pt x="76" y="22"/>
                  </a:cubicBezTo>
                  <a:cubicBezTo>
                    <a:pt x="73" y="23"/>
                    <a:pt x="73" y="22"/>
                    <a:pt x="70" y="26"/>
                  </a:cubicBezTo>
                  <a:cubicBezTo>
                    <a:pt x="67" y="30"/>
                    <a:pt x="69" y="30"/>
                    <a:pt x="64" y="32"/>
                  </a:cubicBezTo>
                  <a:cubicBezTo>
                    <a:pt x="59" y="33"/>
                    <a:pt x="56" y="34"/>
                    <a:pt x="53" y="36"/>
                  </a:cubicBezTo>
                  <a:cubicBezTo>
                    <a:pt x="51" y="38"/>
                    <a:pt x="50" y="37"/>
                    <a:pt x="49" y="40"/>
                  </a:cubicBezTo>
                  <a:cubicBezTo>
                    <a:pt x="48" y="44"/>
                    <a:pt x="49" y="46"/>
                    <a:pt x="44" y="50"/>
                  </a:cubicBezTo>
                  <a:cubicBezTo>
                    <a:pt x="39" y="53"/>
                    <a:pt x="39" y="50"/>
                    <a:pt x="36" y="56"/>
                  </a:cubicBezTo>
                  <a:cubicBezTo>
                    <a:pt x="33" y="62"/>
                    <a:pt x="34" y="63"/>
                    <a:pt x="27" y="67"/>
                  </a:cubicBezTo>
                  <a:cubicBezTo>
                    <a:pt x="20" y="71"/>
                    <a:pt x="11" y="69"/>
                    <a:pt x="6" y="65"/>
                  </a:cubicBezTo>
                  <a:cubicBezTo>
                    <a:pt x="0" y="62"/>
                    <a:pt x="1" y="49"/>
                    <a:pt x="9" y="48"/>
                  </a:cubicBezTo>
                  <a:cubicBezTo>
                    <a:pt x="17" y="46"/>
                    <a:pt x="19" y="39"/>
                    <a:pt x="20" y="36"/>
                  </a:cubicBezTo>
                  <a:cubicBezTo>
                    <a:pt x="19" y="32"/>
                    <a:pt x="18" y="25"/>
                    <a:pt x="21" y="24"/>
                  </a:cubicBezTo>
                  <a:close/>
                </a:path>
              </a:pathLst>
            </a:custGeom>
            <a:solidFill>
              <a:srgbClr val="DC522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519" dirty="0">
                <a:solidFill>
                  <a:prstClr val="black"/>
                </a:solidFill>
              </a:endParaRPr>
            </a:p>
          </p:txBody>
        </p:sp>
        <p:sp>
          <p:nvSpPr>
            <p:cNvPr id="289" name="Freeform 823"/>
            <p:cNvSpPr>
              <a:spLocks/>
            </p:cNvSpPr>
            <p:nvPr/>
          </p:nvSpPr>
          <p:spPr bwMode="auto">
            <a:xfrm>
              <a:off x="2498155" y="1394558"/>
              <a:ext cx="1082579" cy="851703"/>
            </a:xfrm>
            <a:custGeom>
              <a:avLst/>
              <a:gdLst/>
              <a:ahLst/>
              <a:cxnLst>
                <a:cxn ang="0">
                  <a:pos x="20" y="24"/>
                </a:cxn>
                <a:cxn ang="0">
                  <a:pos x="35" y="17"/>
                </a:cxn>
                <a:cxn ang="0">
                  <a:pos x="47" y="9"/>
                </a:cxn>
                <a:cxn ang="0">
                  <a:pos x="57" y="1"/>
                </a:cxn>
                <a:cxn ang="0">
                  <a:pos x="76" y="3"/>
                </a:cxn>
                <a:cxn ang="0">
                  <a:pos x="93" y="11"/>
                </a:cxn>
                <a:cxn ang="0">
                  <a:pos x="83" y="21"/>
                </a:cxn>
                <a:cxn ang="0">
                  <a:pos x="75" y="21"/>
                </a:cxn>
                <a:cxn ang="0">
                  <a:pos x="69" y="24"/>
                </a:cxn>
                <a:cxn ang="0">
                  <a:pos x="63" y="30"/>
                </a:cxn>
                <a:cxn ang="0">
                  <a:pos x="52" y="34"/>
                </a:cxn>
                <a:cxn ang="0">
                  <a:pos x="48" y="39"/>
                </a:cxn>
                <a:cxn ang="0">
                  <a:pos x="43" y="48"/>
                </a:cxn>
                <a:cxn ang="0">
                  <a:pos x="35" y="55"/>
                </a:cxn>
                <a:cxn ang="0">
                  <a:pos x="26" y="65"/>
                </a:cxn>
                <a:cxn ang="0">
                  <a:pos x="5" y="64"/>
                </a:cxn>
                <a:cxn ang="0">
                  <a:pos x="8" y="47"/>
                </a:cxn>
                <a:cxn ang="0">
                  <a:pos x="19" y="36"/>
                </a:cxn>
                <a:cxn ang="0">
                  <a:pos x="20" y="24"/>
                </a:cxn>
              </a:cxnLst>
              <a:rect l="0" t="0" r="r" b="b"/>
              <a:pathLst>
                <a:path w="94" h="69">
                  <a:moveTo>
                    <a:pt x="20" y="24"/>
                  </a:moveTo>
                  <a:cubicBezTo>
                    <a:pt x="23" y="22"/>
                    <a:pt x="29" y="22"/>
                    <a:pt x="35" y="17"/>
                  </a:cubicBezTo>
                  <a:cubicBezTo>
                    <a:pt x="42" y="13"/>
                    <a:pt x="44" y="14"/>
                    <a:pt x="47" y="9"/>
                  </a:cubicBezTo>
                  <a:cubicBezTo>
                    <a:pt x="50" y="3"/>
                    <a:pt x="52" y="2"/>
                    <a:pt x="57" y="1"/>
                  </a:cubicBezTo>
                  <a:cubicBezTo>
                    <a:pt x="62" y="0"/>
                    <a:pt x="69" y="3"/>
                    <a:pt x="76" y="3"/>
                  </a:cubicBezTo>
                  <a:cubicBezTo>
                    <a:pt x="82" y="4"/>
                    <a:pt x="94" y="6"/>
                    <a:pt x="93" y="11"/>
                  </a:cubicBezTo>
                  <a:cubicBezTo>
                    <a:pt x="91" y="15"/>
                    <a:pt x="87" y="21"/>
                    <a:pt x="83" y="21"/>
                  </a:cubicBezTo>
                  <a:cubicBezTo>
                    <a:pt x="80" y="21"/>
                    <a:pt x="79" y="20"/>
                    <a:pt x="75" y="21"/>
                  </a:cubicBezTo>
                  <a:cubicBezTo>
                    <a:pt x="71" y="21"/>
                    <a:pt x="71" y="21"/>
                    <a:pt x="69" y="24"/>
                  </a:cubicBezTo>
                  <a:cubicBezTo>
                    <a:pt x="66" y="28"/>
                    <a:pt x="68" y="28"/>
                    <a:pt x="63" y="30"/>
                  </a:cubicBezTo>
                  <a:cubicBezTo>
                    <a:pt x="58" y="32"/>
                    <a:pt x="55" y="32"/>
                    <a:pt x="52" y="34"/>
                  </a:cubicBezTo>
                  <a:cubicBezTo>
                    <a:pt x="50" y="36"/>
                    <a:pt x="49" y="36"/>
                    <a:pt x="48" y="39"/>
                  </a:cubicBezTo>
                  <a:cubicBezTo>
                    <a:pt x="46" y="42"/>
                    <a:pt x="48" y="45"/>
                    <a:pt x="43" y="48"/>
                  </a:cubicBezTo>
                  <a:cubicBezTo>
                    <a:pt x="38" y="51"/>
                    <a:pt x="38" y="49"/>
                    <a:pt x="35" y="55"/>
                  </a:cubicBezTo>
                  <a:cubicBezTo>
                    <a:pt x="32" y="60"/>
                    <a:pt x="33" y="62"/>
                    <a:pt x="26" y="65"/>
                  </a:cubicBezTo>
                  <a:cubicBezTo>
                    <a:pt x="19" y="69"/>
                    <a:pt x="11" y="67"/>
                    <a:pt x="5" y="64"/>
                  </a:cubicBezTo>
                  <a:cubicBezTo>
                    <a:pt x="0" y="61"/>
                    <a:pt x="0" y="48"/>
                    <a:pt x="8" y="47"/>
                  </a:cubicBezTo>
                  <a:cubicBezTo>
                    <a:pt x="17" y="46"/>
                    <a:pt x="19" y="39"/>
                    <a:pt x="19" y="36"/>
                  </a:cubicBezTo>
                  <a:cubicBezTo>
                    <a:pt x="19" y="32"/>
                    <a:pt x="18" y="26"/>
                    <a:pt x="20" y="24"/>
                  </a:cubicBezTo>
                  <a:close/>
                </a:path>
              </a:pathLst>
            </a:custGeom>
            <a:solidFill>
              <a:srgbClr val="DC532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519" dirty="0">
                <a:solidFill>
                  <a:prstClr val="black"/>
                </a:solidFill>
              </a:endParaRPr>
            </a:p>
          </p:txBody>
        </p:sp>
        <p:sp>
          <p:nvSpPr>
            <p:cNvPr id="290" name="Freeform 824"/>
            <p:cNvSpPr>
              <a:spLocks/>
            </p:cNvSpPr>
            <p:nvPr/>
          </p:nvSpPr>
          <p:spPr bwMode="auto">
            <a:xfrm>
              <a:off x="2498157" y="1394558"/>
              <a:ext cx="1071062" cy="851703"/>
            </a:xfrm>
            <a:custGeom>
              <a:avLst/>
              <a:gdLst/>
              <a:ahLst/>
              <a:cxnLst>
                <a:cxn ang="0">
                  <a:pos x="21" y="25"/>
                </a:cxn>
                <a:cxn ang="0">
                  <a:pos x="35" y="18"/>
                </a:cxn>
                <a:cxn ang="0">
                  <a:pos x="47" y="10"/>
                </a:cxn>
                <a:cxn ang="0">
                  <a:pos x="57" y="1"/>
                </a:cxn>
                <a:cxn ang="0">
                  <a:pos x="76" y="3"/>
                </a:cxn>
                <a:cxn ang="0">
                  <a:pos x="92" y="10"/>
                </a:cxn>
                <a:cxn ang="0">
                  <a:pos x="83" y="21"/>
                </a:cxn>
                <a:cxn ang="0">
                  <a:pos x="75" y="20"/>
                </a:cxn>
                <a:cxn ang="0">
                  <a:pos x="69" y="24"/>
                </a:cxn>
                <a:cxn ang="0">
                  <a:pos x="63" y="30"/>
                </a:cxn>
                <a:cxn ang="0">
                  <a:pos x="52" y="34"/>
                </a:cxn>
                <a:cxn ang="0">
                  <a:pos x="47" y="39"/>
                </a:cxn>
                <a:cxn ang="0">
                  <a:pos x="43" y="48"/>
                </a:cxn>
                <a:cxn ang="0">
                  <a:pos x="35" y="54"/>
                </a:cxn>
                <a:cxn ang="0">
                  <a:pos x="26" y="65"/>
                </a:cxn>
                <a:cxn ang="0">
                  <a:pos x="6" y="64"/>
                </a:cxn>
                <a:cxn ang="0">
                  <a:pos x="8" y="47"/>
                </a:cxn>
                <a:cxn ang="0">
                  <a:pos x="20" y="37"/>
                </a:cxn>
                <a:cxn ang="0">
                  <a:pos x="21" y="25"/>
                </a:cxn>
              </a:cxnLst>
              <a:rect l="0" t="0" r="r" b="b"/>
              <a:pathLst>
                <a:path w="93" h="69">
                  <a:moveTo>
                    <a:pt x="21" y="25"/>
                  </a:moveTo>
                  <a:cubicBezTo>
                    <a:pt x="23" y="24"/>
                    <a:pt x="29" y="22"/>
                    <a:pt x="35" y="18"/>
                  </a:cubicBezTo>
                  <a:cubicBezTo>
                    <a:pt x="42" y="14"/>
                    <a:pt x="44" y="15"/>
                    <a:pt x="47" y="10"/>
                  </a:cubicBezTo>
                  <a:cubicBezTo>
                    <a:pt x="50" y="4"/>
                    <a:pt x="52" y="3"/>
                    <a:pt x="57" y="1"/>
                  </a:cubicBezTo>
                  <a:cubicBezTo>
                    <a:pt x="62" y="0"/>
                    <a:pt x="69" y="3"/>
                    <a:pt x="76" y="3"/>
                  </a:cubicBezTo>
                  <a:cubicBezTo>
                    <a:pt x="82" y="4"/>
                    <a:pt x="93" y="6"/>
                    <a:pt x="92" y="10"/>
                  </a:cubicBezTo>
                  <a:cubicBezTo>
                    <a:pt x="91" y="15"/>
                    <a:pt x="87" y="21"/>
                    <a:pt x="83" y="21"/>
                  </a:cubicBezTo>
                  <a:cubicBezTo>
                    <a:pt x="80" y="21"/>
                    <a:pt x="79" y="20"/>
                    <a:pt x="75" y="20"/>
                  </a:cubicBezTo>
                  <a:cubicBezTo>
                    <a:pt x="71" y="21"/>
                    <a:pt x="71" y="20"/>
                    <a:pt x="69" y="24"/>
                  </a:cubicBezTo>
                  <a:cubicBezTo>
                    <a:pt x="66" y="28"/>
                    <a:pt x="67" y="28"/>
                    <a:pt x="63" y="30"/>
                  </a:cubicBezTo>
                  <a:cubicBezTo>
                    <a:pt x="58" y="31"/>
                    <a:pt x="55" y="32"/>
                    <a:pt x="52" y="34"/>
                  </a:cubicBezTo>
                  <a:cubicBezTo>
                    <a:pt x="50" y="36"/>
                    <a:pt x="49" y="35"/>
                    <a:pt x="47" y="39"/>
                  </a:cubicBezTo>
                  <a:cubicBezTo>
                    <a:pt x="46" y="42"/>
                    <a:pt x="48" y="45"/>
                    <a:pt x="43" y="48"/>
                  </a:cubicBezTo>
                  <a:cubicBezTo>
                    <a:pt x="38" y="51"/>
                    <a:pt x="38" y="48"/>
                    <a:pt x="35" y="54"/>
                  </a:cubicBezTo>
                  <a:cubicBezTo>
                    <a:pt x="31" y="60"/>
                    <a:pt x="33" y="61"/>
                    <a:pt x="26" y="65"/>
                  </a:cubicBezTo>
                  <a:cubicBezTo>
                    <a:pt x="19" y="69"/>
                    <a:pt x="11" y="67"/>
                    <a:pt x="6" y="64"/>
                  </a:cubicBezTo>
                  <a:cubicBezTo>
                    <a:pt x="0" y="60"/>
                    <a:pt x="0" y="49"/>
                    <a:pt x="8" y="47"/>
                  </a:cubicBezTo>
                  <a:cubicBezTo>
                    <a:pt x="17" y="46"/>
                    <a:pt x="19" y="40"/>
                    <a:pt x="20" y="37"/>
                  </a:cubicBezTo>
                  <a:cubicBezTo>
                    <a:pt x="19" y="33"/>
                    <a:pt x="19" y="27"/>
                    <a:pt x="21" y="25"/>
                  </a:cubicBezTo>
                  <a:close/>
                </a:path>
              </a:pathLst>
            </a:custGeom>
            <a:solidFill>
              <a:srgbClr val="DD552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519" dirty="0">
                <a:solidFill>
                  <a:prstClr val="black"/>
                </a:solidFill>
              </a:endParaRPr>
            </a:p>
          </p:txBody>
        </p:sp>
        <p:sp>
          <p:nvSpPr>
            <p:cNvPr id="291" name="Freeform 825"/>
            <p:cNvSpPr>
              <a:spLocks/>
            </p:cNvSpPr>
            <p:nvPr/>
          </p:nvSpPr>
          <p:spPr bwMode="auto">
            <a:xfrm>
              <a:off x="2498157" y="1406907"/>
              <a:ext cx="1071062" cy="827015"/>
            </a:xfrm>
            <a:custGeom>
              <a:avLst/>
              <a:gdLst/>
              <a:ahLst/>
              <a:cxnLst>
                <a:cxn ang="0">
                  <a:pos x="22" y="26"/>
                </a:cxn>
                <a:cxn ang="0">
                  <a:pos x="35" y="18"/>
                </a:cxn>
                <a:cxn ang="0">
                  <a:pos x="47" y="10"/>
                </a:cxn>
                <a:cxn ang="0">
                  <a:pos x="57" y="1"/>
                </a:cxn>
                <a:cxn ang="0">
                  <a:pos x="75" y="3"/>
                </a:cxn>
                <a:cxn ang="0">
                  <a:pos x="92" y="9"/>
                </a:cxn>
                <a:cxn ang="0">
                  <a:pos x="83" y="19"/>
                </a:cxn>
                <a:cxn ang="0">
                  <a:pos x="75" y="19"/>
                </a:cxn>
                <a:cxn ang="0">
                  <a:pos x="69" y="22"/>
                </a:cxn>
                <a:cxn ang="0">
                  <a:pos x="63" y="28"/>
                </a:cxn>
                <a:cxn ang="0">
                  <a:pos x="52" y="32"/>
                </a:cxn>
                <a:cxn ang="0">
                  <a:pos x="47" y="37"/>
                </a:cxn>
                <a:cxn ang="0">
                  <a:pos x="43" y="47"/>
                </a:cxn>
                <a:cxn ang="0">
                  <a:pos x="34" y="53"/>
                </a:cxn>
                <a:cxn ang="0">
                  <a:pos x="26" y="63"/>
                </a:cxn>
                <a:cxn ang="0">
                  <a:pos x="6" y="62"/>
                </a:cxn>
                <a:cxn ang="0">
                  <a:pos x="9" y="46"/>
                </a:cxn>
                <a:cxn ang="0">
                  <a:pos x="20" y="37"/>
                </a:cxn>
                <a:cxn ang="0">
                  <a:pos x="22" y="26"/>
                </a:cxn>
              </a:cxnLst>
              <a:rect l="0" t="0" r="r" b="b"/>
              <a:pathLst>
                <a:path w="93" h="67">
                  <a:moveTo>
                    <a:pt x="22" y="26"/>
                  </a:moveTo>
                  <a:cubicBezTo>
                    <a:pt x="23" y="24"/>
                    <a:pt x="29" y="22"/>
                    <a:pt x="35" y="18"/>
                  </a:cubicBezTo>
                  <a:cubicBezTo>
                    <a:pt x="42" y="13"/>
                    <a:pt x="44" y="15"/>
                    <a:pt x="47" y="10"/>
                  </a:cubicBezTo>
                  <a:cubicBezTo>
                    <a:pt x="50" y="4"/>
                    <a:pt x="52" y="2"/>
                    <a:pt x="57" y="1"/>
                  </a:cubicBezTo>
                  <a:cubicBezTo>
                    <a:pt x="62" y="0"/>
                    <a:pt x="69" y="2"/>
                    <a:pt x="75" y="3"/>
                  </a:cubicBezTo>
                  <a:cubicBezTo>
                    <a:pt x="82" y="3"/>
                    <a:pt x="93" y="5"/>
                    <a:pt x="92" y="9"/>
                  </a:cubicBezTo>
                  <a:cubicBezTo>
                    <a:pt x="91" y="13"/>
                    <a:pt x="87" y="19"/>
                    <a:pt x="83" y="19"/>
                  </a:cubicBezTo>
                  <a:cubicBezTo>
                    <a:pt x="80" y="19"/>
                    <a:pt x="79" y="18"/>
                    <a:pt x="75" y="19"/>
                  </a:cubicBezTo>
                  <a:cubicBezTo>
                    <a:pt x="71" y="19"/>
                    <a:pt x="71" y="19"/>
                    <a:pt x="69" y="22"/>
                  </a:cubicBezTo>
                  <a:cubicBezTo>
                    <a:pt x="66" y="26"/>
                    <a:pt x="67" y="27"/>
                    <a:pt x="63" y="28"/>
                  </a:cubicBezTo>
                  <a:cubicBezTo>
                    <a:pt x="58" y="30"/>
                    <a:pt x="54" y="30"/>
                    <a:pt x="52" y="32"/>
                  </a:cubicBezTo>
                  <a:cubicBezTo>
                    <a:pt x="49" y="35"/>
                    <a:pt x="49" y="34"/>
                    <a:pt x="47" y="37"/>
                  </a:cubicBezTo>
                  <a:cubicBezTo>
                    <a:pt x="46" y="41"/>
                    <a:pt x="48" y="44"/>
                    <a:pt x="43" y="47"/>
                  </a:cubicBezTo>
                  <a:cubicBezTo>
                    <a:pt x="38" y="50"/>
                    <a:pt x="37" y="47"/>
                    <a:pt x="34" y="53"/>
                  </a:cubicBezTo>
                  <a:cubicBezTo>
                    <a:pt x="31" y="59"/>
                    <a:pt x="33" y="60"/>
                    <a:pt x="26" y="63"/>
                  </a:cubicBezTo>
                  <a:cubicBezTo>
                    <a:pt x="19" y="67"/>
                    <a:pt x="12" y="66"/>
                    <a:pt x="6" y="62"/>
                  </a:cubicBezTo>
                  <a:cubicBezTo>
                    <a:pt x="1" y="59"/>
                    <a:pt x="0" y="48"/>
                    <a:pt x="9" y="46"/>
                  </a:cubicBezTo>
                  <a:cubicBezTo>
                    <a:pt x="17" y="45"/>
                    <a:pt x="19" y="39"/>
                    <a:pt x="20" y="37"/>
                  </a:cubicBezTo>
                  <a:cubicBezTo>
                    <a:pt x="20" y="33"/>
                    <a:pt x="20" y="27"/>
                    <a:pt x="22" y="26"/>
                  </a:cubicBezTo>
                  <a:close/>
                </a:path>
              </a:pathLst>
            </a:custGeom>
            <a:solidFill>
              <a:srgbClr val="DE572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519" dirty="0">
                <a:solidFill>
                  <a:prstClr val="black"/>
                </a:solidFill>
              </a:endParaRPr>
            </a:p>
          </p:txBody>
        </p:sp>
        <p:sp>
          <p:nvSpPr>
            <p:cNvPr id="292" name="Freeform 826"/>
            <p:cNvSpPr>
              <a:spLocks/>
            </p:cNvSpPr>
            <p:nvPr/>
          </p:nvSpPr>
          <p:spPr bwMode="auto">
            <a:xfrm>
              <a:off x="2498160" y="1406907"/>
              <a:ext cx="1059545" cy="827015"/>
            </a:xfrm>
            <a:custGeom>
              <a:avLst/>
              <a:gdLst/>
              <a:ahLst/>
              <a:cxnLst>
                <a:cxn ang="0">
                  <a:pos x="22" y="27"/>
                </a:cxn>
                <a:cxn ang="0">
                  <a:pos x="35" y="18"/>
                </a:cxn>
                <a:cxn ang="0">
                  <a:pos x="47" y="10"/>
                </a:cxn>
                <a:cxn ang="0">
                  <a:pos x="57" y="2"/>
                </a:cxn>
                <a:cxn ang="0">
                  <a:pos x="75" y="3"/>
                </a:cxn>
                <a:cxn ang="0">
                  <a:pos x="91" y="9"/>
                </a:cxn>
                <a:cxn ang="0">
                  <a:pos x="83" y="19"/>
                </a:cxn>
                <a:cxn ang="0">
                  <a:pos x="75" y="18"/>
                </a:cxn>
                <a:cxn ang="0">
                  <a:pos x="68" y="22"/>
                </a:cxn>
                <a:cxn ang="0">
                  <a:pos x="63" y="28"/>
                </a:cxn>
                <a:cxn ang="0">
                  <a:pos x="52" y="32"/>
                </a:cxn>
                <a:cxn ang="0">
                  <a:pos x="47" y="37"/>
                </a:cxn>
                <a:cxn ang="0">
                  <a:pos x="43" y="46"/>
                </a:cxn>
                <a:cxn ang="0">
                  <a:pos x="34" y="52"/>
                </a:cxn>
                <a:cxn ang="0">
                  <a:pos x="26" y="63"/>
                </a:cxn>
                <a:cxn ang="0">
                  <a:pos x="7" y="62"/>
                </a:cxn>
                <a:cxn ang="0">
                  <a:pos x="9" y="47"/>
                </a:cxn>
                <a:cxn ang="0">
                  <a:pos x="21" y="37"/>
                </a:cxn>
                <a:cxn ang="0">
                  <a:pos x="22" y="27"/>
                </a:cxn>
              </a:cxnLst>
              <a:rect l="0" t="0" r="r" b="b"/>
              <a:pathLst>
                <a:path w="92" h="67">
                  <a:moveTo>
                    <a:pt x="22" y="27"/>
                  </a:moveTo>
                  <a:cubicBezTo>
                    <a:pt x="24" y="26"/>
                    <a:pt x="29" y="23"/>
                    <a:pt x="35" y="18"/>
                  </a:cubicBezTo>
                  <a:cubicBezTo>
                    <a:pt x="42" y="14"/>
                    <a:pt x="44" y="16"/>
                    <a:pt x="47" y="10"/>
                  </a:cubicBezTo>
                  <a:cubicBezTo>
                    <a:pt x="50" y="5"/>
                    <a:pt x="52" y="3"/>
                    <a:pt x="57" y="2"/>
                  </a:cubicBezTo>
                  <a:cubicBezTo>
                    <a:pt x="63" y="0"/>
                    <a:pt x="69" y="2"/>
                    <a:pt x="75" y="3"/>
                  </a:cubicBezTo>
                  <a:cubicBezTo>
                    <a:pt x="82" y="3"/>
                    <a:pt x="92" y="5"/>
                    <a:pt x="91" y="9"/>
                  </a:cubicBezTo>
                  <a:cubicBezTo>
                    <a:pt x="90" y="13"/>
                    <a:pt x="87" y="19"/>
                    <a:pt x="83" y="19"/>
                  </a:cubicBezTo>
                  <a:cubicBezTo>
                    <a:pt x="79" y="19"/>
                    <a:pt x="79" y="18"/>
                    <a:pt x="75" y="18"/>
                  </a:cubicBezTo>
                  <a:cubicBezTo>
                    <a:pt x="71" y="19"/>
                    <a:pt x="71" y="18"/>
                    <a:pt x="68" y="22"/>
                  </a:cubicBezTo>
                  <a:cubicBezTo>
                    <a:pt x="66" y="26"/>
                    <a:pt x="67" y="26"/>
                    <a:pt x="63" y="28"/>
                  </a:cubicBezTo>
                  <a:cubicBezTo>
                    <a:pt x="58" y="30"/>
                    <a:pt x="54" y="30"/>
                    <a:pt x="52" y="32"/>
                  </a:cubicBezTo>
                  <a:cubicBezTo>
                    <a:pt x="49" y="34"/>
                    <a:pt x="48" y="33"/>
                    <a:pt x="47" y="37"/>
                  </a:cubicBezTo>
                  <a:cubicBezTo>
                    <a:pt x="46" y="41"/>
                    <a:pt x="48" y="43"/>
                    <a:pt x="43" y="46"/>
                  </a:cubicBezTo>
                  <a:cubicBezTo>
                    <a:pt x="38" y="49"/>
                    <a:pt x="37" y="47"/>
                    <a:pt x="34" y="52"/>
                  </a:cubicBezTo>
                  <a:cubicBezTo>
                    <a:pt x="31" y="58"/>
                    <a:pt x="32" y="59"/>
                    <a:pt x="26" y="63"/>
                  </a:cubicBezTo>
                  <a:cubicBezTo>
                    <a:pt x="19" y="67"/>
                    <a:pt x="12" y="65"/>
                    <a:pt x="7" y="62"/>
                  </a:cubicBezTo>
                  <a:cubicBezTo>
                    <a:pt x="1" y="59"/>
                    <a:pt x="0" y="48"/>
                    <a:pt x="9" y="47"/>
                  </a:cubicBezTo>
                  <a:cubicBezTo>
                    <a:pt x="17" y="46"/>
                    <a:pt x="20" y="40"/>
                    <a:pt x="21" y="37"/>
                  </a:cubicBezTo>
                  <a:cubicBezTo>
                    <a:pt x="21" y="34"/>
                    <a:pt x="21" y="29"/>
                    <a:pt x="22" y="27"/>
                  </a:cubicBezTo>
                  <a:close/>
                </a:path>
              </a:pathLst>
            </a:custGeom>
            <a:solidFill>
              <a:srgbClr val="DF592A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519" dirty="0">
                <a:solidFill>
                  <a:prstClr val="black"/>
                </a:solidFill>
              </a:endParaRPr>
            </a:p>
          </p:txBody>
        </p:sp>
        <p:sp>
          <p:nvSpPr>
            <p:cNvPr id="293" name="Freeform 827"/>
            <p:cNvSpPr>
              <a:spLocks/>
            </p:cNvSpPr>
            <p:nvPr/>
          </p:nvSpPr>
          <p:spPr bwMode="auto">
            <a:xfrm>
              <a:off x="2498160" y="1419250"/>
              <a:ext cx="1059545" cy="802329"/>
            </a:xfrm>
            <a:custGeom>
              <a:avLst/>
              <a:gdLst/>
              <a:ahLst/>
              <a:cxnLst>
                <a:cxn ang="0">
                  <a:pos x="23" y="28"/>
                </a:cxn>
                <a:cxn ang="0">
                  <a:pos x="36" y="18"/>
                </a:cxn>
                <a:cxn ang="0">
                  <a:pos x="47" y="10"/>
                </a:cxn>
                <a:cxn ang="0">
                  <a:pos x="58" y="1"/>
                </a:cxn>
                <a:cxn ang="0">
                  <a:pos x="75" y="2"/>
                </a:cxn>
                <a:cxn ang="0">
                  <a:pos x="91" y="8"/>
                </a:cxn>
                <a:cxn ang="0">
                  <a:pos x="83" y="17"/>
                </a:cxn>
                <a:cxn ang="0">
                  <a:pos x="75" y="17"/>
                </a:cxn>
                <a:cxn ang="0">
                  <a:pos x="68" y="20"/>
                </a:cxn>
                <a:cxn ang="0">
                  <a:pos x="63" y="26"/>
                </a:cxn>
                <a:cxn ang="0">
                  <a:pos x="52" y="31"/>
                </a:cxn>
                <a:cxn ang="0">
                  <a:pos x="47" y="36"/>
                </a:cxn>
                <a:cxn ang="0">
                  <a:pos x="42" y="45"/>
                </a:cxn>
                <a:cxn ang="0">
                  <a:pos x="34" y="51"/>
                </a:cxn>
                <a:cxn ang="0">
                  <a:pos x="25" y="62"/>
                </a:cxn>
                <a:cxn ang="0">
                  <a:pos x="7" y="61"/>
                </a:cxn>
                <a:cxn ang="0">
                  <a:pos x="9" y="46"/>
                </a:cxn>
                <a:cxn ang="0">
                  <a:pos x="21" y="37"/>
                </a:cxn>
                <a:cxn ang="0">
                  <a:pos x="23" y="28"/>
                </a:cxn>
              </a:cxnLst>
              <a:rect l="0" t="0" r="r" b="b"/>
              <a:pathLst>
                <a:path w="92" h="65">
                  <a:moveTo>
                    <a:pt x="23" y="28"/>
                  </a:moveTo>
                  <a:cubicBezTo>
                    <a:pt x="24" y="26"/>
                    <a:pt x="29" y="23"/>
                    <a:pt x="36" y="18"/>
                  </a:cubicBezTo>
                  <a:cubicBezTo>
                    <a:pt x="42" y="14"/>
                    <a:pt x="44" y="16"/>
                    <a:pt x="47" y="10"/>
                  </a:cubicBezTo>
                  <a:cubicBezTo>
                    <a:pt x="50" y="5"/>
                    <a:pt x="52" y="3"/>
                    <a:pt x="58" y="1"/>
                  </a:cubicBezTo>
                  <a:cubicBezTo>
                    <a:pt x="63" y="0"/>
                    <a:pt x="69" y="1"/>
                    <a:pt x="75" y="2"/>
                  </a:cubicBezTo>
                  <a:cubicBezTo>
                    <a:pt x="82" y="3"/>
                    <a:pt x="92" y="4"/>
                    <a:pt x="91" y="8"/>
                  </a:cubicBezTo>
                  <a:cubicBezTo>
                    <a:pt x="90" y="12"/>
                    <a:pt x="87" y="17"/>
                    <a:pt x="83" y="17"/>
                  </a:cubicBezTo>
                  <a:cubicBezTo>
                    <a:pt x="79" y="17"/>
                    <a:pt x="79" y="16"/>
                    <a:pt x="75" y="17"/>
                  </a:cubicBezTo>
                  <a:cubicBezTo>
                    <a:pt x="71" y="17"/>
                    <a:pt x="71" y="17"/>
                    <a:pt x="68" y="20"/>
                  </a:cubicBezTo>
                  <a:cubicBezTo>
                    <a:pt x="66" y="24"/>
                    <a:pt x="67" y="25"/>
                    <a:pt x="63" y="26"/>
                  </a:cubicBezTo>
                  <a:cubicBezTo>
                    <a:pt x="58" y="28"/>
                    <a:pt x="54" y="28"/>
                    <a:pt x="52" y="31"/>
                  </a:cubicBezTo>
                  <a:cubicBezTo>
                    <a:pt x="49" y="33"/>
                    <a:pt x="48" y="32"/>
                    <a:pt x="47" y="36"/>
                  </a:cubicBezTo>
                  <a:cubicBezTo>
                    <a:pt x="45" y="40"/>
                    <a:pt x="48" y="42"/>
                    <a:pt x="42" y="45"/>
                  </a:cubicBezTo>
                  <a:cubicBezTo>
                    <a:pt x="37" y="48"/>
                    <a:pt x="37" y="45"/>
                    <a:pt x="34" y="51"/>
                  </a:cubicBezTo>
                  <a:cubicBezTo>
                    <a:pt x="30" y="57"/>
                    <a:pt x="32" y="58"/>
                    <a:pt x="25" y="62"/>
                  </a:cubicBezTo>
                  <a:cubicBezTo>
                    <a:pt x="18" y="65"/>
                    <a:pt x="12" y="64"/>
                    <a:pt x="7" y="61"/>
                  </a:cubicBezTo>
                  <a:cubicBezTo>
                    <a:pt x="2" y="57"/>
                    <a:pt x="0" y="47"/>
                    <a:pt x="9" y="46"/>
                  </a:cubicBezTo>
                  <a:cubicBezTo>
                    <a:pt x="18" y="45"/>
                    <a:pt x="20" y="40"/>
                    <a:pt x="21" y="37"/>
                  </a:cubicBezTo>
                  <a:cubicBezTo>
                    <a:pt x="21" y="34"/>
                    <a:pt x="21" y="29"/>
                    <a:pt x="23" y="28"/>
                  </a:cubicBezTo>
                  <a:close/>
                </a:path>
              </a:pathLst>
            </a:custGeom>
            <a:solidFill>
              <a:srgbClr val="E15B2D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519" dirty="0">
                <a:solidFill>
                  <a:prstClr val="black"/>
                </a:solidFill>
              </a:endParaRPr>
            </a:p>
          </p:txBody>
        </p:sp>
        <p:sp>
          <p:nvSpPr>
            <p:cNvPr id="294" name="Freeform 829"/>
            <p:cNvSpPr>
              <a:spLocks/>
            </p:cNvSpPr>
            <p:nvPr/>
          </p:nvSpPr>
          <p:spPr bwMode="auto">
            <a:xfrm>
              <a:off x="2498154" y="1431589"/>
              <a:ext cx="1048028" cy="777641"/>
            </a:xfrm>
            <a:custGeom>
              <a:avLst/>
              <a:gdLst/>
              <a:ahLst/>
              <a:cxnLst>
                <a:cxn ang="0">
                  <a:pos x="24" y="29"/>
                </a:cxn>
                <a:cxn ang="0">
                  <a:pos x="36" y="18"/>
                </a:cxn>
                <a:cxn ang="0">
                  <a:pos x="47" y="11"/>
                </a:cxn>
                <a:cxn ang="0">
                  <a:pos x="58" y="2"/>
                </a:cxn>
                <a:cxn ang="0">
                  <a:pos x="75" y="1"/>
                </a:cxn>
                <a:cxn ang="0">
                  <a:pos x="90" y="7"/>
                </a:cxn>
                <a:cxn ang="0">
                  <a:pos x="83" y="15"/>
                </a:cxn>
                <a:cxn ang="0">
                  <a:pos x="75" y="15"/>
                </a:cxn>
                <a:cxn ang="0">
                  <a:pos x="68" y="18"/>
                </a:cxn>
                <a:cxn ang="0">
                  <a:pos x="62" y="25"/>
                </a:cxn>
                <a:cxn ang="0">
                  <a:pos x="51" y="29"/>
                </a:cxn>
                <a:cxn ang="0">
                  <a:pos x="46" y="34"/>
                </a:cxn>
                <a:cxn ang="0">
                  <a:pos x="42" y="43"/>
                </a:cxn>
                <a:cxn ang="0">
                  <a:pos x="33" y="49"/>
                </a:cxn>
                <a:cxn ang="0">
                  <a:pos x="25" y="60"/>
                </a:cxn>
                <a:cxn ang="0">
                  <a:pos x="8" y="59"/>
                </a:cxn>
                <a:cxn ang="0">
                  <a:pos x="9" y="45"/>
                </a:cxn>
                <a:cxn ang="0">
                  <a:pos x="22" y="38"/>
                </a:cxn>
                <a:cxn ang="0">
                  <a:pos x="24" y="29"/>
                </a:cxn>
              </a:cxnLst>
              <a:rect l="0" t="0" r="r" b="b"/>
              <a:pathLst>
                <a:path w="91" h="63">
                  <a:moveTo>
                    <a:pt x="24" y="29"/>
                  </a:moveTo>
                  <a:cubicBezTo>
                    <a:pt x="25" y="28"/>
                    <a:pt x="29" y="23"/>
                    <a:pt x="36" y="18"/>
                  </a:cubicBezTo>
                  <a:cubicBezTo>
                    <a:pt x="42" y="14"/>
                    <a:pt x="44" y="16"/>
                    <a:pt x="47" y="11"/>
                  </a:cubicBezTo>
                  <a:cubicBezTo>
                    <a:pt x="50" y="5"/>
                    <a:pt x="52" y="3"/>
                    <a:pt x="58" y="2"/>
                  </a:cubicBezTo>
                  <a:cubicBezTo>
                    <a:pt x="63" y="0"/>
                    <a:pt x="68" y="0"/>
                    <a:pt x="75" y="1"/>
                  </a:cubicBezTo>
                  <a:cubicBezTo>
                    <a:pt x="81" y="2"/>
                    <a:pt x="91" y="3"/>
                    <a:pt x="90" y="7"/>
                  </a:cubicBezTo>
                  <a:cubicBezTo>
                    <a:pt x="89" y="11"/>
                    <a:pt x="86" y="15"/>
                    <a:pt x="83" y="15"/>
                  </a:cubicBezTo>
                  <a:cubicBezTo>
                    <a:pt x="79" y="15"/>
                    <a:pt x="79" y="14"/>
                    <a:pt x="75" y="15"/>
                  </a:cubicBezTo>
                  <a:cubicBezTo>
                    <a:pt x="71" y="16"/>
                    <a:pt x="70" y="15"/>
                    <a:pt x="68" y="18"/>
                  </a:cubicBezTo>
                  <a:cubicBezTo>
                    <a:pt x="65" y="22"/>
                    <a:pt x="67" y="23"/>
                    <a:pt x="62" y="25"/>
                  </a:cubicBezTo>
                  <a:cubicBezTo>
                    <a:pt x="58" y="26"/>
                    <a:pt x="54" y="27"/>
                    <a:pt x="51" y="29"/>
                  </a:cubicBezTo>
                  <a:cubicBezTo>
                    <a:pt x="49" y="31"/>
                    <a:pt x="48" y="30"/>
                    <a:pt x="46" y="34"/>
                  </a:cubicBezTo>
                  <a:cubicBezTo>
                    <a:pt x="45" y="38"/>
                    <a:pt x="47" y="40"/>
                    <a:pt x="42" y="43"/>
                  </a:cubicBezTo>
                  <a:cubicBezTo>
                    <a:pt x="37" y="46"/>
                    <a:pt x="36" y="43"/>
                    <a:pt x="33" y="49"/>
                  </a:cubicBezTo>
                  <a:cubicBezTo>
                    <a:pt x="30" y="55"/>
                    <a:pt x="32" y="56"/>
                    <a:pt x="25" y="60"/>
                  </a:cubicBezTo>
                  <a:cubicBezTo>
                    <a:pt x="18" y="63"/>
                    <a:pt x="13" y="62"/>
                    <a:pt x="8" y="59"/>
                  </a:cubicBezTo>
                  <a:cubicBezTo>
                    <a:pt x="3" y="56"/>
                    <a:pt x="0" y="46"/>
                    <a:pt x="9" y="45"/>
                  </a:cubicBezTo>
                  <a:cubicBezTo>
                    <a:pt x="18" y="45"/>
                    <a:pt x="21" y="40"/>
                    <a:pt x="22" y="38"/>
                  </a:cubicBezTo>
                  <a:cubicBezTo>
                    <a:pt x="22" y="35"/>
                    <a:pt x="23" y="31"/>
                    <a:pt x="24" y="29"/>
                  </a:cubicBezTo>
                  <a:close/>
                </a:path>
              </a:pathLst>
            </a:custGeom>
            <a:solidFill>
              <a:srgbClr val="E35F3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519" dirty="0">
                <a:solidFill>
                  <a:prstClr val="black"/>
                </a:solidFill>
              </a:endParaRPr>
            </a:p>
          </p:txBody>
        </p:sp>
        <p:sp>
          <p:nvSpPr>
            <p:cNvPr id="295" name="Freeform 830"/>
            <p:cNvSpPr>
              <a:spLocks/>
            </p:cNvSpPr>
            <p:nvPr/>
          </p:nvSpPr>
          <p:spPr bwMode="auto">
            <a:xfrm>
              <a:off x="2498153" y="1443932"/>
              <a:ext cx="1036512" cy="765298"/>
            </a:xfrm>
            <a:custGeom>
              <a:avLst/>
              <a:gdLst/>
              <a:ahLst/>
              <a:cxnLst>
                <a:cxn ang="0">
                  <a:pos x="24" y="30"/>
                </a:cxn>
                <a:cxn ang="0">
                  <a:pos x="36" y="18"/>
                </a:cxn>
                <a:cxn ang="0">
                  <a:pos x="47" y="11"/>
                </a:cxn>
                <a:cxn ang="0">
                  <a:pos x="58" y="1"/>
                </a:cxn>
                <a:cxn ang="0">
                  <a:pos x="74" y="0"/>
                </a:cxn>
                <a:cxn ang="0">
                  <a:pos x="89" y="6"/>
                </a:cxn>
                <a:cxn ang="0">
                  <a:pos x="83" y="14"/>
                </a:cxn>
                <a:cxn ang="0">
                  <a:pos x="75" y="13"/>
                </a:cxn>
                <a:cxn ang="0">
                  <a:pos x="68" y="17"/>
                </a:cxn>
                <a:cxn ang="0">
                  <a:pos x="62" y="23"/>
                </a:cxn>
                <a:cxn ang="0">
                  <a:pos x="51" y="27"/>
                </a:cxn>
                <a:cxn ang="0">
                  <a:pos x="46" y="33"/>
                </a:cxn>
                <a:cxn ang="0">
                  <a:pos x="42" y="42"/>
                </a:cxn>
                <a:cxn ang="0">
                  <a:pos x="33" y="48"/>
                </a:cxn>
                <a:cxn ang="0">
                  <a:pos x="25" y="58"/>
                </a:cxn>
                <a:cxn ang="0">
                  <a:pos x="8" y="58"/>
                </a:cxn>
                <a:cxn ang="0">
                  <a:pos x="9" y="45"/>
                </a:cxn>
                <a:cxn ang="0">
                  <a:pos x="22" y="38"/>
                </a:cxn>
                <a:cxn ang="0">
                  <a:pos x="24" y="30"/>
                </a:cxn>
              </a:cxnLst>
              <a:rect l="0" t="0" r="r" b="b"/>
              <a:pathLst>
                <a:path w="90" h="62">
                  <a:moveTo>
                    <a:pt x="24" y="30"/>
                  </a:moveTo>
                  <a:cubicBezTo>
                    <a:pt x="25" y="29"/>
                    <a:pt x="29" y="23"/>
                    <a:pt x="36" y="18"/>
                  </a:cubicBezTo>
                  <a:cubicBezTo>
                    <a:pt x="43" y="14"/>
                    <a:pt x="44" y="16"/>
                    <a:pt x="47" y="11"/>
                  </a:cubicBezTo>
                  <a:cubicBezTo>
                    <a:pt x="50" y="5"/>
                    <a:pt x="53" y="3"/>
                    <a:pt x="58" y="1"/>
                  </a:cubicBezTo>
                  <a:cubicBezTo>
                    <a:pt x="63" y="0"/>
                    <a:pt x="68" y="0"/>
                    <a:pt x="74" y="0"/>
                  </a:cubicBezTo>
                  <a:cubicBezTo>
                    <a:pt x="81" y="1"/>
                    <a:pt x="90" y="2"/>
                    <a:pt x="89" y="6"/>
                  </a:cubicBezTo>
                  <a:cubicBezTo>
                    <a:pt x="88" y="10"/>
                    <a:pt x="86" y="14"/>
                    <a:pt x="83" y="14"/>
                  </a:cubicBezTo>
                  <a:cubicBezTo>
                    <a:pt x="79" y="14"/>
                    <a:pt x="79" y="13"/>
                    <a:pt x="75" y="13"/>
                  </a:cubicBezTo>
                  <a:cubicBezTo>
                    <a:pt x="71" y="14"/>
                    <a:pt x="70" y="13"/>
                    <a:pt x="68" y="17"/>
                  </a:cubicBezTo>
                  <a:cubicBezTo>
                    <a:pt x="65" y="21"/>
                    <a:pt x="67" y="21"/>
                    <a:pt x="62" y="23"/>
                  </a:cubicBezTo>
                  <a:cubicBezTo>
                    <a:pt x="58" y="25"/>
                    <a:pt x="54" y="25"/>
                    <a:pt x="51" y="27"/>
                  </a:cubicBezTo>
                  <a:cubicBezTo>
                    <a:pt x="49" y="29"/>
                    <a:pt x="48" y="28"/>
                    <a:pt x="46" y="33"/>
                  </a:cubicBezTo>
                  <a:cubicBezTo>
                    <a:pt x="44" y="37"/>
                    <a:pt x="47" y="39"/>
                    <a:pt x="42" y="42"/>
                  </a:cubicBezTo>
                  <a:cubicBezTo>
                    <a:pt x="37" y="45"/>
                    <a:pt x="36" y="42"/>
                    <a:pt x="33" y="48"/>
                  </a:cubicBezTo>
                  <a:cubicBezTo>
                    <a:pt x="30" y="54"/>
                    <a:pt x="32" y="54"/>
                    <a:pt x="25" y="58"/>
                  </a:cubicBezTo>
                  <a:cubicBezTo>
                    <a:pt x="18" y="62"/>
                    <a:pt x="14" y="61"/>
                    <a:pt x="8" y="58"/>
                  </a:cubicBezTo>
                  <a:cubicBezTo>
                    <a:pt x="3" y="54"/>
                    <a:pt x="0" y="45"/>
                    <a:pt x="9" y="45"/>
                  </a:cubicBezTo>
                  <a:cubicBezTo>
                    <a:pt x="18" y="44"/>
                    <a:pt x="21" y="39"/>
                    <a:pt x="22" y="38"/>
                  </a:cubicBezTo>
                  <a:cubicBezTo>
                    <a:pt x="23" y="35"/>
                    <a:pt x="24" y="31"/>
                    <a:pt x="24" y="30"/>
                  </a:cubicBezTo>
                  <a:close/>
                </a:path>
              </a:pathLst>
            </a:custGeom>
            <a:solidFill>
              <a:srgbClr val="E46133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519" dirty="0">
                <a:solidFill>
                  <a:prstClr val="black"/>
                </a:solidFill>
              </a:endParaRPr>
            </a:p>
          </p:txBody>
        </p:sp>
        <p:sp>
          <p:nvSpPr>
            <p:cNvPr id="296" name="Freeform 831"/>
            <p:cNvSpPr>
              <a:spLocks/>
            </p:cNvSpPr>
            <p:nvPr/>
          </p:nvSpPr>
          <p:spPr bwMode="auto">
            <a:xfrm>
              <a:off x="2509785" y="1443933"/>
              <a:ext cx="1024995" cy="752954"/>
            </a:xfrm>
            <a:custGeom>
              <a:avLst/>
              <a:gdLst/>
              <a:ahLst/>
              <a:cxnLst>
                <a:cxn ang="0">
                  <a:pos x="24" y="31"/>
                </a:cxn>
                <a:cxn ang="0">
                  <a:pos x="35" y="19"/>
                </a:cxn>
                <a:cxn ang="0">
                  <a:pos x="46" y="12"/>
                </a:cxn>
                <a:cxn ang="0">
                  <a:pos x="57" y="2"/>
                </a:cxn>
                <a:cxn ang="0">
                  <a:pos x="73" y="0"/>
                </a:cxn>
                <a:cxn ang="0">
                  <a:pos x="88" y="6"/>
                </a:cxn>
                <a:cxn ang="0">
                  <a:pos x="82" y="13"/>
                </a:cxn>
                <a:cxn ang="0">
                  <a:pos x="74" y="13"/>
                </a:cxn>
                <a:cxn ang="0">
                  <a:pos x="67" y="16"/>
                </a:cxn>
                <a:cxn ang="0">
                  <a:pos x="61" y="23"/>
                </a:cxn>
                <a:cxn ang="0">
                  <a:pos x="50" y="27"/>
                </a:cxn>
                <a:cxn ang="0">
                  <a:pos x="45" y="32"/>
                </a:cxn>
                <a:cxn ang="0">
                  <a:pos x="41" y="42"/>
                </a:cxn>
                <a:cxn ang="0">
                  <a:pos x="31" y="47"/>
                </a:cxn>
                <a:cxn ang="0">
                  <a:pos x="24" y="58"/>
                </a:cxn>
                <a:cxn ang="0">
                  <a:pos x="8" y="57"/>
                </a:cxn>
                <a:cxn ang="0">
                  <a:pos x="9" y="45"/>
                </a:cxn>
                <a:cxn ang="0">
                  <a:pos x="22" y="38"/>
                </a:cxn>
                <a:cxn ang="0">
                  <a:pos x="24" y="31"/>
                </a:cxn>
              </a:cxnLst>
              <a:rect l="0" t="0" r="r" b="b"/>
              <a:pathLst>
                <a:path w="89" h="61">
                  <a:moveTo>
                    <a:pt x="24" y="31"/>
                  </a:moveTo>
                  <a:cubicBezTo>
                    <a:pt x="24" y="30"/>
                    <a:pt x="29" y="23"/>
                    <a:pt x="35" y="19"/>
                  </a:cubicBezTo>
                  <a:cubicBezTo>
                    <a:pt x="42" y="14"/>
                    <a:pt x="43" y="17"/>
                    <a:pt x="46" y="12"/>
                  </a:cubicBezTo>
                  <a:cubicBezTo>
                    <a:pt x="50" y="6"/>
                    <a:pt x="52" y="4"/>
                    <a:pt x="57" y="2"/>
                  </a:cubicBezTo>
                  <a:cubicBezTo>
                    <a:pt x="63" y="0"/>
                    <a:pt x="67" y="0"/>
                    <a:pt x="73" y="0"/>
                  </a:cubicBezTo>
                  <a:cubicBezTo>
                    <a:pt x="80" y="1"/>
                    <a:pt x="89" y="2"/>
                    <a:pt x="88" y="6"/>
                  </a:cubicBezTo>
                  <a:cubicBezTo>
                    <a:pt x="87" y="10"/>
                    <a:pt x="85" y="13"/>
                    <a:pt x="82" y="13"/>
                  </a:cubicBezTo>
                  <a:cubicBezTo>
                    <a:pt x="78" y="13"/>
                    <a:pt x="78" y="12"/>
                    <a:pt x="74" y="13"/>
                  </a:cubicBezTo>
                  <a:cubicBezTo>
                    <a:pt x="70" y="14"/>
                    <a:pt x="69" y="12"/>
                    <a:pt x="67" y="16"/>
                  </a:cubicBezTo>
                  <a:cubicBezTo>
                    <a:pt x="64" y="20"/>
                    <a:pt x="66" y="21"/>
                    <a:pt x="61" y="23"/>
                  </a:cubicBezTo>
                  <a:cubicBezTo>
                    <a:pt x="56" y="24"/>
                    <a:pt x="52" y="25"/>
                    <a:pt x="50" y="27"/>
                  </a:cubicBezTo>
                  <a:cubicBezTo>
                    <a:pt x="47" y="29"/>
                    <a:pt x="46" y="28"/>
                    <a:pt x="45" y="32"/>
                  </a:cubicBezTo>
                  <a:cubicBezTo>
                    <a:pt x="43" y="37"/>
                    <a:pt x="46" y="39"/>
                    <a:pt x="41" y="42"/>
                  </a:cubicBezTo>
                  <a:cubicBezTo>
                    <a:pt x="36" y="45"/>
                    <a:pt x="35" y="42"/>
                    <a:pt x="31" y="47"/>
                  </a:cubicBezTo>
                  <a:cubicBezTo>
                    <a:pt x="28" y="53"/>
                    <a:pt x="31" y="54"/>
                    <a:pt x="24" y="58"/>
                  </a:cubicBezTo>
                  <a:cubicBezTo>
                    <a:pt x="17" y="61"/>
                    <a:pt x="13" y="61"/>
                    <a:pt x="8" y="57"/>
                  </a:cubicBezTo>
                  <a:cubicBezTo>
                    <a:pt x="2" y="54"/>
                    <a:pt x="0" y="45"/>
                    <a:pt x="9" y="45"/>
                  </a:cubicBezTo>
                  <a:cubicBezTo>
                    <a:pt x="18" y="45"/>
                    <a:pt x="21" y="40"/>
                    <a:pt x="22" y="38"/>
                  </a:cubicBezTo>
                  <a:cubicBezTo>
                    <a:pt x="22" y="36"/>
                    <a:pt x="24" y="32"/>
                    <a:pt x="24" y="31"/>
                  </a:cubicBezTo>
                  <a:close/>
                </a:path>
              </a:pathLst>
            </a:custGeom>
            <a:solidFill>
              <a:srgbClr val="E56234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519" dirty="0">
                <a:solidFill>
                  <a:prstClr val="black"/>
                </a:solidFill>
              </a:endParaRPr>
            </a:p>
          </p:txBody>
        </p:sp>
        <p:sp>
          <p:nvSpPr>
            <p:cNvPr id="297" name="Freeform 832"/>
            <p:cNvSpPr>
              <a:spLocks/>
            </p:cNvSpPr>
            <p:nvPr/>
          </p:nvSpPr>
          <p:spPr bwMode="auto">
            <a:xfrm>
              <a:off x="2509785" y="1443933"/>
              <a:ext cx="1024995" cy="752954"/>
            </a:xfrm>
            <a:custGeom>
              <a:avLst/>
              <a:gdLst/>
              <a:ahLst/>
              <a:cxnLst>
                <a:cxn ang="0">
                  <a:pos x="25" y="33"/>
                </a:cxn>
                <a:cxn ang="0">
                  <a:pos x="35" y="19"/>
                </a:cxn>
                <a:cxn ang="0">
                  <a:pos x="46" y="12"/>
                </a:cxn>
                <a:cxn ang="0">
                  <a:pos x="57" y="3"/>
                </a:cxn>
                <a:cxn ang="0">
                  <a:pos x="73" y="1"/>
                </a:cxn>
                <a:cxn ang="0">
                  <a:pos x="87" y="6"/>
                </a:cxn>
                <a:cxn ang="0">
                  <a:pos x="82" y="13"/>
                </a:cxn>
                <a:cxn ang="0">
                  <a:pos x="73" y="12"/>
                </a:cxn>
                <a:cxn ang="0">
                  <a:pos x="66" y="16"/>
                </a:cxn>
                <a:cxn ang="0">
                  <a:pos x="61" y="22"/>
                </a:cxn>
                <a:cxn ang="0">
                  <a:pos x="50" y="26"/>
                </a:cxn>
                <a:cxn ang="0">
                  <a:pos x="44" y="32"/>
                </a:cxn>
                <a:cxn ang="0">
                  <a:pos x="41" y="41"/>
                </a:cxn>
                <a:cxn ang="0">
                  <a:pos x="31" y="47"/>
                </a:cxn>
                <a:cxn ang="0">
                  <a:pos x="23" y="57"/>
                </a:cxn>
                <a:cxn ang="0">
                  <a:pos x="8" y="57"/>
                </a:cxn>
                <a:cxn ang="0">
                  <a:pos x="9" y="45"/>
                </a:cxn>
                <a:cxn ang="0">
                  <a:pos x="22" y="39"/>
                </a:cxn>
                <a:cxn ang="0">
                  <a:pos x="25" y="33"/>
                </a:cxn>
              </a:cxnLst>
              <a:rect l="0" t="0" r="r" b="b"/>
              <a:pathLst>
                <a:path w="89" h="61">
                  <a:moveTo>
                    <a:pt x="25" y="33"/>
                  </a:moveTo>
                  <a:cubicBezTo>
                    <a:pt x="25" y="32"/>
                    <a:pt x="29" y="24"/>
                    <a:pt x="35" y="19"/>
                  </a:cubicBezTo>
                  <a:cubicBezTo>
                    <a:pt x="42" y="15"/>
                    <a:pt x="43" y="18"/>
                    <a:pt x="46" y="12"/>
                  </a:cubicBezTo>
                  <a:cubicBezTo>
                    <a:pt x="50" y="7"/>
                    <a:pt x="52" y="5"/>
                    <a:pt x="57" y="3"/>
                  </a:cubicBezTo>
                  <a:cubicBezTo>
                    <a:pt x="63" y="1"/>
                    <a:pt x="67" y="0"/>
                    <a:pt x="73" y="1"/>
                  </a:cubicBezTo>
                  <a:cubicBezTo>
                    <a:pt x="80" y="1"/>
                    <a:pt x="89" y="1"/>
                    <a:pt x="87" y="6"/>
                  </a:cubicBezTo>
                  <a:cubicBezTo>
                    <a:pt x="86" y="10"/>
                    <a:pt x="85" y="13"/>
                    <a:pt x="82" y="13"/>
                  </a:cubicBezTo>
                  <a:cubicBezTo>
                    <a:pt x="78" y="13"/>
                    <a:pt x="77" y="12"/>
                    <a:pt x="73" y="12"/>
                  </a:cubicBezTo>
                  <a:cubicBezTo>
                    <a:pt x="69" y="13"/>
                    <a:pt x="69" y="12"/>
                    <a:pt x="66" y="16"/>
                  </a:cubicBezTo>
                  <a:cubicBezTo>
                    <a:pt x="64" y="19"/>
                    <a:pt x="66" y="21"/>
                    <a:pt x="61" y="22"/>
                  </a:cubicBezTo>
                  <a:cubicBezTo>
                    <a:pt x="56" y="24"/>
                    <a:pt x="52" y="24"/>
                    <a:pt x="50" y="26"/>
                  </a:cubicBezTo>
                  <a:cubicBezTo>
                    <a:pt x="47" y="28"/>
                    <a:pt x="46" y="27"/>
                    <a:pt x="44" y="32"/>
                  </a:cubicBezTo>
                  <a:cubicBezTo>
                    <a:pt x="43" y="37"/>
                    <a:pt x="46" y="38"/>
                    <a:pt x="41" y="41"/>
                  </a:cubicBezTo>
                  <a:cubicBezTo>
                    <a:pt x="35" y="44"/>
                    <a:pt x="34" y="41"/>
                    <a:pt x="31" y="47"/>
                  </a:cubicBezTo>
                  <a:cubicBezTo>
                    <a:pt x="28" y="53"/>
                    <a:pt x="30" y="53"/>
                    <a:pt x="23" y="57"/>
                  </a:cubicBezTo>
                  <a:cubicBezTo>
                    <a:pt x="17" y="61"/>
                    <a:pt x="14" y="60"/>
                    <a:pt x="8" y="57"/>
                  </a:cubicBezTo>
                  <a:cubicBezTo>
                    <a:pt x="3" y="54"/>
                    <a:pt x="0" y="45"/>
                    <a:pt x="9" y="45"/>
                  </a:cubicBezTo>
                  <a:cubicBezTo>
                    <a:pt x="18" y="45"/>
                    <a:pt x="21" y="41"/>
                    <a:pt x="22" y="39"/>
                  </a:cubicBezTo>
                  <a:cubicBezTo>
                    <a:pt x="23" y="37"/>
                    <a:pt x="24" y="34"/>
                    <a:pt x="25" y="33"/>
                  </a:cubicBezTo>
                  <a:close/>
                </a:path>
              </a:pathLst>
            </a:custGeom>
            <a:solidFill>
              <a:srgbClr val="E6643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519" dirty="0">
                <a:solidFill>
                  <a:prstClr val="black"/>
                </a:solidFill>
              </a:endParaRPr>
            </a:p>
          </p:txBody>
        </p:sp>
        <p:sp>
          <p:nvSpPr>
            <p:cNvPr id="298" name="Freeform 833"/>
            <p:cNvSpPr>
              <a:spLocks/>
            </p:cNvSpPr>
            <p:nvPr/>
          </p:nvSpPr>
          <p:spPr bwMode="auto">
            <a:xfrm>
              <a:off x="2509671" y="1443933"/>
              <a:ext cx="1013478" cy="752954"/>
            </a:xfrm>
            <a:custGeom>
              <a:avLst/>
              <a:gdLst/>
              <a:ahLst/>
              <a:cxnLst>
                <a:cxn ang="0">
                  <a:pos x="25" y="34"/>
                </a:cxn>
                <a:cxn ang="0">
                  <a:pos x="35" y="20"/>
                </a:cxn>
                <a:cxn ang="0">
                  <a:pos x="46" y="13"/>
                </a:cxn>
                <a:cxn ang="0">
                  <a:pos x="57" y="3"/>
                </a:cxn>
                <a:cxn ang="0">
                  <a:pos x="73" y="1"/>
                </a:cxn>
                <a:cxn ang="0">
                  <a:pos x="87" y="5"/>
                </a:cxn>
                <a:cxn ang="0">
                  <a:pos x="82" y="13"/>
                </a:cxn>
                <a:cxn ang="0">
                  <a:pos x="73" y="12"/>
                </a:cxn>
                <a:cxn ang="0">
                  <a:pos x="66" y="15"/>
                </a:cxn>
                <a:cxn ang="0">
                  <a:pos x="61" y="22"/>
                </a:cxn>
                <a:cxn ang="0">
                  <a:pos x="50" y="26"/>
                </a:cxn>
                <a:cxn ang="0">
                  <a:pos x="44" y="31"/>
                </a:cxn>
                <a:cxn ang="0">
                  <a:pos x="40" y="41"/>
                </a:cxn>
                <a:cxn ang="0">
                  <a:pos x="31" y="47"/>
                </a:cxn>
                <a:cxn ang="0">
                  <a:pos x="23" y="57"/>
                </a:cxn>
                <a:cxn ang="0">
                  <a:pos x="9" y="57"/>
                </a:cxn>
                <a:cxn ang="0">
                  <a:pos x="9" y="45"/>
                </a:cxn>
                <a:cxn ang="0">
                  <a:pos x="23" y="40"/>
                </a:cxn>
                <a:cxn ang="0">
                  <a:pos x="25" y="34"/>
                </a:cxn>
              </a:cxnLst>
              <a:rect l="0" t="0" r="r" b="b"/>
              <a:pathLst>
                <a:path w="88" h="61">
                  <a:moveTo>
                    <a:pt x="25" y="34"/>
                  </a:moveTo>
                  <a:cubicBezTo>
                    <a:pt x="25" y="33"/>
                    <a:pt x="29" y="25"/>
                    <a:pt x="35" y="20"/>
                  </a:cubicBezTo>
                  <a:cubicBezTo>
                    <a:pt x="42" y="16"/>
                    <a:pt x="43" y="19"/>
                    <a:pt x="46" y="13"/>
                  </a:cubicBezTo>
                  <a:cubicBezTo>
                    <a:pt x="50" y="8"/>
                    <a:pt x="52" y="5"/>
                    <a:pt x="57" y="3"/>
                  </a:cubicBezTo>
                  <a:cubicBezTo>
                    <a:pt x="63" y="1"/>
                    <a:pt x="66" y="0"/>
                    <a:pt x="73" y="1"/>
                  </a:cubicBezTo>
                  <a:cubicBezTo>
                    <a:pt x="79" y="2"/>
                    <a:pt x="88" y="1"/>
                    <a:pt x="87" y="5"/>
                  </a:cubicBezTo>
                  <a:cubicBezTo>
                    <a:pt x="86" y="10"/>
                    <a:pt x="85" y="13"/>
                    <a:pt x="82" y="13"/>
                  </a:cubicBezTo>
                  <a:cubicBezTo>
                    <a:pt x="78" y="13"/>
                    <a:pt x="77" y="11"/>
                    <a:pt x="73" y="12"/>
                  </a:cubicBezTo>
                  <a:cubicBezTo>
                    <a:pt x="69" y="13"/>
                    <a:pt x="69" y="11"/>
                    <a:pt x="66" y="15"/>
                  </a:cubicBezTo>
                  <a:cubicBezTo>
                    <a:pt x="64" y="19"/>
                    <a:pt x="66" y="20"/>
                    <a:pt x="61" y="22"/>
                  </a:cubicBezTo>
                  <a:cubicBezTo>
                    <a:pt x="56" y="24"/>
                    <a:pt x="52" y="24"/>
                    <a:pt x="50" y="26"/>
                  </a:cubicBezTo>
                  <a:cubicBezTo>
                    <a:pt x="47" y="28"/>
                    <a:pt x="46" y="27"/>
                    <a:pt x="44" y="31"/>
                  </a:cubicBezTo>
                  <a:cubicBezTo>
                    <a:pt x="42" y="36"/>
                    <a:pt x="45" y="38"/>
                    <a:pt x="40" y="41"/>
                  </a:cubicBezTo>
                  <a:cubicBezTo>
                    <a:pt x="35" y="44"/>
                    <a:pt x="34" y="41"/>
                    <a:pt x="31" y="47"/>
                  </a:cubicBezTo>
                  <a:cubicBezTo>
                    <a:pt x="28" y="52"/>
                    <a:pt x="30" y="53"/>
                    <a:pt x="23" y="57"/>
                  </a:cubicBezTo>
                  <a:cubicBezTo>
                    <a:pt x="16" y="61"/>
                    <a:pt x="14" y="60"/>
                    <a:pt x="9" y="57"/>
                  </a:cubicBezTo>
                  <a:cubicBezTo>
                    <a:pt x="3" y="53"/>
                    <a:pt x="0" y="45"/>
                    <a:pt x="9" y="45"/>
                  </a:cubicBezTo>
                  <a:cubicBezTo>
                    <a:pt x="18" y="45"/>
                    <a:pt x="21" y="41"/>
                    <a:pt x="23" y="40"/>
                  </a:cubicBezTo>
                  <a:cubicBezTo>
                    <a:pt x="24" y="38"/>
                    <a:pt x="25" y="35"/>
                    <a:pt x="25" y="34"/>
                  </a:cubicBezTo>
                  <a:close/>
                </a:path>
              </a:pathLst>
            </a:custGeom>
            <a:solidFill>
              <a:srgbClr val="E7663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519" dirty="0">
                <a:solidFill>
                  <a:prstClr val="black"/>
                </a:solidFill>
              </a:endParaRPr>
            </a:p>
          </p:txBody>
        </p:sp>
        <p:sp>
          <p:nvSpPr>
            <p:cNvPr id="299" name="Freeform 834"/>
            <p:cNvSpPr>
              <a:spLocks/>
            </p:cNvSpPr>
            <p:nvPr/>
          </p:nvSpPr>
          <p:spPr bwMode="auto">
            <a:xfrm>
              <a:off x="2509671" y="1443934"/>
              <a:ext cx="1013478" cy="740611"/>
            </a:xfrm>
            <a:custGeom>
              <a:avLst/>
              <a:gdLst/>
              <a:ahLst/>
              <a:cxnLst>
                <a:cxn ang="0">
                  <a:pos x="26" y="35"/>
                </a:cxn>
                <a:cxn ang="0">
                  <a:pos x="36" y="21"/>
                </a:cxn>
                <a:cxn ang="0">
                  <a:pos x="47" y="14"/>
                </a:cxn>
                <a:cxn ang="0">
                  <a:pos x="58" y="4"/>
                </a:cxn>
                <a:cxn ang="0">
                  <a:pos x="73" y="1"/>
                </a:cxn>
                <a:cxn ang="0">
                  <a:pos x="87" y="5"/>
                </a:cxn>
                <a:cxn ang="0">
                  <a:pos x="82" y="12"/>
                </a:cxn>
                <a:cxn ang="0">
                  <a:pos x="73" y="12"/>
                </a:cxn>
                <a:cxn ang="0">
                  <a:pos x="66" y="15"/>
                </a:cxn>
                <a:cxn ang="0">
                  <a:pos x="61" y="21"/>
                </a:cxn>
                <a:cxn ang="0">
                  <a:pos x="49" y="25"/>
                </a:cxn>
                <a:cxn ang="0">
                  <a:pos x="44" y="31"/>
                </a:cxn>
                <a:cxn ang="0">
                  <a:pos x="40" y="41"/>
                </a:cxn>
                <a:cxn ang="0">
                  <a:pos x="31" y="46"/>
                </a:cxn>
                <a:cxn ang="0">
                  <a:pos x="23" y="56"/>
                </a:cxn>
                <a:cxn ang="0">
                  <a:pos x="9" y="56"/>
                </a:cxn>
                <a:cxn ang="0">
                  <a:pos x="9" y="45"/>
                </a:cxn>
                <a:cxn ang="0">
                  <a:pos x="23" y="41"/>
                </a:cxn>
                <a:cxn ang="0">
                  <a:pos x="26" y="35"/>
                </a:cxn>
              </a:cxnLst>
              <a:rect l="0" t="0" r="r" b="b"/>
              <a:pathLst>
                <a:path w="88" h="60">
                  <a:moveTo>
                    <a:pt x="26" y="35"/>
                  </a:moveTo>
                  <a:cubicBezTo>
                    <a:pt x="25" y="35"/>
                    <a:pt x="29" y="25"/>
                    <a:pt x="36" y="21"/>
                  </a:cubicBezTo>
                  <a:cubicBezTo>
                    <a:pt x="42" y="16"/>
                    <a:pt x="43" y="20"/>
                    <a:pt x="47" y="14"/>
                  </a:cubicBezTo>
                  <a:cubicBezTo>
                    <a:pt x="50" y="9"/>
                    <a:pt x="52" y="6"/>
                    <a:pt x="58" y="4"/>
                  </a:cubicBezTo>
                  <a:cubicBezTo>
                    <a:pt x="63" y="2"/>
                    <a:pt x="66" y="0"/>
                    <a:pt x="73" y="1"/>
                  </a:cubicBezTo>
                  <a:cubicBezTo>
                    <a:pt x="79" y="2"/>
                    <a:pt x="88" y="1"/>
                    <a:pt x="87" y="5"/>
                  </a:cubicBezTo>
                  <a:cubicBezTo>
                    <a:pt x="86" y="9"/>
                    <a:pt x="85" y="12"/>
                    <a:pt x="82" y="12"/>
                  </a:cubicBezTo>
                  <a:cubicBezTo>
                    <a:pt x="78" y="12"/>
                    <a:pt x="77" y="11"/>
                    <a:pt x="73" y="12"/>
                  </a:cubicBezTo>
                  <a:cubicBezTo>
                    <a:pt x="69" y="12"/>
                    <a:pt x="69" y="11"/>
                    <a:pt x="66" y="15"/>
                  </a:cubicBezTo>
                  <a:cubicBezTo>
                    <a:pt x="64" y="18"/>
                    <a:pt x="66" y="20"/>
                    <a:pt x="61" y="21"/>
                  </a:cubicBezTo>
                  <a:cubicBezTo>
                    <a:pt x="56" y="23"/>
                    <a:pt x="52" y="23"/>
                    <a:pt x="49" y="25"/>
                  </a:cubicBezTo>
                  <a:cubicBezTo>
                    <a:pt x="47" y="27"/>
                    <a:pt x="46" y="26"/>
                    <a:pt x="44" y="31"/>
                  </a:cubicBezTo>
                  <a:cubicBezTo>
                    <a:pt x="42" y="36"/>
                    <a:pt x="45" y="38"/>
                    <a:pt x="40" y="41"/>
                  </a:cubicBezTo>
                  <a:cubicBezTo>
                    <a:pt x="35" y="44"/>
                    <a:pt x="34" y="40"/>
                    <a:pt x="31" y="46"/>
                  </a:cubicBezTo>
                  <a:cubicBezTo>
                    <a:pt x="27" y="52"/>
                    <a:pt x="30" y="53"/>
                    <a:pt x="23" y="56"/>
                  </a:cubicBezTo>
                  <a:cubicBezTo>
                    <a:pt x="16" y="60"/>
                    <a:pt x="15" y="60"/>
                    <a:pt x="9" y="56"/>
                  </a:cubicBezTo>
                  <a:cubicBezTo>
                    <a:pt x="4" y="53"/>
                    <a:pt x="0" y="45"/>
                    <a:pt x="9" y="45"/>
                  </a:cubicBezTo>
                  <a:cubicBezTo>
                    <a:pt x="18" y="46"/>
                    <a:pt x="22" y="42"/>
                    <a:pt x="23" y="41"/>
                  </a:cubicBezTo>
                  <a:cubicBezTo>
                    <a:pt x="24" y="39"/>
                    <a:pt x="26" y="36"/>
                    <a:pt x="26" y="35"/>
                  </a:cubicBezTo>
                  <a:close/>
                </a:path>
              </a:pathLst>
            </a:custGeom>
            <a:solidFill>
              <a:srgbClr val="E9673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519" dirty="0">
                <a:solidFill>
                  <a:prstClr val="black"/>
                </a:solidFill>
              </a:endParaRPr>
            </a:p>
          </p:txBody>
        </p:sp>
        <p:sp>
          <p:nvSpPr>
            <p:cNvPr id="300" name="Freeform 835"/>
            <p:cNvSpPr>
              <a:spLocks/>
            </p:cNvSpPr>
            <p:nvPr/>
          </p:nvSpPr>
          <p:spPr bwMode="auto">
            <a:xfrm>
              <a:off x="2509672" y="1443934"/>
              <a:ext cx="1001961" cy="740611"/>
            </a:xfrm>
            <a:custGeom>
              <a:avLst/>
              <a:gdLst/>
              <a:ahLst/>
              <a:cxnLst>
                <a:cxn ang="0">
                  <a:pos x="26" y="37"/>
                </a:cxn>
                <a:cxn ang="0">
                  <a:pos x="36" y="22"/>
                </a:cxn>
                <a:cxn ang="0">
                  <a:pos x="47" y="15"/>
                </a:cxn>
                <a:cxn ang="0">
                  <a:pos x="58" y="4"/>
                </a:cxn>
                <a:cxn ang="0">
                  <a:pos x="73" y="1"/>
                </a:cxn>
                <a:cxn ang="0">
                  <a:pos x="86" y="5"/>
                </a:cxn>
                <a:cxn ang="0">
                  <a:pos x="81" y="12"/>
                </a:cxn>
                <a:cxn ang="0">
                  <a:pos x="73" y="11"/>
                </a:cxn>
                <a:cxn ang="0">
                  <a:pos x="66" y="14"/>
                </a:cxn>
                <a:cxn ang="0">
                  <a:pos x="61" y="21"/>
                </a:cxn>
                <a:cxn ang="0">
                  <a:pos x="49" y="25"/>
                </a:cxn>
                <a:cxn ang="0">
                  <a:pos x="44" y="31"/>
                </a:cxn>
                <a:cxn ang="0">
                  <a:pos x="40" y="40"/>
                </a:cxn>
                <a:cxn ang="0">
                  <a:pos x="30" y="46"/>
                </a:cxn>
                <a:cxn ang="0">
                  <a:pos x="23" y="56"/>
                </a:cxn>
                <a:cxn ang="0">
                  <a:pos x="10" y="56"/>
                </a:cxn>
                <a:cxn ang="0">
                  <a:pos x="9" y="46"/>
                </a:cxn>
                <a:cxn ang="0">
                  <a:pos x="23" y="42"/>
                </a:cxn>
                <a:cxn ang="0">
                  <a:pos x="26" y="37"/>
                </a:cxn>
              </a:cxnLst>
              <a:rect l="0" t="0" r="r" b="b"/>
              <a:pathLst>
                <a:path w="87" h="60">
                  <a:moveTo>
                    <a:pt x="26" y="37"/>
                  </a:moveTo>
                  <a:cubicBezTo>
                    <a:pt x="26" y="36"/>
                    <a:pt x="29" y="26"/>
                    <a:pt x="36" y="22"/>
                  </a:cubicBezTo>
                  <a:cubicBezTo>
                    <a:pt x="42" y="17"/>
                    <a:pt x="43" y="20"/>
                    <a:pt x="47" y="15"/>
                  </a:cubicBezTo>
                  <a:cubicBezTo>
                    <a:pt x="50" y="9"/>
                    <a:pt x="52" y="7"/>
                    <a:pt x="58" y="4"/>
                  </a:cubicBezTo>
                  <a:cubicBezTo>
                    <a:pt x="63" y="2"/>
                    <a:pt x="66" y="0"/>
                    <a:pt x="73" y="1"/>
                  </a:cubicBezTo>
                  <a:cubicBezTo>
                    <a:pt x="79" y="2"/>
                    <a:pt x="87" y="1"/>
                    <a:pt x="86" y="5"/>
                  </a:cubicBezTo>
                  <a:cubicBezTo>
                    <a:pt x="85" y="9"/>
                    <a:pt x="85" y="12"/>
                    <a:pt x="81" y="12"/>
                  </a:cubicBezTo>
                  <a:cubicBezTo>
                    <a:pt x="78" y="12"/>
                    <a:pt x="77" y="10"/>
                    <a:pt x="73" y="11"/>
                  </a:cubicBezTo>
                  <a:cubicBezTo>
                    <a:pt x="69" y="12"/>
                    <a:pt x="69" y="10"/>
                    <a:pt x="66" y="14"/>
                  </a:cubicBezTo>
                  <a:cubicBezTo>
                    <a:pt x="63" y="18"/>
                    <a:pt x="66" y="19"/>
                    <a:pt x="61" y="21"/>
                  </a:cubicBezTo>
                  <a:cubicBezTo>
                    <a:pt x="56" y="23"/>
                    <a:pt x="52" y="23"/>
                    <a:pt x="49" y="25"/>
                  </a:cubicBezTo>
                  <a:cubicBezTo>
                    <a:pt x="47" y="27"/>
                    <a:pt x="45" y="25"/>
                    <a:pt x="44" y="31"/>
                  </a:cubicBezTo>
                  <a:cubicBezTo>
                    <a:pt x="42" y="36"/>
                    <a:pt x="45" y="37"/>
                    <a:pt x="40" y="40"/>
                  </a:cubicBezTo>
                  <a:cubicBezTo>
                    <a:pt x="35" y="43"/>
                    <a:pt x="34" y="40"/>
                    <a:pt x="30" y="46"/>
                  </a:cubicBezTo>
                  <a:cubicBezTo>
                    <a:pt x="27" y="52"/>
                    <a:pt x="30" y="52"/>
                    <a:pt x="23" y="56"/>
                  </a:cubicBezTo>
                  <a:cubicBezTo>
                    <a:pt x="16" y="60"/>
                    <a:pt x="15" y="60"/>
                    <a:pt x="10" y="56"/>
                  </a:cubicBezTo>
                  <a:cubicBezTo>
                    <a:pt x="4" y="53"/>
                    <a:pt x="0" y="45"/>
                    <a:pt x="9" y="46"/>
                  </a:cubicBezTo>
                  <a:cubicBezTo>
                    <a:pt x="19" y="46"/>
                    <a:pt x="22" y="43"/>
                    <a:pt x="23" y="42"/>
                  </a:cubicBezTo>
                  <a:cubicBezTo>
                    <a:pt x="25" y="40"/>
                    <a:pt x="27" y="38"/>
                    <a:pt x="26" y="37"/>
                  </a:cubicBezTo>
                  <a:close/>
                </a:path>
              </a:pathLst>
            </a:custGeom>
            <a:solidFill>
              <a:srgbClr val="EA693B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519" dirty="0">
                <a:solidFill>
                  <a:prstClr val="black"/>
                </a:solidFill>
              </a:endParaRPr>
            </a:p>
          </p:txBody>
        </p:sp>
        <p:sp>
          <p:nvSpPr>
            <p:cNvPr id="301" name="Freeform 836"/>
            <p:cNvSpPr>
              <a:spLocks/>
            </p:cNvSpPr>
            <p:nvPr/>
          </p:nvSpPr>
          <p:spPr bwMode="auto">
            <a:xfrm>
              <a:off x="2509672" y="1456276"/>
              <a:ext cx="1001961" cy="715924"/>
            </a:xfrm>
            <a:custGeom>
              <a:avLst/>
              <a:gdLst/>
              <a:ahLst/>
              <a:cxnLst>
                <a:cxn ang="0">
                  <a:pos x="27" y="37"/>
                </a:cxn>
                <a:cxn ang="0">
                  <a:pos x="36" y="21"/>
                </a:cxn>
                <a:cxn ang="0">
                  <a:pos x="47" y="15"/>
                </a:cxn>
                <a:cxn ang="0">
                  <a:pos x="58" y="4"/>
                </a:cxn>
                <a:cxn ang="0">
                  <a:pos x="72" y="0"/>
                </a:cxn>
                <a:cxn ang="0">
                  <a:pos x="86" y="4"/>
                </a:cxn>
                <a:cxn ang="0">
                  <a:pos x="81" y="10"/>
                </a:cxn>
                <a:cxn ang="0">
                  <a:pos x="73" y="10"/>
                </a:cxn>
                <a:cxn ang="0">
                  <a:pos x="66" y="13"/>
                </a:cxn>
                <a:cxn ang="0">
                  <a:pos x="61" y="19"/>
                </a:cxn>
                <a:cxn ang="0">
                  <a:pos x="49" y="23"/>
                </a:cxn>
                <a:cxn ang="0">
                  <a:pos x="43" y="29"/>
                </a:cxn>
                <a:cxn ang="0">
                  <a:pos x="40" y="39"/>
                </a:cxn>
                <a:cxn ang="0">
                  <a:pos x="30" y="44"/>
                </a:cxn>
                <a:cxn ang="0">
                  <a:pos x="23" y="54"/>
                </a:cxn>
                <a:cxn ang="0">
                  <a:pos x="10" y="55"/>
                </a:cxn>
                <a:cxn ang="0">
                  <a:pos x="9" y="45"/>
                </a:cxn>
                <a:cxn ang="0">
                  <a:pos x="24" y="41"/>
                </a:cxn>
                <a:cxn ang="0">
                  <a:pos x="27" y="37"/>
                </a:cxn>
              </a:cxnLst>
              <a:rect l="0" t="0" r="r" b="b"/>
              <a:pathLst>
                <a:path w="87" h="58">
                  <a:moveTo>
                    <a:pt x="27" y="37"/>
                  </a:moveTo>
                  <a:cubicBezTo>
                    <a:pt x="26" y="37"/>
                    <a:pt x="29" y="26"/>
                    <a:pt x="36" y="21"/>
                  </a:cubicBezTo>
                  <a:cubicBezTo>
                    <a:pt x="42" y="17"/>
                    <a:pt x="43" y="20"/>
                    <a:pt x="47" y="15"/>
                  </a:cubicBezTo>
                  <a:cubicBezTo>
                    <a:pt x="50" y="9"/>
                    <a:pt x="52" y="6"/>
                    <a:pt x="58" y="4"/>
                  </a:cubicBezTo>
                  <a:cubicBezTo>
                    <a:pt x="64" y="2"/>
                    <a:pt x="66" y="0"/>
                    <a:pt x="72" y="0"/>
                  </a:cubicBezTo>
                  <a:cubicBezTo>
                    <a:pt x="79" y="1"/>
                    <a:pt x="87" y="0"/>
                    <a:pt x="86" y="4"/>
                  </a:cubicBezTo>
                  <a:cubicBezTo>
                    <a:pt x="85" y="8"/>
                    <a:pt x="85" y="10"/>
                    <a:pt x="81" y="10"/>
                  </a:cubicBezTo>
                  <a:cubicBezTo>
                    <a:pt x="78" y="10"/>
                    <a:pt x="77" y="9"/>
                    <a:pt x="73" y="10"/>
                  </a:cubicBezTo>
                  <a:cubicBezTo>
                    <a:pt x="69" y="10"/>
                    <a:pt x="68" y="9"/>
                    <a:pt x="66" y="13"/>
                  </a:cubicBezTo>
                  <a:cubicBezTo>
                    <a:pt x="63" y="16"/>
                    <a:pt x="65" y="18"/>
                    <a:pt x="61" y="19"/>
                  </a:cubicBezTo>
                  <a:cubicBezTo>
                    <a:pt x="56" y="21"/>
                    <a:pt x="52" y="21"/>
                    <a:pt x="49" y="23"/>
                  </a:cubicBezTo>
                  <a:cubicBezTo>
                    <a:pt x="47" y="25"/>
                    <a:pt x="45" y="24"/>
                    <a:pt x="43" y="29"/>
                  </a:cubicBezTo>
                  <a:cubicBezTo>
                    <a:pt x="42" y="35"/>
                    <a:pt x="45" y="36"/>
                    <a:pt x="40" y="39"/>
                  </a:cubicBezTo>
                  <a:cubicBezTo>
                    <a:pt x="35" y="42"/>
                    <a:pt x="33" y="39"/>
                    <a:pt x="30" y="44"/>
                  </a:cubicBezTo>
                  <a:cubicBezTo>
                    <a:pt x="27" y="50"/>
                    <a:pt x="30" y="51"/>
                    <a:pt x="23" y="54"/>
                  </a:cubicBezTo>
                  <a:cubicBezTo>
                    <a:pt x="16" y="58"/>
                    <a:pt x="16" y="58"/>
                    <a:pt x="10" y="55"/>
                  </a:cubicBezTo>
                  <a:cubicBezTo>
                    <a:pt x="5" y="51"/>
                    <a:pt x="0" y="44"/>
                    <a:pt x="9" y="45"/>
                  </a:cubicBezTo>
                  <a:cubicBezTo>
                    <a:pt x="19" y="46"/>
                    <a:pt x="22" y="42"/>
                    <a:pt x="24" y="41"/>
                  </a:cubicBezTo>
                  <a:cubicBezTo>
                    <a:pt x="25" y="40"/>
                    <a:pt x="27" y="38"/>
                    <a:pt x="27" y="37"/>
                  </a:cubicBezTo>
                  <a:close/>
                </a:path>
              </a:pathLst>
            </a:custGeom>
            <a:solidFill>
              <a:srgbClr val="EB6B3D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519" dirty="0">
                <a:solidFill>
                  <a:prstClr val="black"/>
                </a:solidFill>
              </a:endParaRPr>
            </a:p>
          </p:txBody>
        </p:sp>
        <p:sp>
          <p:nvSpPr>
            <p:cNvPr id="302" name="Freeform 837"/>
            <p:cNvSpPr>
              <a:spLocks/>
            </p:cNvSpPr>
            <p:nvPr/>
          </p:nvSpPr>
          <p:spPr bwMode="auto">
            <a:xfrm>
              <a:off x="2164172" y="1110859"/>
              <a:ext cx="1658419" cy="1098573"/>
            </a:xfrm>
            <a:custGeom>
              <a:avLst/>
              <a:gdLst/>
              <a:ahLst/>
              <a:cxnLst>
                <a:cxn ang="0">
                  <a:pos x="94" y="2"/>
                </a:cxn>
                <a:cxn ang="0">
                  <a:pos x="122" y="1"/>
                </a:cxn>
                <a:cxn ang="0">
                  <a:pos x="137" y="12"/>
                </a:cxn>
                <a:cxn ang="0">
                  <a:pos x="86" y="17"/>
                </a:cxn>
                <a:cxn ang="0">
                  <a:pos x="69" y="27"/>
                </a:cxn>
                <a:cxn ang="0">
                  <a:pos x="45" y="31"/>
                </a:cxn>
                <a:cxn ang="0">
                  <a:pos x="37" y="55"/>
                </a:cxn>
                <a:cxn ang="0">
                  <a:pos x="22" y="79"/>
                </a:cxn>
                <a:cxn ang="0">
                  <a:pos x="4" y="80"/>
                </a:cxn>
                <a:cxn ang="0">
                  <a:pos x="6" y="38"/>
                </a:cxn>
                <a:cxn ang="0">
                  <a:pos x="36" y="12"/>
                </a:cxn>
                <a:cxn ang="0">
                  <a:pos x="94" y="2"/>
                </a:cxn>
              </a:cxnLst>
              <a:rect l="0" t="0" r="r" b="b"/>
              <a:pathLst>
                <a:path w="144" h="89">
                  <a:moveTo>
                    <a:pt x="94" y="2"/>
                  </a:moveTo>
                  <a:cubicBezTo>
                    <a:pt x="101" y="2"/>
                    <a:pt x="108" y="1"/>
                    <a:pt x="122" y="1"/>
                  </a:cubicBezTo>
                  <a:cubicBezTo>
                    <a:pt x="129" y="3"/>
                    <a:pt x="144" y="6"/>
                    <a:pt x="137" y="12"/>
                  </a:cubicBezTo>
                  <a:cubicBezTo>
                    <a:pt x="117" y="6"/>
                    <a:pt x="107" y="23"/>
                    <a:pt x="86" y="17"/>
                  </a:cubicBezTo>
                  <a:cubicBezTo>
                    <a:pt x="79" y="16"/>
                    <a:pt x="73" y="21"/>
                    <a:pt x="69" y="27"/>
                  </a:cubicBezTo>
                  <a:cubicBezTo>
                    <a:pt x="65" y="31"/>
                    <a:pt x="54" y="37"/>
                    <a:pt x="45" y="31"/>
                  </a:cubicBezTo>
                  <a:cubicBezTo>
                    <a:pt x="36" y="32"/>
                    <a:pt x="40" y="47"/>
                    <a:pt x="37" y="55"/>
                  </a:cubicBezTo>
                  <a:cubicBezTo>
                    <a:pt x="33" y="64"/>
                    <a:pt x="29" y="72"/>
                    <a:pt x="22" y="79"/>
                  </a:cubicBezTo>
                  <a:cubicBezTo>
                    <a:pt x="17" y="86"/>
                    <a:pt x="12" y="89"/>
                    <a:pt x="4" y="80"/>
                  </a:cubicBezTo>
                  <a:cubicBezTo>
                    <a:pt x="0" y="69"/>
                    <a:pt x="1" y="53"/>
                    <a:pt x="6" y="38"/>
                  </a:cubicBezTo>
                  <a:cubicBezTo>
                    <a:pt x="11" y="27"/>
                    <a:pt x="21" y="17"/>
                    <a:pt x="36" y="12"/>
                  </a:cubicBezTo>
                  <a:cubicBezTo>
                    <a:pt x="36" y="12"/>
                    <a:pt x="63" y="0"/>
                    <a:pt x="94" y="2"/>
                  </a:cubicBezTo>
                  <a:close/>
                </a:path>
              </a:pathLst>
            </a:custGeom>
            <a:solidFill>
              <a:srgbClr val="D54614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519" dirty="0">
                <a:solidFill>
                  <a:prstClr val="black"/>
                </a:solidFill>
              </a:endParaRPr>
            </a:p>
          </p:txBody>
        </p:sp>
        <p:sp>
          <p:nvSpPr>
            <p:cNvPr id="303" name="Freeform 838"/>
            <p:cNvSpPr>
              <a:spLocks/>
            </p:cNvSpPr>
            <p:nvPr/>
          </p:nvSpPr>
          <p:spPr bwMode="auto">
            <a:xfrm>
              <a:off x="2164172" y="1110860"/>
              <a:ext cx="1658419" cy="1086229"/>
            </a:xfrm>
            <a:custGeom>
              <a:avLst/>
              <a:gdLst/>
              <a:ahLst/>
              <a:cxnLst>
                <a:cxn ang="0">
                  <a:pos x="94" y="2"/>
                </a:cxn>
                <a:cxn ang="0">
                  <a:pos x="122" y="1"/>
                </a:cxn>
                <a:cxn ang="0">
                  <a:pos x="137" y="12"/>
                </a:cxn>
                <a:cxn ang="0">
                  <a:pos x="86" y="17"/>
                </a:cxn>
                <a:cxn ang="0">
                  <a:pos x="69" y="27"/>
                </a:cxn>
                <a:cxn ang="0">
                  <a:pos x="45" y="30"/>
                </a:cxn>
                <a:cxn ang="0">
                  <a:pos x="37" y="55"/>
                </a:cxn>
                <a:cxn ang="0">
                  <a:pos x="22" y="78"/>
                </a:cxn>
                <a:cxn ang="0">
                  <a:pos x="5" y="80"/>
                </a:cxn>
                <a:cxn ang="0">
                  <a:pos x="6" y="38"/>
                </a:cxn>
                <a:cxn ang="0">
                  <a:pos x="36" y="12"/>
                </a:cxn>
                <a:cxn ang="0">
                  <a:pos x="94" y="2"/>
                </a:cxn>
              </a:cxnLst>
              <a:rect l="0" t="0" r="r" b="b"/>
              <a:pathLst>
                <a:path w="144" h="88">
                  <a:moveTo>
                    <a:pt x="94" y="2"/>
                  </a:moveTo>
                  <a:cubicBezTo>
                    <a:pt x="101" y="2"/>
                    <a:pt x="108" y="1"/>
                    <a:pt x="122" y="1"/>
                  </a:cubicBezTo>
                  <a:cubicBezTo>
                    <a:pt x="129" y="3"/>
                    <a:pt x="144" y="6"/>
                    <a:pt x="137" y="12"/>
                  </a:cubicBezTo>
                  <a:cubicBezTo>
                    <a:pt x="117" y="6"/>
                    <a:pt x="107" y="23"/>
                    <a:pt x="86" y="17"/>
                  </a:cubicBezTo>
                  <a:cubicBezTo>
                    <a:pt x="79" y="16"/>
                    <a:pt x="73" y="20"/>
                    <a:pt x="69" y="27"/>
                  </a:cubicBezTo>
                  <a:cubicBezTo>
                    <a:pt x="65" y="31"/>
                    <a:pt x="54" y="36"/>
                    <a:pt x="45" y="30"/>
                  </a:cubicBezTo>
                  <a:cubicBezTo>
                    <a:pt x="36" y="32"/>
                    <a:pt x="40" y="47"/>
                    <a:pt x="37" y="55"/>
                  </a:cubicBezTo>
                  <a:cubicBezTo>
                    <a:pt x="33" y="64"/>
                    <a:pt x="28" y="71"/>
                    <a:pt x="22" y="78"/>
                  </a:cubicBezTo>
                  <a:cubicBezTo>
                    <a:pt x="17" y="85"/>
                    <a:pt x="13" y="88"/>
                    <a:pt x="5" y="80"/>
                  </a:cubicBezTo>
                  <a:cubicBezTo>
                    <a:pt x="0" y="68"/>
                    <a:pt x="1" y="53"/>
                    <a:pt x="6" y="38"/>
                  </a:cubicBezTo>
                  <a:cubicBezTo>
                    <a:pt x="11" y="27"/>
                    <a:pt x="21" y="17"/>
                    <a:pt x="36" y="12"/>
                  </a:cubicBezTo>
                  <a:cubicBezTo>
                    <a:pt x="36" y="12"/>
                    <a:pt x="63" y="0"/>
                    <a:pt x="94" y="2"/>
                  </a:cubicBezTo>
                  <a:close/>
                </a:path>
              </a:pathLst>
            </a:custGeom>
            <a:solidFill>
              <a:srgbClr val="D649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519" dirty="0">
                <a:solidFill>
                  <a:prstClr val="black"/>
                </a:solidFill>
              </a:endParaRPr>
            </a:p>
          </p:txBody>
        </p:sp>
        <p:sp>
          <p:nvSpPr>
            <p:cNvPr id="304" name="Freeform 839"/>
            <p:cNvSpPr>
              <a:spLocks/>
            </p:cNvSpPr>
            <p:nvPr/>
          </p:nvSpPr>
          <p:spPr bwMode="auto">
            <a:xfrm>
              <a:off x="2164172" y="1110860"/>
              <a:ext cx="1658419" cy="1086229"/>
            </a:xfrm>
            <a:custGeom>
              <a:avLst/>
              <a:gdLst/>
              <a:ahLst/>
              <a:cxnLst>
                <a:cxn ang="0">
                  <a:pos x="94" y="2"/>
                </a:cxn>
                <a:cxn ang="0">
                  <a:pos x="122" y="1"/>
                </a:cxn>
                <a:cxn ang="0">
                  <a:pos x="136" y="11"/>
                </a:cxn>
                <a:cxn ang="0">
                  <a:pos x="86" y="17"/>
                </a:cxn>
                <a:cxn ang="0">
                  <a:pos x="69" y="27"/>
                </a:cxn>
                <a:cxn ang="0">
                  <a:pos x="45" y="30"/>
                </a:cxn>
                <a:cxn ang="0">
                  <a:pos x="37" y="55"/>
                </a:cxn>
                <a:cxn ang="0">
                  <a:pos x="22" y="78"/>
                </a:cxn>
                <a:cxn ang="0">
                  <a:pos x="5" y="80"/>
                </a:cxn>
                <a:cxn ang="0">
                  <a:pos x="6" y="38"/>
                </a:cxn>
                <a:cxn ang="0">
                  <a:pos x="36" y="12"/>
                </a:cxn>
                <a:cxn ang="0">
                  <a:pos x="94" y="2"/>
                </a:cxn>
              </a:cxnLst>
              <a:rect l="0" t="0" r="r" b="b"/>
              <a:pathLst>
                <a:path w="144" h="88">
                  <a:moveTo>
                    <a:pt x="94" y="2"/>
                  </a:moveTo>
                  <a:cubicBezTo>
                    <a:pt x="101" y="2"/>
                    <a:pt x="108" y="1"/>
                    <a:pt x="122" y="1"/>
                  </a:cubicBezTo>
                  <a:cubicBezTo>
                    <a:pt x="129" y="3"/>
                    <a:pt x="144" y="6"/>
                    <a:pt x="136" y="11"/>
                  </a:cubicBezTo>
                  <a:cubicBezTo>
                    <a:pt x="117" y="6"/>
                    <a:pt x="107" y="23"/>
                    <a:pt x="86" y="17"/>
                  </a:cubicBezTo>
                  <a:cubicBezTo>
                    <a:pt x="79" y="15"/>
                    <a:pt x="73" y="20"/>
                    <a:pt x="69" y="27"/>
                  </a:cubicBezTo>
                  <a:cubicBezTo>
                    <a:pt x="65" y="31"/>
                    <a:pt x="54" y="36"/>
                    <a:pt x="45" y="30"/>
                  </a:cubicBezTo>
                  <a:cubicBezTo>
                    <a:pt x="36" y="32"/>
                    <a:pt x="39" y="46"/>
                    <a:pt x="37" y="55"/>
                  </a:cubicBezTo>
                  <a:cubicBezTo>
                    <a:pt x="33" y="63"/>
                    <a:pt x="28" y="71"/>
                    <a:pt x="22" y="78"/>
                  </a:cubicBezTo>
                  <a:cubicBezTo>
                    <a:pt x="17" y="85"/>
                    <a:pt x="13" y="88"/>
                    <a:pt x="5" y="80"/>
                  </a:cubicBezTo>
                  <a:cubicBezTo>
                    <a:pt x="0" y="68"/>
                    <a:pt x="1" y="53"/>
                    <a:pt x="6" y="38"/>
                  </a:cubicBezTo>
                  <a:cubicBezTo>
                    <a:pt x="11" y="27"/>
                    <a:pt x="21" y="17"/>
                    <a:pt x="36" y="12"/>
                  </a:cubicBezTo>
                  <a:cubicBezTo>
                    <a:pt x="36" y="12"/>
                    <a:pt x="63" y="0"/>
                    <a:pt x="94" y="2"/>
                  </a:cubicBezTo>
                  <a:close/>
                </a:path>
              </a:pathLst>
            </a:custGeom>
            <a:solidFill>
              <a:srgbClr val="D74A1A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519" dirty="0">
                <a:solidFill>
                  <a:prstClr val="black"/>
                </a:solidFill>
              </a:endParaRPr>
            </a:p>
          </p:txBody>
        </p:sp>
        <p:sp>
          <p:nvSpPr>
            <p:cNvPr id="305" name="Freeform 840"/>
            <p:cNvSpPr>
              <a:spLocks/>
            </p:cNvSpPr>
            <p:nvPr/>
          </p:nvSpPr>
          <p:spPr bwMode="auto">
            <a:xfrm>
              <a:off x="2164172" y="1110860"/>
              <a:ext cx="1658419" cy="1086229"/>
            </a:xfrm>
            <a:custGeom>
              <a:avLst/>
              <a:gdLst/>
              <a:ahLst/>
              <a:cxnLst>
                <a:cxn ang="0">
                  <a:pos x="94" y="2"/>
                </a:cxn>
                <a:cxn ang="0">
                  <a:pos x="122" y="1"/>
                </a:cxn>
                <a:cxn ang="0">
                  <a:pos x="136" y="11"/>
                </a:cxn>
                <a:cxn ang="0">
                  <a:pos x="86" y="17"/>
                </a:cxn>
                <a:cxn ang="0">
                  <a:pos x="69" y="27"/>
                </a:cxn>
                <a:cxn ang="0">
                  <a:pos x="45" y="30"/>
                </a:cxn>
                <a:cxn ang="0">
                  <a:pos x="36" y="54"/>
                </a:cxn>
                <a:cxn ang="0">
                  <a:pos x="22" y="78"/>
                </a:cxn>
                <a:cxn ang="0">
                  <a:pos x="5" y="79"/>
                </a:cxn>
                <a:cxn ang="0">
                  <a:pos x="6" y="38"/>
                </a:cxn>
                <a:cxn ang="0">
                  <a:pos x="36" y="12"/>
                </a:cxn>
                <a:cxn ang="0">
                  <a:pos x="94" y="2"/>
                </a:cxn>
              </a:cxnLst>
              <a:rect l="0" t="0" r="r" b="b"/>
              <a:pathLst>
                <a:path w="144" h="88">
                  <a:moveTo>
                    <a:pt x="94" y="2"/>
                  </a:moveTo>
                  <a:cubicBezTo>
                    <a:pt x="101" y="2"/>
                    <a:pt x="108" y="1"/>
                    <a:pt x="122" y="1"/>
                  </a:cubicBezTo>
                  <a:cubicBezTo>
                    <a:pt x="129" y="3"/>
                    <a:pt x="144" y="6"/>
                    <a:pt x="136" y="11"/>
                  </a:cubicBezTo>
                  <a:cubicBezTo>
                    <a:pt x="117" y="6"/>
                    <a:pt x="108" y="23"/>
                    <a:pt x="86" y="17"/>
                  </a:cubicBezTo>
                  <a:cubicBezTo>
                    <a:pt x="79" y="15"/>
                    <a:pt x="73" y="20"/>
                    <a:pt x="69" y="27"/>
                  </a:cubicBezTo>
                  <a:cubicBezTo>
                    <a:pt x="65" y="30"/>
                    <a:pt x="54" y="36"/>
                    <a:pt x="45" y="30"/>
                  </a:cubicBezTo>
                  <a:cubicBezTo>
                    <a:pt x="36" y="32"/>
                    <a:pt x="39" y="46"/>
                    <a:pt x="36" y="54"/>
                  </a:cubicBezTo>
                  <a:cubicBezTo>
                    <a:pt x="32" y="63"/>
                    <a:pt x="28" y="70"/>
                    <a:pt x="22" y="78"/>
                  </a:cubicBezTo>
                  <a:cubicBezTo>
                    <a:pt x="17" y="84"/>
                    <a:pt x="13" y="88"/>
                    <a:pt x="5" y="79"/>
                  </a:cubicBezTo>
                  <a:cubicBezTo>
                    <a:pt x="0" y="68"/>
                    <a:pt x="1" y="53"/>
                    <a:pt x="6" y="38"/>
                  </a:cubicBezTo>
                  <a:cubicBezTo>
                    <a:pt x="11" y="27"/>
                    <a:pt x="21" y="17"/>
                    <a:pt x="36" y="12"/>
                  </a:cubicBezTo>
                  <a:cubicBezTo>
                    <a:pt x="36" y="12"/>
                    <a:pt x="63" y="0"/>
                    <a:pt x="94" y="2"/>
                  </a:cubicBezTo>
                  <a:close/>
                </a:path>
              </a:pathLst>
            </a:custGeom>
            <a:solidFill>
              <a:srgbClr val="D84C1D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519" dirty="0">
                <a:solidFill>
                  <a:prstClr val="black"/>
                </a:solidFill>
              </a:endParaRPr>
            </a:p>
          </p:txBody>
        </p:sp>
        <p:sp>
          <p:nvSpPr>
            <p:cNvPr id="306" name="Freeform 841"/>
            <p:cNvSpPr>
              <a:spLocks/>
            </p:cNvSpPr>
            <p:nvPr/>
          </p:nvSpPr>
          <p:spPr bwMode="auto">
            <a:xfrm>
              <a:off x="2164172" y="1110658"/>
              <a:ext cx="1658419" cy="1073886"/>
            </a:xfrm>
            <a:custGeom>
              <a:avLst/>
              <a:gdLst/>
              <a:ahLst/>
              <a:cxnLst>
                <a:cxn ang="0">
                  <a:pos x="94" y="2"/>
                </a:cxn>
                <a:cxn ang="0">
                  <a:pos x="122" y="1"/>
                </a:cxn>
                <a:cxn ang="0">
                  <a:pos x="136" y="11"/>
                </a:cxn>
                <a:cxn ang="0">
                  <a:pos x="86" y="16"/>
                </a:cxn>
                <a:cxn ang="0">
                  <a:pos x="69" y="26"/>
                </a:cxn>
                <a:cxn ang="0">
                  <a:pos x="45" y="30"/>
                </a:cxn>
                <a:cxn ang="0">
                  <a:pos x="36" y="54"/>
                </a:cxn>
                <a:cxn ang="0">
                  <a:pos x="22" y="77"/>
                </a:cxn>
                <a:cxn ang="0">
                  <a:pos x="5" y="79"/>
                </a:cxn>
                <a:cxn ang="0">
                  <a:pos x="6" y="38"/>
                </a:cxn>
                <a:cxn ang="0">
                  <a:pos x="36" y="12"/>
                </a:cxn>
                <a:cxn ang="0">
                  <a:pos x="94" y="2"/>
                </a:cxn>
              </a:cxnLst>
              <a:rect l="0" t="0" r="r" b="b"/>
              <a:pathLst>
                <a:path w="144" h="87">
                  <a:moveTo>
                    <a:pt x="94" y="2"/>
                  </a:moveTo>
                  <a:cubicBezTo>
                    <a:pt x="101" y="2"/>
                    <a:pt x="108" y="1"/>
                    <a:pt x="122" y="1"/>
                  </a:cubicBezTo>
                  <a:cubicBezTo>
                    <a:pt x="129" y="3"/>
                    <a:pt x="144" y="6"/>
                    <a:pt x="136" y="11"/>
                  </a:cubicBezTo>
                  <a:cubicBezTo>
                    <a:pt x="116" y="6"/>
                    <a:pt x="108" y="22"/>
                    <a:pt x="86" y="16"/>
                  </a:cubicBezTo>
                  <a:cubicBezTo>
                    <a:pt x="79" y="15"/>
                    <a:pt x="73" y="20"/>
                    <a:pt x="69" y="26"/>
                  </a:cubicBezTo>
                  <a:cubicBezTo>
                    <a:pt x="65" y="30"/>
                    <a:pt x="54" y="36"/>
                    <a:pt x="45" y="30"/>
                  </a:cubicBezTo>
                  <a:cubicBezTo>
                    <a:pt x="36" y="31"/>
                    <a:pt x="39" y="46"/>
                    <a:pt x="36" y="54"/>
                  </a:cubicBezTo>
                  <a:cubicBezTo>
                    <a:pt x="32" y="63"/>
                    <a:pt x="28" y="70"/>
                    <a:pt x="22" y="77"/>
                  </a:cubicBezTo>
                  <a:cubicBezTo>
                    <a:pt x="17" y="84"/>
                    <a:pt x="13" y="87"/>
                    <a:pt x="5" y="79"/>
                  </a:cubicBezTo>
                  <a:cubicBezTo>
                    <a:pt x="0" y="67"/>
                    <a:pt x="1" y="53"/>
                    <a:pt x="6" y="38"/>
                  </a:cubicBezTo>
                  <a:cubicBezTo>
                    <a:pt x="11" y="27"/>
                    <a:pt x="21" y="17"/>
                    <a:pt x="36" y="12"/>
                  </a:cubicBezTo>
                  <a:cubicBezTo>
                    <a:pt x="36" y="12"/>
                    <a:pt x="63" y="0"/>
                    <a:pt x="94" y="2"/>
                  </a:cubicBezTo>
                  <a:close/>
                </a:path>
              </a:pathLst>
            </a:custGeom>
            <a:solidFill>
              <a:srgbClr val="D94E1E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519" dirty="0">
                <a:solidFill>
                  <a:prstClr val="black"/>
                </a:solidFill>
              </a:endParaRPr>
            </a:p>
          </p:txBody>
        </p:sp>
        <p:sp>
          <p:nvSpPr>
            <p:cNvPr id="307" name="Freeform 842"/>
            <p:cNvSpPr>
              <a:spLocks/>
            </p:cNvSpPr>
            <p:nvPr/>
          </p:nvSpPr>
          <p:spPr bwMode="auto">
            <a:xfrm>
              <a:off x="2164172" y="1110658"/>
              <a:ext cx="1658419" cy="1073886"/>
            </a:xfrm>
            <a:custGeom>
              <a:avLst/>
              <a:gdLst/>
              <a:ahLst/>
              <a:cxnLst>
                <a:cxn ang="0">
                  <a:pos x="94" y="2"/>
                </a:cxn>
                <a:cxn ang="0">
                  <a:pos x="122" y="1"/>
                </a:cxn>
                <a:cxn ang="0">
                  <a:pos x="136" y="11"/>
                </a:cxn>
                <a:cxn ang="0">
                  <a:pos x="86" y="16"/>
                </a:cxn>
                <a:cxn ang="0">
                  <a:pos x="69" y="26"/>
                </a:cxn>
                <a:cxn ang="0">
                  <a:pos x="45" y="30"/>
                </a:cxn>
                <a:cxn ang="0">
                  <a:pos x="36" y="54"/>
                </a:cxn>
                <a:cxn ang="0">
                  <a:pos x="22" y="77"/>
                </a:cxn>
                <a:cxn ang="0">
                  <a:pos x="5" y="79"/>
                </a:cxn>
                <a:cxn ang="0">
                  <a:pos x="6" y="38"/>
                </a:cxn>
                <a:cxn ang="0">
                  <a:pos x="36" y="12"/>
                </a:cxn>
                <a:cxn ang="0">
                  <a:pos x="94" y="2"/>
                </a:cxn>
              </a:cxnLst>
              <a:rect l="0" t="0" r="r" b="b"/>
              <a:pathLst>
                <a:path w="144" h="87">
                  <a:moveTo>
                    <a:pt x="94" y="2"/>
                  </a:moveTo>
                  <a:cubicBezTo>
                    <a:pt x="101" y="2"/>
                    <a:pt x="108" y="1"/>
                    <a:pt x="122" y="1"/>
                  </a:cubicBezTo>
                  <a:cubicBezTo>
                    <a:pt x="129" y="3"/>
                    <a:pt x="144" y="6"/>
                    <a:pt x="136" y="11"/>
                  </a:cubicBezTo>
                  <a:cubicBezTo>
                    <a:pt x="116" y="6"/>
                    <a:pt x="108" y="22"/>
                    <a:pt x="86" y="16"/>
                  </a:cubicBezTo>
                  <a:cubicBezTo>
                    <a:pt x="79" y="15"/>
                    <a:pt x="73" y="19"/>
                    <a:pt x="69" y="26"/>
                  </a:cubicBezTo>
                  <a:cubicBezTo>
                    <a:pt x="65" y="30"/>
                    <a:pt x="54" y="36"/>
                    <a:pt x="45" y="30"/>
                  </a:cubicBezTo>
                  <a:cubicBezTo>
                    <a:pt x="36" y="31"/>
                    <a:pt x="39" y="46"/>
                    <a:pt x="36" y="54"/>
                  </a:cubicBezTo>
                  <a:cubicBezTo>
                    <a:pt x="32" y="62"/>
                    <a:pt x="28" y="70"/>
                    <a:pt x="22" y="77"/>
                  </a:cubicBezTo>
                  <a:cubicBezTo>
                    <a:pt x="17" y="84"/>
                    <a:pt x="13" y="87"/>
                    <a:pt x="5" y="79"/>
                  </a:cubicBezTo>
                  <a:cubicBezTo>
                    <a:pt x="0" y="67"/>
                    <a:pt x="1" y="53"/>
                    <a:pt x="6" y="38"/>
                  </a:cubicBezTo>
                  <a:cubicBezTo>
                    <a:pt x="11" y="27"/>
                    <a:pt x="21" y="17"/>
                    <a:pt x="36" y="12"/>
                  </a:cubicBezTo>
                  <a:cubicBezTo>
                    <a:pt x="36" y="12"/>
                    <a:pt x="63" y="0"/>
                    <a:pt x="94" y="2"/>
                  </a:cubicBezTo>
                  <a:close/>
                </a:path>
              </a:pathLst>
            </a:custGeom>
            <a:solidFill>
              <a:srgbClr val="DB502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519" dirty="0">
                <a:solidFill>
                  <a:prstClr val="black"/>
                </a:solidFill>
              </a:endParaRPr>
            </a:p>
          </p:txBody>
        </p:sp>
        <p:sp>
          <p:nvSpPr>
            <p:cNvPr id="308" name="Freeform 843"/>
            <p:cNvSpPr>
              <a:spLocks/>
            </p:cNvSpPr>
            <p:nvPr/>
          </p:nvSpPr>
          <p:spPr bwMode="auto">
            <a:xfrm>
              <a:off x="2164167" y="1110658"/>
              <a:ext cx="1646902" cy="1073886"/>
            </a:xfrm>
            <a:custGeom>
              <a:avLst/>
              <a:gdLst/>
              <a:ahLst/>
              <a:cxnLst>
                <a:cxn ang="0">
                  <a:pos x="94" y="2"/>
                </a:cxn>
                <a:cxn ang="0">
                  <a:pos x="122" y="1"/>
                </a:cxn>
                <a:cxn ang="0">
                  <a:pos x="136" y="11"/>
                </a:cxn>
                <a:cxn ang="0">
                  <a:pos x="87" y="16"/>
                </a:cxn>
                <a:cxn ang="0">
                  <a:pos x="68" y="26"/>
                </a:cxn>
                <a:cxn ang="0">
                  <a:pos x="45" y="29"/>
                </a:cxn>
                <a:cxn ang="0">
                  <a:pos x="36" y="53"/>
                </a:cxn>
                <a:cxn ang="0">
                  <a:pos x="22" y="76"/>
                </a:cxn>
                <a:cxn ang="0">
                  <a:pos x="5" y="79"/>
                </a:cxn>
                <a:cxn ang="0">
                  <a:pos x="6" y="38"/>
                </a:cxn>
                <a:cxn ang="0">
                  <a:pos x="36" y="12"/>
                </a:cxn>
                <a:cxn ang="0">
                  <a:pos x="94" y="2"/>
                </a:cxn>
              </a:cxnLst>
              <a:rect l="0" t="0" r="r" b="b"/>
              <a:pathLst>
                <a:path w="143" h="87">
                  <a:moveTo>
                    <a:pt x="94" y="2"/>
                  </a:moveTo>
                  <a:cubicBezTo>
                    <a:pt x="101" y="2"/>
                    <a:pt x="108" y="1"/>
                    <a:pt x="122" y="1"/>
                  </a:cubicBezTo>
                  <a:cubicBezTo>
                    <a:pt x="129" y="3"/>
                    <a:pt x="143" y="6"/>
                    <a:pt x="136" y="11"/>
                  </a:cubicBezTo>
                  <a:cubicBezTo>
                    <a:pt x="116" y="6"/>
                    <a:pt x="108" y="22"/>
                    <a:pt x="87" y="16"/>
                  </a:cubicBezTo>
                  <a:cubicBezTo>
                    <a:pt x="79" y="14"/>
                    <a:pt x="73" y="19"/>
                    <a:pt x="68" y="26"/>
                  </a:cubicBezTo>
                  <a:cubicBezTo>
                    <a:pt x="64" y="30"/>
                    <a:pt x="54" y="35"/>
                    <a:pt x="45" y="29"/>
                  </a:cubicBezTo>
                  <a:cubicBezTo>
                    <a:pt x="36" y="31"/>
                    <a:pt x="39" y="45"/>
                    <a:pt x="36" y="53"/>
                  </a:cubicBezTo>
                  <a:cubicBezTo>
                    <a:pt x="32" y="62"/>
                    <a:pt x="28" y="69"/>
                    <a:pt x="22" y="76"/>
                  </a:cubicBezTo>
                  <a:cubicBezTo>
                    <a:pt x="17" y="83"/>
                    <a:pt x="13" y="87"/>
                    <a:pt x="5" y="79"/>
                  </a:cubicBezTo>
                  <a:cubicBezTo>
                    <a:pt x="0" y="67"/>
                    <a:pt x="1" y="53"/>
                    <a:pt x="6" y="38"/>
                  </a:cubicBezTo>
                  <a:cubicBezTo>
                    <a:pt x="11" y="27"/>
                    <a:pt x="21" y="17"/>
                    <a:pt x="36" y="12"/>
                  </a:cubicBezTo>
                  <a:cubicBezTo>
                    <a:pt x="36" y="12"/>
                    <a:pt x="63" y="0"/>
                    <a:pt x="94" y="2"/>
                  </a:cubicBezTo>
                  <a:close/>
                </a:path>
              </a:pathLst>
            </a:custGeom>
            <a:solidFill>
              <a:srgbClr val="DC522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519" dirty="0">
                <a:solidFill>
                  <a:prstClr val="black"/>
                </a:solidFill>
              </a:endParaRPr>
            </a:p>
          </p:txBody>
        </p:sp>
        <p:sp>
          <p:nvSpPr>
            <p:cNvPr id="309" name="Freeform 844"/>
            <p:cNvSpPr>
              <a:spLocks/>
            </p:cNvSpPr>
            <p:nvPr/>
          </p:nvSpPr>
          <p:spPr bwMode="auto">
            <a:xfrm>
              <a:off x="2164167" y="1110658"/>
              <a:ext cx="1646902" cy="1073886"/>
            </a:xfrm>
            <a:custGeom>
              <a:avLst/>
              <a:gdLst/>
              <a:ahLst/>
              <a:cxnLst>
                <a:cxn ang="0">
                  <a:pos x="94" y="2"/>
                </a:cxn>
                <a:cxn ang="0">
                  <a:pos x="122" y="1"/>
                </a:cxn>
                <a:cxn ang="0">
                  <a:pos x="136" y="11"/>
                </a:cxn>
                <a:cxn ang="0">
                  <a:pos x="87" y="16"/>
                </a:cxn>
                <a:cxn ang="0">
                  <a:pos x="68" y="26"/>
                </a:cxn>
                <a:cxn ang="0">
                  <a:pos x="45" y="29"/>
                </a:cxn>
                <a:cxn ang="0">
                  <a:pos x="36" y="53"/>
                </a:cxn>
                <a:cxn ang="0">
                  <a:pos x="22" y="76"/>
                </a:cxn>
                <a:cxn ang="0">
                  <a:pos x="5" y="78"/>
                </a:cxn>
                <a:cxn ang="0">
                  <a:pos x="6" y="38"/>
                </a:cxn>
                <a:cxn ang="0">
                  <a:pos x="36" y="12"/>
                </a:cxn>
                <a:cxn ang="0">
                  <a:pos x="94" y="2"/>
                </a:cxn>
              </a:cxnLst>
              <a:rect l="0" t="0" r="r" b="b"/>
              <a:pathLst>
                <a:path w="143" h="87">
                  <a:moveTo>
                    <a:pt x="94" y="2"/>
                  </a:moveTo>
                  <a:cubicBezTo>
                    <a:pt x="101" y="2"/>
                    <a:pt x="108" y="1"/>
                    <a:pt x="122" y="1"/>
                  </a:cubicBezTo>
                  <a:cubicBezTo>
                    <a:pt x="129" y="3"/>
                    <a:pt x="143" y="6"/>
                    <a:pt x="136" y="11"/>
                  </a:cubicBezTo>
                  <a:cubicBezTo>
                    <a:pt x="116" y="6"/>
                    <a:pt x="108" y="22"/>
                    <a:pt x="87" y="16"/>
                  </a:cubicBezTo>
                  <a:cubicBezTo>
                    <a:pt x="79" y="14"/>
                    <a:pt x="73" y="19"/>
                    <a:pt x="68" y="26"/>
                  </a:cubicBezTo>
                  <a:cubicBezTo>
                    <a:pt x="64" y="29"/>
                    <a:pt x="54" y="35"/>
                    <a:pt x="45" y="29"/>
                  </a:cubicBezTo>
                  <a:cubicBezTo>
                    <a:pt x="36" y="31"/>
                    <a:pt x="38" y="45"/>
                    <a:pt x="36" y="53"/>
                  </a:cubicBezTo>
                  <a:cubicBezTo>
                    <a:pt x="32" y="62"/>
                    <a:pt x="28" y="69"/>
                    <a:pt x="22" y="76"/>
                  </a:cubicBezTo>
                  <a:cubicBezTo>
                    <a:pt x="17" y="83"/>
                    <a:pt x="13" y="87"/>
                    <a:pt x="5" y="78"/>
                  </a:cubicBezTo>
                  <a:cubicBezTo>
                    <a:pt x="0" y="67"/>
                    <a:pt x="1" y="53"/>
                    <a:pt x="6" y="38"/>
                  </a:cubicBezTo>
                  <a:cubicBezTo>
                    <a:pt x="11" y="27"/>
                    <a:pt x="21" y="17"/>
                    <a:pt x="36" y="12"/>
                  </a:cubicBezTo>
                  <a:cubicBezTo>
                    <a:pt x="36" y="12"/>
                    <a:pt x="63" y="0"/>
                    <a:pt x="94" y="2"/>
                  </a:cubicBezTo>
                  <a:close/>
                </a:path>
              </a:pathLst>
            </a:custGeom>
            <a:solidFill>
              <a:srgbClr val="DC532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519" dirty="0">
                <a:solidFill>
                  <a:prstClr val="black"/>
                </a:solidFill>
              </a:endParaRPr>
            </a:p>
          </p:txBody>
        </p:sp>
        <p:sp>
          <p:nvSpPr>
            <p:cNvPr id="310" name="Freeform 845"/>
            <p:cNvSpPr>
              <a:spLocks/>
            </p:cNvSpPr>
            <p:nvPr/>
          </p:nvSpPr>
          <p:spPr bwMode="auto">
            <a:xfrm>
              <a:off x="2164167" y="1110860"/>
              <a:ext cx="1646902" cy="1061543"/>
            </a:xfrm>
            <a:custGeom>
              <a:avLst/>
              <a:gdLst/>
              <a:ahLst/>
              <a:cxnLst>
                <a:cxn ang="0">
                  <a:pos x="94" y="2"/>
                </a:cxn>
                <a:cxn ang="0">
                  <a:pos x="122" y="1"/>
                </a:cxn>
                <a:cxn ang="0">
                  <a:pos x="135" y="11"/>
                </a:cxn>
                <a:cxn ang="0">
                  <a:pos x="87" y="15"/>
                </a:cxn>
                <a:cxn ang="0">
                  <a:pos x="68" y="25"/>
                </a:cxn>
                <a:cxn ang="0">
                  <a:pos x="45" y="29"/>
                </a:cxn>
                <a:cxn ang="0">
                  <a:pos x="36" y="53"/>
                </a:cxn>
                <a:cxn ang="0">
                  <a:pos x="22" y="76"/>
                </a:cxn>
                <a:cxn ang="0">
                  <a:pos x="5" y="78"/>
                </a:cxn>
                <a:cxn ang="0">
                  <a:pos x="6" y="38"/>
                </a:cxn>
                <a:cxn ang="0">
                  <a:pos x="36" y="12"/>
                </a:cxn>
                <a:cxn ang="0">
                  <a:pos x="94" y="2"/>
                </a:cxn>
              </a:cxnLst>
              <a:rect l="0" t="0" r="r" b="b"/>
              <a:pathLst>
                <a:path w="143" h="86">
                  <a:moveTo>
                    <a:pt x="94" y="2"/>
                  </a:moveTo>
                  <a:cubicBezTo>
                    <a:pt x="101" y="2"/>
                    <a:pt x="108" y="1"/>
                    <a:pt x="122" y="1"/>
                  </a:cubicBezTo>
                  <a:cubicBezTo>
                    <a:pt x="129" y="3"/>
                    <a:pt x="143" y="6"/>
                    <a:pt x="135" y="11"/>
                  </a:cubicBezTo>
                  <a:cubicBezTo>
                    <a:pt x="116" y="6"/>
                    <a:pt x="108" y="21"/>
                    <a:pt x="87" y="15"/>
                  </a:cubicBezTo>
                  <a:cubicBezTo>
                    <a:pt x="79" y="14"/>
                    <a:pt x="72" y="19"/>
                    <a:pt x="68" y="25"/>
                  </a:cubicBezTo>
                  <a:cubicBezTo>
                    <a:pt x="64" y="29"/>
                    <a:pt x="54" y="35"/>
                    <a:pt x="45" y="29"/>
                  </a:cubicBezTo>
                  <a:cubicBezTo>
                    <a:pt x="36" y="30"/>
                    <a:pt x="38" y="45"/>
                    <a:pt x="36" y="53"/>
                  </a:cubicBezTo>
                  <a:cubicBezTo>
                    <a:pt x="31" y="61"/>
                    <a:pt x="28" y="68"/>
                    <a:pt x="22" y="76"/>
                  </a:cubicBezTo>
                  <a:cubicBezTo>
                    <a:pt x="17" y="82"/>
                    <a:pt x="13" y="86"/>
                    <a:pt x="5" y="78"/>
                  </a:cubicBezTo>
                  <a:cubicBezTo>
                    <a:pt x="0" y="66"/>
                    <a:pt x="1" y="53"/>
                    <a:pt x="6" y="38"/>
                  </a:cubicBezTo>
                  <a:cubicBezTo>
                    <a:pt x="11" y="27"/>
                    <a:pt x="21" y="17"/>
                    <a:pt x="36" y="12"/>
                  </a:cubicBezTo>
                  <a:cubicBezTo>
                    <a:pt x="36" y="12"/>
                    <a:pt x="63" y="0"/>
                    <a:pt x="94" y="2"/>
                  </a:cubicBezTo>
                  <a:close/>
                </a:path>
              </a:pathLst>
            </a:custGeom>
            <a:solidFill>
              <a:srgbClr val="DD552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519" dirty="0">
                <a:solidFill>
                  <a:prstClr val="black"/>
                </a:solidFill>
              </a:endParaRPr>
            </a:p>
          </p:txBody>
        </p:sp>
        <p:sp>
          <p:nvSpPr>
            <p:cNvPr id="311" name="Freeform 846"/>
            <p:cNvSpPr>
              <a:spLocks/>
            </p:cNvSpPr>
            <p:nvPr/>
          </p:nvSpPr>
          <p:spPr bwMode="auto">
            <a:xfrm>
              <a:off x="2175684" y="1110860"/>
              <a:ext cx="1635386" cy="1061543"/>
            </a:xfrm>
            <a:custGeom>
              <a:avLst/>
              <a:gdLst/>
              <a:ahLst/>
              <a:cxnLst>
                <a:cxn ang="0">
                  <a:pos x="93" y="2"/>
                </a:cxn>
                <a:cxn ang="0">
                  <a:pos x="121" y="1"/>
                </a:cxn>
                <a:cxn ang="0">
                  <a:pos x="134" y="11"/>
                </a:cxn>
                <a:cxn ang="0">
                  <a:pos x="86" y="15"/>
                </a:cxn>
                <a:cxn ang="0">
                  <a:pos x="67" y="25"/>
                </a:cxn>
                <a:cxn ang="0">
                  <a:pos x="44" y="29"/>
                </a:cxn>
                <a:cxn ang="0">
                  <a:pos x="34" y="52"/>
                </a:cxn>
                <a:cxn ang="0">
                  <a:pos x="21" y="75"/>
                </a:cxn>
                <a:cxn ang="0">
                  <a:pos x="5" y="78"/>
                </a:cxn>
                <a:cxn ang="0">
                  <a:pos x="5" y="38"/>
                </a:cxn>
                <a:cxn ang="0">
                  <a:pos x="35" y="12"/>
                </a:cxn>
                <a:cxn ang="0">
                  <a:pos x="93" y="2"/>
                </a:cxn>
              </a:cxnLst>
              <a:rect l="0" t="0" r="r" b="b"/>
              <a:pathLst>
                <a:path w="142" h="86">
                  <a:moveTo>
                    <a:pt x="93" y="2"/>
                  </a:moveTo>
                  <a:cubicBezTo>
                    <a:pt x="100" y="2"/>
                    <a:pt x="107" y="1"/>
                    <a:pt x="121" y="1"/>
                  </a:cubicBezTo>
                  <a:cubicBezTo>
                    <a:pt x="128" y="3"/>
                    <a:pt x="142" y="6"/>
                    <a:pt x="134" y="11"/>
                  </a:cubicBezTo>
                  <a:cubicBezTo>
                    <a:pt x="115" y="5"/>
                    <a:pt x="107" y="21"/>
                    <a:pt x="86" y="15"/>
                  </a:cubicBezTo>
                  <a:cubicBezTo>
                    <a:pt x="79" y="14"/>
                    <a:pt x="71" y="18"/>
                    <a:pt x="67" y="25"/>
                  </a:cubicBezTo>
                  <a:cubicBezTo>
                    <a:pt x="63" y="29"/>
                    <a:pt x="53" y="35"/>
                    <a:pt x="44" y="29"/>
                  </a:cubicBezTo>
                  <a:cubicBezTo>
                    <a:pt x="35" y="30"/>
                    <a:pt x="37" y="44"/>
                    <a:pt x="34" y="52"/>
                  </a:cubicBezTo>
                  <a:cubicBezTo>
                    <a:pt x="30" y="61"/>
                    <a:pt x="27" y="68"/>
                    <a:pt x="21" y="75"/>
                  </a:cubicBezTo>
                  <a:cubicBezTo>
                    <a:pt x="16" y="82"/>
                    <a:pt x="13" y="86"/>
                    <a:pt x="5" y="78"/>
                  </a:cubicBezTo>
                  <a:cubicBezTo>
                    <a:pt x="0" y="66"/>
                    <a:pt x="0" y="53"/>
                    <a:pt x="5" y="38"/>
                  </a:cubicBezTo>
                  <a:cubicBezTo>
                    <a:pt x="10" y="27"/>
                    <a:pt x="20" y="17"/>
                    <a:pt x="35" y="12"/>
                  </a:cubicBezTo>
                  <a:cubicBezTo>
                    <a:pt x="35" y="12"/>
                    <a:pt x="62" y="0"/>
                    <a:pt x="93" y="2"/>
                  </a:cubicBezTo>
                  <a:close/>
                </a:path>
              </a:pathLst>
            </a:custGeom>
            <a:solidFill>
              <a:srgbClr val="DE572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519" dirty="0">
                <a:solidFill>
                  <a:prstClr val="black"/>
                </a:solidFill>
              </a:endParaRPr>
            </a:p>
          </p:txBody>
        </p:sp>
        <p:sp>
          <p:nvSpPr>
            <p:cNvPr id="312" name="Freeform 847"/>
            <p:cNvSpPr>
              <a:spLocks/>
            </p:cNvSpPr>
            <p:nvPr/>
          </p:nvSpPr>
          <p:spPr bwMode="auto">
            <a:xfrm>
              <a:off x="2175684" y="1110860"/>
              <a:ext cx="1635386" cy="1061543"/>
            </a:xfrm>
            <a:custGeom>
              <a:avLst/>
              <a:gdLst/>
              <a:ahLst/>
              <a:cxnLst>
                <a:cxn ang="0">
                  <a:pos x="93" y="2"/>
                </a:cxn>
                <a:cxn ang="0">
                  <a:pos x="121" y="1"/>
                </a:cxn>
                <a:cxn ang="0">
                  <a:pos x="134" y="11"/>
                </a:cxn>
                <a:cxn ang="0">
                  <a:pos x="86" y="15"/>
                </a:cxn>
                <a:cxn ang="0">
                  <a:pos x="67" y="25"/>
                </a:cxn>
                <a:cxn ang="0">
                  <a:pos x="44" y="28"/>
                </a:cxn>
                <a:cxn ang="0">
                  <a:pos x="34" y="52"/>
                </a:cxn>
                <a:cxn ang="0">
                  <a:pos x="21" y="75"/>
                </a:cxn>
                <a:cxn ang="0">
                  <a:pos x="5" y="77"/>
                </a:cxn>
                <a:cxn ang="0">
                  <a:pos x="5" y="38"/>
                </a:cxn>
                <a:cxn ang="0">
                  <a:pos x="35" y="12"/>
                </a:cxn>
                <a:cxn ang="0">
                  <a:pos x="93" y="2"/>
                </a:cxn>
              </a:cxnLst>
              <a:rect l="0" t="0" r="r" b="b"/>
              <a:pathLst>
                <a:path w="142" h="86">
                  <a:moveTo>
                    <a:pt x="93" y="2"/>
                  </a:moveTo>
                  <a:cubicBezTo>
                    <a:pt x="100" y="2"/>
                    <a:pt x="107" y="1"/>
                    <a:pt x="121" y="1"/>
                  </a:cubicBezTo>
                  <a:cubicBezTo>
                    <a:pt x="128" y="3"/>
                    <a:pt x="142" y="5"/>
                    <a:pt x="134" y="11"/>
                  </a:cubicBezTo>
                  <a:cubicBezTo>
                    <a:pt x="114" y="5"/>
                    <a:pt x="107" y="21"/>
                    <a:pt x="86" y="15"/>
                  </a:cubicBezTo>
                  <a:cubicBezTo>
                    <a:pt x="79" y="13"/>
                    <a:pt x="71" y="18"/>
                    <a:pt x="67" y="25"/>
                  </a:cubicBezTo>
                  <a:cubicBezTo>
                    <a:pt x="63" y="29"/>
                    <a:pt x="53" y="34"/>
                    <a:pt x="44" y="28"/>
                  </a:cubicBezTo>
                  <a:cubicBezTo>
                    <a:pt x="34" y="30"/>
                    <a:pt x="37" y="44"/>
                    <a:pt x="34" y="52"/>
                  </a:cubicBezTo>
                  <a:cubicBezTo>
                    <a:pt x="30" y="61"/>
                    <a:pt x="27" y="68"/>
                    <a:pt x="21" y="75"/>
                  </a:cubicBezTo>
                  <a:cubicBezTo>
                    <a:pt x="16" y="81"/>
                    <a:pt x="13" y="86"/>
                    <a:pt x="5" y="77"/>
                  </a:cubicBezTo>
                  <a:cubicBezTo>
                    <a:pt x="0" y="66"/>
                    <a:pt x="0" y="53"/>
                    <a:pt x="5" y="38"/>
                  </a:cubicBezTo>
                  <a:cubicBezTo>
                    <a:pt x="10" y="27"/>
                    <a:pt x="20" y="17"/>
                    <a:pt x="35" y="12"/>
                  </a:cubicBezTo>
                  <a:cubicBezTo>
                    <a:pt x="35" y="12"/>
                    <a:pt x="62" y="0"/>
                    <a:pt x="93" y="2"/>
                  </a:cubicBezTo>
                  <a:close/>
                </a:path>
              </a:pathLst>
            </a:custGeom>
            <a:solidFill>
              <a:srgbClr val="DF592A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519" dirty="0">
                <a:solidFill>
                  <a:prstClr val="black"/>
                </a:solidFill>
              </a:endParaRPr>
            </a:p>
          </p:txBody>
        </p:sp>
        <p:sp>
          <p:nvSpPr>
            <p:cNvPr id="313" name="Freeform 848"/>
            <p:cNvSpPr>
              <a:spLocks/>
            </p:cNvSpPr>
            <p:nvPr/>
          </p:nvSpPr>
          <p:spPr bwMode="auto">
            <a:xfrm>
              <a:off x="2175684" y="1110657"/>
              <a:ext cx="1635386" cy="1049198"/>
            </a:xfrm>
            <a:custGeom>
              <a:avLst/>
              <a:gdLst/>
              <a:ahLst/>
              <a:cxnLst>
                <a:cxn ang="0">
                  <a:pos x="93" y="2"/>
                </a:cxn>
                <a:cxn ang="0">
                  <a:pos x="121" y="1"/>
                </a:cxn>
                <a:cxn ang="0">
                  <a:pos x="134" y="11"/>
                </a:cxn>
                <a:cxn ang="0">
                  <a:pos x="86" y="15"/>
                </a:cxn>
                <a:cxn ang="0">
                  <a:pos x="67" y="25"/>
                </a:cxn>
                <a:cxn ang="0">
                  <a:pos x="44" y="28"/>
                </a:cxn>
                <a:cxn ang="0">
                  <a:pos x="34" y="52"/>
                </a:cxn>
                <a:cxn ang="0">
                  <a:pos x="21" y="74"/>
                </a:cxn>
                <a:cxn ang="0">
                  <a:pos x="5" y="77"/>
                </a:cxn>
                <a:cxn ang="0">
                  <a:pos x="5" y="38"/>
                </a:cxn>
                <a:cxn ang="0">
                  <a:pos x="35" y="12"/>
                </a:cxn>
                <a:cxn ang="0">
                  <a:pos x="93" y="2"/>
                </a:cxn>
              </a:cxnLst>
              <a:rect l="0" t="0" r="r" b="b"/>
              <a:pathLst>
                <a:path w="142" h="85">
                  <a:moveTo>
                    <a:pt x="93" y="2"/>
                  </a:moveTo>
                  <a:cubicBezTo>
                    <a:pt x="100" y="2"/>
                    <a:pt x="107" y="1"/>
                    <a:pt x="121" y="1"/>
                  </a:cubicBezTo>
                  <a:cubicBezTo>
                    <a:pt x="128" y="3"/>
                    <a:pt x="142" y="5"/>
                    <a:pt x="134" y="11"/>
                  </a:cubicBezTo>
                  <a:cubicBezTo>
                    <a:pt x="114" y="5"/>
                    <a:pt x="108" y="21"/>
                    <a:pt x="86" y="15"/>
                  </a:cubicBezTo>
                  <a:cubicBezTo>
                    <a:pt x="79" y="13"/>
                    <a:pt x="71" y="18"/>
                    <a:pt x="67" y="25"/>
                  </a:cubicBezTo>
                  <a:cubicBezTo>
                    <a:pt x="63" y="29"/>
                    <a:pt x="52" y="34"/>
                    <a:pt x="44" y="28"/>
                  </a:cubicBezTo>
                  <a:cubicBezTo>
                    <a:pt x="34" y="30"/>
                    <a:pt x="37" y="44"/>
                    <a:pt x="34" y="52"/>
                  </a:cubicBezTo>
                  <a:cubicBezTo>
                    <a:pt x="30" y="60"/>
                    <a:pt x="27" y="67"/>
                    <a:pt x="21" y="74"/>
                  </a:cubicBezTo>
                  <a:cubicBezTo>
                    <a:pt x="16" y="81"/>
                    <a:pt x="13" y="85"/>
                    <a:pt x="5" y="77"/>
                  </a:cubicBezTo>
                  <a:cubicBezTo>
                    <a:pt x="0" y="65"/>
                    <a:pt x="0" y="53"/>
                    <a:pt x="5" y="38"/>
                  </a:cubicBezTo>
                  <a:cubicBezTo>
                    <a:pt x="10" y="27"/>
                    <a:pt x="20" y="17"/>
                    <a:pt x="35" y="12"/>
                  </a:cubicBezTo>
                  <a:cubicBezTo>
                    <a:pt x="35" y="12"/>
                    <a:pt x="62" y="0"/>
                    <a:pt x="93" y="2"/>
                  </a:cubicBezTo>
                  <a:close/>
                </a:path>
              </a:pathLst>
            </a:custGeom>
            <a:solidFill>
              <a:srgbClr val="E15B2D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519" dirty="0">
                <a:solidFill>
                  <a:prstClr val="black"/>
                </a:solidFill>
              </a:endParaRPr>
            </a:p>
          </p:txBody>
        </p:sp>
        <p:sp>
          <p:nvSpPr>
            <p:cNvPr id="314" name="Freeform 849"/>
            <p:cNvSpPr>
              <a:spLocks/>
            </p:cNvSpPr>
            <p:nvPr/>
          </p:nvSpPr>
          <p:spPr bwMode="auto">
            <a:xfrm>
              <a:off x="2175684" y="1110657"/>
              <a:ext cx="1623868" cy="1049198"/>
            </a:xfrm>
            <a:custGeom>
              <a:avLst/>
              <a:gdLst/>
              <a:ahLst/>
              <a:cxnLst>
                <a:cxn ang="0">
                  <a:pos x="93" y="2"/>
                </a:cxn>
                <a:cxn ang="0">
                  <a:pos x="121" y="1"/>
                </a:cxn>
                <a:cxn ang="0">
                  <a:pos x="134" y="11"/>
                </a:cxn>
                <a:cxn ang="0">
                  <a:pos x="86" y="14"/>
                </a:cxn>
                <a:cxn ang="0">
                  <a:pos x="67" y="24"/>
                </a:cxn>
                <a:cxn ang="0">
                  <a:pos x="44" y="28"/>
                </a:cxn>
                <a:cxn ang="0">
                  <a:pos x="34" y="52"/>
                </a:cxn>
                <a:cxn ang="0">
                  <a:pos x="21" y="74"/>
                </a:cxn>
                <a:cxn ang="0">
                  <a:pos x="5" y="77"/>
                </a:cxn>
                <a:cxn ang="0">
                  <a:pos x="5" y="38"/>
                </a:cxn>
                <a:cxn ang="0">
                  <a:pos x="35" y="12"/>
                </a:cxn>
                <a:cxn ang="0">
                  <a:pos x="93" y="2"/>
                </a:cxn>
              </a:cxnLst>
              <a:rect l="0" t="0" r="r" b="b"/>
              <a:pathLst>
                <a:path w="141" h="85">
                  <a:moveTo>
                    <a:pt x="93" y="2"/>
                  </a:moveTo>
                  <a:cubicBezTo>
                    <a:pt x="100" y="2"/>
                    <a:pt x="107" y="1"/>
                    <a:pt x="121" y="1"/>
                  </a:cubicBezTo>
                  <a:cubicBezTo>
                    <a:pt x="128" y="3"/>
                    <a:pt x="141" y="5"/>
                    <a:pt x="134" y="11"/>
                  </a:cubicBezTo>
                  <a:cubicBezTo>
                    <a:pt x="114" y="5"/>
                    <a:pt x="108" y="21"/>
                    <a:pt x="86" y="14"/>
                  </a:cubicBezTo>
                  <a:cubicBezTo>
                    <a:pt x="79" y="13"/>
                    <a:pt x="71" y="18"/>
                    <a:pt x="67" y="24"/>
                  </a:cubicBezTo>
                  <a:cubicBezTo>
                    <a:pt x="63" y="28"/>
                    <a:pt x="52" y="34"/>
                    <a:pt x="44" y="28"/>
                  </a:cubicBezTo>
                  <a:cubicBezTo>
                    <a:pt x="34" y="30"/>
                    <a:pt x="37" y="43"/>
                    <a:pt x="34" y="52"/>
                  </a:cubicBezTo>
                  <a:cubicBezTo>
                    <a:pt x="30" y="60"/>
                    <a:pt x="27" y="67"/>
                    <a:pt x="21" y="74"/>
                  </a:cubicBezTo>
                  <a:cubicBezTo>
                    <a:pt x="16" y="81"/>
                    <a:pt x="13" y="85"/>
                    <a:pt x="5" y="77"/>
                  </a:cubicBezTo>
                  <a:cubicBezTo>
                    <a:pt x="0" y="65"/>
                    <a:pt x="0" y="53"/>
                    <a:pt x="5" y="38"/>
                  </a:cubicBezTo>
                  <a:cubicBezTo>
                    <a:pt x="10" y="27"/>
                    <a:pt x="20" y="17"/>
                    <a:pt x="35" y="12"/>
                  </a:cubicBezTo>
                  <a:cubicBezTo>
                    <a:pt x="35" y="12"/>
                    <a:pt x="62" y="0"/>
                    <a:pt x="93" y="2"/>
                  </a:cubicBezTo>
                  <a:close/>
                </a:path>
              </a:pathLst>
            </a:custGeom>
            <a:solidFill>
              <a:srgbClr val="E25D2E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519" dirty="0">
                <a:solidFill>
                  <a:prstClr val="black"/>
                </a:solidFill>
              </a:endParaRPr>
            </a:p>
          </p:txBody>
        </p:sp>
        <p:sp>
          <p:nvSpPr>
            <p:cNvPr id="315" name="Freeform 850"/>
            <p:cNvSpPr>
              <a:spLocks/>
            </p:cNvSpPr>
            <p:nvPr/>
          </p:nvSpPr>
          <p:spPr bwMode="auto">
            <a:xfrm>
              <a:off x="2175684" y="1110657"/>
              <a:ext cx="1623868" cy="1049198"/>
            </a:xfrm>
            <a:custGeom>
              <a:avLst/>
              <a:gdLst/>
              <a:ahLst/>
              <a:cxnLst>
                <a:cxn ang="0">
                  <a:pos x="93" y="2"/>
                </a:cxn>
                <a:cxn ang="0">
                  <a:pos x="121" y="1"/>
                </a:cxn>
                <a:cxn ang="0">
                  <a:pos x="134" y="10"/>
                </a:cxn>
                <a:cxn ang="0">
                  <a:pos x="86" y="14"/>
                </a:cxn>
                <a:cxn ang="0">
                  <a:pos x="67" y="24"/>
                </a:cxn>
                <a:cxn ang="0">
                  <a:pos x="44" y="28"/>
                </a:cxn>
                <a:cxn ang="0">
                  <a:pos x="34" y="51"/>
                </a:cxn>
                <a:cxn ang="0">
                  <a:pos x="21" y="74"/>
                </a:cxn>
                <a:cxn ang="0">
                  <a:pos x="5" y="77"/>
                </a:cxn>
                <a:cxn ang="0">
                  <a:pos x="5" y="38"/>
                </a:cxn>
                <a:cxn ang="0">
                  <a:pos x="35" y="12"/>
                </a:cxn>
                <a:cxn ang="0">
                  <a:pos x="93" y="2"/>
                </a:cxn>
              </a:cxnLst>
              <a:rect l="0" t="0" r="r" b="b"/>
              <a:pathLst>
                <a:path w="141" h="85">
                  <a:moveTo>
                    <a:pt x="93" y="2"/>
                  </a:moveTo>
                  <a:cubicBezTo>
                    <a:pt x="100" y="2"/>
                    <a:pt x="107" y="1"/>
                    <a:pt x="121" y="1"/>
                  </a:cubicBezTo>
                  <a:cubicBezTo>
                    <a:pt x="128" y="3"/>
                    <a:pt x="141" y="5"/>
                    <a:pt x="134" y="10"/>
                  </a:cubicBezTo>
                  <a:cubicBezTo>
                    <a:pt x="114" y="5"/>
                    <a:pt x="108" y="20"/>
                    <a:pt x="86" y="14"/>
                  </a:cubicBezTo>
                  <a:cubicBezTo>
                    <a:pt x="79" y="13"/>
                    <a:pt x="71" y="17"/>
                    <a:pt x="67" y="24"/>
                  </a:cubicBezTo>
                  <a:cubicBezTo>
                    <a:pt x="63" y="28"/>
                    <a:pt x="52" y="34"/>
                    <a:pt x="44" y="28"/>
                  </a:cubicBezTo>
                  <a:cubicBezTo>
                    <a:pt x="34" y="29"/>
                    <a:pt x="36" y="43"/>
                    <a:pt x="34" y="51"/>
                  </a:cubicBezTo>
                  <a:cubicBezTo>
                    <a:pt x="30" y="60"/>
                    <a:pt x="27" y="66"/>
                    <a:pt x="21" y="74"/>
                  </a:cubicBezTo>
                  <a:cubicBezTo>
                    <a:pt x="16" y="80"/>
                    <a:pt x="13" y="85"/>
                    <a:pt x="5" y="77"/>
                  </a:cubicBezTo>
                  <a:cubicBezTo>
                    <a:pt x="0" y="65"/>
                    <a:pt x="0" y="53"/>
                    <a:pt x="5" y="38"/>
                  </a:cubicBezTo>
                  <a:cubicBezTo>
                    <a:pt x="10" y="27"/>
                    <a:pt x="20" y="17"/>
                    <a:pt x="35" y="12"/>
                  </a:cubicBezTo>
                  <a:cubicBezTo>
                    <a:pt x="35" y="12"/>
                    <a:pt x="62" y="0"/>
                    <a:pt x="93" y="2"/>
                  </a:cubicBezTo>
                  <a:close/>
                </a:path>
              </a:pathLst>
            </a:custGeom>
            <a:solidFill>
              <a:srgbClr val="E35F3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519" dirty="0">
                <a:solidFill>
                  <a:prstClr val="black"/>
                </a:solidFill>
              </a:endParaRPr>
            </a:p>
          </p:txBody>
        </p:sp>
        <p:sp>
          <p:nvSpPr>
            <p:cNvPr id="316" name="Freeform 851"/>
            <p:cNvSpPr>
              <a:spLocks/>
            </p:cNvSpPr>
            <p:nvPr/>
          </p:nvSpPr>
          <p:spPr bwMode="auto">
            <a:xfrm>
              <a:off x="2175684" y="1110657"/>
              <a:ext cx="1623868" cy="1049198"/>
            </a:xfrm>
            <a:custGeom>
              <a:avLst/>
              <a:gdLst/>
              <a:ahLst/>
              <a:cxnLst>
                <a:cxn ang="0">
                  <a:pos x="93" y="2"/>
                </a:cxn>
                <a:cxn ang="0">
                  <a:pos x="121" y="1"/>
                </a:cxn>
                <a:cxn ang="0">
                  <a:pos x="134" y="10"/>
                </a:cxn>
                <a:cxn ang="0">
                  <a:pos x="86" y="14"/>
                </a:cxn>
                <a:cxn ang="0">
                  <a:pos x="67" y="24"/>
                </a:cxn>
                <a:cxn ang="0">
                  <a:pos x="44" y="27"/>
                </a:cxn>
                <a:cxn ang="0">
                  <a:pos x="33" y="51"/>
                </a:cxn>
                <a:cxn ang="0">
                  <a:pos x="21" y="73"/>
                </a:cxn>
                <a:cxn ang="0">
                  <a:pos x="5" y="76"/>
                </a:cxn>
                <a:cxn ang="0">
                  <a:pos x="5" y="38"/>
                </a:cxn>
                <a:cxn ang="0">
                  <a:pos x="35" y="12"/>
                </a:cxn>
                <a:cxn ang="0">
                  <a:pos x="93" y="2"/>
                </a:cxn>
              </a:cxnLst>
              <a:rect l="0" t="0" r="r" b="b"/>
              <a:pathLst>
                <a:path w="141" h="85">
                  <a:moveTo>
                    <a:pt x="93" y="2"/>
                  </a:moveTo>
                  <a:cubicBezTo>
                    <a:pt x="100" y="2"/>
                    <a:pt x="107" y="1"/>
                    <a:pt x="121" y="1"/>
                  </a:cubicBezTo>
                  <a:cubicBezTo>
                    <a:pt x="128" y="3"/>
                    <a:pt x="141" y="5"/>
                    <a:pt x="134" y="10"/>
                  </a:cubicBezTo>
                  <a:cubicBezTo>
                    <a:pt x="114" y="5"/>
                    <a:pt x="108" y="20"/>
                    <a:pt x="86" y="14"/>
                  </a:cubicBezTo>
                  <a:cubicBezTo>
                    <a:pt x="79" y="13"/>
                    <a:pt x="71" y="17"/>
                    <a:pt x="67" y="24"/>
                  </a:cubicBezTo>
                  <a:cubicBezTo>
                    <a:pt x="63" y="28"/>
                    <a:pt x="52" y="33"/>
                    <a:pt x="44" y="27"/>
                  </a:cubicBezTo>
                  <a:cubicBezTo>
                    <a:pt x="34" y="29"/>
                    <a:pt x="36" y="43"/>
                    <a:pt x="33" y="51"/>
                  </a:cubicBezTo>
                  <a:cubicBezTo>
                    <a:pt x="29" y="60"/>
                    <a:pt x="27" y="66"/>
                    <a:pt x="21" y="73"/>
                  </a:cubicBezTo>
                  <a:cubicBezTo>
                    <a:pt x="16" y="80"/>
                    <a:pt x="13" y="85"/>
                    <a:pt x="5" y="76"/>
                  </a:cubicBezTo>
                  <a:cubicBezTo>
                    <a:pt x="0" y="65"/>
                    <a:pt x="0" y="53"/>
                    <a:pt x="5" y="38"/>
                  </a:cubicBezTo>
                  <a:cubicBezTo>
                    <a:pt x="10" y="27"/>
                    <a:pt x="20" y="17"/>
                    <a:pt x="35" y="12"/>
                  </a:cubicBezTo>
                  <a:cubicBezTo>
                    <a:pt x="35" y="12"/>
                    <a:pt x="62" y="0"/>
                    <a:pt x="93" y="2"/>
                  </a:cubicBezTo>
                  <a:close/>
                </a:path>
              </a:pathLst>
            </a:custGeom>
            <a:solidFill>
              <a:srgbClr val="E46133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519" dirty="0">
                <a:solidFill>
                  <a:prstClr val="black"/>
                </a:solidFill>
              </a:endParaRPr>
            </a:p>
          </p:txBody>
        </p:sp>
        <p:sp>
          <p:nvSpPr>
            <p:cNvPr id="317" name="Freeform 852"/>
            <p:cNvSpPr>
              <a:spLocks/>
            </p:cNvSpPr>
            <p:nvPr/>
          </p:nvSpPr>
          <p:spPr bwMode="auto">
            <a:xfrm>
              <a:off x="2175684" y="1110859"/>
              <a:ext cx="1623868" cy="1036855"/>
            </a:xfrm>
            <a:custGeom>
              <a:avLst/>
              <a:gdLst/>
              <a:ahLst/>
              <a:cxnLst>
                <a:cxn ang="0">
                  <a:pos x="93" y="2"/>
                </a:cxn>
                <a:cxn ang="0">
                  <a:pos x="121" y="1"/>
                </a:cxn>
                <a:cxn ang="0">
                  <a:pos x="133" y="10"/>
                </a:cxn>
                <a:cxn ang="0">
                  <a:pos x="87" y="14"/>
                </a:cxn>
                <a:cxn ang="0">
                  <a:pos x="67" y="24"/>
                </a:cxn>
                <a:cxn ang="0">
                  <a:pos x="43" y="27"/>
                </a:cxn>
                <a:cxn ang="0">
                  <a:pos x="33" y="51"/>
                </a:cxn>
                <a:cxn ang="0">
                  <a:pos x="21" y="73"/>
                </a:cxn>
                <a:cxn ang="0">
                  <a:pos x="5" y="76"/>
                </a:cxn>
                <a:cxn ang="0">
                  <a:pos x="5" y="38"/>
                </a:cxn>
                <a:cxn ang="0">
                  <a:pos x="35" y="12"/>
                </a:cxn>
                <a:cxn ang="0">
                  <a:pos x="93" y="2"/>
                </a:cxn>
              </a:cxnLst>
              <a:rect l="0" t="0" r="r" b="b"/>
              <a:pathLst>
                <a:path w="141" h="84">
                  <a:moveTo>
                    <a:pt x="93" y="2"/>
                  </a:moveTo>
                  <a:cubicBezTo>
                    <a:pt x="100" y="2"/>
                    <a:pt x="107" y="1"/>
                    <a:pt x="121" y="1"/>
                  </a:cubicBezTo>
                  <a:cubicBezTo>
                    <a:pt x="128" y="3"/>
                    <a:pt x="141" y="5"/>
                    <a:pt x="133" y="10"/>
                  </a:cubicBezTo>
                  <a:cubicBezTo>
                    <a:pt x="114" y="5"/>
                    <a:pt x="108" y="20"/>
                    <a:pt x="87" y="14"/>
                  </a:cubicBezTo>
                  <a:cubicBezTo>
                    <a:pt x="79" y="12"/>
                    <a:pt x="71" y="17"/>
                    <a:pt x="67" y="24"/>
                  </a:cubicBezTo>
                  <a:cubicBezTo>
                    <a:pt x="63" y="28"/>
                    <a:pt x="52" y="33"/>
                    <a:pt x="43" y="27"/>
                  </a:cubicBezTo>
                  <a:cubicBezTo>
                    <a:pt x="34" y="29"/>
                    <a:pt x="36" y="42"/>
                    <a:pt x="33" y="51"/>
                  </a:cubicBezTo>
                  <a:cubicBezTo>
                    <a:pt x="29" y="59"/>
                    <a:pt x="27" y="66"/>
                    <a:pt x="21" y="73"/>
                  </a:cubicBezTo>
                  <a:cubicBezTo>
                    <a:pt x="16" y="79"/>
                    <a:pt x="13" y="84"/>
                    <a:pt x="5" y="76"/>
                  </a:cubicBezTo>
                  <a:cubicBezTo>
                    <a:pt x="0" y="64"/>
                    <a:pt x="0" y="53"/>
                    <a:pt x="5" y="38"/>
                  </a:cubicBezTo>
                  <a:cubicBezTo>
                    <a:pt x="10" y="27"/>
                    <a:pt x="20" y="17"/>
                    <a:pt x="35" y="12"/>
                  </a:cubicBezTo>
                  <a:cubicBezTo>
                    <a:pt x="35" y="12"/>
                    <a:pt x="62" y="0"/>
                    <a:pt x="93" y="2"/>
                  </a:cubicBezTo>
                  <a:close/>
                </a:path>
              </a:pathLst>
            </a:custGeom>
            <a:solidFill>
              <a:srgbClr val="E56234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519" dirty="0">
                <a:solidFill>
                  <a:prstClr val="black"/>
                </a:solidFill>
              </a:endParaRPr>
            </a:p>
          </p:txBody>
        </p:sp>
        <p:sp>
          <p:nvSpPr>
            <p:cNvPr id="318" name="Freeform 853"/>
            <p:cNvSpPr>
              <a:spLocks/>
            </p:cNvSpPr>
            <p:nvPr/>
          </p:nvSpPr>
          <p:spPr bwMode="auto">
            <a:xfrm>
              <a:off x="2175684" y="1110859"/>
              <a:ext cx="1623868" cy="1036855"/>
            </a:xfrm>
            <a:custGeom>
              <a:avLst/>
              <a:gdLst/>
              <a:ahLst/>
              <a:cxnLst>
                <a:cxn ang="0">
                  <a:pos x="93" y="2"/>
                </a:cxn>
                <a:cxn ang="0">
                  <a:pos x="121" y="1"/>
                </a:cxn>
                <a:cxn ang="0">
                  <a:pos x="133" y="10"/>
                </a:cxn>
                <a:cxn ang="0">
                  <a:pos x="87" y="14"/>
                </a:cxn>
                <a:cxn ang="0">
                  <a:pos x="67" y="23"/>
                </a:cxn>
                <a:cxn ang="0">
                  <a:pos x="43" y="27"/>
                </a:cxn>
                <a:cxn ang="0">
                  <a:pos x="33" y="50"/>
                </a:cxn>
                <a:cxn ang="0">
                  <a:pos x="21" y="72"/>
                </a:cxn>
                <a:cxn ang="0">
                  <a:pos x="5" y="76"/>
                </a:cxn>
                <a:cxn ang="0">
                  <a:pos x="5" y="38"/>
                </a:cxn>
                <a:cxn ang="0">
                  <a:pos x="35" y="12"/>
                </a:cxn>
                <a:cxn ang="0">
                  <a:pos x="93" y="2"/>
                </a:cxn>
              </a:cxnLst>
              <a:rect l="0" t="0" r="r" b="b"/>
              <a:pathLst>
                <a:path w="141" h="84">
                  <a:moveTo>
                    <a:pt x="93" y="2"/>
                  </a:moveTo>
                  <a:cubicBezTo>
                    <a:pt x="100" y="2"/>
                    <a:pt x="107" y="1"/>
                    <a:pt x="121" y="1"/>
                  </a:cubicBezTo>
                  <a:cubicBezTo>
                    <a:pt x="128" y="3"/>
                    <a:pt x="141" y="5"/>
                    <a:pt x="133" y="10"/>
                  </a:cubicBezTo>
                  <a:cubicBezTo>
                    <a:pt x="114" y="5"/>
                    <a:pt x="108" y="20"/>
                    <a:pt x="87" y="14"/>
                  </a:cubicBezTo>
                  <a:cubicBezTo>
                    <a:pt x="79" y="12"/>
                    <a:pt x="71" y="17"/>
                    <a:pt x="67" y="23"/>
                  </a:cubicBezTo>
                  <a:cubicBezTo>
                    <a:pt x="63" y="27"/>
                    <a:pt x="52" y="33"/>
                    <a:pt x="43" y="27"/>
                  </a:cubicBezTo>
                  <a:cubicBezTo>
                    <a:pt x="34" y="29"/>
                    <a:pt x="36" y="42"/>
                    <a:pt x="33" y="50"/>
                  </a:cubicBezTo>
                  <a:cubicBezTo>
                    <a:pt x="29" y="59"/>
                    <a:pt x="27" y="65"/>
                    <a:pt x="21" y="72"/>
                  </a:cubicBezTo>
                  <a:cubicBezTo>
                    <a:pt x="16" y="79"/>
                    <a:pt x="13" y="84"/>
                    <a:pt x="5" y="76"/>
                  </a:cubicBezTo>
                  <a:cubicBezTo>
                    <a:pt x="0" y="64"/>
                    <a:pt x="0" y="53"/>
                    <a:pt x="5" y="38"/>
                  </a:cubicBezTo>
                  <a:cubicBezTo>
                    <a:pt x="10" y="27"/>
                    <a:pt x="20" y="17"/>
                    <a:pt x="35" y="12"/>
                  </a:cubicBezTo>
                  <a:cubicBezTo>
                    <a:pt x="35" y="12"/>
                    <a:pt x="62" y="0"/>
                    <a:pt x="93" y="2"/>
                  </a:cubicBezTo>
                  <a:close/>
                </a:path>
              </a:pathLst>
            </a:custGeom>
            <a:solidFill>
              <a:srgbClr val="E6643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519" dirty="0">
                <a:solidFill>
                  <a:prstClr val="black"/>
                </a:solidFill>
              </a:endParaRPr>
            </a:p>
          </p:txBody>
        </p:sp>
        <p:sp>
          <p:nvSpPr>
            <p:cNvPr id="319" name="Freeform 854"/>
            <p:cNvSpPr>
              <a:spLocks/>
            </p:cNvSpPr>
            <p:nvPr/>
          </p:nvSpPr>
          <p:spPr bwMode="auto">
            <a:xfrm>
              <a:off x="2175684" y="1110859"/>
              <a:ext cx="1623868" cy="1036855"/>
            </a:xfrm>
            <a:custGeom>
              <a:avLst/>
              <a:gdLst/>
              <a:ahLst/>
              <a:cxnLst>
                <a:cxn ang="0">
                  <a:pos x="93" y="2"/>
                </a:cxn>
                <a:cxn ang="0">
                  <a:pos x="121" y="1"/>
                </a:cxn>
                <a:cxn ang="0">
                  <a:pos x="133" y="10"/>
                </a:cxn>
                <a:cxn ang="0">
                  <a:pos x="87" y="13"/>
                </a:cxn>
                <a:cxn ang="0">
                  <a:pos x="66" y="23"/>
                </a:cxn>
                <a:cxn ang="0">
                  <a:pos x="43" y="27"/>
                </a:cxn>
                <a:cxn ang="0">
                  <a:pos x="33" y="50"/>
                </a:cxn>
                <a:cxn ang="0">
                  <a:pos x="21" y="72"/>
                </a:cxn>
                <a:cxn ang="0">
                  <a:pos x="6" y="75"/>
                </a:cxn>
                <a:cxn ang="0">
                  <a:pos x="5" y="38"/>
                </a:cxn>
                <a:cxn ang="0">
                  <a:pos x="35" y="12"/>
                </a:cxn>
                <a:cxn ang="0">
                  <a:pos x="93" y="2"/>
                </a:cxn>
              </a:cxnLst>
              <a:rect l="0" t="0" r="r" b="b"/>
              <a:pathLst>
                <a:path w="141" h="84">
                  <a:moveTo>
                    <a:pt x="93" y="2"/>
                  </a:moveTo>
                  <a:cubicBezTo>
                    <a:pt x="100" y="2"/>
                    <a:pt x="107" y="1"/>
                    <a:pt x="121" y="1"/>
                  </a:cubicBezTo>
                  <a:cubicBezTo>
                    <a:pt x="128" y="3"/>
                    <a:pt x="141" y="5"/>
                    <a:pt x="133" y="10"/>
                  </a:cubicBezTo>
                  <a:cubicBezTo>
                    <a:pt x="113" y="5"/>
                    <a:pt x="108" y="19"/>
                    <a:pt x="87" y="13"/>
                  </a:cubicBezTo>
                  <a:cubicBezTo>
                    <a:pt x="80" y="12"/>
                    <a:pt x="71" y="16"/>
                    <a:pt x="66" y="23"/>
                  </a:cubicBezTo>
                  <a:cubicBezTo>
                    <a:pt x="62" y="27"/>
                    <a:pt x="52" y="33"/>
                    <a:pt x="43" y="27"/>
                  </a:cubicBezTo>
                  <a:cubicBezTo>
                    <a:pt x="34" y="28"/>
                    <a:pt x="36" y="42"/>
                    <a:pt x="33" y="50"/>
                  </a:cubicBezTo>
                  <a:cubicBezTo>
                    <a:pt x="29" y="59"/>
                    <a:pt x="27" y="65"/>
                    <a:pt x="21" y="72"/>
                  </a:cubicBezTo>
                  <a:cubicBezTo>
                    <a:pt x="16" y="79"/>
                    <a:pt x="14" y="84"/>
                    <a:pt x="6" y="75"/>
                  </a:cubicBezTo>
                  <a:cubicBezTo>
                    <a:pt x="1" y="64"/>
                    <a:pt x="0" y="53"/>
                    <a:pt x="5" y="38"/>
                  </a:cubicBezTo>
                  <a:cubicBezTo>
                    <a:pt x="10" y="27"/>
                    <a:pt x="20" y="17"/>
                    <a:pt x="35" y="12"/>
                  </a:cubicBezTo>
                  <a:cubicBezTo>
                    <a:pt x="35" y="12"/>
                    <a:pt x="62" y="0"/>
                    <a:pt x="93" y="2"/>
                  </a:cubicBezTo>
                  <a:close/>
                </a:path>
              </a:pathLst>
            </a:custGeom>
            <a:solidFill>
              <a:srgbClr val="E7663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519" dirty="0">
                <a:solidFill>
                  <a:prstClr val="black"/>
                </a:solidFill>
              </a:endParaRPr>
            </a:p>
          </p:txBody>
        </p:sp>
        <p:sp>
          <p:nvSpPr>
            <p:cNvPr id="320" name="Freeform 855"/>
            <p:cNvSpPr>
              <a:spLocks/>
            </p:cNvSpPr>
            <p:nvPr/>
          </p:nvSpPr>
          <p:spPr bwMode="auto">
            <a:xfrm>
              <a:off x="2175684" y="1110657"/>
              <a:ext cx="1623868" cy="1024512"/>
            </a:xfrm>
            <a:custGeom>
              <a:avLst/>
              <a:gdLst/>
              <a:ahLst/>
              <a:cxnLst>
                <a:cxn ang="0">
                  <a:pos x="93" y="2"/>
                </a:cxn>
                <a:cxn ang="0">
                  <a:pos x="121" y="1"/>
                </a:cxn>
                <a:cxn ang="0">
                  <a:pos x="133" y="10"/>
                </a:cxn>
                <a:cxn ang="0">
                  <a:pos x="87" y="13"/>
                </a:cxn>
                <a:cxn ang="0">
                  <a:pos x="66" y="23"/>
                </a:cxn>
                <a:cxn ang="0">
                  <a:pos x="43" y="26"/>
                </a:cxn>
                <a:cxn ang="0">
                  <a:pos x="33" y="50"/>
                </a:cxn>
                <a:cxn ang="0">
                  <a:pos x="21" y="72"/>
                </a:cxn>
                <a:cxn ang="0">
                  <a:pos x="6" y="75"/>
                </a:cxn>
                <a:cxn ang="0">
                  <a:pos x="5" y="38"/>
                </a:cxn>
                <a:cxn ang="0">
                  <a:pos x="35" y="12"/>
                </a:cxn>
                <a:cxn ang="0">
                  <a:pos x="93" y="2"/>
                </a:cxn>
              </a:cxnLst>
              <a:rect l="0" t="0" r="r" b="b"/>
              <a:pathLst>
                <a:path w="141" h="83">
                  <a:moveTo>
                    <a:pt x="93" y="2"/>
                  </a:moveTo>
                  <a:cubicBezTo>
                    <a:pt x="100" y="2"/>
                    <a:pt x="107" y="1"/>
                    <a:pt x="121" y="1"/>
                  </a:cubicBezTo>
                  <a:cubicBezTo>
                    <a:pt x="128" y="3"/>
                    <a:pt x="141" y="5"/>
                    <a:pt x="133" y="10"/>
                  </a:cubicBezTo>
                  <a:cubicBezTo>
                    <a:pt x="113" y="5"/>
                    <a:pt x="108" y="19"/>
                    <a:pt x="87" y="13"/>
                  </a:cubicBezTo>
                  <a:cubicBezTo>
                    <a:pt x="80" y="12"/>
                    <a:pt x="71" y="16"/>
                    <a:pt x="66" y="23"/>
                  </a:cubicBezTo>
                  <a:cubicBezTo>
                    <a:pt x="62" y="27"/>
                    <a:pt x="52" y="32"/>
                    <a:pt x="43" y="26"/>
                  </a:cubicBezTo>
                  <a:cubicBezTo>
                    <a:pt x="34" y="28"/>
                    <a:pt x="35" y="41"/>
                    <a:pt x="33" y="50"/>
                  </a:cubicBezTo>
                  <a:cubicBezTo>
                    <a:pt x="29" y="58"/>
                    <a:pt x="27" y="64"/>
                    <a:pt x="21" y="72"/>
                  </a:cubicBezTo>
                  <a:cubicBezTo>
                    <a:pt x="16" y="78"/>
                    <a:pt x="14" y="83"/>
                    <a:pt x="6" y="75"/>
                  </a:cubicBezTo>
                  <a:cubicBezTo>
                    <a:pt x="1" y="63"/>
                    <a:pt x="0" y="53"/>
                    <a:pt x="5" y="38"/>
                  </a:cubicBezTo>
                  <a:cubicBezTo>
                    <a:pt x="10" y="27"/>
                    <a:pt x="20" y="17"/>
                    <a:pt x="35" y="12"/>
                  </a:cubicBezTo>
                  <a:cubicBezTo>
                    <a:pt x="35" y="12"/>
                    <a:pt x="62" y="0"/>
                    <a:pt x="93" y="2"/>
                  </a:cubicBezTo>
                  <a:close/>
                </a:path>
              </a:pathLst>
            </a:custGeom>
            <a:solidFill>
              <a:srgbClr val="E9673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519" dirty="0">
                <a:solidFill>
                  <a:prstClr val="black"/>
                </a:solidFill>
              </a:endParaRPr>
            </a:p>
          </p:txBody>
        </p:sp>
        <p:sp>
          <p:nvSpPr>
            <p:cNvPr id="321" name="Freeform 856"/>
            <p:cNvSpPr>
              <a:spLocks/>
            </p:cNvSpPr>
            <p:nvPr/>
          </p:nvSpPr>
          <p:spPr bwMode="auto">
            <a:xfrm>
              <a:off x="2175708" y="1110657"/>
              <a:ext cx="1612351" cy="1024512"/>
            </a:xfrm>
            <a:custGeom>
              <a:avLst/>
              <a:gdLst/>
              <a:ahLst/>
              <a:cxnLst>
                <a:cxn ang="0">
                  <a:pos x="93" y="2"/>
                </a:cxn>
                <a:cxn ang="0">
                  <a:pos x="121" y="1"/>
                </a:cxn>
                <a:cxn ang="0">
                  <a:pos x="133" y="10"/>
                </a:cxn>
                <a:cxn ang="0">
                  <a:pos x="87" y="13"/>
                </a:cxn>
                <a:cxn ang="0">
                  <a:pos x="66" y="23"/>
                </a:cxn>
                <a:cxn ang="0">
                  <a:pos x="43" y="26"/>
                </a:cxn>
                <a:cxn ang="0">
                  <a:pos x="33" y="49"/>
                </a:cxn>
                <a:cxn ang="0">
                  <a:pos x="21" y="71"/>
                </a:cxn>
                <a:cxn ang="0">
                  <a:pos x="6" y="75"/>
                </a:cxn>
                <a:cxn ang="0">
                  <a:pos x="5" y="38"/>
                </a:cxn>
                <a:cxn ang="0">
                  <a:pos x="35" y="12"/>
                </a:cxn>
                <a:cxn ang="0">
                  <a:pos x="93" y="2"/>
                </a:cxn>
              </a:cxnLst>
              <a:rect l="0" t="0" r="r" b="b"/>
              <a:pathLst>
                <a:path w="140" h="83">
                  <a:moveTo>
                    <a:pt x="93" y="2"/>
                  </a:moveTo>
                  <a:cubicBezTo>
                    <a:pt x="100" y="2"/>
                    <a:pt x="107" y="1"/>
                    <a:pt x="121" y="1"/>
                  </a:cubicBezTo>
                  <a:cubicBezTo>
                    <a:pt x="128" y="3"/>
                    <a:pt x="140" y="5"/>
                    <a:pt x="133" y="10"/>
                  </a:cubicBezTo>
                  <a:cubicBezTo>
                    <a:pt x="113" y="4"/>
                    <a:pt x="109" y="19"/>
                    <a:pt x="87" y="13"/>
                  </a:cubicBezTo>
                  <a:cubicBezTo>
                    <a:pt x="80" y="11"/>
                    <a:pt x="70" y="16"/>
                    <a:pt x="66" y="23"/>
                  </a:cubicBezTo>
                  <a:cubicBezTo>
                    <a:pt x="62" y="27"/>
                    <a:pt x="52" y="32"/>
                    <a:pt x="43" y="26"/>
                  </a:cubicBezTo>
                  <a:cubicBezTo>
                    <a:pt x="34" y="28"/>
                    <a:pt x="35" y="41"/>
                    <a:pt x="33" y="49"/>
                  </a:cubicBezTo>
                  <a:cubicBezTo>
                    <a:pt x="28" y="58"/>
                    <a:pt x="27" y="64"/>
                    <a:pt x="21" y="71"/>
                  </a:cubicBezTo>
                  <a:cubicBezTo>
                    <a:pt x="16" y="78"/>
                    <a:pt x="14" y="83"/>
                    <a:pt x="6" y="75"/>
                  </a:cubicBezTo>
                  <a:cubicBezTo>
                    <a:pt x="1" y="63"/>
                    <a:pt x="0" y="53"/>
                    <a:pt x="5" y="38"/>
                  </a:cubicBezTo>
                  <a:cubicBezTo>
                    <a:pt x="10" y="27"/>
                    <a:pt x="20" y="17"/>
                    <a:pt x="35" y="12"/>
                  </a:cubicBezTo>
                  <a:cubicBezTo>
                    <a:pt x="35" y="12"/>
                    <a:pt x="62" y="0"/>
                    <a:pt x="93" y="2"/>
                  </a:cubicBezTo>
                  <a:close/>
                </a:path>
              </a:pathLst>
            </a:custGeom>
            <a:solidFill>
              <a:srgbClr val="EA693B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519" dirty="0">
                <a:solidFill>
                  <a:prstClr val="black"/>
                </a:solidFill>
              </a:endParaRPr>
            </a:p>
          </p:txBody>
        </p:sp>
        <p:sp>
          <p:nvSpPr>
            <p:cNvPr id="322" name="Freeform 857"/>
            <p:cNvSpPr>
              <a:spLocks/>
            </p:cNvSpPr>
            <p:nvPr/>
          </p:nvSpPr>
          <p:spPr bwMode="auto">
            <a:xfrm>
              <a:off x="2175708" y="1110657"/>
              <a:ext cx="1612351" cy="1024512"/>
            </a:xfrm>
            <a:custGeom>
              <a:avLst/>
              <a:gdLst/>
              <a:ahLst/>
              <a:cxnLst>
                <a:cxn ang="0">
                  <a:pos x="93" y="2"/>
                </a:cxn>
                <a:cxn ang="0">
                  <a:pos x="121" y="1"/>
                </a:cxn>
                <a:cxn ang="0">
                  <a:pos x="133" y="10"/>
                </a:cxn>
                <a:cxn ang="0">
                  <a:pos x="87" y="13"/>
                </a:cxn>
                <a:cxn ang="0">
                  <a:pos x="66" y="23"/>
                </a:cxn>
                <a:cxn ang="0">
                  <a:pos x="43" y="26"/>
                </a:cxn>
                <a:cxn ang="0">
                  <a:pos x="32" y="49"/>
                </a:cxn>
                <a:cxn ang="0">
                  <a:pos x="21" y="71"/>
                </a:cxn>
                <a:cxn ang="0">
                  <a:pos x="6" y="75"/>
                </a:cxn>
                <a:cxn ang="0">
                  <a:pos x="5" y="38"/>
                </a:cxn>
                <a:cxn ang="0">
                  <a:pos x="35" y="12"/>
                </a:cxn>
                <a:cxn ang="0">
                  <a:pos x="93" y="2"/>
                </a:cxn>
              </a:cxnLst>
              <a:rect l="0" t="0" r="r" b="b"/>
              <a:pathLst>
                <a:path w="140" h="83">
                  <a:moveTo>
                    <a:pt x="93" y="2"/>
                  </a:moveTo>
                  <a:cubicBezTo>
                    <a:pt x="100" y="2"/>
                    <a:pt x="107" y="1"/>
                    <a:pt x="121" y="1"/>
                  </a:cubicBezTo>
                  <a:cubicBezTo>
                    <a:pt x="128" y="3"/>
                    <a:pt x="140" y="5"/>
                    <a:pt x="133" y="10"/>
                  </a:cubicBezTo>
                  <a:cubicBezTo>
                    <a:pt x="113" y="4"/>
                    <a:pt x="109" y="19"/>
                    <a:pt x="87" y="13"/>
                  </a:cubicBezTo>
                  <a:cubicBezTo>
                    <a:pt x="80" y="11"/>
                    <a:pt x="70" y="16"/>
                    <a:pt x="66" y="23"/>
                  </a:cubicBezTo>
                  <a:cubicBezTo>
                    <a:pt x="62" y="26"/>
                    <a:pt x="52" y="32"/>
                    <a:pt x="43" y="26"/>
                  </a:cubicBezTo>
                  <a:cubicBezTo>
                    <a:pt x="34" y="28"/>
                    <a:pt x="35" y="41"/>
                    <a:pt x="32" y="49"/>
                  </a:cubicBezTo>
                  <a:cubicBezTo>
                    <a:pt x="28" y="58"/>
                    <a:pt x="27" y="64"/>
                    <a:pt x="21" y="71"/>
                  </a:cubicBezTo>
                  <a:cubicBezTo>
                    <a:pt x="16" y="77"/>
                    <a:pt x="14" y="83"/>
                    <a:pt x="6" y="75"/>
                  </a:cubicBezTo>
                  <a:cubicBezTo>
                    <a:pt x="1" y="63"/>
                    <a:pt x="0" y="53"/>
                    <a:pt x="5" y="38"/>
                  </a:cubicBezTo>
                  <a:cubicBezTo>
                    <a:pt x="10" y="27"/>
                    <a:pt x="20" y="17"/>
                    <a:pt x="35" y="12"/>
                  </a:cubicBezTo>
                  <a:cubicBezTo>
                    <a:pt x="35" y="12"/>
                    <a:pt x="62" y="0"/>
                    <a:pt x="93" y="2"/>
                  </a:cubicBezTo>
                  <a:close/>
                </a:path>
              </a:pathLst>
            </a:custGeom>
            <a:solidFill>
              <a:srgbClr val="EB6B3D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519" dirty="0">
                <a:solidFill>
                  <a:prstClr val="black"/>
                </a:solidFill>
              </a:endParaRPr>
            </a:p>
          </p:txBody>
        </p:sp>
        <p:sp>
          <p:nvSpPr>
            <p:cNvPr id="323" name="Freeform 858"/>
            <p:cNvSpPr>
              <a:spLocks/>
            </p:cNvSpPr>
            <p:nvPr/>
          </p:nvSpPr>
          <p:spPr bwMode="auto">
            <a:xfrm>
              <a:off x="2152650" y="1110860"/>
              <a:ext cx="1635386" cy="925763"/>
            </a:xfrm>
            <a:custGeom>
              <a:avLst/>
              <a:gdLst/>
              <a:ahLst/>
              <a:cxnLst>
                <a:cxn ang="0">
                  <a:pos x="95" y="2"/>
                </a:cxn>
                <a:cxn ang="0">
                  <a:pos x="123" y="1"/>
                </a:cxn>
                <a:cxn ang="0">
                  <a:pos x="134" y="10"/>
                </a:cxn>
                <a:cxn ang="0">
                  <a:pos x="85" y="8"/>
                </a:cxn>
                <a:cxn ang="0">
                  <a:pos x="71" y="17"/>
                </a:cxn>
                <a:cxn ang="0">
                  <a:pos x="50" y="19"/>
                </a:cxn>
                <a:cxn ang="0">
                  <a:pos x="30" y="33"/>
                </a:cxn>
                <a:cxn ang="0">
                  <a:pos x="27" y="52"/>
                </a:cxn>
                <a:cxn ang="0">
                  <a:pos x="6" y="68"/>
                </a:cxn>
                <a:cxn ang="0">
                  <a:pos x="7" y="38"/>
                </a:cxn>
                <a:cxn ang="0">
                  <a:pos x="37" y="12"/>
                </a:cxn>
                <a:cxn ang="0">
                  <a:pos x="95" y="2"/>
                </a:cxn>
              </a:cxnLst>
              <a:rect l="0" t="0" r="r" b="b"/>
              <a:pathLst>
                <a:path w="142" h="75">
                  <a:moveTo>
                    <a:pt x="95" y="2"/>
                  </a:moveTo>
                  <a:cubicBezTo>
                    <a:pt x="102" y="2"/>
                    <a:pt x="109" y="1"/>
                    <a:pt x="123" y="1"/>
                  </a:cubicBezTo>
                  <a:cubicBezTo>
                    <a:pt x="130" y="3"/>
                    <a:pt x="142" y="4"/>
                    <a:pt x="134" y="10"/>
                  </a:cubicBezTo>
                  <a:cubicBezTo>
                    <a:pt x="115" y="4"/>
                    <a:pt x="106" y="14"/>
                    <a:pt x="85" y="8"/>
                  </a:cubicBezTo>
                  <a:cubicBezTo>
                    <a:pt x="77" y="6"/>
                    <a:pt x="76" y="10"/>
                    <a:pt x="71" y="17"/>
                  </a:cubicBezTo>
                  <a:cubicBezTo>
                    <a:pt x="67" y="21"/>
                    <a:pt x="58" y="23"/>
                    <a:pt x="50" y="19"/>
                  </a:cubicBezTo>
                  <a:cubicBezTo>
                    <a:pt x="41" y="21"/>
                    <a:pt x="33" y="24"/>
                    <a:pt x="30" y="33"/>
                  </a:cubicBezTo>
                  <a:cubicBezTo>
                    <a:pt x="26" y="41"/>
                    <a:pt x="29" y="44"/>
                    <a:pt x="27" y="52"/>
                  </a:cubicBezTo>
                  <a:cubicBezTo>
                    <a:pt x="24" y="61"/>
                    <a:pt x="10" y="75"/>
                    <a:pt x="6" y="68"/>
                  </a:cubicBezTo>
                  <a:cubicBezTo>
                    <a:pt x="0" y="63"/>
                    <a:pt x="5" y="44"/>
                    <a:pt x="7" y="38"/>
                  </a:cubicBezTo>
                  <a:cubicBezTo>
                    <a:pt x="12" y="27"/>
                    <a:pt x="22" y="17"/>
                    <a:pt x="37" y="12"/>
                  </a:cubicBezTo>
                  <a:cubicBezTo>
                    <a:pt x="37" y="12"/>
                    <a:pt x="64" y="0"/>
                    <a:pt x="95" y="2"/>
                  </a:cubicBezTo>
                  <a:close/>
                </a:path>
              </a:pathLst>
            </a:custGeom>
            <a:solidFill>
              <a:srgbClr val="EB6B3D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519" dirty="0">
                <a:solidFill>
                  <a:prstClr val="black"/>
                </a:solidFill>
              </a:endParaRPr>
            </a:p>
          </p:txBody>
        </p:sp>
        <p:sp>
          <p:nvSpPr>
            <p:cNvPr id="324" name="Freeform 859"/>
            <p:cNvSpPr>
              <a:spLocks/>
            </p:cNvSpPr>
            <p:nvPr/>
          </p:nvSpPr>
          <p:spPr bwMode="auto">
            <a:xfrm>
              <a:off x="2152650" y="1110658"/>
              <a:ext cx="1635386" cy="913420"/>
            </a:xfrm>
            <a:custGeom>
              <a:avLst/>
              <a:gdLst/>
              <a:ahLst/>
              <a:cxnLst>
                <a:cxn ang="0">
                  <a:pos x="95" y="2"/>
                </a:cxn>
                <a:cxn ang="0">
                  <a:pos x="123" y="1"/>
                </a:cxn>
                <a:cxn ang="0">
                  <a:pos x="134" y="9"/>
                </a:cxn>
                <a:cxn ang="0">
                  <a:pos x="85" y="7"/>
                </a:cxn>
                <a:cxn ang="0">
                  <a:pos x="71" y="17"/>
                </a:cxn>
                <a:cxn ang="0">
                  <a:pos x="50" y="19"/>
                </a:cxn>
                <a:cxn ang="0">
                  <a:pos x="29" y="32"/>
                </a:cxn>
                <a:cxn ang="0">
                  <a:pos x="26" y="52"/>
                </a:cxn>
                <a:cxn ang="0">
                  <a:pos x="6" y="67"/>
                </a:cxn>
                <a:cxn ang="0">
                  <a:pos x="7" y="38"/>
                </a:cxn>
                <a:cxn ang="0">
                  <a:pos x="37" y="12"/>
                </a:cxn>
                <a:cxn ang="0">
                  <a:pos x="95" y="2"/>
                </a:cxn>
              </a:cxnLst>
              <a:rect l="0" t="0" r="r" b="b"/>
              <a:pathLst>
                <a:path w="142" h="74">
                  <a:moveTo>
                    <a:pt x="95" y="2"/>
                  </a:moveTo>
                  <a:cubicBezTo>
                    <a:pt x="102" y="2"/>
                    <a:pt x="109" y="1"/>
                    <a:pt x="123" y="1"/>
                  </a:cubicBezTo>
                  <a:cubicBezTo>
                    <a:pt x="130" y="3"/>
                    <a:pt x="142" y="4"/>
                    <a:pt x="134" y="9"/>
                  </a:cubicBezTo>
                  <a:cubicBezTo>
                    <a:pt x="115" y="4"/>
                    <a:pt x="106" y="14"/>
                    <a:pt x="85" y="7"/>
                  </a:cubicBezTo>
                  <a:cubicBezTo>
                    <a:pt x="77" y="6"/>
                    <a:pt x="75" y="10"/>
                    <a:pt x="71" y="17"/>
                  </a:cubicBezTo>
                  <a:cubicBezTo>
                    <a:pt x="67" y="20"/>
                    <a:pt x="58" y="22"/>
                    <a:pt x="50" y="19"/>
                  </a:cubicBezTo>
                  <a:cubicBezTo>
                    <a:pt x="41" y="20"/>
                    <a:pt x="32" y="24"/>
                    <a:pt x="29" y="32"/>
                  </a:cubicBezTo>
                  <a:cubicBezTo>
                    <a:pt x="25" y="41"/>
                    <a:pt x="28" y="43"/>
                    <a:pt x="26" y="52"/>
                  </a:cubicBezTo>
                  <a:cubicBezTo>
                    <a:pt x="23" y="61"/>
                    <a:pt x="10" y="74"/>
                    <a:pt x="6" y="67"/>
                  </a:cubicBezTo>
                  <a:cubicBezTo>
                    <a:pt x="0" y="62"/>
                    <a:pt x="5" y="44"/>
                    <a:pt x="7" y="38"/>
                  </a:cubicBezTo>
                  <a:cubicBezTo>
                    <a:pt x="12" y="27"/>
                    <a:pt x="22" y="17"/>
                    <a:pt x="37" y="12"/>
                  </a:cubicBezTo>
                  <a:cubicBezTo>
                    <a:pt x="37" y="12"/>
                    <a:pt x="64" y="0"/>
                    <a:pt x="95" y="2"/>
                  </a:cubicBezTo>
                  <a:close/>
                </a:path>
              </a:pathLst>
            </a:custGeom>
            <a:solidFill>
              <a:srgbClr val="EB6C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519" dirty="0">
                <a:solidFill>
                  <a:prstClr val="black"/>
                </a:solidFill>
              </a:endParaRPr>
            </a:p>
          </p:txBody>
        </p:sp>
        <p:sp>
          <p:nvSpPr>
            <p:cNvPr id="325" name="Freeform 860"/>
            <p:cNvSpPr>
              <a:spLocks/>
            </p:cNvSpPr>
            <p:nvPr/>
          </p:nvSpPr>
          <p:spPr bwMode="auto">
            <a:xfrm>
              <a:off x="2164167" y="1110860"/>
              <a:ext cx="1623868" cy="901077"/>
            </a:xfrm>
            <a:custGeom>
              <a:avLst/>
              <a:gdLst/>
              <a:ahLst/>
              <a:cxnLst>
                <a:cxn ang="0">
                  <a:pos x="94" y="2"/>
                </a:cxn>
                <a:cxn ang="0">
                  <a:pos x="122" y="1"/>
                </a:cxn>
                <a:cxn ang="0">
                  <a:pos x="133" y="9"/>
                </a:cxn>
                <a:cxn ang="0">
                  <a:pos x="84" y="7"/>
                </a:cxn>
                <a:cxn ang="0">
                  <a:pos x="70" y="16"/>
                </a:cxn>
                <a:cxn ang="0">
                  <a:pos x="49" y="18"/>
                </a:cxn>
                <a:cxn ang="0">
                  <a:pos x="28" y="32"/>
                </a:cxn>
                <a:cxn ang="0">
                  <a:pos x="25" y="51"/>
                </a:cxn>
                <a:cxn ang="0">
                  <a:pos x="5" y="67"/>
                </a:cxn>
                <a:cxn ang="0">
                  <a:pos x="6" y="38"/>
                </a:cxn>
                <a:cxn ang="0">
                  <a:pos x="36" y="12"/>
                </a:cxn>
                <a:cxn ang="0">
                  <a:pos x="94" y="2"/>
                </a:cxn>
              </a:cxnLst>
              <a:rect l="0" t="0" r="r" b="b"/>
              <a:pathLst>
                <a:path w="141" h="73">
                  <a:moveTo>
                    <a:pt x="94" y="2"/>
                  </a:moveTo>
                  <a:cubicBezTo>
                    <a:pt x="101" y="2"/>
                    <a:pt x="108" y="1"/>
                    <a:pt x="122" y="1"/>
                  </a:cubicBezTo>
                  <a:cubicBezTo>
                    <a:pt x="129" y="3"/>
                    <a:pt x="141" y="4"/>
                    <a:pt x="133" y="9"/>
                  </a:cubicBezTo>
                  <a:cubicBezTo>
                    <a:pt x="114" y="4"/>
                    <a:pt x="105" y="13"/>
                    <a:pt x="84" y="7"/>
                  </a:cubicBezTo>
                  <a:cubicBezTo>
                    <a:pt x="76" y="6"/>
                    <a:pt x="74" y="9"/>
                    <a:pt x="70" y="16"/>
                  </a:cubicBezTo>
                  <a:cubicBezTo>
                    <a:pt x="66" y="20"/>
                    <a:pt x="57" y="22"/>
                    <a:pt x="49" y="18"/>
                  </a:cubicBezTo>
                  <a:cubicBezTo>
                    <a:pt x="40" y="20"/>
                    <a:pt x="31" y="24"/>
                    <a:pt x="28" y="32"/>
                  </a:cubicBezTo>
                  <a:cubicBezTo>
                    <a:pt x="24" y="41"/>
                    <a:pt x="27" y="43"/>
                    <a:pt x="25" y="51"/>
                  </a:cubicBezTo>
                  <a:cubicBezTo>
                    <a:pt x="22" y="60"/>
                    <a:pt x="9" y="73"/>
                    <a:pt x="5" y="67"/>
                  </a:cubicBezTo>
                  <a:cubicBezTo>
                    <a:pt x="0" y="61"/>
                    <a:pt x="4" y="44"/>
                    <a:pt x="6" y="38"/>
                  </a:cubicBezTo>
                  <a:cubicBezTo>
                    <a:pt x="11" y="27"/>
                    <a:pt x="21" y="17"/>
                    <a:pt x="36" y="12"/>
                  </a:cubicBezTo>
                  <a:cubicBezTo>
                    <a:pt x="36" y="12"/>
                    <a:pt x="63" y="0"/>
                    <a:pt x="94" y="2"/>
                  </a:cubicBezTo>
                  <a:close/>
                </a:path>
              </a:pathLst>
            </a:custGeom>
            <a:solidFill>
              <a:srgbClr val="EB6E43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519" dirty="0">
                <a:solidFill>
                  <a:prstClr val="black"/>
                </a:solidFill>
              </a:endParaRPr>
            </a:p>
          </p:txBody>
        </p:sp>
        <p:sp>
          <p:nvSpPr>
            <p:cNvPr id="326" name="Freeform 861"/>
            <p:cNvSpPr>
              <a:spLocks/>
            </p:cNvSpPr>
            <p:nvPr/>
          </p:nvSpPr>
          <p:spPr bwMode="auto">
            <a:xfrm>
              <a:off x="2164167" y="1110860"/>
              <a:ext cx="1623868" cy="888733"/>
            </a:xfrm>
            <a:custGeom>
              <a:avLst/>
              <a:gdLst/>
              <a:ahLst/>
              <a:cxnLst>
                <a:cxn ang="0">
                  <a:pos x="94" y="2"/>
                </a:cxn>
                <a:cxn ang="0">
                  <a:pos x="122" y="1"/>
                </a:cxn>
                <a:cxn ang="0">
                  <a:pos x="133" y="9"/>
                </a:cxn>
                <a:cxn ang="0">
                  <a:pos x="84" y="7"/>
                </a:cxn>
                <a:cxn ang="0">
                  <a:pos x="70" y="16"/>
                </a:cxn>
                <a:cxn ang="0">
                  <a:pos x="49" y="18"/>
                </a:cxn>
                <a:cxn ang="0">
                  <a:pos x="28" y="32"/>
                </a:cxn>
                <a:cxn ang="0">
                  <a:pos x="25" y="51"/>
                </a:cxn>
                <a:cxn ang="0">
                  <a:pos x="5" y="66"/>
                </a:cxn>
                <a:cxn ang="0">
                  <a:pos x="6" y="38"/>
                </a:cxn>
                <a:cxn ang="0">
                  <a:pos x="36" y="12"/>
                </a:cxn>
                <a:cxn ang="0">
                  <a:pos x="94" y="2"/>
                </a:cxn>
              </a:cxnLst>
              <a:rect l="0" t="0" r="r" b="b"/>
              <a:pathLst>
                <a:path w="141" h="72">
                  <a:moveTo>
                    <a:pt x="94" y="2"/>
                  </a:moveTo>
                  <a:cubicBezTo>
                    <a:pt x="101" y="2"/>
                    <a:pt x="108" y="1"/>
                    <a:pt x="122" y="1"/>
                  </a:cubicBezTo>
                  <a:cubicBezTo>
                    <a:pt x="128" y="3"/>
                    <a:pt x="141" y="4"/>
                    <a:pt x="133" y="9"/>
                  </a:cubicBezTo>
                  <a:cubicBezTo>
                    <a:pt x="114" y="4"/>
                    <a:pt x="105" y="13"/>
                    <a:pt x="84" y="7"/>
                  </a:cubicBezTo>
                  <a:cubicBezTo>
                    <a:pt x="76" y="6"/>
                    <a:pt x="74" y="9"/>
                    <a:pt x="70" y="16"/>
                  </a:cubicBezTo>
                  <a:cubicBezTo>
                    <a:pt x="66" y="20"/>
                    <a:pt x="57" y="21"/>
                    <a:pt x="49" y="18"/>
                  </a:cubicBezTo>
                  <a:cubicBezTo>
                    <a:pt x="40" y="19"/>
                    <a:pt x="30" y="24"/>
                    <a:pt x="28" y="32"/>
                  </a:cubicBezTo>
                  <a:cubicBezTo>
                    <a:pt x="24" y="40"/>
                    <a:pt x="27" y="43"/>
                    <a:pt x="25" y="51"/>
                  </a:cubicBezTo>
                  <a:cubicBezTo>
                    <a:pt x="21" y="59"/>
                    <a:pt x="9" y="72"/>
                    <a:pt x="5" y="66"/>
                  </a:cubicBezTo>
                  <a:cubicBezTo>
                    <a:pt x="0" y="61"/>
                    <a:pt x="4" y="44"/>
                    <a:pt x="6" y="38"/>
                  </a:cubicBezTo>
                  <a:cubicBezTo>
                    <a:pt x="11" y="27"/>
                    <a:pt x="21" y="17"/>
                    <a:pt x="36" y="12"/>
                  </a:cubicBezTo>
                  <a:cubicBezTo>
                    <a:pt x="36" y="12"/>
                    <a:pt x="63" y="0"/>
                    <a:pt x="94" y="2"/>
                  </a:cubicBezTo>
                  <a:close/>
                </a:path>
              </a:pathLst>
            </a:custGeom>
            <a:solidFill>
              <a:srgbClr val="EC704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519" dirty="0">
                <a:solidFill>
                  <a:prstClr val="black"/>
                </a:solidFill>
              </a:endParaRPr>
            </a:p>
          </p:txBody>
        </p:sp>
        <p:sp>
          <p:nvSpPr>
            <p:cNvPr id="327" name="Freeform 862"/>
            <p:cNvSpPr>
              <a:spLocks/>
            </p:cNvSpPr>
            <p:nvPr/>
          </p:nvSpPr>
          <p:spPr bwMode="auto">
            <a:xfrm>
              <a:off x="2164167" y="1110859"/>
              <a:ext cx="1623868" cy="876389"/>
            </a:xfrm>
            <a:custGeom>
              <a:avLst/>
              <a:gdLst/>
              <a:ahLst/>
              <a:cxnLst>
                <a:cxn ang="0">
                  <a:pos x="94" y="2"/>
                </a:cxn>
                <a:cxn ang="0">
                  <a:pos x="122" y="1"/>
                </a:cxn>
                <a:cxn ang="0">
                  <a:pos x="133" y="9"/>
                </a:cxn>
                <a:cxn ang="0">
                  <a:pos x="84" y="7"/>
                </a:cxn>
                <a:cxn ang="0">
                  <a:pos x="69" y="15"/>
                </a:cxn>
                <a:cxn ang="0">
                  <a:pos x="49" y="17"/>
                </a:cxn>
                <a:cxn ang="0">
                  <a:pos x="27" y="31"/>
                </a:cxn>
                <a:cxn ang="0">
                  <a:pos x="24" y="50"/>
                </a:cxn>
                <a:cxn ang="0">
                  <a:pos x="5" y="65"/>
                </a:cxn>
                <a:cxn ang="0">
                  <a:pos x="6" y="38"/>
                </a:cxn>
                <a:cxn ang="0">
                  <a:pos x="36" y="12"/>
                </a:cxn>
                <a:cxn ang="0">
                  <a:pos x="94" y="2"/>
                </a:cxn>
              </a:cxnLst>
              <a:rect l="0" t="0" r="r" b="b"/>
              <a:pathLst>
                <a:path w="141" h="71">
                  <a:moveTo>
                    <a:pt x="94" y="2"/>
                  </a:moveTo>
                  <a:cubicBezTo>
                    <a:pt x="101" y="2"/>
                    <a:pt x="108" y="1"/>
                    <a:pt x="122" y="1"/>
                  </a:cubicBezTo>
                  <a:cubicBezTo>
                    <a:pt x="128" y="3"/>
                    <a:pt x="141" y="4"/>
                    <a:pt x="133" y="9"/>
                  </a:cubicBezTo>
                  <a:cubicBezTo>
                    <a:pt x="114" y="4"/>
                    <a:pt x="105" y="13"/>
                    <a:pt x="84" y="7"/>
                  </a:cubicBezTo>
                  <a:cubicBezTo>
                    <a:pt x="76" y="6"/>
                    <a:pt x="74" y="8"/>
                    <a:pt x="69" y="15"/>
                  </a:cubicBezTo>
                  <a:cubicBezTo>
                    <a:pt x="66" y="19"/>
                    <a:pt x="57" y="21"/>
                    <a:pt x="49" y="17"/>
                  </a:cubicBezTo>
                  <a:cubicBezTo>
                    <a:pt x="40" y="19"/>
                    <a:pt x="30" y="23"/>
                    <a:pt x="27" y="31"/>
                  </a:cubicBezTo>
                  <a:cubicBezTo>
                    <a:pt x="23" y="40"/>
                    <a:pt x="27" y="42"/>
                    <a:pt x="24" y="50"/>
                  </a:cubicBezTo>
                  <a:cubicBezTo>
                    <a:pt x="21" y="59"/>
                    <a:pt x="9" y="71"/>
                    <a:pt x="5" y="65"/>
                  </a:cubicBezTo>
                  <a:cubicBezTo>
                    <a:pt x="0" y="60"/>
                    <a:pt x="4" y="44"/>
                    <a:pt x="6" y="38"/>
                  </a:cubicBezTo>
                  <a:cubicBezTo>
                    <a:pt x="11" y="27"/>
                    <a:pt x="21" y="17"/>
                    <a:pt x="36" y="12"/>
                  </a:cubicBezTo>
                  <a:cubicBezTo>
                    <a:pt x="36" y="12"/>
                    <a:pt x="63" y="0"/>
                    <a:pt x="94" y="2"/>
                  </a:cubicBezTo>
                  <a:close/>
                </a:path>
              </a:pathLst>
            </a:custGeom>
            <a:solidFill>
              <a:srgbClr val="EC724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519" dirty="0">
                <a:solidFill>
                  <a:prstClr val="black"/>
                </a:solidFill>
              </a:endParaRPr>
            </a:p>
          </p:txBody>
        </p:sp>
        <p:sp>
          <p:nvSpPr>
            <p:cNvPr id="328" name="Freeform 863"/>
            <p:cNvSpPr>
              <a:spLocks/>
            </p:cNvSpPr>
            <p:nvPr/>
          </p:nvSpPr>
          <p:spPr bwMode="auto">
            <a:xfrm>
              <a:off x="2175685" y="1110859"/>
              <a:ext cx="1600835" cy="876389"/>
            </a:xfrm>
            <a:custGeom>
              <a:avLst/>
              <a:gdLst/>
              <a:ahLst/>
              <a:cxnLst>
                <a:cxn ang="0">
                  <a:pos x="93" y="2"/>
                </a:cxn>
                <a:cxn ang="0">
                  <a:pos x="121" y="1"/>
                </a:cxn>
                <a:cxn ang="0">
                  <a:pos x="132" y="9"/>
                </a:cxn>
                <a:cxn ang="0">
                  <a:pos x="83" y="7"/>
                </a:cxn>
                <a:cxn ang="0">
                  <a:pos x="68" y="15"/>
                </a:cxn>
                <a:cxn ang="0">
                  <a:pos x="48" y="17"/>
                </a:cxn>
                <a:cxn ang="0">
                  <a:pos x="26" y="31"/>
                </a:cxn>
                <a:cxn ang="0">
                  <a:pos x="23" y="50"/>
                </a:cxn>
                <a:cxn ang="0">
                  <a:pos x="4" y="64"/>
                </a:cxn>
                <a:cxn ang="0">
                  <a:pos x="5" y="38"/>
                </a:cxn>
                <a:cxn ang="0">
                  <a:pos x="35" y="12"/>
                </a:cxn>
                <a:cxn ang="0">
                  <a:pos x="93" y="2"/>
                </a:cxn>
              </a:cxnLst>
              <a:rect l="0" t="0" r="r" b="b"/>
              <a:pathLst>
                <a:path w="139" h="71">
                  <a:moveTo>
                    <a:pt x="93" y="2"/>
                  </a:moveTo>
                  <a:cubicBezTo>
                    <a:pt x="100" y="2"/>
                    <a:pt x="107" y="1"/>
                    <a:pt x="121" y="1"/>
                  </a:cubicBezTo>
                  <a:cubicBezTo>
                    <a:pt x="127" y="3"/>
                    <a:pt x="139" y="4"/>
                    <a:pt x="132" y="9"/>
                  </a:cubicBezTo>
                  <a:cubicBezTo>
                    <a:pt x="113" y="4"/>
                    <a:pt x="104" y="13"/>
                    <a:pt x="83" y="7"/>
                  </a:cubicBezTo>
                  <a:cubicBezTo>
                    <a:pt x="75" y="6"/>
                    <a:pt x="73" y="8"/>
                    <a:pt x="68" y="15"/>
                  </a:cubicBezTo>
                  <a:cubicBezTo>
                    <a:pt x="64" y="19"/>
                    <a:pt x="56" y="20"/>
                    <a:pt x="48" y="17"/>
                  </a:cubicBezTo>
                  <a:cubicBezTo>
                    <a:pt x="38" y="19"/>
                    <a:pt x="29" y="23"/>
                    <a:pt x="26" y="31"/>
                  </a:cubicBezTo>
                  <a:cubicBezTo>
                    <a:pt x="22" y="40"/>
                    <a:pt x="26" y="42"/>
                    <a:pt x="23" y="50"/>
                  </a:cubicBezTo>
                  <a:cubicBezTo>
                    <a:pt x="19" y="58"/>
                    <a:pt x="8" y="71"/>
                    <a:pt x="4" y="64"/>
                  </a:cubicBezTo>
                  <a:cubicBezTo>
                    <a:pt x="0" y="59"/>
                    <a:pt x="3" y="44"/>
                    <a:pt x="5" y="38"/>
                  </a:cubicBezTo>
                  <a:cubicBezTo>
                    <a:pt x="10" y="27"/>
                    <a:pt x="20" y="17"/>
                    <a:pt x="35" y="12"/>
                  </a:cubicBezTo>
                  <a:cubicBezTo>
                    <a:pt x="35" y="12"/>
                    <a:pt x="62" y="0"/>
                    <a:pt x="93" y="2"/>
                  </a:cubicBezTo>
                  <a:close/>
                </a:path>
              </a:pathLst>
            </a:custGeom>
            <a:solidFill>
              <a:srgbClr val="ED754D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519" dirty="0">
                <a:solidFill>
                  <a:prstClr val="black"/>
                </a:solidFill>
              </a:endParaRPr>
            </a:p>
          </p:txBody>
        </p:sp>
        <p:sp>
          <p:nvSpPr>
            <p:cNvPr id="329" name="Freeform 864"/>
            <p:cNvSpPr>
              <a:spLocks/>
            </p:cNvSpPr>
            <p:nvPr/>
          </p:nvSpPr>
          <p:spPr bwMode="auto">
            <a:xfrm>
              <a:off x="2175685" y="1110657"/>
              <a:ext cx="1600835" cy="864046"/>
            </a:xfrm>
            <a:custGeom>
              <a:avLst/>
              <a:gdLst/>
              <a:ahLst/>
              <a:cxnLst>
                <a:cxn ang="0">
                  <a:pos x="93" y="2"/>
                </a:cxn>
                <a:cxn ang="0">
                  <a:pos x="121" y="1"/>
                </a:cxn>
                <a:cxn ang="0">
                  <a:pos x="132" y="9"/>
                </a:cxn>
                <a:cxn ang="0">
                  <a:pos x="83" y="7"/>
                </a:cxn>
                <a:cxn ang="0">
                  <a:pos x="68" y="14"/>
                </a:cxn>
                <a:cxn ang="0">
                  <a:pos x="48" y="17"/>
                </a:cxn>
                <a:cxn ang="0">
                  <a:pos x="26" y="31"/>
                </a:cxn>
                <a:cxn ang="0">
                  <a:pos x="22" y="50"/>
                </a:cxn>
                <a:cxn ang="0">
                  <a:pos x="4" y="63"/>
                </a:cxn>
                <a:cxn ang="0">
                  <a:pos x="5" y="38"/>
                </a:cxn>
                <a:cxn ang="0">
                  <a:pos x="35" y="12"/>
                </a:cxn>
                <a:cxn ang="0">
                  <a:pos x="93" y="2"/>
                </a:cxn>
              </a:cxnLst>
              <a:rect l="0" t="0" r="r" b="b"/>
              <a:pathLst>
                <a:path w="139" h="70">
                  <a:moveTo>
                    <a:pt x="93" y="2"/>
                  </a:moveTo>
                  <a:cubicBezTo>
                    <a:pt x="100" y="2"/>
                    <a:pt x="107" y="1"/>
                    <a:pt x="121" y="1"/>
                  </a:cubicBezTo>
                  <a:cubicBezTo>
                    <a:pt x="127" y="3"/>
                    <a:pt x="139" y="4"/>
                    <a:pt x="132" y="9"/>
                  </a:cubicBezTo>
                  <a:cubicBezTo>
                    <a:pt x="113" y="3"/>
                    <a:pt x="104" y="13"/>
                    <a:pt x="83" y="7"/>
                  </a:cubicBezTo>
                  <a:cubicBezTo>
                    <a:pt x="75" y="5"/>
                    <a:pt x="72" y="8"/>
                    <a:pt x="68" y="14"/>
                  </a:cubicBezTo>
                  <a:cubicBezTo>
                    <a:pt x="64" y="18"/>
                    <a:pt x="56" y="20"/>
                    <a:pt x="48" y="17"/>
                  </a:cubicBezTo>
                  <a:cubicBezTo>
                    <a:pt x="38" y="18"/>
                    <a:pt x="28" y="23"/>
                    <a:pt x="26" y="31"/>
                  </a:cubicBezTo>
                  <a:cubicBezTo>
                    <a:pt x="21" y="39"/>
                    <a:pt x="26" y="41"/>
                    <a:pt x="22" y="50"/>
                  </a:cubicBezTo>
                  <a:cubicBezTo>
                    <a:pt x="19" y="58"/>
                    <a:pt x="9" y="70"/>
                    <a:pt x="4" y="63"/>
                  </a:cubicBezTo>
                  <a:cubicBezTo>
                    <a:pt x="0" y="58"/>
                    <a:pt x="3" y="44"/>
                    <a:pt x="5" y="38"/>
                  </a:cubicBezTo>
                  <a:cubicBezTo>
                    <a:pt x="10" y="27"/>
                    <a:pt x="20" y="17"/>
                    <a:pt x="35" y="12"/>
                  </a:cubicBezTo>
                  <a:cubicBezTo>
                    <a:pt x="35" y="12"/>
                    <a:pt x="62" y="0"/>
                    <a:pt x="93" y="2"/>
                  </a:cubicBezTo>
                  <a:close/>
                </a:path>
              </a:pathLst>
            </a:custGeom>
            <a:solidFill>
              <a:srgbClr val="ED775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519" dirty="0">
                <a:solidFill>
                  <a:prstClr val="black"/>
                </a:solidFill>
              </a:endParaRPr>
            </a:p>
          </p:txBody>
        </p:sp>
        <p:sp>
          <p:nvSpPr>
            <p:cNvPr id="330" name="Freeform 865"/>
            <p:cNvSpPr>
              <a:spLocks/>
            </p:cNvSpPr>
            <p:nvPr/>
          </p:nvSpPr>
          <p:spPr bwMode="auto">
            <a:xfrm>
              <a:off x="2175685" y="1110859"/>
              <a:ext cx="1600835" cy="851703"/>
            </a:xfrm>
            <a:custGeom>
              <a:avLst/>
              <a:gdLst/>
              <a:ahLst/>
              <a:cxnLst>
                <a:cxn ang="0">
                  <a:pos x="93" y="2"/>
                </a:cxn>
                <a:cxn ang="0">
                  <a:pos x="121" y="1"/>
                </a:cxn>
                <a:cxn ang="0">
                  <a:pos x="132" y="9"/>
                </a:cxn>
                <a:cxn ang="0">
                  <a:pos x="83" y="7"/>
                </a:cxn>
                <a:cxn ang="0">
                  <a:pos x="68" y="14"/>
                </a:cxn>
                <a:cxn ang="0">
                  <a:pos x="48" y="16"/>
                </a:cxn>
                <a:cxn ang="0">
                  <a:pos x="25" y="30"/>
                </a:cxn>
                <a:cxn ang="0">
                  <a:pos x="22" y="49"/>
                </a:cxn>
                <a:cxn ang="0">
                  <a:pos x="4" y="62"/>
                </a:cxn>
                <a:cxn ang="0">
                  <a:pos x="5" y="38"/>
                </a:cxn>
                <a:cxn ang="0">
                  <a:pos x="35" y="12"/>
                </a:cxn>
                <a:cxn ang="0">
                  <a:pos x="93" y="2"/>
                </a:cxn>
              </a:cxnLst>
              <a:rect l="0" t="0" r="r" b="b"/>
              <a:pathLst>
                <a:path w="139" h="69">
                  <a:moveTo>
                    <a:pt x="93" y="2"/>
                  </a:moveTo>
                  <a:cubicBezTo>
                    <a:pt x="100" y="2"/>
                    <a:pt x="107" y="1"/>
                    <a:pt x="121" y="1"/>
                  </a:cubicBezTo>
                  <a:cubicBezTo>
                    <a:pt x="127" y="3"/>
                    <a:pt x="139" y="4"/>
                    <a:pt x="132" y="9"/>
                  </a:cubicBezTo>
                  <a:cubicBezTo>
                    <a:pt x="113" y="3"/>
                    <a:pt x="104" y="13"/>
                    <a:pt x="83" y="7"/>
                  </a:cubicBezTo>
                  <a:cubicBezTo>
                    <a:pt x="75" y="5"/>
                    <a:pt x="72" y="7"/>
                    <a:pt x="68" y="14"/>
                  </a:cubicBezTo>
                  <a:cubicBezTo>
                    <a:pt x="64" y="18"/>
                    <a:pt x="56" y="20"/>
                    <a:pt x="48" y="16"/>
                  </a:cubicBezTo>
                  <a:cubicBezTo>
                    <a:pt x="38" y="18"/>
                    <a:pt x="28" y="22"/>
                    <a:pt x="25" y="30"/>
                  </a:cubicBezTo>
                  <a:cubicBezTo>
                    <a:pt x="21" y="39"/>
                    <a:pt x="25" y="41"/>
                    <a:pt x="22" y="49"/>
                  </a:cubicBezTo>
                  <a:cubicBezTo>
                    <a:pt x="18" y="57"/>
                    <a:pt x="9" y="69"/>
                    <a:pt x="4" y="62"/>
                  </a:cubicBezTo>
                  <a:cubicBezTo>
                    <a:pt x="0" y="57"/>
                    <a:pt x="3" y="44"/>
                    <a:pt x="5" y="38"/>
                  </a:cubicBezTo>
                  <a:cubicBezTo>
                    <a:pt x="10" y="27"/>
                    <a:pt x="20" y="17"/>
                    <a:pt x="35" y="12"/>
                  </a:cubicBezTo>
                  <a:cubicBezTo>
                    <a:pt x="35" y="12"/>
                    <a:pt x="62" y="0"/>
                    <a:pt x="93" y="2"/>
                  </a:cubicBezTo>
                  <a:close/>
                </a:path>
              </a:pathLst>
            </a:custGeom>
            <a:solidFill>
              <a:srgbClr val="ED7953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519" dirty="0">
                <a:solidFill>
                  <a:prstClr val="black"/>
                </a:solidFill>
              </a:endParaRPr>
            </a:p>
          </p:txBody>
        </p:sp>
        <p:sp>
          <p:nvSpPr>
            <p:cNvPr id="331" name="Freeform 866"/>
            <p:cNvSpPr>
              <a:spLocks/>
            </p:cNvSpPr>
            <p:nvPr/>
          </p:nvSpPr>
          <p:spPr bwMode="auto">
            <a:xfrm>
              <a:off x="2187200" y="1110658"/>
              <a:ext cx="1589318" cy="839358"/>
            </a:xfrm>
            <a:custGeom>
              <a:avLst/>
              <a:gdLst/>
              <a:ahLst/>
              <a:cxnLst>
                <a:cxn ang="0">
                  <a:pos x="92" y="2"/>
                </a:cxn>
                <a:cxn ang="0">
                  <a:pos x="120" y="1"/>
                </a:cxn>
                <a:cxn ang="0">
                  <a:pos x="131" y="9"/>
                </a:cxn>
                <a:cxn ang="0">
                  <a:pos x="82" y="7"/>
                </a:cxn>
                <a:cxn ang="0">
                  <a:pos x="67" y="13"/>
                </a:cxn>
                <a:cxn ang="0">
                  <a:pos x="47" y="16"/>
                </a:cxn>
                <a:cxn ang="0">
                  <a:pos x="24" y="30"/>
                </a:cxn>
                <a:cxn ang="0">
                  <a:pos x="21" y="49"/>
                </a:cxn>
                <a:cxn ang="0">
                  <a:pos x="4" y="61"/>
                </a:cxn>
                <a:cxn ang="0">
                  <a:pos x="4" y="38"/>
                </a:cxn>
                <a:cxn ang="0">
                  <a:pos x="34" y="12"/>
                </a:cxn>
                <a:cxn ang="0">
                  <a:pos x="92" y="2"/>
                </a:cxn>
              </a:cxnLst>
              <a:rect l="0" t="0" r="r" b="b"/>
              <a:pathLst>
                <a:path w="138" h="68">
                  <a:moveTo>
                    <a:pt x="92" y="2"/>
                  </a:moveTo>
                  <a:cubicBezTo>
                    <a:pt x="99" y="2"/>
                    <a:pt x="106" y="1"/>
                    <a:pt x="120" y="1"/>
                  </a:cubicBezTo>
                  <a:cubicBezTo>
                    <a:pt x="126" y="3"/>
                    <a:pt x="138" y="4"/>
                    <a:pt x="131" y="9"/>
                  </a:cubicBezTo>
                  <a:cubicBezTo>
                    <a:pt x="112" y="3"/>
                    <a:pt x="103" y="13"/>
                    <a:pt x="82" y="7"/>
                  </a:cubicBezTo>
                  <a:cubicBezTo>
                    <a:pt x="74" y="5"/>
                    <a:pt x="71" y="7"/>
                    <a:pt x="67" y="13"/>
                  </a:cubicBezTo>
                  <a:cubicBezTo>
                    <a:pt x="63" y="17"/>
                    <a:pt x="55" y="19"/>
                    <a:pt x="47" y="16"/>
                  </a:cubicBezTo>
                  <a:cubicBezTo>
                    <a:pt x="37" y="17"/>
                    <a:pt x="26" y="22"/>
                    <a:pt x="24" y="30"/>
                  </a:cubicBezTo>
                  <a:cubicBezTo>
                    <a:pt x="20" y="39"/>
                    <a:pt x="24" y="40"/>
                    <a:pt x="21" y="49"/>
                  </a:cubicBezTo>
                  <a:cubicBezTo>
                    <a:pt x="17" y="57"/>
                    <a:pt x="8" y="68"/>
                    <a:pt x="4" y="61"/>
                  </a:cubicBezTo>
                  <a:cubicBezTo>
                    <a:pt x="0" y="56"/>
                    <a:pt x="2" y="44"/>
                    <a:pt x="4" y="38"/>
                  </a:cubicBezTo>
                  <a:cubicBezTo>
                    <a:pt x="9" y="27"/>
                    <a:pt x="19" y="17"/>
                    <a:pt x="34" y="12"/>
                  </a:cubicBezTo>
                  <a:cubicBezTo>
                    <a:pt x="34" y="12"/>
                    <a:pt x="61" y="0"/>
                    <a:pt x="92" y="2"/>
                  </a:cubicBezTo>
                  <a:close/>
                </a:path>
              </a:pathLst>
            </a:custGeom>
            <a:solidFill>
              <a:srgbClr val="EE7B5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519" dirty="0">
                <a:solidFill>
                  <a:prstClr val="black"/>
                </a:solidFill>
              </a:endParaRPr>
            </a:p>
          </p:txBody>
        </p:sp>
        <p:sp>
          <p:nvSpPr>
            <p:cNvPr id="332" name="Freeform 867"/>
            <p:cNvSpPr>
              <a:spLocks/>
            </p:cNvSpPr>
            <p:nvPr/>
          </p:nvSpPr>
          <p:spPr bwMode="auto">
            <a:xfrm>
              <a:off x="2187200" y="1110860"/>
              <a:ext cx="1589318" cy="827015"/>
            </a:xfrm>
            <a:custGeom>
              <a:avLst/>
              <a:gdLst/>
              <a:ahLst/>
              <a:cxnLst>
                <a:cxn ang="0">
                  <a:pos x="92" y="2"/>
                </a:cxn>
                <a:cxn ang="0">
                  <a:pos x="120" y="1"/>
                </a:cxn>
                <a:cxn ang="0">
                  <a:pos x="131" y="8"/>
                </a:cxn>
                <a:cxn ang="0">
                  <a:pos x="81" y="7"/>
                </a:cxn>
                <a:cxn ang="0">
                  <a:pos x="66" y="13"/>
                </a:cxn>
                <a:cxn ang="0">
                  <a:pos x="46" y="15"/>
                </a:cxn>
                <a:cxn ang="0">
                  <a:pos x="23" y="30"/>
                </a:cxn>
                <a:cxn ang="0">
                  <a:pos x="20" y="48"/>
                </a:cxn>
                <a:cxn ang="0">
                  <a:pos x="4" y="60"/>
                </a:cxn>
                <a:cxn ang="0">
                  <a:pos x="4" y="38"/>
                </a:cxn>
                <a:cxn ang="0">
                  <a:pos x="34" y="12"/>
                </a:cxn>
                <a:cxn ang="0">
                  <a:pos x="92" y="2"/>
                </a:cxn>
              </a:cxnLst>
              <a:rect l="0" t="0" r="r" b="b"/>
              <a:pathLst>
                <a:path w="138" h="67">
                  <a:moveTo>
                    <a:pt x="92" y="2"/>
                  </a:moveTo>
                  <a:cubicBezTo>
                    <a:pt x="99" y="2"/>
                    <a:pt x="106" y="1"/>
                    <a:pt x="120" y="1"/>
                  </a:cubicBezTo>
                  <a:cubicBezTo>
                    <a:pt x="126" y="3"/>
                    <a:pt x="138" y="4"/>
                    <a:pt x="131" y="8"/>
                  </a:cubicBezTo>
                  <a:cubicBezTo>
                    <a:pt x="112" y="3"/>
                    <a:pt x="103" y="13"/>
                    <a:pt x="81" y="7"/>
                  </a:cubicBezTo>
                  <a:cubicBezTo>
                    <a:pt x="74" y="5"/>
                    <a:pt x="71" y="6"/>
                    <a:pt x="66" y="13"/>
                  </a:cubicBezTo>
                  <a:cubicBezTo>
                    <a:pt x="62" y="17"/>
                    <a:pt x="55" y="19"/>
                    <a:pt x="46" y="15"/>
                  </a:cubicBezTo>
                  <a:cubicBezTo>
                    <a:pt x="37" y="17"/>
                    <a:pt x="26" y="22"/>
                    <a:pt x="23" y="30"/>
                  </a:cubicBezTo>
                  <a:cubicBezTo>
                    <a:pt x="19" y="38"/>
                    <a:pt x="24" y="40"/>
                    <a:pt x="20" y="48"/>
                  </a:cubicBezTo>
                  <a:cubicBezTo>
                    <a:pt x="16" y="56"/>
                    <a:pt x="8" y="67"/>
                    <a:pt x="4" y="60"/>
                  </a:cubicBezTo>
                  <a:cubicBezTo>
                    <a:pt x="0" y="55"/>
                    <a:pt x="2" y="44"/>
                    <a:pt x="4" y="38"/>
                  </a:cubicBezTo>
                  <a:cubicBezTo>
                    <a:pt x="9" y="27"/>
                    <a:pt x="19" y="17"/>
                    <a:pt x="34" y="12"/>
                  </a:cubicBezTo>
                  <a:cubicBezTo>
                    <a:pt x="34" y="12"/>
                    <a:pt x="61" y="0"/>
                    <a:pt x="92" y="2"/>
                  </a:cubicBezTo>
                  <a:close/>
                </a:path>
              </a:pathLst>
            </a:custGeom>
            <a:solidFill>
              <a:srgbClr val="EE7D5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519" dirty="0">
                <a:solidFill>
                  <a:prstClr val="black"/>
                </a:solidFill>
              </a:endParaRPr>
            </a:p>
          </p:txBody>
        </p:sp>
        <p:sp>
          <p:nvSpPr>
            <p:cNvPr id="333" name="Freeform 868"/>
            <p:cNvSpPr>
              <a:spLocks/>
            </p:cNvSpPr>
            <p:nvPr/>
          </p:nvSpPr>
          <p:spPr bwMode="auto">
            <a:xfrm>
              <a:off x="2187200" y="1110658"/>
              <a:ext cx="1589318" cy="814672"/>
            </a:xfrm>
            <a:custGeom>
              <a:avLst/>
              <a:gdLst/>
              <a:ahLst/>
              <a:cxnLst>
                <a:cxn ang="0">
                  <a:pos x="92" y="2"/>
                </a:cxn>
                <a:cxn ang="0">
                  <a:pos x="120" y="1"/>
                </a:cxn>
                <a:cxn ang="0">
                  <a:pos x="131" y="8"/>
                </a:cxn>
                <a:cxn ang="0">
                  <a:pos x="81" y="6"/>
                </a:cxn>
                <a:cxn ang="0">
                  <a:pos x="66" y="13"/>
                </a:cxn>
                <a:cxn ang="0">
                  <a:pos x="46" y="15"/>
                </a:cxn>
                <a:cxn ang="0">
                  <a:pos x="23" y="30"/>
                </a:cxn>
                <a:cxn ang="0">
                  <a:pos x="20" y="48"/>
                </a:cxn>
                <a:cxn ang="0">
                  <a:pos x="4" y="59"/>
                </a:cxn>
                <a:cxn ang="0">
                  <a:pos x="4" y="38"/>
                </a:cxn>
                <a:cxn ang="0">
                  <a:pos x="34" y="12"/>
                </a:cxn>
                <a:cxn ang="0">
                  <a:pos x="92" y="2"/>
                </a:cxn>
              </a:cxnLst>
              <a:rect l="0" t="0" r="r" b="b"/>
              <a:pathLst>
                <a:path w="138" h="66">
                  <a:moveTo>
                    <a:pt x="92" y="2"/>
                  </a:moveTo>
                  <a:cubicBezTo>
                    <a:pt x="99" y="2"/>
                    <a:pt x="106" y="1"/>
                    <a:pt x="120" y="1"/>
                  </a:cubicBezTo>
                  <a:cubicBezTo>
                    <a:pt x="125" y="3"/>
                    <a:pt x="138" y="4"/>
                    <a:pt x="131" y="8"/>
                  </a:cubicBezTo>
                  <a:cubicBezTo>
                    <a:pt x="112" y="3"/>
                    <a:pt x="103" y="12"/>
                    <a:pt x="81" y="6"/>
                  </a:cubicBezTo>
                  <a:cubicBezTo>
                    <a:pt x="74" y="5"/>
                    <a:pt x="70" y="6"/>
                    <a:pt x="66" y="13"/>
                  </a:cubicBezTo>
                  <a:cubicBezTo>
                    <a:pt x="62" y="16"/>
                    <a:pt x="54" y="18"/>
                    <a:pt x="46" y="15"/>
                  </a:cubicBezTo>
                  <a:cubicBezTo>
                    <a:pt x="37" y="17"/>
                    <a:pt x="26" y="21"/>
                    <a:pt x="23" y="30"/>
                  </a:cubicBezTo>
                  <a:cubicBezTo>
                    <a:pt x="19" y="38"/>
                    <a:pt x="24" y="40"/>
                    <a:pt x="20" y="48"/>
                  </a:cubicBezTo>
                  <a:cubicBezTo>
                    <a:pt x="16" y="55"/>
                    <a:pt x="8" y="66"/>
                    <a:pt x="4" y="59"/>
                  </a:cubicBezTo>
                  <a:cubicBezTo>
                    <a:pt x="0" y="54"/>
                    <a:pt x="2" y="44"/>
                    <a:pt x="4" y="38"/>
                  </a:cubicBezTo>
                  <a:cubicBezTo>
                    <a:pt x="9" y="27"/>
                    <a:pt x="19" y="17"/>
                    <a:pt x="34" y="12"/>
                  </a:cubicBezTo>
                  <a:cubicBezTo>
                    <a:pt x="34" y="12"/>
                    <a:pt x="61" y="0"/>
                    <a:pt x="92" y="2"/>
                  </a:cubicBezTo>
                  <a:close/>
                </a:path>
              </a:pathLst>
            </a:custGeom>
            <a:solidFill>
              <a:srgbClr val="EE7E5A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519" dirty="0">
                <a:solidFill>
                  <a:prstClr val="black"/>
                </a:solidFill>
              </a:endParaRPr>
            </a:p>
          </p:txBody>
        </p:sp>
        <p:sp>
          <p:nvSpPr>
            <p:cNvPr id="334" name="Freeform 869"/>
            <p:cNvSpPr>
              <a:spLocks/>
            </p:cNvSpPr>
            <p:nvPr/>
          </p:nvSpPr>
          <p:spPr bwMode="auto">
            <a:xfrm>
              <a:off x="2198721" y="1110860"/>
              <a:ext cx="1577801" cy="802329"/>
            </a:xfrm>
            <a:custGeom>
              <a:avLst/>
              <a:gdLst/>
              <a:ahLst/>
              <a:cxnLst>
                <a:cxn ang="0">
                  <a:pos x="91" y="2"/>
                </a:cxn>
                <a:cxn ang="0">
                  <a:pos x="119" y="1"/>
                </a:cxn>
                <a:cxn ang="0">
                  <a:pos x="130" y="8"/>
                </a:cxn>
                <a:cxn ang="0">
                  <a:pos x="80" y="6"/>
                </a:cxn>
                <a:cxn ang="0">
                  <a:pos x="65" y="12"/>
                </a:cxn>
                <a:cxn ang="0">
                  <a:pos x="45" y="15"/>
                </a:cxn>
                <a:cxn ang="0">
                  <a:pos x="22" y="29"/>
                </a:cxn>
                <a:cxn ang="0">
                  <a:pos x="19" y="47"/>
                </a:cxn>
                <a:cxn ang="0">
                  <a:pos x="3" y="58"/>
                </a:cxn>
                <a:cxn ang="0">
                  <a:pos x="3" y="38"/>
                </a:cxn>
                <a:cxn ang="0">
                  <a:pos x="33" y="12"/>
                </a:cxn>
                <a:cxn ang="0">
                  <a:pos x="91" y="2"/>
                </a:cxn>
              </a:cxnLst>
              <a:rect l="0" t="0" r="r" b="b"/>
              <a:pathLst>
                <a:path w="137" h="65">
                  <a:moveTo>
                    <a:pt x="91" y="2"/>
                  </a:moveTo>
                  <a:cubicBezTo>
                    <a:pt x="98" y="2"/>
                    <a:pt x="105" y="1"/>
                    <a:pt x="119" y="1"/>
                  </a:cubicBezTo>
                  <a:cubicBezTo>
                    <a:pt x="124" y="3"/>
                    <a:pt x="137" y="4"/>
                    <a:pt x="130" y="8"/>
                  </a:cubicBezTo>
                  <a:cubicBezTo>
                    <a:pt x="111" y="3"/>
                    <a:pt x="102" y="12"/>
                    <a:pt x="80" y="6"/>
                  </a:cubicBezTo>
                  <a:cubicBezTo>
                    <a:pt x="73" y="5"/>
                    <a:pt x="69" y="5"/>
                    <a:pt x="65" y="12"/>
                  </a:cubicBezTo>
                  <a:cubicBezTo>
                    <a:pt x="61" y="16"/>
                    <a:pt x="53" y="18"/>
                    <a:pt x="45" y="15"/>
                  </a:cubicBezTo>
                  <a:cubicBezTo>
                    <a:pt x="36" y="16"/>
                    <a:pt x="24" y="21"/>
                    <a:pt x="22" y="29"/>
                  </a:cubicBezTo>
                  <a:cubicBezTo>
                    <a:pt x="17" y="38"/>
                    <a:pt x="23" y="39"/>
                    <a:pt x="19" y="47"/>
                  </a:cubicBezTo>
                  <a:cubicBezTo>
                    <a:pt x="14" y="55"/>
                    <a:pt x="7" y="65"/>
                    <a:pt x="3" y="58"/>
                  </a:cubicBezTo>
                  <a:cubicBezTo>
                    <a:pt x="0" y="54"/>
                    <a:pt x="1" y="44"/>
                    <a:pt x="3" y="38"/>
                  </a:cubicBezTo>
                  <a:cubicBezTo>
                    <a:pt x="8" y="27"/>
                    <a:pt x="18" y="17"/>
                    <a:pt x="33" y="12"/>
                  </a:cubicBezTo>
                  <a:cubicBezTo>
                    <a:pt x="33" y="12"/>
                    <a:pt x="60" y="0"/>
                    <a:pt x="91" y="2"/>
                  </a:cubicBezTo>
                  <a:close/>
                </a:path>
              </a:pathLst>
            </a:custGeom>
            <a:solidFill>
              <a:srgbClr val="EF805D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519" dirty="0">
                <a:solidFill>
                  <a:prstClr val="black"/>
                </a:solidFill>
              </a:endParaRPr>
            </a:p>
          </p:txBody>
        </p:sp>
        <p:sp>
          <p:nvSpPr>
            <p:cNvPr id="335" name="Freeform 870"/>
            <p:cNvSpPr>
              <a:spLocks/>
            </p:cNvSpPr>
            <p:nvPr/>
          </p:nvSpPr>
          <p:spPr bwMode="auto">
            <a:xfrm>
              <a:off x="2198721" y="1110859"/>
              <a:ext cx="1577801" cy="789985"/>
            </a:xfrm>
            <a:custGeom>
              <a:avLst/>
              <a:gdLst/>
              <a:ahLst/>
              <a:cxnLst>
                <a:cxn ang="0">
                  <a:pos x="91" y="2"/>
                </a:cxn>
                <a:cxn ang="0">
                  <a:pos x="119" y="1"/>
                </a:cxn>
                <a:cxn ang="0">
                  <a:pos x="131" y="8"/>
                </a:cxn>
                <a:cxn ang="0">
                  <a:pos x="80" y="6"/>
                </a:cxn>
                <a:cxn ang="0">
                  <a:pos x="65" y="12"/>
                </a:cxn>
                <a:cxn ang="0">
                  <a:pos x="45" y="14"/>
                </a:cxn>
                <a:cxn ang="0">
                  <a:pos x="21" y="29"/>
                </a:cxn>
                <a:cxn ang="0">
                  <a:pos x="18" y="47"/>
                </a:cxn>
                <a:cxn ang="0">
                  <a:pos x="3" y="57"/>
                </a:cxn>
                <a:cxn ang="0">
                  <a:pos x="3" y="38"/>
                </a:cxn>
                <a:cxn ang="0">
                  <a:pos x="33" y="12"/>
                </a:cxn>
                <a:cxn ang="0">
                  <a:pos x="91" y="2"/>
                </a:cxn>
              </a:cxnLst>
              <a:rect l="0" t="0" r="r" b="b"/>
              <a:pathLst>
                <a:path w="137" h="64">
                  <a:moveTo>
                    <a:pt x="91" y="2"/>
                  </a:moveTo>
                  <a:cubicBezTo>
                    <a:pt x="98" y="2"/>
                    <a:pt x="105" y="1"/>
                    <a:pt x="119" y="1"/>
                  </a:cubicBezTo>
                  <a:cubicBezTo>
                    <a:pt x="124" y="3"/>
                    <a:pt x="137" y="4"/>
                    <a:pt x="131" y="8"/>
                  </a:cubicBezTo>
                  <a:cubicBezTo>
                    <a:pt x="111" y="3"/>
                    <a:pt x="102" y="12"/>
                    <a:pt x="80" y="6"/>
                  </a:cubicBezTo>
                  <a:cubicBezTo>
                    <a:pt x="73" y="5"/>
                    <a:pt x="69" y="5"/>
                    <a:pt x="65" y="12"/>
                  </a:cubicBezTo>
                  <a:cubicBezTo>
                    <a:pt x="61" y="16"/>
                    <a:pt x="53" y="18"/>
                    <a:pt x="45" y="14"/>
                  </a:cubicBezTo>
                  <a:cubicBezTo>
                    <a:pt x="36" y="16"/>
                    <a:pt x="24" y="21"/>
                    <a:pt x="21" y="29"/>
                  </a:cubicBezTo>
                  <a:cubicBezTo>
                    <a:pt x="17" y="37"/>
                    <a:pt x="23" y="39"/>
                    <a:pt x="18" y="47"/>
                  </a:cubicBezTo>
                  <a:cubicBezTo>
                    <a:pt x="14" y="54"/>
                    <a:pt x="7" y="64"/>
                    <a:pt x="3" y="57"/>
                  </a:cubicBezTo>
                  <a:cubicBezTo>
                    <a:pt x="0" y="53"/>
                    <a:pt x="1" y="44"/>
                    <a:pt x="3" y="38"/>
                  </a:cubicBezTo>
                  <a:cubicBezTo>
                    <a:pt x="8" y="27"/>
                    <a:pt x="18" y="17"/>
                    <a:pt x="33" y="12"/>
                  </a:cubicBezTo>
                  <a:cubicBezTo>
                    <a:pt x="33" y="12"/>
                    <a:pt x="60" y="0"/>
                    <a:pt x="91" y="2"/>
                  </a:cubicBezTo>
                  <a:close/>
                </a:path>
              </a:pathLst>
            </a:custGeom>
            <a:solidFill>
              <a:srgbClr val="F0826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519" dirty="0">
                <a:solidFill>
                  <a:prstClr val="black"/>
                </a:solidFill>
              </a:endParaRPr>
            </a:p>
          </p:txBody>
        </p:sp>
        <p:sp>
          <p:nvSpPr>
            <p:cNvPr id="336" name="Freeform 871"/>
            <p:cNvSpPr>
              <a:spLocks/>
            </p:cNvSpPr>
            <p:nvPr/>
          </p:nvSpPr>
          <p:spPr bwMode="auto">
            <a:xfrm>
              <a:off x="2198721" y="1110859"/>
              <a:ext cx="1577801" cy="777641"/>
            </a:xfrm>
            <a:custGeom>
              <a:avLst/>
              <a:gdLst/>
              <a:ahLst/>
              <a:cxnLst>
                <a:cxn ang="0">
                  <a:pos x="91" y="2"/>
                </a:cxn>
                <a:cxn ang="0">
                  <a:pos x="119" y="1"/>
                </a:cxn>
                <a:cxn ang="0">
                  <a:pos x="131" y="8"/>
                </a:cxn>
                <a:cxn ang="0">
                  <a:pos x="80" y="6"/>
                </a:cxn>
                <a:cxn ang="0">
                  <a:pos x="65" y="11"/>
                </a:cxn>
                <a:cxn ang="0">
                  <a:pos x="45" y="14"/>
                </a:cxn>
                <a:cxn ang="0">
                  <a:pos x="21" y="29"/>
                </a:cxn>
                <a:cxn ang="0">
                  <a:pos x="18" y="46"/>
                </a:cxn>
                <a:cxn ang="0">
                  <a:pos x="3" y="56"/>
                </a:cxn>
                <a:cxn ang="0">
                  <a:pos x="3" y="38"/>
                </a:cxn>
                <a:cxn ang="0">
                  <a:pos x="33" y="12"/>
                </a:cxn>
                <a:cxn ang="0">
                  <a:pos x="91" y="2"/>
                </a:cxn>
              </a:cxnLst>
              <a:rect l="0" t="0" r="r" b="b"/>
              <a:pathLst>
                <a:path w="137" h="63">
                  <a:moveTo>
                    <a:pt x="91" y="2"/>
                  </a:moveTo>
                  <a:cubicBezTo>
                    <a:pt x="98" y="2"/>
                    <a:pt x="105" y="1"/>
                    <a:pt x="119" y="1"/>
                  </a:cubicBezTo>
                  <a:cubicBezTo>
                    <a:pt x="124" y="3"/>
                    <a:pt x="137" y="4"/>
                    <a:pt x="131" y="8"/>
                  </a:cubicBezTo>
                  <a:cubicBezTo>
                    <a:pt x="111" y="3"/>
                    <a:pt x="102" y="12"/>
                    <a:pt x="80" y="6"/>
                  </a:cubicBezTo>
                  <a:cubicBezTo>
                    <a:pt x="73" y="5"/>
                    <a:pt x="69" y="4"/>
                    <a:pt x="65" y="11"/>
                  </a:cubicBezTo>
                  <a:cubicBezTo>
                    <a:pt x="61" y="15"/>
                    <a:pt x="53" y="17"/>
                    <a:pt x="45" y="14"/>
                  </a:cubicBezTo>
                  <a:cubicBezTo>
                    <a:pt x="36" y="15"/>
                    <a:pt x="24" y="20"/>
                    <a:pt x="21" y="29"/>
                  </a:cubicBezTo>
                  <a:cubicBezTo>
                    <a:pt x="17" y="37"/>
                    <a:pt x="22" y="38"/>
                    <a:pt x="18" y="46"/>
                  </a:cubicBezTo>
                  <a:cubicBezTo>
                    <a:pt x="14" y="54"/>
                    <a:pt x="7" y="63"/>
                    <a:pt x="3" y="56"/>
                  </a:cubicBezTo>
                  <a:cubicBezTo>
                    <a:pt x="0" y="52"/>
                    <a:pt x="1" y="44"/>
                    <a:pt x="3" y="38"/>
                  </a:cubicBezTo>
                  <a:cubicBezTo>
                    <a:pt x="8" y="27"/>
                    <a:pt x="18" y="17"/>
                    <a:pt x="33" y="12"/>
                  </a:cubicBezTo>
                  <a:cubicBezTo>
                    <a:pt x="33" y="12"/>
                    <a:pt x="60" y="0"/>
                    <a:pt x="91" y="2"/>
                  </a:cubicBezTo>
                  <a:close/>
                </a:path>
              </a:pathLst>
            </a:custGeom>
            <a:solidFill>
              <a:srgbClr val="F08563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519" dirty="0">
                <a:solidFill>
                  <a:prstClr val="black"/>
                </a:solidFill>
              </a:endParaRPr>
            </a:p>
          </p:txBody>
        </p:sp>
        <p:sp>
          <p:nvSpPr>
            <p:cNvPr id="337" name="Freeform 872"/>
            <p:cNvSpPr>
              <a:spLocks/>
            </p:cNvSpPr>
            <p:nvPr/>
          </p:nvSpPr>
          <p:spPr bwMode="auto">
            <a:xfrm>
              <a:off x="2210234" y="1110657"/>
              <a:ext cx="1566284" cy="765298"/>
            </a:xfrm>
            <a:custGeom>
              <a:avLst/>
              <a:gdLst/>
              <a:ahLst/>
              <a:cxnLst>
                <a:cxn ang="0">
                  <a:pos x="90" y="2"/>
                </a:cxn>
                <a:cxn ang="0">
                  <a:pos x="118" y="1"/>
                </a:cxn>
                <a:cxn ang="0">
                  <a:pos x="130" y="8"/>
                </a:cxn>
                <a:cxn ang="0">
                  <a:pos x="79" y="6"/>
                </a:cxn>
                <a:cxn ang="0">
                  <a:pos x="63" y="11"/>
                </a:cxn>
                <a:cxn ang="0">
                  <a:pos x="44" y="13"/>
                </a:cxn>
                <a:cxn ang="0">
                  <a:pos x="19" y="28"/>
                </a:cxn>
                <a:cxn ang="0">
                  <a:pos x="16" y="46"/>
                </a:cxn>
                <a:cxn ang="0">
                  <a:pos x="2" y="55"/>
                </a:cxn>
                <a:cxn ang="0">
                  <a:pos x="2" y="38"/>
                </a:cxn>
                <a:cxn ang="0">
                  <a:pos x="32" y="12"/>
                </a:cxn>
                <a:cxn ang="0">
                  <a:pos x="90" y="2"/>
                </a:cxn>
              </a:cxnLst>
              <a:rect l="0" t="0" r="r" b="b"/>
              <a:pathLst>
                <a:path w="136" h="62">
                  <a:moveTo>
                    <a:pt x="90" y="2"/>
                  </a:moveTo>
                  <a:cubicBezTo>
                    <a:pt x="97" y="2"/>
                    <a:pt x="104" y="1"/>
                    <a:pt x="118" y="1"/>
                  </a:cubicBezTo>
                  <a:cubicBezTo>
                    <a:pt x="123" y="3"/>
                    <a:pt x="136" y="4"/>
                    <a:pt x="130" y="8"/>
                  </a:cubicBezTo>
                  <a:cubicBezTo>
                    <a:pt x="110" y="2"/>
                    <a:pt x="101" y="12"/>
                    <a:pt x="79" y="6"/>
                  </a:cubicBezTo>
                  <a:cubicBezTo>
                    <a:pt x="72" y="4"/>
                    <a:pt x="68" y="4"/>
                    <a:pt x="63" y="11"/>
                  </a:cubicBezTo>
                  <a:cubicBezTo>
                    <a:pt x="59" y="15"/>
                    <a:pt x="52" y="17"/>
                    <a:pt x="44" y="13"/>
                  </a:cubicBezTo>
                  <a:cubicBezTo>
                    <a:pt x="35" y="15"/>
                    <a:pt x="22" y="20"/>
                    <a:pt x="19" y="28"/>
                  </a:cubicBezTo>
                  <a:cubicBezTo>
                    <a:pt x="15" y="37"/>
                    <a:pt x="21" y="38"/>
                    <a:pt x="16" y="46"/>
                  </a:cubicBezTo>
                  <a:cubicBezTo>
                    <a:pt x="12" y="53"/>
                    <a:pt x="6" y="62"/>
                    <a:pt x="2" y="55"/>
                  </a:cubicBezTo>
                  <a:cubicBezTo>
                    <a:pt x="0" y="51"/>
                    <a:pt x="0" y="44"/>
                    <a:pt x="2" y="38"/>
                  </a:cubicBezTo>
                  <a:cubicBezTo>
                    <a:pt x="7" y="27"/>
                    <a:pt x="17" y="17"/>
                    <a:pt x="32" y="12"/>
                  </a:cubicBezTo>
                  <a:cubicBezTo>
                    <a:pt x="32" y="12"/>
                    <a:pt x="59" y="0"/>
                    <a:pt x="90" y="2"/>
                  </a:cubicBezTo>
                  <a:close/>
                </a:path>
              </a:pathLst>
            </a:custGeom>
            <a:solidFill>
              <a:srgbClr val="F087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519" dirty="0">
                <a:solidFill>
                  <a:prstClr val="black"/>
                </a:solidFill>
              </a:endParaRPr>
            </a:p>
          </p:txBody>
        </p:sp>
        <p:sp>
          <p:nvSpPr>
            <p:cNvPr id="338" name="Freeform 873"/>
            <p:cNvSpPr>
              <a:spLocks/>
            </p:cNvSpPr>
            <p:nvPr/>
          </p:nvSpPr>
          <p:spPr bwMode="auto">
            <a:xfrm>
              <a:off x="2210341" y="1110658"/>
              <a:ext cx="1554767" cy="752954"/>
            </a:xfrm>
            <a:custGeom>
              <a:avLst/>
              <a:gdLst/>
              <a:ahLst/>
              <a:cxnLst>
                <a:cxn ang="0">
                  <a:pos x="90" y="2"/>
                </a:cxn>
                <a:cxn ang="0">
                  <a:pos x="118" y="1"/>
                </a:cxn>
                <a:cxn ang="0">
                  <a:pos x="130" y="8"/>
                </a:cxn>
                <a:cxn ang="0">
                  <a:pos x="79" y="6"/>
                </a:cxn>
                <a:cxn ang="0">
                  <a:pos x="63" y="10"/>
                </a:cxn>
                <a:cxn ang="0">
                  <a:pos x="44" y="13"/>
                </a:cxn>
                <a:cxn ang="0">
                  <a:pos x="19" y="28"/>
                </a:cxn>
                <a:cxn ang="0">
                  <a:pos x="16" y="45"/>
                </a:cxn>
                <a:cxn ang="0">
                  <a:pos x="2" y="54"/>
                </a:cxn>
                <a:cxn ang="0">
                  <a:pos x="2" y="38"/>
                </a:cxn>
                <a:cxn ang="0">
                  <a:pos x="32" y="12"/>
                </a:cxn>
                <a:cxn ang="0">
                  <a:pos x="90" y="2"/>
                </a:cxn>
              </a:cxnLst>
              <a:rect l="0" t="0" r="r" b="b"/>
              <a:pathLst>
                <a:path w="135" h="61">
                  <a:moveTo>
                    <a:pt x="90" y="2"/>
                  </a:moveTo>
                  <a:cubicBezTo>
                    <a:pt x="97" y="2"/>
                    <a:pt x="104" y="1"/>
                    <a:pt x="118" y="1"/>
                  </a:cubicBezTo>
                  <a:cubicBezTo>
                    <a:pt x="123" y="3"/>
                    <a:pt x="135" y="4"/>
                    <a:pt x="130" y="8"/>
                  </a:cubicBezTo>
                  <a:cubicBezTo>
                    <a:pt x="110" y="2"/>
                    <a:pt x="101" y="12"/>
                    <a:pt x="79" y="6"/>
                  </a:cubicBezTo>
                  <a:cubicBezTo>
                    <a:pt x="72" y="4"/>
                    <a:pt x="67" y="4"/>
                    <a:pt x="63" y="10"/>
                  </a:cubicBezTo>
                  <a:cubicBezTo>
                    <a:pt x="59" y="14"/>
                    <a:pt x="52" y="16"/>
                    <a:pt x="44" y="13"/>
                  </a:cubicBezTo>
                  <a:cubicBezTo>
                    <a:pt x="35" y="15"/>
                    <a:pt x="22" y="20"/>
                    <a:pt x="19" y="28"/>
                  </a:cubicBezTo>
                  <a:cubicBezTo>
                    <a:pt x="15" y="37"/>
                    <a:pt x="21" y="38"/>
                    <a:pt x="16" y="45"/>
                  </a:cubicBezTo>
                  <a:cubicBezTo>
                    <a:pt x="12" y="53"/>
                    <a:pt x="6" y="61"/>
                    <a:pt x="2" y="54"/>
                  </a:cubicBezTo>
                  <a:cubicBezTo>
                    <a:pt x="0" y="50"/>
                    <a:pt x="0" y="44"/>
                    <a:pt x="2" y="38"/>
                  </a:cubicBezTo>
                  <a:cubicBezTo>
                    <a:pt x="7" y="27"/>
                    <a:pt x="17" y="17"/>
                    <a:pt x="32" y="12"/>
                  </a:cubicBezTo>
                  <a:cubicBezTo>
                    <a:pt x="32" y="12"/>
                    <a:pt x="59" y="0"/>
                    <a:pt x="90" y="2"/>
                  </a:cubicBezTo>
                  <a:close/>
                </a:path>
              </a:pathLst>
            </a:custGeom>
            <a:solidFill>
              <a:srgbClr val="F0896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519" dirty="0">
                <a:solidFill>
                  <a:prstClr val="black"/>
                </a:solidFill>
              </a:endParaRPr>
            </a:p>
          </p:txBody>
        </p:sp>
        <p:sp>
          <p:nvSpPr>
            <p:cNvPr id="339" name="Freeform 874"/>
            <p:cNvSpPr>
              <a:spLocks/>
            </p:cNvSpPr>
            <p:nvPr/>
          </p:nvSpPr>
          <p:spPr bwMode="auto">
            <a:xfrm>
              <a:off x="2210341" y="1110860"/>
              <a:ext cx="1554767" cy="740611"/>
            </a:xfrm>
            <a:custGeom>
              <a:avLst/>
              <a:gdLst/>
              <a:ahLst/>
              <a:cxnLst>
                <a:cxn ang="0">
                  <a:pos x="90" y="2"/>
                </a:cxn>
                <a:cxn ang="0">
                  <a:pos x="118" y="1"/>
                </a:cxn>
                <a:cxn ang="0">
                  <a:pos x="130" y="8"/>
                </a:cxn>
                <a:cxn ang="0">
                  <a:pos x="79" y="6"/>
                </a:cxn>
                <a:cxn ang="0">
                  <a:pos x="63" y="10"/>
                </a:cxn>
                <a:cxn ang="0">
                  <a:pos x="44" y="13"/>
                </a:cxn>
                <a:cxn ang="0">
                  <a:pos x="19" y="28"/>
                </a:cxn>
                <a:cxn ang="0">
                  <a:pos x="16" y="45"/>
                </a:cxn>
                <a:cxn ang="0">
                  <a:pos x="2" y="53"/>
                </a:cxn>
                <a:cxn ang="0">
                  <a:pos x="2" y="38"/>
                </a:cxn>
                <a:cxn ang="0">
                  <a:pos x="32" y="12"/>
                </a:cxn>
                <a:cxn ang="0">
                  <a:pos x="90" y="2"/>
                </a:cxn>
              </a:cxnLst>
              <a:rect l="0" t="0" r="r" b="b"/>
              <a:pathLst>
                <a:path w="135" h="60">
                  <a:moveTo>
                    <a:pt x="90" y="2"/>
                  </a:moveTo>
                  <a:cubicBezTo>
                    <a:pt x="97" y="2"/>
                    <a:pt x="104" y="1"/>
                    <a:pt x="118" y="1"/>
                  </a:cubicBezTo>
                  <a:cubicBezTo>
                    <a:pt x="123" y="3"/>
                    <a:pt x="135" y="4"/>
                    <a:pt x="130" y="8"/>
                  </a:cubicBezTo>
                  <a:cubicBezTo>
                    <a:pt x="110" y="2"/>
                    <a:pt x="101" y="12"/>
                    <a:pt x="79" y="6"/>
                  </a:cubicBezTo>
                  <a:cubicBezTo>
                    <a:pt x="72" y="4"/>
                    <a:pt x="67" y="3"/>
                    <a:pt x="63" y="10"/>
                  </a:cubicBezTo>
                  <a:cubicBezTo>
                    <a:pt x="59" y="14"/>
                    <a:pt x="52" y="16"/>
                    <a:pt x="44" y="13"/>
                  </a:cubicBezTo>
                  <a:cubicBezTo>
                    <a:pt x="34" y="14"/>
                    <a:pt x="21" y="19"/>
                    <a:pt x="19" y="28"/>
                  </a:cubicBezTo>
                  <a:cubicBezTo>
                    <a:pt x="14" y="36"/>
                    <a:pt x="21" y="37"/>
                    <a:pt x="16" y="45"/>
                  </a:cubicBezTo>
                  <a:cubicBezTo>
                    <a:pt x="11" y="52"/>
                    <a:pt x="7" y="60"/>
                    <a:pt x="2" y="53"/>
                  </a:cubicBezTo>
                  <a:cubicBezTo>
                    <a:pt x="0" y="49"/>
                    <a:pt x="0" y="44"/>
                    <a:pt x="2" y="38"/>
                  </a:cubicBezTo>
                  <a:cubicBezTo>
                    <a:pt x="7" y="27"/>
                    <a:pt x="17" y="17"/>
                    <a:pt x="32" y="12"/>
                  </a:cubicBezTo>
                  <a:cubicBezTo>
                    <a:pt x="32" y="12"/>
                    <a:pt x="59" y="0"/>
                    <a:pt x="90" y="2"/>
                  </a:cubicBezTo>
                  <a:close/>
                </a:path>
              </a:pathLst>
            </a:custGeom>
            <a:solidFill>
              <a:srgbClr val="F18B6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519" dirty="0">
                <a:solidFill>
                  <a:prstClr val="black"/>
                </a:solidFill>
              </a:endParaRPr>
            </a:p>
          </p:txBody>
        </p:sp>
        <p:sp>
          <p:nvSpPr>
            <p:cNvPr id="340" name="Freeform 875"/>
            <p:cNvSpPr>
              <a:spLocks/>
            </p:cNvSpPr>
            <p:nvPr/>
          </p:nvSpPr>
          <p:spPr bwMode="auto">
            <a:xfrm>
              <a:off x="2210341" y="1110860"/>
              <a:ext cx="1554767" cy="728267"/>
            </a:xfrm>
            <a:custGeom>
              <a:avLst/>
              <a:gdLst/>
              <a:ahLst/>
              <a:cxnLst>
                <a:cxn ang="0">
                  <a:pos x="90" y="2"/>
                </a:cxn>
                <a:cxn ang="0">
                  <a:pos x="118" y="1"/>
                </a:cxn>
                <a:cxn ang="0">
                  <a:pos x="130" y="7"/>
                </a:cxn>
                <a:cxn ang="0">
                  <a:pos x="79" y="6"/>
                </a:cxn>
                <a:cxn ang="0">
                  <a:pos x="63" y="9"/>
                </a:cxn>
                <a:cxn ang="0">
                  <a:pos x="44" y="12"/>
                </a:cxn>
                <a:cxn ang="0">
                  <a:pos x="18" y="27"/>
                </a:cxn>
                <a:cxn ang="0">
                  <a:pos x="15" y="44"/>
                </a:cxn>
                <a:cxn ang="0">
                  <a:pos x="2" y="52"/>
                </a:cxn>
                <a:cxn ang="0">
                  <a:pos x="2" y="38"/>
                </a:cxn>
                <a:cxn ang="0">
                  <a:pos x="32" y="12"/>
                </a:cxn>
                <a:cxn ang="0">
                  <a:pos x="90" y="2"/>
                </a:cxn>
              </a:cxnLst>
              <a:rect l="0" t="0" r="r" b="b"/>
              <a:pathLst>
                <a:path w="135" h="59">
                  <a:moveTo>
                    <a:pt x="90" y="2"/>
                  </a:moveTo>
                  <a:cubicBezTo>
                    <a:pt x="97" y="2"/>
                    <a:pt x="104" y="1"/>
                    <a:pt x="118" y="1"/>
                  </a:cubicBezTo>
                  <a:cubicBezTo>
                    <a:pt x="122" y="3"/>
                    <a:pt x="135" y="4"/>
                    <a:pt x="130" y="7"/>
                  </a:cubicBezTo>
                  <a:cubicBezTo>
                    <a:pt x="110" y="2"/>
                    <a:pt x="101" y="12"/>
                    <a:pt x="79" y="6"/>
                  </a:cubicBezTo>
                  <a:cubicBezTo>
                    <a:pt x="72" y="4"/>
                    <a:pt x="67" y="3"/>
                    <a:pt x="63" y="9"/>
                  </a:cubicBezTo>
                  <a:cubicBezTo>
                    <a:pt x="59" y="13"/>
                    <a:pt x="52" y="16"/>
                    <a:pt x="44" y="12"/>
                  </a:cubicBezTo>
                  <a:cubicBezTo>
                    <a:pt x="34" y="14"/>
                    <a:pt x="21" y="19"/>
                    <a:pt x="18" y="27"/>
                  </a:cubicBezTo>
                  <a:cubicBezTo>
                    <a:pt x="14" y="36"/>
                    <a:pt x="21" y="37"/>
                    <a:pt x="15" y="44"/>
                  </a:cubicBezTo>
                  <a:cubicBezTo>
                    <a:pt x="11" y="51"/>
                    <a:pt x="7" y="59"/>
                    <a:pt x="2" y="52"/>
                  </a:cubicBezTo>
                  <a:cubicBezTo>
                    <a:pt x="1" y="48"/>
                    <a:pt x="0" y="44"/>
                    <a:pt x="2" y="38"/>
                  </a:cubicBezTo>
                  <a:cubicBezTo>
                    <a:pt x="7" y="27"/>
                    <a:pt x="17" y="17"/>
                    <a:pt x="32" y="12"/>
                  </a:cubicBezTo>
                  <a:cubicBezTo>
                    <a:pt x="32" y="12"/>
                    <a:pt x="59" y="0"/>
                    <a:pt x="90" y="2"/>
                  </a:cubicBezTo>
                  <a:close/>
                </a:path>
              </a:pathLst>
            </a:custGeom>
            <a:solidFill>
              <a:srgbClr val="F18E6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519" dirty="0">
                <a:solidFill>
                  <a:prstClr val="black"/>
                </a:solidFill>
              </a:endParaRPr>
            </a:p>
          </p:txBody>
        </p:sp>
        <p:sp>
          <p:nvSpPr>
            <p:cNvPr id="341" name="Freeform 876"/>
            <p:cNvSpPr>
              <a:spLocks/>
            </p:cNvSpPr>
            <p:nvPr/>
          </p:nvSpPr>
          <p:spPr bwMode="auto">
            <a:xfrm>
              <a:off x="2210341" y="1110658"/>
              <a:ext cx="1554767" cy="715924"/>
            </a:xfrm>
            <a:custGeom>
              <a:avLst/>
              <a:gdLst/>
              <a:ahLst/>
              <a:cxnLst>
                <a:cxn ang="0">
                  <a:pos x="90" y="2"/>
                </a:cxn>
                <a:cxn ang="0">
                  <a:pos x="118" y="1"/>
                </a:cxn>
                <a:cxn ang="0">
                  <a:pos x="130" y="7"/>
                </a:cxn>
                <a:cxn ang="0">
                  <a:pos x="79" y="5"/>
                </a:cxn>
                <a:cxn ang="0">
                  <a:pos x="63" y="9"/>
                </a:cxn>
                <a:cxn ang="0">
                  <a:pos x="44" y="12"/>
                </a:cxn>
                <a:cxn ang="0">
                  <a:pos x="18" y="27"/>
                </a:cxn>
                <a:cxn ang="0">
                  <a:pos x="15" y="44"/>
                </a:cxn>
                <a:cxn ang="0">
                  <a:pos x="3" y="51"/>
                </a:cxn>
                <a:cxn ang="0">
                  <a:pos x="2" y="38"/>
                </a:cxn>
                <a:cxn ang="0">
                  <a:pos x="32" y="12"/>
                </a:cxn>
                <a:cxn ang="0">
                  <a:pos x="90" y="2"/>
                </a:cxn>
              </a:cxnLst>
              <a:rect l="0" t="0" r="r" b="b"/>
              <a:pathLst>
                <a:path w="135" h="58">
                  <a:moveTo>
                    <a:pt x="90" y="2"/>
                  </a:moveTo>
                  <a:cubicBezTo>
                    <a:pt x="97" y="2"/>
                    <a:pt x="104" y="1"/>
                    <a:pt x="118" y="1"/>
                  </a:cubicBezTo>
                  <a:cubicBezTo>
                    <a:pt x="122" y="3"/>
                    <a:pt x="135" y="4"/>
                    <a:pt x="130" y="7"/>
                  </a:cubicBezTo>
                  <a:cubicBezTo>
                    <a:pt x="110" y="2"/>
                    <a:pt x="101" y="12"/>
                    <a:pt x="79" y="5"/>
                  </a:cubicBezTo>
                  <a:cubicBezTo>
                    <a:pt x="72" y="4"/>
                    <a:pt x="67" y="2"/>
                    <a:pt x="63" y="9"/>
                  </a:cubicBezTo>
                  <a:cubicBezTo>
                    <a:pt x="59" y="13"/>
                    <a:pt x="52" y="15"/>
                    <a:pt x="44" y="12"/>
                  </a:cubicBezTo>
                  <a:cubicBezTo>
                    <a:pt x="34" y="13"/>
                    <a:pt x="21" y="19"/>
                    <a:pt x="18" y="27"/>
                  </a:cubicBezTo>
                  <a:cubicBezTo>
                    <a:pt x="14" y="36"/>
                    <a:pt x="21" y="36"/>
                    <a:pt x="15" y="44"/>
                  </a:cubicBezTo>
                  <a:cubicBezTo>
                    <a:pt x="10" y="51"/>
                    <a:pt x="7" y="58"/>
                    <a:pt x="3" y="51"/>
                  </a:cubicBezTo>
                  <a:cubicBezTo>
                    <a:pt x="1" y="47"/>
                    <a:pt x="0" y="44"/>
                    <a:pt x="2" y="38"/>
                  </a:cubicBezTo>
                  <a:cubicBezTo>
                    <a:pt x="7" y="27"/>
                    <a:pt x="17" y="17"/>
                    <a:pt x="32" y="12"/>
                  </a:cubicBezTo>
                  <a:cubicBezTo>
                    <a:pt x="32" y="12"/>
                    <a:pt x="59" y="0"/>
                    <a:pt x="90" y="2"/>
                  </a:cubicBezTo>
                  <a:close/>
                </a:path>
              </a:pathLst>
            </a:custGeom>
            <a:solidFill>
              <a:srgbClr val="F1907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519" dirty="0">
                <a:solidFill>
                  <a:prstClr val="black"/>
                </a:solidFill>
              </a:endParaRPr>
            </a:p>
          </p:txBody>
        </p:sp>
        <p:sp>
          <p:nvSpPr>
            <p:cNvPr id="342" name="Freeform 877"/>
            <p:cNvSpPr>
              <a:spLocks/>
            </p:cNvSpPr>
            <p:nvPr/>
          </p:nvSpPr>
          <p:spPr bwMode="auto">
            <a:xfrm>
              <a:off x="2210341" y="1110657"/>
              <a:ext cx="1554767" cy="703580"/>
            </a:xfrm>
            <a:custGeom>
              <a:avLst/>
              <a:gdLst/>
              <a:ahLst/>
              <a:cxnLst>
                <a:cxn ang="0">
                  <a:pos x="90" y="2"/>
                </a:cxn>
                <a:cxn ang="0">
                  <a:pos x="118" y="1"/>
                </a:cxn>
                <a:cxn ang="0">
                  <a:pos x="130" y="7"/>
                </a:cxn>
                <a:cxn ang="0">
                  <a:pos x="79" y="5"/>
                </a:cxn>
                <a:cxn ang="0">
                  <a:pos x="62" y="8"/>
                </a:cxn>
                <a:cxn ang="0">
                  <a:pos x="44" y="11"/>
                </a:cxn>
                <a:cxn ang="0">
                  <a:pos x="17" y="27"/>
                </a:cxn>
                <a:cxn ang="0">
                  <a:pos x="15" y="43"/>
                </a:cxn>
                <a:cxn ang="0">
                  <a:pos x="3" y="51"/>
                </a:cxn>
                <a:cxn ang="0">
                  <a:pos x="2" y="38"/>
                </a:cxn>
                <a:cxn ang="0">
                  <a:pos x="32" y="12"/>
                </a:cxn>
                <a:cxn ang="0">
                  <a:pos x="90" y="2"/>
                </a:cxn>
              </a:cxnLst>
              <a:rect l="0" t="0" r="r" b="b"/>
              <a:pathLst>
                <a:path w="135" h="57">
                  <a:moveTo>
                    <a:pt x="90" y="2"/>
                  </a:moveTo>
                  <a:cubicBezTo>
                    <a:pt x="97" y="2"/>
                    <a:pt x="104" y="1"/>
                    <a:pt x="118" y="1"/>
                  </a:cubicBezTo>
                  <a:cubicBezTo>
                    <a:pt x="122" y="3"/>
                    <a:pt x="135" y="4"/>
                    <a:pt x="130" y="7"/>
                  </a:cubicBezTo>
                  <a:cubicBezTo>
                    <a:pt x="110" y="2"/>
                    <a:pt x="101" y="11"/>
                    <a:pt x="79" y="5"/>
                  </a:cubicBezTo>
                  <a:cubicBezTo>
                    <a:pt x="72" y="4"/>
                    <a:pt x="67" y="2"/>
                    <a:pt x="62" y="8"/>
                  </a:cubicBezTo>
                  <a:cubicBezTo>
                    <a:pt x="58" y="12"/>
                    <a:pt x="52" y="15"/>
                    <a:pt x="44" y="11"/>
                  </a:cubicBezTo>
                  <a:cubicBezTo>
                    <a:pt x="34" y="13"/>
                    <a:pt x="20" y="19"/>
                    <a:pt x="17" y="27"/>
                  </a:cubicBezTo>
                  <a:cubicBezTo>
                    <a:pt x="13" y="35"/>
                    <a:pt x="20" y="36"/>
                    <a:pt x="15" y="43"/>
                  </a:cubicBezTo>
                  <a:cubicBezTo>
                    <a:pt x="10" y="50"/>
                    <a:pt x="7" y="57"/>
                    <a:pt x="3" y="51"/>
                  </a:cubicBezTo>
                  <a:cubicBezTo>
                    <a:pt x="1" y="47"/>
                    <a:pt x="0" y="44"/>
                    <a:pt x="2" y="38"/>
                  </a:cubicBezTo>
                  <a:cubicBezTo>
                    <a:pt x="7" y="27"/>
                    <a:pt x="17" y="17"/>
                    <a:pt x="32" y="12"/>
                  </a:cubicBezTo>
                  <a:cubicBezTo>
                    <a:pt x="32" y="12"/>
                    <a:pt x="59" y="0"/>
                    <a:pt x="90" y="2"/>
                  </a:cubicBezTo>
                  <a:close/>
                </a:path>
              </a:pathLst>
            </a:custGeom>
            <a:solidFill>
              <a:srgbClr val="F2927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519" dirty="0">
                <a:solidFill>
                  <a:prstClr val="black"/>
                </a:solidFill>
              </a:endParaRPr>
            </a:p>
          </p:txBody>
        </p:sp>
        <p:sp>
          <p:nvSpPr>
            <p:cNvPr id="343" name="Freeform 878"/>
            <p:cNvSpPr>
              <a:spLocks/>
            </p:cNvSpPr>
            <p:nvPr/>
          </p:nvSpPr>
          <p:spPr bwMode="auto">
            <a:xfrm>
              <a:off x="2210341" y="1110859"/>
              <a:ext cx="1554767" cy="691237"/>
            </a:xfrm>
            <a:custGeom>
              <a:avLst/>
              <a:gdLst/>
              <a:ahLst/>
              <a:cxnLst>
                <a:cxn ang="0">
                  <a:pos x="90" y="2"/>
                </a:cxn>
                <a:cxn ang="0">
                  <a:pos x="118" y="1"/>
                </a:cxn>
                <a:cxn ang="0">
                  <a:pos x="130" y="7"/>
                </a:cxn>
                <a:cxn ang="0">
                  <a:pos x="79" y="5"/>
                </a:cxn>
                <a:cxn ang="0">
                  <a:pos x="62" y="8"/>
                </a:cxn>
                <a:cxn ang="0">
                  <a:pos x="43" y="11"/>
                </a:cxn>
                <a:cxn ang="0">
                  <a:pos x="17" y="26"/>
                </a:cxn>
                <a:cxn ang="0">
                  <a:pos x="14" y="43"/>
                </a:cxn>
                <a:cxn ang="0">
                  <a:pos x="3" y="50"/>
                </a:cxn>
                <a:cxn ang="0">
                  <a:pos x="2" y="38"/>
                </a:cxn>
                <a:cxn ang="0">
                  <a:pos x="32" y="12"/>
                </a:cxn>
                <a:cxn ang="0">
                  <a:pos x="90" y="2"/>
                </a:cxn>
              </a:cxnLst>
              <a:rect l="0" t="0" r="r" b="b"/>
              <a:pathLst>
                <a:path w="135" h="56">
                  <a:moveTo>
                    <a:pt x="90" y="2"/>
                  </a:moveTo>
                  <a:cubicBezTo>
                    <a:pt x="97" y="2"/>
                    <a:pt x="104" y="1"/>
                    <a:pt x="118" y="1"/>
                  </a:cubicBezTo>
                  <a:cubicBezTo>
                    <a:pt x="122" y="3"/>
                    <a:pt x="135" y="4"/>
                    <a:pt x="130" y="7"/>
                  </a:cubicBezTo>
                  <a:cubicBezTo>
                    <a:pt x="110" y="2"/>
                    <a:pt x="101" y="11"/>
                    <a:pt x="79" y="5"/>
                  </a:cubicBezTo>
                  <a:cubicBezTo>
                    <a:pt x="72" y="4"/>
                    <a:pt x="66" y="1"/>
                    <a:pt x="62" y="8"/>
                  </a:cubicBezTo>
                  <a:cubicBezTo>
                    <a:pt x="58" y="12"/>
                    <a:pt x="52" y="14"/>
                    <a:pt x="43" y="11"/>
                  </a:cubicBezTo>
                  <a:cubicBezTo>
                    <a:pt x="34" y="13"/>
                    <a:pt x="20" y="18"/>
                    <a:pt x="17" y="26"/>
                  </a:cubicBezTo>
                  <a:cubicBezTo>
                    <a:pt x="13" y="35"/>
                    <a:pt x="20" y="36"/>
                    <a:pt x="14" y="43"/>
                  </a:cubicBezTo>
                  <a:cubicBezTo>
                    <a:pt x="9" y="50"/>
                    <a:pt x="7" y="56"/>
                    <a:pt x="3" y="50"/>
                  </a:cubicBezTo>
                  <a:cubicBezTo>
                    <a:pt x="1" y="46"/>
                    <a:pt x="0" y="44"/>
                    <a:pt x="2" y="38"/>
                  </a:cubicBezTo>
                  <a:cubicBezTo>
                    <a:pt x="7" y="27"/>
                    <a:pt x="17" y="17"/>
                    <a:pt x="32" y="12"/>
                  </a:cubicBezTo>
                  <a:cubicBezTo>
                    <a:pt x="32" y="12"/>
                    <a:pt x="59" y="0"/>
                    <a:pt x="90" y="2"/>
                  </a:cubicBezTo>
                  <a:close/>
                </a:path>
              </a:pathLst>
            </a:custGeom>
            <a:solidFill>
              <a:srgbClr val="F2947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519" dirty="0">
                <a:solidFill>
                  <a:prstClr val="black"/>
                </a:solidFill>
              </a:endParaRPr>
            </a:p>
          </p:txBody>
        </p:sp>
        <p:sp>
          <p:nvSpPr>
            <p:cNvPr id="344" name="Freeform 879"/>
            <p:cNvSpPr>
              <a:spLocks/>
            </p:cNvSpPr>
            <p:nvPr/>
          </p:nvSpPr>
          <p:spPr bwMode="auto">
            <a:xfrm>
              <a:off x="2210341" y="1110859"/>
              <a:ext cx="1554767" cy="678893"/>
            </a:xfrm>
            <a:custGeom>
              <a:avLst/>
              <a:gdLst/>
              <a:ahLst/>
              <a:cxnLst>
                <a:cxn ang="0">
                  <a:pos x="90" y="2"/>
                </a:cxn>
                <a:cxn ang="0">
                  <a:pos x="118" y="1"/>
                </a:cxn>
                <a:cxn ang="0">
                  <a:pos x="130" y="7"/>
                </a:cxn>
                <a:cxn ang="0">
                  <a:pos x="79" y="5"/>
                </a:cxn>
                <a:cxn ang="0">
                  <a:pos x="62" y="8"/>
                </a:cxn>
                <a:cxn ang="0">
                  <a:pos x="43" y="10"/>
                </a:cxn>
                <a:cxn ang="0">
                  <a:pos x="17" y="26"/>
                </a:cxn>
                <a:cxn ang="0">
                  <a:pos x="14" y="42"/>
                </a:cxn>
                <a:cxn ang="0">
                  <a:pos x="3" y="49"/>
                </a:cxn>
                <a:cxn ang="0">
                  <a:pos x="2" y="38"/>
                </a:cxn>
                <a:cxn ang="0">
                  <a:pos x="32" y="12"/>
                </a:cxn>
                <a:cxn ang="0">
                  <a:pos x="90" y="2"/>
                </a:cxn>
              </a:cxnLst>
              <a:rect l="0" t="0" r="r" b="b"/>
              <a:pathLst>
                <a:path w="135" h="55">
                  <a:moveTo>
                    <a:pt x="90" y="2"/>
                  </a:moveTo>
                  <a:cubicBezTo>
                    <a:pt x="97" y="2"/>
                    <a:pt x="104" y="1"/>
                    <a:pt x="118" y="1"/>
                  </a:cubicBezTo>
                  <a:cubicBezTo>
                    <a:pt x="122" y="3"/>
                    <a:pt x="135" y="4"/>
                    <a:pt x="130" y="7"/>
                  </a:cubicBezTo>
                  <a:cubicBezTo>
                    <a:pt x="110" y="2"/>
                    <a:pt x="101" y="11"/>
                    <a:pt x="79" y="5"/>
                  </a:cubicBezTo>
                  <a:cubicBezTo>
                    <a:pt x="72" y="4"/>
                    <a:pt x="66" y="1"/>
                    <a:pt x="62" y="8"/>
                  </a:cubicBezTo>
                  <a:cubicBezTo>
                    <a:pt x="58" y="11"/>
                    <a:pt x="51" y="14"/>
                    <a:pt x="43" y="10"/>
                  </a:cubicBezTo>
                  <a:cubicBezTo>
                    <a:pt x="34" y="12"/>
                    <a:pt x="19" y="18"/>
                    <a:pt x="17" y="26"/>
                  </a:cubicBezTo>
                  <a:cubicBezTo>
                    <a:pt x="13" y="35"/>
                    <a:pt x="20" y="35"/>
                    <a:pt x="14" y="42"/>
                  </a:cubicBezTo>
                  <a:cubicBezTo>
                    <a:pt x="9" y="49"/>
                    <a:pt x="7" y="55"/>
                    <a:pt x="3" y="49"/>
                  </a:cubicBezTo>
                  <a:cubicBezTo>
                    <a:pt x="2" y="45"/>
                    <a:pt x="0" y="44"/>
                    <a:pt x="2" y="38"/>
                  </a:cubicBezTo>
                  <a:cubicBezTo>
                    <a:pt x="7" y="27"/>
                    <a:pt x="17" y="17"/>
                    <a:pt x="32" y="12"/>
                  </a:cubicBezTo>
                  <a:cubicBezTo>
                    <a:pt x="32" y="12"/>
                    <a:pt x="59" y="0"/>
                    <a:pt x="90" y="2"/>
                  </a:cubicBezTo>
                  <a:close/>
                </a:path>
              </a:pathLst>
            </a:custGeom>
            <a:solidFill>
              <a:srgbClr val="F3967B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519" dirty="0">
                <a:solidFill>
                  <a:prstClr val="black"/>
                </a:solidFill>
              </a:endParaRPr>
            </a:p>
          </p:txBody>
        </p:sp>
        <p:sp>
          <p:nvSpPr>
            <p:cNvPr id="345" name="Freeform 880"/>
            <p:cNvSpPr>
              <a:spLocks/>
            </p:cNvSpPr>
            <p:nvPr/>
          </p:nvSpPr>
          <p:spPr bwMode="auto">
            <a:xfrm>
              <a:off x="3707471" y="1073828"/>
              <a:ext cx="1543251" cy="246871"/>
            </a:xfrm>
            <a:custGeom>
              <a:avLst/>
              <a:gdLst/>
              <a:ahLst/>
              <a:cxnLst>
                <a:cxn ang="0">
                  <a:pos x="6" y="6"/>
                </a:cxn>
                <a:cxn ang="0">
                  <a:pos x="28" y="7"/>
                </a:cxn>
                <a:cxn ang="0">
                  <a:pos x="50" y="4"/>
                </a:cxn>
                <a:cxn ang="0">
                  <a:pos x="65" y="2"/>
                </a:cxn>
                <a:cxn ang="0">
                  <a:pos x="99" y="1"/>
                </a:cxn>
                <a:cxn ang="0">
                  <a:pos x="111" y="2"/>
                </a:cxn>
                <a:cxn ang="0">
                  <a:pos x="129" y="6"/>
                </a:cxn>
                <a:cxn ang="0">
                  <a:pos x="131" y="11"/>
                </a:cxn>
                <a:cxn ang="0">
                  <a:pos x="112" y="9"/>
                </a:cxn>
                <a:cxn ang="0">
                  <a:pos x="100" y="11"/>
                </a:cxn>
                <a:cxn ang="0">
                  <a:pos x="85" y="18"/>
                </a:cxn>
                <a:cxn ang="0">
                  <a:pos x="73" y="18"/>
                </a:cxn>
                <a:cxn ang="0">
                  <a:pos x="59" y="13"/>
                </a:cxn>
                <a:cxn ang="0">
                  <a:pos x="44" y="19"/>
                </a:cxn>
                <a:cxn ang="0">
                  <a:pos x="32" y="17"/>
                </a:cxn>
                <a:cxn ang="0">
                  <a:pos x="20" y="18"/>
                </a:cxn>
                <a:cxn ang="0">
                  <a:pos x="6" y="6"/>
                </a:cxn>
              </a:cxnLst>
              <a:rect l="0" t="0" r="r" b="b"/>
              <a:pathLst>
                <a:path w="134" h="20">
                  <a:moveTo>
                    <a:pt x="6" y="6"/>
                  </a:moveTo>
                  <a:cubicBezTo>
                    <a:pt x="11" y="6"/>
                    <a:pt x="21" y="8"/>
                    <a:pt x="28" y="7"/>
                  </a:cubicBezTo>
                  <a:cubicBezTo>
                    <a:pt x="34" y="6"/>
                    <a:pt x="46" y="5"/>
                    <a:pt x="50" y="4"/>
                  </a:cubicBezTo>
                  <a:cubicBezTo>
                    <a:pt x="55" y="3"/>
                    <a:pt x="61" y="3"/>
                    <a:pt x="65" y="2"/>
                  </a:cubicBezTo>
                  <a:cubicBezTo>
                    <a:pt x="69" y="0"/>
                    <a:pt x="95" y="1"/>
                    <a:pt x="99" y="1"/>
                  </a:cubicBezTo>
                  <a:cubicBezTo>
                    <a:pt x="103" y="2"/>
                    <a:pt x="107" y="2"/>
                    <a:pt x="111" y="2"/>
                  </a:cubicBezTo>
                  <a:cubicBezTo>
                    <a:pt x="116" y="3"/>
                    <a:pt x="126" y="4"/>
                    <a:pt x="129" y="6"/>
                  </a:cubicBezTo>
                  <a:cubicBezTo>
                    <a:pt x="131" y="7"/>
                    <a:pt x="134" y="9"/>
                    <a:pt x="131" y="11"/>
                  </a:cubicBezTo>
                  <a:cubicBezTo>
                    <a:pt x="129" y="12"/>
                    <a:pt x="112" y="9"/>
                    <a:pt x="112" y="9"/>
                  </a:cubicBezTo>
                  <a:cubicBezTo>
                    <a:pt x="112" y="9"/>
                    <a:pt x="104" y="8"/>
                    <a:pt x="100" y="11"/>
                  </a:cubicBezTo>
                  <a:cubicBezTo>
                    <a:pt x="96" y="13"/>
                    <a:pt x="91" y="18"/>
                    <a:pt x="85" y="18"/>
                  </a:cubicBezTo>
                  <a:cubicBezTo>
                    <a:pt x="80" y="19"/>
                    <a:pt x="76" y="20"/>
                    <a:pt x="73" y="18"/>
                  </a:cubicBezTo>
                  <a:cubicBezTo>
                    <a:pt x="70" y="16"/>
                    <a:pt x="63" y="12"/>
                    <a:pt x="59" y="13"/>
                  </a:cubicBezTo>
                  <a:cubicBezTo>
                    <a:pt x="56" y="15"/>
                    <a:pt x="49" y="18"/>
                    <a:pt x="44" y="19"/>
                  </a:cubicBezTo>
                  <a:cubicBezTo>
                    <a:pt x="39" y="19"/>
                    <a:pt x="35" y="16"/>
                    <a:pt x="32" y="17"/>
                  </a:cubicBezTo>
                  <a:cubicBezTo>
                    <a:pt x="28" y="18"/>
                    <a:pt x="24" y="17"/>
                    <a:pt x="20" y="18"/>
                  </a:cubicBezTo>
                  <a:cubicBezTo>
                    <a:pt x="17" y="19"/>
                    <a:pt x="0" y="5"/>
                    <a:pt x="6" y="6"/>
                  </a:cubicBezTo>
                  <a:close/>
                </a:path>
              </a:pathLst>
            </a:custGeom>
            <a:solidFill>
              <a:srgbClr val="D5491A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519" dirty="0">
                <a:solidFill>
                  <a:prstClr val="black"/>
                </a:solidFill>
              </a:endParaRPr>
            </a:p>
          </p:txBody>
        </p:sp>
        <p:sp>
          <p:nvSpPr>
            <p:cNvPr id="346" name="Freeform 881"/>
            <p:cNvSpPr>
              <a:spLocks/>
            </p:cNvSpPr>
            <p:nvPr/>
          </p:nvSpPr>
          <p:spPr bwMode="auto">
            <a:xfrm>
              <a:off x="3707471" y="1073627"/>
              <a:ext cx="1543251" cy="234526"/>
            </a:xfrm>
            <a:custGeom>
              <a:avLst/>
              <a:gdLst/>
              <a:ahLst/>
              <a:cxnLst>
                <a:cxn ang="0">
                  <a:pos x="6" y="6"/>
                </a:cxn>
                <a:cxn ang="0">
                  <a:pos x="28" y="7"/>
                </a:cxn>
                <a:cxn ang="0">
                  <a:pos x="50" y="4"/>
                </a:cxn>
                <a:cxn ang="0">
                  <a:pos x="65" y="2"/>
                </a:cxn>
                <a:cxn ang="0">
                  <a:pos x="99" y="1"/>
                </a:cxn>
                <a:cxn ang="0">
                  <a:pos x="111" y="2"/>
                </a:cxn>
                <a:cxn ang="0">
                  <a:pos x="129" y="6"/>
                </a:cxn>
                <a:cxn ang="0">
                  <a:pos x="131" y="11"/>
                </a:cxn>
                <a:cxn ang="0">
                  <a:pos x="111" y="9"/>
                </a:cxn>
                <a:cxn ang="0">
                  <a:pos x="100" y="10"/>
                </a:cxn>
                <a:cxn ang="0">
                  <a:pos x="85" y="18"/>
                </a:cxn>
                <a:cxn ang="0">
                  <a:pos x="73" y="17"/>
                </a:cxn>
                <a:cxn ang="0">
                  <a:pos x="59" y="13"/>
                </a:cxn>
                <a:cxn ang="0">
                  <a:pos x="44" y="18"/>
                </a:cxn>
                <a:cxn ang="0">
                  <a:pos x="31" y="17"/>
                </a:cxn>
                <a:cxn ang="0">
                  <a:pos x="20" y="17"/>
                </a:cxn>
                <a:cxn ang="0">
                  <a:pos x="6" y="6"/>
                </a:cxn>
              </a:cxnLst>
              <a:rect l="0" t="0" r="r" b="b"/>
              <a:pathLst>
                <a:path w="134" h="19">
                  <a:moveTo>
                    <a:pt x="6" y="6"/>
                  </a:moveTo>
                  <a:cubicBezTo>
                    <a:pt x="11" y="6"/>
                    <a:pt x="21" y="8"/>
                    <a:pt x="28" y="7"/>
                  </a:cubicBezTo>
                  <a:cubicBezTo>
                    <a:pt x="34" y="6"/>
                    <a:pt x="46" y="5"/>
                    <a:pt x="50" y="4"/>
                  </a:cubicBezTo>
                  <a:cubicBezTo>
                    <a:pt x="55" y="3"/>
                    <a:pt x="61" y="3"/>
                    <a:pt x="65" y="2"/>
                  </a:cubicBezTo>
                  <a:cubicBezTo>
                    <a:pt x="69" y="0"/>
                    <a:pt x="95" y="1"/>
                    <a:pt x="99" y="1"/>
                  </a:cubicBezTo>
                  <a:cubicBezTo>
                    <a:pt x="103" y="2"/>
                    <a:pt x="107" y="2"/>
                    <a:pt x="111" y="2"/>
                  </a:cubicBezTo>
                  <a:cubicBezTo>
                    <a:pt x="116" y="3"/>
                    <a:pt x="126" y="4"/>
                    <a:pt x="129" y="6"/>
                  </a:cubicBezTo>
                  <a:cubicBezTo>
                    <a:pt x="131" y="7"/>
                    <a:pt x="134" y="9"/>
                    <a:pt x="131" y="11"/>
                  </a:cubicBezTo>
                  <a:cubicBezTo>
                    <a:pt x="129" y="12"/>
                    <a:pt x="111" y="9"/>
                    <a:pt x="111" y="9"/>
                  </a:cubicBezTo>
                  <a:cubicBezTo>
                    <a:pt x="111" y="9"/>
                    <a:pt x="104" y="8"/>
                    <a:pt x="100" y="10"/>
                  </a:cubicBezTo>
                  <a:cubicBezTo>
                    <a:pt x="96" y="13"/>
                    <a:pt x="90" y="17"/>
                    <a:pt x="85" y="18"/>
                  </a:cubicBezTo>
                  <a:cubicBezTo>
                    <a:pt x="80" y="19"/>
                    <a:pt x="76" y="19"/>
                    <a:pt x="73" y="17"/>
                  </a:cubicBezTo>
                  <a:cubicBezTo>
                    <a:pt x="69" y="15"/>
                    <a:pt x="62" y="11"/>
                    <a:pt x="59" y="13"/>
                  </a:cubicBezTo>
                  <a:cubicBezTo>
                    <a:pt x="55" y="15"/>
                    <a:pt x="49" y="18"/>
                    <a:pt x="44" y="18"/>
                  </a:cubicBezTo>
                  <a:cubicBezTo>
                    <a:pt x="38" y="19"/>
                    <a:pt x="35" y="16"/>
                    <a:pt x="31" y="17"/>
                  </a:cubicBezTo>
                  <a:cubicBezTo>
                    <a:pt x="28" y="17"/>
                    <a:pt x="24" y="16"/>
                    <a:pt x="20" y="17"/>
                  </a:cubicBezTo>
                  <a:cubicBezTo>
                    <a:pt x="17" y="18"/>
                    <a:pt x="0" y="5"/>
                    <a:pt x="6" y="6"/>
                  </a:cubicBezTo>
                  <a:close/>
                </a:path>
              </a:pathLst>
            </a:custGeom>
            <a:solidFill>
              <a:srgbClr val="D64D2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519" dirty="0">
                <a:solidFill>
                  <a:prstClr val="black"/>
                </a:solidFill>
              </a:endParaRPr>
            </a:p>
          </p:txBody>
        </p:sp>
        <p:sp>
          <p:nvSpPr>
            <p:cNvPr id="347" name="Freeform 882"/>
            <p:cNvSpPr>
              <a:spLocks/>
            </p:cNvSpPr>
            <p:nvPr/>
          </p:nvSpPr>
          <p:spPr bwMode="auto">
            <a:xfrm>
              <a:off x="3707471" y="1073627"/>
              <a:ext cx="1543251" cy="234526"/>
            </a:xfrm>
            <a:custGeom>
              <a:avLst/>
              <a:gdLst/>
              <a:ahLst/>
              <a:cxnLst>
                <a:cxn ang="0">
                  <a:pos x="6" y="6"/>
                </a:cxn>
                <a:cxn ang="0">
                  <a:pos x="28" y="7"/>
                </a:cxn>
                <a:cxn ang="0">
                  <a:pos x="50" y="4"/>
                </a:cxn>
                <a:cxn ang="0">
                  <a:pos x="65" y="2"/>
                </a:cxn>
                <a:cxn ang="0">
                  <a:pos x="99" y="1"/>
                </a:cxn>
                <a:cxn ang="0">
                  <a:pos x="111" y="2"/>
                </a:cxn>
                <a:cxn ang="0">
                  <a:pos x="129" y="6"/>
                </a:cxn>
                <a:cxn ang="0">
                  <a:pos x="131" y="11"/>
                </a:cxn>
                <a:cxn ang="0">
                  <a:pos x="111" y="9"/>
                </a:cxn>
                <a:cxn ang="0">
                  <a:pos x="100" y="10"/>
                </a:cxn>
                <a:cxn ang="0">
                  <a:pos x="85" y="18"/>
                </a:cxn>
                <a:cxn ang="0">
                  <a:pos x="72" y="17"/>
                </a:cxn>
                <a:cxn ang="0">
                  <a:pos x="59" y="13"/>
                </a:cxn>
                <a:cxn ang="0">
                  <a:pos x="44" y="18"/>
                </a:cxn>
                <a:cxn ang="0">
                  <a:pos x="31" y="16"/>
                </a:cxn>
                <a:cxn ang="0">
                  <a:pos x="20" y="17"/>
                </a:cxn>
                <a:cxn ang="0">
                  <a:pos x="6" y="6"/>
                </a:cxn>
              </a:cxnLst>
              <a:rect l="0" t="0" r="r" b="b"/>
              <a:pathLst>
                <a:path w="134" h="19">
                  <a:moveTo>
                    <a:pt x="6" y="6"/>
                  </a:moveTo>
                  <a:cubicBezTo>
                    <a:pt x="11" y="6"/>
                    <a:pt x="21" y="8"/>
                    <a:pt x="28" y="7"/>
                  </a:cubicBezTo>
                  <a:cubicBezTo>
                    <a:pt x="34" y="6"/>
                    <a:pt x="46" y="5"/>
                    <a:pt x="50" y="4"/>
                  </a:cubicBezTo>
                  <a:cubicBezTo>
                    <a:pt x="55" y="3"/>
                    <a:pt x="61" y="3"/>
                    <a:pt x="65" y="2"/>
                  </a:cubicBezTo>
                  <a:cubicBezTo>
                    <a:pt x="69" y="0"/>
                    <a:pt x="95" y="1"/>
                    <a:pt x="99" y="1"/>
                  </a:cubicBezTo>
                  <a:cubicBezTo>
                    <a:pt x="103" y="2"/>
                    <a:pt x="107" y="2"/>
                    <a:pt x="111" y="2"/>
                  </a:cubicBezTo>
                  <a:cubicBezTo>
                    <a:pt x="116" y="3"/>
                    <a:pt x="126" y="4"/>
                    <a:pt x="129" y="6"/>
                  </a:cubicBezTo>
                  <a:cubicBezTo>
                    <a:pt x="131" y="7"/>
                    <a:pt x="134" y="9"/>
                    <a:pt x="131" y="11"/>
                  </a:cubicBezTo>
                  <a:cubicBezTo>
                    <a:pt x="129" y="12"/>
                    <a:pt x="111" y="9"/>
                    <a:pt x="111" y="9"/>
                  </a:cubicBezTo>
                  <a:cubicBezTo>
                    <a:pt x="111" y="9"/>
                    <a:pt x="103" y="8"/>
                    <a:pt x="100" y="10"/>
                  </a:cubicBezTo>
                  <a:cubicBezTo>
                    <a:pt x="96" y="13"/>
                    <a:pt x="90" y="17"/>
                    <a:pt x="85" y="18"/>
                  </a:cubicBezTo>
                  <a:cubicBezTo>
                    <a:pt x="80" y="18"/>
                    <a:pt x="75" y="19"/>
                    <a:pt x="72" y="17"/>
                  </a:cubicBezTo>
                  <a:cubicBezTo>
                    <a:pt x="69" y="15"/>
                    <a:pt x="62" y="11"/>
                    <a:pt x="59" y="13"/>
                  </a:cubicBezTo>
                  <a:cubicBezTo>
                    <a:pt x="55" y="14"/>
                    <a:pt x="49" y="17"/>
                    <a:pt x="44" y="18"/>
                  </a:cubicBezTo>
                  <a:cubicBezTo>
                    <a:pt x="38" y="19"/>
                    <a:pt x="35" y="16"/>
                    <a:pt x="31" y="16"/>
                  </a:cubicBezTo>
                  <a:cubicBezTo>
                    <a:pt x="28" y="17"/>
                    <a:pt x="23" y="16"/>
                    <a:pt x="20" y="17"/>
                  </a:cubicBezTo>
                  <a:cubicBezTo>
                    <a:pt x="16" y="18"/>
                    <a:pt x="0" y="5"/>
                    <a:pt x="6" y="6"/>
                  </a:cubicBezTo>
                  <a:close/>
                </a:path>
              </a:pathLst>
            </a:custGeom>
            <a:solidFill>
              <a:srgbClr val="D7502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519" dirty="0">
                <a:solidFill>
                  <a:prstClr val="black"/>
                </a:solidFill>
              </a:endParaRPr>
            </a:p>
          </p:txBody>
        </p:sp>
        <p:sp>
          <p:nvSpPr>
            <p:cNvPr id="348" name="Freeform 883"/>
            <p:cNvSpPr>
              <a:spLocks/>
            </p:cNvSpPr>
            <p:nvPr/>
          </p:nvSpPr>
          <p:spPr bwMode="auto">
            <a:xfrm>
              <a:off x="3707471" y="1073627"/>
              <a:ext cx="1543251" cy="234526"/>
            </a:xfrm>
            <a:custGeom>
              <a:avLst/>
              <a:gdLst/>
              <a:ahLst/>
              <a:cxnLst>
                <a:cxn ang="0">
                  <a:pos x="6" y="6"/>
                </a:cxn>
                <a:cxn ang="0">
                  <a:pos x="28" y="7"/>
                </a:cxn>
                <a:cxn ang="0">
                  <a:pos x="50" y="4"/>
                </a:cxn>
                <a:cxn ang="0">
                  <a:pos x="65" y="2"/>
                </a:cxn>
                <a:cxn ang="0">
                  <a:pos x="99" y="1"/>
                </a:cxn>
                <a:cxn ang="0">
                  <a:pos x="111" y="2"/>
                </a:cxn>
                <a:cxn ang="0">
                  <a:pos x="129" y="6"/>
                </a:cxn>
                <a:cxn ang="0">
                  <a:pos x="131" y="11"/>
                </a:cxn>
                <a:cxn ang="0">
                  <a:pos x="111" y="8"/>
                </a:cxn>
                <a:cxn ang="0">
                  <a:pos x="99" y="10"/>
                </a:cxn>
                <a:cxn ang="0">
                  <a:pos x="85" y="17"/>
                </a:cxn>
                <a:cxn ang="0">
                  <a:pos x="72" y="17"/>
                </a:cxn>
                <a:cxn ang="0">
                  <a:pos x="59" y="12"/>
                </a:cxn>
                <a:cxn ang="0">
                  <a:pos x="43" y="18"/>
                </a:cxn>
                <a:cxn ang="0">
                  <a:pos x="31" y="16"/>
                </a:cxn>
                <a:cxn ang="0">
                  <a:pos x="20" y="17"/>
                </a:cxn>
                <a:cxn ang="0">
                  <a:pos x="6" y="6"/>
                </a:cxn>
              </a:cxnLst>
              <a:rect l="0" t="0" r="r" b="b"/>
              <a:pathLst>
                <a:path w="134" h="19">
                  <a:moveTo>
                    <a:pt x="6" y="6"/>
                  </a:moveTo>
                  <a:cubicBezTo>
                    <a:pt x="11" y="6"/>
                    <a:pt x="21" y="8"/>
                    <a:pt x="28" y="7"/>
                  </a:cubicBezTo>
                  <a:cubicBezTo>
                    <a:pt x="34" y="6"/>
                    <a:pt x="46" y="5"/>
                    <a:pt x="50" y="4"/>
                  </a:cubicBezTo>
                  <a:cubicBezTo>
                    <a:pt x="55" y="3"/>
                    <a:pt x="61" y="3"/>
                    <a:pt x="65" y="2"/>
                  </a:cubicBezTo>
                  <a:cubicBezTo>
                    <a:pt x="69" y="0"/>
                    <a:pt x="95" y="1"/>
                    <a:pt x="99" y="1"/>
                  </a:cubicBezTo>
                  <a:cubicBezTo>
                    <a:pt x="103" y="2"/>
                    <a:pt x="107" y="2"/>
                    <a:pt x="111" y="2"/>
                  </a:cubicBezTo>
                  <a:cubicBezTo>
                    <a:pt x="116" y="3"/>
                    <a:pt x="126" y="4"/>
                    <a:pt x="129" y="6"/>
                  </a:cubicBezTo>
                  <a:cubicBezTo>
                    <a:pt x="131" y="7"/>
                    <a:pt x="134" y="9"/>
                    <a:pt x="131" y="11"/>
                  </a:cubicBezTo>
                  <a:cubicBezTo>
                    <a:pt x="129" y="12"/>
                    <a:pt x="111" y="8"/>
                    <a:pt x="111" y="8"/>
                  </a:cubicBezTo>
                  <a:cubicBezTo>
                    <a:pt x="111" y="8"/>
                    <a:pt x="103" y="8"/>
                    <a:pt x="99" y="10"/>
                  </a:cubicBezTo>
                  <a:cubicBezTo>
                    <a:pt x="96" y="12"/>
                    <a:pt x="90" y="17"/>
                    <a:pt x="85" y="17"/>
                  </a:cubicBezTo>
                  <a:cubicBezTo>
                    <a:pt x="80" y="18"/>
                    <a:pt x="75" y="19"/>
                    <a:pt x="72" y="17"/>
                  </a:cubicBezTo>
                  <a:cubicBezTo>
                    <a:pt x="69" y="15"/>
                    <a:pt x="62" y="10"/>
                    <a:pt x="59" y="12"/>
                  </a:cubicBezTo>
                  <a:cubicBezTo>
                    <a:pt x="55" y="14"/>
                    <a:pt x="49" y="17"/>
                    <a:pt x="43" y="18"/>
                  </a:cubicBezTo>
                  <a:cubicBezTo>
                    <a:pt x="38" y="18"/>
                    <a:pt x="35" y="15"/>
                    <a:pt x="31" y="16"/>
                  </a:cubicBezTo>
                  <a:cubicBezTo>
                    <a:pt x="28" y="17"/>
                    <a:pt x="23" y="16"/>
                    <a:pt x="20" y="17"/>
                  </a:cubicBezTo>
                  <a:cubicBezTo>
                    <a:pt x="16" y="18"/>
                    <a:pt x="0" y="5"/>
                    <a:pt x="6" y="6"/>
                  </a:cubicBezTo>
                  <a:close/>
                </a:path>
              </a:pathLst>
            </a:custGeom>
            <a:solidFill>
              <a:srgbClr val="D9542A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519" dirty="0">
                <a:solidFill>
                  <a:prstClr val="black"/>
                </a:solidFill>
              </a:endParaRPr>
            </a:p>
          </p:txBody>
        </p:sp>
        <p:sp>
          <p:nvSpPr>
            <p:cNvPr id="349" name="Freeform 884"/>
            <p:cNvSpPr>
              <a:spLocks/>
            </p:cNvSpPr>
            <p:nvPr/>
          </p:nvSpPr>
          <p:spPr bwMode="auto">
            <a:xfrm>
              <a:off x="3707471" y="1073829"/>
              <a:ext cx="1543251" cy="222183"/>
            </a:xfrm>
            <a:custGeom>
              <a:avLst/>
              <a:gdLst/>
              <a:ahLst/>
              <a:cxnLst>
                <a:cxn ang="0">
                  <a:pos x="6" y="6"/>
                </a:cxn>
                <a:cxn ang="0">
                  <a:pos x="28" y="7"/>
                </a:cxn>
                <a:cxn ang="0">
                  <a:pos x="50" y="4"/>
                </a:cxn>
                <a:cxn ang="0">
                  <a:pos x="65" y="2"/>
                </a:cxn>
                <a:cxn ang="0">
                  <a:pos x="99" y="1"/>
                </a:cxn>
                <a:cxn ang="0">
                  <a:pos x="111" y="2"/>
                </a:cxn>
                <a:cxn ang="0">
                  <a:pos x="129" y="6"/>
                </a:cxn>
                <a:cxn ang="0">
                  <a:pos x="131" y="11"/>
                </a:cxn>
                <a:cxn ang="0">
                  <a:pos x="111" y="8"/>
                </a:cxn>
                <a:cxn ang="0">
                  <a:pos x="99" y="10"/>
                </a:cxn>
                <a:cxn ang="0">
                  <a:pos x="85" y="17"/>
                </a:cxn>
                <a:cxn ang="0">
                  <a:pos x="72" y="16"/>
                </a:cxn>
                <a:cxn ang="0">
                  <a:pos x="59" y="12"/>
                </a:cxn>
                <a:cxn ang="0">
                  <a:pos x="43" y="17"/>
                </a:cxn>
                <a:cxn ang="0">
                  <a:pos x="31" y="16"/>
                </a:cxn>
                <a:cxn ang="0">
                  <a:pos x="20" y="16"/>
                </a:cxn>
                <a:cxn ang="0">
                  <a:pos x="6" y="6"/>
                </a:cxn>
              </a:cxnLst>
              <a:rect l="0" t="0" r="r" b="b"/>
              <a:pathLst>
                <a:path w="134" h="18">
                  <a:moveTo>
                    <a:pt x="6" y="6"/>
                  </a:moveTo>
                  <a:cubicBezTo>
                    <a:pt x="11" y="6"/>
                    <a:pt x="21" y="8"/>
                    <a:pt x="28" y="7"/>
                  </a:cubicBezTo>
                  <a:cubicBezTo>
                    <a:pt x="34" y="6"/>
                    <a:pt x="46" y="5"/>
                    <a:pt x="50" y="4"/>
                  </a:cubicBezTo>
                  <a:cubicBezTo>
                    <a:pt x="55" y="3"/>
                    <a:pt x="61" y="3"/>
                    <a:pt x="65" y="2"/>
                  </a:cubicBezTo>
                  <a:cubicBezTo>
                    <a:pt x="69" y="0"/>
                    <a:pt x="95" y="1"/>
                    <a:pt x="99" y="1"/>
                  </a:cubicBezTo>
                  <a:cubicBezTo>
                    <a:pt x="103" y="2"/>
                    <a:pt x="107" y="2"/>
                    <a:pt x="111" y="2"/>
                  </a:cubicBezTo>
                  <a:cubicBezTo>
                    <a:pt x="116" y="3"/>
                    <a:pt x="126" y="4"/>
                    <a:pt x="129" y="6"/>
                  </a:cubicBezTo>
                  <a:cubicBezTo>
                    <a:pt x="131" y="7"/>
                    <a:pt x="134" y="9"/>
                    <a:pt x="131" y="11"/>
                  </a:cubicBezTo>
                  <a:cubicBezTo>
                    <a:pt x="129" y="12"/>
                    <a:pt x="111" y="8"/>
                    <a:pt x="111" y="8"/>
                  </a:cubicBezTo>
                  <a:cubicBezTo>
                    <a:pt x="111" y="8"/>
                    <a:pt x="103" y="7"/>
                    <a:pt x="99" y="10"/>
                  </a:cubicBezTo>
                  <a:cubicBezTo>
                    <a:pt x="95" y="12"/>
                    <a:pt x="90" y="16"/>
                    <a:pt x="85" y="17"/>
                  </a:cubicBezTo>
                  <a:cubicBezTo>
                    <a:pt x="80" y="18"/>
                    <a:pt x="75" y="18"/>
                    <a:pt x="72" y="16"/>
                  </a:cubicBezTo>
                  <a:cubicBezTo>
                    <a:pt x="69" y="14"/>
                    <a:pt x="62" y="10"/>
                    <a:pt x="59" y="12"/>
                  </a:cubicBezTo>
                  <a:cubicBezTo>
                    <a:pt x="55" y="13"/>
                    <a:pt x="49" y="17"/>
                    <a:pt x="43" y="17"/>
                  </a:cubicBezTo>
                  <a:cubicBezTo>
                    <a:pt x="38" y="18"/>
                    <a:pt x="35" y="15"/>
                    <a:pt x="31" y="16"/>
                  </a:cubicBezTo>
                  <a:cubicBezTo>
                    <a:pt x="28" y="16"/>
                    <a:pt x="23" y="15"/>
                    <a:pt x="20" y="16"/>
                  </a:cubicBezTo>
                  <a:cubicBezTo>
                    <a:pt x="16" y="17"/>
                    <a:pt x="0" y="5"/>
                    <a:pt x="6" y="6"/>
                  </a:cubicBezTo>
                  <a:close/>
                </a:path>
              </a:pathLst>
            </a:custGeom>
            <a:solidFill>
              <a:srgbClr val="DB593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519" dirty="0">
                <a:solidFill>
                  <a:prstClr val="black"/>
                </a:solidFill>
              </a:endParaRPr>
            </a:p>
          </p:txBody>
        </p:sp>
        <p:sp>
          <p:nvSpPr>
            <p:cNvPr id="350" name="Freeform 885"/>
            <p:cNvSpPr>
              <a:spLocks/>
            </p:cNvSpPr>
            <p:nvPr/>
          </p:nvSpPr>
          <p:spPr bwMode="auto">
            <a:xfrm>
              <a:off x="3707471" y="1073829"/>
              <a:ext cx="1543251" cy="222183"/>
            </a:xfrm>
            <a:custGeom>
              <a:avLst/>
              <a:gdLst/>
              <a:ahLst/>
              <a:cxnLst>
                <a:cxn ang="0">
                  <a:pos x="6" y="6"/>
                </a:cxn>
                <a:cxn ang="0">
                  <a:pos x="28" y="7"/>
                </a:cxn>
                <a:cxn ang="0">
                  <a:pos x="50" y="4"/>
                </a:cxn>
                <a:cxn ang="0">
                  <a:pos x="65" y="2"/>
                </a:cxn>
                <a:cxn ang="0">
                  <a:pos x="99" y="1"/>
                </a:cxn>
                <a:cxn ang="0">
                  <a:pos x="111" y="2"/>
                </a:cxn>
                <a:cxn ang="0">
                  <a:pos x="129" y="6"/>
                </a:cxn>
                <a:cxn ang="0">
                  <a:pos x="131" y="11"/>
                </a:cxn>
                <a:cxn ang="0">
                  <a:pos x="111" y="8"/>
                </a:cxn>
                <a:cxn ang="0">
                  <a:pos x="99" y="10"/>
                </a:cxn>
                <a:cxn ang="0">
                  <a:pos x="85" y="17"/>
                </a:cxn>
                <a:cxn ang="0">
                  <a:pos x="72" y="16"/>
                </a:cxn>
                <a:cxn ang="0">
                  <a:pos x="58" y="11"/>
                </a:cxn>
                <a:cxn ang="0">
                  <a:pos x="43" y="17"/>
                </a:cxn>
                <a:cxn ang="0">
                  <a:pos x="31" y="15"/>
                </a:cxn>
                <a:cxn ang="0">
                  <a:pos x="20" y="16"/>
                </a:cxn>
                <a:cxn ang="0">
                  <a:pos x="6" y="6"/>
                </a:cxn>
              </a:cxnLst>
              <a:rect l="0" t="0" r="r" b="b"/>
              <a:pathLst>
                <a:path w="134" h="18">
                  <a:moveTo>
                    <a:pt x="6" y="6"/>
                  </a:moveTo>
                  <a:cubicBezTo>
                    <a:pt x="11" y="6"/>
                    <a:pt x="21" y="8"/>
                    <a:pt x="28" y="7"/>
                  </a:cubicBezTo>
                  <a:cubicBezTo>
                    <a:pt x="34" y="6"/>
                    <a:pt x="46" y="5"/>
                    <a:pt x="50" y="4"/>
                  </a:cubicBezTo>
                  <a:cubicBezTo>
                    <a:pt x="55" y="3"/>
                    <a:pt x="61" y="3"/>
                    <a:pt x="65" y="2"/>
                  </a:cubicBezTo>
                  <a:cubicBezTo>
                    <a:pt x="69" y="0"/>
                    <a:pt x="95" y="1"/>
                    <a:pt x="99" y="1"/>
                  </a:cubicBezTo>
                  <a:cubicBezTo>
                    <a:pt x="103" y="2"/>
                    <a:pt x="107" y="2"/>
                    <a:pt x="111" y="2"/>
                  </a:cubicBezTo>
                  <a:cubicBezTo>
                    <a:pt x="116" y="3"/>
                    <a:pt x="126" y="4"/>
                    <a:pt x="129" y="6"/>
                  </a:cubicBezTo>
                  <a:cubicBezTo>
                    <a:pt x="131" y="7"/>
                    <a:pt x="134" y="9"/>
                    <a:pt x="131" y="11"/>
                  </a:cubicBezTo>
                  <a:cubicBezTo>
                    <a:pt x="129" y="12"/>
                    <a:pt x="111" y="8"/>
                    <a:pt x="111" y="8"/>
                  </a:cubicBezTo>
                  <a:cubicBezTo>
                    <a:pt x="111" y="8"/>
                    <a:pt x="103" y="7"/>
                    <a:pt x="99" y="10"/>
                  </a:cubicBezTo>
                  <a:cubicBezTo>
                    <a:pt x="95" y="12"/>
                    <a:pt x="90" y="16"/>
                    <a:pt x="85" y="17"/>
                  </a:cubicBezTo>
                  <a:cubicBezTo>
                    <a:pt x="79" y="17"/>
                    <a:pt x="75" y="18"/>
                    <a:pt x="72" y="16"/>
                  </a:cubicBezTo>
                  <a:cubicBezTo>
                    <a:pt x="69" y="14"/>
                    <a:pt x="62" y="10"/>
                    <a:pt x="58" y="11"/>
                  </a:cubicBezTo>
                  <a:cubicBezTo>
                    <a:pt x="55" y="13"/>
                    <a:pt x="48" y="16"/>
                    <a:pt x="43" y="17"/>
                  </a:cubicBezTo>
                  <a:cubicBezTo>
                    <a:pt x="38" y="18"/>
                    <a:pt x="34" y="14"/>
                    <a:pt x="31" y="15"/>
                  </a:cubicBezTo>
                  <a:cubicBezTo>
                    <a:pt x="27" y="16"/>
                    <a:pt x="23" y="15"/>
                    <a:pt x="20" y="16"/>
                  </a:cubicBezTo>
                  <a:cubicBezTo>
                    <a:pt x="16" y="17"/>
                    <a:pt x="0" y="5"/>
                    <a:pt x="6" y="6"/>
                  </a:cubicBezTo>
                  <a:close/>
                </a:path>
              </a:pathLst>
            </a:custGeom>
            <a:solidFill>
              <a:srgbClr val="DC5C3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519" dirty="0">
                <a:solidFill>
                  <a:prstClr val="black"/>
                </a:solidFill>
              </a:endParaRPr>
            </a:p>
          </p:txBody>
        </p:sp>
        <p:sp>
          <p:nvSpPr>
            <p:cNvPr id="351" name="Freeform 886"/>
            <p:cNvSpPr>
              <a:spLocks/>
            </p:cNvSpPr>
            <p:nvPr/>
          </p:nvSpPr>
          <p:spPr bwMode="auto">
            <a:xfrm>
              <a:off x="3707471" y="1073627"/>
              <a:ext cx="1543251" cy="209840"/>
            </a:xfrm>
            <a:custGeom>
              <a:avLst/>
              <a:gdLst/>
              <a:ahLst/>
              <a:cxnLst>
                <a:cxn ang="0">
                  <a:pos x="6" y="6"/>
                </a:cxn>
                <a:cxn ang="0">
                  <a:pos x="28" y="7"/>
                </a:cxn>
                <a:cxn ang="0">
                  <a:pos x="50" y="4"/>
                </a:cxn>
                <a:cxn ang="0">
                  <a:pos x="65" y="2"/>
                </a:cxn>
                <a:cxn ang="0">
                  <a:pos x="99" y="1"/>
                </a:cxn>
                <a:cxn ang="0">
                  <a:pos x="111" y="2"/>
                </a:cxn>
                <a:cxn ang="0">
                  <a:pos x="129" y="6"/>
                </a:cxn>
                <a:cxn ang="0">
                  <a:pos x="131" y="11"/>
                </a:cxn>
                <a:cxn ang="0">
                  <a:pos x="111" y="8"/>
                </a:cxn>
                <a:cxn ang="0">
                  <a:pos x="99" y="9"/>
                </a:cxn>
                <a:cxn ang="0">
                  <a:pos x="85" y="16"/>
                </a:cxn>
                <a:cxn ang="0">
                  <a:pos x="72" y="15"/>
                </a:cxn>
                <a:cxn ang="0">
                  <a:pos x="58" y="11"/>
                </a:cxn>
                <a:cxn ang="0">
                  <a:pos x="43" y="16"/>
                </a:cxn>
                <a:cxn ang="0">
                  <a:pos x="31" y="15"/>
                </a:cxn>
                <a:cxn ang="0">
                  <a:pos x="19" y="15"/>
                </a:cxn>
                <a:cxn ang="0">
                  <a:pos x="6" y="6"/>
                </a:cxn>
              </a:cxnLst>
              <a:rect l="0" t="0" r="r" b="b"/>
              <a:pathLst>
                <a:path w="134" h="17">
                  <a:moveTo>
                    <a:pt x="6" y="6"/>
                  </a:moveTo>
                  <a:cubicBezTo>
                    <a:pt x="11" y="6"/>
                    <a:pt x="21" y="8"/>
                    <a:pt x="28" y="7"/>
                  </a:cubicBezTo>
                  <a:cubicBezTo>
                    <a:pt x="34" y="6"/>
                    <a:pt x="46" y="5"/>
                    <a:pt x="50" y="4"/>
                  </a:cubicBezTo>
                  <a:cubicBezTo>
                    <a:pt x="55" y="3"/>
                    <a:pt x="61" y="3"/>
                    <a:pt x="65" y="2"/>
                  </a:cubicBezTo>
                  <a:cubicBezTo>
                    <a:pt x="69" y="0"/>
                    <a:pt x="95" y="1"/>
                    <a:pt x="99" y="1"/>
                  </a:cubicBezTo>
                  <a:cubicBezTo>
                    <a:pt x="103" y="2"/>
                    <a:pt x="107" y="2"/>
                    <a:pt x="111" y="2"/>
                  </a:cubicBezTo>
                  <a:cubicBezTo>
                    <a:pt x="116" y="3"/>
                    <a:pt x="126" y="4"/>
                    <a:pt x="129" y="6"/>
                  </a:cubicBezTo>
                  <a:cubicBezTo>
                    <a:pt x="131" y="7"/>
                    <a:pt x="134" y="9"/>
                    <a:pt x="131" y="11"/>
                  </a:cubicBezTo>
                  <a:cubicBezTo>
                    <a:pt x="129" y="12"/>
                    <a:pt x="111" y="8"/>
                    <a:pt x="111" y="8"/>
                  </a:cubicBezTo>
                  <a:cubicBezTo>
                    <a:pt x="111" y="8"/>
                    <a:pt x="103" y="7"/>
                    <a:pt x="99" y="9"/>
                  </a:cubicBezTo>
                  <a:cubicBezTo>
                    <a:pt x="95" y="12"/>
                    <a:pt x="90" y="15"/>
                    <a:pt x="85" y="16"/>
                  </a:cubicBezTo>
                  <a:cubicBezTo>
                    <a:pt x="79" y="17"/>
                    <a:pt x="75" y="17"/>
                    <a:pt x="72" y="15"/>
                  </a:cubicBezTo>
                  <a:cubicBezTo>
                    <a:pt x="69" y="13"/>
                    <a:pt x="62" y="9"/>
                    <a:pt x="58" y="11"/>
                  </a:cubicBezTo>
                  <a:cubicBezTo>
                    <a:pt x="55" y="13"/>
                    <a:pt x="48" y="16"/>
                    <a:pt x="43" y="16"/>
                  </a:cubicBezTo>
                  <a:cubicBezTo>
                    <a:pt x="38" y="17"/>
                    <a:pt x="34" y="14"/>
                    <a:pt x="31" y="15"/>
                  </a:cubicBezTo>
                  <a:cubicBezTo>
                    <a:pt x="27" y="15"/>
                    <a:pt x="23" y="14"/>
                    <a:pt x="19" y="15"/>
                  </a:cubicBezTo>
                  <a:cubicBezTo>
                    <a:pt x="16" y="16"/>
                    <a:pt x="0" y="5"/>
                    <a:pt x="6" y="6"/>
                  </a:cubicBezTo>
                  <a:close/>
                </a:path>
              </a:pathLst>
            </a:custGeom>
            <a:solidFill>
              <a:srgbClr val="DE613A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519" dirty="0">
                <a:solidFill>
                  <a:prstClr val="black"/>
                </a:solidFill>
              </a:endParaRPr>
            </a:p>
          </p:txBody>
        </p:sp>
        <p:sp>
          <p:nvSpPr>
            <p:cNvPr id="352" name="Freeform 887"/>
            <p:cNvSpPr>
              <a:spLocks/>
            </p:cNvSpPr>
            <p:nvPr/>
          </p:nvSpPr>
          <p:spPr bwMode="auto">
            <a:xfrm>
              <a:off x="3707471" y="1073627"/>
              <a:ext cx="1543251" cy="209840"/>
            </a:xfrm>
            <a:custGeom>
              <a:avLst/>
              <a:gdLst/>
              <a:ahLst/>
              <a:cxnLst>
                <a:cxn ang="0">
                  <a:pos x="6" y="6"/>
                </a:cxn>
                <a:cxn ang="0">
                  <a:pos x="28" y="7"/>
                </a:cxn>
                <a:cxn ang="0">
                  <a:pos x="50" y="4"/>
                </a:cxn>
                <a:cxn ang="0">
                  <a:pos x="65" y="2"/>
                </a:cxn>
                <a:cxn ang="0">
                  <a:pos x="99" y="1"/>
                </a:cxn>
                <a:cxn ang="0">
                  <a:pos x="111" y="2"/>
                </a:cxn>
                <a:cxn ang="0">
                  <a:pos x="129" y="6"/>
                </a:cxn>
                <a:cxn ang="0">
                  <a:pos x="131" y="11"/>
                </a:cxn>
                <a:cxn ang="0">
                  <a:pos x="111" y="7"/>
                </a:cxn>
                <a:cxn ang="0">
                  <a:pos x="99" y="9"/>
                </a:cxn>
                <a:cxn ang="0">
                  <a:pos x="84" y="16"/>
                </a:cxn>
                <a:cxn ang="0">
                  <a:pos x="72" y="15"/>
                </a:cxn>
                <a:cxn ang="0">
                  <a:pos x="58" y="11"/>
                </a:cxn>
                <a:cxn ang="0">
                  <a:pos x="43" y="16"/>
                </a:cxn>
                <a:cxn ang="0">
                  <a:pos x="31" y="14"/>
                </a:cxn>
                <a:cxn ang="0">
                  <a:pos x="19" y="15"/>
                </a:cxn>
                <a:cxn ang="0">
                  <a:pos x="6" y="6"/>
                </a:cxn>
              </a:cxnLst>
              <a:rect l="0" t="0" r="r" b="b"/>
              <a:pathLst>
                <a:path w="134" h="17">
                  <a:moveTo>
                    <a:pt x="6" y="6"/>
                  </a:moveTo>
                  <a:cubicBezTo>
                    <a:pt x="11" y="6"/>
                    <a:pt x="21" y="8"/>
                    <a:pt x="28" y="7"/>
                  </a:cubicBezTo>
                  <a:cubicBezTo>
                    <a:pt x="34" y="6"/>
                    <a:pt x="46" y="5"/>
                    <a:pt x="50" y="4"/>
                  </a:cubicBezTo>
                  <a:cubicBezTo>
                    <a:pt x="55" y="3"/>
                    <a:pt x="61" y="3"/>
                    <a:pt x="65" y="2"/>
                  </a:cubicBezTo>
                  <a:cubicBezTo>
                    <a:pt x="69" y="0"/>
                    <a:pt x="95" y="1"/>
                    <a:pt x="99" y="1"/>
                  </a:cubicBezTo>
                  <a:cubicBezTo>
                    <a:pt x="103" y="2"/>
                    <a:pt x="107" y="2"/>
                    <a:pt x="111" y="2"/>
                  </a:cubicBezTo>
                  <a:cubicBezTo>
                    <a:pt x="116" y="3"/>
                    <a:pt x="126" y="4"/>
                    <a:pt x="129" y="6"/>
                  </a:cubicBezTo>
                  <a:cubicBezTo>
                    <a:pt x="131" y="7"/>
                    <a:pt x="134" y="9"/>
                    <a:pt x="131" y="11"/>
                  </a:cubicBezTo>
                  <a:cubicBezTo>
                    <a:pt x="129" y="12"/>
                    <a:pt x="111" y="7"/>
                    <a:pt x="111" y="7"/>
                  </a:cubicBezTo>
                  <a:cubicBezTo>
                    <a:pt x="111" y="7"/>
                    <a:pt x="103" y="7"/>
                    <a:pt x="99" y="9"/>
                  </a:cubicBezTo>
                  <a:cubicBezTo>
                    <a:pt x="95" y="11"/>
                    <a:pt x="90" y="15"/>
                    <a:pt x="84" y="16"/>
                  </a:cubicBezTo>
                  <a:cubicBezTo>
                    <a:pt x="79" y="16"/>
                    <a:pt x="75" y="17"/>
                    <a:pt x="72" y="15"/>
                  </a:cubicBezTo>
                  <a:cubicBezTo>
                    <a:pt x="69" y="13"/>
                    <a:pt x="62" y="9"/>
                    <a:pt x="58" y="11"/>
                  </a:cubicBezTo>
                  <a:cubicBezTo>
                    <a:pt x="55" y="12"/>
                    <a:pt x="48" y="15"/>
                    <a:pt x="43" y="16"/>
                  </a:cubicBezTo>
                  <a:cubicBezTo>
                    <a:pt x="38" y="17"/>
                    <a:pt x="34" y="14"/>
                    <a:pt x="31" y="14"/>
                  </a:cubicBezTo>
                  <a:cubicBezTo>
                    <a:pt x="27" y="15"/>
                    <a:pt x="23" y="14"/>
                    <a:pt x="19" y="15"/>
                  </a:cubicBezTo>
                  <a:cubicBezTo>
                    <a:pt x="16" y="16"/>
                    <a:pt x="0" y="5"/>
                    <a:pt x="6" y="6"/>
                  </a:cubicBezTo>
                  <a:close/>
                </a:path>
              </a:pathLst>
            </a:custGeom>
            <a:solidFill>
              <a:srgbClr val="DF643E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519" dirty="0">
                <a:solidFill>
                  <a:prstClr val="black"/>
                </a:solidFill>
              </a:endParaRPr>
            </a:p>
          </p:txBody>
        </p:sp>
        <p:sp>
          <p:nvSpPr>
            <p:cNvPr id="353" name="Freeform 888"/>
            <p:cNvSpPr>
              <a:spLocks/>
            </p:cNvSpPr>
            <p:nvPr/>
          </p:nvSpPr>
          <p:spPr bwMode="auto">
            <a:xfrm>
              <a:off x="3707471" y="1073627"/>
              <a:ext cx="1543251" cy="209840"/>
            </a:xfrm>
            <a:custGeom>
              <a:avLst/>
              <a:gdLst/>
              <a:ahLst/>
              <a:cxnLst>
                <a:cxn ang="0">
                  <a:pos x="6" y="6"/>
                </a:cxn>
                <a:cxn ang="0">
                  <a:pos x="28" y="7"/>
                </a:cxn>
                <a:cxn ang="0">
                  <a:pos x="50" y="4"/>
                </a:cxn>
                <a:cxn ang="0">
                  <a:pos x="65" y="2"/>
                </a:cxn>
                <a:cxn ang="0">
                  <a:pos x="99" y="1"/>
                </a:cxn>
                <a:cxn ang="0">
                  <a:pos x="111" y="2"/>
                </a:cxn>
                <a:cxn ang="0">
                  <a:pos x="129" y="6"/>
                </a:cxn>
                <a:cxn ang="0">
                  <a:pos x="131" y="11"/>
                </a:cxn>
                <a:cxn ang="0">
                  <a:pos x="111" y="7"/>
                </a:cxn>
                <a:cxn ang="0">
                  <a:pos x="99" y="9"/>
                </a:cxn>
                <a:cxn ang="0">
                  <a:pos x="84" y="15"/>
                </a:cxn>
                <a:cxn ang="0">
                  <a:pos x="72" y="15"/>
                </a:cxn>
                <a:cxn ang="0">
                  <a:pos x="58" y="10"/>
                </a:cxn>
                <a:cxn ang="0">
                  <a:pos x="43" y="16"/>
                </a:cxn>
                <a:cxn ang="0">
                  <a:pos x="31" y="14"/>
                </a:cxn>
                <a:cxn ang="0">
                  <a:pos x="19" y="15"/>
                </a:cxn>
                <a:cxn ang="0">
                  <a:pos x="6" y="6"/>
                </a:cxn>
              </a:cxnLst>
              <a:rect l="0" t="0" r="r" b="b"/>
              <a:pathLst>
                <a:path w="134" h="17">
                  <a:moveTo>
                    <a:pt x="6" y="6"/>
                  </a:moveTo>
                  <a:cubicBezTo>
                    <a:pt x="11" y="6"/>
                    <a:pt x="21" y="8"/>
                    <a:pt x="28" y="7"/>
                  </a:cubicBezTo>
                  <a:cubicBezTo>
                    <a:pt x="34" y="6"/>
                    <a:pt x="46" y="5"/>
                    <a:pt x="50" y="4"/>
                  </a:cubicBezTo>
                  <a:cubicBezTo>
                    <a:pt x="55" y="3"/>
                    <a:pt x="61" y="3"/>
                    <a:pt x="65" y="2"/>
                  </a:cubicBezTo>
                  <a:cubicBezTo>
                    <a:pt x="69" y="0"/>
                    <a:pt x="95" y="1"/>
                    <a:pt x="99" y="1"/>
                  </a:cubicBezTo>
                  <a:cubicBezTo>
                    <a:pt x="103" y="2"/>
                    <a:pt x="107" y="2"/>
                    <a:pt x="111" y="2"/>
                  </a:cubicBezTo>
                  <a:cubicBezTo>
                    <a:pt x="116" y="3"/>
                    <a:pt x="126" y="4"/>
                    <a:pt x="129" y="6"/>
                  </a:cubicBezTo>
                  <a:cubicBezTo>
                    <a:pt x="131" y="7"/>
                    <a:pt x="134" y="9"/>
                    <a:pt x="131" y="11"/>
                  </a:cubicBezTo>
                  <a:cubicBezTo>
                    <a:pt x="129" y="12"/>
                    <a:pt x="111" y="7"/>
                    <a:pt x="111" y="7"/>
                  </a:cubicBezTo>
                  <a:cubicBezTo>
                    <a:pt x="111" y="7"/>
                    <a:pt x="103" y="6"/>
                    <a:pt x="99" y="9"/>
                  </a:cubicBezTo>
                  <a:cubicBezTo>
                    <a:pt x="95" y="11"/>
                    <a:pt x="90" y="15"/>
                    <a:pt x="84" y="15"/>
                  </a:cubicBezTo>
                  <a:cubicBezTo>
                    <a:pt x="79" y="16"/>
                    <a:pt x="75" y="17"/>
                    <a:pt x="72" y="15"/>
                  </a:cubicBezTo>
                  <a:cubicBezTo>
                    <a:pt x="69" y="13"/>
                    <a:pt x="62" y="8"/>
                    <a:pt x="58" y="10"/>
                  </a:cubicBezTo>
                  <a:cubicBezTo>
                    <a:pt x="55" y="12"/>
                    <a:pt x="48" y="15"/>
                    <a:pt x="43" y="16"/>
                  </a:cubicBezTo>
                  <a:cubicBezTo>
                    <a:pt x="38" y="16"/>
                    <a:pt x="34" y="13"/>
                    <a:pt x="31" y="14"/>
                  </a:cubicBezTo>
                  <a:cubicBezTo>
                    <a:pt x="27" y="15"/>
                    <a:pt x="23" y="14"/>
                    <a:pt x="19" y="15"/>
                  </a:cubicBezTo>
                  <a:cubicBezTo>
                    <a:pt x="16" y="16"/>
                    <a:pt x="0" y="5"/>
                    <a:pt x="6" y="6"/>
                  </a:cubicBezTo>
                  <a:close/>
                </a:path>
              </a:pathLst>
            </a:custGeom>
            <a:solidFill>
              <a:srgbClr val="E0674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519" dirty="0">
                <a:solidFill>
                  <a:prstClr val="black"/>
                </a:solidFill>
              </a:endParaRPr>
            </a:p>
          </p:txBody>
        </p:sp>
        <p:sp>
          <p:nvSpPr>
            <p:cNvPr id="354" name="Freeform 889"/>
            <p:cNvSpPr>
              <a:spLocks/>
            </p:cNvSpPr>
            <p:nvPr/>
          </p:nvSpPr>
          <p:spPr bwMode="auto">
            <a:xfrm>
              <a:off x="3707471" y="1073829"/>
              <a:ext cx="1543251" cy="197497"/>
            </a:xfrm>
            <a:custGeom>
              <a:avLst/>
              <a:gdLst/>
              <a:ahLst/>
              <a:cxnLst>
                <a:cxn ang="0">
                  <a:pos x="6" y="6"/>
                </a:cxn>
                <a:cxn ang="0">
                  <a:pos x="28" y="7"/>
                </a:cxn>
                <a:cxn ang="0">
                  <a:pos x="50" y="4"/>
                </a:cxn>
                <a:cxn ang="0">
                  <a:pos x="65" y="2"/>
                </a:cxn>
                <a:cxn ang="0">
                  <a:pos x="99" y="1"/>
                </a:cxn>
                <a:cxn ang="0">
                  <a:pos x="111" y="2"/>
                </a:cxn>
                <a:cxn ang="0">
                  <a:pos x="129" y="6"/>
                </a:cxn>
                <a:cxn ang="0">
                  <a:pos x="131" y="11"/>
                </a:cxn>
                <a:cxn ang="0">
                  <a:pos x="111" y="7"/>
                </a:cxn>
                <a:cxn ang="0">
                  <a:pos x="99" y="9"/>
                </a:cxn>
                <a:cxn ang="0">
                  <a:pos x="84" y="15"/>
                </a:cxn>
                <a:cxn ang="0">
                  <a:pos x="72" y="14"/>
                </a:cxn>
                <a:cxn ang="0">
                  <a:pos x="58" y="10"/>
                </a:cxn>
                <a:cxn ang="0">
                  <a:pos x="43" y="15"/>
                </a:cxn>
                <a:cxn ang="0">
                  <a:pos x="30" y="14"/>
                </a:cxn>
                <a:cxn ang="0">
                  <a:pos x="19" y="14"/>
                </a:cxn>
                <a:cxn ang="0">
                  <a:pos x="6" y="6"/>
                </a:cxn>
              </a:cxnLst>
              <a:rect l="0" t="0" r="r" b="b"/>
              <a:pathLst>
                <a:path w="134" h="16">
                  <a:moveTo>
                    <a:pt x="6" y="6"/>
                  </a:moveTo>
                  <a:cubicBezTo>
                    <a:pt x="11" y="6"/>
                    <a:pt x="21" y="8"/>
                    <a:pt x="28" y="7"/>
                  </a:cubicBezTo>
                  <a:cubicBezTo>
                    <a:pt x="34" y="6"/>
                    <a:pt x="46" y="5"/>
                    <a:pt x="50" y="4"/>
                  </a:cubicBezTo>
                  <a:cubicBezTo>
                    <a:pt x="55" y="3"/>
                    <a:pt x="61" y="3"/>
                    <a:pt x="65" y="2"/>
                  </a:cubicBezTo>
                  <a:cubicBezTo>
                    <a:pt x="69" y="0"/>
                    <a:pt x="95" y="1"/>
                    <a:pt x="99" y="1"/>
                  </a:cubicBezTo>
                  <a:cubicBezTo>
                    <a:pt x="103" y="2"/>
                    <a:pt x="107" y="2"/>
                    <a:pt x="111" y="2"/>
                  </a:cubicBezTo>
                  <a:cubicBezTo>
                    <a:pt x="116" y="3"/>
                    <a:pt x="126" y="4"/>
                    <a:pt x="129" y="6"/>
                  </a:cubicBezTo>
                  <a:cubicBezTo>
                    <a:pt x="131" y="7"/>
                    <a:pt x="134" y="9"/>
                    <a:pt x="131" y="11"/>
                  </a:cubicBezTo>
                  <a:cubicBezTo>
                    <a:pt x="129" y="12"/>
                    <a:pt x="111" y="7"/>
                    <a:pt x="111" y="7"/>
                  </a:cubicBezTo>
                  <a:cubicBezTo>
                    <a:pt x="111" y="7"/>
                    <a:pt x="103" y="6"/>
                    <a:pt x="99" y="9"/>
                  </a:cubicBezTo>
                  <a:cubicBezTo>
                    <a:pt x="95" y="11"/>
                    <a:pt x="89" y="14"/>
                    <a:pt x="84" y="15"/>
                  </a:cubicBezTo>
                  <a:cubicBezTo>
                    <a:pt x="79" y="16"/>
                    <a:pt x="75" y="16"/>
                    <a:pt x="72" y="14"/>
                  </a:cubicBezTo>
                  <a:cubicBezTo>
                    <a:pt x="68" y="12"/>
                    <a:pt x="61" y="8"/>
                    <a:pt x="58" y="10"/>
                  </a:cubicBezTo>
                  <a:cubicBezTo>
                    <a:pt x="54" y="12"/>
                    <a:pt x="48" y="15"/>
                    <a:pt x="43" y="15"/>
                  </a:cubicBezTo>
                  <a:cubicBezTo>
                    <a:pt x="37" y="16"/>
                    <a:pt x="34" y="13"/>
                    <a:pt x="30" y="14"/>
                  </a:cubicBezTo>
                  <a:cubicBezTo>
                    <a:pt x="27" y="14"/>
                    <a:pt x="23" y="13"/>
                    <a:pt x="19" y="14"/>
                  </a:cubicBezTo>
                  <a:cubicBezTo>
                    <a:pt x="16" y="15"/>
                    <a:pt x="0" y="5"/>
                    <a:pt x="6" y="6"/>
                  </a:cubicBezTo>
                  <a:close/>
                </a:path>
              </a:pathLst>
            </a:custGeom>
            <a:solidFill>
              <a:srgbClr val="E26B4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519" dirty="0">
                <a:solidFill>
                  <a:prstClr val="black"/>
                </a:solidFill>
              </a:endParaRPr>
            </a:p>
          </p:txBody>
        </p:sp>
        <p:sp>
          <p:nvSpPr>
            <p:cNvPr id="355" name="Freeform 890"/>
            <p:cNvSpPr>
              <a:spLocks/>
            </p:cNvSpPr>
            <p:nvPr/>
          </p:nvSpPr>
          <p:spPr bwMode="auto">
            <a:xfrm>
              <a:off x="3707471" y="1073829"/>
              <a:ext cx="1543251" cy="197497"/>
            </a:xfrm>
            <a:custGeom>
              <a:avLst/>
              <a:gdLst/>
              <a:ahLst/>
              <a:cxnLst>
                <a:cxn ang="0">
                  <a:pos x="6" y="6"/>
                </a:cxn>
                <a:cxn ang="0">
                  <a:pos x="28" y="7"/>
                </a:cxn>
                <a:cxn ang="0">
                  <a:pos x="50" y="4"/>
                </a:cxn>
                <a:cxn ang="0">
                  <a:pos x="65" y="2"/>
                </a:cxn>
                <a:cxn ang="0">
                  <a:pos x="99" y="1"/>
                </a:cxn>
                <a:cxn ang="0">
                  <a:pos x="111" y="2"/>
                </a:cxn>
                <a:cxn ang="0">
                  <a:pos x="129" y="6"/>
                </a:cxn>
                <a:cxn ang="0">
                  <a:pos x="131" y="11"/>
                </a:cxn>
                <a:cxn ang="0">
                  <a:pos x="110" y="7"/>
                </a:cxn>
                <a:cxn ang="0">
                  <a:pos x="99" y="8"/>
                </a:cxn>
                <a:cxn ang="0">
                  <a:pos x="84" y="15"/>
                </a:cxn>
                <a:cxn ang="0">
                  <a:pos x="71" y="14"/>
                </a:cxn>
                <a:cxn ang="0">
                  <a:pos x="58" y="9"/>
                </a:cxn>
                <a:cxn ang="0">
                  <a:pos x="43" y="15"/>
                </a:cxn>
                <a:cxn ang="0">
                  <a:pos x="30" y="13"/>
                </a:cxn>
                <a:cxn ang="0">
                  <a:pos x="19" y="14"/>
                </a:cxn>
                <a:cxn ang="0">
                  <a:pos x="6" y="6"/>
                </a:cxn>
              </a:cxnLst>
              <a:rect l="0" t="0" r="r" b="b"/>
              <a:pathLst>
                <a:path w="134" h="16">
                  <a:moveTo>
                    <a:pt x="6" y="6"/>
                  </a:moveTo>
                  <a:cubicBezTo>
                    <a:pt x="11" y="6"/>
                    <a:pt x="21" y="8"/>
                    <a:pt x="28" y="7"/>
                  </a:cubicBezTo>
                  <a:cubicBezTo>
                    <a:pt x="34" y="6"/>
                    <a:pt x="46" y="5"/>
                    <a:pt x="50" y="4"/>
                  </a:cubicBezTo>
                  <a:cubicBezTo>
                    <a:pt x="55" y="3"/>
                    <a:pt x="61" y="3"/>
                    <a:pt x="65" y="2"/>
                  </a:cubicBezTo>
                  <a:cubicBezTo>
                    <a:pt x="69" y="0"/>
                    <a:pt x="95" y="1"/>
                    <a:pt x="99" y="1"/>
                  </a:cubicBezTo>
                  <a:cubicBezTo>
                    <a:pt x="103" y="2"/>
                    <a:pt x="107" y="2"/>
                    <a:pt x="111" y="2"/>
                  </a:cubicBezTo>
                  <a:cubicBezTo>
                    <a:pt x="116" y="3"/>
                    <a:pt x="126" y="4"/>
                    <a:pt x="129" y="6"/>
                  </a:cubicBezTo>
                  <a:cubicBezTo>
                    <a:pt x="131" y="7"/>
                    <a:pt x="134" y="9"/>
                    <a:pt x="131" y="11"/>
                  </a:cubicBezTo>
                  <a:cubicBezTo>
                    <a:pt x="129" y="12"/>
                    <a:pt x="110" y="7"/>
                    <a:pt x="110" y="7"/>
                  </a:cubicBezTo>
                  <a:cubicBezTo>
                    <a:pt x="110" y="7"/>
                    <a:pt x="103" y="6"/>
                    <a:pt x="99" y="8"/>
                  </a:cubicBezTo>
                  <a:cubicBezTo>
                    <a:pt x="95" y="11"/>
                    <a:pt x="89" y="14"/>
                    <a:pt x="84" y="15"/>
                  </a:cubicBezTo>
                  <a:cubicBezTo>
                    <a:pt x="79" y="15"/>
                    <a:pt x="74" y="16"/>
                    <a:pt x="71" y="14"/>
                  </a:cubicBezTo>
                  <a:cubicBezTo>
                    <a:pt x="68" y="12"/>
                    <a:pt x="61" y="8"/>
                    <a:pt x="58" y="9"/>
                  </a:cubicBezTo>
                  <a:cubicBezTo>
                    <a:pt x="54" y="11"/>
                    <a:pt x="48" y="14"/>
                    <a:pt x="43" y="15"/>
                  </a:cubicBezTo>
                  <a:cubicBezTo>
                    <a:pt x="37" y="16"/>
                    <a:pt x="34" y="13"/>
                    <a:pt x="30" y="13"/>
                  </a:cubicBezTo>
                  <a:cubicBezTo>
                    <a:pt x="27" y="14"/>
                    <a:pt x="22" y="13"/>
                    <a:pt x="19" y="14"/>
                  </a:cubicBezTo>
                  <a:cubicBezTo>
                    <a:pt x="15" y="15"/>
                    <a:pt x="0" y="5"/>
                    <a:pt x="6" y="6"/>
                  </a:cubicBezTo>
                  <a:close/>
                </a:path>
              </a:pathLst>
            </a:custGeom>
            <a:solidFill>
              <a:srgbClr val="E46F4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519" dirty="0">
                <a:solidFill>
                  <a:prstClr val="black"/>
                </a:solidFill>
              </a:endParaRPr>
            </a:p>
          </p:txBody>
        </p:sp>
        <p:sp>
          <p:nvSpPr>
            <p:cNvPr id="356" name="Freeform 891"/>
            <p:cNvSpPr>
              <a:spLocks/>
            </p:cNvSpPr>
            <p:nvPr/>
          </p:nvSpPr>
          <p:spPr bwMode="auto">
            <a:xfrm>
              <a:off x="3707471" y="1073829"/>
              <a:ext cx="1543251" cy="197497"/>
            </a:xfrm>
            <a:custGeom>
              <a:avLst/>
              <a:gdLst/>
              <a:ahLst/>
              <a:cxnLst>
                <a:cxn ang="0">
                  <a:pos x="6" y="6"/>
                </a:cxn>
                <a:cxn ang="0">
                  <a:pos x="28" y="7"/>
                </a:cxn>
                <a:cxn ang="0">
                  <a:pos x="50" y="4"/>
                </a:cxn>
                <a:cxn ang="0">
                  <a:pos x="65" y="2"/>
                </a:cxn>
                <a:cxn ang="0">
                  <a:pos x="99" y="1"/>
                </a:cxn>
                <a:cxn ang="0">
                  <a:pos x="111" y="2"/>
                </a:cxn>
                <a:cxn ang="0">
                  <a:pos x="129" y="6"/>
                </a:cxn>
                <a:cxn ang="0">
                  <a:pos x="131" y="11"/>
                </a:cxn>
                <a:cxn ang="0">
                  <a:pos x="110" y="6"/>
                </a:cxn>
                <a:cxn ang="0">
                  <a:pos x="99" y="8"/>
                </a:cxn>
                <a:cxn ang="0">
                  <a:pos x="84" y="14"/>
                </a:cxn>
                <a:cxn ang="0">
                  <a:pos x="71" y="13"/>
                </a:cxn>
                <a:cxn ang="0">
                  <a:pos x="58" y="9"/>
                </a:cxn>
                <a:cxn ang="0">
                  <a:pos x="42" y="15"/>
                </a:cxn>
                <a:cxn ang="0">
                  <a:pos x="30" y="13"/>
                </a:cxn>
                <a:cxn ang="0">
                  <a:pos x="19" y="13"/>
                </a:cxn>
                <a:cxn ang="0">
                  <a:pos x="6" y="6"/>
                </a:cxn>
              </a:cxnLst>
              <a:rect l="0" t="0" r="r" b="b"/>
              <a:pathLst>
                <a:path w="134" h="16">
                  <a:moveTo>
                    <a:pt x="6" y="6"/>
                  </a:moveTo>
                  <a:cubicBezTo>
                    <a:pt x="11" y="6"/>
                    <a:pt x="21" y="8"/>
                    <a:pt x="28" y="7"/>
                  </a:cubicBezTo>
                  <a:cubicBezTo>
                    <a:pt x="34" y="6"/>
                    <a:pt x="46" y="5"/>
                    <a:pt x="50" y="4"/>
                  </a:cubicBezTo>
                  <a:cubicBezTo>
                    <a:pt x="55" y="3"/>
                    <a:pt x="61" y="3"/>
                    <a:pt x="65" y="2"/>
                  </a:cubicBezTo>
                  <a:cubicBezTo>
                    <a:pt x="69" y="0"/>
                    <a:pt x="95" y="1"/>
                    <a:pt x="99" y="1"/>
                  </a:cubicBezTo>
                  <a:cubicBezTo>
                    <a:pt x="103" y="2"/>
                    <a:pt x="107" y="2"/>
                    <a:pt x="111" y="2"/>
                  </a:cubicBezTo>
                  <a:cubicBezTo>
                    <a:pt x="116" y="3"/>
                    <a:pt x="126" y="4"/>
                    <a:pt x="129" y="6"/>
                  </a:cubicBezTo>
                  <a:cubicBezTo>
                    <a:pt x="131" y="7"/>
                    <a:pt x="134" y="9"/>
                    <a:pt x="131" y="11"/>
                  </a:cubicBezTo>
                  <a:cubicBezTo>
                    <a:pt x="129" y="12"/>
                    <a:pt x="110" y="6"/>
                    <a:pt x="110" y="6"/>
                  </a:cubicBezTo>
                  <a:cubicBezTo>
                    <a:pt x="110" y="6"/>
                    <a:pt x="102" y="6"/>
                    <a:pt x="99" y="8"/>
                  </a:cubicBezTo>
                  <a:cubicBezTo>
                    <a:pt x="95" y="10"/>
                    <a:pt x="89" y="13"/>
                    <a:pt x="84" y="14"/>
                  </a:cubicBezTo>
                  <a:cubicBezTo>
                    <a:pt x="79" y="15"/>
                    <a:pt x="74" y="16"/>
                    <a:pt x="71" y="13"/>
                  </a:cubicBezTo>
                  <a:cubicBezTo>
                    <a:pt x="68" y="11"/>
                    <a:pt x="61" y="7"/>
                    <a:pt x="58" y="9"/>
                  </a:cubicBezTo>
                  <a:cubicBezTo>
                    <a:pt x="54" y="11"/>
                    <a:pt x="48" y="14"/>
                    <a:pt x="42" y="15"/>
                  </a:cubicBezTo>
                  <a:cubicBezTo>
                    <a:pt x="37" y="15"/>
                    <a:pt x="34" y="12"/>
                    <a:pt x="30" y="13"/>
                  </a:cubicBezTo>
                  <a:cubicBezTo>
                    <a:pt x="27" y="13"/>
                    <a:pt x="22" y="12"/>
                    <a:pt x="19" y="13"/>
                  </a:cubicBezTo>
                  <a:cubicBezTo>
                    <a:pt x="15" y="15"/>
                    <a:pt x="0" y="5"/>
                    <a:pt x="6" y="6"/>
                  </a:cubicBezTo>
                  <a:close/>
                </a:path>
              </a:pathLst>
            </a:custGeom>
            <a:solidFill>
              <a:srgbClr val="E5735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519" dirty="0">
                <a:solidFill>
                  <a:prstClr val="black"/>
                </a:solidFill>
              </a:endParaRPr>
            </a:p>
          </p:txBody>
        </p:sp>
        <p:sp>
          <p:nvSpPr>
            <p:cNvPr id="357" name="Freeform 892"/>
            <p:cNvSpPr>
              <a:spLocks/>
            </p:cNvSpPr>
            <p:nvPr/>
          </p:nvSpPr>
          <p:spPr bwMode="auto">
            <a:xfrm>
              <a:off x="3707471" y="1073626"/>
              <a:ext cx="1543251" cy="185152"/>
            </a:xfrm>
            <a:custGeom>
              <a:avLst/>
              <a:gdLst/>
              <a:ahLst/>
              <a:cxnLst>
                <a:cxn ang="0">
                  <a:pos x="6" y="6"/>
                </a:cxn>
                <a:cxn ang="0">
                  <a:pos x="28" y="7"/>
                </a:cxn>
                <a:cxn ang="0">
                  <a:pos x="50" y="4"/>
                </a:cxn>
                <a:cxn ang="0">
                  <a:pos x="65" y="2"/>
                </a:cxn>
                <a:cxn ang="0">
                  <a:pos x="99" y="1"/>
                </a:cxn>
                <a:cxn ang="0">
                  <a:pos x="111" y="2"/>
                </a:cxn>
                <a:cxn ang="0">
                  <a:pos x="129" y="6"/>
                </a:cxn>
                <a:cxn ang="0">
                  <a:pos x="131" y="11"/>
                </a:cxn>
                <a:cxn ang="0">
                  <a:pos x="110" y="6"/>
                </a:cxn>
                <a:cxn ang="0">
                  <a:pos x="98" y="8"/>
                </a:cxn>
                <a:cxn ang="0">
                  <a:pos x="84" y="14"/>
                </a:cxn>
                <a:cxn ang="0">
                  <a:pos x="71" y="13"/>
                </a:cxn>
                <a:cxn ang="0">
                  <a:pos x="58" y="9"/>
                </a:cxn>
                <a:cxn ang="0">
                  <a:pos x="42" y="14"/>
                </a:cxn>
                <a:cxn ang="0">
                  <a:pos x="30" y="12"/>
                </a:cxn>
                <a:cxn ang="0">
                  <a:pos x="19" y="13"/>
                </a:cxn>
                <a:cxn ang="0">
                  <a:pos x="6" y="6"/>
                </a:cxn>
              </a:cxnLst>
              <a:rect l="0" t="0" r="r" b="b"/>
              <a:pathLst>
                <a:path w="134" h="15">
                  <a:moveTo>
                    <a:pt x="6" y="6"/>
                  </a:moveTo>
                  <a:cubicBezTo>
                    <a:pt x="11" y="6"/>
                    <a:pt x="21" y="8"/>
                    <a:pt x="28" y="7"/>
                  </a:cubicBezTo>
                  <a:cubicBezTo>
                    <a:pt x="34" y="6"/>
                    <a:pt x="46" y="5"/>
                    <a:pt x="50" y="4"/>
                  </a:cubicBezTo>
                  <a:cubicBezTo>
                    <a:pt x="55" y="3"/>
                    <a:pt x="61" y="3"/>
                    <a:pt x="65" y="2"/>
                  </a:cubicBezTo>
                  <a:cubicBezTo>
                    <a:pt x="69" y="0"/>
                    <a:pt x="95" y="1"/>
                    <a:pt x="99" y="1"/>
                  </a:cubicBezTo>
                  <a:cubicBezTo>
                    <a:pt x="103" y="2"/>
                    <a:pt x="107" y="2"/>
                    <a:pt x="111" y="2"/>
                  </a:cubicBezTo>
                  <a:cubicBezTo>
                    <a:pt x="116" y="3"/>
                    <a:pt x="126" y="4"/>
                    <a:pt x="129" y="6"/>
                  </a:cubicBezTo>
                  <a:cubicBezTo>
                    <a:pt x="131" y="7"/>
                    <a:pt x="134" y="9"/>
                    <a:pt x="131" y="11"/>
                  </a:cubicBezTo>
                  <a:cubicBezTo>
                    <a:pt x="129" y="12"/>
                    <a:pt x="110" y="6"/>
                    <a:pt x="110" y="6"/>
                  </a:cubicBezTo>
                  <a:cubicBezTo>
                    <a:pt x="110" y="6"/>
                    <a:pt x="102" y="5"/>
                    <a:pt x="98" y="8"/>
                  </a:cubicBezTo>
                  <a:cubicBezTo>
                    <a:pt x="94" y="10"/>
                    <a:pt x="89" y="13"/>
                    <a:pt x="84" y="14"/>
                  </a:cubicBezTo>
                  <a:cubicBezTo>
                    <a:pt x="79" y="14"/>
                    <a:pt x="74" y="15"/>
                    <a:pt x="71" y="13"/>
                  </a:cubicBezTo>
                  <a:cubicBezTo>
                    <a:pt x="68" y="11"/>
                    <a:pt x="61" y="7"/>
                    <a:pt x="58" y="9"/>
                  </a:cubicBezTo>
                  <a:cubicBezTo>
                    <a:pt x="54" y="10"/>
                    <a:pt x="48" y="13"/>
                    <a:pt x="42" y="14"/>
                  </a:cubicBezTo>
                  <a:cubicBezTo>
                    <a:pt x="37" y="15"/>
                    <a:pt x="34" y="12"/>
                    <a:pt x="30" y="12"/>
                  </a:cubicBezTo>
                  <a:cubicBezTo>
                    <a:pt x="27" y="13"/>
                    <a:pt x="22" y="12"/>
                    <a:pt x="19" y="13"/>
                  </a:cubicBezTo>
                  <a:cubicBezTo>
                    <a:pt x="15" y="14"/>
                    <a:pt x="0" y="5"/>
                    <a:pt x="6" y="6"/>
                  </a:cubicBezTo>
                  <a:close/>
                </a:path>
              </a:pathLst>
            </a:custGeom>
            <a:solidFill>
              <a:srgbClr val="E7775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519" dirty="0">
                <a:solidFill>
                  <a:prstClr val="black"/>
                </a:solidFill>
              </a:endParaRPr>
            </a:p>
          </p:txBody>
        </p:sp>
        <p:sp>
          <p:nvSpPr>
            <p:cNvPr id="358" name="Freeform 893"/>
            <p:cNvSpPr>
              <a:spLocks/>
            </p:cNvSpPr>
            <p:nvPr/>
          </p:nvSpPr>
          <p:spPr bwMode="auto">
            <a:xfrm>
              <a:off x="3707471" y="1073626"/>
              <a:ext cx="1543251" cy="185152"/>
            </a:xfrm>
            <a:custGeom>
              <a:avLst/>
              <a:gdLst/>
              <a:ahLst/>
              <a:cxnLst>
                <a:cxn ang="0">
                  <a:pos x="6" y="6"/>
                </a:cxn>
                <a:cxn ang="0">
                  <a:pos x="28" y="7"/>
                </a:cxn>
                <a:cxn ang="0">
                  <a:pos x="50" y="4"/>
                </a:cxn>
                <a:cxn ang="0">
                  <a:pos x="65" y="2"/>
                </a:cxn>
                <a:cxn ang="0">
                  <a:pos x="99" y="1"/>
                </a:cxn>
                <a:cxn ang="0">
                  <a:pos x="111" y="2"/>
                </a:cxn>
                <a:cxn ang="0">
                  <a:pos x="129" y="6"/>
                </a:cxn>
                <a:cxn ang="0">
                  <a:pos x="131" y="11"/>
                </a:cxn>
                <a:cxn ang="0">
                  <a:pos x="110" y="6"/>
                </a:cxn>
                <a:cxn ang="0">
                  <a:pos x="98" y="8"/>
                </a:cxn>
                <a:cxn ang="0">
                  <a:pos x="84" y="13"/>
                </a:cxn>
                <a:cxn ang="0">
                  <a:pos x="71" y="13"/>
                </a:cxn>
                <a:cxn ang="0">
                  <a:pos x="57" y="8"/>
                </a:cxn>
                <a:cxn ang="0">
                  <a:pos x="42" y="14"/>
                </a:cxn>
                <a:cxn ang="0">
                  <a:pos x="30" y="12"/>
                </a:cxn>
                <a:cxn ang="0">
                  <a:pos x="19" y="13"/>
                </a:cxn>
                <a:cxn ang="0">
                  <a:pos x="6" y="6"/>
                </a:cxn>
              </a:cxnLst>
              <a:rect l="0" t="0" r="r" b="b"/>
              <a:pathLst>
                <a:path w="134" h="15">
                  <a:moveTo>
                    <a:pt x="6" y="6"/>
                  </a:moveTo>
                  <a:cubicBezTo>
                    <a:pt x="11" y="6"/>
                    <a:pt x="21" y="8"/>
                    <a:pt x="28" y="7"/>
                  </a:cubicBezTo>
                  <a:cubicBezTo>
                    <a:pt x="34" y="6"/>
                    <a:pt x="46" y="5"/>
                    <a:pt x="50" y="4"/>
                  </a:cubicBezTo>
                  <a:cubicBezTo>
                    <a:pt x="55" y="3"/>
                    <a:pt x="61" y="3"/>
                    <a:pt x="65" y="2"/>
                  </a:cubicBezTo>
                  <a:cubicBezTo>
                    <a:pt x="69" y="0"/>
                    <a:pt x="95" y="1"/>
                    <a:pt x="99" y="1"/>
                  </a:cubicBezTo>
                  <a:cubicBezTo>
                    <a:pt x="103" y="2"/>
                    <a:pt x="107" y="2"/>
                    <a:pt x="111" y="2"/>
                  </a:cubicBezTo>
                  <a:cubicBezTo>
                    <a:pt x="116" y="3"/>
                    <a:pt x="126" y="4"/>
                    <a:pt x="129" y="6"/>
                  </a:cubicBezTo>
                  <a:cubicBezTo>
                    <a:pt x="131" y="7"/>
                    <a:pt x="134" y="9"/>
                    <a:pt x="131" y="11"/>
                  </a:cubicBezTo>
                  <a:cubicBezTo>
                    <a:pt x="129" y="12"/>
                    <a:pt x="110" y="6"/>
                    <a:pt x="110" y="6"/>
                  </a:cubicBezTo>
                  <a:cubicBezTo>
                    <a:pt x="110" y="6"/>
                    <a:pt x="102" y="5"/>
                    <a:pt x="98" y="8"/>
                  </a:cubicBezTo>
                  <a:cubicBezTo>
                    <a:pt x="94" y="10"/>
                    <a:pt x="89" y="13"/>
                    <a:pt x="84" y="13"/>
                  </a:cubicBezTo>
                  <a:cubicBezTo>
                    <a:pt x="78" y="14"/>
                    <a:pt x="74" y="15"/>
                    <a:pt x="71" y="13"/>
                  </a:cubicBezTo>
                  <a:cubicBezTo>
                    <a:pt x="68" y="11"/>
                    <a:pt x="61" y="7"/>
                    <a:pt x="57" y="8"/>
                  </a:cubicBezTo>
                  <a:cubicBezTo>
                    <a:pt x="54" y="10"/>
                    <a:pt x="47" y="13"/>
                    <a:pt x="42" y="14"/>
                  </a:cubicBezTo>
                  <a:cubicBezTo>
                    <a:pt x="37" y="14"/>
                    <a:pt x="33" y="11"/>
                    <a:pt x="30" y="12"/>
                  </a:cubicBezTo>
                  <a:cubicBezTo>
                    <a:pt x="26" y="13"/>
                    <a:pt x="22" y="12"/>
                    <a:pt x="19" y="13"/>
                  </a:cubicBezTo>
                  <a:cubicBezTo>
                    <a:pt x="15" y="14"/>
                    <a:pt x="0" y="5"/>
                    <a:pt x="6" y="6"/>
                  </a:cubicBezTo>
                  <a:close/>
                </a:path>
              </a:pathLst>
            </a:custGeom>
            <a:solidFill>
              <a:srgbClr val="E97B5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519" dirty="0">
                <a:solidFill>
                  <a:prstClr val="black"/>
                </a:solidFill>
              </a:endParaRPr>
            </a:p>
          </p:txBody>
        </p:sp>
        <p:sp>
          <p:nvSpPr>
            <p:cNvPr id="359" name="Freeform 894"/>
            <p:cNvSpPr>
              <a:spLocks/>
            </p:cNvSpPr>
            <p:nvPr/>
          </p:nvSpPr>
          <p:spPr bwMode="auto">
            <a:xfrm>
              <a:off x="3707471" y="1073828"/>
              <a:ext cx="1543251" cy="172809"/>
            </a:xfrm>
            <a:custGeom>
              <a:avLst/>
              <a:gdLst/>
              <a:ahLst/>
              <a:cxnLst>
                <a:cxn ang="0">
                  <a:pos x="6" y="6"/>
                </a:cxn>
                <a:cxn ang="0">
                  <a:pos x="28" y="7"/>
                </a:cxn>
                <a:cxn ang="0">
                  <a:pos x="50" y="4"/>
                </a:cxn>
                <a:cxn ang="0">
                  <a:pos x="65" y="2"/>
                </a:cxn>
                <a:cxn ang="0">
                  <a:pos x="99" y="1"/>
                </a:cxn>
                <a:cxn ang="0">
                  <a:pos x="111" y="2"/>
                </a:cxn>
                <a:cxn ang="0">
                  <a:pos x="129" y="6"/>
                </a:cxn>
                <a:cxn ang="0">
                  <a:pos x="131" y="11"/>
                </a:cxn>
                <a:cxn ang="0">
                  <a:pos x="110" y="6"/>
                </a:cxn>
                <a:cxn ang="0">
                  <a:pos x="98" y="7"/>
                </a:cxn>
                <a:cxn ang="0">
                  <a:pos x="84" y="13"/>
                </a:cxn>
                <a:cxn ang="0">
                  <a:pos x="71" y="12"/>
                </a:cxn>
                <a:cxn ang="0">
                  <a:pos x="57" y="8"/>
                </a:cxn>
                <a:cxn ang="0">
                  <a:pos x="42" y="13"/>
                </a:cxn>
                <a:cxn ang="0">
                  <a:pos x="30" y="12"/>
                </a:cxn>
                <a:cxn ang="0">
                  <a:pos x="18" y="12"/>
                </a:cxn>
                <a:cxn ang="0">
                  <a:pos x="6" y="6"/>
                </a:cxn>
              </a:cxnLst>
              <a:rect l="0" t="0" r="r" b="b"/>
              <a:pathLst>
                <a:path w="134" h="14">
                  <a:moveTo>
                    <a:pt x="6" y="6"/>
                  </a:moveTo>
                  <a:cubicBezTo>
                    <a:pt x="11" y="6"/>
                    <a:pt x="21" y="8"/>
                    <a:pt x="28" y="7"/>
                  </a:cubicBezTo>
                  <a:cubicBezTo>
                    <a:pt x="34" y="6"/>
                    <a:pt x="46" y="5"/>
                    <a:pt x="50" y="4"/>
                  </a:cubicBezTo>
                  <a:cubicBezTo>
                    <a:pt x="55" y="3"/>
                    <a:pt x="61" y="3"/>
                    <a:pt x="65" y="2"/>
                  </a:cubicBezTo>
                  <a:cubicBezTo>
                    <a:pt x="69" y="0"/>
                    <a:pt x="95" y="1"/>
                    <a:pt x="99" y="1"/>
                  </a:cubicBezTo>
                  <a:cubicBezTo>
                    <a:pt x="103" y="2"/>
                    <a:pt x="107" y="2"/>
                    <a:pt x="111" y="2"/>
                  </a:cubicBezTo>
                  <a:cubicBezTo>
                    <a:pt x="116" y="3"/>
                    <a:pt x="126" y="4"/>
                    <a:pt x="129" y="6"/>
                  </a:cubicBezTo>
                  <a:cubicBezTo>
                    <a:pt x="131" y="7"/>
                    <a:pt x="134" y="9"/>
                    <a:pt x="131" y="11"/>
                  </a:cubicBezTo>
                  <a:cubicBezTo>
                    <a:pt x="129" y="12"/>
                    <a:pt x="110" y="6"/>
                    <a:pt x="110" y="6"/>
                  </a:cubicBezTo>
                  <a:cubicBezTo>
                    <a:pt x="110" y="6"/>
                    <a:pt x="102" y="5"/>
                    <a:pt x="98" y="7"/>
                  </a:cubicBezTo>
                  <a:cubicBezTo>
                    <a:pt x="94" y="10"/>
                    <a:pt x="89" y="12"/>
                    <a:pt x="84" y="13"/>
                  </a:cubicBezTo>
                  <a:cubicBezTo>
                    <a:pt x="78" y="14"/>
                    <a:pt x="74" y="14"/>
                    <a:pt x="71" y="12"/>
                  </a:cubicBezTo>
                  <a:cubicBezTo>
                    <a:pt x="68" y="10"/>
                    <a:pt x="61" y="6"/>
                    <a:pt x="57" y="8"/>
                  </a:cubicBezTo>
                  <a:cubicBezTo>
                    <a:pt x="54" y="10"/>
                    <a:pt x="47" y="13"/>
                    <a:pt x="42" y="13"/>
                  </a:cubicBezTo>
                  <a:cubicBezTo>
                    <a:pt x="37" y="14"/>
                    <a:pt x="33" y="11"/>
                    <a:pt x="30" y="12"/>
                  </a:cubicBezTo>
                  <a:cubicBezTo>
                    <a:pt x="26" y="12"/>
                    <a:pt x="22" y="11"/>
                    <a:pt x="18" y="12"/>
                  </a:cubicBezTo>
                  <a:cubicBezTo>
                    <a:pt x="15" y="13"/>
                    <a:pt x="0" y="5"/>
                    <a:pt x="6" y="6"/>
                  </a:cubicBezTo>
                  <a:close/>
                </a:path>
              </a:pathLst>
            </a:custGeom>
            <a:solidFill>
              <a:srgbClr val="EA7E5D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519" dirty="0">
                <a:solidFill>
                  <a:prstClr val="black"/>
                </a:solidFill>
              </a:endParaRPr>
            </a:p>
          </p:txBody>
        </p:sp>
        <p:sp>
          <p:nvSpPr>
            <p:cNvPr id="360" name="Freeform 895"/>
            <p:cNvSpPr>
              <a:spLocks/>
            </p:cNvSpPr>
            <p:nvPr/>
          </p:nvSpPr>
          <p:spPr bwMode="auto">
            <a:xfrm>
              <a:off x="3707471" y="1073828"/>
              <a:ext cx="1543251" cy="172809"/>
            </a:xfrm>
            <a:custGeom>
              <a:avLst/>
              <a:gdLst/>
              <a:ahLst/>
              <a:cxnLst>
                <a:cxn ang="0">
                  <a:pos x="6" y="6"/>
                </a:cxn>
                <a:cxn ang="0">
                  <a:pos x="28" y="7"/>
                </a:cxn>
                <a:cxn ang="0">
                  <a:pos x="50" y="4"/>
                </a:cxn>
                <a:cxn ang="0">
                  <a:pos x="65" y="2"/>
                </a:cxn>
                <a:cxn ang="0">
                  <a:pos x="99" y="1"/>
                </a:cxn>
                <a:cxn ang="0">
                  <a:pos x="111" y="2"/>
                </a:cxn>
                <a:cxn ang="0">
                  <a:pos x="129" y="6"/>
                </a:cxn>
                <a:cxn ang="0">
                  <a:pos x="131" y="11"/>
                </a:cxn>
                <a:cxn ang="0">
                  <a:pos x="110" y="5"/>
                </a:cxn>
                <a:cxn ang="0">
                  <a:pos x="98" y="7"/>
                </a:cxn>
                <a:cxn ang="0">
                  <a:pos x="83" y="13"/>
                </a:cxn>
                <a:cxn ang="0">
                  <a:pos x="71" y="12"/>
                </a:cxn>
                <a:cxn ang="0">
                  <a:pos x="57" y="7"/>
                </a:cxn>
                <a:cxn ang="0">
                  <a:pos x="42" y="13"/>
                </a:cxn>
                <a:cxn ang="0">
                  <a:pos x="30" y="11"/>
                </a:cxn>
                <a:cxn ang="0">
                  <a:pos x="18" y="12"/>
                </a:cxn>
                <a:cxn ang="0">
                  <a:pos x="6" y="6"/>
                </a:cxn>
              </a:cxnLst>
              <a:rect l="0" t="0" r="r" b="b"/>
              <a:pathLst>
                <a:path w="134" h="14">
                  <a:moveTo>
                    <a:pt x="6" y="6"/>
                  </a:moveTo>
                  <a:cubicBezTo>
                    <a:pt x="11" y="6"/>
                    <a:pt x="21" y="8"/>
                    <a:pt x="28" y="7"/>
                  </a:cubicBezTo>
                  <a:cubicBezTo>
                    <a:pt x="34" y="6"/>
                    <a:pt x="46" y="5"/>
                    <a:pt x="50" y="4"/>
                  </a:cubicBezTo>
                  <a:cubicBezTo>
                    <a:pt x="55" y="3"/>
                    <a:pt x="61" y="3"/>
                    <a:pt x="65" y="2"/>
                  </a:cubicBezTo>
                  <a:cubicBezTo>
                    <a:pt x="69" y="0"/>
                    <a:pt x="95" y="1"/>
                    <a:pt x="99" y="1"/>
                  </a:cubicBezTo>
                  <a:cubicBezTo>
                    <a:pt x="103" y="2"/>
                    <a:pt x="107" y="2"/>
                    <a:pt x="111" y="2"/>
                  </a:cubicBezTo>
                  <a:cubicBezTo>
                    <a:pt x="116" y="3"/>
                    <a:pt x="126" y="4"/>
                    <a:pt x="129" y="6"/>
                  </a:cubicBezTo>
                  <a:cubicBezTo>
                    <a:pt x="131" y="7"/>
                    <a:pt x="134" y="9"/>
                    <a:pt x="131" y="11"/>
                  </a:cubicBezTo>
                  <a:cubicBezTo>
                    <a:pt x="129" y="12"/>
                    <a:pt x="110" y="5"/>
                    <a:pt x="110" y="5"/>
                  </a:cubicBezTo>
                  <a:cubicBezTo>
                    <a:pt x="110" y="5"/>
                    <a:pt x="102" y="5"/>
                    <a:pt x="98" y="7"/>
                  </a:cubicBezTo>
                  <a:cubicBezTo>
                    <a:pt x="94" y="9"/>
                    <a:pt x="89" y="12"/>
                    <a:pt x="83" y="13"/>
                  </a:cubicBezTo>
                  <a:cubicBezTo>
                    <a:pt x="78" y="13"/>
                    <a:pt x="74" y="14"/>
                    <a:pt x="71" y="12"/>
                  </a:cubicBezTo>
                  <a:cubicBezTo>
                    <a:pt x="68" y="10"/>
                    <a:pt x="61" y="6"/>
                    <a:pt x="57" y="7"/>
                  </a:cubicBezTo>
                  <a:cubicBezTo>
                    <a:pt x="54" y="9"/>
                    <a:pt x="47" y="12"/>
                    <a:pt x="42" y="13"/>
                  </a:cubicBezTo>
                  <a:cubicBezTo>
                    <a:pt x="37" y="14"/>
                    <a:pt x="33" y="11"/>
                    <a:pt x="30" y="11"/>
                  </a:cubicBezTo>
                  <a:cubicBezTo>
                    <a:pt x="26" y="12"/>
                    <a:pt x="22" y="11"/>
                    <a:pt x="18" y="12"/>
                  </a:cubicBezTo>
                  <a:cubicBezTo>
                    <a:pt x="15" y="13"/>
                    <a:pt x="0" y="5"/>
                    <a:pt x="6" y="6"/>
                  </a:cubicBezTo>
                  <a:close/>
                </a:path>
              </a:pathLst>
            </a:custGeom>
            <a:solidFill>
              <a:srgbClr val="EB816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519" dirty="0">
                <a:solidFill>
                  <a:prstClr val="black"/>
                </a:solidFill>
              </a:endParaRPr>
            </a:p>
          </p:txBody>
        </p:sp>
        <p:sp>
          <p:nvSpPr>
            <p:cNvPr id="361" name="Freeform 896"/>
            <p:cNvSpPr>
              <a:spLocks/>
            </p:cNvSpPr>
            <p:nvPr/>
          </p:nvSpPr>
          <p:spPr bwMode="auto">
            <a:xfrm>
              <a:off x="3707471" y="1073828"/>
              <a:ext cx="1543251" cy="172809"/>
            </a:xfrm>
            <a:custGeom>
              <a:avLst/>
              <a:gdLst/>
              <a:ahLst/>
              <a:cxnLst>
                <a:cxn ang="0">
                  <a:pos x="6" y="6"/>
                </a:cxn>
                <a:cxn ang="0">
                  <a:pos x="28" y="7"/>
                </a:cxn>
                <a:cxn ang="0">
                  <a:pos x="50" y="4"/>
                </a:cxn>
                <a:cxn ang="0">
                  <a:pos x="65" y="2"/>
                </a:cxn>
                <a:cxn ang="0">
                  <a:pos x="99" y="1"/>
                </a:cxn>
                <a:cxn ang="0">
                  <a:pos x="111" y="2"/>
                </a:cxn>
                <a:cxn ang="0">
                  <a:pos x="129" y="6"/>
                </a:cxn>
                <a:cxn ang="0">
                  <a:pos x="131" y="11"/>
                </a:cxn>
                <a:cxn ang="0">
                  <a:pos x="110" y="5"/>
                </a:cxn>
                <a:cxn ang="0">
                  <a:pos x="98" y="7"/>
                </a:cxn>
                <a:cxn ang="0">
                  <a:pos x="83" y="12"/>
                </a:cxn>
                <a:cxn ang="0">
                  <a:pos x="71" y="12"/>
                </a:cxn>
                <a:cxn ang="0">
                  <a:pos x="57" y="7"/>
                </a:cxn>
                <a:cxn ang="0">
                  <a:pos x="42" y="13"/>
                </a:cxn>
                <a:cxn ang="0">
                  <a:pos x="30" y="11"/>
                </a:cxn>
                <a:cxn ang="0">
                  <a:pos x="18" y="12"/>
                </a:cxn>
                <a:cxn ang="0">
                  <a:pos x="6" y="6"/>
                </a:cxn>
              </a:cxnLst>
              <a:rect l="0" t="0" r="r" b="b"/>
              <a:pathLst>
                <a:path w="134" h="14">
                  <a:moveTo>
                    <a:pt x="6" y="6"/>
                  </a:moveTo>
                  <a:cubicBezTo>
                    <a:pt x="11" y="6"/>
                    <a:pt x="21" y="8"/>
                    <a:pt x="28" y="7"/>
                  </a:cubicBezTo>
                  <a:cubicBezTo>
                    <a:pt x="34" y="6"/>
                    <a:pt x="46" y="5"/>
                    <a:pt x="50" y="4"/>
                  </a:cubicBezTo>
                  <a:cubicBezTo>
                    <a:pt x="55" y="3"/>
                    <a:pt x="61" y="3"/>
                    <a:pt x="65" y="2"/>
                  </a:cubicBezTo>
                  <a:cubicBezTo>
                    <a:pt x="69" y="0"/>
                    <a:pt x="95" y="1"/>
                    <a:pt x="99" y="1"/>
                  </a:cubicBezTo>
                  <a:cubicBezTo>
                    <a:pt x="103" y="2"/>
                    <a:pt x="107" y="2"/>
                    <a:pt x="111" y="2"/>
                  </a:cubicBezTo>
                  <a:cubicBezTo>
                    <a:pt x="116" y="3"/>
                    <a:pt x="126" y="4"/>
                    <a:pt x="129" y="6"/>
                  </a:cubicBezTo>
                  <a:cubicBezTo>
                    <a:pt x="131" y="7"/>
                    <a:pt x="134" y="9"/>
                    <a:pt x="131" y="11"/>
                  </a:cubicBezTo>
                  <a:cubicBezTo>
                    <a:pt x="129" y="12"/>
                    <a:pt x="110" y="5"/>
                    <a:pt x="110" y="5"/>
                  </a:cubicBezTo>
                  <a:cubicBezTo>
                    <a:pt x="110" y="5"/>
                    <a:pt x="102" y="4"/>
                    <a:pt x="98" y="7"/>
                  </a:cubicBezTo>
                  <a:cubicBezTo>
                    <a:pt x="94" y="9"/>
                    <a:pt x="89" y="12"/>
                    <a:pt x="83" y="12"/>
                  </a:cubicBezTo>
                  <a:cubicBezTo>
                    <a:pt x="78" y="13"/>
                    <a:pt x="74" y="14"/>
                    <a:pt x="71" y="12"/>
                  </a:cubicBezTo>
                  <a:cubicBezTo>
                    <a:pt x="68" y="9"/>
                    <a:pt x="61" y="5"/>
                    <a:pt x="57" y="7"/>
                  </a:cubicBezTo>
                  <a:cubicBezTo>
                    <a:pt x="54" y="9"/>
                    <a:pt x="47" y="12"/>
                    <a:pt x="42" y="13"/>
                  </a:cubicBezTo>
                  <a:cubicBezTo>
                    <a:pt x="37" y="13"/>
                    <a:pt x="33" y="10"/>
                    <a:pt x="30" y="11"/>
                  </a:cubicBezTo>
                  <a:cubicBezTo>
                    <a:pt x="26" y="12"/>
                    <a:pt x="22" y="10"/>
                    <a:pt x="18" y="12"/>
                  </a:cubicBezTo>
                  <a:cubicBezTo>
                    <a:pt x="15" y="13"/>
                    <a:pt x="0" y="5"/>
                    <a:pt x="6" y="6"/>
                  </a:cubicBezTo>
                  <a:close/>
                </a:path>
              </a:pathLst>
            </a:custGeom>
            <a:solidFill>
              <a:srgbClr val="ED856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519" dirty="0">
                <a:solidFill>
                  <a:prstClr val="black"/>
                </a:solidFill>
              </a:endParaRPr>
            </a:p>
          </p:txBody>
        </p:sp>
        <p:sp>
          <p:nvSpPr>
            <p:cNvPr id="362" name="Freeform 897"/>
            <p:cNvSpPr>
              <a:spLocks/>
            </p:cNvSpPr>
            <p:nvPr/>
          </p:nvSpPr>
          <p:spPr bwMode="auto">
            <a:xfrm>
              <a:off x="3707471" y="1073626"/>
              <a:ext cx="1543251" cy="160466"/>
            </a:xfrm>
            <a:custGeom>
              <a:avLst/>
              <a:gdLst/>
              <a:ahLst/>
              <a:cxnLst>
                <a:cxn ang="0">
                  <a:pos x="6" y="6"/>
                </a:cxn>
                <a:cxn ang="0">
                  <a:pos x="28" y="7"/>
                </a:cxn>
                <a:cxn ang="0">
                  <a:pos x="50" y="4"/>
                </a:cxn>
                <a:cxn ang="0">
                  <a:pos x="65" y="2"/>
                </a:cxn>
                <a:cxn ang="0">
                  <a:pos x="99" y="1"/>
                </a:cxn>
                <a:cxn ang="0">
                  <a:pos x="111" y="2"/>
                </a:cxn>
                <a:cxn ang="0">
                  <a:pos x="129" y="6"/>
                </a:cxn>
                <a:cxn ang="0">
                  <a:pos x="131" y="11"/>
                </a:cxn>
                <a:cxn ang="0">
                  <a:pos x="110" y="5"/>
                </a:cxn>
                <a:cxn ang="0">
                  <a:pos x="98" y="7"/>
                </a:cxn>
                <a:cxn ang="0">
                  <a:pos x="83" y="12"/>
                </a:cxn>
                <a:cxn ang="0">
                  <a:pos x="71" y="11"/>
                </a:cxn>
                <a:cxn ang="0">
                  <a:pos x="57" y="7"/>
                </a:cxn>
                <a:cxn ang="0">
                  <a:pos x="42" y="12"/>
                </a:cxn>
                <a:cxn ang="0">
                  <a:pos x="29" y="10"/>
                </a:cxn>
                <a:cxn ang="0">
                  <a:pos x="18" y="11"/>
                </a:cxn>
                <a:cxn ang="0">
                  <a:pos x="6" y="6"/>
                </a:cxn>
              </a:cxnLst>
              <a:rect l="0" t="0" r="r" b="b"/>
              <a:pathLst>
                <a:path w="134" h="13">
                  <a:moveTo>
                    <a:pt x="6" y="6"/>
                  </a:moveTo>
                  <a:cubicBezTo>
                    <a:pt x="11" y="6"/>
                    <a:pt x="21" y="8"/>
                    <a:pt x="28" y="7"/>
                  </a:cubicBezTo>
                  <a:cubicBezTo>
                    <a:pt x="34" y="6"/>
                    <a:pt x="46" y="5"/>
                    <a:pt x="50" y="4"/>
                  </a:cubicBezTo>
                  <a:cubicBezTo>
                    <a:pt x="55" y="3"/>
                    <a:pt x="61" y="3"/>
                    <a:pt x="65" y="2"/>
                  </a:cubicBezTo>
                  <a:cubicBezTo>
                    <a:pt x="69" y="0"/>
                    <a:pt x="95" y="1"/>
                    <a:pt x="99" y="1"/>
                  </a:cubicBezTo>
                  <a:cubicBezTo>
                    <a:pt x="103" y="2"/>
                    <a:pt x="107" y="2"/>
                    <a:pt x="111" y="2"/>
                  </a:cubicBezTo>
                  <a:cubicBezTo>
                    <a:pt x="116" y="3"/>
                    <a:pt x="126" y="4"/>
                    <a:pt x="129" y="6"/>
                  </a:cubicBezTo>
                  <a:cubicBezTo>
                    <a:pt x="131" y="7"/>
                    <a:pt x="134" y="9"/>
                    <a:pt x="131" y="11"/>
                  </a:cubicBezTo>
                  <a:cubicBezTo>
                    <a:pt x="129" y="12"/>
                    <a:pt x="110" y="5"/>
                    <a:pt x="110" y="5"/>
                  </a:cubicBezTo>
                  <a:cubicBezTo>
                    <a:pt x="110" y="5"/>
                    <a:pt x="102" y="4"/>
                    <a:pt x="98" y="7"/>
                  </a:cubicBezTo>
                  <a:cubicBezTo>
                    <a:pt x="94" y="9"/>
                    <a:pt x="88" y="11"/>
                    <a:pt x="83" y="12"/>
                  </a:cubicBezTo>
                  <a:cubicBezTo>
                    <a:pt x="78" y="13"/>
                    <a:pt x="74" y="13"/>
                    <a:pt x="71" y="11"/>
                  </a:cubicBezTo>
                  <a:cubicBezTo>
                    <a:pt x="67" y="9"/>
                    <a:pt x="60" y="5"/>
                    <a:pt x="57" y="7"/>
                  </a:cubicBezTo>
                  <a:cubicBezTo>
                    <a:pt x="53" y="8"/>
                    <a:pt x="47" y="11"/>
                    <a:pt x="42" y="12"/>
                  </a:cubicBezTo>
                  <a:cubicBezTo>
                    <a:pt x="36" y="13"/>
                    <a:pt x="33" y="10"/>
                    <a:pt x="29" y="10"/>
                  </a:cubicBezTo>
                  <a:cubicBezTo>
                    <a:pt x="26" y="11"/>
                    <a:pt x="22" y="10"/>
                    <a:pt x="18" y="11"/>
                  </a:cubicBezTo>
                  <a:cubicBezTo>
                    <a:pt x="15" y="12"/>
                    <a:pt x="0" y="5"/>
                    <a:pt x="6" y="6"/>
                  </a:cubicBezTo>
                  <a:close/>
                </a:path>
              </a:pathLst>
            </a:custGeom>
            <a:solidFill>
              <a:srgbClr val="EE8A6D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519" dirty="0">
                <a:solidFill>
                  <a:prstClr val="black"/>
                </a:solidFill>
              </a:endParaRPr>
            </a:p>
          </p:txBody>
        </p:sp>
        <p:sp>
          <p:nvSpPr>
            <p:cNvPr id="363" name="Freeform 898"/>
            <p:cNvSpPr>
              <a:spLocks/>
            </p:cNvSpPr>
            <p:nvPr/>
          </p:nvSpPr>
          <p:spPr bwMode="auto">
            <a:xfrm>
              <a:off x="3707471" y="1073626"/>
              <a:ext cx="1543251" cy="160466"/>
            </a:xfrm>
            <a:custGeom>
              <a:avLst/>
              <a:gdLst/>
              <a:ahLst/>
              <a:cxnLst>
                <a:cxn ang="0">
                  <a:pos x="6" y="6"/>
                </a:cxn>
                <a:cxn ang="0">
                  <a:pos x="28" y="7"/>
                </a:cxn>
                <a:cxn ang="0">
                  <a:pos x="50" y="4"/>
                </a:cxn>
                <a:cxn ang="0">
                  <a:pos x="65" y="2"/>
                </a:cxn>
                <a:cxn ang="0">
                  <a:pos x="99" y="1"/>
                </a:cxn>
                <a:cxn ang="0">
                  <a:pos x="111" y="2"/>
                </a:cxn>
                <a:cxn ang="0">
                  <a:pos x="129" y="6"/>
                </a:cxn>
                <a:cxn ang="0">
                  <a:pos x="131" y="11"/>
                </a:cxn>
                <a:cxn ang="0">
                  <a:pos x="110" y="5"/>
                </a:cxn>
                <a:cxn ang="0">
                  <a:pos x="98" y="6"/>
                </a:cxn>
                <a:cxn ang="0">
                  <a:pos x="83" y="11"/>
                </a:cxn>
                <a:cxn ang="0">
                  <a:pos x="70" y="11"/>
                </a:cxn>
                <a:cxn ang="0">
                  <a:pos x="57" y="6"/>
                </a:cxn>
                <a:cxn ang="0">
                  <a:pos x="42" y="12"/>
                </a:cxn>
                <a:cxn ang="0">
                  <a:pos x="29" y="10"/>
                </a:cxn>
                <a:cxn ang="0">
                  <a:pos x="18" y="11"/>
                </a:cxn>
                <a:cxn ang="0">
                  <a:pos x="6" y="6"/>
                </a:cxn>
              </a:cxnLst>
              <a:rect l="0" t="0" r="r" b="b"/>
              <a:pathLst>
                <a:path w="134" h="13">
                  <a:moveTo>
                    <a:pt x="6" y="6"/>
                  </a:moveTo>
                  <a:cubicBezTo>
                    <a:pt x="11" y="6"/>
                    <a:pt x="21" y="8"/>
                    <a:pt x="28" y="7"/>
                  </a:cubicBezTo>
                  <a:cubicBezTo>
                    <a:pt x="34" y="6"/>
                    <a:pt x="46" y="5"/>
                    <a:pt x="50" y="4"/>
                  </a:cubicBezTo>
                  <a:cubicBezTo>
                    <a:pt x="55" y="3"/>
                    <a:pt x="61" y="3"/>
                    <a:pt x="65" y="2"/>
                  </a:cubicBezTo>
                  <a:cubicBezTo>
                    <a:pt x="69" y="0"/>
                    <a:pt x="95" y="1"/>
                    <a:pt x="99" y="1"/>
                  </a:cubicBezTo>
                  <a:cubicBezTo>
                    <a:pt x="103" y="2"/>
                    <a:pt x="107" y="2"/>
                    <a:pt x="111" y="2"/>
                  </a:cubicBezTo>
                  <a:cubicBezTo>
                    <a:pt x="116" y="3"/>
                    <a:pt x="126" y="4"/>
                    <a:pt x="129" y="6"/>
                  </a:cubicBezTo>
                  <a:cubicBezTo>
                    <a:pt x="131" y="7"/>
                    <a:pt x="134" y="9"/>
                    <a:pt x="131" y="11"/>
                  </a:cubicBezTo>
                  <a:cubicBezTo>
                    <a:pt x="129" y="12"/>
                    <a:pt x="110" y="5"/>
                    <a:pt x="110" y="5"/>
                  </a:cubicBezTo>
                  <a:cubicBezTo>
                    <a:pt x="110" y="5"/>
                    <a:pt x="102" y="4"/>
                    <a:pt x="98" y="6"/>
                  </a:cubicBezTo>
                  <a:cubicBezTo>
                    <a:pt x="94" y="9"/>
                    <a:pt x="88" y="11"/>
                    <a:pt x="83" y="11"/>
                  </a:cubicBezTo>
                  <a:cubicBezTo>
                    <a:pt x="78" y="12"/>
                    <a:pt x="73" y="13"/>
                    <a:pt x="70" y="11"/>
                  </a:cubicBezTo>
                  <a:cubicBezTo>
                    <a:pt x="67" y="9"/>
                    <a:pt x="60" y="5"/>
                    <a:pt x="57" y="6"/>
                  </a:cubicBezTo>
                  <a:cubicBezTo>
                    <a:pt x="53" y="8"/>
                    <a:pt x="47" y="11"/>
                    <a:pt x="42" y="12"/>
                  </a:cubicBezTo>
                  <a:cubicBezTo>
                    <a:pt x="36" y="12"/>
                    <a:pt x="33" y="9"/>
                    <a:pt x="29" y="10"/>
                  </a:cubicBezTo>
                  <a:cubicBezTo>
                    <a:pt x="26" y="11"/>
                    <a:pt x="21" y="10"/>
                    <a:pt x="18" y="11"/>
                  </a:cubicBezTo>
                  <a:cubicBezTo>
                    <a:pt x="14" y="12"/>
                    <a:pt x="0" y="5"/>
                    <a:pt x="6" y="6"/>
                  </a:cubicBezTo>
                  <a:close/>
                </a:path>
              </a:pathLst>
            </a:custGeom>
            <a:solidFill>
              <a:srgbClr val="F08E7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519" dirty="0">
                <a:solidFill>
                  <a:prstClr val="black"/>
                </a:solidFill>
              </a:endParaRPr>
            </a:p>
          </p:txBody>
        </p:sp>
        <p:sp>
          <p:nvSpPr>
            <p:cNvPr id="364" name="Freeform 899"/>
            <p:cNvSpPr>
              <a:spLocks/>
            </p:cNvSpPr>
            <p:nvPr/>
          </p:nvSpPr>
          <p:spPr bwMode="auto">
            <a:xfrm>
              <a:off x="3707471" y="1073627"/>
              <a:ext cx="1543251" cy="148122"/>
            </a:xfrm>
            <a:custGeom>
              <a:avLst/>
              <a:gdLst/>
              <a:ahLst/>
              <a:cxnLst>
                <a:cxn ang="0">
                  <a:pos x="6" y="6"/>
                </a:cxn>
                <a:cxn ang="0">
                  <a:pos x="28" y="7"/>
                </a:cxn>
                <a:cxn ang="0">
                  <a:pos x="50" y="4"/>
                </a:cxn>
                <a:cxn ang="0">
                  <a:pos x="65" y="2"/>
                </a:cxn>
                <a:cxn ang="0">
                  <a:pos x="99" y="1"/>
                </a:cxn>
                <a:cxn ang="0">
                  <a:pos x="111" y="2"/>
                </a:cxn>
                <a:cxn ang="0">
                  <a:pos x="129" y="6"/>
                </a:cxn>
                <a:cxn ang="0">
                  <a:pos x="131" y="11"/>
                </a:cxn>
                <a:cxn ang="0">
                  <a:pos x="109" y="4"/>
                </a:cxn>
                <a:cxn ang="0">
                  <a:pos x="98" y="6"/>
                </a:cxn>
                <a:cxn ang="0">
                  <a:pos x="83" y="11"/>
                </a:cxn>
                <a:cxn ang="0">
                  <a:pos x="70" y="10"/>
                </a:cxn>
                <a:cxn ang="0">
                  <a:pos x="57" y="6"/>
                </a:cxn>
                <a:cxn ang="0">
                  <a:pos x="41" y="11"/>
                </a:cxn>
                <a:cxn ang="0">
                  <a:pos x="29" y="10"/>
                </a:cxn>
                <a:cxn ang="0">
                  <a:pos x="18" y="10"/>
                </a:cxn>
                <a:cxn ang="0">
                  <a:pos x="6" y="6"/>
                </a:cxn>
              </a:cxnLst>
              <a:rect l="0" t="0" r="r" b="b"/>
              <a:pathLst>
                <a:path w="134" h="12">
                  <a:moveTo>
                    <a:pt x="6" y="6"/>
                  </a:moveTo>
                  <a:cubicBezTo>
                    <a:pt x="11" y="6"/>
                    <a:pt x="21" y="8"/>
                    <a:pt x="28" y="7"/>
                  </a:cubicBezTo>
                  <a:cubicBezTo>
                    <a:pt x="34" y="6"/>
                    <a:pt x="46" y="5"/>
                    <a:pt x="50" y="4"/>
                  </a:cubicBezTo>
                  <a:cubicBezTo>
                    <a:pt x="55" y="3"/>
                    <a:pt x="61" y="3"/>
                    <a:pt x="65" y="2"/>
                  </a:cubicBezTo>
                  <a:cubicBezTo>
                    <a:pt x="69" y="0"/>
                    <a:pt x="95" y="1"/>
                    <a:pt x="99" y="1"/>
                  </a:cubicBezTo>
                  <a:cubicBezTo>
                    <a:pt x="103" y="2"/>
                    <a:pt x="107" y="2"/>
                    <a:pt x="111" y="2"/>
                  </a:cubicBezTo>
                  <a:cubicBezTo>
                    <a:pt x="116" y="3"/>
                    <a:pt x="126" y="4"/>
                    <a:pt x="129" y="6"/>
                  </a:cubicBezTo>
                  <a:cubicBezTo>
                    <a:pt x="131" y="7"/>
                    <a:pt x="134" y="9"/>
                    <a:pt x="131" y="11"/>
                  </a:cubicBezTo>
                  <a:cubicBezTo>
                    <a:pt x="129" y="12"/>
                    <a:pt x="109" y="4"/>
                    <a:pt x="109" y="4"/>
                  </a:cubicBezTo>
                  <a:cubicBezTo>
                    <a:pt x="109" y="4"/>
                    <a:pt x="102" y="4"/>
                    <a:pt x="98" y="6"/>
                  </a:cubicBezTo>
                  <a:cubicBezTo>
                    <a:pt x="94" y="8"/>
                    <a:pt x="88" y="10"/>
                    <a:pt x="83" y="11"/>
                  </a:cubicBezTo>
                  <a:cubicBezTo>
                    <a:pt x="78" y="12"/>
                    <a:pt x="73" y="12"/>
                    <a:pt x="70" y="10"/>
                  </a:cubicBezTo>
                  <a:cubicBezTo>
                    <a:pt x="67" y="8"/>
                    <a:pt x="60" y="4"/>
                    <a:pt x="57" y="6"/>
                  </a:cubicBezTo>
                  <a:cubicBezTo>
                    <a:pt x="53" y="8"/>
                    <a:pt x="47" y="11"/>
                    <a:pt x="41" y="11"/>
                  </a:cubicBezTo>
                  <a:cubicBezTo>
                    <a:pt x="36" y="12"/>
                    <a:pt x="33" y="9"/>
                    <a:pt x="29" y="10"/>
                  </a:cubicBezTo>
                  <a:cubicBezTo>
                    <a:pt x="26" y="10"/>
                    <a:pt x="21" y="9"/>
                    <a:pt x="18" y="10"/>
                  </a:cubicBezTo>
                  <a:cubicBezTo>
                    <a:pt x="14" y="11"/>
                    <a:pt x="0" y="5"/>
                    <a:pt x="6" y="6"/>
                  </a:cubicBezTo>
                  <a:close/>
                </a:path>
              </a:pathLst>
            </a:custGeom>
            <a:solidFill>
              <a:srgbClr val="F2927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519" dirty="0">
                <a:solidFill>
                  <a:prstClr val="black"/>
                </a:solidFill>
              </a:endParaRPr>
            </a:p>
          </p:txBody>
        </p:sp>
        <p:sp>
          <p:nvSpPr>
            <p:cNvPr id="365" name="Freeform 900"/>
            <p:cNvSpPr>
              <a:spLocks/>
            </p:cNvSpPr>
            <p:nvPr/>
          </p:nvSpPr>
          <p:spPr bwMode="auto">
            <a:xfrm>
              <a:off x="3707471" y="1073627"/>
              <a:ext cx="1543251" cy="148122"/>
            </a:xfrm>
            <a:custGeom>
              <a:avLst/>
              <a:gdLst/>
              <a:ahLst/>
              <a:cxnLst>
                <a:cxn ang="0">
                  <a:pos x="6" y="6"/>
                </a:cxn>
                <a:cxn ang="0">
                  <a:pos x="28" y="7"/>
                </a:cxn>
                <a:cxn ang="0">
                  <a:pos x="50" y="4"/>
                </a:cxn>
                <a:cxn ang="0">
                  <a:pos x="65" y="2"/>
                </a:cxn>
                <a:cxn ang="0">
                  <a:pos x="99" y="1"/>
                </a:cxn>
                <a:cxn ang="0">
                  <a:pos x="111" y="2"/>
                </a:cxn>
                <a:cxn ang="0">
                  <a:pos x="129" y="6"/>
                </a:cxn>
                <a:cxn ang="0">
                  <a:pos x="131" y="11"/>
                </a:cxn>
                <a:cxn ang="0">
                  <a:pos x="109" y="4"/>
                </a:cxn>
                <a:cxn ang="0">
                  <a:pos x="97" y="6"/>
                </a:cxn>
                <a:cxn ang="0">
                  <a:pos x="83" y="11"/>
                </a:cxn>
                <a:cxn ang="0">
                  <a:pos x="70" y="10"/>
                </a:cxn>
                <a:cxn ang="0">
                  <a:pos x="57" y="6"/>
                </a:cxn>
                <a:cxn ang="0">
                  <a:pos x="41" y="11"/>
                </a:cxn>
                <a:cxn ang="0">
                  <a:pos x="29" y="9"/>
                </a:cxn>
                <a:cxn ang="0">
                  <a:pos x="18" y="10"/>
                </a:cxn>
                <a:cxn ang="0">
                  <a:pos x="6" y="6"/>
                </a:cxn>
              </a:cxnLst>
              <a:rect l="0" t="0" r="r" b="b"/>
              <a:pathLst>
                <a:path w="134" h="12">
                  <a:moveTo>
                    <a:pt x="6" y="6"/>
                  </a:moveTo>
                  <a:cubicBezTo>
                    <a:pt x="11" y="6"/>
                    <a:pt x="21" y="8"/>
                    <a:pt x="28" y="7"/>
                  </a:cubicBezTo>
                  <a:cubicBezTo>
                    <a:pt x="34" y="6"/>
                    <a:pt x="46" y="5"/>
                    <a:pt x="50" y="4"/>
                  </a:cubicBezTo>
                  <a:cubicBezTo>
                    <a:pt x="55" y="3"/>
                    <a:pt x="61" y="3"/>
                    <a:pt x="65" y="2"/>
                  </a:cubicBezTo>
                  <a:cubicBezTo>
                    <a:pt x="69" y="0"/>
                    <a:pt x="95" y="1"/>
                    <a:pt x="99" y="1"/>
                  </a:cubicBezTo>
                  <a:cubicBezTo>
                    <a:pt x="103" y="2"/>
                    <a:pt x="107" y="2"/>
                    <a:pt x="111" y="2"/>
                  </a:cubicBezTo>
                  <a:cubicBezTo>
                    <a:pt x="116" y="3"/>
                    <a:pt x="126" y="4"/>
                    <a:pt x="129" y="6"/>
                  </a:cubicBezTo>
                  <a:cubicBezTo>
                    <a:pt x="131" y="7"/>
                    <a:pt x="134" y="9"/>
                    <a:pt x="131" y="11"/>
                  </a:cubicBezTo>
                  <a:cubicBezTo>
                    <a:pt x="129" y="12"/>
                    <a:pt x="109" y="4"/>
                    <a:pt x="109" y="4"/>
                  </a:cubicBezTo>
                  <a:cubicBezTo>
                    <a:pt x="109" y="4"/>
                    <a:pt x="101" y="3"/>
                    <a:pt x="97" y="6"/>
                  </a:cubicBezTo>
                  <a:cubicBezTo>
                    <a:pt x="94" y="8"/>
                    <a:pt x="88" y="10"/>
                    <a:pt x="83" y="11"/>
                  </a:cubicBezTo>
                  <a:cubicBezTo>
                    <a:pt x="78" y="11"/>
                    <a:pt x="73" y="12"/>
                    <a:pt x="70" y="10"/>
                  </a:cubicBezTo>
                  <a:cubicBezTo>
                    <a:pt x="67" y="8"/>
                    <a:pt x="60" y="4"/>
                    <a:pt x="57" y="6"/>
                  </a:cubicBezTo>
                  <a:cubicBezTo>
                    <a:pt x="53" y="7"/>
                    <a:pt x="47" y="10"/>
                    <a:pt x="41" y="11"/>
                  </a:cubicBezTo>
                  <a:cubicBezTo>
                    <a:pt x="36" y="12"/>
                    <a:pt x="33" y="9"/>
                    <a:pt x="29" y="9"/>
                  </a:cubicBezTo>
                  <a:cubicBezTo>
                    <a:pt x="26" y="10"/>
                    <a:pt x="21" y="9"/>
                    <a:pt x="18" y="10"/>
                  </a:cubicBezTo>
                  <a:cubicBezTo>
                    <a:pt x="14" y="11"/>
                    <a:pt x="0" y="5"/>
                    <a:pt x="6" y="6"/>
                  </a:cubicBezTo>
                  <a:close/>
                </a:path>
              </a:pathLst>
            </a:custGeom>
            <a:solidFill>
              <a:srgbClr val="F3967B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519" dirty="0">
                <a:solidFill>
                  <a:prstClr val="black"/>
                </a:solidFill>
              </a:endParaRPr>
            </a:p>
          </p:txBody>
        </p:sp>
        <p:sp>
          <p:nvSpPr>
            <p:cNvPr id="366" name="Freeform 901"/>
            <p:cNvSpPr>
              <a:spLocks/>
            </p:cNvSpPr>
            <p:nvPr/>
          </p:nvSpPr>
          <p:spPr bwMode="auto">
            <a:xfrm>
              <a:off x="2198722" y="2122825"/>
              <a:ext cx="161235" cy="370306"/>
            </a:xfrm>
            <a:custGeom>
              <a:avLst/>
              <a:gdLst/>
              <a:ahLst/>
              <a:cxnLst>
                <a:cxn ang="0">
                  <a:pos x="1" y="1"/>
                </a:cxn>
                <a:cxn ang="0">
                  <a:pos x="6" y="8"/>
                </a:cxn>
                <a:cxn ang="0">
                  <a:pos x="13" y="14"/>
                </a:cxn>
                <a:cxn ang="0">
                  <a:pos x="10" y="21"/>
                </a:cxn>
                <a:cxn ang="0">
                  <a:pos x="8" y="27"/>
                </a:cxn>
                <a:cxn ang="0">
                  <a:pos x="7" y="29"/>
                </a:cxn>
                <a:cxn ang="0">
                  <a:pos x="3" y="27"/>
                </a:cxn>
                <a:cxn ang="0">
                  <a:pos x="2" y="15"/>
                </a:cxn>
                <a:cxn ang="0">
                  <a:pos x="1" y="1"/>
                </a:cxn>
              </a:cxnLst>
              <a:rect l="0" t="0" r="r" b="b"/>
              <a:pathLst>
                <a:path w="14" h="30">
                  <a:moveTo>
                    <a:pt x="1" y="1"/>
                  </a:moveTo>
                  <a:cubicBezTo>
                    <a:pt x="2" y="0"/>
                    <a:pt x="2" y="5"/>
                    <a:pt x="6" y="8"/>
                  </a:cubicBezTo>
                  <a:cubicBezTo>
                    <a:pt x="10" y="11"/>
                    <a:pt x="13" y="11"/>
                    <a:pt x="13" y="14"/>
                  </a:cubicBezTo>
                  <a:cubicBezTo>
                    <a:pt x="14" y="17"/>
                    <a:pt x="12" y="18"/>
                    <a:pt x="10" y="21"/>
                  </a:cubicBezTo>
                  <a:cubicBezTo>
                    <a:pt x="9" y="24"/>
                    <a:pt x="8" y="25"/>
                    <a:pt x="8" y="27"/>
                  </a:cubicBezTo>
                  <a:cubicBezTo>
                    <a:pt x="9" y="29"/>
                    <a:pt x="10" y="28"/>
                    <a:pt x="7" y="29"/>
                  </a:cubicBezTo>
                  <a:cubicBezTo>
                    <a:pt x="3" y="30"/>
                    <a:pt x="3" y="27"/>
                    <a:pt x="3" y="27"/>
                  </a:cubicBezTo>
                  <a:lnTo>
                    <a:pt x="2" y="15"/>
                  </a:lnTo>
                  <a:cubicBezTo>
                    <a:pt x="2" y="15"/>
                    <a:pt x="0" y="1"/>
                    <a:pt x="1" y="1"/>
                  </a:cubicBezTo>
                  <a:close/>
                </a:path>
              </a:pathLst>
            </a:custGeom>
            <a:solidFill>
              <a:srgbClr val="D5451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519" dirty="0">
                <a:solidFill>
                  <a:prstClr val="black"/>
                </a:solidFill>
              </a:endParaRPr>
            </a:p>
          </p:txBody>
        </p:sp>
        <p:sp>
          <p:nvSpPr>
            <p:cNvPr id="367" name="Freeform 902"/>
            <p:cNvSpPr>
              <a:spLocks/>
            </p:cNvSpPr>
            <p:nvPr/>
          </p:nvSpPr>
          <p:spPr bwMode="auto">
            <a:xfrm>
              <a:off x="2198722" y="2122825"/>
              <a:ext cx="161235" cy="370306"/>
            </a:xfrm>
            <a:custGeom>
              <a:avLst/>
              <a:gdLst/>
              <a:ahLst/>
              <a:cxnLst>
                <a:cxn ang="0">
                  <a:pos x="1" y="1"/>
                </a:cxn>
                <a:cxn ang="0">
                  <a:pos x="6" y="8"/>
                </a:cxn>
                <a:cxn ang="0">
                  <a:pos x="13" y="14"/>
                </a:cxn>
                <a:cxn ang="0">
                  <a:pos x="10" y="21"/>
                </a:cxn>
                <a:cxn ang="0">
                  <a:pos x="8" y="27"/>
                </a:cxn>
                <a:cxn ang="0">
                  <a:pos x="7" y="29"/>
                </a:cxn>
                <a:cxn ang="0">
                  <a:pos x="3" y="27"/>
                </a:cxn>
                <a:cxn ang="0">
                  <a:pos x="2" y="15"/>
                </a:cxn>
                <a:cxn ang="0">
                  <a:pos x="1" y="1"/>
                </a:cxn>
              </a:cxnLst>
              <a:rect l="0" t="0" r="r" b="b"/>
              <a:pathLst>
                <a:path w="14" h="30">
                  <a:moveTo>
                    <a:pt x="1" y="1"/>
                  </a:moveTo>
                  <a:cubicBezTo>
                    <a:pt x="2" y="0"/>
                    <a:pt x="2" y="5"/>
                    <a:pt x="6" y="8"/>
                  </a:cubicBezTo>
                  <a:cubicBezTo>
                    <a:pt x="10" y="11"/>
                    <a:pt x="13" y="11"/>
                    <a:pt x="13" y="14"/>
                  </a:cubicBezTo>
                  <a:cubicBezTo>
                    <a:pt x="14" y="17"/>
                    <a:pt x="11" y="18"/>
                    <a:pt x="10" y="21"/>
                  </a:cubicBezTo>
                  <a:cubicBezTo>
                    <a:pt x="9" y="24"/>
                    <a:pt x="8" y="24"/>
                    <a:pt x="8" y="27"/>
                  </a:cubicBezTo>
                  <a:cubicBezTo>
                    <a:pt x="9" y="29"/>
                    <a:pt x="10" y="28"/>
                    <a:pt x="7" y="29"/>
                  </a:cubicBezTo>
                  <a:cubicBezTo>
                    <a:pt x="4" y="30"/>
                    <a:pt x="3" y="27"/>
                    <a:pt x="3" y="27"/>
                  </a:cubicBezTo>
                  <a:cubicBezTo>
                    <a:pt x="3" y="23"/>
                    <a:pt x="2" y="19"/>
                    <a:pt x="2" y="15"/>
                  </a:cubicBezTo>
                  <a:cubicBezTo>
                    <a:pt x="2" y="15"/>
                    <a:pt x="0" y="1"/>
                    <a:pt x="1" y="1"/>
                  </a:cubicBezTo>
                  <a:close/>
                </a:path>
              </a:pathLst>
            </a:custGeom>
            <a:solidFill>
              <a:srgbClr val="D548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519" dirty="0">
                <a:solidFill>
                  <a:prstClr val="black"/>
                </a:solidFill>
              </a:endParaRPr>
            </a:p>
          </p:txBody>
        </p:sp>
        <p:sp>
          <p:nvSpPr>
            <p:cNvPr id="368" name="Freeform 903"/>
            <p:cNvSpPr>
              <a:spLocks/>
            </p:cNvSpPr>
            <p:nvPr/>
          </p:nvSpPr>
          <p:spPr bwMode="auto">
            <a:xfrm>
              <a:off x="2198717" y="2122825"/>
              <a:ext cx="149718" cy="370306"/>
            </a:xfrm>
            <a:custGeom>
              <a:avLst/>
              <a:gdLst/>
              <a:ahLst/>
              <a:cxnLst>
                <a:cxn ang="0">
                  <a:pos x="1" y="1"/>
                </a:cxn>
                <a:cxn ang="0">
                  <a:pos x="6" y="8"/>
                </a:cxn>
                <a:cxn ang="0">
                  <a:pos x="13" y="14"/>
                </a:cxn>
                <a:cxn ang="0">
                  <a:pos x="10" y="21"/>
                </a:cxn>
                <a:cxn ang="0">
                  <a:pos x="8" y="27"/>
                </a:cxn>
                <a:cxn ang="0">
                  <a:pos x="6" y="29"/>
                </a:cxn>
                <a:cxn ang="0">
                  <a:pos x="3" y="27"/>
                </a:cxn>
                <a:cxn ang="0">
                  <a:pos x="2" y="15"/>
                </a:cxn>
                <a:cxn ang="0">
                  <a:pos x="1" y="1"/>
                </a:cxn>
              </a:cxnLst>
              <a:rect l="0" t="0" r="r" b="b"/>
              <a:pathLst>
                <a:path w="13" h="30">
                  <a:moveTo>
                    <a:pt x="1" y="1"/>
                  </a:moveTo>
                  <a:cubicBezTo>
                    <a:pt x="2" y="0"/>
                    <a:pt x="2" y="5"/>
                    <a:pt x="6" y="8"/>
                  </a:cubicBezTo>
                  <a:cubicBezTo>
                    <a:pt x="10" y="11"/>
                    <a:pt x="12" y="12"/>
                    <a:pt x="13" y="14"/>
                  </a:cubicBezTo>
                  <a:cubicBezTo>
                    <a:pt x="13" y="17"/>
                    <a:pt x="11" y="18"/>
                    <a:pt x="10" y="21"/>
                  </a:cubicBezTo>
                  <a:cubicBezTo>
                    <a:pt x="9" y="24"/>
                    <a:pt x="7" y="24"/>
                    <a:pt x="8" y="27"/>
                  </a:cubicBezTo>
                  <a:cubicBezTo>
                    <a:pt x="9" y="29"/>
                    <a:pt x="9" y="28"/>
                    <a:pt x="6" y="29"/>
                  </a:cubicBezTo>
                  <a:cubicBezTo>
                    <a:pt x="4" y="30"/>
                    <a:pt x="3" y="27"/>
                    <a:pt x="3" y="27"/>
                  </a:cubicBezTo>
                  <a:cubicBezTo>
                    <a:pt x="3" y="23"/>
                    <a:pt x="2" y="19"/>
                    <a:pt x="2" y="15"/>
                  </a:cubicBezTo>
                  <a:cubicBezTo>
                    <a:pt x="2" y="15"/>
                    <a:pt x="0" y="1"/>
                    <a:pt x="1" y="1"/>
                  </a:cubicBezTo>
                  <a:close/>
                </a:path>
              </a:pathLst>
            </a:custGeom>
            <a:solidFill>
              <a:srgbClr val="D64A1B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519" dirty="0">
                <a:solidFill>
                  <a:prstClr val="black"/>
                </a:solidFill>
              </a:endParaRPr>
            </a:p>
          </p:txBody>
        </p:sp>
        <p:sp>
          <p:nvSpPr>
            <p:cNvPr id="369" name="Freeform 904"/>
            <p:cNvSpPr>
              <a:spLocks/>
            </p:cNvSpPr>
            <p:nvPr/>
          </p:nvSpPr>
          <p:spPr bwMode="auto">
            <a:xfrm>
              <a:off x="2198717" y="2122825"/>
              <a:ext cx="149718" cy="370306"/>
            </a:xfrm>
            <a:custGeom>
              <a:avLst/>
              <a:gdLst/>
              <a:ahLst/>
              <a:cxnLst>
                <a:cxn ang="0">
                  <a:pos x="1" y="1"/>
                </a:cxn>
                <a:cxn ang="0">
                  <a:pos x="6" y="8"/>
                </a:cxn>
                <a:cxn ang="0">
                  <a:pos x="13" y="14"/>
                </a:cxn>
                <a:cxn ang="0">
                  <a:pos x="9" y="21"/>
                </a:cxn>
                <a:cxn ang="0">
                  <a:pos x="8" y="27"/>
                </a:cxn>
                <a:cxn ang="0">
                  <a:pos x="6" y="29"/>
                </a:cxn>
                <a:cxn ang="0">
                  <a:pos x="3" y="27"/>
                </a:cxn>
                <a:cxn ang="0">
                  <a:pos x="2" y="15"/>
                </a:cxn>
                <a:cxn ang="0">
                  <a:pos x="1" y="1"/>
                </a:cxn>
              </a:cxnLst>
              <a:rect l="0" t="0" r="r" b="b"/>
              <a:pathLst>
                <a:path w="13" h="30">
                  <a:moveTo>
                    <a:pt x="1" y="1"/>
                  </a:moveTo>
                  <a:cubicBezTo>
                    <a:pt x="2" y="0"/>
                    <a:pt x="2" y="5"/>
                    <a:pt x="6" y="8"/>
                  </a:cubicBezTo>
                  <a:cubicBezTo>
                    <a:pt x="10" y="11"/>
                    <a:pt x="12" y="12"/>
                    <a:pt x="13" y="14"/>
                  </a:cubicBezTo>
                  <a:cubicBezTo>
                    <a:pt x="13" y="17"/>
                    <a:pt x="11" y="18"/>
                    <a:pt x="9" y="21"/>
                  </a:cubicBezTo>
                  <a:cubicBezTo>
                    <a:pt x="8" y="23"/>
                    <a:pt x="7" y="24"/>
                    <a:pt x="8" y="27"/>
                  </a:cubicBezTo>
                  <a:cubicBezTo>
                    <a:pt x="9" y="29"/>
                    <a:pt x="9" y="28"/>
                    <a:pt x="6" y="29"/>
                  </a:cubicBezTo>
                  <a:cubicBezTo>
                    <a:pt x="4" y="30"/>
                    <a:pt x="3" y="27"/>
                    <a:pt x="3" y="27"/>
                  </a:cubicBezTo>
                  <a:cubicBezTo>
                    <a:pt x="3" y="23"/>
                    <a:pt x="2" y="19"/>
                    <a:pt x="2" y="15"/>
                  </a:cubicBezTo>
                  <a:cubicBezTo>
                    <a:pt x="2" y="15"/>
                    <a:pt x="0" y="1"/>
                    <a:pt x="1" y="1"/>
                  </a:cubicBezTo>
                  <a:close/>
                </a:path>
              </a:pathLst>
            </a:custGeom>
            <a:solidFill>
              <a:srgbClr val="D74D1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519" dirty="0">
                <a:solidFill>
                  <a:prstClr val="black"/>
                </a:solidFill>
              </a:endParaRPr>
            </a:p>
          </p:txBody>
        </p:sp>
        <p:sp>
          <p:nvSpPr>
            <p:cNvPr id="370" name="Freeform 905"/>
            <p:cNvSpPr>
              <a:spLocks/>
            </p:cNvSpPr>
            <p:nvPr/>
          </p:nvSpPr>
          <p:spPr bwMode="auto">
            <a:xfrm>
              <a:off x="2198717" y="2122825"/>
              <a:ext cx="149718" cy="370306"/>
            </a:xfrm>
            <a:custGeom>
              <a:avLst/>
              <a:gdLst/>
              <a:ahLst/>
              <a:cxnLst>
                <a:cxn ang="0">
                  <a:pos x="1" y="1"/>
                </a:cxn>
                <a:cxn ang="0">
                  <a:pos x="6" y="8"/>
                </a:cxn>
                <a:cxn ang="0">
                  <a:pos x="12" y="14"/>
                </a:cxn>
                <a:cxn ang="0">
                  <a:pos x="9" y="21"/>
                </a:cxn>
                <a:cxn ang="0">
                  <a:pos x="8" y="27"/>
                </a:cxn>
                <a:cxn ang="0">
                  <a:pos x="6" y="29"/>
                </a:cxn>
                <a:cxn ang="0">
                  <a:pos x="3" y="27"/>
                </a:cxn>
                <a:cxn ang="0">
                  <a:pos x="2" y="15"/>
                </a:cxn>
                <a:cxn ang="0">
                  <a:pos x="1" y="1"/>
                </a:cxn>
              </a:cxnLst>
              <a:rect l="0" t="0" r="r" b="b"/>
              <a:pathLst>
                <a:path w="13" h="30">
                  <a:moveTo>
                    <a:pt x="1" y="1"/>
                  </a:moveTo>
                  <a:cubicBezTo>
                    <a:pt x="2" y="0"/>
                    <a:pt x="2" y="6"/>
                    <a:pt x="6" y="8"/>
                  </a:cubicBezTo>
                  <a:cubicBezTo>
                    <a:pt x="9" y="11"/>
                    <a:pt x="12" y="12"/>
                    <a:pt x="12" y="14"/>
                  </a:cubicBezTo>
                  <a:cubicBezTo>
                    <a:pt x="13" y="17"/>
                    <a:pt x="10" y="18"/>
                    <a:pt x="9" y="21"/>
                  </a:cubicBezTo>
                  <a:cubicBezTo>
                    <a:pt x="8" y="23"/>
                    <a:pt x="7" y="24"/>
                    <a:pt x="8" y="27"/>
                  </a:cubicBezTo>
                  <a:cubicBezTo>
                    <a:pt x="8" y="29"/>
                    <a:pt x="9" y="28"/>
                    <a:pt x="6" y="29"/>
                  </a:cubicBezTo>
                  <a:cubicBezTo>
                    <a:pt x="4" y="30"/>
                    <a:pt x="3" y="27"/>
                    <a:pt x="3" y="27"/>
                  </a:cubicBezTo>
                  <a:cubicBezTo>
                    <a:pt x="3" y="23"/>
                    <a:pt x="2" y="19"/>
                    <a:pt x="2" y="15"/>
                  </a:cubicBezTo>
                  <a:cubicBezTo>
                    <a:pt x="2" y="15"/>
                    <a:pt x="0" y="1"/>
                    <a:pt x="1" y="1"/>
                  </a:cubicBezTo>
                  <a:close/>
                </a:path>
              </a:pathLst>
            </a:custGeom>
            <a:solidFill>
              <a:srgbClr val="D9502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519" dirty="0">
                <a:solidFill>
                  <a:prstClr val="black"/>
                </a:solidFill>
              </a:endParaRPr>
            </a:p>
          </p:txBody>
        </p:sp>
        <p:sp>
          <p:nvSpPr>
            <p:cNvPr id="371" name="Freeform 906"/>
            <p:cNvSpPr>
              <a:spLocks/>
            </p:cNvSpPr>
            <p:nvPr/>
          </p:nvSpPr>
          <p:spPr bwMode="auto">
            <a:xfrm>
              <a:off x="2198716" y="2122825"/>
              <a:ext cx="138202" cy="370306"/>
            </a:xfrm>
            <a:custGeom>
              <a:avLst/>
              <a:gdLst/>
              <a:ahLst/>
              <a:cxnLst>
                <a:cxn ang="0">
                  <a:pos x="1" y="1"/>
                </a:cxn>
                <a:cxn ang="0">
                  <a:pos x="6" y="8"/>
                </a:cxn>
                <a:cxn ang="0">
                  <a:pos x="12" y="14"/>
                </a:cxn>
                <a:cxn ang="0">
                  <a:pos x="9" y="20"/>
                </a:cxn>
                <a:cxn ang="0">
                  <a:pos x="8" y="27"/>
                </a:cxn>
                <a:cxn ang="0">
                  <a:pos x="6" y="29"/>
                </a:cxn>
                <a:cxn ang="0">
                  <a:pos x="3" y="27"/>
                </a:cxn>
                <a:cxn ang="0">
                  <a:pos x="2" y="15"/>
                </a:cxn>
                <a:cxn ang="0">
                  <a:pos x="1" y="1"/>
                </a:cxn>
              </a:cxnLst>
              <a:rect l="0" t="0" r="r" b="b"/>
              <a:pathLst>
                <a:path w="12" h="30">
                  <a:moveTo>
                    <a:pt x="1" y="1"/>
                  </a:moveTo>
                  <a:cubicBezTo>
                    <a:pt x="2" y="0"/>
                    <a:pt x="2" y="6"/>
                    <a:pt x="6" y="8"/>
                  </a:cubicBezTo>
                  <a:cubicBezTo>
                    <a:pt x="9" y="11"/>
                    <a:pt x="12" y="12"/>
                    <a:pt x="12" y="14"/>
                  </a:cubicBezTo>
                  <a:cubicBezTo>
                    <a:pt x="12" y="17"/>
                    <a:pt x="10" y="18"/>
                    <a:pt x="9" y="20"/>
                  </a:cubicBezTo>
                  <a:cubicBezTo>
                    <a:pt x="8" y="23"/>
                    <a:pt x="7" y="24"/>
                    <a:pt x="8" y="27"/>
                  </a:cubicBezTo>
                  <a:cubicBezTo>
                    <a:pt x="8" y="29"/>
                    <a:pt x="9" y="28"/>
                    <a:pt x="6" y="29"/>
                  </a:cubicBezTo>
                  <a:cubicBezTo>
                    <a:pt x="4" y="30"/>
                    <a:pt x="3" y="27"/>
                    <a:pt x="3" y="27"/>
                  </a:cubicBezTo>
                  <a:cubicBezTo>
                    <a:pt x="3" y="23"/>
                    <a:pt x="2" y="19"/>
                    <a:pt x="2" y="15"/>
                  </a:cubicBezTo>
                  <a:cubicBezTo>
                    <a:pt x="2" y="15"/>
                    <a:pt x="0" y="1"/>
                    <a:pt x="1" y="1"/>
                  </a:cubicBezTo>
                  <a:close/>
                </a:path>
              </a:pathLst>
            </a:custGeom>
            <a:solidFill>
              <a:srgbClr val="DA522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519" dirty="0">
                <a:solidFill>
                  <a:prstClr val="black"/>
                </a:solidFill>
              </a:endParaRPr>
            </a:p>
          </p:txBody>
        </p:sp>
        <p:sp>
          <p:nvSpPr>
            <p:cNvPr id="372" name="Freeform 907"/>
            <p:cNvSpPr>
              <a:spLocks/>
            </p:cNvSpPr>
            <p:nvPr/>
          </p:nvSpPr>
          <p:spPr bwMode="auto">
            <a:xfrm>
              <a:off x="2198716" y="2122825"/>
              <a:ext cx="138202" cy="370306"/>
            </a:xfrm>
            <a:custGeom>
              <a:avLst/>
              <a:gdLst/>
              <a:ahLst/>
              <a:cxnLst>
                <a:cxn ang="0">
                  <a:pos x="1" y="1"/>
                </a:cxn>
                <a:cxn ang="0">
                  <a:pos x="6" y="8"/>
                </a:cxn>
                <a:cxn ang="0">
                  <a:pos x="12" y="14"/>
                </a:cxn>
                <a:cxn ang="0">
                  <a:pos x="9" y="20"/>
                </a:cxn>
                <a:cxn ang="0">
                  <a:pos x="7" y="26"/>
                </a:cxn>
                <a:cxn ang="0">
                  <a:pos x="6" y="29"/>
                </a:cxn>
                <a:cxn ang="0">
                  <a:pos x="3" y="27"/>
                </a:cxn>
                <a:cxn ang="0">
                  <a:pos x="2" y="15"/>
                </a:cxn>
                <a:cxn ang="0">
                  <a:pos x="1" y="1"/>
                </a:cxn>
              </a:cxnLst>
              <a:rect l="0" t="0" r="r" b="b"/>
              <a:pathLst>
                <a:path w="12" h="30">
                  <a:moveTo>
                    <a:pt x="1" y="1"/>
                  </a:moveTo>
                  <a:cubicBezTo>
                    <a:pt x="2" y="0"/>
                    <a:pt x="2" y="6"/>
                    <a:pt x="6" y="8"/>
                  </a:cubicBezTo>
                  <a:cubicBezTo>
                    <a:pt x="9" y="10"/>
                    <a:pt x="11" y="12"/>
                    <a:pt x="12" y="14"/>
                  </a:cubicBezTo>
                  <a:cubicBezTo>
                    <a:pt x="12" y="17"/>
                    <a:pt x="10" y="18"/>
                    <a:pt x="9" y="20"/>
                  </a:cubicBezTo>
                  <a:cubicBezTo>
                    <a:pt x="7" y="23"/>
                    <a:pt x="7" y="24"/>
                    <a:pt x="7" y="26"/>
                  </a:cubicBezTo>
                  <a:cubicBezTo>
                    <a:pt x="8" y="29"/>
                    <a:pt x="9" y="28"/>
                    <a:pt x="6" y="29"/>
                  </a:cubicBezTo>
                  <a:cubicBezTo>
                    <a:pt x="4" y="30"/>
                    <a:pt x="3" y="27"/>
                    <a:pt x="3" y="27"/>
                  </a:cubicBezTo>
                  <a:cubicBezTo>
                    <a:pt x="3" y="23"/>
                    <a:pt x="2" y="19"/>
                    <a:pt x="2" y="15"/>
                  </a:cubicBezTo>
                  <a:cubicBezTo>
                    <a:pt x="2" y="15"/>
                    <a:pt x="0" y="1"/>
                    <a:pt x="1" y="1"/>
                  </a:cubicBezTo>
                  <a:close/>
                </a:path>
              </a:pathLst>
            </a:custGeom>
            <a:solidFill>
              <a:srgbClr val="DB542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519" dirty="0">
                <a:solidFill>
                  <a:prstClr val="black"/>
                </a:solidFill>
              </a:endParaRPr>
            </a:p>
          </p:txBody>
        </p:sp>
        <p:sp>
          <p:nvSpPr>
            <p:cNvPr id="373" name="Freeform 908"/>
            <p:cNvSpPr>
              <a:spLocks/>
            </p:cNvSpPr>
            <p:nvPr/>
          </p:nvSpPr>
          <p:spPr bwMode="auto">
            <a:xfrm>
              <a:off x="2198716" y="2122825"/>
              <a:ext cx="138202" cy="370306"/>
            </a:xfrm>
            <a:custGeom>
              <a:avLst/>
              <a:gdLst/>
              <a:ahLst/>
              <a:cxnLst>
                <a:cxn ang="0">
                  <a:pos x="1" y="1"/>
                </a:cxn>
                <a:cxn ang="0">
                  <a:pos x="6" y="8"/>
                </a:cxn>
                <a:cxn ang="0">
                  <a:pos x="11" y="14"/>
                </a:cxn>
                <a:cxn ang="0">
                  <a:pos x="8" y="20"/>
                </a:cxn>
                <a:cxn ang="0">
                  <a:pos x="7" y="26"/>
                </a:cxn>
                <a:cxn ang="0">
                  <a:pos x="6" y="29"/>
                </a:cxn>
                <a:cxn ang="0">
                  <a:pos x="3" y="27"/>
                </a:cxn>
                <a:cxn ang="0">
                  <a:pos x="2" y="15"/>
                </a:cxn>
                <a:cxn ang="0">
                  <a:pos x="1" y="1"/>
                </a:cxn>
              </a:cxnLst>
              <a:rect l="0" t="0" r="r" b="b"/>
              <a:pathLst>
                <a:path w="12" h="30">
                  <a:moveTo>
                    <a:pt x="1" y="1"/>
                  </a:moveTo>
                  <a:cubicBezTo>
                    <a:pt x="2" y="0"/>
                    <a:pt x="2" y="6"/>
                    <a:pt x="6" y="8"/>
                  </a:cubicBezTo>
                  <a:cubicBezTo>
                    <a:pt x="9" y="10"/>
                    <a:pt x="11" y="12"/>
                    <a:pt x="11" y="14"/>
                  </a:cubicBezTo>
                  <a:cubicBezTo>
                    <a:pt x="12" y="17"/>
                    <a:pt x="10" y="17"/>
                    <a:pt x="8" y="20"/>
                  </a:cubicBezTo>
                  <a:cubicBezTo>
                    <a:pt x="7" y="23"/>
                    <a:pt x="7" y="24"/>
                    <a:pt x="7" y="26"/>
                  </a:cubicBezTo>
                  <a:cubicBezTo>
                    <a:pt x="8" y="29"/>
                    <a:pt x="8" y="28"/>
                    <a:pt x="6" y="29"/>
                  </a:cubicBezTo>
                  <a:cubicBezTo>
                    <a:pt x="4" y="30"/>
                    <a:pt x="3" y="27"/>
                    <a:pt x="3" y="27"/>
                  </a:cubicBezTo>
                  <a:cubicBezTo>
                    <a:pt x="3" y="23"/>
                    <a:pt x="2" y="19"/>
                    <a:pt x="2" y="15"/>
                  </a:cubicBezTo>
                  <a:cubicBezTo>
                    <a:pt x="2" y="15"/>
                    <a:pt x="0" y="1"/>
                    <a:pt x="1" y="1"/>
                  </a:cubicBezTo>
                  <a:close/>
                </a:path>
              </a:pathLst>
            </a:custGeom>
            <a:solidFill>
              <a:srgbClr val="DC572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519" dirty="0">
                <a:solidFill>
                  <a:prstClr val="black"/>
                </a:solidFill>
              </a:endParaRPr>
            </a:p>
          </p:txBody>
        </p:sp>
        <p:sp>
          <p:nvSpPr>
            <p:cNvPr id="374" name="Freeform 909"/>
            <p:cNvSpPr>
              <a:spLocks/>
            </p:cNvSpPr>
            <p:nvPr/>
          </p:nvSpPr>
          <p:spPr bwMode="auto">
            <a:xfrm>
              <a:off x="2198832" y="2122825"/>
              <a:ext cx="126685" cy="370306"/>
            </a:xfrm>
            <a:custGeom>
              <a:avLst/>
              <a:gdLst/>
              <a:ahLst/>
              <a:cxnLst>
                <a:cxn ang="0">
                  <a:pos x="1" y="1"/>
                </a:cxn>
                <a:cxn ang="0">
                  <a:pos x="5" y="8"/>
                </a:cxn>
                <a:cxn ang="0">
                  <a:pos x="11" y="15"/>
                </a:cxn>
                <a:cxn ang="0">
                  <a:pos x="8" y="20"/>
                </a:cxn>
                <a:cxn ang="0">
                  <a:pos x="7" y="26"/>
                </a:cxn>
                <a:cxn ang="0">
                  <a:pos x="6" y="29"/>
                </a:cxn>
                <a:cxn ang="0">
                  <a:pos x="3" y="27"/>
                </a:cxn>
                <a:cxn ang="0">
                  <a:pos x="2" y="15"/>
                </a:cxn>
                <a:cxn ang="0">
                  <a:pos x="1" y="1"/>
                </a:cxn>
              </a:cxnLst>
              <a:rect l="0" t="0" r="r" b="b"/>
              <a:pathLst>
                <a:path w="11" h="30">
                  <a:moveTo>
                    <a:pt x="1" y="1"/>
                  </a:moveTo>
                  <a:cubicBezTo>
                    <a:pt x="2" y="0"/>
                    <a:pt x="2" y="6"/>
                    <a:pt x="5" y="8"/>
                  </a:cubicBezTo>
                  <a:cubicBezTo>
                    <a:pt x="9" y="10"/>
                    <a:pt x="11" y="12"/>
                    <a:pt x="11" y="15"/>
                  </a:cubicBezTo>
                  <a:cubicBezTo>
                    <a:pt x="11" y="17"/>
                    <a:pt x="9" y="17"/>
                    <a:pt x="8" y="20"/>
                  </a:cubicBezTo>
                  <a:cubicBezTo>
                    <a:pt x="7" y="23"/>
                    <a:pt x="6" y="24"/>
                    <a:pt x="7" y="26"/>
                  </a:cubicBezTo>
                  <a:cubicBezTo>
                    <a:pt x="8" y="29"/>
                    <a:pt x="8" y="28"/>
                    <a:pt x="6" y="29"/>
                  </a:cubicBezTo>
                  <a:cubicBezTo>
                    <a:pt x="4" y="30"/>
                    <a:pt x="3" y="27"/>
                    <a:pt x="3" y="27"/>
                  </a:cubicBezTo>
                  <a:cubicBezTo>
                    <a:pt x="3" y="23"/>
                    <a:pt x="2" y="19"/>
                    <a:pt x="2" y="15"/>
                  </a:cubicBezTo>
                  <a:cubicBezTo>
                    <a:pt x="2" y="15"/>
                    <a:pt x="0" y="1"/>
                    <a:pt x="1" y="1"/>
                  </a:cubicBezTo>
                  <a:close/>
                </a:path>
              </a:pathLst>
            </a:custGeom>
            <a:solidFill>
              <a:srgbClr val="DD592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519" dirty="0">
                <a:solidFill>
                  <a:prstClr val="black"/>
                </a:solidFill>
              </a:endParaRPr>
            </a:p>
          </p:txBody>
        </p:sp>
        <p:sp>
          <p:nvSpPr>
            <p:cNvPr id="375" name="Freeform 910"/>
            <p:cNvSpPr>
              <a:spLocks/>
            </p:cNvSpPr>
            <p:nvPr/>
          </p:nvSpPr>
          <p:spPr bwMode="auto">
            <a:xfrm>
              <a:off x="2198832" y="2122825"/>
              <a:ext cx="126685" cy="370306"/>
            </a:xfrm>
            <a:custGeom>
              <a:avLst/>
              <a:gdLst/>
              <a:ahLst/>
              <a:cxnLst>
                <a:cxn ang="0">
                  <a:pos x="1" y="1"/>
                </a:cxn>
                <a:cxn ang="0">
                  <a:pos x="5" y="8"/>
                </a:cxn>
                <a:cxn ang="0">
                  <a:pos x="11" y="15"/>
                </a:cxn>
                <a:cxn ang="0">
                  <a:pos x="8" y="20"/>
                </a:cxn>
                <a:cxn ang="0">
                  <a:pos x="7" y="26"/>
                </a:cxn>
                <a:cxn ang="0">
                  <a:pos x="6" y="29"/>
                </a:cxn>
                <a:cxn ang="0">
                  <a:pos x="3" y="27"/>
                </a:cxn>
                <a:cxn ang="0">
                  <a:pos x="2" y="15"/>
                </a:cxn>
                <a:cxn ang="0">
                  <a:pos x="1" y="1"/>
                </a:cxn>
              </a:cxnLst>
              <a:rect l="0" t="0" r="r" b="b"/>
              <a:pathLst>
                <a:path w="11" h="30">
                  <a:moveTo>
                    <a:pt x="1" y="1"/>
                  </a:moveTo>
                  <a:cubicBezTo>
                    <a:pt x="2" y="0"/>
                    <a:pt x="2" y="6"/>
                    <a:pt x="5" y="8"/>
                  </a:cubicBezTo>
                  <a:cubicBezTo>
                    <a:pt x="8" y="10"/>
                    <a:pt x="11" y="12"/>
                    <a:pt x="11" y="15"/>
                  </a:cubicBezTo>
                  <a:cubicBezTo>
                    <a:pt x="11" y="17"/>
                    <a:pt x="9" y="17"/>
                    <a:pt x="8" y="20"/>
                  </a:cubicBezTo>
                  <a:cubicBezTo>
                    <a:pt x="7" y="23"/>
                    <a:pt x="6" y="24"/>
                    <a:pt x="7" y="26"/>
                  </a:cubicBezTo>
                  <a:cubicBezTo>
                    <a:pt x="7" y="29"/>
                    <a:pt x="8" y="28"/>
                    <a:pt x="6" y="29"/>
                  </a:cubicBezTo>
                  <a:cubicBezTo>
                    <a:pt x="4" y="30"/>
                    <a:pt x="3" y="27"/>
                    <a:pt x="3" y="27"/>
                  </a:cubicBezTo>
                  <a:cubicBezTo>
                    <a:pt x="3" y="23"/>
                    <a:pt x="2" y="19"/>
                    <a:pt x="2" y="15"/>
                  </a:cubicBezTo>
                  <a:cubicBezTo>
                    <a:pt x="2" y="15"/>
                    <a:pt x="0" y="1"/>
                    <a:pt x="1" y="1"/>
                  </a:cubicBezTo>
                  <a:close/>
                </a:path>
              </a:pathLst>
            </a:custGeom>
            <a:solidFill>
              <a:srgbClr val="DE5C3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519" dirty="0">
                <a:solidFill>
                  <a:prstClr val="black"/>
                </a:solidFill>
              </a:endParaRPr>
            </a:p>
          </p:txBody>
        </p:sp>
        <p:sp>
          <p:nvSpPr>
            <p:cNvPr id="376" name="Freeform 911"/>
            <p:cNvSpPr>
              <a:spLocks/>
            </p:cNvSpPr>
            <p:nvPr/>
          </p:nvSpPr>
          <p:spPr bwMode="auto">
            <a:xfrm>
              <a:off x="2198832" y="2122825"/>
              <a:ext cx="126685" cy="370306"/>
            </a:xfrm>
            <a:custGeom>
              <a:avLst/>
              <a:gdLst/>
              <a:ahLst/>
              <a:cxnLst>
                <a:cxn ang="0">
                  <a:pos x="1" y="1"/>
                </a:cxn>
                <a:cxn ang="0">
                  <a:pos x="5" y="8"/>
                </a:cxn>
                <a:cxn ang="0">
                  <a:pos x="10" y="15"/>
                </a:cxn>
                <a:cxn ang="0">
                  <a:pos x="8" y="20"/>
                </a:cxn>
                <a:cxn ang="0">
                  <a:pos x="7" y="26"/>
                </a:cxn>
                <a:cxn ang="0">
                  <a:pos x="6" y="29"/>
                </a:cxn>
                <a:cxn ang="0">
                  <a:pos x="3" y="27"/>
                </a:cxn>
                <a:cxn ang="0">
                  <a:pos x="2" y="15"/>
                </a:cxn>
                <a:cxn ang="0">
                  <a:pos x="1" y="1"/>
                </a:cxn>
              </a:cxnLst>
              <a:rect l="0" t="0" r="r" b="b"/>
              <a:pathLst>
                <a:path w="11" h="30">
                  <a:moveTo>
                    <a:pt x="1" y="1"/>
                  </a:moveTo>
                  <a:cubicBezTo>
                    <a:pt x="2" y="0"/>
                    <a:pt x="3" y="6"/>
                    <a:pt x="5" y="8"/>
                  </a:cubicBezTo>
                  <a:cubicBezTo>
                    <a:pt x="8" y="10"/>
                    <a:pt x="10" y="12"/>
                    <a:pt x="10" y="15"/>
                  </a:cubicBezTo>
                  <a:cubicBezTo>
                    <a:pt x="11" y="17"/>
                    <a:pt x="9" y="17"/>
                    <a:pt x="8" y="20"/>
                  </a:cubicBezTo>
                  <a:cubicBezTo>
                    <a:pt x="6" y="23"/>
                    <a:pt x="6" y="24"/>
                    <a:pt x="7" y="26"/>
                  </a:cubicBezTo>
                  <a:cubicBezTo>
                    <a:pt x="7" y="29"/>
                    <a:pt x="8" y="28"/>
                    <a:pt x="6" y="29"/>
                  </a:cubicBezTo>
                  <a:cubicBezTo>
                    <a:pt x="4" y="30"/>
                    <a:pt x="3" y="27"/>
                    <a:pt x="3" y="27"/>
                  </a:cubicBezTo>
                  <a:cubicBezTo>
                    <a:pt x="3" y="23"/>
                    <a:pt x="2" y="19"/>
                    <a:pt x="2" y="15"/>
                  </a:cubicBezTo>
                  <a:cubicBezTo>
                    <a:pt x="2" y="15"/>
                    <a:pt x="0" y="1"/>
                    <a:pt x="1" y="1"/>
                  </a:cubicBezTo>
                  <a:close/>
                </a:path>
              </a:pathLst>
            </a:custGeom>
            <a:solidFill>
              <a:srgbClr val="E05F3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519" dirty="0">
                <a:solidFill>
                  <a:prstClr val="black"/>
                </a:solidFill>
              </a:endParaRPr>
            </a:p>
          </p:txBody>
        </p:sp>
        <p:sp>
          <p:nvSpPr>
            <p:cNvPr id="377" name="Freeform 912"/>
            <p:cNvSpPr>
              <a:spLocks/>
            </p:cNvSpPr>
            <p:nvPr/>
          </p:nvSpPr>
          <p:spPr bwMode="auto">
            <a:xfrm>
              <a:off x="2198717" y="2122825"/>
              <a:ext cx="115169" cy="370306"/>
            </a:xfrm>
            <a:custGeom>
              <a:avLst/>
              <a:gdLst/>
              <a:ahLst/>
              <a:cxnLst>
                <a:cxn ang="0">
                  <a:pos x="1" y="1"/>
                </a:cxn>
                <a:cxn ang="0">
                  <a:pos x="5" y="8"/>
                </a:cxn>
                <a:cxn ang="0">
                  <a:pos x="10" y="15"/>
                </a:cxn>
                <a:cxn ang="0">
                  <a:pos x="7" y="20"/>
                </a:cxn>
                <a:cxn ang="0">
                  <a:pos x="6" y="26"/>
                </a:cxn>
                <a:cxn ang="0">
                  <a:pos x="6" y="29"/>
                </a:cxn>
                <a:cxn ang="0">
                  <a:pos x="3" y="27"/>
                </a:cxn>
                <a:cxn ang="0">
                  <a:pos x="2" y="15"/>
                </a:cxn>
                <a:cxn ang="0">
                  <a:pos x="1" y="1"/>
                </a:cxn>
              </a:cxnLst>
              <a:rect l="0" t="0" r="r" b="b"/>
              <a:pathLst>
                <a:path w="10" h="30">
                  <a:moveTo>
                    <a:pt x="1" y="1"/>
                  </a:moveTo>
                  <a:cubicBezTo>
                    <a:pt x="2" y="0"/>
                    <a:pt x="3" y="6"/>
                    <a:pt x="5" y="8"/>
                  </a:cubicBezTo>
                  <a:cubicBezTo>
                    <a:pt x="8" y="10"/>
                    <a:pt x="10" y="12"/>
                    <a:pt x="10" y="15"/>
                  </a:cubicBezTo>
                  <a:cubicBezTo>
                    <a:pt x="10" y="17"/>
                    <a:pt x="9" y="17"/>
                    <a:pt x="7" y="20"/>
                  </a:cubicBezTo>
                  <a:cubicBezTo>
                    <a:pt x="6" y="23"/>
                    <a:pt x="6" y="24"/>
                    <a:pt x="6" y="26"/>
                  </a:cubicBezTo>
                  <a:cubicBezTo>
                    <a:pt x="7" y="28"/>
                    <a:pt x="8" y="28"/>
                    <a:pt x="6" y="29"/>
                  </a:cubicBezTo>
                  <a:cubicBezTo>
                    <a:pt x="4" y="30"/>
                    <a:pt x="3" y="27"/>
                    <a:pt x="3" y="27"/>
                  </a:cubicBezTo>
                  <a:cubicBezTo>
                    <a:pt x="3" y="23"/>
                    <a:pt x="2" y="19"/>
                    <a:pt x="2" y="15"/>
                  </a:cubicBezTo>
                  <a:cubicBezTo>
                    <a:pt x="2" y="15"/>
                    <a:pt x="0" y="1"/>
                    <a:pt x="1" y="1"/>
                  </a:cubicBezTo>
                  <a:close/>
                </a:path>
              </a:pathLst>
            </a:custGeom>
            <a:solidFill>
              <a:srgbClr val="E1623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519" dirty="0">
                <a:solidFill>
                  <a:prstClr val="black"/>
                </a:solidFill>
              </a:endParaRPr>
            </a:p>
          </p:txBody>
        </p:sp>
        <p:sp>
          <p:nvSpPr>
            <p:cNvPr id="378" name="Freeform 913"/>
            <p:cNvSpPr>
              <a:spLocks/>
            </p:cNvSpPr>
            <p:nvPr/>
          </p:nvSpPr>
          <p:spPr bwMode="auto">
            <a:xfrm>
              <a:off x="2198717" y="2122825"/>
              <a:ext cx="115169" cy="370306"/>
            </a:xfrm>
            <a:custGeom>
              <a:avLst/>
              <a:gdLst/>
              <a:ahLst/>
              <a:cxnLst>
                <a:cxn ang="0">
                  <a:pos x="1" y="1"/>
                </a:cxn>
                <a:cxn ang="0">
                  <a:pos x="5" y="8"/>
                </a:cxn>
                <a:cxn ang="0">
                  <a:pos x="10" y="15"/>
                </a:cxn>
                <a:cxn ang="0">
                  <a:pos x="7" y="20"/>
                </a:cxn>
                <a:cxn ang="0">
                  <a:pos x="6" y="26"/>
                </a:cxn>
                <a:cxn ang="0">
                  <a:pos x="6" y="29"/>
                </a:cxn>
                <a:cxn ang="0">
                  <a:pos x="3" y="27"/>
                </a:cxn>
                <a:cxn ang="0">
                  <a:pos x="2" y="15"/>
                </a:cxn>
                <a:cxn ang="0">
                  <a:pos x="1" y="1"/>
                </a:cxn>
              </a:cxnLst>
              <a:rect l="0" t="0" r="r" b="b"/>
              <a:pathLst>
                <a:path w="10" h="30">
                  <a:moveTo>
                    <a:pt x="1" y="1"/>
                  </a:moveTo>
                  <a:cubicBezTo>
                    <a:pt x="2" y="0"/>
                    <a:pt x="3" y="7"/>
                    <a:pt x="5" y="8"/>
                  </a:cubicBezTo>
                  <a:cubicBezTo>
                    <a:pt x="8" y="10"/>
                    <a:pt x="10" y="12"/>
                    <a:pt x="10" y="15"/>
                  </a:cubicBezTo>
                  <a:cubicBezTo>
                    <a:pt x="10" y="17"/>
                    <a:pt x="8" y="17"/>
                    <a:pt x="7" y="20"/>
                  </a:cubicBezTo>
                  <a:cubicBezTo>
                    <a:pt x="6" y="23"/>
                    <a:pt x="6" y="23"/>
                    <a:pt x="6" y="26"/>
                  </a:cubicBezTo>
                  <a:cubicBezTo>
                    <a:pt x="7" y="28"/>
                    <a:pt x="7" y="28"/>
                    <a:pt x="6" y="29"/>
                  </a:cubicBezTo>
                  <a:cubicBezTo>
                    <a:pt x="4" y="30"/>
                    <a:pt x="3" y="27"/>
                    <a:pt x="3" y="27"/>
                  </a:cubicBezTo>
                  <a:cubicBezTo>
                    <a:pt x="3" y="23"/>
                    <a:pt x="2" y="19"/>
                    <a:pt x="2" y="15"/>
                  </a:cubicBezTo>
                  <a:cubicBezTo>
                    <a:pt x="2" y="15"/>
                    <a:pt x="0" y="1"/>
                    <a:pt x="1" y="1"/>
                  </a:cubicBezTo>
                  <a:close/>
                </a:path>
              </a:pathLst>
            </a:custGeom>
            <a:solidFill>
              <a:srgbClr val="E2643B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519" dirty="0">
                <a:solidFill>
                  <a:prstClr val="black"/>
                </a:solidFill>
              </a:endParaRPr>
            </a:p>
          </p:txBody>
        </p:sp>
        <p:sp>
          <p:nvSpPr>
            <p:cNvPr id="379" name="Freeform 914"/>
            <p:cNvSpPr>
              <a:spLocks/>
            </p:cNvSpPr>
            <p:nvPr/>
          </p:nvSpPr>
          <p:spPr bwMode="auto">
            <a:xfrm>
              <a:off x="2198717" y="2122825"/>
              <a:ext cx="115169" cy="370306"/>
            </a:xfrm>
            <a:custGeom>
              <a:avLst/>
              <a:gdLst/>
              <a:ahLst/>
              <a:cxnLst>
                <a:cxn ang="0">
                  <a:pos x="1" y="1"/>
                </a:cxn>
                <a:cxn ang="0">
                  <a:pos x="5" y="8"/>
                </a:cxn>
                <a:cxn ang="0">
                  <a:pos x="10" y="15"/>
                </a:cxn>
                <a:cxn ang="0">
                  <a:pos x="7" y="20"/>
                </a:cxn>
                <a:cxn ang="0">
                  <a:pos x="6" y="26"/>
                </a:cxn>
                <a:cxn ang="0">
                  <a:pos x="6" y="29"/>
                </a:cxn>
                <a:cxn ang="0">
                  <a:pos x="3" y="27"/>
                </a:cxn>
                <a:cxn ang="0">
                  <a:pos x="2" y="15"/>
                </a:cxn>
                <a:cxn ang="0">
                  <a:pos x="1" y="1"/>
                </a:cxn>
              </a:cxnLst>
              <a:rect l="0" t="0" r="r" b="b"/>
              <a:pathLst>
                <a:path w="10" h="30">
                  <a:moveTo>
                    <a:pt x="1" y="1"/>
                  </a:moveTo>
                  <a:cubicBezTo>
                    <a:pt x="2" y="0"/>
                    <a:pt x="3" y="7"/>
                    <a:pt x="5" y="8"/>
                  </a:cubicBezTo>
                  <a:cubicBezTo>
                    <a:pt x="7" y="10"/>
                    <a:pt x="10" y="13"/>
                    <a:pt x="10" y="15"/>
                  </a:cubicBezTo>
                  <a:cubicBezTo>
                    <a:pt x="10" y="17"/>
                    <a:pt x="8" y="17"/>
                    <a:pt x="7" y="20"/>
                  </a:cubicBezTo>
                  <a:cubicBezTo>
                    <a:pt x="5" y="23"/>
                    <a:pt x="5" y="23"/>
                    <a:pt x="6" y="26"/>
                  </a:cubicBezTo>
                  <a:cubicBezTo>
                    <a:pt x="7" y="28"/>
                    <a:pt x="7" y="28"/>
                    <a:pt x="6" y="29"/>
                  </a:cubicBezTo>
                  <a:cubicBezTo>
                    <a:pt x="4" y="30"/>
                    <a:pt x="3" y="27"/>
                    <a:pt x="3" y="27"/>
                  </a:cubicBezTo>
                  <a:cubicBezTo>
                    <a:pt x="3" y="23"/>
                    <a:pt x="2" y="19"/>
                    <a:pt x="2" y="15"/>
                  </a:cubicBezTo>
                  <a:cubicBezTo>
                    <a:pt x="2" y="15"/>
                    <a:pt x="0" y="1"/>
                    <a:pt x="1" y="1"/>
                  </a:cubicBezTo>
                  <a:close/>
                </a:path>
              </a:pathLst>
            </a:custGeom>
            <a:solidFill>
              <a:srgbClr val="E4663D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519" dirty="0">
                <a:solidFill>
                  <a:prstClr val="black"/>
                </a:solidFill>
              </a:endParaRPr>
            </a:p>
          </p:txBody>
        </p:sp>
        <p:sp>
          <p:nvSpPr>
            <p:cNvPr id="380" name="Freeform 915"/>
            <p:cNvSpPr>
              <a:spLocks/>
            </p:cNvSpPr>
            <p:nvPr/>
          </p:nvSpPr>
          <p:spPr bwMode="auto">
            <a:xfrm>
              <a:off x="2198723" y="2122825"/>
              <a:ext cx="103651" cy="370306"/>
            </a:xfrm>
            <a:custGeom>
              <a:avLst/>
              <a:gdLst/>
              <a:ahLst/>
              <a:cxnLst>
                <a:cxn ang="0">
                  <a:pos x="1" y="1"/>
                </a:cxn>
                <a:cxn ang="0">
                  <a:pos x="5" y="8"/>
                </a:cxn>
                <a:cxn ang="0">
                  <a:pos x="9" y="15"/>
                </a:cxn>
                <a:cxn ang="0">
                  <a:pos x="6" y="20"/>
                </a:cxn>
                <a:cxn ang="0">
                  <a:pos x="6" y="26"/>
                </a:cxn>
                <a:cxn ang="0">
                  <a:pos x="6" y="29"/>
                </a:cxn>
                <a:cxn ang="0">
                  <a:pos x="3" y="27"/>
                </a:cxn>
                <a:cxn ang="0">
                  <a:pos x="2" y="15"/>
                </a:cxn>
                <a:cxn ang="0">
                  <a:pos x="1" y="1"/>
                </a:cxn>
              </a:cxnLst>
              <a:rect l="0" t="0" r="r" b="b"/>
              <a:pathLst>
                <a:path w="9" h="30">
                  <a:moveTo>
                    <a:pt x="1" y="1"/>
                  </a:moveTo>
                  <a:cubicBezTo>
                    <a:pt x="2" y="0"/>
                    <a:pt x="3" y="7"/>
                    <a:pt x="5" y="8"/>
                  </a:cubicBezTo>
                  <a:cubicBezTo>
                    <a:pt x="7" y="10"/>
                    <a:pt x="9" y="13"/>
                    <a:pt x="9" y="15"/>
                  </a:cubicBezTo>
                  <a:cubicBezTo>
                    <a:pt x="9" y="17"/>
                    <a:pt x="8" y="17"/>
                    <a:pt x="6" y="20"/>
                  </a:cubicBezTo>
                  <a:cubicBezTo>
                    <a:pt x="5" y="23"/>
                    <a:pt x="5" y="23"/>
                    <a:pt x="6" y="26"/>
                  </a:cubicBezTo>
                  <a:cubicBezTo>
                    <a:pt x="7" y="28"/>
                    <a:pt x="7" y="27"/>
                    <a:pt x="6" y="29"/>
                  </a:cubicBezTo>
                  <a:cubicBezTo>
                    <a:pt x="4" y="30"/>
                    <a:pt x="3" y="27"/>
                    <a:pt x="3" y="27"/>
                  </a:cubicBezTo>
                  <a:cubicBezTo>
                    <a:pt x="3" y="23"/>
                    <a:pt x="2" y="19"/>
                    <a:pt x="2" y="15"/>
                  </a:cubicBezTo>
                  <a:cubicBezTo>
                    <a:pt x="2" y="15"/>
                    <a:pt x="0" y="1"/>
                    <a:pt x="1" y="1"/>
                  </a:cubicBezTo>
                  <a:close/>
                </a:path>
              </a:pathLst>
            </a:custGeom>
            <a:solidFill>
              <a:srgbClr val="E569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519" dirty="0">
                <a:solidFill>
                  <a:prstClr val="black"/>
                </a:solidFill>
              </a:endParaRPr>
            </a:p>
          </p:txBody>
        </p:sp>
        <p:sp>
          <p:nvSpPr>
            <p:cNvPr id="381" name="Freeform 916"/>
            <p:cNvSpPr>
              <a:spLocks/>
            </p:cNvSpPr>
            <p:nvPr/>
          </p:nvSpPr>
          <p:spPr bwMode="auto">
            <a:xfrm>
              <a:off x="2198723" y="2122825"/>
              <a:ext cx="103651" cy="370306"/>
            </a:xfrm>
            <a:custGeom>
              <a:avLst/>
              <a:gdLst/>
              <a:ahLst/>
              <a:cxnLst>
                <a:cxn ang="0">
                  <a:pos x="1" y="1"/>
                </a:cxn>
                <a:cxn ang="0">
                  <a:pos x="5" y="8"/>
                </a:cxn>
                <a:cxn ang="0">
                  <a:pos x="9" y="15"/>
                </a:cxn>
                <a:cxn ang="0">
                  <a:pos x="6" y="20"/>
                </a:cxn>
                <a:cxn ang="0">
                  <a:pos x="6" y="26"/>
                </a:cxn>
                <a:cxn ang="0">
                  <a:pos x="6" y="29"/>
                </a:cxn>
                <a:cxn ang="0">
                  <a:pos x="3" y="27"/>
                </a:cxn>
                <a:cxn ang="0">
                  <a:pos x="2" y="15"/>
                </a:cxn>
                <a:cxn ang="0">
                  <a:pos x="1" y="1"/>
                </a:cxn>
              </a:cxnLst>
              <a:rect l="0" t="0" r="r" b="b"/>
              <a:pathLst>
                <a:path w="9" h="30">
                  <a:moveTo>
                    <a:pt x="1" y="1"/>
                  </a:moveTo>
                  <a:cubicBezTo>
                    <a:pt x="2" y="0"/>
                    <a:pt x="3" y="7"/>
                    <a:pt x="5" y="8"/>
                  </a:cubicBezTo>
                  <a:cubicBezTo>
                    <a:pt x="7" y="10"/>
                    <a:pt x="9" y="13"/>
                    <a:pt x="9" y="15"/>
                  </a:cubicBezTo>
                  <a:cubicBezTo>
                    <a:pt x="9" y="17"/>
                    <a:pt x="7" y="17"/>
                    <a:pt x="6" y="20"/>
                  </a:cubicBezTo>
                  <a:cubicBezTo>
                    <a:pt x="5" y="23"/>
                    <a:pt x="5" y="23"/>
                    <a:pt x="6" y="26"/>
                  </a:cubicBezTo>
                  <a:cubicBezTo>
                    <a:pt x="6" y="28"/>
                    <a:pt x="7" y="27"/>
                    <a:pt x="6" y="29"/>
                  </a:cubicBezTo>
                  <a:cubicBezTo>
                    <a:pt x="4" y="30"/>
                    <a:pt x="3" y="27"/>
                    <a:pt x="3" y="27"/>
                  </a:cubicBezTo>
                  <a:cubicBezTo>
                    <a:pt x="3" y="23"/>
                    <a:pt x="2" y="19"/>
                    <a:pt x="2" y="15"/>
                  </a:cubicBezTo>
                  <a:cubicBezTo>
                    <a:pt x="2" y="15"/>
                    <a:pt x="0" y="1"/>
                    <a:pt x="1" y="1"/>
                  </a:cubicBezTo>
                  <a:close/>
                </a:path>
              </a:pathLst>
            </a:custGeom>
            <a:solidFill>
              <a:srgbClr val="E56B43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519" dirty="0">
                <a:solidFill>
                  <a:prstClr val="black"/>
                </a:solidFill>
              </a:endParaRPr>
            </a:p>
          </p:txBody>
        </p:sp>
        <p:sp>
          <p:nvSpPr>
            <p:cNvPr id="382" name="Freeform 917"/>
            <p:cNvSpPr>
              <a:spLocks/>
            </p:cNvSpPr>
            <p:nvPr/>
          </p:nvSpPr>
          <p:spPr bwMode="auto">
            <a:xfrm>
              <a:off x="2198723" y="2122825"/>
              <a:ext cx="103651" cy="370306"/>
            </a:xfrm>
            <a:custGeom>
              <a:avLst/>
              <a:gdLst/>
              <a:ahLst/>
              <a:cxnLst>
                <a:cxn ang="0">
                  <a:pos x="1" y="1"/>
                </a:cxn>
                <a:cxn ang="0">
                  <a:pos x="5" y="8"/>
                </a:cxn>
                <a:cxn ang="0">
                  <a:pos x="9" y="15"/>
                </a:cxn>
                <a:cxn ang="0">
                  <a:pos x="6" y="20"/>
                </a:cxn>
                <a:cxn ang="0">
                  <a:pos x="6" y="26"/>
                </a:cxn>
                <a:cxn ang="0">
                  <a:pos x="5" y="29"/>
                </a:cxn>
                <a:cxn ang="0">
                  <a:pos x="3" y="27"/>
                </a:cxn>
                <a:cxn ang="0">
                  <a:pos x="2" y="15"/>
                </a:cxn>
                <a:cxn ang="0">
                  <a:pos x="1" y="1"/>
                </a:cxn>
              </a:cxnLst>
              <a:rect l="0" t="0" r="r" b="b"/>
              <a:pathLst>
                <a:path w="9" h="30">
                  <a:moveTo>
                    <a:pt x="1" y="1"/>
                  </a:moveTo>
                  <a:cubicBezTo>
                    <a:pt x="2" y="0"/>
                    <a:pt x="3" y="7"/>
                    <a:pt x="5" y="8"/>
                  </a:cubicBezTo>
                  <a:cubicBezTo>
                    <a:pt x="7" y="10"/>
                    <a:pt x="9" y="13"/>
                    <a:pt x="9" y="15"/>
                  </a:cubicBezTo>
                  <a:cubicBezTo>
                    <a:pt x="9" y="17"/>
                    <a:pt x="7" y="17"/>
                    <a:pt x="6" y="20"/>
                  </a:cubicBezTo>
                  <a:cubicBezTo>
                    <a:pt x="5" y="23"/>
                    <a:pt x="5" y="23"/>
                    <a:pt x="6" y="26"/>
                  </a:cubicBezTo>
                  <a:cubicBezTo>
                    <a:pt x="6" y="28"/>
                    <a:pt x="7" y="27"/>
                    <a:pt x="5" y="29"/>
                  </a:cubicBezTo>
                  <a:cubicBezTo>
                    <a:pt x="4" y="30"/>
                    <a:pt x="3" y="27"/>
                    <a:pt x="3" y="27"/>
                  </a:cubicBezTo>
                  <a:cubicBezTo>
                    <a:pt x="3" y="23"/>
                    <a:pt x="2" y="19"/>
                    <a:pt x="2" y="15"/>
                  </a:cubicBezTo>
                  <a:cubicBezTo>
                    <a:pt x="2" y="15"/>
                    <a:pt x="0" y="1"/>
                    <a:pt x="1" y="1"/>
                  </a:cubicBezTo>
                  <a:close/>
                </a:path>
              </a:pathLst>
            </a:custGeom>
            <a:solidFill>
              <a:srgbClr val="E66D4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519" dirty="0">
                <a:solidFill>
                  <a:prstClr val="black"/>
                </a:solidFill>
              </a:endParaRPr>
            </a:p>
          </p:txBody>
        </p:sp>
        <p:sp>
          <p:nvSpPr>
            <p:cNvPr id="383" name="Freeform 918"/>
            <p:cNvSpPr>
              <a:spLocks/>
            </p:cNvSpPr>
            <p:nvPr/>
          </p:nvSpPr>
          <p:spPr bwMode="auto">
            <a:xfrm>
              <a:off x="2198723" y="2122825"/>
              <a:ext cx="103651" cy="370306"/>
            </a:xfrm>
            <a:custGeom>
              <a:avLst/>
              <a:gdLst/>
              <a:ahLst/>
              <a:cxnLst>
                <a:cxn ang="0">
                  <a:pos x="1" y="1"/>
                </a:cxn>
                <a:cxn ang="0">
                  <a:pos x="5" y="8"/>
                </a:cxn>
                <a:cxn ang="0">
                  <a:pos x="8" y="15"/>
                </a:cxn>
                <a:cxn ang="0">
                  <a:pos x="6" y="20"/>
                </a:cxn>
                <a:cxn ang="0">
                  <a:pos x="5" y="25"/>
                </a:cxn>
                <a:cxn ang="0">
                  <a:pos x="5" y="29"/>
                </a:cxn>
                <a:cxn ang="0">
                  <a:pos x="3" y="27"/>
                </a:cxn>
                <a:cxn ang="0">
                  <a:pos x="2" y="15"/>
                </a:cxn>
                <a:cxn ang="0">
                  <a:pos x="1" y="1"/>
                </a:cxn>
              </a:cxnLst>
              <a:rect l="0" t="0" r="r" b="b"/>
              <a:pathLst>
                <a:path w="9" h="30">
                  <a:moveTo>
                    <a:pt x="1" y="1"/>
                  </a:moveTo>
                  <a:cubicBezTo>
                    <a:pt x="2" y="0"/>
                    <a:pt x="3" y="7"/>
                    <a:pt x="5" y="8"/>
                  </a:cubicBezTo>
                  <a:cubicBezTo>
                    <a:pt x="7" y="10"/>
                    <a:pt x="9" y="13"/>
                    <a:pt x="8" y="15"/>
                  </a:cubicBezTo>
                  <a:cubicBezTo>
                    <a:pt x="8" y="17"/>
                    <a:pt x="7" y="17"/>
                    <a:pt x="6" y="20"/>
                  </a:cubicBezTo>
                  <a:cubicBezTo>
                    <a:pt x="4" y="23"/>
                    <a:pt x="5" y="23"/>
                    <a:pt x="5" y="25"/>
                  </a:cubicBezTo>
                  <a:cubicBezTo>
                    <a:pt x="6" y="28"/>
                    <a:pt x="7" y="27"/>
                    <a:pt x="5" y="29"/>
                  </a:cubicBezTo>
                  <a:cubicBezTo>
                    <a:pt x="4" y="30"/>
                    <a:pt x="3" y="27"/>
                    <a:pt x="3" y="27"/>
                  </a:cubicBezTo>
                  <a:cubicBezTo>
                    <a:pt x="3" y="23"/>
                    <a:pt x="2" y="19"/>
                    <a:pt x="2" y="15"/>
                  </a:cubicBezTo>
                  <a:cubicBezTo>
                    <a:pt x="2" y="15"/>
                    <a:pt x="0" y="1"/>
                    <a:pt x="1" y="1"/>
                  </a:cubicBezTo>
                  <a:close/>
                </a:path>
              </a:pathLst>
            </a:custGeom>
            <a:solidFill>
              <a:srgbClr val="E8704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519" dirty="0">
                <a:solidFill>
                  <a:prstClr val="black"/>
                </a:solidFill>
              </a:endParaRPr>
            </a:p>
          </p:txBody>
        </p:sp>
        <p:sp>
          <p:nvSpPr>
            <p:cNvPr id="384" name="Freeform 919"/>
            <p:cNvSpPr>
              <a:spLocks/>
            </p:cNvSpPr>
            <p:nvPr/>
          </p:nvSpPr>
          <p:spPr bwMode="auto">
            <a:xfrm>
              <a:off x="2198717" y="2122825"/>
              <a:ext cx="92134" cy="370306"/>
            </a:xfrm>
            <a:custGeom>
              <a:avLst/>
              <a:gdLst/>
              <a:ahLst/>
              <a:cxnLst>
                <a:cxn ang="0">
                  <a:pos x="1" y="1"/>
                </a:cxn>
                <a:cxn ang="0">
                  <a:pos x="5" y="8"/>
                </a:cxn>
                <a:cxn ang="0">
                  <a:pos x="8" y="15"/>
                </a:cxn>
                <a:cxn ang="0">
                  <a:pos x="5" y="20"/>
                </a:cxn>
                <a:cxn ang="0">
                  <a:pos x="5" y="25"/>
                </a:cxn>
                <a:cxn ang="0">
                  <a:pos x="5" y="29"/>
                </a:cxn>
                <a:cxn ang="0">
                  <a:pos x="3" y="27"/>
                </a:cxn>
                <a:cxn ang="0">
                  <a:pos x="2" y="15"/>
                </a:cxn>
                <a:cxn ang="0">
                  <a:pos x="1" y="1"/>
                </a:cxn>
              </a:cxnLst>
              <a:rect l="0" t="0" r="r" b="b"/>
              <a:pathLst>
                <a:path w="8" h="30">
                  <a:moveTo>
                    <a:pt x="1" y="1"/>
                  </a:moveTo>
                  <a:cubicBezTo>
                    <a:pt x="2" y="0"/>
                    <a:pt x="3" y="7"/>
                    <a:pt x="5" y="8"/>
                  </a:cubicBezTo>
                  <a:cubicBezTo>
                    <a:pt x="6" y="10"/>
                    <a:pt x="8" y="13"/>
                    <a:pt x="8" y="15"/>
                  </a:cubicBezTo>
                  <a:cubicBezTo>
                    <a:pt x="8" y="17"/>
                    <a:pt x="7" y="17"/>
                    <a:pt x="5" y="20"/>
                  </a:cubicBezTo>
                  <a:cubicBezTo>
                    <a:pt x="4" y="23"/>
                    <a:pt x="5" y="23"/>
                    <a:pt x="5" y="25"/>
                  </a:cubicBezTo>
                  <a:cubicBezTo>
                    <a:pt x="6" y="28"/>
                    <a:pt x="6" y="27"/>
                    <a:pt x="5" y="29"/>
                  </a:cubicBezTo>
                  <a:cubicBezTo>
                    <a:pt x="4" y="30"/>
                    <a:pt x="3" y="27"/>
                    <a:pt x="3" y="27"/>
                  </a:cubicBezTo>
                  <a:cubicBezTo>
                    <a:pt x="3" y="23"/>
                    <a:pt x="2" y="19"/>
                    <a:pt x="2" y="15"/>
                  </a:cubicBezTo>
                  <a:cubicBezTo>
                    <a:pt x="2" y="15"/>
                    <a:pt x="0" y="1"/>
                    <a:pt x="1" y="1"/>
                  </a:cubicBezTo>
                  <a:close/>
                </a:path>
              </a:pathLst>
            </a:custGeom>
            <a:solidFill>
              <a:srgbClr val="E9724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519" dirty="0">
                <a:solidFill>
                  <a:prstClr val="black"/>
                </a:solidFill>
              </a:endParaRPr>
            </a:p>
          </p:txBody>
        </p:sp>
        <p:sp>
          <p:nvSpPr>
            <p:cNvPr id="385" name="Freeform 920"/>
            <p:cNvSpPr>
              <a:spLocks/>
            </p:cNvSpPr>
            <p:nvPr/>
          </p:nvSpPr>
          <p:spPr bwMode="auto">
            <a:xfrm>
              <a:off x="2198717" y="2122825"/>
              <a:ext cx="92134" cy="370306"/>
            </a:xfrm>
            <a:custGeom>
              <a:avLst/>
              <a:gdLst/>
              <a:ahLst/>
              <a:cxnLst>
                <a:cxn ang="0">
                  <a:pos x="1" y="1"/>
                </a:cxn>
                <a:cxn ang="0">
                  <a:pos x="5" y="9"/>
                </a:cxn>
                <a:cxn ang="0">
                  <a:pos x="8" y="15"/>
                </a:cxn>
                <a:cxn ang="0">
                  <a:pos x="5" y="20"/>
                </a:cxn>
                <a:cxn ang="0">
                  <a:pos x="5" y="25"/>
                </a:cxn>
                <a:cxn ang="0">
                  <a:pos x="5" y="29"/>
                </a:cxn>
                <a:cxn ang="0">
                  <a:pos x="3" y="27"/>
                </a:cxn>
                <a:cxn ang="0">
                  <a:pos x="2" y="15"/>
                </a:cxn>
                <a:cxn ang="0">
                  <a:pos x="1" y="1"/>
                </a:cxn>
              </a:cxnLst>
              <a:rect l="0" t="0" r="r" b="b"/>
              <a:pathLst>
                <a:path w="8" h="30">
                  <a:moveTo>
                    <a:pt x="1" y="1"/>
                  </a:moveTo>
                  <a:cubicBezTo>
                    <a:pt x="2" y="0"/>
                    <a:pt x="3" y="8"/>
                    <a:pt x="5" y="9"/>
                  </a:cubicBezTo>
                  <a:cubicBezTo>
                    <a:pt x="6" y="9"/>
                    <a:pt x="8" y="13"/>
                    <a:pt x="8" y="15"/>
                  </a:cubicBezTo>
                  <a:cubicBezTo>
                    <a:pt x="7" y="17"/>
                    <a:pt x="6" y="17"/>
                    <a:pt x="5" y="20"/>
                  </a:cubicBezTo>
                  <a:cubicBezTo>
                    <a:pt x="4" y="23"/>
                    <a:pt x="4" y="23"/>
                    <a:pt x="5" y="25"/>
                  </a:cubicBezTo>
                  <a:cubicBezTo>
                    <a:pt x="6" y="28"/>
                    <a:pt x="6" y="27"/>
                    <a:pt x="5" y="29"/>
                  </a:cubicBezTo>
                  <a:cubicBezTo>
                    <a:pt x="4" y="30"/>
                    <a:pt x="3" y="27"/>
                    <a:pt x="3" y="27"/>
                  </a:cubicBezTo>
                  <a:cubicBezTo>
                    <a:pt x="3" y="23"/>
                    <a:pt x="2" y="19"/>
                    <a:pt x="2" y="15"/>
                  </a:cubicBezTo>
                  <a:cubicBezTo>
                    <a:pt x="2" y="15"/>
                    <a:pt x="0" y="1"/>
                    <a:pt x="1" y="1"/>
                  </a:cubicBezTo>
                  <a:close/>
                </a:path>
              </a:pathLst>
            </a:custGeom>
            <a:solidFill>
              <a:srgbClr val="EB754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519" dirty="0">
                <a:solidFill>
                  <a:prstClr val="black"/>
                </a:solidFill>
              </a:endParaRPr>
            </a:p>
          </p:txBody>
        </p:sp>
        <p:sp>
          <p:nvSpPr>
            <p:cNvPr id="386" name="Freeform 921"/>
            <p:cNvSpPr>
              <a:spLocks/>
            </p:cNvSpPr>
            <p:nvPr/>
          </p:nvSpPr>
          <p:spPr bwMode="auto">
            <a:xfrm>
              <a:off x="2198717" y="2122825"/>
              <a:ext cx="92134" cy="370306"/>
            </a:xfrm>
            <a:custGeom>
              <a:avLst/>
              <a:gdLst/>
              <a:ahLst/>
              <a:cxnLst>
                <a:cxn ang="0">
                  <a:pos x="1" y="1"/>
                </a:cxn>
                <a:cxn ang="0">
                  <a:pos x="5" y="9"/>
                </a:cxn>
                <a:cxn ang="0">
                  <a:pos x="8" y="15"/>
                </a:cxn>
                <a:cxn ang="0">
                  <a:pos x="5" y="20"/>
                </a:cxn>
                <a:cxn ang="0">
                  <a:pos x="5" y="25"/>
                </a:cxn>
                <a:cxn ang="0">
                  <a:pos x="5" y="29"/>
                </a:cxn>
                <a:cxn ang="0">
                  <a:pos x="3" y="27"/>
                </a:cxn>
                <a:cxn ang="0">
                  <a:pos x="2" y="15"/>
                </a:cxn>
                <a:cxn ang="0">
                  <a:pos x="1" y="1"/>
                </a:cxn>
              </a:cxnLst>
              <a:rect l="0" t="0" r="r" b="b"/>
              <a:pathLst>
                <a:path w="8" h="30">
                  <a:moveTo>
                    <a:pt x="1" y="1"/>
                  </a:moveTo>
                  <a:cubicBezTo>
                    <a:pt x="2" y="0"/>
                    <a:pt x="4" y="8"/>
                    <a:pt x="5" y="9"/>
                  </a:cubicBezTo>
                  <a:cubicBezTo>
                    <a:pt x="6" y="9"/>
                    <a:pt x="8" y="13"/>
                    <a:pt x="8" y="15"/>
                  </a:cubicBezTo>
                  <a:cubicBezTo>
                    <a:pt x="7" y="17"/>
                    <a:pt x="6" y="17"/>
                    <a:pt x="5" y="20"/>
                  </a:cubicBezTo>
                  <a:cubicBezTo>
                    <a:pt x="4" y="23"/>
                    <a:pt x="4" y="23"/>
                    <a:pt x="5" y="25"/>
                  </a:cubicBezTo>
                  <a:cubicBezTo>
                    <a:pt x="5" y="28"/>
                    <a:pt x="6" y="27"/>
                    <a:pt x="5" y="29"/>
                  </a:cubicBezTo>
                  <a:cubicBezTo>
                    <a:pt x="4" y="30"/>
                    <a:pt x="3" y="27"/>
                    <a:pt x="3" y="27"/>
                  </a:cubicBezTo>
                  <a:cubicBezTo>
                    <a:pt x="3" y="23"/>
                    <a:pt x="2" y="19"/>
                    <a:pt x="2" y="15"/>
                  </a:cubicBezTo>
                  <a:cubicBezTo>
                    <a:pt x="2" y="15"/>
                    <a:pt x="0" y="1"/>
                    <a:pt x="1" y="1"/>
                  </a:cubicBezTo>
                  <a:close/>
                </a:path>
              </a:pathLst>
            </a:custGeom>
            <a:solidFill>
              <a:srgbClr val="EC785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519" dirty="0">
                <a:solidFill>
                  <a:prstClr val="black"/>
                </a:solidFill>
              </a:endParaRPr>
            </a:p>
          </p:txBody>
        </p:sp>
        <p:sp>
          <p:nvSpPr>
            <p:cNvPr id="387" name="Freeform 922"/>
            <p:cNvSpPr>
              <a:spLocks/>
            </p:cNvSpPr>
            <p:nvPr/>
          </p:nvSpPr>
          <p:spPr bwMode="auto">
            <a:xfrm>
              <a:off x="2198717" y="2122825"/>
              <a:ext cx="92134" cy="370306"/>
            </a:xfrm>
            <a:custGeom>
              <a:avLst/>
              <a:gdLst/>
              <a:ahLst/>
              <a:cxnLst>
                <a:cxn ang="0">
                  <a:pos x="1" y="1"/>
                </a:cxn>
                <a:cxn ang="0">
                  <a:pos x="5" y="9"/>
                </a:cxn>
                <a:cxn ang="0">
                  <a:pos x="7" y="15"/>
                </a:cxn>
                <a:cxn ang="0">
                  <a:pos x="4" y="20"/>
                </a:cxn>
                <a:cxn ang="0">
                  <a:pos x="5" y="25"/>
                </a:cxn>
                <a:cxn ang="0">
                  <a:pos x="5" y="28"/>
                </a:cxn>
                <a:cxn ang="0">
                  <a:pos x="3" y="27"/>
                </a:cxn>
                <a:cxn ang="0">
                  <a:pos x="2" y="15"/>
                </a:cxn>
                <a:cxn ang="0">
                  <a:pos x="1" y="1"/>
                </a:cxn>
              </a:cxnLst>
              <a:rect l="0" t="0" r="r" b="b"/>
              <a:pathLst>
                <a:path w="8" h="30">
                  <a:moveTo>
                    <a:pt x="1" y="1"/>
                  </a:moveTo>
                  <a:cubicBezTo>
                    <a:pt x="2" y="0"/>
                    <a:pt x="4" y="8"/>
                    <a:pt x="5" y="9"/>
                  </a:cubicBezTo>
                  <a:cubicBezTo>
                    <a:pt x="6" y="9"/>
                    <a:pt x="8" y="13"/>
                    <a:pt x="7" y="15"/>
                  </a:cubicBezTo>
                  <a:cubicBezTo>
                    <a:pt x="7" y="16"/>
                    <a:pt x="6" y="17"/>
                    <a:pt x="4" y="20"/>
                  </a:cubicBezTo>
                  <a:cubicBezTo>
                    <a:pt x="3" y="23"/>
                    <a:pt x="4" y="23"/>
                    <a:pt x="5" y="25"/>
                  </a:cubicBezTo>
                  <a:cubicBezTo>
                    <a:pt x="5" y="28"/>
                    <a:pt x="6" y="27"/>
                    <a:pt x="5" y="28"/>
                  </a:cubicBezTo>
                  <a:cubicBezTo>
                    <a:pt x="4" y="30"/>
                    <a:pt x="3" y="27"/>
                    <a:pt x="3" y="27"/>
                  </a:cubicBezTo>
                  <a:lnTo>
                    <a:pt x="2" y="15"/>
                  </a:lnTo>
                  <a:cubicBezTo>
                    <a:pt x="2" y="15"/>
                    <a:pt x="0" y="1"/>
                    <a:pt x="1" y="1"/>
                  </a:cubicBezTo>
                  <a:close/>
                </a:path>
              </a:pathLst>
            </a:custGeom>
            <a:solidFill>
              <a:srgbClr val="EE7B5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519" dirty="0">
                <a:solidFill>
                  <a:prstClr val="black"/>
                </a:solidFill>
              </a:endParaRPr>
            </a:p>
          </p:txBody>
        </p:sp>
        <p:sp>
          <p:nvSpPr>
            <p:cNvPr id="388" name="Freeform 923"/>
            <p:cNvSpPr>
              <a:spLocks/>
            </p:cNvSpPr>
            <p:nvPr/>
          </p:nvSpPr>
          <p:spPr bwMode="auto">
            <a:xfrm>
              <a:off x="3569330" y="1197062"/>
              <a:ext cx="909827" cy="370306"/>
            </a:xfrm>
            <a:custGeom>
              <a:avLst/>
              <a:gdLst/>
              <a:ahLst/>
              <a:cxnLst>
                <a:cxn ang="0">
                  <a:pos x="9" y="6"/>
                </a:cxn>
                <a:cxn ang="0">
                  <a:pos x="67" y="6"/>
                </a:cxn>
                <a:cxn ang="0">
                  <a:pos x="76" y="11"/>
                </a:cxn>
                <a:cxn ang="0">
                  <a:pos x="70" y="17"/>
                </a:cxn>
                <a:cxn ang="0">
                  <a:pos x="60" y="20"/>
                </a:cxn>
                <a:cxn ang="0">
                  <a:pos x="42" y="24"/>
                </a:cxn>
                <a:cxn ang="0">
                  <a:pos x="25" y="30"/>
                </a:cxn>
                <a:cxn ang="0">
                  <a:pos x="12" y="24"/>
                </a:cxn>
                <a:cxn ang="0">
                  <a:pos x="1" y="21"/>
                </a:cxn>
                <a:cxn ang="0">
                  <a:pos x="9" y="6"/>
                </a:cxn>
              </a:cxnLst>
              <a:rect l="0" t="0" r="r" b="b"/>
              <a:pathLst>
                <a:path w="79" h="30">
                  <a:moveTo>
                    <a:pt x="9" y="6"/>
                  </a:moveTo>
                  <a:cubicBezTo>
                    <a:pt x="18" y="10"/>
                    <a:pt x="55" y="15"/>
                    <a:pt x="67" y="6"/>
                  </a:cubicBezTo>
                  <a:cubicBezTo>
                    <a:pt x="74" y="0"/>
                    <a:pt x="79" y="6"/>
                    <a:pt x="76" y="11"/>
                  </a:cubicBezTo>
                  <a:cubicBezTo>
                    <a:pt x="74" y="17"/>
                    <a:pt x="74" y="15"/>
                    <a:pt x="70" y="17"/>
                  </a:cubicBezTo>
                  <a:cubicBezTo>
                    <a:pt x="67" y="19"/>
                    <a:pt x="67" y="18"/>
                    <a:pt x="60" y="20"/>
                  </a:cubicBezTo>
                  <a:cubicBezTo>
                    <a:pt x="53" y="22"/>
                    <a:pt x="49" y="20"/>
                    <a:pt x="42" y="24"/>
                  </a:cubicBezTo>
                  <a:cubicBezTo>
                    <a:pt x="35" y="29"/>
                    <a:pt x="32" y="30"/>
                    <a:pt x="25" y="30"/>
                  </a:cubicBezTo>
                  <a:cubicBezTo>
                    <a:pt x="18" y="29"/>
                    <a:pt x="15" y="25"/>
                    <a:pt x="12" y="24"/>
                  </a:cubicBezTo>
                  <a:cubicBezTo>
                    <a:pt x="10" y="23"/>
                    <a:pt x="4" y="24"/>
                    <a:pt x="1" y="21"/>
                  </a:cubicBezTo>
                  <a:cubicBezTo>
                    <a:pt x="0" y="18"/>
                    <a:pt x="0" y="3"/>
                    <a:pt x="9" y="6"/>
                  </a:cubicBezTo>
                  <a:close/>
                </a:path>
              </a:pathLst>
            </a:custGeom>
            <a:solidFill>
              <a:srgbClr val="D5451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519" dirty="0">
                <a:solidFill>
                  <a:prstClr val="black"/>
                </a:solidFill>
              </a:endParaRPr>
            </a:p>
          </p:txBody>
        </p:sp>
        <p:sp>
          <p:nvSpPr>
            <p:cNvPr id="389" name="Freeform 924"/>
            <p:cNvSpPr>
              <a:spLocks/>
            </p:cNvSpPr>
            <p:nvPr/>
          </p:nvSpPr>
          <p:spPr bwMode="auto">
            <a:xfrm>
              <a:off x="3569330" y="1197062"/>
              <a:ext cx="909827" cy="370306"/>
            </a:xfrm>
            <a:custGeom>
              <a:avLst/>
              <a:gdLst/>
              <a:ahLst/>
              <a:cxnLst>
                <a:cxn ang="0">
                  <a:pos x="9" y="7"/>
                </a:cxn>
                <a:cxn ang="0">
                  <a:pos x="67" y="6"/>
                </a:cxn>
                <a:cxn ang="0">
                  <a:pos x="76" y="11"/>
                </a:cxn>
                <a:cxn ang="0">
                  <a:pos x="70" y="17"/>
                </a:cxn>
                <a:cxn ang="0">
                  <a:pos x="60" y="20"/>
                </a:cxn>
                <a:cxn ang="0">
                  <a:pos x="42" y="24"/>
                </a:cxn>
                <a:cxn ang="0">
                  <a:pos x="25" y="29"/>
                </a:cxn>
                <a:cxn ang="0">
                  <a:pos x="12" y="24"/>
                </a:cxn>
                <a:cxn ang="0">
                  <a:pos x="2" y="21"/>
                </a:cxn>
                <a:cxn ang="0">
                  <a:pos x="9" y="7"/>
                </a:cxn>
              </a:cxnLst>
              <a:rect l="0" t="0" r="r" b="b"/>
              <a:pathLst>
                <a:path w="79" h="30">
                  <a:moveTo>
                    <a:pt x="9" y="7"/>
                  </a:moveTo>
                  <a:cubicBezTo>
                    <a:pt x="18" y="10"/>
                    <a:pt x="55" y="15"/>
                    <a:pt x="67" y="6"/>
                  </a:cubicBezTo>
                  <a:cubicBezTo>
                    <a:pt x="74" y="0"/>
                    <a:pt x="79" y="6"/>
                    <a:pt x="76" y="11"/>
                  </a:cubicBezTo>
                  <a:cubicBezTo>
                    <a:pt x="74" y="16"/>
                    <a:pt x="74" y="14"/>
                    <a:pt x="70" y="17"/>
                  </a:cubicBezTo>
                  <a:cubicBezTo>
                    <a:pt x="67" y="19"/>
                    <a:pt x="67" y="18"/>
                    <a:pt x="60" y="20"/>
                  </a:cubicBezTo>
                  <a:cubicBezTo>
                    <a:pt x="53" y="22"/>
                    <a:pt x="49" y="20"/>
                    <a:pt x="42" y="24"/>
                  </a:cubicBezTo>
                  <a:cubicBezTo>
                    <a:pt x="34" y="28"/>
                    <a:pt x="32" y="30"/>
                    <a:pt x="25" y="29"/>
                  </a:cubicBezTo>
                  <a:cubicBezTo>
                    <a:pt x="19" y="29"/>
                    <a:pt x="15" y="25"/>
                    <a:pt x="12" y="24"/>
                  </a:cubicBezTo>
                  <a:cubicBezTo>
                    <a:pt x="10" y="23"/>
                    <a:pt x="4" y="23"/>
                    <a:pt x="2" y="21"/>
                  </a:cubicBezTo>
                  <a:cubicBezTo>
                    <a:pt x="0" y="18"/>
                    <a:pt x="0" y="4"/>
                    <a:pt x="9" y="7"/>
                  </a:cubicBezTo>
                  <a:close/>
                </a:path>
              </a:pathLst>
            </a:custGeom>
            <a:solidFill>
              <a:srgbClr val="D54614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519" dirty="0">
                <a:solidFill>
                  <a:prstClr val="black"/>
                </a:solidFill>
              </a:endParaRPr>
            </a:p>
          </p:txBody>
        </p:sp>
        <p:sp>
          <p:nvSpPr>
            <p:cNvPr id="390" name="Freeform 925"/>
            <p:cNvSpPr>
              <a:spLocks/>
            </p:cNvSpPr>
            <p:nvPr/>
          </p:nvSpPr>
          <p:spPr bwMode="auto">
            <a:xfrm>
              <a:off x="3569330" y="1209404"/>
              <a:ext cx="909827" cy="357962"/>
            </a:xfrm>
            <a:custGeom>
              <a:avLst/>
              <a:gdLst/>
              <a:ahLst/>
              <a:cxnLst>
                <a:cxn ang="0">
                  <a:pos x="9" y="6"/>
                </a:cxn>
                <a:cxn ang="0">
                  <a:pos x="67" y="6"/>
                </a:cxn>
                <a:cxn ang="0">
                  <a:pos x="76" y="10"/>
                </a:cxn>
                <a:cxn ang="0">
                  <a:pos x="70" y="15"/>
                </a:cxn>
                <a:cxn ang="0">
                  <a:pos x="60" y="18"/>
                </a:cxn>
                <a:cxn ang="0">
                  <a:pos x="42" y="23"/>
                </a:cxn>
                <a:cxn ang="0">
                  <a:pos x="25" y="28"/>
                </a:cxn>
                <a:cxn ang="0">
                  <a:pos x="12" y="23"/>
                </a:cxn>
                <a:cxn ang="0">
                  <a:pos x="2" y="20"/>
                </a:cxn>
                <a:cxn ang="0">
                  <a:pos x="9" y="6"/>
                </a:cxn>
              </a:cxnLst>
              <a:rect l="0" t="0" r="r" b="b"/>
              <a:pathLst>
                <a:path w="79" h="29">
                  <a:moveTo>
                    <a:pt x="9" y="6"/>
                  </a:moveTo>
                  <a:cubicBezTo>
                    <a:pt x="17" y="9"/>
                    <a:pt x="55" y="14"/>
                    <a:pt x="67" y="6"/>
                  </a:cubicBezTo>
                  <a:cubicBezTo>
                    <a:pt x="74" y="0"/>
                    <a:pt x="79" y="5"/>
                    <a:pt x="76" y="10"/>
                  </a:cubicBezTo>
                  <a:cubicBezTo>
                    <a:pt x="74" y="15"/>
                    <a:pt x="74" y="13"/>
                    <a:pt x="70" y="15"/>
                  </a:cubicBezTo>
                  <a:cubicBezTo>
                    <a:pt x="67" y="18"/>
                    <a:pt x="67" y="16"/>
                    <a:pt x="60" y="18"/>
                  </a:cubicBezTo>
                  <a:cubicBezTo>
                    <a:pt x="53" y="20"/>
                    <a:pt x="49" y="19"/>
                    <a:pt x="42" y="23"/>
                  </a:cubicBezTo>
                  <a:cubicBezTo>
                    <a:pt x="34" y="27"/>
                    <a:pt x="32" y="29"/>
                    <a:pt x="25" y="28"/>
                  </a:cubicBezTo>
                  <a:cubicBezTo>
                    <a:pt x="19" y="27"/>
                    <a:pt x="15" y="24"/>
                    <a:pt x="12" y="23"/>
                  </a:cubicBezTo>
                  <a:cubicBezTo>
                    <a:pt x="10" y="21"/>
                    <a:pt x="4" y="22"/>
                    <a:pt x="2" y="20"/>
                  </a:cubicBezTo>
                  <a:cubicBezTo>
                    <a:pt x="0" y="17"/>
                    <a:pt x="1" y="4"/>
                    <a:pt x="9" y="6"/>
                  </a:cubicBezTo>
                  <a:close/>
                </a:path>
              </a:pathLst>
            </a:custGeom>
            <a:solidFill>
              <a:srgbClr val="D649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519" dirty="0">
                <a:solidFill>
                  <a:prstClr val="black"/>
                </a:solidFill>
              </a:endParaRPr>
            </a:p>
          </p:txBody>
        </p:sp>
        <p:sp>
          <p:nvSpPr>
            <p:cNvPr id="391" name="Freeform 926"/>
            <p:cNvSpPr>
              <a:spLocks/>
            </p:cNvSpPr>
            <p:nvPr/>
          </p:nvSpPr>
          <p:spPr bwMode="auto">
            <a:xfrm>
              <a:off x="3580733" y="1209404"/>
              <a:ext cx="898310" cy="345618"/>
            </a:xfrm>
            <a:custGeom>
              <a:avLst/>
              <a:gdLst/>
              <a:ahLst/>
              <a:cxnLst>
                <a:cxn ang="0">
                  <a:pos x="8" y="7"/>
                </a:cxn>
                <a:cxn ang="0">
                  <a:pos x="66" y="6"/>
                </a:cxn>
                <a:cxn ang="0">
                  <a:pos x="75" y="10"/>
                </a:cxn>
                <a:cxn ang="0">
                  <a:pos x="69" y="15"/>
                </a:cxn>
                <a:cxn ang="0">
                  <a:pos x="59" y="18"/>
                </a:cxn>
                <a:cxn ang="0">
                  <a:pos x="41" y="22"/>
                </a:cxn>
                <a:cxn ang="0">
                  <a:pos x="24" y="27"/>
                </a:cxn>
                <a:cxn ang="0">
                  <a:pos x="11" y="22"/>
                </a:cxn>
                <a:cxn ang="0">
                  <a:pos x="1" y="20"/>
                </a:cxn>
                <a:cxn ang="0">
                  <a:pos x="8" y="7"/>
                </a:cxn>
              </a:cxnLst>
              <a:rect l="0" t="0" r="r" b="b"/>
              <a:pathLst>
                <a:path w="78" h="28">
                  <a:moveTo>
                    <a:pt x="8" y="7"/>
                  </a:moveTo>
                  <a:cubicBezTo>
                    <a:pt x="16" y="9"/>
                    <a:pt x="55" y="14"/>
                    <a:pt x="66" y="6"/>
                  </a:cubicBezTo>
                  <a:cubicBezTo>
                    <a:pt x="73" y="0"/>
                    <a:pt x="78" y="5"/>
                    <a:pt x="75" y="10"/>
                  </a:cubicBezTo>
                  <a:cubicBezTo>
                    <a:pt x="73" y="14"/>
                    <a:pt x="73" y="13"/>
                    <a:pt x="69" y="15"/>
                  </a:cubicBezTo>
                  <a:cubicBezTo>
                    <a:pt x="66" y="17"/>
                    <a:pt x="66" y="16"/>
                    <a:pt x="59" y="18"/>
                  </a:cubicBezTo>
                  <a:cubicBezTo>
                    <a:pt x="52" y="20"/>
                    <a:pt x="48" y="18"/>
                    <a:pt x="41" y="22"/>
                  </a:cubicBezTo>
                  <a:cubicBezTo>
                    <a:pt x="33" y="27"/>
                    <a:pt x="31" y="28"/>
                    <a:pt x="24" y="27"/>
                  </a:cubicBezTo>
                  <a:cubicBezTo>
                    <a:pt x="18" y="27"/>
                    <a:pt x="14" y="24"/>
                    <a:pt x="11" y="22"/>
                  </a:cubicBezTo>
                  <a:cubicBezTo>
                    <a:pt x="9" y="21"/>
                    <a:pt x="4" y="22"/>
                    <a:pt x="1" y="20"/>
                  </a:cubicBezTo>
                  <a:cubicBezTo>
                    <a:pt x="0" y="17"/>
                    <a:pt x="0" y="5"/>
                    <a:pt x="8" y="7"/>
                  </a:cubicBezTo>
                  <a:close/>
                </a:path>
              </a:pathLst>
            </a:custGeom>
            <a:solidFill>
              <a:srgbClr val="D74A1A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519" dirty="0">
                <a:solidFill>
                  <a:prstClr val="black"/>
                </a:solidFill>
              </a:endParaRPr>
            </a:p>
          </p:txBody>
        </p:sp>
        <p:sp>
          <p:nvSpPr>
            <p:cNvPr id="392" name="Freeform 927"/>
            <p:cNvSpPr>
              <a:spLocks/>
            </p:cNvSpPr>
            <p:nvPr/>
          </p:nvSpPr>
          <p:spPr bwMode="auto">
            <a:xfrm>
              <a:off x="3580737" y="1209404"/>
              <a:ext cx="886793" cy="345618"/>
            </a:xfrm>
            <a:custGeom>
              <a:avLst/>
              <a:gdLst/>
              <a:ahLst/>
              <a:cxnLst>
                <a:cxn ang="0">
                  <a:pos x="8" y="8"/>
                </a:cxn>
                <a:cxn ang="0">
                  <a:pos x="67" y="6"/>
                </a:cxn>
                <a:cxn ang="0">
                  <a:pos x="75" y="9"/>
                </a:cxn>
                <a:cxn ang="0">
                  <a:pos x="69" y="15"/>
                </a:cxn>
                <a:cxn ang="0">
                  <a:pos x="59" y="18"/>
                </a:cxn>
                <a:cxn ang="0">
                  <a:pos x="41" y="22"/>
                </a:cxn>
                <a:cxn ang="0">
                  <a:pos x="24" y="27"/>
                </a:cxn>
                <a:cxn ang="0">
                  <a:pos x="11" y="22"/>
                </a:cxn>
                <a:cxn ang="0">
                  <a:pos x="1" y="20"/>
                </a:cxn>
                <a:cxn ang="0">
                  <a:pos x="8" y="8"/>
                </a:cxn>
              </a:cxnLst>
              <a:rect l="0" t="0" r="r" b="b"/>
              <a:pathLst>
                <a:path w="77" h="28">
                  <a:moveTo>
                    <a:pt x="8" y="8"/>
                  </a:moveTo>
                  <a:cubicBezTo>
                    <a:pt x="15" y="10"/>
                    <a:pt x="55" y="15"/>
                    <a:pt x="67" y="6"/>
                  </a:cubicBezTo>
                  <a:cubicBezTo>
                    <a:pt x="73" y="0"/>
                    <a:pt x="77" y="5"/>
                    <a:pt x="75" y="9"/>
                  </a:cubicBezTo>
                  <a:cubicBezTo>
                    <a:pt x="73" y="14"/>
                    <a:pt x="73" y="13"/>
                    <a:pt x="69" y="15"/>
                  </a:cubicBezTo>
                  <a:cubicBezTo>
                    <a:pt x="66" y="17"/>
                    <a:pt x="66" y="16"/>
                    <a:pt x="59" y="18"/>
                  </a:cubicBezTo>
                  <a:cubicBezTo>
                    <a:pt x="52" y="20"/>
                    <a:pt x="48" y="18"/>
                    <a:pt x="41" y="22"/>
                  </a:cubicBezTo>
                  <a:cubicBezTo>
                    <a:pt x="33" y="26"/>
                    <a:pt x="31" y="28"/>
                    <a:pt x="24" y="27"/>
                  </a:cubicBezTo>
                  <a:cubicBezTo>
                    <a:pt x="18" y="26"/>
                    <a:pt x="14" y="23"/>
                    <a:pt x="11" y="22"/>
                  </a:cubicBezTo>
                  <a:cubicBezTo>
                    <a:pt x="9" y="21"/>
                    <a:pt x="4" y="22"/>
                    <a:pt x="1" y="20"/>
                  </a:cubicBezTo>
                  <a:cubicBezTo>
                    <a:pt x="0" y="17"/>
                    <a:pt x="0" y="6"/>
                    <a:pt x="8" y="8"/>
                  </a:cubicBezTo>
                  <a:close/>
                </a:path>
              </a:pathLst>
            </a:custGeom>
            <a:solidFill>
              <a:srgbClr val="D84C1D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519" dirty="0">
                <a:solidFill>
                  <a:prstClr val="black"/>
                </a:solidFill>
              </a:endParaRPr>
            </a:p>
          </p:txBody>
        </p:sp>
        <p:sp>
          <p:nvSpPr>
            <p:cNvPr id="393" name="Freeform 928"/>
            <p:cNvSpPr>
              <a:spLocks/>
            </p:cNvSpPr>
            <p:nvPr/>
          </p:nvSpPr>
          <p:spPr bwMode="auto">
            <a:xfrm>
              <a:off x="3592251" y="1221951"/>
              <a:ext cx="875276" cy="320931"/>
            </a:xfrm>
            <a:custGeom>
              <a:avLst/>
              <a:gdLst/>
              <a:ahLst/>
              <a:cxnLst>
                <a:cxn ang="0">
                  <a:pos x="7" y="7"/>
                </a:cxn>
                <a:cxn ang="0">
                  <a:pos x="66" y="5"/>
                </a:cxn>
                <a:cxn ang="0">
                  <a:pos x="74" y="8"/>
                </a:cxn>
                <a:cxn ang="0">
                  <a:pos x="68" y="13"/>
                </a:cxn>
                <a:cxn ang="0">
                  <a:pos x="58" y="17"/>
                </a:cxn>
                <a:cxn ang="0">
                  <a:pos x="40" y="21"/>
                </a:cxn>
                <a:cxn ang="0">
                  <a:pos x="23" y="26"/>
                </a:cxn>
                <a:cxn ang="0">
                  <a:pos x="10" y="21"/>
                </a:cxn>
                <a:cxn ang="0">
                  <a:pos x="0" y="19"/>
                </a:cxn>
                <a:cxn ang="0">
                  <a:pos x="7" y="7"/>
                </a:cxn>
              </a:cxnLst>
              <a:rect l="0" t="0" r="r" b="b"/>
              <a:pathLst>
                <a:path w="76" h="26">
                  <a:moveTo>
                    <a:pt x="7" y="7"/>
                  </a:moveTo>
                  <a:cubicBezTo>
                    <a:pt x="14" y="9"/>
                    <a:pt x="54" y="14"/>
                    <a:pt x="66" y="5"/>
                  </a:cubicBezTo>
                  <a:cubicBezTo>
                    <a:pt x="72" y="0"/>
                    <a:pt x="76" y="4"/>
                    <a:pt x="74" y="8"/>
                  </a:cubicBezTo>
                  <a:cubicBezTo>
                    <a:pt x="72" y="12"/>
                    <a:pt x="71" y="11"/>
                    <a:pt x="68" y="13"/>
                  </a:cubicBezTo>
                  <a:cubicBezTo>
                    <a:pt x="65" y="16"/>
                    <a:pt x="65" y="15"/>
                    <a:pt x="58" y="17"/>
                  </a:cubicBezTo>
                  <a:cubicBezTo>
                    <a:pt x="51" y="19"/>
                    <a:pt x="47" y="17"/>
                    <a:pt x="40" y="21"/>
                  </a:cubicBezTo>
                  <a:cubicBezTo>
                    <a:pt x="32" y="25"/>
                    <a:pt x="30" y="26"/>
                    <a:pt x="23" y="26"/>
                  </a:cubicBezTo>
                  <a:cubicBezTo>
                    <a:pt x="17" y="25"/>
                    <a:pt x="13" y="22"/>
                    <a:pt x="10" y="21"/>
                  </a:cubicBezTo>
                  <a:cubicBezTo>
                    <a:pt x="8" y="20"/>
                    <a:pt x="3" y="21"/>
                    <a:pt x="0" y="19"/>
                  </a:cubicBezTo>
                  <a:cubicBezTo>
                    <a:pt x="0" y="15"/>
                    <a:pt x="0" y="5"/>
                    <a:pt x="7" y="7"/>
                  </a:cubicBezTo>
                  <a:close/>
                </a:path>
              </a:pathLst>
            </a:custGeom>
            <a:solidFill>
              <a:srgbClr val="D94E1E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519" dirty="0">
                <a:solidFill>
                  <a:prstClr val="black"/>
                </a:solidFill>
              </a:endParaRPr>
            </a:p>
          </p:txBody>
        </p:sp>
        <p:sp>
          <p:nvSpPr>
            <p:cNvPr id="394" name="Freeform 929"/>
            <p:cNvSpPr>
              <a:spLocks/>
            </p:cNvSpPr>
            <p:nvPr/>
          </p:nvSpPr>
          <p:spPr bwMode="auto">
            <a:xfrm>
              <a:off x="3592251" y="1221951"/>
              <a:ext cx="875276" cy="320931"/>
            </a:xfrm>
            <a:custGeom>
              <a:avLst/>
              <a:gdLst/>
              <a:ahLst/>
              <a:cxnLst>
                <a:cxn ang="0">
                  <a:pos x="7" y="8"/>
                </a:cxn>
                <a:cxn ang="0">
                  <a:pos x="66" y="5"/>
                </a:cxn>
                <a:cxn ang="0">
                  <a:pos x="74" y="8"/>
                </a:cxn>
                <a:cxn ang="0">
                  <a:pos x="68" y="13"/>
                </a:cxn>
                <a:cxn ang="0">
                  <a:pos x="58" y="16"/>
                </a:cxn>
                <a:cxn ang="0">
                  <a:pos x="40" y="21"/>
                </a:cxn>
                <a:cxn ang="0">
                  <a:pos x="23" y="25"/>
                </a:cxn>
                <a:cxn ang="0">
                  <a:pos x="10" y="21"/>
                </a:cxn>
                <a:cxn ang="0">
                  <a:pos x="1" y="19"/>
                </a:cxn>
                <a:cxn ang="0">
                  <a:pos x="7" y="8"/>
                </a:cxn>
              </a:cxnLst>
              <a:rect l="0" t="0" r="r" b="b"/>
              <a:pathLst>
                <a:path w="76" h="26">
                  <a:moveTo>
                    <a:pt x="7" y="8"/>
                  </a:moveTo>
                  <a:cubicBezTo>
                    <a:pt x="13" y="9"/>
                    <a:pt x="54" y="14"/>
                    <a:pt x="66" y="5"/>
                  </a:cubicBezTo>
                  <a:cubicBezTo>
                    <a:pt x="72" y="0"/>
                    <a:pt x="76" y="4"/>
                    <a:pt x="74" y="8"/>
                  </a:cubicBezTo>
                  <a:cubicBezTo>
                    <a:pt x="72" y="12"/>
                    <a:pt x="71" y="11"/>
                    <a:pt x="68" y="13"/>
                  </a:cubicBezTo>
                  <a:cubicBezTo>
                    <a:pt x="65" y="15"/>
                    <a:pt x="65" y="14"/>
                    <a:pt x="58" y="16"/>
                  </a:cubicBezTo>
                  <a:cubicBezTo>
                    <a:pt x="51" y="18"/>
                    <a:pt x="47" y="16"/>
                    <a:pt x="40" y="21"/>
                  </a:cubicBezTo>
                  <a:cubicBezTo>
                    <a:pt x="32" y="25"/>
                    <a:pt x="30" y="26"/>
                    <a:pt x="23" y="25"/>
                  </a:cubicBezTo>
                  <a:cubicBezTo>
                    <a:pt x="17" y="24"/>
                    <a:pt x="13" y="22"/>
                    <a:pt x="10" y="21"/>
                  </a:cubicBezTo>
                  <a:cubicBezTo>
                    <a:pt x="8" y="19"/>
                    <a:pt x="3" y="21"/>
                    <a:pt x="1" y="19"/>
                  </a:cubicBezTo>
                  <a:cubicBezTo>
                    <a:pt x="0" y="15"/>
                    <a:pt x="0" y="6"/>
                    <a:pt x="7" y="8"/>
                  </a:cubicBezTo>
                  <a:close/>
                </a:path>
              </a:pathLst>
            </a:custGeom>
            <a:solidFill>
              <a:srgbClr val="DB502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519" dirty="0">
                <a:solidFill>
                  <a:prstClr val="black"/>
                </a:solidFill>
              </a:endParaRPr>
            </a:p>
          </p:txBody>
        </p:sp>
        <p:sp>
          <p:nvSpPr>
            <p:cNvPr id="395" name="Freeform 930"/>
            <p:cNvSpPr>
              <a:spLocks/>
            </p:cNvSpPr>
            <p:nvPr/>
          </p:nvSpPr>
          <p:spPr bwMode="auto">
            <a:xfrm>
              <a:off x="3592251" y="1221749"/>
              <a:ext cx="875276" cy="308588"/>
            </a:xfrm>
            <a:custGeom>
              <a:avLst/>
              <a:gdLst/>
              <a:ahLst/>
              <a:cxnLst>
                <a:cxn ang="0">
                  <a:pos x="6" y="8"/>
                </a:cxn>
                <a:cxn ang="0">
                  <a:pos x="66" y="5"/>
                </a:cxn>
                <a:cxn ang="0">
                  <a:pos x="74" y="8"/>
                </a:cxn>
                <a:cxn ang="0">
                  <a:pos x="68" y="13"/>
                </a:cxn>
                <a:cxn ang="0">
                  <a:pos x="58" y="16"/>
                </a:cxn>
                <a:cxn ang="0">
                  <a:pos x="40" y="20"/>
                </a:cxn>
                <a:cxn ang="0">
                  <a:pos x="23" y="25"/>
                </a:cxn>
                <a:cxn ang="0">
                  <a:pos x="10" y="20"/>
                </a:cxn>
                <a:cxn ang="0">
                  <a:pos x="1" y="19"/>
                </a:cxn>
                <a:cxn ang="0">
                  <a:pos x="6" y="8"/>
                </a:cxn>
              </a:cxnLst>
              <a:rect l="0" t="0" r="r" b="b"/>
              <a:pathLst>
                <a:path w="76" h="25">
                  <a:moveTo>
                    <a:pt x="6" y="8"/>
                  </a:moveTo>
                  <a:cubicBezTo>
                    <a:pt x="13" y="9"/>
                    <a:pt x="55" y="14"/>
                    <a:pt x="66" y="5"/>
                  </a:cubicBezTo>
                  <a:cubicBezTo>
                    <a:pt x="72" y="0"/>
                    <a:pt x="76" y="4"/>
                    <a:pt x="74" y="8"/>
                  </a:cubicBezTo>
                  <a:cubicBezTo>
                    <a:pt x="72" y="12"/>
                    <a:pt x="71" y="11"/>
                    <a:pt x="68" y="13"/>
                  </a:cubicBezTo>
                  <a:cubicBezTo>
                    <a:pt x="65" y="15"/>
                    <a:pt x="65" y="14"/>
                    <a:pt x="58" y="16"/>
                  </a:cubicBezTo>
                  <a:cubicBezTo>
                    <a:pt x="51" y="18"/>
                    <a:pt x="47" y="16"/>
                    <a:pt x="40" y="20"/>
                  </a:cubicBezTo>
                  <a:cubicBezTo>
                    <a:pt x="32" y="25"/>
                    <a:pt x="30" y="25"/>
                    <a:pt x="23" y="25"/>
                  </a:cubicBezTo>
                  <a:cubicBezTo>
                    <a:pt x="17" y="24"/>
                    <a:pt x="13" y="22"/>
                    <a:pt x="10" y="20"/>
                  </a:cubicBezTo>
                  <a:cubicBezTo>
                    <a:pt x="8" y="19"/>
                    <a:pt x="4" y="21"/>
                    <a:pt x="1" y="19"/>
                  </a:cubicBezTo>
                  <a:cubicBezTo>
                    <a:pt x="0" y="15"/>
                    <a:pt x="0" y="7"/>
                    <a:pt x="6" y="8"/>
                  </a:cubicBezTo>
                  <a:close/>
                </a:path>
              </a:pathLst>
            </a:custGeom>
            <a:solidFill>
              <a:srgbClr val="DC522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519" dirty="0">
                <a:solidFill>
                  <a:prstClr val="black"/>
                </a:solidFill>
              </a:endParaRPr>
            </a:p>
          </p:txBody>
        </p:sp>
        <p:sp>
          <p:nvSpPr>
            <p:cNvPr id="396" name="Freeform 931"/>
            <p:cNvSpPr>
              <a:spLocks/>
            </p:cNvSpPr>
            <p:nvPr/>
          </p:nvSpPr>
          <p:spPr bwMode="auto">
            <a:xfrm>
              <a:off x="3592251" y="1234093"/>
              <a:ext cx="875276" cy="296244"/>
            </a:xfrm>
            <a:custGeom>
              <a:avLst/>
              <a:gdLst/>
              <a:ahLst/>
              <a:cxnLst>
                <a:cxn ang="0">
                  <a:pos x="6" y="8"/>
                </a:cxn>
                <a:cxn ang="0">
                  <a:pos x="66" y="4"/>
                </a:cxn>
                <a:cxn ang="0">
                  <a:pos x="74" y="6"/>
                </a:cxn>
                <a:cxn ang="0">
                  <a:pos x="68" y="12"/>
                </a:cxn>
                <a:cxn ang="0">
                  <a:pos x="58" y="15"/>
                </a:cxn>
                <a:cxn ang="0">
                  <a:pos x="40" y="19"/>
                </a:cxn>
                <a:cxn ang="0">
                  <a:pos x="23" y="23"/>
                </a:cxn>
                <a:cxn ang="0">
                  <a:pos x="10" y="19"/>
                </a:cxn>
                <a:cxn ang="0">
                  <a:pos x="1" y="18"/>
                </a:cxn>
                <a:cxn ang="0">
                  <a:pos x="6" y="8"/>
                </a:cxn>
              </a:cxnLst>
              <a:rect l="0" t="0" r="r" b="b"/>
              <a:pathLst>
                <a:path w="76" h="24">
                  <a:moveTo>
                    <a:pt x="6" y="8"/>
                  </a:moveTo>
                  <a:cubicBezTo>
                    <a:pt x="12" y="9"/>
                    <a:pt x="55" y="13"/>
                    <a:pt x="66" y="4"/>
                  </a:cubicBezTo>
                  <a:cubicBezTo>
                    <a:pt x="71" y="0"/>
                    <a:pt x="76" y="2"/>
                    <a:pt x="74" y="6"/>
                  </a:cubicBezTo>
                  <a:cubicBezTo>
                    <a:pt x="71" y="10"/>
                    <a:pt x="71" y="9"/>
                    <a:pt x="68" y="12"/>
                  </a:cubicBezTo>
                  <a:cubicBezTo>
                    <a:pt x="65" y="14"/>
                    <a:pt x="65" y="13"/>
                    <a:pt x="58" y="15"/>
                  </a:cubicBezTo>
                  <a:cubicBezTo>
                    <a:pt x="51" y="17"/>
                    <a:pt x="47" y="15"/>
                    <a:pt x="40" y="19"/>
                  </a:cubicBezTo>
                  <a:cubicBezTo>
                    <a:pt x="32" y="23"/>
                    <a:pt x="30" y="24"/>
                    <a:pt x="23" y="23"/>
                  </a:cubicBezTo>
                  <a:cubicBezTo>
                    <a:pt x="17" y="23"/>
                    <a:pt x="13" y="20"/>
                    <a:pt x="10" y="19"/>
                  </a:cubicBezTo>
                  <a:cubicBezTo>
                    <a:pt x="8" y="18"/>
                    <a:pt x="4" y="20"/>
                    <a:pt x="1" y="18"/>
                  </a:cubicBezTo>
                  <a:cubicBezTo>
                    <a:pt x="1" y="14"/>
                    <a:pt x="0" y="7"/>
                    <a:pt x="6" y="8"/>
                  </a:cubicBezTo>
                  <a:close/>
                </a:path>
              </a:pathLst>
            </a:custGeom>
            <a:solidFill>
              <a:srgbClr val="DC532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519" dirty="0">
                <a:solidFill>
                  <a:prstClr val="black"/>
                </a:solidFill>
              </a:endParaRPr>
            </a:p>
          </p:txBody>
        </p:sp>
        <p:sp>
          <p:nvSpPr>
            <p:cNvPr id="397" name="Freeform 932"/>
            <p:cNvSpPr>
              <a:spLocks/>
            </p:cNvSpPr>
            <p:nvPr/>
          </p:nvSpPr>
          <p:spPr bwMode="auto">
            <a:xfrm>
              <a:off x="3603769" y="1234295"/>
              <a:ext cx="863760" cy="283901"/>
            </a:xfrm>
            <a:custGeom>
              <a:avLst/>
              <a:gdLst/>
              <a:ahLst/>
              <a:cxnLst>
                <a:cxn ang="0">
                  <a:pos x="5" y="9"/>
                </a:cxn>
                <a:cxn ang="0">
                  <a:pos x="65" y="4"/>
                </a:cxn>
                <a:cxn ang="0">
                  <a:pos x="73" y="6"/>
                </a:cxn>
                <a:cxn ang="0">
                  <a:pos x="67" y="11"/>
                </a:cxn>
                <a:cxn ang="0">
                  <a:pos x="57" y="15"/>
                </a:cxn>
                <a:cxn ang="0">
                  <a:pos x="39" y="19"/>
                </a:cxn>
                <a:cxn ang="0">
                  <a:pos x="22" y="23"/>
                </a:cxn>
                <a:cxn ang="0">
                  <a:pos x="9" y="19"/>
                </a:cxn>
                <a:cxn ang="0">
                  <a:pos x="0" y="18"/>
                </a:cxn>
                <a:cxn ang="0">
                  <a:pos x="5" y="9"/>
                </a:cxn>
              </a:cxnLst>
              <a:rect l="0" t="0" r="r" b="b"/>
              <a:pathLst>
                <a:path w="75" h="23">
                  <a:moveTo>
                    <a:pt x="5" y="9"/>
                  </a:moveTo>
                  <a:cubicBezTo>
                    <a:pt x="11" y="9"/>
                    <a:pt x="54" y="13"/>
                    <a:pt x="65" y="4"/>
                  </a:cubicBezTo>
                  <a:cubicBezTo>
                    <a:pt x="70" y="0"/>
                    <a:pt x="75" y="2"/>
                    <a:pt x="73" y="6"/>
                  </a:cubicBezTo>
                  <a:cubicBezTo>
                    <a:pt x="70" y="10"/>
                    <a:pt x="70" y="9"/>
                    <a:pt x="67" y="11"/>
                  </a:cubicBezTo>
                  <a:cubicBezTo>
                    <a:pt x="63" y="14"/>
                    <a:pt x="64" y="13"/>
                    <a:pt x="57" y="15"/>
                  </a:cubicBezTo>
                  <a:cubicBezTo>
                    <a:pt x="50" y="17"/>
                    <a:pt x="46" y="15"/>
                    <a:pt x="39" y="19"/>
                  </a:cubicBezTo>
                  <a:cubicBezTo>
                    <a:pt x="31" y="23"/>
                    <a:pt x="29" y="23"/>
                    <a:pt x="22" y="23"/>
                  </a:cubicBezTo>
                  <a:cubicBezTo>
                    <a:pt x="16" y="22"/>
                    <a:pt x="12" y="20"/>
                    <a:pt x="9" y="19"/>
                  </a:cubicBezTo>
                  <a:cubicBezTo>
                    <a:pt x="7" y="18"/>
                    <a:pt x="3" y="20"/>
                    <a:pt x="0" y="18"/>
                  </a:cubicBezTo>
                  <a:cubicBezTo>
                    <a:pt x="0" y="14"/>
                    <a:pt x="0" y="8"/>
                    <a:pt x="5" y="9"/>
                  </a:cubicBezTo>
                  <a:close/>
                </a:path>
              </a:pathLst>
            </a:custGeom>
            <a:solidFill>
              <a:srgbClr val="DD552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519" dirty="0">
                <a:solidFill>
                  <a:prstClr val="black"/>
                </a:solidFill>
              </a:endParaRPr>
            </a:p>
          </p:txBody>
        </p:sp>
        <p:sp>
          <p:nvSpPr>
            <p:cNvPr id="398" name="Freeform 933"/>
            <p:cNvSpPr>
              <a:spLocks/>
            </p:cNvSpPr>
            <p:nvPr/>
          </p:nvSpPr>
          <p:spPr bwMode="auto">
            <a:xfrm>
              <a:off x="3603769" y="1234295"/>
              <a:ext cx="863760" cy="283901"/>
            </a:xfrm>
            <a:custGeom>
              <a:avLst/>
              <a:gdLst/>
              <a:ahLst/>
              <a:cxnLst>
                <a:cxn ang="0">
                  <a:pos x="5" y="9"/>
                </a:cxn>
                <a:cxn ang="0">
                  <a:pos x="65" y="5"/>
                </a:cxn>
                <a:cxn ang="0">
                  <a:pos x="73" y="6"/>
                </a:cxn>
                <a:cxn ang="0">
                  <a:pos x="67" y="11"/>
                </a:cxn>
                <a:cxn ang="0">
                  <a:pos x="57" y="14"/>
                </a:cxn>
                <a:cxn ang="0">
                  <a:pos x="39" y="18"/>
                </a:cxn>
                <a:cxn ang="0">
                  <a:pos x="22" y="22"/>
                </a:cxn>
                <a:cxn ang="0">
                  <a:pos x="9" y="19"/>
                </a:cxn>
                <a:cxn ang="0">
                  <a:pos x="1" y="17"/>
                </a:cxn>
                <a:cxn ang="0">
                  <a:pos x="5" y="9"/>
                </a:cxn>
              </a:cxnLst>
              <a:rect l="0" t="0" r="r" b="b"/>
              <a:pathLst>
                <a:path w="75" h="23">
                  <a:moveTo>
                    <a:pt x="5" y="9"/>
                  </a:moveTo>
                  <a:cubicBezTo>
                    <a:pt x="10" y="9"/>
                    <a:pt x="54" y="14"/>
                    <a:pt x="65" y="5"/>
                  </a:cubicBezTo>
                  <a:cubicBezTo>
                    <a:pt x="70" y="0"/>
                    <a:pt x="75" y="2"/>
                    <a:pt x="73" y="6"/>
                  </a:cubicBezTo>
                  <a:cubicBezTo>
                    <a:pt x="70" y="9"/>
                    <a:pt x="70" y="9"/>
                    <a:pt x="67" y="11"/>
                  </a:cubicBezTo>
                  <a:cubicBezTo>
                    <a:pt x="63" y="13"/>
                    <a:pt x="64" y="12"/>
                    <a:pt x="57" y="14"/>
                  </a:cubicBezTo>
                  <a:cubicBezTo>
                    <a:pt x="50" y="16"/>
                    <a:pt x="46" y="14"/>
                    <a:pt x="39" y="18"/>
                  </a:cubicBezTo>
                  <a:cubicBezTo>
                    <a:pt x="31" y="23"/>
                    <a:pt x="29" y="23"/>
                    <a:pt x="22" y="22"/>
                  </a:cubicBezTo>
                  <a:cubicBezTo>
                    <a:pt x="16" y="22"/>
                    <a:pt x="12" y="20"/>
                    <a:pt x="9" y="19"/>
                  </a:cubicBezTo>
                  <a:cubicBezTo>
                    <a:pt x="7" y="17"/>
                    <a:pt x="3" y="20"/>
                    <a:pt x="1" y="17"/>
                  </a:cubicBezTo>
                  <a:cubicBezTo>
                    <a:pt x="1" y="14"/>
                    <a:pt x="0" y="9"/>
                    <a:pt x="5" y="9"/>
                  </a:cubicBezTo>
                  <a:close/>
                </a:path>
              </a:pathLst>
            </a:custGeom>
            <a:solidFill>
              <a:srgbClr val="DE572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519" dirty="0">
                <a:solidFill>
                  <a:prstClr val="black"/>
                </a:solidFill>
              </a:endParaRPr>
            </a:p>
          </p:txBody>
        </p:sp>
        <p:sp>
          <p:nvSpPr>
            <p:cNvPr id="399" name="Freeform 934"/>
            <p:cNvSpPr>
              <a:spLocks/>
            </p:cNvSpPr>
            <p:nvPr/>
          </p:nvSpPr>
          <p:spPr bwMode="auto">
            <a:xfrm>
              <a:off x="3603769" y="1246637"/>
              <a:ext cx="863760" cy="271557"/>
            </a:xfrm>
            <a:custGeom>
              <a:avLst/>
              <a:gdLst/>
              <a:ahLst/>
              <a:cxnLst>
                <a:cxn ang="0">
                  <a:pos x="5" y="9"/>
                </a:cxn>
                <a:cxn ang="0">
                  <a:pos x="65" y="4"/>
                </a:cxn>
                <a:cxn ang="0">
                  <a:pos x="72" y="5"/>
                </a:cxn>
                <a:cxn ang="0">
                  <a:pos x="67" y="10"/>
                </a:cxn>
                <a:cxn ang="0">
                  <a:pos x="57" y="13"/>
                </a:cxn>
                <a:cxn ang="0">
                  <a:pos x="39" y="17"/>
                </a:cxn>
                <a:cxn ang="0">
                  <a:pos x="22" y="21"/>
                </a:cxn>
                <a:cxn ang="0">
                  <a:pos x="9" y="17"/>
                </a:cxn>
                <a:cxn ang="0">
                  <a:pos x="1" y="16"/>
                </a:cxn>
                <a:cxn ang="0">
                  <a:pos x="5" y="9"/>
                </a:cxn>
              </a:cxnLst>
              <a:rect l="0" t="0" r="r" b="b"/>
              <a:pathLst>
                <a:path w="75" h="22">
                  <a:moveTo>
                    <a:pt x="5" y="9"/>
                  </a:moveTo>
                  <a:cubicBezTo>
                    <a:pt x="10" y="8"/>
                    <a:pt x="55" y="13"/>
                    <a:pt x="65" y="4"/>
                  </a:cubicBezTo>
                  <a:cubicBezTo>
                    <a:pt x="70" y="0"/>
                    <a:pt x="75" y="1"/>
                    <a:pt x="72" y="5"/>
                  </a:cubicBezTo>
                  <a:cubicBezTo>
                    <a:pt x="70" y="8"/>
                    <a:pt x="70" y="7"/>
                    <a:pt x="67" y="10"/>
                  </a:cubicBezTo>
                  <a:cubicBezTo>
                    <a:pt x="63" y="12"/>
                    <a:pt x="64" y="11"/>
                    <a:pt x="57" y="13"/>
                  </a:cubicBezTo>
                  <a:cubicBezTo>
                    <a:pt x="50" y="15"/>
                    <a:pt x="46" y="13"/>
                    <a:pt x="39" y="17"/>
                  </a:cubicBezTo>
                  <a:cubicBezTo>
                    <a:pt x="31" y="21"/>
                    <a:pt x="29" y="22"/>
                    <a:pt x="22" y="21"/>
                  </a:cubicBezTo>
                  <a:cubicBezTo>
                    <a:pt x="16" y="20"/>
                    <a:pt x="12" y="19"/>
                    <a:pt x="9" y="17"/>
                  </a:cubicBezTo>
                  <a:cubicBezTo>
                    <a:pt x="7" y="16"/>
                    <a:pt x="3" y="19"/>
                    <a:pt x="1" y="16"/>
                  </a:cubicBezTo>
                  <a:cubicBezTo>
                    <a:pt x="1" y="13"/>
                    <a:pt x="0" y="9"/>
                    <a:pt x="5" y="9"/>
                  </a:cubicBezTo>
                  <a:close/>
                </a:path>
              </a:pathLst>
            </a:custGeom>
            <a:solidFill>
              <a:srgbClr val="DF592A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519" dirty="0">
                <a:solidFill>
                  <a:prstClr val="black"/>
                </a:solidFill>
              </a:endParaRPr>
            </a:p>
          </p:txBody>
        </p:sp>
        <p:sp>
          <p:nvSpPr>
            <p:cNvPr id="400" name="Freeform 935"/>
            <p:cNvSpPr>
              <a:spLocks/>
            </p:cNvSpPr>
            <p:nvPr/>
          </p:nvSpPr>
          <p:spPr bwMode="auto">
            <a:xfrm>
              <a:off x="3615283" y="1246435"/>
              <a:ext cx="840726" cy="259214"/>
            </a:xfrm>
            <a:custGeom>
              <a:avLst/>
              <a:gdLst/>
              <a:ahLst/>
              <a:cxnLst>
                <a:cxn ang="0">
                  <a:pos x="4" y="9"/>
                </a:cxn>
                <a:cxn ang="0">
                  <a:pos x="65" y="4"/>
                </a:cxn>
                <a:cxn ang="0">
                  <a:pos x="71" y="4"/>
                </a:cxn>
                <a:cxn ang="0">
                  <a:pos x="66" y="9"/>
                </a:cxn>
                <a:cxn ang="0">
                  <a:pos x="56" y="13"/>
                </a:cxn>
                <a:cxn ang="0">
                  <a:pos x="38" y="17"/>
                </a:cxn>
                <a:cxn ang="0">
                  <a:pos x="21" y="21"/>
                </a:cxn>
                <a:cxn ang="0">
                  <a:pos x="8" y="17"/>
                </a:cxn>
                <a:cxn ang="0">
                  <a:pos x="0" y="16"/>
                </a:cxn>
                <a:cxn ang="0">
                  <a:pos x="4" y="9"/>
                </a:cxn>
              </a:cxnLst>
              <a:rect l="0" t="0" r="r" b="b"/>
              <a:pathLst>
                <a:path w="73" h="21">
                  <a:moveTo>
                    <a:pt x="4" y="9"/>
                  </a:moveTo>
                  <a:cubicBezTo>
                    <a:pt x="8" y="9"/>
                    <a:pt x="54" y="13"/>
                    <a:pt x="65" y="4"/>
                  </a:cubicBezTo>
                  <a:cubicBezTo>
                    <a:pt x="69" y="0"/>
                    <a:pt x="73" y="1"/>
                    <a:pt x="71" y="4"/>
                  </a:cubicBezTo>
                  <a:cubicBezTo>
                    <a:pt x="69" y="8"/>
                    <a:pt x="69" y="7"/>
                    <a:pt x="66" y="9"/>
                  </a:cubicBezTo>
                  <a:cubicBezTo>
                    <a:pt x="62" y="12"/>
                    <a:pt x="63" y="11"/>
                    <a:pt x="56" y="13"/>
                  </a:cubicBezTo>
                  <a:cubicBezTo>
                    <a:pt x="49" y="15"/>
                    <a:pt x="45" y="13"/>
                    <a:pt x="38" y="17"/>
                  </a:cubicBezTo>
                  <a:cubicBezTo>
                    <a:pt x="30" y="21"/>
                    <a:pt x="28" y="21"/>
                    <a:pt x="21" y="21"/>
                  </a:cubicBezTo>
                  <a:cubicBezTo>
                    <a:pt x="15" y="20"/>
                    <a:pt x="11" y="18"/>
                    <a:pt x="8" y="17"/>
                  </a:cubicBezTo>
                  <a:cubicBezTo>
                    <a:pt x="6" y="16"/>
                    <a:pt x="3" y="19"/>
                    <a:pt x="0" y="16"/>
                  </a:cubicBezTo>
                  <a:cubicBezTo>
                    <a:pt x="0" y="13"/>
                    <a:pt x="0" y="10"/>
                    <a:pt x="4" y="9"/>
                  </a:cubicBezTo>
                  <a:close/>
                </a:path>
              </a:pathLst>
            </a:custGeom>
            <a:solidFill>
              <a:srgbClr val="E15B2D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519" dirty="0">
                <a:solidFill>
                  <a:prstClr val="black"/>
                </a:solidFill>
              </a:endParaRPr>
            </a:p>
          </p:txBody>
        </p:sp>
        <p:sp>
          <p:nvSpPr>
            <p:cNvPr id="401" name="Freeform 936"/>
            <p:cNvSpPr>
              <a:spLocks/>
            </p:cNvSpPr>
            <p:nvPr/>
          </p:nvSpPr>
          <p:spPr bwMode="auto">
            <a:xfrm>
              <a:off x="3615283" y="1258980"/>
              <a:ext cx="840726" cy="246871"/>
            </a:xfrm>
            <a:custGeom>
              <a:avLst/>
              <a:gdLst/>
              <a:ahLst/>
              <a:cxnLst>
                <a:cxn ang="0">
                  <a:pos x="4" y="9"/>
                </a:cxn>
                <a:cxn ang="0">
                  <a:pos x="65" y="3"/>
                </a:cxn>
                <a:cxn ang="0">
                  <a:pos x="71" y="3"/>
                </a:cxn>
                <a:cxn ang="0">
                  <a:pos x="66" y="8"/>
                </a:cxn>
                <a:cxn ang="0">
                  <a:pos x="56" y="12"/>
                </a:cxn>
                <a:cxn ang="0">
                  <a:pos x="38" y="16"/>
                </a:cxn>
                <a:cxn ang="0">
                  <a:pos x="21" y="19"/>
                </a:cxn>
                <a:cxn ang="0">
                  <a:pos x="8" y="16"/>
                </a:cxn>
                <a:cxn ang="0">
                  <a:pos x="0" y="15"/>
                </a:cxn>
                <a:cxn ang="0">
                  <a:pos x="4" y="9"/>
                </a:cxn>
              </a:cxnLst>
              <a:rect l="0" t="0" r="r" b="b"/>
              <a:pathLst>
                <a:path w="73" h="20">
                  <a:moveTo>
                    <a:pt x="4" y="9"/>
                  </a:moveTo>
                  <a:cubicBezTo>
                    <a:pt x="8" y="8"/>
                    <a:pt x="54" y="12"/>
                    <a:pt x="65" y="3"/>
                  </a:cubicBezTo>
                  <a:cubicBezTo>
                    <a:pt x="69" y="0"/>
                    <a:pt x="73" y="0"/>
                    <a:pt x="71" y="3"/>
                  </a:cubicBezTo>
                  <a:cubicBezTo>
                    <a:pt x="69" y="6"/>
                    <a:pt x="69" y="6"/>
                    <a:pt x="66" y="8"/>
                  </a:cubicBezTo>
                  <a:cubicBezTo>
                    <a:pt x="62" y="10"/>
                    <a:pt x="63" y="9"/>
                    <a:pt x="56" y="12"/>
                  </a:cubicBezTo>
                  <a:cubicBezTo>
                    <a:pt x="49" y="14"/>
                    <a:pt x="45" y="11"/>
                    <a:pt x="38" y="16"/>
                  </a:cubicBezTo>
                  <a:cubicBezTo>
                    <a:pt x="30" y="20"/>
                    <a:pt x="28" y="20"/>
                    <a:pt x="21" y="19"/>
                  </a:cubicBezTo>
                  <a:cubicBezTo>
                    <a:pt x="15" y="18"/>
                    <a:pt x="11" y="17"/>
                    <a:pt x="8" y="16"/>
                  </a:cubicBezTo>
                  <a:cubicBezTo>
                    <a:pt x="6" y="15"/>
                    <a:pt x="3" y="17"/>
                    <a:pt x="0" y="15"/>
                  </a:cubicBezTo>
                  <a:cubicBezTo>
                    <a:pt x="1" y="12"/>
                    <a:pt x="0" y="10"/>
                    <a:pt x="4" y="9"/>
                  </a:cubicBezTo>
                  <a:close/>
                </a:path>
              </a:pathLst>
            </a:custGeom>
            <a:solidFill>
              <a:srgbClr val="E25D2E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519" dirty="0">
                <a:solidFill>
                  <a:prstClr val="black"/>
                </a:solidFill>
              </a:endParaRPr>
            </a:p>
          </p:txBody>
        </p:sp>
        <p:sp>
          <p:nvSpPr>
            <p:cNvPr id="402" name="Freeform 937"/>
            <p:cNvSpPr>
              <a:spLocks/>
            </p:cNvSpPr>
            <p:nvPr/>
          </p:nvSpPr>
          <p:spPr bwMode="auto">
            <a:xfrm>
              <a:off x="3615283" y="1258779"/>
              <a:ext cx="840726" cy="234526"/>
            </a:xfrm>
            <a:custGeom>
              <a:avLst/>
              <a:gdLst/>
              <a:ahLst/>
              <a:cxnLst>
                <a:cxn ang="0">
                  <a:pos x="4" y="9"/>
                </a:cxn>
                <a:cxn ang="0">
                  <a:pos x="65" y="3"/>
                </a:cxn>
                <a:cxn ang="0">
                  <a:pos x="71" y="3"/>
                </a:cxn>
                <a:cxn ang="0">
                  <a:pos x="66" y="8"/>
                </a:cxn>
                <a:cxn ang="0">
                  <a:pos x="56" y="11"/>
                </a:cxn>
                <a:cxn ang="0">
                  <a:pos x="38" y="15"/>
                </a:cxn>
                <a:cxn ang="0">
                  <a:pos x="21" y="19"/>
                </a:cxn>
                <a:cxn ang="0">
                  <a:pos x="8" y="16"/>
                </a:cxn>
                <a:cxn ang="0">
                  <a:pos x="0" y="15"/>
                </a:cxn>
                <a:cxn ang="0">
                  <a:pos x="4" y="9"/>
                </a:cxn>
              </a:cxnLst>
              <a:rect l="0" t="0" r="r" b="b"/>
              <a:pathLst>
                <a:path w="73" h="19">
                  <a:moveTo>
                    <a:pt x="4" y="9"/>
                  </a:moveTo>
                  <a:cubicBezTo>
                    <a:pt x="7" y="8"/>
                    <a:pt x="54" y="12"/>
                    <a:pt x="65" y="3"/>
                  </a:cubicBezTo>
                  <a:cubicBezTo>
                    <a:pt x="69" y="0"/>
                    <a:pt x="73" y="0"/>
                    <a:pt x="71" y="3"/>
                  </a:cubicBezTo>
                  <a:cubicBezTo>
                    <a:pt x="69" y="6"/>
                    <a:pt x="69" y="5"/>
                    <a:pt x="66" y="8"/>
                  </a:cubicBezTo>
                  <a:cubicBezTo>
                    <a:pt x="62" y="10"/>
                    <a:pt x="63" y="9"/>
                    <a:pt x="56" y="11"/>
                  </a:cubicBezTo>
                  <a:cubicBezTo>
                    <a:pt x="49" y="13"/>
                    <a:pt x="45" y="11"/>
                    <a:pt x="38" y="15"/>
                  </a:cubicBezTo>
                  <a:cubicBezTo>
                    <a:pt x="30" y="19"/>
                    <a:pt x="28" y="19"/>
                    <a:pt x="21" y="19"/>
                  </a:cubicBezTo>
                  <a:cubicBezTo>
                    <a:pt x="15" y="18"/>
                    <a:pt x="11" y="17"/>
                    <a:pt x="8" y="16"/>
                  </a:cubicBezTo>
                  <a:cubicBezTo>
                    <a:pt x="6" y="14"/>
                    <a:pt x="3" y="17"/>
                    <a:pt x="0" y="15"/>
                  </a:cubicBezTo>
                  <a:cubicBezTo>
                    <a:pt x="1" y="12"/>
                    <a:pt x="0" y="11"/>
                    <a:pt x="4" y="9"/>
                  </a:cubicBezTo>
                  <a:close/>
                </a:path>
              </a:pathLst>
            </a:custGeom>
            <a:solidFill>
              <a:srgbClr val="E35F3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519" dirty="0">
                <a:solidFill>
                  <a:prstClr val="black"/>
                </a:solidFill>
              </a:endParaRPr>
            </a:p>
          </p:txBody>
        </p:sp>
        <p:sp>
          <p:nvSpPr>
            <p:cNvPr id="403" name="Freeform 938"/>
            <p:cNvSpPr>
              <a:spLocks/>
            </p:cNvSpPr>
            <p:nvPr/>
          </p:nvSpPr>
          <p:spPr bwMode="auto">
            <a:xfrm>
              <a:off x="3615283" y="1258779"/>
              <a:ext cx="840726" cy="234526"/>
            </a:xfrm>
            <a:custGeom>
              <a:avLst/>
              <a:gdLst/>
              <a:ahLst/>
              <a:cxnLst>
                <a:cxn ang="0">
                  <a:pos x="4" y="10"/>
                </a:cxn>
                <a:cxn ang="0">
                  <a:pos x="65" y="3"/>
                </a:cxn>
                <a:cxn ang="0">
                  <a:pos x="71" y="2"/>
                </a:cxn>
                <a:cxn ang="0">
                  <a:pos x="66" y="7"/>
                </a:cxn>
                <a:cxn ang="0">
                  <a:pos x="56" y="11"/>
                </a:cxn>
                <a:cxn ang="0">
                  <a:pos x="38" y="15"/>
                </a:cxn>
                <a:cxn ang="0">
                  <a:pos x="21" y="18"/>
                </a:cxn>
                <a:cxn ang="0">
                  <a:pos x="8" y="15"/>
                </a:cxn>
                <a:cxn ang="0">
                  <a:pos x="1" y="15"/>
                </a:cxn>
                <a:cxn ang="0">
                  <a:pos x="4" y="10"/>
                </a:cxn>
              </a:cxnLst>
              <a:rect l="0" t="0" r="r" b="b"/>
              <a:pathLst>
                <a:path w="73" h="19">
                  <a:moveTo>
                    <a:pt x="4" y="10"/>
                  </a:moveTo>
                  <a:cubicBezTo>
                    <a:pt x="7" y="8"/>
                    <a:pt x="55" y="12"/>
                    <a:pt x="65" y="3"/>
                  </a:cubicBezTo>
                  <a:cubicBezTo>
                    <a:pt x="69" y="0"/>
                    <a:pt x="73" y="0"/>
                    <a:pt x="71" y="2"/>
                  </a:cubicBezTo>
                  <a:cubicBezTo>
                    <a:pt x="69" y="5"/>
                    <a:pt x="69" y="5"/>
                    <a:pt x="66" y="7"/>
                  </a:cubicBezTo>
                  <a:cubicBezTo>
                    <a:pt x="62" y="10"/>
                    <a:pt x="63" y="9"/>
                    <a:pt x="56" y="11"/>
                  </a:cubicBezTo>
                  <a:cubicBezTo>
                    <a:pt x="49" y="13"/>
                    <a:pt x="45" y="11"/>
                    <a:pt x="38" y="15"/>
                  </a:cubicBezTo>
                  <a:cubicBezTo>
                    <a:pt x="30" y="19"/>
                    <a:pt x="28" y="19"/>
                    <a:pt x="21" y="18"/>
                  </a:cubicBezTo>
                  <a:cubicBezTo>
                    <a:pt x="15" y="18"/>
                    <a:pt x="11" y="17"/>
                    <a:pt x="8" y="15"/>
                  </a:cubicBezTo>
                  <a:cubicBezTo>
                    <a:pt x="6" y="14"/>
                    <a:pt x="3" y="17"/>
                    <a:pt x="1" y="15"/>
                  </a:cubicBezTo>
                  <a:cubicBezTo>
                    <a:pt x="2" y="12"/>
                    <a:pt x="0" y="12"/>
                    <a:pt x="4" y="10"/>
                  </a:cubicBezTo>
                  <a:close/>
                </a:path>
              </a:pathLst>
            </a:custGeom>
            <a:solidFill>
              <a:srgbClr val="E46133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519" dirty="0">
                <a:solidFill>
                  <a:prstClr val="black"/>
                </a:solidFill>
              </a:endParaRPr>
            </a:p>
          </p:txBody>
        </p:sp>
        <p:sp>
          <p:nvSpPr>
            <p:cNvPr id="404" name="Freeform 939"/>
            <p:cNvSpPr>
              <a:spLocks/>
            </p:cNvSpPr>
            <p:nvPr/>
          </p:nvSpPr>
          <p:spPr bwMode="auto">
            <a:xfrm>
              <a:off x="3626876" y="1246637"/>
              <a:ext cx="829209" cy="246871"/>
            </a:xfrm>
            <a:custGeom>
              <a:avLst/>
              <a:gdLst/>
              <a:ahLst/>
              <a:cxnLst>
                <a:cxn ang="0">
                  <a:pos x="3" y="12"/>
                </a:cxn>
                <a:cxn ang="0">
                  <a:pos x="64" y="4"/>
                </a:cxn>
                <a:cxn ang="0">
                  <a:pos x="70" y="3"/>
                </a:cxn>
                <a:cxn ang="0">
                  <a:pos x="65" y="8"/>
                </a:cxn>
                <a:cxn ang="0">
                  <a:pos x="55" y="12"/>
                </a:cxn>
                <a:cxn ang="0">
                  <a:pos x="36" y="16"/>
                </a:cxn>
                <a:cxn ang="0">
                  <a:pos x="20" y="19"/>
                </a:cxn>
                <a:cxn ang="0">
                  <a:pos x="7" y="16"/>
                </a:cxn>
                <a:cxn ang="0">
                  <a:pos x="0" y="16"/>
                </a:cxn>
                <a:cxn ang="0">
                  <a:pos x="3" y="12"/>
                </a:cxn>
              </a:cxnLst>
              <a:rect l="0" t="0" r="r" b="b"/>
              <a:pathLst>
                <a:path w="72" h="20">
                  <a:moveTo>
                    <a:pt x="3" y="12"/>
                  </a:moveTo>
                  <a:cubicBezTo>
                    <a:pt x="5" y="10"/>
                    <a:pt x="54" y="13"/>
                    <a:pt x="64" y="4"/>
                  </a:cubicBezTo>
                  <a:cubicBezTo>
                    <a:pt x="67" y="2"/>
                    <a:pt x="72" y="0"/>
                    <a:pt x="70" y="3"/>
                  </a:cubicBezTo>
                  <a:cubicBezTo>
                    <a:pt x="68" y="6"/>
                    <a:pt x="68" y="6"/>
                    <a:pt x="65" y="8"/>
                  </a:cubicBezTo>
                  <a:cubicBezTo>
                    <a:pt x="61" y="10"/>
                    <a:pt x="62" y="10"/>
                    <a:pt x="55" y="12"/>
                  </a:cubicBezTo>
                  <a:cubicBezTo>
                    <a:pt x="48" y="14"/>
                    <a:pt x="44" y="11"/>
                    <a:pt x="36" y="16"/>
                  </a:cubicBezTo>
                  <a:cubicBezTo>
                    <a:pt x="29" y="20"/>
                    <a:pt x="27" y="19"/>
                    <a:pt x="20" y="19"/>
                  </a:cubicBezTo>
                  <a:cubicBezTo>
                    <a:pt x="14" y="18"/>
                    <a:pt x="10" y="17"/>
                    <a:pt x="7" y="16"/>
                  </a:cubicBezTo>
                  <a:cubicBezTo>
                    <a:pt x="5" y="15"/>
                    <a:pt x="2" y="18"/>
                    <a:pt x="0" y="16"/>
                  </a:cubicBezTo>
                  <a:cubicBezTo>
                    <a:pt x="1" y="13"/>
                    <a:pt x="0" y="13"/>
                    <a:pt x="3" y="12"/>
                  </a:cubicBezTo>
                  <a:close/>
                </a:path>
              </a:pathLst>
            </a:custGeom>
            <a:solidFill>
              <a:srgbClr val="E56234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519" dirty="0">
                <a:solidFill>
                  <a:prstClr val="black"/>
                </a:solidFill>
              </a:endParaRPr>
            </a:p>
          </p:txBody>
        </p:sp>
        <p:sp>
          <p:nvSpPr>
            <p:cNvPr id="405" name="Freeform 940"/>
            <p:cNvSpPr>
              <a:spLocks/>
            </p:cNvSpPr>
            <p:nvPr/>
          </p:nvSpPr>
          <p:spPr bwMode="auto">
            <a:xfrm>
              <a:off x="3626876" y="1246637"/>
              <a:ext cx="829209" cy="246871"/>
            </a:xfrm>
            <a:custGeom>
              <a:avLst/>
              <a:gdLst/>
              <a:ahLst/>
              <a:cxnLst>
                <a:cxn ang="0">
                  <a:pos x="3" y="12"/>
                </a:cxn>
                <a:cxn ang="0">
                  <a:pos x="64" y="4"/>
                </a:cxn>
                <a:cxn ang="0">
                  <a:pos x="70" y="3"/>
                </a:cxn>
                <a:cxn ang="0">
                  <a:pos x="65" y="8"/>
                </a:cxn>
                <a:cxn ang="0">
                  <a:pos x="55" y="11"/>
                </a:cxn>
                <a:cxn ang="0">
                  <a:pos x="36" y="15"/>
                </a:cxn>
                <a:cxn ang="0">
                  <a:pos x="20" y="18"/>
                </a:cxn>
                <a:cxn ang="0">
                  <a:pos x="7" y="16"/>
                </a:cxn>
                <a:cxn ang="0">
                  <a:pos x="0" y="16"/>
                </a:cxn>
                <a:cxn ang="0">
                  <a:pos x="3" y="12"/>
                </a:cxn>
              </a:cxnLst>
              <a:rect l="0" t="0" r="r" b="b"/>
              <a:pathLst>
                <a:path w="72" h="20">
                  <a:moveTo>
                    <a:pt x="3" y="12"/>
                  </a:moveTo>
                  <a:cubicBezTo>
                    <a:pt x="5" y="10"/>
                    <a:pt x="54" y="14"/>
                    <a:pt x="64" y="4"/>
                  </a:cubicBezTo>
                  <a:cubicBezTo>
                    <a:pt x="67" y="2"/>
                    <a:pt x="72" y="0"/>
                    <a:pt x="70" y="3"/>
                  </a:cubicBezTo>
                  <a:cubicBezTo>
                    <a:pt x="68" y="6"/>
                    <a:pt x="68" y="5"/>
                    <a:pt x="65" y="8"/>
                  </a:cubicBezTo>
                  <a:cubicBezTo>
                    <a:pt x="61" y="10"/>
                    <a:pt x="62" y="9"/>
                    <a:pt x="55" y="11"/>
                  </a:cubicBezTo>
                  <a:cubicBezTo>
                    <a:pt x="48" y="14"/>
                    <a:pt x="44" y="11"/>
                    <a:pt x="36" y="15"/>
                  </a:cubicBezTo>
                  <a:cubicBezTo>
                    <a:pt x="29" y="20"/>
                    <a:pt x="27" y="19"/>
                    <a:pt x="20" y="18"/>
                  </a:cubicBezTo>
                  <a:cubicBezTo>
                    <a:pt x="14" y="18"/>
                    <a:pt x="10" y="17"/>
                    <a:pt x="7" y="16"/>
                  </a:cubicBezTo>
                  <a:cubicBezTo>
                    <a:pt x="5" y="15"/>
                    <a:pt x="3" y="18"/>
                    <a:pt x="0" y="16"/>
                  </a:cubicBezTo>
                  <a:cubicBezTo>
                    <a:pt x="1" y="13"/>
                    <a:pt x="0" y="14"/>
                    <a:pt x="3" y="12"/>
                  </a:cubicBezTo>
                  <a:close/>
                </a:path>
              </a:pathLst>
            </a:custGeom>
            <a:solidFill>
              <a:srgbClr val="E6643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519" dirty="0">
                <a:solidFill>
                  <a:prstClr val="black"/>
                </a:solidFill>
              </a:endParaRPr>
            </a:p>
          </p:txBody>
        </p:sp>
        <p:sp>
          <p:nvSpPr>
            <p:cNvPr id="406" name="Freeform 941"/>
            <p:cNvSpPr>
              <a:spLocks/>
            </p:cNvSpPr>
            <p:nvPr/>
          </p:nvSpPr>
          <p:spPr bwMode="auto">
            <a:xfrm>
              <a:off x="3626876" y="1246436"/>
              <a:ext cx="829209" cy="234526"/>
            </a:xfrm>
            <a:custGeom>
              <a:avLst/>
              <a:gdLst/>
              <a:ahLst/>
              <a:cxnLst>
                <a:cxn ang="0">
                  <a:pos x="2" y="13"/>
                </a:cxn>
                <a:cxn ang="0">
                  <a:pos x="64" y="5"/>
                </a:cxn>
                <a:cxn ang="0">
                  <a:pos x="70" y="3"/>
                </a:cxn>
                <a:cxn ang="0">
                  <a:pos x="65" y="7"/>
                </a:cxn>
                <a:cxn ang="0">
                  <a:pos x="55" y="11"/>
                </a:cxn>
                <a:cxn ang="0">
                  <a:pos x="36" y="15"/>
                </a:cxn>
                <a:cxn ang="0">
                  <a:pos x="20" y="18"/>
                </a:cxn>
                <a:cxn ang="0">
                  <a:pos x="7" y="16"/>
                </a:cxn>
                <a:cxn ang="0">
                  <a:pos x="0" y="16"/>
                </a:cxn>
                <a:cxn ang="0">
                  <a:pos x="2" y="13"/>
                </a:cxn>
              </a:cxnLst>
              <a:rect l="0" t="0" r="r" b="b"/>
              <a:pathLst>
                <a:path w="72" h="19">
                  <a:moveTo>
                    <a:pt x="2" y="13"/>
                  </a:moveTo>
                  <a:cubicBezTo>
                    <a:pt x="4" y="10"/>
                    <a:pt x="54" y="14"/>
                    <a:pt x="64" y="5"/>
                  </a:cubicBezTo>
                  <a:cubicBezTo>
                    <a:pt x="67" y="2"/>
                    <a:pt x="72" y="0"/>
                    <a:pt x="70" y="3"/>
                  </a:cubicBezTo>
                  <a:cubicBezTo>
                    <a:pt x="68" y="5"/>
                    <a:pt x="68" y="5"/>
                    <a:pt x="65" y="7"/>
                  </a:cubicBezTo>
                  <a:cubicBezTo>
                    <a:pt x="61" y="10"/>
                    <a:pt x="62" y="9"/>
                    <a:pt x="55" y="11"/>
                  </a:cubicBezTo>
                  <a:cubicBezTo>
                    <a:pt x="48" y="13"/>
                    <a:pt x="44" y="11"/>
                    <a:pt x="36" y="15"/>
                  </a:cubicBezTo>
                  <a:cubicBezTo>
                    <a:pt x="29" y="19"/>
                    <a:pt x="27" y="19"/>
                    <a:pt x="20" y="18"/>
                  </a:cubicBezTo>
                  <a:cubicBezTo>
                    <a:pt x="14" y="17"/>
                    <a:pt x="10" y="17"/>
                    <a:pt x="7" y="16"/>
                  </a:cubicBezTo>
                  <a:cubicBezTo>
                    <a:pt x="5" y="14"/>
                    <a:pt x="3" y="18"/>
                    <a:pt x="0" y="16"/>
                  </a:cubicBezTo>
                  <a:cubicBezTo>
                    <a:pt x="2" y="13"/>
                    <a:pt x="0" y="15"/>
                    <a:pt x="2" y="13"/>
                  </a:cubicBezTo>
                  <a:close/>
                </a:path>
              </a:pathLst>
            </a:custGeom>
            <a:solidFill>
              <a:srgbClr val="E7663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519" dirty="0">
                <a:solidFill>
                  <a:prstClr val="black"/>
                </a:solidFill>
              </a:endParaRPr>
            </a:p>
          </p:txBody>
        </p:sp>
        <p:sp>
          <p:nvSpPr>
            <p:cNvPr id="407" name="Freeform 942"/>
            <p:cNvSpPr>
              <a:spLocks/>
            </p:cNvSpPr>
            <p:nvPr/>
          </p:nvSpPr>
          <p:spPr bwMode="auto">
            <a:xfrm>
              <a:off x="3626803" y="1246436"/>
              <a:ext cx="817692" cy="234526"/>
            </a:xfrm>
            <a:custGeom>
              <a:avLst/>
              <a:gdLst/>
              <a:ahLst/>
              <a:cxnLst>
                <a:cxn ang="0">
                  <a:pos x="2" y="13"/>
                </a:cxn>
                <a:cxn ang="0">
                  <a:pos x="64" y="5"/>
                </a:cxn>
                <a:cxn ang="0">
                  <a:pos x="70" y="2"/>
                </a:cxn>
                <a:cxn ang="0">
                  <a:pos x="65" y="7"/>
                </a:cxn>
                <a:cxn ang="0">
                  <a:pos x="55" y="11"/>
                </a:cxn>
                <a:cxn ang="0">
                  <a:pos x="36" y="15"/>
                </a:cxn>
                <a:cxn ang="0">
                  <a:pos x="20" y="17"/>
                </a:cxn>
                <a:cxn ang="0">
                  <a:pos x="8" y="15"/>
                </a:cxn>
                <a:cxn ang="0">
                  <a:pos x="0" y="16"/>
                </a:cxn>
                <a:cxn ang="0">
                  <a:pos x="2" y="13"/>
                </a:cxn>
              </a:cxnLst>
              <a:rect l="0" t="0" r="r" b="b"/>
              <a:pathLst>
                <a:path w="71" h="19">
                  <a:moveTo>
                    <a:pt x="2" y="13"/>
                  </a:moveTo>
                  <a:cubicBezTo>
                    <a:pt x="4" y="10"/>
                    <a:pt x="55" y="14"/>
                    <a:pt x="64" y="5"/>
                  </a:cubicBezTo>
                  <a:cubicBezTo>
                    <a:pt x="67" y="3"/>
                    <a:pt x="71" y="0"/>
                    <a:pt x="70" y="2"/>
                  </a:cubicBezTo>
                  <a:cubicBezTo>
                    <a:pt x="68" y="5"/>
                    <a:pt x="68" y="5"/>
                    <a:pt x="65" y="7"/>
                  </a:cubicBezTo>
                  <a:cubicBezTo>
                    <a:pt x="61" y="9"/>
                    <a:pt x="62" y="9"/>
                    <a:pt x="55" y="11"/>
                  </a:cubicBezTo>
                  <a:cubicBezTo>
                    <a:pt x="48" y="13"/>
                    <a:pt x="44" y="11"/>
                    <a:pt x="36" y="15"/>
                  </a:cubicBezTo>
                  <a:cubicBezTo>
                    <a:pt x="29" y="19"/>
                    <a:pt x="27" y="18"/>
                    <a:pt x="20" y="17"/>
                  </a:cubicBezTo>
                  <a:cubicBezTo>
                    <a:pt x="14" y="17"/>
                    <a:pt x="10" y="17"/>
                    <a:pt x="8" y="15"/>
                  </a:cubicBezTo>
                  <a:cubicBezTo>
                    <a:pt x="5" y="14"/>
                    <a:pt x="3" y="18"/>
                    <a:pt x="0" y="16"/>
                  </a:cubicBezTo>
                  <a:cubicBezTo>
                    <a:pt x="2" y="12"/>
                    <a:pt x="1" y="16"/>
                    <a:pt x="2" y="13"/>
                  </a:cubicBezTo>
                  <a:close/>
                </a:path>
              </a:pathLst>
            </a:custGeom>
            <a:solidFill>
              <a:srgbClr val="E9673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519" dirty="0">
                <a:solidFill>
                  <a:prstClr val="black"/>
                </a:solidFill>
              </a:endParaRPr>
            </a:p>
          </p:txBody>
        </p:sp>
        <p:sp>
          <p:nvSpPr>
            <p:cNvPr id="408" name="Freeform 943"/>
            <p:cNvSpPr>
              <a:spLocks/>
            </p:cNvSpPr>
            <p:nvPr/>
          </p:nvSpPr>
          <p:spPr bwMode="auto">
            <a:xfrm>
              <a:off x="3638321" y="1246436"/>
              <a:ext cx="806176" cy="234526"/>
            </a:xfrm>
            <a:custGeom>
              <a:avLst/>
              <a:gdLst/>
              <a:ahLst/>
              <a:cxnLst>
                <a:cxn ang="0">
                  <a:pos x="1" y="14"/>
                </a:cxn>
                <a:cxn ang="0">
                  <a:pos x="63" y="5"/>
                </a:cxn>
                <a:cxn ang="0">
                  <a:pos x="69" y="2"/>
                </a:cxn>
                <a:cxn ang="0">
                  <a:pos x="64" y="7"/>
                </a:cxn>
                <a:cxn ang="0">
                  <a:pos x="54" y="11"/>
                </a:cxn>
                <a:cxn ang="0">
                  <a:pos x="35" y="14"/>
                </a:cxn>
                <a:cxn ang="0">
                  <a:pos x="19" y="17"/>
                </a:cxn>
                <a:cxn ang="0">
                  <a:pos x="7" y="15"/>
                </a:cxn>
                <a:cxn ang="0">
                  <a:pos x="0" y="16"/>
                </a:cxn>
                <a:cxn ang="0">
                  <a:pos x="1" y="14"/>
                </a:cxn>
              </a:cxnLst>
              <a:rect l="0" t="0" r="r" b="b"/>
              <a:pathLst>
                <a:path w="70" h="19">
                  <a:moveTo>
                    <a:pt x="1" y="14"/>
                  </a:moveTo>
                  <a:cubicBezTo>
                    <a:pt x="3" y="11"/>
                    <a:pt x="54" y="14"/>
                    <a:pt x="63" y="5"/>
                  </a:cubicBezTo>
                  <a:cubicBezTo>
                    <a:pt x="66" y="3"/>
                    <a:pt x="70" y="0"/>
                    <a:pt x="69" y="2"/>
                  </a:cubicBezTo>
                  <a:cubicBezTo>
                    <a:pt x="67" y="4"/>
                    <a:pt x="67" y="5"/>
                    <a:pt x="64" y="7"/>
                  </a:cubicBezTo>
                  <a:cubicBezTo>
                    <a:pt x="60" y="9"/>
                    <a:pt x="61" y="9"/>
                    <a:pt x="54" y="11"/>
                  </a:cubicBezTo>
                  <a:cubicBezTo>
                    <a:pt x="47" y="13"/>
                    <a:pt x="43" y="10"/>
                    <a:pt x="35" y="14"/>
                  </a:cubicBezTo>
                  <a:cubicBezTo>
                    <a:pt x="28" y="19"/>
                    <a:pt x="26" y="18"/>
                    <a:pt x="19" y="17"/>
                  </a:cubicBezTo>
                  <a:cubicBezTo>
                    <a:pt x="13" y="16"/>
                    <a:pt x="9" y="16"/>
                    <a:pt x="7" y="15"/>
                  </a:cubicBezTo>
                  <a:cubicBezTo>
                    <a:pt x="4" y="14"/>
                    <a:pt x="2" y="18"/>
                    <a:pt x="0" y="16"/>
                  </a:cubicBezTo>
                  <a:cubicBezTo>
                    <a:pt x="2" y="12"/>
                    <a:pt x="0" y="17"/>
                    <a:pt x="1" y="14"/>
                  </a:cubicBezTo>
                  <a:close/>
                </a:path>
              </a:pathLst>
            </a:custGeom>
            <a:solidFill>
              <a:srgbClr val="EA693B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519" dirty="0">
                <a:solidFill>
                  <a:prstClr val="black"/>
                </a:solidFill>
              </a:endParaRPr>
            </a:p>
          </p:txBody>
        </p:sp>
        <p:sp>
          <p:nvSpPr>
            <p:cNvPr id="409" name="Freeform 944"/>
            <p:cNvSpPr>
              <a:spLocks/>
            </p:cNvSpPr>
            <p:nvPr/>
          </p:nvSpPr>
          <p:spPr bwMode="auto">
            <a:xfrm>
              <a:off x="3638321" y="1246638"/>
              <a:ext cx="806176" cy="222183"/>
            </a:xfrm>
            <a:custGeom>
              <a:avLst/>
              <a:gdLst/>
              <a:ahLst/>
              <a:cxnLst>
                <a:cxn ang="0">
                  <a:pos x="1" y="14"/>
                </a:cxn>
                <a:cxn ang="0">
                  <a:pos x="64" y="5"/>
                </a:cxn>
                <a:cxn ang="0">
                  <a:pos x="69" y="2"/>
                </a:cxn>
                <a:cxn ang="0">
                  <a:pos x="63" y="7"/>
                </a:cxn>
                <a:cxn ang="0">
                  <a:pos x="54" y="10"/>
                </a:cxn>
                <a:cxn ang="0">
                  <a:pos x="35" y="14"/>
                </a:cxn>
                <a:cxn ang="0">
                  <a:pos x="19" y="17"/>
                </a:cxn>
                <a:cxn ang="0">
                  <a:pos x="7" y="15"/>
                </a:cxn>
                <a:cxn ang="0">
                  <a:pos x="0" y="16"/>
                </a:cxn>
                <a:cxn ang="0">
                  <a:pos x="1" y="14"/>
                </a:cxn>
              </a:cxnLst>
              <a:rect l="0" t="0" r="r" b="b"/>
              <a:pathLst>
                <a:path w="70" h="18">
                  <a:moveTo>
                    <a:pt x="1" y="14"/>
                  </a:moveTo>
                  <a:cubicBezTo>
                    <a:pt x="2" y="11"/>
                    <a:pt x="54" y="14"/>
                    <a:pt x="64" y="5"/>
                  </a:cubicBezTo>
                  <a:cubicBezTo>
                    <a:pt x="66" y="3"/>
                    <a:pt x="70" y="0"/>
                    <a:pt x="69" y="2"/>
                  </a:cubicBezTo>
                  <a:cubicBezTo>
                    <a:pt x="67" y="4"/>
                    <a:pt x="67" y="4"/>
                    <a:pt x="63" y="7"/>
                  </a:cubicBezTo>
                  <a:cubicBezTo>
                    <a:pt x="60" y="9"/>
                    <a:pt x="61" y="8"/>
                    <a:pt x="54" y="10"/>
                  </a:cubicBezTo>
                  <a:cubicBezTo>
                    <a:pt x="47" y="13"/>
                    <a:pt x="43" y="10"/>
                    <a:pt x="35" y="14"/>
                  </a:cubicBezTo>
                  <a:cubicBezTo>
                    <a:pt x="28" y="18"/>
                    <a:pt x="26" y="17"/>
                    <a:pt x="19" y="17"/>
                  </a:cubicBezTo>
                  <a:cubicBezTo>
                    <a:pt x="13" y="16"/>
                    <a:pt x="9" y="16"/>
                    <a:pt x="7" y="15"/>
                  </a:cubicBezTo>
                  <a:cubicBezTo>
                    <a:pt x="4" y="14"/>
                    <a:pt x="2" y="18"/>
                    <a:pt x="0" y="16"/>
                  </a:cubicBezTo>
                  <a:cubicBezTo>
                    <a:pt x="2" y="12"/>
                    <a:pt x="0" y="18"/>
                    <a:pt x="1" y="14"/>
                  </a:cubicBezTo>
                  <a:close/>
                </a:path>
              </a:pathLst>
            </a:custGeom>
            <a:solidFill>
              <a:srgbClr val="EB6B3D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519" dirty="0">
                <a:solidFill>
                  <a:prstClr val="black"/>
                </a:solidFill>
              </a:endParaRPr>
            </a:p>
          </p:txBody>
        </p:sp>
        <p:sp>
          <p:nvSpPr>
            <p:cNvPr id="410" name="Freeform 945"/>
            <p:cNvSpPr>
              <a:spLocks/>
            </p:cNvSpPr>
            <p:nvPr/>
          </p:nvSpPr>
          <p:spPr bwMode="auto">
            <a:xfrm>
              <a:off x="3062477" y="1444134"/>
              <a:ext cx="403088" cy="246871"/>
            </a:xfrm>
            <a:custGeom>
              <a:avLst/>
              <a:gdLst/>
              <a:ahLst/>
              <a:cxnLst>
                <a:cxn ang="0">
                  <a:pos x="0" y="17"/>
                </a:cxn>
                <a:cxn ang="0">
                  <a:pos x="5" y="9"/>
                </a:cxn>
                <a:cxn ang="0">
                  <a:pos x="15" y="5"/>
                </a:cxn>
                <a:cxn ang="0">
                  <a:pos x="23" y="2"/>
                </a:cxn>
                <a:cxn ang="0">
                  <a:pos x="33" y="3"/>
                </a:cxn>
                <a:cxn ang="0">
                  <a:pos x="29" y="8"/>
                </a:cxn>
                <a:cxn ang="0">
                  <a:pos x="21" y="8"/>
                </a:cxn>
                <a:cxn ang="0">
                  <a:pos x="15" y="12"/>
                </a:cxn>
                <a:cxn ang="0">
                  <a:pos x="11" y="19"/>
                </a:cxn>
                <a:cxn ang="0">
                  <a:pos x="3" y="19"/>
                </a:cxn>
                <a:cxn ang="0">
                  <a:pos x="0" y="17"/>
                </a:cxn>
              </a:cxnLst>
              <a:rect l="0" t="0" r="r" b="b"/>
              <a:pathLst>
                <a:path w="35" h="20">
                  <a:moveTo>
                    <a:pt x="0" y="17"/>
                  </a:moveTo>
                  <a:cubicBezTo>
                    <a:pt x="0" y="15"/>
                    <a:pt x="1" y="12"/>
                    <a:pt x="5" y="9"/>
                  </a:cubicBezTo>
                  <a:cubicBezTo>
                    <a:pt x="10" y="7"/>
                    <a:pt x="11" y="6"/>
                    <a:pt x="15" y="5"/>
                  </a:cubicBezTo>
                  <a:cubicBezTo>
                    <a:pt x="20" y="4"/>
                    <a:pt x="23" y="2"/>
                    <a:pt x="23" y="2"/>
                  </a:cubicBezTo>
                  <a:cubicBezTo>
                    <a:pt x="23" y="2"/>
                    <a:pt x="31" y="0"/>
                    <a:pt x="33" y="3"/>
                  </a:cubicBezTo>
                  <a:cubicBezTo>
                    <a:pt x="35" y="6"/>
                    <a:pt x="32" y="7"/>
                    <a:pt x="29" y="8"/>
                  </a:cubicBezTo>
                  <a:cubicBezTo>
                    <a:pt x="26" y="8"/>
                    <a:pt x="24" y="7"/>
                    <a:pt x="21" y="8"/>
                  </a:cubicBezTo>
                  <a:cubicBezTo>
                    <a:pt x="18" y="9"/>
                    <a:pt x="17" y="8"/>
                    <a:pt x="15" y="12"/>
                  </a:cubicBezTo>
                  <a:cubicBezTo>
                    <a:pt x="13" y="16"/>
                    <a:pt x="14" y="17"/>
                    <a:pt x="11" y="19"/>
                  </a:cubicBezTo>
                  <a:cubicBezTo>
                    <a:pt x="8" y="20"/>
                    <a:pt x="3" y="19"/>
                    <a:pt x="3" y="19"/>
                  </a:cubicBezTo>
                  <a:cubicBezTo>
                    <a:pt x="3" y="19"/>
                    <a:pt x="0" y="19"/>
                    <a:pt x="0" y="17"/>
                  </a:cubicBezTo>
                  <a:close/>
                </a:path>
              </a:pathLst>
            </a:custGeom>
            <a:solidFill>
              <a:srgbClr val="EB6B3D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519" dirty="0">
                <a:solidFill>
                  <a:prstClr val="black"/>
                </a:solidFill>
              </a:endParaRPr>
            </a:p>
          </p:txBody>
        </p:sp>
        <p:sp>
          <p:nvSpPr>
            <p:cNvPr id="411" name="Freeform 946"/>
            <p:cNvSpPr>
              <a:spLocks/>
            </p:cNvSpPr>
            <p:nvPr/>
          </p:nvSpPr>
          <p:spPr bwMode="auto">
            <a:xfrm>
              <a:off x="3062477" y="1456276"/>
              <a:ext cx="403088" cy="234526"/>
            </a:xfrm>
            <a:custGeom>
              <a:avLst/>
              <a:gdLst/>
              <a:ahLst/>
              <a:cxnLst>
                <a:cxn ang="0">
                  <a:pos x="0" y="16"/>
                </a:cxn>
                <a:cxn ang="0">
                  <a:pos x="5" y="8"/>
                </a:cxn>
                <a:cxn ang="0">
                  <a:pos x="15" y="4"/>
                </a:cxn>
                <a:cxn ang="0">
                  <a:pos x="24" y="1"/>
                </a:cxn>
                <a:cxn ang="0">
                  <a:pos x="33" y="2"/>
                </a:cxn>
                <a:cxn ang="0">
                  <a:pos x="29" y="6"/>
                </a:cxn>
                <a:cxn ang="0">
                  <a:pos x="21" y="7"/>
                </a:cxn>
                <a:cxn ang="0">
                  <a:pos x="15" y="11"/>
                </a:cxn>
                <a:cxn ang="0">
                  <a:pos x="11" y="17"/>
                </a:cxn>
                <a:cxn ang="0">
                  <a:pos x="3" y="18"/>
                </a:cxn>
                <a:cxn ang="0">
                  <a:pos x="0" y="16"/>
                </a:cxn>
              </a:cxnLst>
              <a:rect l="0" t="0" r="r" b="b"/>
              <a:pathLst>
                <a:path w="35" h="19">
                  <a:moveTo>
                    <a:pt x="0" y="16"/>
                  </a:moveTo>
                  <a:cubicBezTo>
                    <a:pt x="0" y="14"/>
                    <a:pt x="1" y="11"/>
                    <a:pt x="5" y="8"/>
                  </a:cubicBezTo>
                  <a:cubicBezTo>
                    <a:pt x="10" y="6"/>
                    <a:pt x="11" y="5"/>
                    <a:pt x="15" y="4"/>
                  </a:cubicBezTo>
                  <a:cubicBezTo>
                    <a:pt x="20" y="3"/>
                    <a:pt x="24" y="1"/>
                    <a:pt x="24" y="1"/>
                  </a:cubicBezTo>
                  <a:cubicBezTo>
                    <a:pt x="24" y="1"/>
                    <a:pt x="31" y="0"/>
                    <a:pt x="33" y="2"/>
                  </a:cubicBezTo>
                  <a:cubicBezTo>
                    <a:pt x="35" y="5"/>
                    <a:pt x="32" y="6"/>
                    <a:pt x="29" y="6"/>
                  </a:cubicBezTo>
                  <a:cubicBezTo>
                    <a:pt x="26" y="7"/>
                    <a:pt x="24" y="6"/>
                    <a:pt x="21" y="7"/>
                  </a:cubicBezTo>
                  <a:cubicBezTo>
                    <a:pt x="18" y="8"/>
                    <a:pt x="17" y="7"/>
                    <a:pt x="15" y="11"/>
                  </a:cubicBezTo>
                  <a:cubicBezTo>
                    <a:pt x="12" y="15"/>
                    <a:pt x="14" y="16"/>
                    <a:pt x="11" y="17"/>
                  </a:cubicBezTo>
                  <a:cubicBezTo>
                    <a:pt x="8" y="19"/>
                    <a:pt x="3" y="18"/>
                    <a:pt x="3" y="18"/>
                  </a:cubicBezTo>
                  <a:cubicBezTo>
                    <a:pt x="3" y="18"/>
                    <a:pt x="0" y="18"/>
                    <a:pt x="0" y="16"/>
                  </a:cubicBezTo>
                  <a:close/>
                </a:path>
              </a:pathLst>
            </a:custGeom>
            <a:solidFill>
              <a:srgbClr val="EB6B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519" dirty="0">
                <a:solidFill>
                  <a:prstClr val="black"/>
                </a:solidFill>
              </a:endParaRPr>
            </a:p>
          </p:txBody>
        </p:sp>
        <p:sp>
          <p:nvSpPr>
            <p:cNvPr id="412" name="Freeform 947"/>
            <p:cNvSpPr>
              <a:spLocks/>
            </p:cNvSpPr>
            <p:nvPr/>
          </p:nvSpPr>
          <p:spPr bwMode="auto">
            <a:xfrm>
              <a:off x="3062477" y="1456478"/>
              <a:ext cx="403088" cy="222183"/>
            </a:xfrm>
            <a:custGeom>
              <a:avLst/>
              <a:gdLst/>
              <a:ahLst/>
              <a:cxnLst>
                <a:cxn ang="0">
                  <a:pos x="0" y="16"/>
                </a:cxn>
                <a:cxn ang="0">
                  <a:pos x="5" y="9"/>
                </a:cxn>
                <a:cxn ang="0">
                  <a:pos x="15" y="4"/>
                </a:cxn>
                <a:cxn ang="0">
                  <a:pos x="24" y="2"/>
                </a:cxn>
                <a:cxn ang="0">
                  <a:pos x="33" y="2"/>
                </a:cxn>
                <a:cxn ang="0">
                  <a:pos x="29" y="6"/>
                </a:cxn>
                <a:cxn ang="0">
                  <a:pos x="21" y="7"/>
                </a:cxn>
                <a:cxn ang="0">
                  <a:pos x="15" y="11"/>
                </a:cxn>
                <a:cxn ang="0">
                  <a:pos x="11" y="17"/>
                </a:cxn>
                <a:cxn ang="0">
                  <a:pos x="3" y="18"/>
                </a:cxn>
                <a:cxn ang="0">
                  <a:pos x="0" y="16"/>
                </a:cxn>
              </a:cxnLst>
              <a:rect l="0" t="0" r="r" b="b"/>
              <a:pathLst>
                <a:path w="35" h="18">
                  <a:moveTo>
                    <a:pt x="0" y="16"/>
                  </a:moveTo>
                  <a:cubicBezTo>
                    <a:pt x="0" y="14"/>
                    <a:pt x="1" y="11"/>
                    <a:pt x="5" y="9"/>
                  </a:cubicBezTo>
                  <a:cubicBezTo>
                    <a:pt x="10" y="6"/>
                    <a:pt x="11" y="5"/>
                    <a:pt x="15" y="4"/>
                  </a:cubicBezTo>
                  <a:cubicBezTo>
                    <a:pt x="20" y="4"/>
                    <a:pt x="24" y="2"/>
                    <a:pt x="24" y="2"/>
                  </a:cubicBezTo>
                  <a:cubicBezTo>
                    <a:pt x="24" y="2"/>
                    <a:pt x="30" y="0"/>
                    <a:pt x="33" y="2"/>
                  </a:cubicBezTo>
                  <a:cubicBezTo>
                    <a:pt x="35" y="5"/>
                    <a:pt x="32" y="6"/>
                    <a:pt x="29" y="6"/>
                  </a:cubicBezTo>
                  <a:cubicBezTo>
                    <a:pt x="26" y="7"/>
                    <a:pt x="24" y="6"/>
                    <a:pt x="21" y="7"/>
                  </a:cubicBezTo>
                  <a:cubicBezTo>
                    <a:pt x="18" y="8"/>
                    <a:pt x="17" y="7"/>
                    <a:pt x="15" y="11"/>
                  </a:cubicBezTo>
                  <a:cubicBezTo>
                    <a:pt x="12" y="15"/>
                    <a:pt x="14" y="16"/>
                    <a:pt x="11" y="17"/>
                  </a:cubicBezTo>
                  <a:cubicBezTo>
                    <a:pt x="8" y="18"/>
                    <a:pt x="3" y="18"/>
                    <a:pt x="3" y="18"/>
                  </a:cubicBezTo>
                  <a:cubicBezTo>
                    <a:pt x="3" y="18"/>
                    <a:pt x="0" y="18"/>
                    <a:pt x="0" y="16"/>
                  </a:cubicBezTo>
                  <a:close/>
                </a:path>
              </a:pathLst>
            </a:custGeom>
            <a:solidFill>
              <a:srgbClr val="EB6C3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519" dirty="0">
                <a:solidFill>
                  <a:prstClr val="black"/>
                </a:solidFill>
              </a:endParaRPr>
            </a:p>
          </p:txBody>
        </p:sp>
        <p:sp>
          <p:nvSpPr>
            <p:cNvPr id="413" name="Freeform 948"/>
            <p:cNvSpPr>
              <a:spLocks/>
            </p:cNvSpPr>
            <p:nvPr/>
          </p:nvSpPr>
          <p:spPr bwMode="auto">
            <a:xfrm>
              <a:off x="3062477" y="1456478"/>
              <a:ext cx="403088" cy="222183"/>
            </a:xfrm>
            <a:custGeom>
              <a:avLst/>
              <a:gdLst/>
              <a:ahLst/>
              <a:cxnLst>
                <a:cxn ang="0">
                  <a:pos x="0" y="16"/>
                </a:cxn>
                <a:cxn ang="0">
                  <a:pos x="5" y="9"/>
                </a:cxn>
                <a:cxn ang="0">
                  <a:pos x="15" y="4"/>
                </a:cxn>
                <a:cxn ang="0">
                  <a:pos x="24" y="2"/>
                </a:cxn>
                <a:cxn ang="0">
                  <a:pos x="33" y="2"/>
                </a:cxn>
                <a:cxn ang="0">
                  <a:pos x="29" y="6"/>
                </a:cxn>
                <a:cxn ang="0">
                  <a:pos x="21" y="7"/>
                </a:cxn>
                <a:cxn ang="0">
                  <a:pos x="14" y="11"/>
                </a:cxn>
                <a:cxn ang="0">
                  <a:pos x="11" y="17"/>
                </a:cxn>
                <a:cxn ang="0">
                  <a:pos x="3" y="18"/>
                </a:cxn>
                <a:cxn ang="0">
                  <a:pos x="0" y="16"/>
                </a:cxn>
              </a:cxnLst>
              <a:rect l="0" t="0" r="r" b="b"/>
              <a:pathLst>
                <a:path w="35" h="18">
                  <a:moveTo>
                    <a:pt x="0" y="16"/>
                  </a:moveTo>
                  <a:cubicBezTo>
                    <a:pt x="0" y="14"/>
                    <a:pt x="1" y="11"/>
                    <a:pt x="5" y="9"/>
                  </a:cubicBezTo>
                  <a:cubicBezTo>
                    <a:pt x="10" y="6"/>
                    <a:pt x="11" y="5"/>
                    <a:pt x="15" y="4"/>
                  </a:cubicBezTo>
                  <a:cubicBezTo>
                    <a:pt x="20" y="4"/>
                    <a:pt x="24" y="2"/>
                    <a:pt x="24" y="2"/>
                  </a:cubicBezTo>
                  <a:cubicBezTo>
                    <a:pt x="24" y="2"/>
                    <a:pt x="30" y="0"/>
                    <a:pt x="33" y="2"/>
                  </a:cubicBezTo>
                  <a:cubicBezTo>
                    <a:pt x="35" y="5"/>
                    <a:pt x="32" y="5"/>
                    <a:pt x="29" y="6"/>
                  </a:cubicBezTo>
                  <a:cubicBezTo>
                    <a:pt x="26" y="7"/>
                    <a:pt x="24" y="6"/>
                    <a:pt x="21" y="7"/>
                  </a:cubicBezTo>
                  <a:cubicBezTo>
                    <a:pt x="18" y="8"/>
                    <a:pt x="17" y="7"/>
                    <a:pt x="14" y="11"/>
                  </a:cubicBezTo>
                  <a:cubicBezTo>
                    <a:pt x="12" y="14"/>
                    <a:pt x="14" y="15"/>
                    <a:pt x="11" y="17"/>
                  </a:cubicBezTo>
                  <a:cubicBezTo>
                    <a:pt x="7" y="18"/>
                    <a:pt x="3" y="18"/>
                    <a:pt x="3" y="18"/>
                  </a:cubicBezTo>
                  <a:cubicBezTo>
                    <a:pt x="3" y="18"/>
                    <a:pt x="0" y="18"/>
                    <a:pt x="0" y="16"/>
                  </a:cubicBezTo>
                  <a:close/>
                </a:path>
              </a:pathLst>
            </a:custGeom>
            <a:solidFill>
              <a:srgbClr val="EB6D4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519" dirty="0">
                <a:solidFill>
                  <a:prstClr val="black"/>
                </a:solidFill>
              </a:endParaRPr>
            </a:p>
          </p:txBody>
        </p:sp>
        <p:sp>
          <p:nvSpPr>
            <p:cNvPr id="414" name="Freeform 949"/>
            <p:cNvSpPr>
              <a:spLocks/>
            </p:cNvSpPr>
            <p:nvPr/>
          </p:nvSpPr>
          <p:spPr bwMode="auto">
            <a:xfrm>
              <a:off x="3062477" y="1456478"/>
              <a:ext cx="403088" cy="222183"/>
            </a:xfrm>
            <a:custGeom>
              <a:avLst/>
              <a:gdLst/>
              <a:ahLst/>
              <a:cxnLst>
                <a:cxn ang="0">
                  <a:pos x="0" y="16"/>
                </a:cxn>
                <a:cxn ang="0">
                  <a:pos x="5" y="9"/>
                </a:cxn>
                <a:cxn ang="0">
                  <a:pos x="15" y="4"/>
                </a:cxn>
                <a:cxn ang="0">
                  <a:pos x="24" y="2"/>
                </a:cxn>
                <a:cxn ang="0">
                  <a:pos x="33" y="2"/>
                </a:cxn>
                <a:cxn ang="0">
                  <a:pos x="29" y="6"/>
                </a:cxn>
                <a:cxn ang="0">
                  <a:pos x="21" y="7"/>
                </a:cxn>
                <a:cxn ang="0">
                  <a:pos x="14" y="11"/>
                </a:cxn>
                <a:cxn ang="0">
                  <a:pos x="10" y="16"/>
                </a:cxn>
                <a:cxn ang="0">
                  <a:pos x="3" y="18"/>
                </a:cxn>
                <a:cxn ang="0">
                  <a:pos x="0" y="16"/>
                </a:cxn>
              </a:cxnLst>
              <a:rect l="0" t="0" r="r" b="b"/>
              <a:pathLst>
                <a:path w="35" h="18">
                  <a:moveTo>
                    <a:pt x="0" y="16"/>
                  </a:moveTo>
                  <a:cubicBezTo>
                    <a:pt x="0" y="14"/>
                    <a:pt x="1" y="11"/>
                    <a:pt x="5" y="9"/>
                  </a:cubicBezTo>
                  <a:cubicBezTo>
                    <a:pt x="10" y="6"/>
                    <a:pt x="11" y="5"/>
                    <a:pt x="15" y="4"/>
                  </a:cubicBezTo>
                  <a:cubicBezTo>
                    <a:pt x="20" y="4"/>
                    <a:pt x="24" y="2"/>
                    <a:pt x="24" y="2"/>
                  </a:cubicBezTo>
                  <a:cubicBezTo>
                    <a:pt x="24" y="2"/>
                    <a:pt x="30" y="0"/>
                    <a:pt x="33" y="2"/>
                  </a:cubicBezTo>
                  <a:cubicBezTo>
                    <a:pt x="35" y="5"/>
                    <a:pt x="32" y="5"/>
                    <a:pt x="29" y="6"/>
                  </a:cubicBezTo>
                  <a:cubicBezTo>
                    <a:pt x="26" y="7"/>
                    <a:pt x="24" y="6"/>
                    <a:pt x="21" y="7"/>
                  </a:cubicBezTo>
                  <a:cubicBezTo>
                    <a:pt x="18" y="8"/>
                    <a:pt x="17" y="7"/>
                    <a:pt x="14" y="11"/>
                  </a:cubicBezTo>
                  <a:cubicBezTo>
                    <a:pt x="12" y="14"/>
                    <a:pt x="14" y="15"/>
                    <a:pt x="10" y="16"/>
                  </a:cubicBezTo>
                  <a:cubicBezTo>
                    <a:pt x="7" y="18"/>
                    <a:pt x="3" y="18"/>
                    <a:pt x="3" y="18"/>
                  </a:cubicBezTo>
                  <a:cubicBezTo>
                    <a:pt x="3" y="18"/>
                    <a:pt x="0" y="18"/>
                    <a:pt x="0" y="16"/>
                  </a:cubicBezTo>
                  <a:close/>
                </a:path>
              </a:pathLst>
            </a:custGeom>
            <a:solidFill>
              <a:srgbClr val="EB6F44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519" dirty="0">
                <a:solidFill>
                  <a:prstClr val="black"/>
                </a:solidFill>
              </a:endParaRPr>
            </a:p>
          </p:txBody>
        </p:sp>
        <p:sp>
          <p:nvSpPr>
            <p:cNvPr id="415" name="Freeform 950"/>
            <p:cNvSpPr>
              <a:spLocks/>
            </p:cNvSpPr>
            <p:nvPr/>
          </p:nvSpPr>
          <p:spPr bwMode="auto">
            <a:xfrm>
              <a:off x="3062477" y="1456478"/>
              <a:ext cx="403088" cy="222183"/>
            </a:xfrm>
            <a:custGeom>
              <a:avLst/>
              <a:gdLst/>
              <a:ahLst/>
              <a:cxnLst>
                <a:cxn ang="0">
                  <a:pos x="0" y="16"/>
                </a:cxn>
                <a:cxn ang="0">
                  <a:pos x="5" y="9"/>
                </a:cxn>
                <a:cxn ang="0">
                  <a:pos x="15" y="4"/>
                </a:cxn>
                <a:cxn ang="0">
                  <a:pos x="24" y="2"/>
                </a:cxn>
                <a:cxn ang="0">
                  <a:pos x="33" y="2"/>
                </a:cxn>
                <a:cxn ang="0">
                  <a:pos x="29" y="6"/>
                </a:cxn>
                <a:cxn ang="0">
                  <a:pos x="21" y="7"/>
                </a:cxn>
                <a:cxn ang="0">
                  <a:pos x="14" y="10"/>
                </a:cxn>
                <a:cxn ang="0">
                  <a:pos x="10" y="16"/>
                </a:cxn>
                <a:cxn ang="0">
                  <a:pos x="3" y="18"/>
                </a:cxn>
                <a:cxn ang="0">
                  <a:pos x="0" y="16"/>
                </a:cxn>
              </a:cxnLst>
              <a:rect l="0" t="0" r="r" b="b"/>
              <a:pathLst>
                <a:path w="35" h="18">
                  <a:moveTo>
                    <a:pt x="0" y="16"/>
                  </a:moveTo>
                  <a:cubicBezTo>
                    <a:pt x="0" y="15"/>
                    <a:pt x="1" y="11"/>
                    <a:pt x="5" y="9"/>
                  </a:cubicBezTo>
                  <a:cubicBezTo>
                    <a:pt x="10" y="6"/>
                    <a:pt x="11" y="5"/>
                    <a:pt x="15" y="4"/>
                  </a:cubicBezTo>
                  <a:cubicBezTo>
                    <a:pt x="20" y="4"/>
                    <a:pt x="24" y="2"/>
                    <a:pt x="24" y="2"/>
                  </a:cubicBezTo>
                  <a:cubicBezTo>
                    <a:pt x="24" y="2"/>
                    <a:pt x="30" y="0"/>
                    <a:pt x="33" y="2"/>
                  </a:cubicBezTo>
                  <a:cubicBezTo>
                    <a:pt x="35" y="5"/>
                    <a:pt x="32" y="5"/>
                    <a:pt x="29" y="6"/>
                  </a:cubicBezTo>
                  <a:cubicBezTo>
                    <a:pt x="26" y="7"/>
                    <a:pt x="24" y="6"/>
                    <a:pt x="21" y="7"/>
                  </a:cubicBezTo>
                  <a:cubicBezTo>
                    <a:pt x="18" y="8"/>
                    <a:pt x="16" y="7"/>
                    <a:pt x="14" y="10"/>
                  </a:cubicBezTo>
                  <a:cubicBezTo>
                    <a:pt x="12" y="14"/>
                    <a:pt x="13" y="15"/>
                    <a:pt x="10" y="16"/>
                  </a:cubicBezTo>
                  <a:cubicBezTo>
                    <a:pt x="7" y="17"/>
                    <a:pt x="3" y="18"/>
                    <a:pt x="3" y="18"/>
                  </a:cubicBezTo>
                  <a:cubicBezTo>
                    <a:pt x="3" y="18"/>
                    <a:pt x="0" y="18"/>
                    <a:pt x="0" y="16"/>
                  </a:cubicBezTo>
                  <a:close/>
                </a:path>
              </a:pathLst>
            </a:custGeom>
            <a:solidFill>
              <a:srgbClr val="EC704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519" dirty="0">
                <a:solidFill>
                  <a:prstClr val="black"/>
                </a:solidFill>
              </a:endParaRPr>
            </a:p>
          </p:txBody>
        </p:sp>
        <p:sp>
          <p:nvSpPr>
            <p:cNvPr id="416" name="Freeform 951"/>
            <p:cNvSpPr>
              <a:spLocks/>
            </p:cNvSpPr>
            <p:nvPr/>
          </p:nvSpPr>
          <p:spPr bwMode="auto">
            <a:xfrm>
              <a:off x="3062477" y="1456478"/>
              <a:ext cx="403088" cy="222183"/>
            </a:xfrm>
            <a:custGeom>
              <a:avLst/>
              <a:gdLst/>
              <a:ahLst/>
              <a:cxnLst>
                <a:cxn ang="0">
                  <a:pos x="0" y="16"/>
                </a:cxn>
                <a:cxn ang="0">
                  <a:pos x="5" y="9"/>
                </a:cxn>
                <a:cxn ang="0">
                  <a:pos x="15" y="5"/>
                </a:cxn>
                <a:cxn ang="0">
                  <a:pos x="24" y="2"/>
                </a:cxn>
                <a:cxn ang="0">
                  <a:pos x="33" y="2"/>
                </a:cxn>
                <a:cxn ang="0">
                  <a:pos x="29" y="6"/>
                </a:cxn>
                <a:cxn ang="0">
                  <a:pos x="21" y="7"/>
                </a:cxn>
                <a:cxn ang="0">
                  <a:pos x="14" y="10"/>
                </a:cxn>
                <a:cxn ang="0">
                  <a:pos x="10" y="16"/>
                </a:cxn>
                <a:cxn ang="0">
                  <a:pos x="4" y="18"/>
                </a:cxn>
                <a:cxn ang="0">
                  <a:pos x="0" y="16"/>
                </a:cxn>
              </a:cxnLst>
              <a:rect l="0" t="0" r="r" b="b"/>
              <a:pathLst>
                <a:path w="35" h="18">
                  <a:moveTo>
                    <a:pt x="0" y="16"/>
                  </a:moveTo>
                  <a:cubicBezTo>
                    <a:pt x="0" y="15"/>
                    <a:pt x="1" y="11"/>
                    <a:pt x="5" y="9"/>
                  </a:cubicBezTo>
                  <a:cubicBezTo>
                    <a:pt x="10" y="6"/>
                    <a:pt x="11" y="5"/>
                    <a:pt x="15" y="5"/>
                  </a:cubicBezTo>
                  <a:cubicBezTo>
                    <a:pt x="20" y="4"/>
                    <a:pt x="24" y="2"/>
                    <a:pt x="24" y="2"/>
                  </a:cubicBezTo>
                  <a:cubicBezTo>
                    <a:pt x="24" y="2"/>
                    <a:pt x="30" y="0"/>
                    <a:pt x="33" y="2"/>
                  </a:cubicBezTo>
                  <a:cubicBezTo>
                    <a:pt x="35" y="5"/>
                    <a:pt x="32" y="5"/>
                    <a:pt x="29" y="6"/>
                  </a:cubicBezTo>
                  <a:cubicBezTo>
                    <a:pt x="26" y="6"/>
                    <a:pt x="24" y="6"/>
                    <a:pt x="21" y="7"/>
                  </a:cubicBezTo>
                  <a:cubicBezTo>
                    <a:pt x="19" y="8"/>
                    <a:pt x="16" y="7"/>
                    <a:pt x="14" y="10"/>
                  </a:cubicBezTo>
                  <a:cubicBezTo>
                    <a:pt x="12" y="14"/>
                    <a:pt x="13" y="14"/>
                    <a:pt x="10" y="16"/>
                  </a:cubicBezTo>
                  <a:cubicBezTo>
                    <a:pt x="7" y="17"/>
                    <a:pt x="4" y="18"/>
                    <a:pt x="4" y="18"/>
                  </a:cubicBezTo>
                  <a:cubicBezTo>
                    <a:pt x="4" y="18"/>
                    <a:pt x="0" y="18"/>
                    <a:pt x="0" y="16"/>
                  </a:cubicBezTo>
                  <a:close/>
                </a:path>
              </a:pathLst>
            </a:custGeom>
            <a:solidFill>
              <a:srgbClr val="EC714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519" dirty="0">
                <a:solidFill>
                  <a:prstClr val="black"/>
                </a:solidFill>
              </a:endParaRPr>
            </a:p>
          </p:txBody>
        </p:sp>
        <p:sp>
          <p:nvSpPr>
            <p:cNvPr id="417" name="Freeform 952"/>
            <p:cNvSpPr>
              <a:spLocks/>
            </p:cNvSpPr>
            <p:nvPr/>
          </p:nvSpPr>
          <p:spPr bwMode="auto">
            <a:xfrm>
              <a:off x="3062477" y="1456478"/>
              <a:ext cx="403088" cy="222183"/>
            </a:xfrm>
            <a:custGeom>
              <a:avLst/>
              <a:gdLst/>
              <a:ahLst/>
              <a:cxnLst>
                <a:cxn ang="0">
                  <a:pos x="0" y="16"/>
                </a:cxn>
                <a:cxn ang="0">
                  <a:pos x="6" y="9"/>
                </a:cxn>
                <a:cxn ang="0">
                  <a:pos x="15" y="5"/>
                </a:cxn>
                <a:cxn ang="0">
                  <a:pos x="24" y="2"/>
                </a:cxn>
                <a:cxn ang="0">
                  <a:pos x="32" y="2"/>
                </a:cxn>
                <a:cxn ang="0">
                  <a:pos x="29" y="6"/>
                </a:cxn>
                <a:cxn ang="0">
                  <a:pos x="21" y="6"/>
                </a:cxn>
                <a:cxn ang="0">
                  <a:pos x="14" y="10"/>
                </a:cxn>
                <a:cxn ang="0">
                  <a:pos x="10" y="16"/>
                </a:cxn>
                <a:cxn ang="0">
                  <a:pos x="4" y="17"/>
                </a:cxn>
                <a:cxn ang="0">
                  <a:pos x="0" y="16"/>
                </a:cxn>
              </a:cxnLst>
              <a:rect l="0" t="0" r="r" b="b"/>
              <a:pathLst>
                <a:path w="35" h="18">
                  <a:moveTo>
                    <a:pt x="0" y="16"/>
                  </a:moveTo>
                  <a:cubicBezTo>
                    <a:pt x="0" y="15"/>
                    <a:pt x="1" y="12"/>
                    <a:pt x="6" y="9"/>
                  </a:cubicBezTo>
                  <a:cubicBezTo>
                    <a:pt x="10" y="6"/>
                    <a:pt x="11" y="5"/>
                    <a:pt x="15" y="5"/>
                  </a:cubicBezTo>
                  <a:cubicBezTo>
                    <a:pt x="20" y="4"/>
                    <a:pt x="24" y="2"/>
                    <a:pt x="24" y="2"/>
                  </a:cubicBezTo>
                  <a:cubicBezTo>
                    <a:pt x="24" y="2"/>
                    <a:pt x="30" y="0"/>
                    <a:pt x="32" y="2"/>
                  </a:cubicBezTo>
                  <a:cubicBezTo>
                    <a:pt x="35" y="5"/>
                    <a:pt x="32" y="5"/>
                    <a:pt x="29" y="6"/>
                  </a:cubicBezTo>
                  <a:cubicBezTo>
                    <a:pt x="26" y="6"/>
                    <a:pt x="24" y="5"/>
                    <a:pt x="21" y="6"/>
                  </a:cubicBezTo>
                  <a:cubicBezTo>
                    <a:pt x="19" y="8"/>
                    <a:pt x="16" y="6"/>
                    <a:pt x="14" y="10"/>
                  </a:cubicBezTo>
                  <a:cubicBezTo>
                    <a:pt x="12" y="14"/>
                    <a:pt x="13" y="14"/>
                    <a:pt x="10" y="16"/>
                  </a:cubicBezTo>
                  <a:cubicBezTo>
                    <a:pt x="7" y="17"/>
                    <a:pt x="4" y="17"/>
                    <a:pt x="4" y="17"/>
                  </a:cubicBezTo>
                  <a:cubicBezTo>
                    <a:pt x="4" y="17"/>
                    <a:pt x="0" y="18"/>
                    <a:pt x="0" y="16"/>
                  </a:cubicBezTo>
                  <a:close/>
                </a:path>
              </a:pathLst>
            </a:custGeom>
            <a:solidFill>
              <a:srgbClr val="EC724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519" dirty="0">
                <a:solidFill>
                  <a:prstClr val="black"/>
                </a:solidFill>
              </a:endParaRPr>
            </a:p>
          </p:txBody>
        </p:sp>
        <p:sp>
          <p:nvSpPr>
            <p:cNvPr id="418" name="Freeform 953"/>
            <p:cNvSpPr>
              <a:spLocks/>
            </p:cNvSpPr>
            <p:nvPr/>
          </p:nvSpPr>
          <p:spPr bwMode="auto">
            <a:xfrm>
              <a:off x="3062477" y="1456276"/>
              <a:ext cx="403088" cy="209840"/>
            </a:xfrm>
            <a:custGeom>
              <a:avLst/>
              <a:gdLst/>
              <a:ahLst/>
              <a:cxnLst>
                <a:cxn ang="0">
                  <a:pos x="0" y="16"/>
                </a:cxn>
                <a:cxn ang="0">
                  <a:pos x="6" y="9"/>
                </a:cxn>
                <a:cxn ang="0">
                  <a:pos x="15" y="5"/>
                </a:cxn>
                <a:cxn ang="0">
                  <a:pos x="24" y="2"/>
                </a:cxn>
                <a:cxn ang="0">
                  <a:pos x="32" y="2"/>
                </a:cxn>
                <a:cxn ang="0">
                  <a:pos x="29" y="5"/>
                </a:cxn>
                <a:cxn ang="0">
                  <a:pos x="21" y="6"/>
                </a:cxn>
                <a:cxn ang="0">
                  <a:pos x="14" y="10"/>
                </a:cxn>
                <a:cxn ang="0">
                  <a:pos x="10" y="15"/>
                </a:cxn>
                <a:cxn ang="0">
                  <a:pos x="4" y="17"/>
                </a:cxn>
                <a:cxn ang="0">
                  <a:pos x="0" y="16"/>
                </a:cxn>
              </a:cxnLst>
              <a:rect l="0" t="0" r="r" b="b"/>
              <a:pathLst>
                <a:path w="35" h="17">
                  <a:moveTo>
                    <a:pt x="0" y="16"/>
                  </a:moveTo>
                  <a:cubicBezTo>
                    <a:pt x="0" y="15"/>
                    <a:pt x="1" y="12"/>
                    <a:pt x="6" y="9"/>
                  </a:cubicBezTo>
                  <a:cubicBezTo>
                    <a:pt x="10" y="6"/>
                    <a:pt x="11" y="6"/>
                    <a:pt x="15" y="5"/>
                  </a:cubicBezTo>
                  <a:cubicBezTo>
                    <a:pt x="20" y="4"/>
                    <a:pt x="24" y="2"/>
                    <a:pt x="24" y="2"/>
                  </a:cubicBezTo>
                  <a:cubicBezTo>
                    <a:pt x="24" y="2"/>
                    <a:pt x="30" y="0"/>
                    <a:pt x="32" y="2"/>
                  </a:cubicBezTo>
                  <a:cubicBezTo>
                    <a:pt x="35" y="5"/>
                    <a:pt x="32" y="5"/>
                    <a:pt x="29" y="5"/>
                  </a:cubicBezTo>
                  <a:cubicBezTo>
                    <a:pt x="26" y="6"/>
                    <a:pt x="24" y="5"/>
                    <a:pt x="21" y="6"/>
                  </a:cubicBezTo>
                  <a:cubicBezTo>
                    <a:pt x="19" y="7"/>
                    <a:pt x="16" y="6"/>
                    <a:pt x="14" y="10"/>
                  </a:cubicBezTo>
                  <a:cubicBezTo>
                    <a:pt x="12" y="14"/>
                    <a:pt x="13" y="14"/>
                    <a:pt x="10" y="15"/>
                  </a:cubicBezTo>
                  <a:cubicBezTo>
                    <a:pt x="7" y="17"/>
                    <a:pt x="4" y="17"/>
                    <a:pt x="4" y="17"/>
                  </a:cubicBezTo>
                  <a:cubicBezTo>
                    <a:pt x="4" y="17"/>
                    <a:pt x="0" y="17"/>
                    <a:pt x="0" y="16"/>
                  </a:cubicBezTo>
                  <a:close/>
                </a:path>
              </a:pathLst>
            </a:custGeom>
            <a:solidFill>
              <a:srgbClr val="EC744B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519" dirty="0">
                <a:solidFill>
                  <a:prstClr val="black"/>
                </a:solidFill>
              </a:endParaRPr>
            </a:p>
          </p:txBody>
        </p:sp>
        <p:sp>
          <p:nvSpPr>
            <p:cNvPr id="419" name="Freeform 954"/>
            <p:cNvSpPr>
              <a:spLocks/>
            </p:cNvSpPr>
            <p:nvPr/>
          </p:nvSpPr>
          <p:spPr bwMode="auto">
            <a:xfrm>
              <a:off x="3062477" y="1456276"/>
              <a:ext cx="403088" cy="209840"/>
            </a:xfrm>
            <a:custGeom>
              <a:avLst/>
              <a:gdLst/>
              <a:ahLst/>
              <a:cxnLst>
                <a:cxn ang="0">
                  <a:pos x="0" y="16"/>
                </a:cxn>
                <a:cxn ang="0">
                  <a:pos x="6" y="9"/>
                </a:cxn>
                <a:cxn ang="0">
                  <a:pos x="15" y="5"/>
                </a:cxn>
                <a:cxn ang="0">
                  <a:pos x="24" y="2"/>
                </a:cxn>
                <a:cxn ang="0">
                  <a:pos x="32" y="3"/>
                </a:cxn>
                <a:cxn ang="0">
                  <a:pos x="29" y="5"/>
                </a:cxn>
                <a:cxn ang="0">
                  <a:pos x="21" y="6"/>
                </a:cxn>
                <a:cxn ang="0">
                  <a:pos x="14" y="10"/>
                </a:cxn>
                <a:cxn ang="0">
                  <a:pos x="10" y="15"/>
                </a:cxn>
                <a:cxn ang="0">
                  <a:pos x="4" y="17"/>
                </a:cxn>
                <a:cxn ang="0">
                  <a:pos x="0" y="16"/>
                </a:cxn>
              </a:cxnLst>
              <a:rect l="0" t="0" r="r" b="b"/>
              <a:pathLst>
                <a:path w="35" h="17">
                  <a:moveTo>
                    <a:pt x="0" y="16"/>
                  </a:moveTo>
                  <a:cubicBezTo>
                    <a:pt x="0" y="15"/>
                    <a:pt x="1" y="12"/>
                    <a:pt x="6" y="9"/>
                  </a:cubicBezTo>
                  <a:cubicBezTo>
                    <a:pt x="10" y="6"/>
                    <a:pt x="11" y="6"/>
                    <a:pt x="15" y="5"/>
                  </a:cubicBezTo>
                  <a:cubicBezTo>
                    <a:pt x="20" y="4"/>
                    <a:pt x="24" y="2"/>
                    <a:pt x="24" y="2"/>
                  </a:cubicBezTo>
                  <a:cubicBezTo>
                    <a:pt x="24" y="2"/>
                    <a:pt x="29" y="0"/>
                    <a:pt x="32" y="3"/>
                  </a:cubicBezTo>
                  <a:cubicBezTo>
                    <a:pt x="35" y="5"/>
                    <a:pt x="32" y="5"/>
                    <a:pt x="29" y="5"/>
                  </a:cubicBezTo>
                  <a:cubicBezTo>
                    <a:pt x="26" y="6"/>
                    <a:pt x="24" y="5"/>
                    <a:pt x="21" y="6"/>
                  </a:cubicBezTo>
                  <a:cubicBezTo>
                    <a:pt x="19" y="7"/>
                    <a:pt x="16" y="6"/>
                    <a:pt x="14" y="10"/>
                  </a:cubicBezTo>
                  <a:cubicBezTo>
                    <a:pt x="12" y="14"/>
                    <a:pt x="13" y="14"/>
                    <a:pt x="10" y="15"/>
                  </a:cubicBezTo>
                  <a:cubicBezTo>
                    <a:pt x="7" y="16"/>
                    <a:pt x="4" y="17"/>
                    <a:pt x="4" y="17"/>
                  </a:cubicBezTo>
                  <a:cubicBezTo>
                    <a:pt x="4" y="17"/>
                    <a:pt x="0" y="17"/>
                    <a:pt x="0" y="16"/>
                  </a:cubicBezTo>
                  <a:close/>
                </a:path>
              </a:pathLst>
            </a:custGeom>
            <a:solidFill>
              <a:srgbClr val="ED754D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519" dirty="0">
                <a:solidFill>
                  <a:prstClr val="black"/>
                </a:solidFill>
              </a:endParaRPr>
            </a:p>
          </p:txBody>
        </p:sp>
        <p:sp>
          <p:nvSpPr>
            <p:cNvPr id="420" name="Freeform 955"/>
            <p:cNvSpPr>
              <a:spLocks/>
            </p:cNvSpPr>
            <p:nvPr/>
          </p:nvSpPr>
          <p:spPr bwMode="auto">
            <a:xfrm>
              <a:off x="3062477" y="1468821"/>
              <a:ext cx="403088" cy="197497"/>
            </a:xfrm>
            <a:custGeom>
              <a:avLst/>
              <a:gdLst/>
              <a:ahLst/>
              <a:cxnLst>
                <a:cxn ang="0">
                  <a:pos x="0" y="15"/>
                </a:cxn>
                <a:cxn ang="0">
                  <a:pos x="6" y="8"/>
                </a:cxn>
                <a:cxn ang="0">
                  <a:pos x="15" y="4"/>
                </a:cxn>
                <a:cxn ang="0">
                  <a:pos x="24" y="1"/>
                </a:cxn>
                <a:cxn ang="0">
                  <a:pos x="32" y="2"/>
                </a:cxn>
                <a:cxn ang="0">
                  <a:pos x="29" y="4"/>
                </a:cxn>
                <a:cxn ang="0">
                  <a:pos x="21" y="5"/>
                </a:cxn>
                <a:cxn ang="0">
                  <a:pos x="14" y="9"/>
                </a:cxn>
                <a:cxn ang="0">
                  <a:pos x="10" y="14"/>
                </a:cxn>
                <a:cxn ang="0">
                  <a:pos x="4" y="16"/>
                </a:cxn>
                <a:cxn ang="0">
                  <a:pos x="0" y="15"/>
                </a:cxn>
              </a:cxnLst>
              <a:rect l="0" t="0" r="r" b="b"/>
              <a:pathLst>
                <a:path w="35" h="16">
                  <a:moveTo>
                    <a:pt x="0" y="15"/>
                  </a:moveTo>
                  <a:cubicBezTo>
                    <a:pt x="0" y="14"/>
                    <a:pt x="1" y="11"/>
                    <a:pt x="6" y="8"/>
                  </a:cubicBezTo>
                  <a:cubicBezTo>
                    <a:pt x="10" y="5"/>
                    <a:pt x="11" y="5"/>
                    <a:pt x="15" y="4"/>
                  </a:cubicBezTo>
                  <a:cubicBezTo>
                    <a:pt x="20" y="3"/>
                    <a:pt x="24" y="1"/>
                    <a:pt x="24" y="1"/>
                  </a:cubicBezTo>
                  <a:cubicBezTo>
                    <a:pt x="24" y="1"/>
                    <a:pt x="29" y="0"/>
                    <a:pt x="32" y="2"/>
                  </a:cubicBezTo>
                  <a:cubicBezTo>
                    <a:pt x="35" y="4"/>
                    <a:pt x="32" y="3"/>
                    <a:pt x="29" y="4"/>
                  </a:cubicBezTo>
                  <a:cubicBezTo>
                    <a:pt x="26" y="5"/>
                    <a:pt x="24" y="4"/>
                    <a:pt x="21" y="5"/>
                  </a:cubicBezTo>
                  <a:cubicBezTo>
                    <a:pt x="19" y="6"/>
                    <a:pt x="16" y="5"/>
                    <a:pt x="14" y="9"/>
                  </a:cubicBezTo>
                  <a:cubicBezTo>
                    <a:pt x="11" y="13"/>
                    <a:pt x="13" y="12"/>
                    <a:pt x="10" y="14"/>
                  </a:cubicBezTo>
                  <a:cubicBezTo>
                    <a:pt x="7" y="15"/>
                    <a:pt x="4" y="16"/>
                    <a:pt x="4" y="16"/>
                  </a:cubicBezTo>
                  <a:cubicBezTo>
                    <a:pt x="4" y="16"/>
                    <a:pt x="0" y="16"/>
                    <a:pt x="0" y="15"/>
                  </a:cubicBezTo>
                  <a:close/>
                </a:path>
              </a:pathLst>
            </a:custGeom>
            <a:solidFill>
              <a:srgbClr val="ED764E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519" dirty="0">
                <a:solidFill>
                  <a:prstClr val="black"/>
                </a:solidFill>
              </a:endParaRPr>
            </a:p>
          </p:txBody>
        </p:sp>
        <p:sp>
          <p:nvSpPr>
            <p:cNvPr id="421" name="Freeform 956"/>
            <p:cNvSpPr>
              <a:spLocks/>
            </p:cNvSpPr>
            <p:nvPr/>
          </p:nvSpPr>
          <p:spPr bwMode="auto">
            <a:xfrm>
              <a:off x="3062477" y="1468821"/>
              <a:ext cx="403088" cy="197497"/>
            </a:xfrm>
            <a:custGeom>
              <a:avLst/>
              <a:gdLst/>
              <a:ahLst/>
              <a:cxnLst>
                <a:cxn ang="0">
                  <a:pos x="0" y="15"/>
                </a:cxn>
                <a:cxn ang="0">
                  <a:pos x="6" y="8"/>
                </a:cxn>
                <a:cxn ang="0">
                  <a:pos x="15" y="4"/>
                </a:cxn>
                <a:cxn ang="0">
                  <a:pos x="24" y="1"/>
                </a:cxn>
                <a:cxn ang="0">
                  <a:pos x="32" y="2"/>
                </a:cxn>
                <a:cxn ang="0">
                  <a:pos x="29" y="4"/>
                </a:cxn>
                <a:cxn ang="0">
                  <a:pos x="21" y="5"/>
                </a:cxn>
                <a:cxn ang="0">
                  <a:pos x="14" y="9"/>
                </a:cxn>
                <a:cxn ang="0">
                  <a:pos x="10" y="13"/>
                </a:cxn>
                <a:cxn ang="0">
                  <a:pos x="4" y="16"/>
                </a:cxn>
                <a:cxn ang="0">
                  <a:pos x="0" y="15"/>
                </a:cxn>
              </a:cxnLst>
              <a:rect l="0" t="0" r="r" b="b"/>
              <a:pathLst>
                <a:path w="35" h="16">
                  <a:moveTo>
                    <a:pt x="0" y="15"/>
                  </a:moveTo>
                  <a:cubicBezTo>
                    <a:pt x="0" y="14"/>
                    <a:pt x="1" y="11"/>
                    <a:pt x="6" y="8"/>
                  </a:cubicBezTo>
                  <a:cubicBezTo>
                    <a:pt x="10" y="5"/>
                    <a:pt x="11" y="5"/>
                    <a:pt x="15" y="4"/>
                  </a:cubicBezTo>
                  <a:cubicBezTo>
                    <a:pt x="20" y="3"/>
                    <a:pt x="24" y="1"/>
                    <a:pt x="24" y="1"/>
                  </a:cubicBezTo>
                  <a:cubicBezTo>
                    <a:pt x="24" y="1"/>
                    <a:pt x="29" y="0"/>
                    <a:pt x="32" y="2"/>
                  </a:cubicBezTo>
                  <a:cubicBezTo>
                    <a:pt x="35" y="4"/>
                    <a:pt x="32" y="3"/>
                    <a:pt x="29" y="4"/>
                  </a:cubicBezTo>
                  <a:cubicBezTo>
                    <a:pt x="26" y="5"/>
                    <a:pt x="24" y="4"/>
                    <a:pt x="21" y="5"/>
                  </a:cubicBezTo>
                  <a:cubicBezTo>
                    <a:pt x="19" y="6"/>
                    <a:pt x="16" y="5"/>
                    <a:pt x="14" y="9"/>
                  </a:cubicBezTo>
                  <a:cubicBezTo>
                    <a:pt x="11" y="13"/>
                    <a:pt x="13" y="12"/>
                    <a:pt x="10" y="13"/>
                  </a:cubicBezTo>
                  <a:cubicBezTo>
                    <a:pt x="7" y="15"/>
                    <a:pt x="4" y="16"/>
                    <a:pt x="4" y="16"/>
                  </a:cubicBezTo>
                  <a:cubicBezTo>
                    <a:pt x="4" y="16"/>
                    <a:pt x="0" y="16"/>
                    <a:pt x="0" y="15"/>
                  </a:cubicBezTo>
                  <a:close/>
                </a:path>
              </a:pathLst>
            </a:custGeom>
            <a:solidFill>
              <a:srgbClr val="ED775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519" dirty="0">
                <a:solidFill>
                  <a:prstClr val="black"/>
                </a:solidFill>
              </a:endParaRPr>
            </a:p>
          </p:txBody>
        </p:sp>
        <p:sp>
          <p:nvSpPr>
            <p:cNvPr id="422" name="Freeform 957"/>
            <p:cNvSpPr>
              <a:spLocks/>
            </p:cNvSpPr>
            <p:nvPr/>
          </p:nvSpPr>
          <p:spPr bwMode="auto">
            <a:xfrm>
              <a:off x="3062477" y="1468821"/>
              <a:ext cx="403088" cy="197497"/>
            </a:xfrm>
            <a:custGeom>
              <a:avLst/>
              <a:gdLst/>
              <a:ahLst/>
              <a:cxnLst>
                <a:cxn ang="0">
                  <a:pos x="0" y="15"/>
                </a:cxn>
                <a:cxn ang="0">
                  <a:pos x="6" y="8"/>
                </a:cxn>
                <a:cxn ang="0">
                  <a:pos x="15" y="4"/>
                </a:cxn>
                <a:cxn ang="0">
                  <a:pos x="25" y="1"/>
                </a:cxn>
                <a:cxn ang="0">
                  <a:pos x="32" y="2"/>
                </a:cxn>
                <a:cxn ang="0">
                  <a:pos x="29" y="4"/>
                </a:cxn>
                <a:cxn ang="0">
                  <a:pos x="21" y="5"/>
                </a:cxn>
                <a:cxn ang="0">
                  <a:pos x="13" y="9"/>
                </a:cxn>
                <a:cxn ang="0">
                  <a:pos x="10" y="13"/>
                </a:cxn>
                <a:cxn ang="0">
                  <a:pos x="4" y="16"/>
                </a:cxn>
                <a:cxn ang="0">
                  <a:pos x="0" y="15"/>
                </a:cxn>
              </a:cxnLst>
              <a:rect l="0" t="0" r="r" b="b"/>
              <a:pathLst>
                <a:path w="35" h="16">
                  <a:moveTo>
                    <a:pt x="0" y="15"/>
                  </a:moveTo>
                  <a:cubicBezTo>
                    <a:pt x="0" y="14"/>
                    <a:pt x="1" y="11"/>
                    <a:pt x="6" y="8"/>
                  </a:cubicBezTo>
                  <a:cubicBezTo>
                    <a:pt x="10" y="5"/>
                    <a:pt x="11" y="5"/>
                    <a:pt x="15" y="4"/>
                  </a:cubicBezTo>
                  <a:cubicBezTo>
                    <a:pt x="20" y="3"/>
                    <a:pt x="25" y="1"/>
                    <a:pt x="25" y="1"/>
                  </a:cubicBezTo>
                  <a:cubicBezTo>
                    <a:pt x="25" y="1"/>
                    <a:pt x="29" y="0"/>
                    <a:pt x="32" y="2"/>
                  </a:cubicBezTo>
                  <a:cubicBezTo>
                    <a:pt x="35" y="4"/>
                    <a:pt x="32" y="3"/>
                    <a:pt x="29" y="4"/>
                  </a:cubicBezTo>
                  <a:cubicBezTo>
                    <a:pt x="26" y="5"/>
                    <a:pt x="24" y="4"/>
                    <a:pt x="21" y="5"/>
                  </a:cubicBezTo>
                  <a:cubicBezTo>
                    <a:pt x="19" y="6"/>
                    <a:pt x="16" y="5"/>
                    <a:pt x="13" y="9"/>
                  </a:cubicBezTo>
                  <a:cubicBezTo>
                    <a:pt x="11" y="13"/>
                    <a:pt x="13" y="12"/>
                    <a:pt x="10" y="13"/>
                  </a:cubicBezTo>
                  <a:cubicBezTo>
                    <a:pt x="7" y="15"/>
                    <a:pt x="4" y="16"/>
                    <a:pt x="4" y="16"/>
                  </a:cubicBezTo>
                  <a:cubicBezTo>
                    <a:pt x="4" y="16"/>
                    <a:pt x="0" y="16"/>
                    <a:pt x="0" y="15"/>
                  </a:cubicBezTo>
                  <a:close/>
                </a:path>
              </a:pathLst>
            </a:custGeom>
            <a:solidFill>
              <a:srgbClr val="ED785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519" dirty="0">
                <a:solidFill>
                  <a:prstClr val="black"/>
                </a:solidFill>
              </a:endParaRPr>
            </a:p>
          </p:txBody>
        </p:sp>
        <p:sp>
          <p:nvSpPr>
            <p:cNvPr id="423" name="Freeform 958"/>
            <p:cNvSpPr>
              <a:spLocks/>
            </p:cNvSpPr>
            <p:nvPr/>
          </p:nvSpPr>
          <p:spPr bwMode="auto">
            <a:xfrm>
              <a:off x="3062477" y="1468821"/>
              <a:ext cx="403088" cy="197497"/>
            </a:xfrm>
            <a:custGeom>
              <a:avLst/>
              <a:gdLst/>
              <a:ahLst/>
              <a:cxnLst>
                <a:cxn ang="0">
                  <a:pos x="0" y="15"/>
                </a:cxn>
                <a:cxn ang="0">
                  <a:pos x="6" y="8"/>
                </a:cxn>
                <a:cxn ang="0">
                  <a:pos x="16" y="4"/>
                </a:cxn>
                <a:cxn ang="0">
                  <a:pos x="25" y="1"/>
                </a:cxn>
                <a:cxn ang="0">
                  <a:pos x="32" y="2"/>
                </a:cxn>
                <a:cxn ang="0">
                  <a:pos x="29" y="4"/>
                </a:cxn>
                <a:cxn ang="0">
                  <a:pos x="21" y="5"/>
                </a:cxn>
                <a:cxn ang="0">
                  <a:pos x="13" y="9"/>
                </a:cxn>
                <a:cxn ang="0">
                  <a:pos x="10" y="13"/>
                </a:cxn>
                <a:cxn ang="0">
                  <a:pos x="4" y="16"/>
                </a:cxn>
                <a:cxn ang="0">
                  <a:pos x="0" y="15"/>
                </a:cxn>
              </a:cxnLst>
              <a:rect l="0" t="0" r="r" b="b"/>
              <a:pathLst>
                <a:path w="35" h="16">
                  <a:moveTo>
                    <a:pt x="0" y="15"/>
                  </a:moveTo>
                  <a:cubicBezTo>
                    <a:pt x="0" y="14"/>
                    <a:pt x="2" y="11"/>
                    <a:pt x="6" y="8"/>
                  </a:cubicBezTo>
                  <a:cubicBezTo>
                    <a:pt x="10" y="5"/>
                    <a:pt x="11" y="5"/>
                    <a:pt x="16" y="4"/>
                  </a:cubicBezTo>
                  <a:cubicBezTo>
                    <a:pt x="20" y="3"/>
                    <a:pt x="25" y="1"/>
                    <a:pt x="25" y="1"/>
                  </a:cubicBezTo>
                  <a:cubicBezTo>
                    <a:pt x="25" y="1"/>
                    <a:pt x="29" y="0"/>
                    <a:pt x="32" y="2"/>
                  </a:cubicBezTo>
                  <a:cubicBezTo>
                    <a:pt x="35" y="4"/>
                    <a:pt x="32" y="3"/>
                    <a:pt x="29" y="4"/>
                  </a:cubicBezTo>
                  <a:cubicBezTo>
                    <a:pt x="25" y="4"/>
                    <a:pt x="24" y="4"/>
                    <a:pt x="21" y="5"/>
                  </a:cubicBezTo>
                  <a:cubicBezTo>
                    <a:pt x="19" y="6"/>
                    <a:pt x="16" y="5"/>
                    <a:pt x="13" y="9"/>
                  </a:cubicBezTo>
                  <a:cubicBezTo>
                    <a:pt x="11" y="12"/>
                    <a:pt x="13" y="11"/>
                    <a:pt x="10" y="13"/>
                  </a:cubicBezTo>
                  <a:cubicBezTo>
                    <a:pt x="7" y="14"/>
                    <a:pt x="4" y="16"/>
                    <a:pt x="4" y="16"/>
                  </a:cubicBezTo>
                  <a:cubicBezTo>
                    <a:pt x="4" y="16"/>
                    <a:pt x="1" y="16"/>
                    <a:pt x="0" y="15"/>
                  </a:cubicBezTo>
                  <a:close/>
                </a:path>
              </a:pathLst>
            </a:custGeom>
            <a:solidFill>
              <a:srgbClr val="ED7953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519" dirty="0">
                <a:solidFill>
                  <a:prstClr val="black"/>
                </a:solidFill>
              </a:endParaRPr>
            </a:p>
          </p:txBody>
        </p:sp>
        <p:sp>
          <p:nvSpPr>
            <p:cNvPr id="424" name="Freeform 959"/>
            <p:cNvSpPr>
              <a:spLocks/>
            </p:cNvSpPr>
            <p:nvPr/>
          </p:nvSpPr>
          <p:spPr bwMode="auto">
            <a:xfrm>
              <a:off x="3062477" y="1468821"/>
              <a:ext cx="403088" cy="197497"/>
            </a:xfrm>
            <a:custGeom>
              <a:avLst/>
              <a:gdLst/>
              <a:ahLst/>
              <a:cxnLst>
                <a:cxn ang="0">
                  <a:pos x="0" y="15"/>
                </a:cxn>
                <a:cxn ang="0">
                  <a:pos x="6" y="8"/>
                </a:cxn>
                <a:cxn ang="0">
                  <a:pos x="16" y="4"/>
                </a:cxn>
                <a:cxn ang="0">
                  <a:pos x="25" y="1"/>
                </a:cxn>
                <a:cxn ang="0">
                  <a:pos x="32" y="2"/>
                </a:cxn>
                <a:cxn ang="0">
                  <a:pos x="29" y="4"/>
                </a:cxn>
                <a:cxn ang="0">
                  <a:pos x="21" y="5"/>
                </a:cxn>
                <a:cxn ang="0">
                  <a:pos x="13" y="9"/>
                </a:cxn>
                <a:cxn ang="0">
                  <a:pos x="10" y="13"/>
                </a:cxn>
                <a:cxn ang="0">
                  <a:pos x="4" y="15"/>
                </a:cxn>
                <a:cxn ang="0">
                  <a:pos x="0" y="15"/>
                </a:cxn>
              </a:cxnLst>
              <a:rect l="0" t="0" r="r" b="b"/>
              <a:pathLst>
                <a:path w="35" h="16">
                  <a:moveTo>
                    <a:pt x="0" y="15"/>
                  </a:moveTo>
                  <a:cubicBezTo>
                    <a:pt x="0" y="14"/>
                    <a:pt x="2" y="11"/>
                    <a:pt x="6" y="8"/>
                  </a:cubicBezTo>
                  <a:cubicBezTo>
                    <a:pt x="10" y="5"/>
                    <a:pt x="11" y="5"/>
                    <a:pt x="16" y="4"/>
                  </a:cubicBezTo>
                  <a:cubicBezTo>
                    <a:pt x="20" y="3"/>
                    <a:pt x="25" y="1"/>
                    <a:pt x="25" y="1"/>
                  </a:cubicBezTo>
                  <a:cubicBezTo>
                    <a:pt x="25" y="1"/>
                    <a:pt x="29" y="0"/>
                    <a:pt x="32" y="2"/>
                  </a:cubicBezTo>
                  <a:cubicBezTo>
                    <a:pt x="35" y="3"/>
                    <a:pt x="32" y="3"/>
                    <a:pt x="29" y="4"/>
                  </a:cubicBezTo>
                  <a:cubicBezTo>
                    <a:pt x="25" y="4"/>
                    <a:pt x="24" y="4"/>
                    <a:pt x="21" y="5"/>
                  </a:cubicBezTo>
                  <a:cubicBezTo>
                    <a:pt x="19" y="6"/>
                    <a:pt x="15" y="5"/>
                    <a:pt x="13" y="9"/>
                  </a:cubicBezTo>
                  <a:cubicBezTo>
                    <a:pt x="11" y="12"/>
                    <a:pt x="13" y="11"/>
                    <a:pt x="10" y="13"/>
                  </a:cubicBezTo>
                  <a:cubicBezTo>
                    <a:pt x="6" y="14"/>
                    <a:pt x="4" y="15"/>
                    <a:pt x="4" y="15"/>
                  </a:cubicBezTo>
                  <a:cubicBezTo>
                    <a:pt x="4" y="15"/>
                    <a:pt x="1" y="16"/>
                    <a:pt x="0" y="15"/>
                  </a:cubicBezTo>
                  <a:close/>
                </a:path>
              </a:pathLst>
            </a:custGeom>
            <a:solidFill>
              <a:srgbClr val="EE7B5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519" dirty="0">
                <a:solidFill>
                  <a:prstClr val="black"/>
                </a:solidFill>
              </a:endParaRPr>
            </a:p>
          </p:txBody>
        </p:sp>
        <p:sp>
          <p:nvSpPr>
            <p:cNvPr id="425" name="Freeform 960"/>
            <p:cNvSpPr>
              <a:spLocks/>
            </p:cNvSpPr>
            <p:nvPr/>
          </p:nvSpPr>
          <p:spPr bwMode="auto">
            <a:xfrm>
              <a:off x="3062477" y="1468821"/>
              <a:ext cx="403088" cy="197497"/>
            </a:xfrm>
            <a:custGeom>
              <a:avLst/>
              <a:gdLst/>
              <a:ahLst/>
              <a:cxnLst>
                <a:cxn ang="0">
                  <a:pos x="0" y="15"/>
                </a:cxn>
                <a:cxn ang="0">
                  <a:pos x="6" y="8"/>
                </a:cxn>
                <a:cxn ang="0">
                  <a:pos x="16" y="4"/>
                </a:cxn>
                <a:cxn ang="0">
                  <a:pos x="25" y="1"/>
                </a:cxn>
                <a:cxn ang="0">
                  <a:pos x="32" y="2"/>
                </a:cxn>
                <a:cxn ang="0">
                  <a:pos x="28" y="4"/>
                </a:cxn>
                <a:cxn ang="0">
                  <a:pos x="22" y="5"/>
                </a:cxn>
                <a:cxn ang="0">
                  <a:pos x="13" y="8"/>
                </a:cxn>
                <a:cxn ang="0">
                  <a:pos x="9" y="12"/>
                </a:cxn>
                <a:cxn ang="0">
                  <a:pos x="4" y="15"/>
                </a:cxn>
                <a:cxn ang="0">
                  <a:pos x="0" y="15"/>
                </a:cxn>
              </a:cxnLst>
              <a:rect l="0" t="0" r="r" b="b"/>
              <a:pathLst>
                <a:path w="35" h="16">
                  <a:moveTo>
                    <a:pt x="0" y="15"/>
                  </a:moveTo>
                  <a:cubicBezTo>
                    <a:pt x="0" y="15"/>
                    <a:pt x="2" y="11"/>
                    <a:pt x="6" y="8"/>
                  </a:cubicBezTo>
                  <a:cubicBezTo>
                    <a:pt x="10" y="6"/>
                    <a:pt x="11" y="5"/>
                    <a:pt x="16" y="4"/>
                  </a:cubicBezTo>
                  <a:cubicBezTo>
                    <a:pt x="20" y="3"/>
                    <a:pt x="25" y="1"/>
                    <a:pt x="25" y="1"/>
                  </a:cubicBezTo>
                  <a:cubicBezTo>
                    <a:pt x="25" y="1"/>
                    <a:pt x="29" y="0"/>
                    <a:pt x="32" y="2"/>
                  </a:cubicBezTo>
                  <a:cubicBezTo>
                    <a:pt x="35" y="3"/>
                    <a:pt x="32" y="3"/>
                    <a:pt x="28" y="4"/>
                  </a:cubicBezTo>
                  <a:cubicBezTo>
                    <a:pt x="25" y="4"/>
                    <a:pt x="24" y="4"/>
                    <a:pt x="22" y="5"/>
                  </a:cubicBezTo>
                  <a:cubicBezTo>
                    <a:pt x="19" y="6"/>
                    <a:pt x="15" y="5"/>
                    <a:pt x="13" y="8"/>
                  </a:cubicBezTo>
                  <a:cubicBezTo>
                    <a:pt x="11" y="12"/>
                    <a:pt x="12" y="11"/>
                    <a:pt x="9" y="12"/>
                  </a:cubicBezTo>
                  <a:cubicBezTo>
                    <a:pt x="6" y="14"/>
                    <a:pt x="4" y="15"/>
                    <a:pt x="4" y="15"/>
                  </a:cubicBezTo>
                  <a:cubicBezTo>
                    <a:pt x="4" y="15"/>
                    <a:pt x="1" y="16"/>
                    <a:pt x="0" y="15"/>
                  </a:cubicBezTo>
                  <a:close/>
                </a:path>
              </a:pathLst>
            </a:custGeom>
            <a:solidFill>
              <a:srgbClr val="EE7C5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519" dirty="0">
                <a:solidFill>
                  <a:prstClr val="black"/>
                </a:solidFill>
              </a:endParaRPr>
            </a:p>
          </p:txBody>
        </p:sp>
        <p:sp>
          <p:nvSpPr>
            <p:cNvPr id="426" name="Freeform 961"/>
            <p:cNvSpPr>
              <a:spLocks/>
            </p:cNvSpPr>
            <p:nvPr/>
          </p:nvSpPr>
          <p:spPr bwMode="auto">
            <a:xfrm>
              <a:off x="3062477" y="1468821"/>
              <a:ext cx="403088" cy="197497"/>
            </a:xfrm>
            <a:custGeom>
              <a:avLst/>
              <a:gdLst/>
              <a:ahLst/>
              <a:cxnLst>
                <a:cxn ang="0">
                  <a:pos x="0" y="15"/>
                </a:cxn>
                <a:cxn ang="0">
                  <a:pos x="6" y="8"/>
                </a:cxn>
                <a:cxn ang="0">
                  <a:pos x="16" y="4"/>
                </a:cxn>
                <a:cxn ang="0">
                  <a:pos x="25" y="1"/>
                </a:cxn>
                <a:cxn ang="0">
                  <a:pos x="32" y="2"/>
                </a:cxn>
                <a:cxn ang="0">
                  <a:pos x="28" y="3"/>
                </a:cxn>
                <a:cxn ang="0">
                  <a:pos x="22" y="5"/>
                </a:cxn>
                <a:cxn ang="0">
                  <a:pos x="13" y="8"/>
                </a:cxn>
                <a:cxn ang="0">
                  <a:pos x="9" y="12"/>
                </a:cxn>
                <a:cxn ang="0">
                  <a:pos x="4" y="15"/>
                </a:cxn>
                <a:cxn ang="0">
                  <a:pos x="0" y="15"/>
                </a:cxn>
              </a:cxnLst>
              <a:rect l="0" t="0" r="r" b="b"/>
              <a:pathLst>
                <a:path w="35" h="16">
                  <a:moveTo>
                    <a:pt x="0" y="15"/>
                  </a:moveTo>
                  <a:cubicBezTo>
                    <a:pt x="0" y="15"/>
                    <a:pt x="2" y="11"/>
                    <a:pt x="6" y="8"/>
                  </a:cubicBezTo>
                  <a:cubicBezTo>
                    <a:pt x="11" y="6"/>
                    <a:pt x="11" y="5"/>
                    <a:pt x="16" y="4"/>
                  </a:cubicBezTo>
                  <a:cubicBezTo>
                    <a:pt x="20" y="3"/>
                    <a:pt x="25" y="1"/>
                    <a:pt x="25" y="1"/>
                  </a:cubicBezTo>
                  <a:cubicBezTo>
                    <a:pt x="25" y="1"/>
                    <a:pt x="28" y="0"/>
                    <a:pt x="32" y="2"/>
                  </a:cubicBezTo>
                  <a:cubicBezTo>
                    <a:pt x="35" y="3"/>
                    <a:pt x="31" y="3"/>
                    <a:pt x="28" y="3"/>
                  </a:cubicBezTo>
                  <a:cubicBezTo>
                    <a:pt x="25" y="4"/>
                    <a:pt x="24" y="4"/>
                    <a:pt x="22" y="5"/>
                  </a:cubicBezTo>
                  <a:cubicBezTo>
                    <a:pt x="19" y="6"/>
                    <a:pt x="15" y="5"/>
                    <a:pt x="13" y="8"/>
                  </a:cubicBezTo>
                  <a:cubicBezTo>
                    <a:pt x="11" y="12"/>
                    <a:pt x="12" y="11"/>
                    <a:pt x="9" y="12"/>
                  </a:cubicBezTo>
                  <a:cubicBezTo>
                    <a:pt x="6" y="13"/>
                    <a:pt x="4" y="15"/>
                    <a:pt x="4" y="15"/>
                  </a:cubicBezTo>
                  <a:cubicBezTo>
                    <a:pt x="4" y="15"/>
                    <a:pt x="1" y="16"/>
                    <a:pt x="0" y="15"/>
                  </a:cubicBezTo>
                  <a:close/>
                </a:path>
              </a:pathLst>
            </a:custGeom>
            <a:solidFill>
              <a:srgbClr val="EE7D5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519" dirty="0">
                <a:solidFill>
                  <a:prstClr val="black"/>
                </a:solidFill>
              </a:endParaRPr>
            </a:p>
          </p:txBody>
        </p:sp>
        <p:sp>
          <p:nvSpPr>
            <p:cNvPr id="427" name="Freeform 962"/>
            <p:cNvSpPr>
              <a:spLocks/>
            </p:cNvSpPr>
            <p:nvPr/>
          </p:nvSpPr>
          <p:spPr bwMode="auto">
            <a:xfrm>
              <a:off x="3062477" y="1468821"/>
              <a:ext cx="403088" cy="197497"/>
            </a:xfrm>
            <a:custGeom>
              <a:avLst/>
              <a:gdLst/>
              <a:ahLst/>
              <a:cxnLst>
                <a:cxn ang="0">
                  <a:pos x="0" y="15"/>
                </a:cxn>
                <a:cxn ang="0">
                  <a:pos x="6" y="8"/>
                </a:cxn>
                <a:cxn ang="0">
                  <a:pos x="16" y="4"/>
                </a:cxn>
                <a:cxn ang="0">
                  <a:pos x="25" y="1"/>
                </a:cxn>
                <a:cxn ang="0">
                  <a:pos x="32" y="2"/>
                </a:cxn>
                <a:cxn ang="0">
                  <a:pos x="28" y="3"/>
                </a:cxn>
                <a:cxn ang="0">
                  <a:pos x="22" y="4"/>
                </a:cxn>
                <a:cxn ang="0">
                  <a:pos x="13" y="8"/>
                </a:cxn>
                <a:cxn ang="0">
                  <a:pos x="9" y="12"/>
                </a:cxn>
                <a:cxn ang="0">
                  <a:pos x="4" y="15"/>
                </a:cxn>
                <a:cxn ang="0">
                  <a:pos x="0" y="15"/>
                </a:cxn>
              </a:cxnLst>
              <a:rect l="0" t="0" r="r" b="b"/>
              <a:pathLst>
                <a:path w="35" h="16">
                  <a:moveTo>
                    <a:pt x="0" y="15"/>
                  </a:moveTo>
                  <a:cubicBezTo>
                    <a:pt x="0" y="15"/>
                    <a:pt x="2" y="11"/>
                    <a:pt x="6" y="8"/>
                  </a:cubicBezTo>
                  <a:cubicBezTo>
                    <a:pt x="11" y="6"/>
                    <a:pt x="11" y="5"/>
                    <a:pt x="16" y="4"/>
                  </a:cubicBezTo>
                  <a:cubicBezTo>
                    <a:pt x="20" y="3"/>
                    <a:pt x="25" y="1"/>
                    <a:pt x="25" y="1"/>
                  </a:cubicBezTo>
                  <a:cubicBezTo>
                    <a:pt x="25" y="1"/>
                    <a:pt x="28" y="0"/>
                    <a:pt x="32" y="2"/>
                  </a:cubicBezTo>
                  <a:cubicBezTo>
                    <a:pt x="35" y="3"/>
                    <a:pt x="31" y="3"/>
                    <a:pt x="28" y="3"/>
                  </a:cubicBezTo>
                  <a:cubicBezTo>
                    <a:pt x="25" y="4"/>
                    <a:pt x="24" y="3"/>
                    <a:pt x="22" y="4"/>
                  </a:cubicBezTo>
                  <a:cubicBezTo>
                    <a:pt x="19" y="5"/>
                    <a:pt x="15" y="4"/>
                    <a:pt x="13" y="8"/>
                  </a:cubicBezTo>
                  <a:cubicBezTo>
                    <a:pt x="11" y="12"/>
                    <a:pt x="12" y="10"/>
                    <a:pt x="9" y="12"/>
                  </a:cubicBezTo>
                  <a:cubicBezTo>
                    <a:pt x="6" y="13"/>
                    <a:pt x="4" y="15"/>
                    <a:pt x="4" y="15"/>
                  </a:cubicBezTo>
                  <a:cubicBezTo>
                    <a:pt x="4" y="15"/>
                    <a:pt x="1" y="16"/>
                    <a:pt x="0" y="15"/>
                  </a:cubicBezTo>
                  <a:close/>
                </a:path>
              </a:pathLst>
            </a:custGeom>
            <a:solidFill>
              <a:srgbClr val="EE7E5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519" dirty="0">
                <a:solidFill>
                  <a:prstClr val="black"/>
                </a:solidFill>
              </a:endParaRPr>
            </a:p>
          </p:txBody>
        </p:sp>
        <p:sp>
          <p:nvSpPr>
            <p:cNvPr id="428" name="Freeform 963"/>
            <p:cNvSpPr>
              <a:spLocks/>
            </p:cNvSpPr>
            <p:nvPr/>
          </p:nvSpPr>
          <p:spPr bwMode="auto">
            <a:xfrm>
              <a:off x="3062478" y="1468618"/>
              <a:ext cx="414605" cy="185152"/>
            </a:xfrm>
            <a:custGeom>
              <a:avLst/>
              <a:gdLst/>
              <a:ahLst/>
              <a:cxnLst>
                <a:cxn ang="0">
                  <a:pos x="1" y="15"/>
                </a:cxn>
                <a:cxn ang="0">
                  <a:pos x="6" y="8"/>
                </a:cxn>
                <a:cxn ang="0">
                  <a:pos x="16" y="4"/>
                </a:cxn>
                <a:cxn ang="0">
                  <a:pos x="25" y="1"/>
                </a:cxn>
                <a:cxn ang="0">
                  <a:pos x="32" y="2"/>
                </a:cxn>
                <a:cxn ang="0">
                  <a:pos x="28" y="3"/>
                </a:cxn>
                <a:cxn ang="0">
                  <a:pos x="22" y="4"/>
                </a:cxn>
                <a:cxn ang="0">
                  <a:pos x="13" y="8"/>
                </a:cxn>
                <a:cxn ang="0">
                  <a:pos x="9" y="11"/>
                </a:cxn>
                <a:cxn ang="0">
                  <a:pos x="4" y="15"/>
                </a:cxn>
                <a:cxn ang="0">
                  <a:pos x="1" y="15"/>
                </a:cxn>
              </a:cxnLst>
              <a:rect l="0" t="0" r="r" b="b"/>
              <a:pathLst>
                <a:path w="36" h="15">
                  <a:moveTo>
                    <a:pt x="1" y="15"/>
                  </a:moveTo>
                  <a:cubicBezTo>
                    <a:pt x="0" y="15"/>
                    <a:pt x="2" y="11"/>
                    <a:pt x="6" y="8"/>
                  </a:cubicBezTo>
                  <a:cubicBezTo>
                    <a:pt x="11" y="6"/>
                    <a:pt x="11" y="5"/>
                    <a:pt x="16" y="4"/>
                  </a:cubicBezTo>
                  <a:cubicBezTo>
                    <a:pt x="20" y="3"/>
                    <a:pt x="25" y="1"/>
                    <a:pt x="25" y="1"/>
                  </a:cubicBezTo>
                  <a:cubicBezTo>
                    <a:pt x="25" y="1"/>
                    <a:pt x="28" y="0"/>
                    <a:pt x="32" y="2"/>
                  </a:cubicBezTo>
                  <a:cubicBezTo>
                    <a:pt x="36" y="3"/>
                    <a:pt x="31" y="2"/>
                    <a:pt x="28" y="3"/>
                  </a:cubicBezTo>
                  <a:cubicBezTo>
                    <a:pt x="25" y="4"/>
                    <a:pt x="24" y="3"/>
                    <a:pt x="22" y="4"/>
                  </a:cubicBezTo>
                  <a:cubicBezTo>
                    <a:pt x="19" y="5"/>
                    <a:pt x="15" y="4"/>
                    <a:pt x="13" y="8"/>
                  </a:cubicBezTo>
                  <a:cubicBezTo>
                    <a:pt x="11" y="12"/>
                    <a:pt x="12" y="10"/>
                    <a:pt x="9" y="11"/>
                  </a:cubicBezTo>
                  <a:cubicBezTo>
                    <a:pt x="6" y="13"/>
                    <a:pt x="4" y="15"/>
                    <a:pt x="4" y="15"/>
                  </a:cubicBezTo>
                  <a:cubicBezTo>
                    <a:pt x="4" y="15"/>
                    <a:pt x="1" y="15"/>
                    <a:pt x="1" y="15"/>
                  </a:cubicBezTo>
                  <a:close/>
                </a:path>
              </a:pathLst>
            </a:custGeom>
            <a:solidFill>
              <a:srgbClr val="EE7F5B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519" dirty="0">
                <a:solidFill>
                  <a:prstClr val="black"/>
                </a:solidFill>
              </a:endParaRPr>
            </a:p>
          </p:txBody>
        </p:sp>
        <p:sp>
          <p:nvSpPr>
            <p:cNvPr id="429" name="Freeform 964"/>
            <p:cNvSpPr>
              <a:spLocks/>
            </p:cNvSpPr>
            <p:nvPr/>
          </p:nvSpPr>
          <p:spPr bwMode="auto">
            <a:xfrm>
              <a:off x="3062478" y="1468618"/>
              <a:ext cx="414605" cy="185152"/>
            </a:xfrm>
            <a:custGeom>
              <a:avLst/>
              <a:gdLst/>
              <a:ahLst/>
              <a:cxnLst>
                <a:cxn ang="0">
                  <a:pos x="1" y="15"/>
                </a:cxn>
                <a:cxn ang="0">
                  <a:pos x="6" y="8"/>
                </a:cxn>
                <a:cxn ang="0">
                  <a:pos x="16" y="4"/>
                </a:cxn>
                <a:cxn ang="0">
                  <a:pos x="25" y="1"/>
                </a:cxn>
                <a:cxn ang="0">
                  <a:pos x="32" y="2"/>
                </a:cxn>
                <a:cxn ang="0">
                  <a:pos x="28" y="3"/>
                </a:cxn>
                <a:cxn ang="0">
                  <a:pos x="22" y="4"/>
                </a:cxn>
                <a:cxn ang="0">
                  <a:pos x="13" y="8"/>
                </a:cxn>
                <a:cxn ang="0">
                  <a:pos x="9" y="11"/>
                </a:cxn>
                <a:cxn ang="0">
                  <a:pos x="4" y="15"/>
                </a:cxn>
                <a:cxn ang="0">
                  <a:pos x="1" y="15"/>
                </a:cxn>
              </a:cxnLst>
              <a:rect l="0" t="0" r="r" b="b"/>
              <a:pathLst>
                <a:path w="36" h="15">
                  <a:moveTo>
                    <a:pt x="1" y="15"/>
                  </a:moveTo>
                  <a:cubicBezTo>
                    <a:pt x="0" y="15"/>
                    <a:pt x="2" y="11"/>
                    <a:pt x="6" y="8"/>
                  </a:cubicBezTo>
                  <a:cubicBezTo>
                    <a:pt x="11" y="6"/>
                    <a:pt x="11" y="5"/>
                    <a:pt x="16" y="4"/>
                  </a:cubicBezTo>
                  <a:cubicBezTo>
                    <a:pt x="20" y="3"/>
                    <a:pt x="25" y="1"/>
                    <a:pt x="25" y="1"/>
                  </a:cubicBezTo>
                  <a:cubicBezTo>
                    <a:pt x="25" y="1"/>
                    <a:pt x="28" y="0"/>
                    <a:pt x="32" y="2"/>
                  </a:cubicBezTo>
                  <a:cubicBezTo>
                    <a:pt x="36" y="3"/>
                    <a:pt x="31" y="2"/>
                    <a:pt x="28" y="3"/>
                  </a:cubicBezTo>
                  <a:cubicBezTo>
                    <a:pt x="25" y="4"/>
                    <a:pt x="24" y="3"/>
                    <a:pt x="22" y="4"/>
                  </a:cubicBezTo>
                  <a:cubicBezTo>
                    <a:pt x="19" y="5"/>
                    <a:pt x="15" y="4"/>
                    <a:pt x="13" y="8"/>
                  </a:cubicBezTo>
                  <a:cubicBezTo>
                    <a:pt x="10" y="12"/>
                    <a:pt x="12" y="10"/>
                    <a:pt x="9" y="11"/>
                  </a:cubicBezTo>
                  <a:cubicBezTo>
                    <a:pt x="6" y="13"/>
                    <a:pt x="4" y="15"/>
                    <a:pt x="4" y="15"/>
                  </a:cubicBezTo>
                  <a:cubicBezTo>
                    <a:pt x="4" y="15"/>
                    <a:pt x="1" y="15"/>
                    <a:pt x="1" y="15"/>
                  </a:cubicBezTo>
                  <a:close/>
                </a:path>
              </a:pathLst>
            </a:custGeom>
            <a:solidFill>
              <a:srgbClr val="EE805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519" dirty="0">
                <a:solidFill>
                  <a:prstClr val="black"/>
                </a:solidFill>
              </a:endParaRPr>
            </a:p>
          </p:txBody>
        </p:sp>
        <p:sp>
          <p:nvSpPr>
            <p:cNvPr id="430" name="Freeform 965"/>
            <p:cNvSpPr>
              <a:spLocks/>
            </p:cNvSpPr>
            <p:nvPr/>
          </p:nvSpPr>
          <p:spPr bwMode="auto">
            <a:xfrm>
              <a:off x="3062478" y="1481163"/>
              <a:ext cx="414605" cy="172809"/>
            </a:xfrm>
            <a:custGeom>
              <a:avLst/>
              <a:gdLst/>
              <a:ahLst/>
              <a:cxnLst>
                <a:cxn ang="0">
                  <a:pos x="1" y="14"/>
                </a:cxn>
                <a:cxn ang="0">
                  <a:pos x="6" y="8"/>
                </a:cxn>
                <a:cxn ang="0">
                  <a:pos x="16" y="3"/>
                </a:cxn>
                <a:cxn ang="0">
                  <a:pos x="25" y="0"/>
                </a:cxn>
                <a:cxn ang="0">
                  <a:pos x="32" y="1"/>
                </a:cxn>
                <a:cxn ang="0">
                  <a:pos x="28" y="2"/>
                </a:cxn>
                <a:cxn ang="0">
                  <a:pos x="22" y="3"/>
                </a:cxn>
                <a:cxn ang="0">
                  <a:pos x="13" y="7"/>
                </a:cxn>
                <a:cxn ang="0">
                  <a:pos x="9" y="10"/>
                </a:cxn>
                <a:cxn ang="0">
                  <a:pos x="4" y="14"/>
                </a:cxn>
                <a:cxn ang="0">
                  <a:pos x="1" y="14"/>
                </a:cxn>
              </a:cxnLst>
              <a:rect l="0" t="0" r="r" b="b"/>
              <a:pathLst>
                <a:path w="36" h="14">
                  <a:moveTo>
                    <a:pt x="1" y="14"/>
                  </a:moveTo>
                  <a:cubicBezTo>
                    <a:pt x="0" y="14"/>
                    <a:pt x="2" y="10"/>
                    <a:pt x="6" y="8"/>
                  </a:cubicBezTo>
                  <a:cubicBezTo>
                    <a:pt x="11" y="5"/>
                    <a:pt x="11" y="4"/>
                    <a:pt x="16" y="3"/>
                  </a:cubicBezTo>
                  <a:cubicBezTo>
                    <a:pt x="20" y="2"/>
                    <a:pt x="25" y="0"/>
                    <a:pt x="25" y="0"/>
                  </a:cubicBezTo>
                  <a:cubicBezTo>
                    <a:pt x="25" y="0"/>
                    <a:pt x="28" y="0"/>
                    <a:pt x="32" y="1"/>
                  </a:cubicBezTo>
                  <a:cubicBezTo>
                    <a:pt x="36" y="2"/>
                    <a:pt x="31" y="1"/>
                    <a:pt x="28" y="2"/>
                  </a:cubicBezTo>
                  <a:cubicBezTo>
                    <a:pt x="25" y="3"/>
                    <a:pt x="24" y="2"/>
                    <a:pt x="22" y="3"/>
                  </a:cubicBezTo>
                  <a:cubicBezTo>
                    <a:pt x="19" y="4"/>
                    <a:pt x="15" y="3"/>
                    <a:pt x="13" y="7"/>
                  </a:cubicBezTo>
                  <a:cubicBezTo>
                    <a:pt x="10" y="11"/>
                    <a:pt x="12" y="9"/>
                    <a:pt x="9" y="10"/>
                  </a:cubicBezTo>
                  <a:cubicBezTo>
                    <a:pt x="6" y="11"/>
                    <a:pt x="4" y="14"/>
                    <a:pt x="4" y="14"/>
                  </a:cubicBezTo>
                  <a:cubicBezTo>
                    <a:pt x="4" y="14"/>
                    <a:pt x="1" y="14"/>
                    <a:pt x="1" y="14"/>
                  </a:cubicBezTo>
                  <a:close/>
                </a:path>
              </a:pathLst>
            </a:custGeom>
            <a:solidFill>
              <a:srgbClr val="EE805D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519" dirty="0">
                <a:solidFill>
                  <a:prstClr val="black"/>
                </a:solidFill>
              </a:endParaRPr>
            </a:p>
          </p:txBody>
        </p:sp>
        <p:sp>
          <p:nvSpPr>
            <p:cNvPr id="431" name="Freeform 966"/>
            <p:cNvSpPr>
              <a:spLocks/>
            </p:cNvSpPr>
            <p:nvPr/>
          </p:nvSpPr>
          <p:spPr bwMode="auto">
            <a:xfrm>
              <a:off x="3062478" y="1481163"/>
              <a:ext cx="414605" cy="172809"/>
            </a:xfrm>
            <a:custGeom>
              <a:avLst/>
              <a:gdLst/>
              <a:ahLst/>
              <a:cxnLst>
                <a:cxn ang="0">
                  <a:pos x="1" y="14"/>
                </a:cxn>
                <a:cxn ang="0">
                  <a:pos x="6" y="8"/>
                </a:cxn>
                <a:cxn ang="0">
                  <a:pos x="16" y="3"/>
                </a:cxn>
                <a:cxn ang="0">
                  <a:pos x="25" y="0"/>
                </a:cxn>
                <a:cxn ang="0">
                  <a:pos x="32" y="1"/>
                </a:cxn>
                <a:cxn ang="0">
                  <a:pos x="28" y="2"/>
                </a:cxn>
                <a:cxn ang="0">
                  <a:pos x="22" y="3"/>
                </a:cxn>
                <a:cxn ang="0">
                  <a:pos x="12" y="7"/>
                </a:cxn>
                <a:cxn ang="0">
                  <a:pos x="9" y="10"/>
                </a:cxn>
                <a:cxn ang="0">
                  <a:pos x="4" y="13"/>
                </a:cxn>
                <a:cxn ang="0">
                  <a:pos x="1" y="14"/>
                </a:cxn>
              </a:cxnLst>
              <a:rect l="0" t="0" r="r" b="b"/>
              <a:pathLst>
                <a:path w="36" h="14">
                  <a:moveTo>
                    <a:pt x="1" y="14"/>
                  </a:moveTo>
                  <a:cubicBezTo>
                    <a:pt x="0" y="14"/>
                    <a:pt x="2" y="10"/>
                    <a:pt x="6" y="8"/>
                  </a:cubicBezTo>
                  <a:cubicBezTo>
                    <a:pt x="11" y="5"/>
                    <a:pt x="11" y="5"/>
                    <a:pt x="16" y="3"/>
                  </a:cubicBezTo>
                  <a:cubicBezTo>
                    <a:pt x="21" y="2"/>
                    <a:pt x="25" y="0"/>
                    <a:pt x="25" y="0"/>
                  </a:cubicBezTo>
                  <a:cubicBezTo>
                    <a:pt x="25" y="0"/>
                    <a:pt x="28" y="0"/>
                    <a:pt x="32" y="1"/>
                  </a:cubicBezTo>
                  <a:cubicBezTo>
                    <a:pt x="36" y="2"/>
                    <a:pt x="31" y="1"/>
                    <a:pt x="28" y="2"/>
                  </a:cubicBezTo>
                  <a:cubicBezTo>
                    <a:pt x="25" y="2"/>
                    <a:pt x="24" y="2"/>
                    <a:pt x="22" y="3"/>
                  </a:cubicBezTo>
                  <a:cubicBezTo>
                    <a:pt x="19" y="4"/>
                    <a:pt x="15" y="3"/>
                    <a:pt x="12" y="7"/>
                  </a:cubicBezTo>
                  <a:cubicBezTo>
                    <a:pt x="10" y="11"/>
                    <a:pt x="12" y="8"/>
                    <a:pt x="9" y="10"/>
                  </a:cubicBezTo>
                  <a:cubicBezTo>
                    <a:pt x="6" y="11"/>
                    <a:pt x="4" y="13"/>
                    <a:pt x="4" y="13"/>
                  </a:cubicBezTo>
                  <a:cubicBezTo>
                    <a:pt x="4" y="13"/>
                    <a:pt x="1" y="14"/>
                    <a:pt x="1" y="14"/>
                  </a:cubicBezTo>
                  <a:close/>
                </a:path>
              </a:pathLst>
            </a:custGeom>
            <a:solidFill>
              <a:srgbClr val="F0826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519" dirty="0">
                <a:solidFill>
                  <a:prstClr val="black"/>
                </a:solidFill>
              </a:endParaRPr>
            </a:p>
          </p:txBody>
        </p:sp>
        <p:sp>
          <p:nvSpPr>
            <p:cNvPr id="432" name="Freeform 967"/>
            <p:cNvSpPr>
              <a:spLocks/>
            </p:cNvSpPr>
            <p:nvPr/>
          </p:nvSpPr>
          <p:spPr bwMode="auto">
            <a:xfrm>
              <a:off x="2348440" y="2147513"/>
              <a:ext cx="667974" cy="394992"/>
            </a:xfrm>
            <a:custGeom>
              <a:avLst/>
              <a:gdLst/>
              <a:ahLst/>
              <a:cxnLst>
                <a:cxn ang="0">
                  <a:pos x="10" y="2"/>
                </a:cxn>
                <a:cxn ang="0">
                  <a:pos x="30" y="13"/>
                </a:cxn>
                <a:cxn ang="0">
                  <a:pos x="52" y="7"/>
                </a:cxn>
                <a:cxn ang="0">
                  <a:pos x="58" y="11"/>
                </a:cxn>
                <a:cxn ang="0">
                  <a:pos x="52" y="21"/>
                </a:cxn>
                <a:cxn ang="0">
                  <a:pos x="35" y="23"/>
                </a:cxn>
                <a:cxn ang="0">
                  <a:pos x="20" y="31"/>
                </a:cxn>
                <a:cxn ang="0">
                  <a:pos x="0" y="24"/>
                </a:cxn>
                <a:cxn ang="0">
                  <a:pos x="4" y="12"/>
                </a:cxn>
                <a:cxn ang="0">
                  <a:pos x="3" y="6"/>
                </a:cxn>
                <a:cxn ang="0">
                  <a:pos x="10" y="2"/>
                </a:cxn>
              </a:cxnLst>
              <a:rect l="0" t="0" r="r" b="b"/>
              <a:pathLst>
                <a:path w="58" h="32">
                  <a:moveTo>
                    <a:pt x="10" y="2"/>
                  </a:moveTo>
                  <a:cubicBezTo>
                    <a:pt x="14" y="4"/>
                    <a:pt x="22" y="13"/>
                    <a:pt x="30" y="13"/>
                  </a:cubicBezTo>
                  <a:cubicBezTo>
                    <a:pt x="38" y="13"/>
                    <a:pt x="47" y="12"/>
                    <a:pt x="52" y="7"/>
                  </a:cubicBezTo>
                  <a:cubicBezTo>
                    <a:pt x="56" y="3"/>
                    <a:pt x="57" y="8"/>
                    <a:pt x="58" y="11"/>
                  </a:cubicBezTo>
                  <a:cubicBezTo>
                    <a:pt x="58" y="15"/>
                    <a:pt x="57" y="20"/>
                    <a:pt x="52" y="21"/>
                  </a:cubicBezTo>
                  <a:cubicBezTo>
                    <a:pt x="46" y="23"/>
                    <a:pt x="40" y="20"/>
                    <a:pt x="35" y="23"/>
                  </a:cubicBezTo>
                  <a:cubicBezTo>
                    <a:pt x="31" y="26"/>
                    <a:pt x="27" y="30"/>
                    <a:pt x="20" y="31"/>
                  </a:cubicBezTo>
                  <a:cubicBezTo>
                    <a:pt x="13" y="32"/>
                    <a:pt x="1" y="30"/>
                    <a:pt x="0" y="24"/>
                  </a:cubicBezTo>
                  <a:cubicBezTo>
                    <a:pt x="0" y="17"/>
                    <a:pt x="4" y="15"/>
                    <a:pt x="4" y="12"/>
                  </a:cubicBezTo>
                  <a:lnTo>
                    <a:pt x="3" y="6"/>
                  </a:lnTo>
                  <a:cubicBezTo>
                    <a:pt x="3" y="6"/>
                    <a:pt x="7" y="0"/>
                    <a:pt x="10" y="2"/>
                  </a:cubicBezTo>
                  <a:close/>
                </a:path>
              </a:pathLst>
            </a:custGeom>
            <a:solidFill>
              <a:srgbClr val="D5451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519" dirty="0">
                <a:solidFill>
                  <a:prstClr val="black"/>
                </a:solidFill>
              </a:endParaRPr>
            </a:p>
          </p:txBody>
        </p:sp>
        <p:sp>
          <p:nvSpPr>
            <p:cNvPr id="433" name="Freeform 968"/>
            <p:cNvSpPr>
              <a:spLocks/>
            </p:cNvSpPr>
            <p:nvPr/>
          </p:nvSpPr>
          <p:spPr bwMode="auto">
            <a:xfrm>
              <a:off x="2348440" y="2147715"/>
              <a:ext cx="667974" cy="382649"/>
            </a:xfrm>
            <a:custGeom>
              <a:avLst/>
              <a:gdLst/>
              <a:ahLst/>
              <a:cxnLst>
                <a:cxn ang="0">
                  <a:pos x="10" y="2"/>
                </a:cxn>
                <a:cxn ang="0">
                  <a:pos x="30" y="13"/>
                </a:cxn>
                <a:cxn ang="0">
                  <a:pos x="52" y="8"/>
                </a:cxn>
                <a:cxn ang="0">
                  <a:pos x="58" y="11"/>
                </a:cxn>
                <a:cxn ang="0">
                  <a:pos x="51" y="21"/>
                </a:cxn>
                <a:cxn ang="0">
                  <a:pos x="35" y="23"/>
                </a:cxn>
                <a:cxn ang="0">
                  <a:pos x="20" y="30"/>
                </a:cxn>
                <a:cxn ang="0">
                  <a:pos x="1" y="23"/>
                </a:cxn>
                <a:cxn ang="0">
                  <a:pos x="4" y="12"/>
                </a:cxn>
                <a:cxn ang="0">
                  <a:pos x="3" y="6"/>
                </a:cxn>
                <a:cxn ang="0">
                  <a:pos x="10" y="2"/>
                </a:cxn>
              </a:cxnLst>
              <a:rect l="0" t="0" r="r" b="b"/>
              <a:pathLst>
                <a:path w="58" h="31">
                  <a:moveTo>
                    <a:pt x="10" y="2"/>
                  </a:moveTo>
                  <a:cubicBezTo>
                    <a:pt x="14" y="4"/>
                    <a:pt x="22" y="13"/>
                    <a:pt x="30" y="13"/>
                  </a:cubicBezTo>
                  <a:cubicBezTo>
                    <a:pt x="38" y="13"/>
                    <a:pt x="47" y="12"/>
                    <a:pt x="52" y="8"/>
                  </a:cubicBezTo>
                  <a:cubicBezTo>
                    <a:pt x="56" y="3"/>
                    <a:pt x="57" y="8"/>
                    <a:pt x="58" y="11"/>
                  </a:cubicBezTo>
                  <a:cubicBezTo>
                    <a:pt x="58" y="15"/>
                    <a:pt x="57" y="19"/>
                    <a:pt x="51" y="21"/>
                  </a:cubicBezTo>
                  <a:cubicBezTo>
                    <a:pt x="46" y="22"/>
                    <a:pt x="40" y="20"/>
                    <a:pt x="35" y="23"/>
                  </a:cubicBezTo>
                  <a:cubicBezTo>
                    <a:pt x="31" y="26"/>
                    <a:pt x="26" y="29"/>
                    <a:pt x="20" y="30"/>
                  </a:cubicBezTo>
                  <a:cubicBezTo>
                    <a:pt x="13" y="31"/>
                    <a:pt x="2" y="29"/>
                    <a:pt x="1" y="23"/>
                  </a:cubicBezTo>
                  <a:cubicBezTo>
                    <a:pt x="0" y="17"/>
                    <a:pt x="4" y="15"/>
                    <a:pt x="4" y="12"/>
                  </a:cubicBezTo>
                  <a:cubicBezTo>
                    <a:pt x="4" y="10"/>
                    <a:pt x="3" y="8"/>
                    <a:pt x="3" y="6"/>
                  </a:cubicBezTo>
                  <a:cubicBezTo>
                    <a:pt x="3" y="6"/>
                    <a:pt x="7" y="0"/>
                    <a:pt x="10" y="2"/>
                  </a:cubicBezTo>
                  <a:close/>
                </a:path>
              </a:pathLst>
            </a:custGeom>
            <a:solidFill>
              <a:srgbClr val="D54614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519" dirty="0">
                <a:solidFill>
                  <a:prstClr val="black"/>
                </a:solidFill>
              </a:endParaRPr>
            </a:p>
          </p:txBody>
        </p:sp>
        <p:sp>
          <p:nvSpPr>
            <p:cNvPr id="434" name="Freeform 969"/>
            <p:cNvSpPr>
              <a:spLocks/>
            </p:cNvSpPr>
            <p:nvPr/>
          </p:nvSpPr>
          <p:spPr bwMode="auto">
            <a:xfrm>
              <a:off x="2360067" y="2159856"/>
              <a:ext cx="656457" cy="370306"/>
            </a:xfrm>
            <a:custGeom>
              <a:avLst/>
              <a:gdLst/>
              <a:ahLst/>
              <a:cxnLst>
                <a:cxn ang="0">
                  <a:pos x="9" y="1"/>
                </a:cxn>
                <a:cxn ang="0">
                  <a:pos x="29" y="13"/>
                </a:cxn>
                <a:cxn ang="0">
                  <a:pos x="51" y="7"/>
                </a:cxn>
                <a:cxn ang="0">
                  <a:pos x="57" y="10"/>
                </a:cxn>
                <a:cxn ang="0">
                  <a:pos x="50" y="20"/>
                </a:cxn>
                <a:cxn ang="0">
                  <a:pos x="34" y="22"/>
                </a:cxn>
                <a:cxn ang="0">
                  <a:pos x="19" y="29"/>
                </a:cxn>
                <a:cxn ang="0">
                  <a:pos x="0" y="22"/>
                </a:cxn>
                <a:cxn ang="0">
                  <a:pos x="3" y="11"/>
                </a:cxn>
                <a:cxn ang="0">
                  <a:pos x="3" y="5"/>
                </a:cxn>
                <a:cxn ang="0">
                  <a:pos x="9" y="1"/>
                </a:cxn>
              </a:cxnLst>
              <a:rect l="0" t="0" r="r" b="b"/>
              <a:pathLst>
                <a:path w="57" h="30">
                  <a:moveTo>
                    <a:pt x="9" y="1"/>
                  </a:moveTo>
                  <a:cubicBezTo>
                    <a:pt x="13" y="3"/>
                    <a:pt x="21" y="13"/>
                    <a:pt x="29" y="13"/>
                  </a:cubicBezTo>
                  <a:cubicBezTo>
                    <a:pt x="37" y="13"/>
                    <a:pt x="46" y="11"/>
                    <a:pt x="51" y="7"/>
                  </a:cubicBezTo>
                  <a:cubicBezTo>
                    <a:pt x="55" y="2"/>
                    <a:pt x="56" y="7"/>
                    <a:pt x="57" y="10"/>
                  </a:cubicBezTo>
                  <a:cubicBezTo>
                    <a:pt x="57" y="14"/>
                    <a:pt x="56" y="18"/>
                    <a:pt x="50" y="20"/>
                  </a:cubicBezTo>
                  <a:cubicBezTo>
                    <a:pt x="45" y="21"/>
                    <a:pt x="38" y="19"/>
                    <a:pt x="34" y="22"/>
                  </a:cubicBezTo>
                  <a:cubicBezTo>
                    <a:pt x="30" y="25"/>
                    <a:pt x="25" y="28"/>
                    <a:pt x="19" y="29"/>
                  </a:cubicBezTo>
                  <a:cubicBezTo>
                    <a:pt x="12" y="30"/>
                    <a:pt x="1" y="28"/>
                    <a:pt x="0" y="22"/>
                  </a:cubicBezTo>
                  <a:cubicBezTo>
                    <a:pt x="0" y="16"/>
                    <a:pt x="3" y="14"/>
                    <a:pt x="3" y="11"/>
                  </a:cubicBezTo>
                  <a:cubicBezTo>
                    <a:pt x="3" y="9"/>
                    <a:pt x="3" y="7"/>
                    <a:pt x="3" y="5"/>
                  </a:cubicBezTo>
                  <a:cubicBezTo>
                    <a:pt x="3" y="5"/>
                    <a:pt x="6" y="0"/>
                    <a:pt x="9" y="1"/>
                  </a:cubicBezTo>
                  <a:close/>
                </a:path>
              </a:pathLst>
            </a:custGeom>
            <a:solidFill>
              <a:srgbClr val="D6481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519" dirty="0">
                <a:solidFill>
                  <a:prstClr val="black"/>
                </a:solidFill>
              </a:endParaRPr>
            </a:p>
          </p:txBody>
        </p:sp>
        <p:sp>
          <p:nvSpPr>
            <p:cNvPr id="435" name="Freeform 970"/>
            <p:cNvSpPr>
              <a:spLocks/>
            </p:cNvSpPr>
            <p:nvPr/>
          </p:nvSpPr>
          <p:spPr bwMode="auto">
            <a:xfrm>
              <a:off x="2360067" y="2159855"/>
              <a:ext cx="656457" cy="357962"/>
            </a:xfrm>
            <a:custGeom>
              <a:avLst/>
              <a:gdLst/>
              <a:ahLst/>
              <a:cxnLst>
                <a:cxn ang="0">
                  <a:pos x="10" y="2"/>
                </a:cxn>
                <a:cxn ang="0">
                  <a:pos x="29" y="13"/>
                </a:cxn>
                <a:cxn ang="0">
                  <a:pos x="50" y="7"/>
                </a:cxn>
                <a:cxn ang="0">
                  <a:pos x="57" y="10"/>
                </a:cxn>
                <a:cxn ang="0">
                  <a:pos x="50" y="19"/>
                </a:cxn>
                <a:cxn ang="0">
                  <a:pos x="34" y="21"/>
                </a:cxn>
                <a:cxn ang="0">
                  <a:pos x="19" y="28"/>
                </a:cxn>
                <a:cxn ang="0">
                  <a:pos x="1" y="22"/>
                </a:cxn>
                <a:cxn ang="0">
                  <a:pos x="3" y="11"/>
                </a:cxn>
                <a:cxn ang="0">
                  <a:pos x="3" y="5"/>
                </a:cxn>
                <a:cxn ang="0">
                  <a:pos x="10" y="2"/>
                </a:cxn>
              </a:cxnLst>
              <a:rect l="0" t="0" r="r" b="b"/>
              <a:pathLst>
                <a:path w="57" h="29">
                  <a:moveTo>
                    <a:pt x="10" y="2"/>
                  </a:moveTo>
                  <a:cubicBezTo>
                    <a:pt x="13" y="4"/>
                    <a:pt x="21" y="13"/>
                    <a:pt x="29" y="13"/>
                  </a:cubicBezTo>
                  <a:cubicBezTo>
                    <a:pt x="37" y="13"/>
                    <a:pt x="46" y="11"/>
                    <a:pt x="50" y="7"/>
                  </a:cubicBezTo>
                  <a:cubicBezTo>
                    <a:pt x="55" y="3"/>
                    <a:pt x="56" y="7"/>
                    <a:pt x="57" y="10"/>
                  </a:cubicBezTo>
                  <a:cubicBezTo>
                    <a:pt x="57" y="14"/>
                    <a:pt x="56" y="18"/>
                    <a:pt x="50" y="19"/>
                  </a:cubicBezTo>
                  <a:cubicBezTo>
                    <a:pt x="45" y="21"/>
                    <a:pt x="38" y="19"/>
                    <a:pt x="34" y="21"/>
                  </a:cubicBezTo>
                  <a:cubicBezTo>
                    <a:pt x="30" y="24"/>
                    <a:pt x="25" y="28"/>
                    <a:pt x="19" y="28"/>
                  </a:cubicBezTo>
                  <a:cubicBezTo>
                    <a:pt x="13" y="29"/>
                    <a:pt x="2" y="27"/>
                    <a:pt x="1" y="22"/>
                  </a:cubicBezTo>
                  <a:cubicBezTo>
                    <a:pt x="0" y="16"/>
                    <a:pt x="3" y="14"/>
                    <a:pt x="3" y="11"/>
                  </a:cubicBezTo>
                  <a:cubicBezTo>
                    <a:pt x="3" y="9"/>
                    <a:pt x="3" y="7"/>
                    <a:pt x="3" y="5"/>
                  </a:cubicBezTo>
                  <a:cubicBezTo>
                    <a:pt x="3" y="5"/>
                    <a:pt x="6" y="0"/>
                    <a:pt x="10" y="2"/>
                  </a:cubicBezTo>
                  <a:close/>
                </a:path>
              </a:pathLst>
            </a:custGeom>
            <a:solidFill>
              <a:srgbClr val="D7491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519" dirty="0">
                <a:solidFill>
                  <a:prstClr val="black"/>
                </a:solidFill>
              </a:endParaRPr>
            </a:p>
          </p:txBody>
        </p:sp>
        <p:sp>
          <p:nvSpPr>
            <p:cNvPr id="436" name="Freeform 971"/>
            <p:cNvSpPr>
              <a:spLocks/>
            </p:cNvSpPr>
            <p:nvPr/>
          </p:nvSpPr>
          <p:spPr bwMode="auto">
            <a:xfrm>
              <a:off x="2371583" y="2159855"/>
              <a:ext cx="644941" cy="357962"/>
            </a:xfrm>
            <a:custGeom>
              <a:avLst/>
              <a:gdLst/>
              <a:ahLst/>
              <a:cxnLst>
                <a:cxn ang="0">
                  <a:pos x="9" y="2"/>
                </a:cxn>
                <a:cxn ang="0">
                  <a:pos x="28" y="13"/>
                </a:cxn>
                <a:cxn ang="0">
                  <a:pos x="49" y="7"/>
                </a:cxn>
                <a:cxn ang="0">
                  <a:pos x="56" y="10"/>
                </a:cxn>
                <a:cxn ang="0">
                  <a:pos x="49" y="19"/>
                </a:cxn>
                <a:cxn ang="0">
                  <a:pos x="33" y="21"/>
                </a:cxn>
                <a:cxn ang="0">
                  <a:pos x="18" y="28"/>
                </a:cxn>
                <a:cxn ang="0">
                  <a:pos x="0" y="21"/>
                </a:cxn>
                <a:cxn ang="0">
                  <a:pos x="2" y="11"/>
                </a:cxn>
                <a:cxn ang="0">
                  <a:pos x="2" y="6"/>
                </a:cxn>
                <a:cxn ang="0">
                  <a:pos x="9" y="2"/>
                </a:cxn>
              </a:cxnLst>
              <a:rect l="0" t="0" r="r" b="b"/>
              <a:pathLst>
                <a:path w="56" h="29">
                  <a:moveTo>
                    <a:pt x="9" y="2"/>
                  </a:moveTo>
                  <a:cubicBezTo>
                    <a:pt x="12" y="4"/>
                    <a:pt x="20" y="13"/>
                    <a:pt x="28" y="13"/>
                  </a:cubicBezTo>
                  <a:cubicBezTo>
                    <a:pt x="36" y="13"/>
                    <a:pt x="45" y="12"/>
                    <a:pt x="49" y="7"/>
                  </a:cubicBezTo>
                  <a:cubicBezTo>
                    <a:pt x="54" y="3"/>
                    <a:pt x="55" y="7"/>
                    <a:pt x="56" y="10"/>
                  </a:cubicBezTo>
                  <a:cubicBezTo>
                    <a:pt x="56" y="14"/>
                    <a:pt x="55" y="18"/>
                    <a:pt x="49" y="19"/>
                  </a:cubicBezTo>
                  <a:cubicBezTo>
                    <a:pt x="43" y="21"/>
                    <a:pt x="37" y="18"/>
                    <a:pt x="33" y="21"/>
                  </a:cubicBezTo>
                  <a:cubicBezTo>
                    <a:pt x="28" y="24"/>
                    <a:pt x="23" y="27"/>
                    <a:pt x="18" y="28"/>
                  </a:cubicBezTo>
                  <a:cubicBezTo>
                    <a:pt x="12" y="29"/>
                    <a:pt x="1" y="27"/>
                    <a:pt x="0" y="21"/>
                  </a:cubicBezTo>
                  <a:cubicBezTo>
                    <a:pt x="0" y="16"/>
                    <a:pt x="2" y="14"/>
                    <a:pt x="2" y="11"/>
                  </a:cubicBezTo>
                  <a:cubicBezTo>
                    <a:pt x="2" y="9"/>
                    <a:pt x="2" y="7"/>
                    <a:pt x="2" y="6"/>
                  </a:cubicBezTo>
                  <a:cubicBezTo>
                    <a:pt x="2" y="6"/>
                    <a:pt x="5" y="0"/>
                    <a:pt x="9" y="2"/>
                  </a:cubicBezTo>
                  <a:close/>
                </a:path>
              </a:pathLst>
            </a:custGeom>
            <a:solidFill>
              <a:srgbClr val="D74A1A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519" dirty="0">
                <a:solidFill>
                  <a:prstClr val="black"/>
                </a:solidFill>
              </a:endParaRPr>
            </a:p>
          </p:txBody>
        </p:sp>
        <p:sp>
          <p:nvSpPr>
            <p:cNvPr id="437" name="Freeform 972"/>
            <p:cNvSpPr>
              <a:spLocks/>
            </p:cNvSpPr>
            <p:nvPr/>
          </p:nvSpPr>
          <p:spPr bwMode="auto">
            <a:xfrm>
              <a:off x="2371583" y="2159855"/>
              <a:ext cx="644941" cy="345618"/>
            </a:xfrm>
            <a:custGeom>
              <a:avLst/>
              <a:gdLst/>
              <a:ahLst/>
              <a:cxnLst>
                <a:cxn ang="0">
                  <a:pos x="9" y="2"/>
                </a:cxn>
                <a:cxn ang="0">
                  <a:pos x="28" y="13"/>
                </a:cxn>
                <a:cxn ang="0">
                  <a:pos x="49" y="7"/>
                </a:cxn>
                <a:cxn ang="0">
                  <a:pos x="56" y="10"/>
                </a:cxn>
                <a:cxn ang="0">
                  <a:pos x="49" y="19"/>
                </a:cxn>
                <a:cxn ang="0">
                  <a:pos x="33" y="21"/>
                </a:cxn>
                <a:cxn ang="0">
                  <a:pos x="17" y="28"/>
                </a:cxn>
                <a:cxn ang="0">
                  <a:pos x="1" y="21"/>
                </a:cxn>
                <a:cxn ang="0">
                  <a:pos x="2" y="11"/>
                </a:cxn>
                <a:cxn ang="0">
                  <a:pos x="2" y="6"/>
                </a:cxn>
                <a:cxn ang="0">
                  <a:pos x="9" y="2"/>
                </a:cxn>
              </a:cxnLst>
              <a:rect l="0" t="0" r="r" b="b"/>
              <a:pathLst>
                <a:path w="56" h="28">
                  <a:moveTo>
                    <a:pt x="9" y="2"/>
                  </a:moveTo>
                  <a:cubicBezTo>
                    <a:pt x="12" y="4"/>
                    <a:pt x="20" y="13"/>
                    <a:pt x="28" y="13"/>
                  </a:cubicBezTo>
                  <a:cubicBezTo>
                    <a:pt x="36" y="13"/>
                    <a:pt x="45" y="12"/>
                    <a:pt x="49" y="7"/>
                  </a:cubicBezTo>
                  <a:cubicBezTo>
                    <a:pt x="54" y="3"/>
                    <a:pt x="55" y="7"/>
                    <a:pt x="56" y="10"/>
                  </a:cubicBezTo>
                  <a:cubicBezTo>
                    <a:pt x="56" y="14"/>
                    <a:pt x="55" y="17"/>
                    <a:pt x="49" y="19"/>
                  </a:cubicBezTo>
                  <a:cubicBezTo>
                    <a:pt x="43" y="20"/>
                    <a:pt x="37" y="18"/>
                    <a:pt x="33" y="21"/>
                  </a:cubicBezTo>
                  <a:cubicBezTo>
                    <a:pt x="28" y="24"/>
                    <a:pt x="23" y="27"/>
                    <a:pt x="17" y="28"/>
                  </a:cubicBezTo>
                  <a:cubicBezTo>
                    <a:pt x="12" y="28"/>
                    <a:pt x="2" y="26"/>
                    <a:pt x="1" y="21"/>
                  </a:cubicBezTo>
                  <a:cubicBezTo>
                    <a:pt x="0" y="16"/>
                    <a:pt x="3" y="13"/>
                    <a:pt x="2" y="11"/>
                  </a:cubicBezTo>
                  <a:cubicBezTo>
                    <a:pt x="2" y="10"/>
                    <a:pt x="2" y="8"/>
                    <a:pt x="2" y="6"/>
                  </a:cubicBezTo>
                  <a:cubicBezTo>
                    <a:pt x="2" y="6"/>
                    <a:pt x="5" y="0"/>
                    <a:pt x="9" y="2"/>
                  </a:cubicBezTo>
                  <a:close/>
                </a:path>
              </a:pathLst>
            </a:custGeom>
            <a:solidFill>
              <a:srgbClr val="D84C1D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519" dirty="0">
                <a:solidFill>
                  <a:prstClr val="black"/>
                </a:solidFill>
              </a:endParaRPr>
            </a:p>
          </p:txBody>
        </p:sp>
        <p:sp>
          <p:nvSpPr>
            <p:cNvPr id="438" name="Freeform 973"/>
            <p:cNvSpPr>
              <a:spLocks/>
            </p:cNvSpPr>
            <p:nvPr/>
          </p:nvSpPr>
          <p:spPr bwMode="auto">
            <a:xfrm>
              <a:off x="2382990" y="2159855"/>
              <a:ext cx="633425" cy="345618"/>
            </a:xfrm>
            <a:custGeom>
              <a:avLst/>
              <a:gdLst/>
              <a:ahLst/>
              <a:cxnLst>
                <a:cxn ang="0">
                  <a:pos x="8" y="2"/>
                </a:cxn>
                <a:cxn ang="0">
                  <a:pos x="27" y="13"/>
                </a:cxn>
                <a:cxn ang="0">
                  <a:pos x="48" y="8"/>
                </a:cxn>
                <a:cxn ang="0">
                  <a:pos x="54" y="10"/>
                </a:cxn>
                <a:cxn ang="0">
                  <a:pos x="48" y="19"/>
                </a:cxn>
                <a:cxn ang="0">
                  <a:pos x="31" y="21"/>
                </a:cxn>
                <a:cxn ang="0">
                  <a:pos x="16" y="27"/>
                </a:cxn>
                <a:cxn ang="0">
                  <a:pos x="0" y="21"/>
                </a:cxn>
                <a:cxn ang="0">
                  <a:pos x="2" y="11"/>
                </a:cxn>
                <a:cxn ang="0">
                  <a:pos x="2" y="6"/>
                </a:cxn>
                <a:cxn ang="0">
                  <a:pos x="8" y="2"/>
                </a:cxn>
              </a:cxnLst>
              <a:rect l="0" t="0" r="r" b="b"/>
              <a:pathLst>
                <a:path w="55" h="28">
                  <a:moveTo>
                    <a:pt x="8" y="2"/>
                  </a:moveTo>
                  <a:cubicBezTo>
                    <a:pt x="11" y="4"/>
                    <a:pt x="19" y="13"/>
                    <a:pt x="27" y="13"/>
                  </a:cubicBezTo>
                  <a:cubicBezTo>
                    <a:pt x="35" y="13"/>
                    <a:pt x="44" y="12"/>
                    <a:pt x="48" y="8"/>
                  </a:cubicBezTo>
                  <a:cubicBezTo>
                    <a:pt x="53" y="3"/>
                    <a:pt x="54" y="7"/>
                    <a:pt x="54" y="10"/>
                  </a:cubicBezTo>
                  <a:cubicBezTo>
                    <a:pt x="55" y="14"/>
                    <a:pt x="53" y="17"/>
                    <a:pt x="48" y="19"/>
                  </a:cubicBezTo>
                  <a:cubicBezTo>
                    <a:pt x="42" y="20"/>
                    <a:pt x="36" y="18"/>
                    <a:pt x="31" y="21"/>
                  </a:cubicBezTo>
                  <a:cubicBezTo>
                    <a:pt x="27" y="24"/>
                    <a:pt x="22" y="26"/>
                    <a:pt x="16" y="27"/>
                  </a:cubicBezTo>
                  <a:cubicBezTo>
                    <a:pt x="11" y="28"/>
                    <a:pt x="1" y="26"/>
                    <a:pt x="0" y="21"/>
                  </a:cubicBezTo>
                  <a:cubicBezTo>
                    <a:pt x="0" y="15"/>
                    <a:pt x="2" y="13"/>
                    <a:pt x="2" y="11"/>
                  </a:cubicBezTo>
                  <a:cubicBezTo>
                    <a:pt x="2" y="10"/>
                    <a:pt x="2" y="8"/>
                    <a:pt x="2" y="6"/>
                  </a:cubicBezTo>
                  <a:cubicBezTo>
                    <a:pt x="2" y="6"/>
                    <a:pt x="4" y="0"/>
                    <a:pt x="8" y="2"/>
                  </a:cubicBezTo>
                  <a:close/>
                </a:path>
              </a:pathLst>
            </a:custGeom>
            <a:solidFill>
              <a:srgbClr val="D94E1E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519" dirty="0">
                <a:solidFill>
                  <a:prstClr val="black"/>
                </a:solidFill>
              </a:endParaRPr>
            </a:p>
          </p:txBody>
        </p:sp>
        <p:sp>
          <p:nvSpPr>
            <p:cNvPr id="439" name="Freeform 974"/>
            <p:cNvSpPr>
              <a:spLocks/>
            </p:cNvSpPr>
            <p:nvPr/>
          </p:nvSpPr>
          <p:spPr bwMode="auto">
            <a:xfrm>
              <a:off x="2382990" y="2172402"/>
              <a:ext cx="633425" cy="320931"/>
            </a:xfrm>
            <a:custGeom>
              <a:avLst/>
              <a:gdLst/>
              <a:ahLst/>
              <a:cxnLst>
                <a:cxn ang="0">
                  <a:pos x="8" y="2"/>
                </a:cxn>
                <a:cxn ang="0">
                  <a:pos x="27" y="12"/>
                </a:cxn>
                <a:cxn ang="0">
                  <a:pos x="48" y="7"/>
                </a:cxn>
                <a:cxn ang="0">
                  <a:pos x="54" y="10"/>
                </a:cxn>
                <a:cxn ang="0">
                  <a:pos x="48" y="17"/>
                </a:cxn>
                <a:cxn ang="0">
                  <a:pos x="31" y="20"/>
                </a:cxn>
                <a:cxn ang="0">
                  <a:pos x="16" y="26"/>
                </a:cxn>
                <a:cxn ang="0">
                  <a:pos x="1" y="19"/>
                </a:cxn>
                <a:cxn ang="0">
                  <a:pos x="2" y="10"/>
                </a:cxn>
                <a:cxn ang="0">
                  <a:pos x="2" y="5"/>
                </a:cxn>
                <a:cxn ang="0">
                  <a:pos x="8" y="2"/>
                </a:cxn>
              </a:cxnLst>
              <a:rect l="0" t="0" r="r" b="b"/>
              <a:pathLst>
                <a:path w="55" h="26">
                  <a:moveTo>
                    <a:pt x="8" y="2"/>
                  </a:moveTo>
                  <a:cubicBezTo>
                    <a:pt x="11" y="3"/>
                    <a:pt x="19" y="12"/>
                    <a:pt x="27" y="12"/>
                  </a:cubicBezTo>
                  <a:cubicBezTo>
                    <a:pt x="35" y="12"/>
                    <a:pt x="44" y="11"/>
                    <a:pt x="48" y="7"/>
                  </a:cubicBezTo>
                  <a:cubicBezTo>
                    <a:pt x="53" y="3"/>
                    <a:pt x="54" y="6"/>
                    <a:pt x="54" y="10"/>
                  </a:cubicBezTo>
                  <a:cubicBezTo>
                    <a:pt x="55" y="13"/>
                    <a:pt x="53" y="16"/>
                    <a:pt x="48" y="17"/>
                  </a:cubicBezTo>
                  <a:cubicBezTo>
                    <a:pt x="42" y="19"/>
                    <a:pt x="36" y="17"/>
                    <a:pt x="31" y="20"/>
                  </a:cubicBezTo>
                  <a:cubicBezTo>
                    <a:pt x="27" y="23"/>
                    <a:pt x="21" y="25"/>
                    <a:pt x="16" y="26"/>
                  </a:cubicBezTo>
                  <a:cubicBezTo>
                    <a:pt x="11" y="26"/>
                    <a:pt x="2" y="24"/>
                    <a:pt x="1" y="19"/>
                  </a:cubicBezTo>
                  <a:cubicBezTo>
                    <a:pt x="0" y="14"/>
                    <a:pt x="2" y="12"/>
                    <a:pt x="2" y="10"/>
                  </a:cubicBezTo>
                  <a:cubicBezTo>
                    <a:pt x="2" y="9"/>
                    <a:pt x="2" y="7"/>
                    <a:pt x="2" y="5"/>
                  </a:cubicBezTo>
                  <a:cubicBezTo>
                    <a:pt x="2" y="5"/>
                    <a:pt x="4" y="0"/>
                    <a:pt x="8" y="2"/>
                  </a:cubicBezTo>
                  <a:close/>
                </a:path>
              </a:pathLst>
            </a:custGeom>
            <a:solidFill>
              <a:srgbClr val="D94F2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519" dirty="0">
                <a:solidFill>
                  <a:prstClr val="black"/>
                </a:solidFill>
              </a:endParaRPr>
            </a:p>
          </p:txBody>
        </p:sp>
        <p:sp>
          <p:nvSpPr>
            <p:cNvPr id="440" name="Freeform 975"/>
            <p:cNvSpPr>
              <a:spLocks/>
            </p:cNvSpPr>
            <p:nvPr/>
          </p:nvSpPr>
          <p:spPr bwMode="auto">
            <a:xfrm>
              <a:off x="2394509" y="2172402"/>
              <a:ext cx="621907" cy="320931"/>
            </a:xfrm>
            <a:custGeom>
              <a:avLst/>
              <a:gdLst/>
              <a:ahLst/>
              <a:cxnLst>
                <a:cxn ang="0">
                  <a:pos x="7" y="2"/>
                </a:cxn>
                <a:cxn ang="0">
                  <a:pos x="26" y="12"/>
                </a:cxn>
                <a:cxn ang="0">
                  <a:pos x="47" y="7"/>
                </a:cxn>
                <a:cxn ang="0">
                  <a:pos x="53" y="10"/>
                </a:cxn>
                <a:cxn ang="0">
                  <a:pos x="47" y="17"/>
                </a:cxn>
                <a:cxn ang="0">
                  <a:pos x="30" y="20"/>
                </a:cxn>
                <a:cxn ang="0">
                  <a:pos x="15" y="25"/>
                </a:cxn>
                <a:cxn ang="0">
                  <a:pos x="0" y="19"/>
                </a:cxn>
                <a:cxn ang="0">
                  <a:pos x="1" y="11"/>
                </a:cxn>
                <a:cxn ang="0">
                  <a:pos x="1" y="5"/>
                </a:cxn>
                <a:cxn ang="0">
                  <a:pos x="7" y="2"/>
                </a:cxn>
              </a:cxnLst>
              <a:rect l="0" t="0" r="r" b="b"/>
              <a:pathLst>
                <a:path w="54" h="26">
                  <a:moveTo>
                    <a:pt x="7" y="2"/>
                  </a:moveTo>
                  <a:cubicBezTo>
                    <a:pt x="10" y="4"/>
                    <a:pt x="18" y="12"/>
                    <a:pt x="26" y="12"/>
                  </a:cubicBezTo>
                  <a:cubicBezTo>
                    <a:pt x="34" y="12"/>
                    <a:pt x="43" y="12"/>
                    <a:pt x="47" y="7"/>
                  </a:cubicBezTo>
                  <a:cubicBezTo>
                    <a:pt x="52" y="3"/>
                    <a:pt x="53" y="6"/>
                    <a:pt x="53" y="10"/>
                  </a:cubicBezTo>
                  <a:cubicBezTo>
                    <a:pt x="54" y="13"/>
                    <a:pt x="52" y="16"/>
                    <a:pt x="47" y="17"/>
                  </a:cubicBezTo>
                  <a:cubicBezTo>
                    <a:pt x="41" y="19"/>
                    <a:pt x="35" y="17"/>
                    <a:pt x="30" y="20"/>
                  </a:cubicBezTo>
                  <a:cubicBezTo>
                    <a:pt x="26" y="22"/>
                    <a:pt x="20" y="25"/>
                    <a:pt x="15" y="25"/>
                  </a:cubicBezTo>
                  <a:cubicBezTo>
                    <a:pt x="11" y="26"/>
                    <a:pt x="1" y="24"/>
                    <a:pt x="0" y="19"/>
                  </a:cubicBezTo>
                  <a:cubicBezTo>
                    <a:pt x="0" y="14"/>
                    <a:pt x="1" y="12"/>
                    <a:pt x="1" y="11"/>
                  </a:cubicBezTo>
                  <a:cubicBezTo>
                    <a:pt x="1" y="9"/>
                    <a:pt x="1" y="7"/>
                    <a:pt x="1" y="5"/>
                  </a:cubicBezTo>
                  <a:cubicBezTo>
                    <a:pt x="1" y="5"/>
                    <a:pt x="3" y="0"/>
                    <a:pt x="7" y="2"/>
                  </a:cubicBezTo>
                  <a:close/>
                </a:path>
              </a:pathLst>
            </a:custGeom>
            <a:solidFill>
              <a:srgbClr val="DB502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519" dirty="0">
                <a:solidFill>
                  <a:prstClr val="black"/>
                </a:solidFill>
              </a:endParaRPr>
            </a:p>
          </p:txBody>
        </p:sp>
        <p:sp>
          <p:nvSpPr>
            <p:cNvPr id="441" name="Freeform 976"/>
            <p:cNvSpPr>
              <a:spLocks/>
            </p:cNvSpPr>
            <p:nvPr/>
          </p:nvSpPr>
          <p:spPr bwMode="auto">
            <a:xfrm>
              <a:off x="2394509" y="2172200"/>
              <a:ext cx="621907" cy="308588"/>
            </a:xfrm>
            <a:custGeom>
              <a:avLst/>
              <a:gdLst/>
              <a:ahLst/>
              <a:cxnLst>
                <a:cxn ang="0">
                  <a:pos x="7" y="2"/>
                </a:cxn>
                <a:cxn ang="0">
                  <a:pos x="26" y="12"/>
                </a:cxn>
                <a:cxn ang="0">
                  <a:pos x="47" y="7"/>
                </a:cxn>
                <a:cxn ang="0">
                  <a:pos x="53" y="10"/>
                </a:cxn>
                <a:cxn ang="0">
                  <a:pos x="46" y="17"/>
                </a:cxn>
                <a:cxn ang="0">
                  <a:pos x="30" y="19"/>
                </a:cxn>
                <a:cxn ang="0">
                  <a:pos x="15" y="25"/>
                </a:cxn>
                <a:cxn ang="0">
                  <a:pos x="1" y="19"/>
                </a:cxn>
                <a:cxn ang="0">
                  <a:pos x="1" y="11"/>
                </a:cxn>
                <a:cxn ang="0">
                  <a:pos x="2" y="5"/>
                </a:cxn>
                <a:cxn ang="0">
                  <a:pos x="7" y="2"/>
                </a:cxn>
              </a:cxnLst>
              <a:rect l="0" t="0" r="r" b="b"/>
              <a:pathLst>
                <a:path w="54" h="25">
                  <a:moveTo>
                    <a:pt x="7" y="2"/>
                  </a:moveTo>
                  <a:cubicBezTo>
                    <a:pt x="10" y="4"/>
                    <a:pt x="18" y="12"/>
                    <a:pt x="26" y="12"/>
                  </a:cubicBezTo>
                  <a:cubicBezTo>
                    <a:pt x="34" y="12"/>
                    <a:pt x="43" y="12"/>
                    <a:pt x="47" y="7"/>
                  </a:cubicBezTo>
                  <a:cubicBezTo>
                    <a:pt x="52" y="3"/>
                    <a:pt x="53" y="6"/>
                    <a:pt x="53" y="10"/>
                  </a:cubicBezTo>
                  <a:cubicBezTo>
                    <a:pt x="54" y="13"/>
                    <a:pt x="52" y="16"/>
                    <a:pt x="46" y="17"/>
                  </a:cubicBezTo>
                  <a:cubicBezTo>
                    <a:pt x="41" y="18"/>
                    <a:pt x="34" y="16"/>
                    <a:pt x="30" y="19"/>
                  </a:cubicBezTo>
                  <a:cubicBezTo>
                    <a:pt x="26" y="22"/>
                    <a:pt x="20" y="24"/>
                    <a:pt x="15" y="25"/>
                  </a:cubicBezTo>
                  <a:cubicBezTo>
                    <a:pt x="11" y="25"/>
                    <a:pt x="2" y="23"/>
                    <a:pt x="1" y="19"/>
                  </a:cubicBezTo>
                  <a:cubicBezTo>
                    <a:pt x="0" y="14"/>
                    <a:pt x="1" y="12"/>
                    <a:pt x="1" y="11"/>
                  </a:cubicBezTo>
                  <a:cubicBezTo>
                    <a:pt x="1" y="9"/>
                    <a:pt x="1" y="7"/>
                    <a:pt x="2" y="5"/>
                  </a:cubicBezTo>
                  <a:cubicBezTo>
                    <a:pt x="2" y="5"/>
                    <a:pt x="3" y="0"/>
                    <a:pt x="7" y="2"/>
                  </a:cubicBezTo>
                  <a:close/>
                </a:path>
              </a:pathLst>
            </a:custGeom>
            <a:solidFill>
              <a:srgbClr val="DC5223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519" dirty="0">
                <a:solidFill>
                  <a:prstClr val="black"/>
                </a:solidFill>
              </a:endParaRPr>
            </a:p>
          </p:txBody>
        </p:sp>
        <p:sp>
          <p:nvSpPr>
            <p:cNvPr id="442" name="Freeform 977"/>
            <p:cNvSpPr>
              <a:spLocks/>
            </p:cNvSpPr>
            <p:nvPr/>
          </p:nvSpPr>
          <p:spPr bwMode="auto">
            <a:xfrm>
              <a:off x="2406023" y="2172200"/>
              <a:ext cx="610390" cy="308588"/>
            </a:xfrm>
            <a:custGeom>
              <a:avLst/>
              <a:gdLst/>
              <a:ahLst/>
              <a:cxnLst>
                <a:cxn ang="0">
                  <a:pos x="6" y="2"/>
                </a:cxn>
                <a:cxn ang="0">
                  <a:pos x="25" y="12"/>
                </a:cxn>
                <a:cxn ang="0">
                  <a:pos x="46" y="8"/>
                </a:cxn>
                <a:cxn ang="0">
                  <a:pos x="52" y="10"/>
                </a:cxn>
                <a:cxn ang="0">
                  <a:pos x="45" y="17"/>
                </a:cxn>
                <a:cxn ang="0">
                  <a:pos x="29" y="19"/>
                </a:cxn>
                <a:cxn ang="0">
                  <a:pos x="14" y="24"/>
                </a:cxn>
                <a:cxn ang="0">
                  <a:pos x="0" y="18"/>
                </a:cxn>
                <a:cxn ang="0">
                  <a:pos x="0" y="11"/>
                </a:cxn>
                <a:cxn ang="0">
                  <a:pos x="1" y="5"/>
                </a:cxn>
                <a:cxn ang="0">
                  <a:pos x="6" y="2"/>
                </a:cxn>
              </a:cxnLst>
              <a:rect l="0" t="0" r="r" b="b"/>
              <a:pathLst>
                <a:path w="53" h="25">
                  <a:moveTo>
                    <a:pt x="6" y="2"/>
                  </a:moveTo>
                  <a:cubicBezTo>
                    <a:pt x="9" y="4"/>
                    <a:pt x="17" y="12"/>
                    <a:pt x="25" y="12"/>
                  </a:cubicBezTo>
                  <a:cubicBezTo>
                    <a:pt x="33" y="12"/>
                    <a:pt x="42" y="12"/>
                    <a:pt x="46" y="8"/>
                  </a:cubicBezTo>
                  <a:cubicBezTo>
                    <a:pt x="51" y="3"/>
                    <a:pt x="52" y="6"/>
                    <a:pt x="52" y="10"/>
                  </a:cubicBezTo>
                  <a:cubicBezTo>
                    <a:pt x="53" y="13"/>
                    <a:pt x="51" y="15"/>
                    <a:pt x="45" y="17"/>
                  </a:cubicBezTo>
                  <a:cubicBezTo>
                    <a:pt x="40" y="18"/>
                    <a:pt x="33" y="16"/>
                    <a:pt x="29" y="19"/>
                  </a:cubicBezTo>
                  <a:cubicBezTo>
                    <a:pt x="25" y="22"/>
                    <a:pt x="18" y="24"/>
                    <a:pt x="14" y="24"/>
                  </a:cubicBezTo>
                  <a:cubicBezTo>
                    <a:pt x="10" y="25"/>
                    <a:pt x="1" y="23"/>
                    <a:pt x="0" y="18"/>
                  </a:cubicBezTo>
                  <a:cubicBezTo>
                    <a:pt x="0" y="14"/>
                    <a:pt x="0" y="12"/>
                    <a:pt x="0" y="11"/>
                  </a:cubicBezTo>
                  <a:cubicBezTo>
                    <a:pt x="1" y="9"/>
                    <a:pt x="1" y="7"/>
                    <a:pt x="1" y="5"/>
                  </a:cubicBezTo>
                  <a:cubicBezTo>
                    <a:pt x="1" y="5"/>
                    <a:pt x="2" y="0"/>
                    <a:pt x="6" y="2"/>
                  </a:cubicBezTo>
                  <a:close/>
                </a:path>
              </a:pathLst>
            </a:custGeom>
            <a:solidFill>
              <a:srgbClr val="DC532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519" dirty="0">
                <a:solidFill>
                  <a:prstClr val="black"/>
                </a:solidFill>
              </a:endParaRPr>
            </a:p>
          </p:txBody>
        </p:sp>
        <p:sp>
          <p:nvSpPr>
            <p:cNvPr id="443" name="Freeform 978"/>
            <p:cNvSpPr>
              <a:spLocks/>
            </p:cNvSpPr>
            <p:nvPr/>
          </p:nvSpPr>
          <p:spPr bwMode="auto">
            <a:xfrm>
              <a:off x="2406023" y="2172200"/>
              <a:ext cx="610390" cy="296244"/>
            </a:xfrm>
            <a:custGeom>
              <a:avLst/>
              <a:gdLst/>
              <a:ahLst/>
              <a:cxnLst>
                <a:cxn ang="0">
                  <a:pos x="6" y="2"/>
                </a:cxn>
                <a:cxn ang="0">
                  <a:pos x="25" y="13"/>
                </a:cxn>
                <a:cxn ang="0">
                  <a:pos x="46" y="8"/>
                </a:cxn>
                <a:cxn ang="0">
                  <a:pos x="52" y="10"/>
                </a:cxn>
                <a:cxn ang="0">
                  <a:pos x="45" y="17"/>
                </a:cxn>
                <a:cxn ang="0">
                  <a:pos x="29" y="19"/>
                </a:cxn>
                <a:cxn ang="0">
                  <a:pos x="14" y="24"/>
                </a:cxn>
                <a:cxn ang="0">
                  <a:pos x="1" y="18"/>
                </a:cxn>
                <a:cxn ang="0">
                  <a:pos x="1" y="11"/>
                </a:cxn>
                <a:cxn ang="0">
                  <a:pos x="1" y="6"/>
                </a:cxn>
                <a:cxn ang="0">
                  <a:pos x="6" y="2"/>
                </a:cxn>
              </a:cxnLst>
              <a:rect l="0" t="0" r="r" b="b"/>
              <a:pathLst>
                <a:path w="53" h="24">
                  <a:moveTo>
                    <a:pt x="6" y="2"/>
                  </a:moveTo>
                  <a:cubicBezTo>
                    <a:pt x="9" y="4"/>
                    <a:pt x="17" y="13"/>
                    <a:pt x="25" y="13"/>
                  </a:cubicBezTo>
                  <a:cubicBezTo>
                    <a:pt x="33" y="13"/>
                    <a:pt x="42" y="12"/>
                    <a:pt x="46" y="8"/>
                  </a:cubicBezTo>
                  <a:cubicBezTo>
                    <a:pt x="51" y="3"/>
                    <a:pt x="52" y="6"/>
                    <a:pt x="52" y="10"/>
                  </a:cubicBezTo>
                  <a:cubicBezTo>
                    <a:pt x="53" y="13"/>
                    <a:pt x="51" y="15"/>
                    <a:pt x="45" y="17"/>
                  </a:cubicBezTo>
                  <a:cubicBezTo>
                    <a:pt x="40" y="18"/>
                    <a:pt x="33" y="16"/>
                    <a:pt x="29" y="19"/>
                  </a:cubicBezTo>
                  <a:cubicBezTo>
                    <a:pt x="24" y="22"/>
                    <a:pt x="18" y="23"/>
                    <a:pt x="14" y="24"/>
                  </a:cubicBezTo>
                  <a:cubicBezTo>
                    <a:pt x="10" y="24"/>
                    <a:pt x="2" y="22"/>
                    <a:pt x="1" y="18"/>
                  </a:cubicBezTo>
                  <a:cubicBezTo>
                    <a:pt x="0" y="14"/>
                    <a:pt x="1" y="12"/>
                    <a:pt x="1" y="11"/>
                  </a:cubicBezTo>
                  <a:cubicBezTo>
                    <a:pt x="1" y="9"/>
                    <a:pt x="1" y="7"/>
                    <a:pt x="1" y="6"/>
                  </a:cubicBezTo>
                  <a:cubicBezTo>
                    <a:pt x="1" y="6"/>
                    <a:pt x="2" y="0"/>
                    <a:pt x="6" y="2"/>
                  </a:cubicBezTo>
                  <a:close/>
                </a:path>
              </a:pathLst>
            </a:custGeom>
            <a:solidFill>
              <a:srgbClr val="DD542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519" dirty="0">
                <a:solidFill>
                  <a:prstClr val="black"/>
                </a:solidFill>
              </a:endParaRPr>
            </a:p>
          </p:txBody>
        </p:sp>
        <p:sp>
          <p:nvSpPr>
            <p:cNvPr id="444" name="Freeform 979"/>
            <p:cNvSpPr>
              <a:spLocks/>
            </p:cNvSpPr>
            <p:nvPr/>
          </p:nvSpPr>
          <p:spPr bwMode="auto">
            <a:xfrm>
              <a:off x="2417536" y="2184745"/>
              <a:ext cx="598874" cy="283901"/>
            </a:xfrm>
            <a:custGeom>
              <a:avLst/>
              <a:gdLst/>
              <a:ahLst/>
              <a:cxnLst>
                <a:cxn ang="0">
                  <a:pos x="5" y="2"/>
                </a:cxn>
                <a:cxn ang="0">
                  <a:pos x="24" y="12"/>
                </a:cxn>
                <a:cxn ang="0">
                  <a:pos x="45" y="7"/>
                </a:cxn>
                <a:cxn ang="0">
                  <a:pos x="51" y="9"/>
                </a:cxn>
                <a:cxn ang="0">
                  <a:pos x="44" y="15"/>
                </a:cxn>
                <a:cxn ang="0">
                  <a:pos x="28" y="18"/>
                </a:cxn>
                <a:cxn ang="0">
                  <a:pos x="13" y="22"/>
                </a:cxn>
                <a:cxn ang="0">
                  <a:pos x="1" y="17"/>
                </a:cxn>
                <a:cxn ang="0">
                  <a:pos x="0" y="10"/>
                </a:cxn>
                <a:cxn ang="0">
                  <a:pos x="1" y="5"/>
                </a:cxn>
                <a:cxn ang="0">
                  <a:pos x="5" y="2"/>
                </a:cxn>
              </a:cxnLst>
              <a:rect l="0" t="0" r="r" b="b"/>
              <a:pathLst>
                <a:path w="52" h="23">
                  <a:moveTo>
                    <a:pt x="5" y="2"/>
                  </a:moveTo>
                  <a:cubicBezTo>
                    <a:pt x="9" y="4"/>
                    <a:pt x="16" y="12"/>
                    <a:pt x="24" y="12"/>
                  </a:cubicBezTo>
                  <a:cubicBezTo>
                    <a:pt x="32" y="12"/>
                    <a:pt x="41" y="11"/>
                    <a:pt x="45" y="7"/>
                  </a:cubicBezTo>
                  <a:cubicBezTo>
                    <a:pt x="50" y="3"/>
                    <a:pt x="50" y="5"/>
                    <a:pt x="51" y="9"/>
                  </a:cubicBezTo>
                  <a:cubicBezTo>
                    <a:pt x="52" y="12"/>
                    <a:pt x="50" y="14"/>
                    <a:pt x="44" y="15"/>
                  </a:cubicBezTo>
                  <a:cubicBezTo>
                    <a:pt x="39" y="17"/>
                    <a:pt x="32" y="15"/>
                    <a:pt x="28" y="18"/>
                  </a:cubicBezTo>
                  <a:cubicBezTo>
                    <a:pt x="23" y="21"/>
                    <a:pt x="17" y="22"/>
                    <a:pt x="13" y="22"/>
                  </a:cubicBezTo>
                  <a:cubicBezTo>
                    <a:pt x="9" y="23"/>
                    <a:pt x="1" y="20"/>
                    <a:pt x="1" y="17"/>
                  </a:cubicBezTo>
                  <a:cubicBezTo>
                    <a:pt x="0" y="13"/>
                    <a:pt x="0" y="11"/>
                    <a:pt x="0" y="10"/>
                  </a:cubicBezTo>
                  <a:cubicBezTo>
                    <a:pt x="0" y="8"/>
                    <a:pt x="0" y="6"/>
                    <a:pt x="1" y="5"/>
                  </a:cubicBezTo>
                  <a:cubicBezTo>
                    <a:pt x="1" y="5"/>
                    <a:pt x="1" y="0"/>
                    <a:pt x="5" y="2"/>
                  </a:cubicBezTo>
                  <a:close/>
                </a:path>
              </a:pathLst>
            </a:custGeom>
            <a:solidFill>
              <a:srgbClr val="DE562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519" dirty="0">
                <a:solidFill>
                  <a:prstClr val="black"/>
                </a:solidFill>
              </a:endParaRPr>
            </a:p>
          </p:txBody>
        </p:sp>
        <p:sp>
          <p:nvSpPr>
            <p:cNvPr id="445" name="Freeform 980"/>
            <p:cNvSpPr>
              <a:spLocks/>
            </p:cNvSpPr>
            <p:nvPr/>
          </p:nvSpPr>
          <p:spPr bwMode="auto">
            <a:xfrm>
              <a:off x="2417536" y="2184744"/>
              <a:ext cx="598874" cy="271557"/>
            </a:xfrm>
            <a:custGeom>
              <a:avLst/>
              <a:gdLst/>
              <a:ahLst/>
              <a:cxnLst>
                <a:cxn ang="0">
                  <a:pos x="5" y="2"/>
                </a:cxn>
                <a:cxn ang="0">
                  <a:pos x="24" y="12"/>
                </a:cxn>
                <a:cxn ang="0">
                  <a:pos x="45" y="7"/>
                </a:cxn>
                <a:cxn ang="0">
                  <a:pos x="51" y="9"/>
                </a:cxn>
                <a:cxn ang="0">
                  <a:pos x="44" y="15"/>
                </a:cxn>
                <a:cxn ang="0">
                  <a:pos x="27" y="18"/>
                </a:cxn>
                <a:cxn ang="0">
                  <a:pos x="13" y="22"/>
                </a:cxn>
                <a:cxn ang="0">
                  <a:pos x="1" y="16"/>
                </a:cxn>
                <a:cxn ang="0">
                  <a:pos x="0" y="10"/>
                </a:cxn>
                <a:cxn ang="0">
                  <a:pos x="1" y="5"/>
                </a:cxn>
                <a:cxn ang="0">
                  <a:pos x="5" y="2"/>
                </a:cxn>
              </a:cxnLst>
              <a:rect l="0" t="0" r="r" b="b"/>
              <a:pathLst>
                <a:path w="52" h="22">
                  <a:moveTo>
                    <a:pt x="5" y="2"/>
                  </a:moveTo>
                  <a:cubicBezTo>
                    <a:pt x="9" y="4"/>
                    <a:pt x="16" y="12"/>
                    <a:pt x="24" y="12"/>
                  </a:cubicBezTo>
                  <a:cubicBezTo>
                    <a:pt x="32" y="12"/>
                    <a:pt x="41" y="12"/>
                    <a:pt x="45" y="7"/>
                  </a:cubicBezTo>
                  <a:cubicBezTo>
                    <a:pt x="50" y="3"/>
                    <a:pt x="50" y="5"/>
                    <a:pt x="51" y="9"/>
                  </a:cubicBezTo>
                  <a:cubicBezTo>
                    <a:pt x="52" y="12"/>
                    <a:pt x="50" y="14"/>
                    <a:pt x="44" y="15"/>
                  </a:cubicBezTo>
                  <a:cubicBezTo>
                    <a:pt x="38" y="17"/>
                    <a:pt x="32" y="15"/>
                    <a:pt x="27" y="18"/>
                  </a:cubicBezTo>
                  <a:cubicBezTo>
                    <a:pt x="23" y="21"/>
                    <a:pt x="16" y="21"/>
                    <a:pt x="13" y="22"/>
                  </a:cubicBezTo>
                  <a:cubicBezTo>
                    <a:pt x="10" y="22"/>
                    <a:pt x="2" y="20"/>
                    <a:pt x="1" y="16"/>
                  </a:cubicBezTo>
                  <a:cubicBezTo>
                    <a:pt x="0" y="13"/>
                    <a:pt x="0" y="11"/>
                    <a:pt x="0" y="10"/>
                  </a:cubicBezTo>
                  <a:cubicBezTo>
                    <a:pt x="0" y="8"/>
                    <a:pt x="0" y="6"/>
                    <a:pt x="1" y="5"/>
                  </a:cubicBezTo>
                  <a:cubicBezTo>
                    <a:pt x="1" y="5"/>
                    <a:pt x="1" y="0"/>
                    <a:pt x="5" y="2"/>
                  </a:cubicBezTo>
                  <a:close/>
                </a:path>
              </a:pathLst>
            </a:custGeom>
            <a:solidFill>
              <a:srgbClr val="DE582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519" dirty="0">
                <a:solidFill>
                  <a:prstClr val="black"/>
                </a:solidFill>
              </a:endParaRPr>
            </a:p>
          </p:txBody>
        </p:sp>
        <p:sp>
          <p:nvSpPr>
            <p:cNvPr id="446" name="Freeform 981"/>
            <p:cNvSpPr>
              <a:spLocks/>
            </p:cNvSpPr>
            <p:nvPr/>
          </p:nvSpPr>
          <p:spPr bwMode="auto">
            <a:xfrm>
              <a:off x="2417536" y="2184744"/>
              <a:ext cx="598874" cy="271557"/>
            </a:xfrm>
            <a:custGeom>
              <a:avLst/>
              <a:gdLst/>
              <a:ahLst/>
              <a:cxnLst>
                <a:cxn ang="0">
                  <a:pos x="5" y="2"/>
                </a:cxn>
                <a:cxn ang="0">
                  <a:pos x="24" y="12"/>
                </a:cxn>
                <a:cxn ang="0">
                  <a:pos x="45" y="7"/>
                </a:cxn>
                <a:cxn ang="0">
                  <a:pos x="51" y="9"/>
                </a:cxn>
                <a:cxn ang="0">
                  <a:pos x="44" y="15"/>
                </a:cxn>
                <a:cxn ang="0">
                  <a:pos x="27" y="17"/>
                </a:cxn>
                <a:cxn ang="0">
                  <a:pos x="13" y="21"/>
                </a:cxn>
                <a:cxn ang="0">
                  <a:pos x="2" y="16"/>
                </a:cxn>
                <a:cxn ang="0">
                  <a:pos x="0" y="10"/>
                </a:cxn>
                <a:cxn ang="0">
                  <a:pos x="1" y="5"/>
                </a:cxn>
                <a:cxn ang="0">
                  <a:pos x="5" y="2"/>
                </a:cxn>
              </a:cxnLst>
              <a:rect l="0" t="0" r="r" b="b"/>
              <a:pathLst>
                <a:path w="52" h="22">
                  <a:moveTo>
                    <a:pt x="5" y="2"/>
                  </a:moveTo>
                  <a:cubicBezTo>
                    <a:pt x="9" y="4"/>
                    <a:pt x="16" y="12"/>
                    <a:pt x="24" y="12"/>
                  </a:cubicBezTo>
                  <a:cubicBezTo>
                    <a:pt x="32" y="12"/>
                    <a:pt x="41" y="12"/>
                    <a:pt x="45" y="7"/>
                  </a:cubicBezTo>
                  <a:cubicBezTo>
                    <a:pt x="50" y="3"/>
                    <a:pt x="50" y="5"/>
                    <a:pt x="51" y="9"/>
                  </a:cubicBezTo>
                  <a:cubicBezTo>
                    <a:pt x="52" y="12"/>
                    <a:pt x="50" y="13"/>
                    <a:pt x="44" y="15"/>
                  </a:cubicBezTo>
                  <a:cubicBezTo>
                    <a:pt x="38" y="16"/>
                    <a:pt x="32" y="15"/>
                    <a:pt x="27" y="17"/>
                  </a:cubicBezTo>
                  <a:cubicBezTo>
                    <a:pt x="23" y="20"/>
                    <a:pt x="16" y="21"/>
                    <a:pt x="13" y="21"/>
                  </a:cubicBezTo>
                  <a:cubicBezTo>
                    <a:pt x="10" y="22"/>
                    <a:pt x="2" y="19"/>
                    <a:pt x="2" y="16"/>
                  </a:cubicBezTo>
                  <a:cubicBezTo>
                    <a:pt x="1" y="13"/>
                    <a:pt x="0" y="11"/>
                    <a:pt x="0" y="10"/>
                  </a:cubicBezTo>
                  <a:cubicBezTo>
                    <a:pt x="0" y="8"/>
                    <a:pt x="1" y="6"/>
                    <a:pt x="1" y="5"/>
                  </a:cubicBezTo>
                  <a:cubicBezTo>
                    <a:pt x="1" y="5"/>
                    <a:pt x="1" y="0"/>
                    <a:pt x="5" y="2"/>
                  </a:cubicBezTo>
                  <a:close/>
                </a:path>
              </a:pathLst>
            </a:custGeom>
            <a:solidFill>
              <a:srgbClr val="E0592B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519" dirty="0">
                <a:solidFill>
                  <a:prstClr val="black"/>
                </a:solidFill>
              </a:endParaRPr>
            </a:p>
          </p:txBody>
        </p:sp>
        <p:sp>
          <p:nvSpPr>
            <p:cNvPr id="447" name="Freeform 982"/>
            <p:cNvSpPr>
              <a:spLocks/>
            </p:cNvSpPr>
            <p:nvPr/>
          </p:nvSpPr>
          <p:spPr bwMode="auto">
            <a:xfrm>
              <a:off x="2417536" y="2184542"/>
              <a:ext cx="598874" cy="259214"/>
            </a:xfrm>
            <a:custGeom>
              <a:avLst/>
              <a:gdLst/>
              <a:ahLst/>
              <a:cxnLst>
                <a:cxn ang="0">
                  <a:pos x="5" y="2"/>
                </a:cxn>
                <a:cxn ang="0">
                  <a:pos x="24" y="12"/>
                </a:cxn>
                <a:cxn ang="0">
                  <a:pos x="45" y="8"/>
                </a:cxn>
                <a:cxn ang="0">
                  <a:pos x="51" y="9"/>
                </a:cxn>
                <a:cxn ang="0">
                  <a:pos x="44" y="15"/>
                </a:cxn>
                <a:cxn ang="0">
                  <a:pos x="27" y="17"/>
                </a:cxn>
                <a:cxn ang="0">
                  <a:pos x="13" y="21"/>
                </a:cxn>
                <a:cxn ang="0">
                  <a:pos x="2" y="16"/>
                </a:cxn>
                <a:cxn ang="0">
                  <a:pos x="0" y="10"/>
                </a:cxn>
                <a:cxn ang="0">
                  <a:pos x="1" y="5"/>
                </a:cxn>
                <a:cxn ang="0">
                  <a:pos x="5" y="2"/>
                </a:cxn>
              </a:cxnLst>
              <a:rect l="0" t="0" r="r" b="b"/>
              <a:pathLst>
                <a:path w="52" h="21">
                  <a:moveTo>
                    <a:pt x="5" y="2"/>
                  </a:moveTo>
                  <a:cubicBezTo>
                    <a:pt x="9" y="4"/>
                    <a:pt x="16" y="12"/>
                    <a:pt x="24" y="12"/>
                  </a:cubicBezTo>
                  <a:cubicBezTo>
                    <a:pt x="32" y="12"/>
                    <a:pt x="41" y="12"/>
                    <a:pt x="45" y="8"/>
                  </a:cubicBezTo>
                  <a:cubicBezTo>
                    <a:pt x="49" y="3"/>
                    <a:pt x="50" y="5"/>
                    <a:pt x="51" y="9"/>
                  </a:cubicBezTo>
                  <a:cubicBezTo>
                    <a:pt x="52" y="12"/>
                    <a:pt x="49" y="13"/>
                    <a:pt x="44" y="15"/>
                  </a:cubicBezTo>
                  <a:cubicBezTo>
                    <a:pt x="38" y="16"/>
                    <a:pt x="31" y="14"/>
                    <a:pt x="27" y="17"/>
                  </a:cubicBezTo>
                  <a:cubicBezTo>
                    <a:pt x="23" y="20"/>
                    <a:pt x="16" y="21"/>
                    <a:pt x="13" y="21"/>
                  </a:cubicBezTo>
                  <a:cubicBezTo>
                    <a:pt x="10" y="21"/>
                    <a:pt x="3" y="19"/>
                    <a:pt x="2" y="16"/>
                  </a:cubicBezTo>
                  <a:cubicBezTo>
                    <a:pt x="1" y="12"/>
                    <a:pt x="0" y="10"/>
                    <a:pt x="0" y="10"/>
                  </a:cubicBezTo>
                  <a:cubicBezTo>
                    <a:pt x="1" y="8"/>
                    <a:pt x="1" y="7"/>
                    <a:pt x="1" y="5"/>
                  </a:cubicBezTo>
                  <a:cubicBezTo>
                    <a:pt x="1" y="5"/>
                    <a:pt x="1" y="0"/>
                    <a:pt x="5" y="2"/>
                  </a:cubicBezTo>
                  <a:close/>
                </a:path>
              </a:pathLst>
            </a:custGeom>
            <a:solidFill>
              <a:srgbClr val="E15B2D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519" dirty="0">
                <a:solidFill>
                  <a:prstClr val="black"/>
                </a:solidFill>
              </a:endParaRPr>
            </a:p>
          </p:txBody>
        </p:sp>
        <p:sp>
          <p:nvSpPr>
            <p:cNvPr id="448" name="Freeform 983"/>
            <p:cNvSpPr>
              <a:spLocks/>
            </p:cNvSpPr>
            <p:nvPr/>
          </p:nvSpPr>
          <p:spPr bwMode="auto">
            <a:xfrm>
              <a:off x="2417611" y="2184542"/>
              <a:ext cx="587357" cy="259214"/>
            </a:xfrm>
            <a:custGeom>
              <a:avLst/>
              <a:gdLst/>
              <a:ahLst/>
              <a:cxnLst>
                <a:cxn ang="0">
                  <a:pos x="5" y="2"/>
                </a:cxn>
                <a:cxn ang="0">
                  <a:pos x="24" y="12"/>
                </a:cxn>
                <a:cxn ang="0">
                  <a:pos x="45" y="8"/>
                </a:cxn>
                <a:cxn ang="0">
                  <a:pos x="51" y="9"/>
                </a:cxn>
                <a:cxn ang="0">
                  <a:pos x="44" y="14"/>
                </a:cxn>
                <a:cxn ang="0">
                  <a:pos x="27" y="17"/>
                </a:cxn>
                <a:cxn ang="0">
                  <a:pos x="13" y="20"/>
                </a:cxn>
                <a:cxn ang="0">
                  <a:pos x="3" y="15"/>
                </a:cxn>
                <a:cxn ang="0">
                  <a:pos x="0" y="10"/>
                </a:cxn>
                <a:cxn ang="0">
                  <a:pos x="2" y="5"/>
                </a:cxn>
                <a:cxn ang="0">
                  <a:pos x="5" y="2"/>
                </a:cxn>
              </a:cxnLst>
              <a:rect l="0" t="0" r="r" b="b"/>
              <a:pathLst>
                <a:path w="51" h="21">
                  <a:moveTo>
                    <a:pt x="5" y="2"/>
                  </a:moveTo>
                  <a:cubicBezTo>
                    <a:pt x="9" y="4"/>
                    <a:pt x="16" y="12"/>
                    <a:pt x="24" y="12"/>
                  </a:cubicBezTo>
                  <a:cubicBezTo>
                    <a:pt x="32" y="12"/>
                    <a:pt x="41" y="12"/>
                    <a:pt x="45" y="8"/>
                  </a:cubicBezTo>
                  <a:cubicBezTo>
                    <a:pt x="49" y="3"/>
                    <a:pt x="50" y="5"/>
                    <a:pt x="51" y="9"/>
                  </a:cubicBezTo>
                  <a:cubicBezTo>
                    <a:pt x="51" y="12"/>
                    <a:pt x="49" y="13"/>
                    <a:pt x="44" y="14"/>
                  </a:cubicBezTo>
                  <a:cubicBezTo>
                    <a:pt x="38" y="16"/>
                    <a:pt x="31" y="14"/>
                    <a:pt x="27" y="17"/>
                  </a:cubicBezTo>
                  <a:cubicBezTo>
                    <a:pt x="23" y="20"/>
                    <a:pt x="15" y="20"/>
                    <a:pt x="13" y="20"/>
                  </a:cubicBezTo>
                  <a:cubicBezTo>
                    <a:pt x="10" y="21"/>
                    <a:pt x="3" y="18"/>
                    <a:pt x="3" y="15"/>
                  </a:cubicBezTo>
                  <a:cubicBezTo>
                    <a:pt x="2" y="12"/>
                    <a:pt x="0" y="10"/>
                    <a:pt x="0" y="10"/>
                  </a:cubicBezTo>
                  <a:cubicBezTo>
                    <a:pt x="1" y="8"/>
                    <a:pt x="1" y="7"/>
                    <a:pt x="2" y="5"/>
                  </a:cubicBezTo>
                  <a:cubicBezTo>
                    <a:pt x="2" y="5"/>
                    <a:pt x="1" y="0"/>
                    <a:pt x="5" y="2"/>
                  </a:cubicBezTo>
                  <a:close/>
                </a:path>
              </a:pathLst>
            </a:custGeom>
            <a:solidFill>
              <a:srgbClr val="E15C2E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519" dirty="0">
                <a:solidFill>
                  <a:prstClr val="black"/>
                </a:solidFill>
              </a:endParaRPr>
            </a:p>
          </p:txBody>
        </p:sp>
        <p:sp>
          <p:nvSpPr>
            <p:cNvPr id="449" name="Freeform 984"/>
            <p:cNvSpPr>
              <a:spLocks/>
            </p:cNvSpPr>
            <p:nvPr/>
          </p:nvSpPr>
          <p:spPr bwMode="auto">
            <a:xfrm>
              <a:off x="2429053" y="2196887"/>
              <a:ext cx="575840" cy="234526"/>
            </a:xfrm>
            <a:custGeom>
              <a:avLst/>
              <a:gdLst/>
              <a:ahLst/>
              <a:cxnLst>
                <a:cxn ang="0">
                  <a:pos x="4" y="2"/>
                </a:cxn>
                <a:cxn ang="0">
                  <a:pos x="23" y="11"/>
                </a:cxn>
                <a:cxn ang="0">
                  <a:pos x="44" y="7"/>
                </a:cxn>
                <a:cxn ang="0">
                  <a:pos x="50" y="8"/>
                </a:cxn>
                <a:cxn ang="0">
                  <a:pos x="43" y="13"/>
                </a:cxn>
                <a:cxn ang="0">
                  <a:pos x="26" y="16"/>
                </a:cxn>
                <a:cxn ang="0">
                  <a:pos x="12" y="19"/>
                </a:cxn>
                <a:cxn ang="0">
                  <a:pos x="2" y="14"/>
                </a:cxn>
                <a:cxn ang="0">
                  <a:pos x="0" y="9"/>
                </a:cxn>
                <a:cxn ang="0">
                  <a:pos x="1" y="4"/>
                </a:cxn>
                <a:cxn ang="0">
                  <a:pos x="4" y="2"/>
                </a:cxn>
              </a:cxnLst>
              <a:rect l="0" t="0" r="r" b="b"/>
              <a:pathLst>
                <a:path w="50" h="19">
                  <a:moveTo>
                    <a:pt x="4" y="2"/>
                  </a:moveTo>
                  <a:cubicBezTo>
                    <a:pt x="8" y="4"/>
                    <a:pt x="15" y="11"/>
                    <a:pt x="23" y="11"/>
                  </a:cubicBezTo>
                  <a:cubicBezTo>
                    <a:pt x="31" y="11"/>
                    <a:pt x="40" y="11"/>
                    <a:pt x="44" y="7"/>
                  </a:cubicBezTo>
                  <a:cubicBezTo>
                    <a:pt x="48" y="3"/>
                    <a:pt x="49" y="4"/>
                    <a:pt x="50" y="8"/>
                  </a:cubicBezTo>
                  <a:cubicBezTo>
                    <a:pt x="50" y="11"/>
                    <a:pt x="48" y="12"/>
                    <a:pt x="43" y="13"/>
                  </a:cubicBezTo>
                  <a:cubicBezTo>
                    <a:pt x="37" y="15"/>
                    <a:pt x="30" y="13"/>
                    <a:pt x="26" y="16"/>
                  </a:cubicBezTo>
                  <a:cubicBezTo>
                    <a:pt x="21" y="19"/>
                    <a:pt x="14" y="19"/>
                    <a:pt x="12" y="19"/>
                  </a:cubicBezTo>
                  <a:cubicBezTo>
                    <a:pt x="9" y="19"/>
                    <a:pt x="3" y="17"/>
                    <a:pt x="2" y="14"/>
                  </a:cubicBezTo>
                  <a:cubicBezTo>
                    <a:pt x="1" y="11"/>
                    <a:pt x="0" y="9"/>
                    <a:pt x="0" y="9"/>
                  </a:cubicBezTo>
                  <a:cubicBezTo>
                    <a:pt x="0" y="7"/>
                    <a:pt x="1" y="6"/>
                    <a:pt x="1" y="4"/>
                  </a:cubicBezTo>
                  <a:cubicBezTo>
                    <a:pt x="1" y="4"/>
                    <a:pt x="0" y="0"/>
                    <a:pt x="4" y="2"/>
                  </a:cubicBezTo>
                  <a:close/>
                </a:path>
              </a:pathLst>
            </a:custGeom>
            <a:solidFill>
              <a:srgbClr val="E25E3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519" dirty="0">
                <a:solidFill>
                  <a:prstClr val="black"/>
                </a:solidFill>
              </a:endParaRPr>
            </a:p>
          </p:txBody>
        </p:sp>
        <p:sp>
          <p:nvSpPr>
            <p:cNvPr id="450" name="Freeform 985"/>
            <p:cNvSpPr>
              <a:spLocks/>
            </p:cNvSpPr>
            <p:nvPr/>
          </p:nvSpPr>
          <p:spPr bwMode="auto">
            <a:xfrm>
              <a:off x="2429053" y="2196887"/>
              <a:ext cx="575840" cy="234526"/>
            </a:xfrm>
            <a:custGeom>
              <a:avLst/>
              <a:gdLst/>
              <a:ahLst/>
              <a:cxnLst>
                <a:cxn ang="0">
                  <a:pos x="4" y="2"/>
                </a:cxn>
                <a:cxn ang="0">
                  <a:pos x="23" y="11"/>
                </a:cxn>
                <a:cxn ang="0">
                  <a:pos x="44" y="7"/>
                </a:cxn>
                <a:cxn ang="0">
                  <a:pos x="50" y="8"/>
                </a:cxn>
                <a:cxn ang="0">
                  <a:pos x="42" y="13"/>
                </a:cxn>
                <a:cxn ang="0">
                  <a:pos x="26" y="16"/>
                </a:cxn>
                <a:cxn ang="0">
                  <a:pos x="12" y="18"/>
                </a:cxn>
                <a:cxn ang="0">
                  <a:pos x="3" y="14"/>
                </a:cxn>
                <a:cxn ang="0">
                  <a:pos x="0" y="9"/>
                </a:cxn>
                <a:cxn ang="0">
                  <a:pos x="1" y="4"/>
                </a:cxn>
                <a:cxn ang="0">
                  <a:pos x="4" y="2"/>
                </a:cxn>
              </a:cxnLst>
              <a:rect l="0" t="0" r="r" b="b"/>
              <a:pathLst>
                <a:path w="50" h="19">
                  <a:moveTo>
                    <a:pt x="4" y="2"/>
                  </a:moveTo>
                  <a:cubicBezTo>
                    <a:pt x="8" y="4"/>
                    <a:pt x="15" y="11"/>
                    <a:pt x="23" y="11"/>
                  </a:cubicBezTo>
                  <a:cubicBezTo>
                    <a:pt x="31" y="11"/>
                    <a:pt x="40" y="12"/>
                    <a:pt x="44" y="7"/>
                  </a:cubicBezTo>
                  <a:cubicBezTo>
                    <a:pt x="48" y="3"/>
                    <a:pt x="49" y="4"/>
                    <a:pt x="50" y="8"/>
                  </a:cubicBezTo>
                  <a:cubicBezTo>
                    <a:pt x="50" y="11"/>
                    <a:pt x="48" y="11"/>
                    <a:pt x="42" y="13"/>
                  </a:cubicBezTo>
                  <a:cubicBezTo>
                    <a:pt x="37" y="14"/>
                    <a:pt x="30" y="13"/>
                    <a:pt x="26" y="16"/>
                  </a:cubicBezTo>
                  <a:cubicBezTo>
                    <a:pt x="21" y="19"/>
                    <a:pt x="14" y="18"/>
                    <a:pt x="12" y="18"/>
                  </a:cubicBezTo>
                  <a:cubicBezTo>
                    <a:pt x="10" y="19"/>
                    <a:pt x="3" y="16"/>
                    <a:pt x="3" y="14"/>
                  </a:cubicBezTo>
                  <a:cubicBezTo>
                    <a:pt x="2" y="11"/>
                    <a:pt x="0" y="9"/>
                    <a:pt x="0" y="9"/>
                  </a:cubicBezTo>
                  <a:cubicBezTo>
                    <a:pt x="0" y="7"/>
                    <a:pt x="1" y="6"/>
                    <a:pt x="1" y="4"/>
                  </a:cubicBezTo>
                  <a:cubicBezTo>
                    <a:pt x="1" y="4"/>
                    <a:pt x="0" y="0"/>
                    <a:pt x="4" y="2"/>
                  </a:cubicBezTo>
                  <a:close/>
                </a:path>
              </a:pathLst>
            </a:custGeom>
            <a:solidFill>
              <a:srgbClr val="E35F3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519" dirty="0">
                <a:solidFill>
                  <a:prstClr val="black"/>
                </a:solidFill>
              </a:endParaRPr>
            </a:p>
          </p:txBody>
        </p:sp>
        <p:sp>
          <p:nvSpPr>
            <p:cNvPr id="451" name="Freeform 986"/>
            <p:cNvSpPr>
              <a:spLocks/>
            </p:cNvSpPr>
            <p:nvPr/>
          </p:nvSpPr>
          <p:spPr bwMode="auto">
            <a:xfrm>
              <a:off x="2429053" y="2197089"/>
              <a:ext cx="575840" cy="222183"/>
            </a:xfrm>
            <a:custGeom>
              <a:avLst/>
              <a:gdLst/>
              <a:ahLst/>
              <a:cxnLst>
                <a:cxn ang="0">
                  <a:pos x="4" y="2"/>
                </a:cxn>
                <a:cxn ang="0">
                  <a:pos x="23" y="11"/>
                </a:cxn>
                <a:cxn ang="0">
                  <a:pos x="44" y="7"/>
                </a:cxn>
                <a:cxn ang="0">
                  <a:pos x="50" y="8"/>
                </a:cxn>
                <a:cxn ang="0">
                  <a:pos x="42" y="13"/>
                </a:cxn>
                <a:cxn ang="0">
                  <a:pos x="26" y="16"/>
                </a:cxn>
                <a:cxn ang="0">
                  <a:pos x="12" y="18"/>
                </a:cxn>
                <a:cxn ang="0">
                  <a:pos x="3" y="13"/>
                </a:cxn>
                <a:cxn ang="0">
                  <a:pos x="0" y="9"/>
                </a:cxn>
                <a:cxn ang="0">
                  <a:pos x="2" y="5"/>
                </a:cxn>
                <a:cxn ang="0">
                  <a:pos x="4" y="2"/>
                </a:cxn>
              </a:cxnLst>
              <a:rect l="0" t="0" r="r" b="b"/>
              <a:pathLst>
                <a:path w="50" h="18">
                  <a:moveTo>
                    <a:pt x="4" y="2"/>
                  </a:moveTo>
                  <a:cubicBezTo>
                    <a:pt x="8" y="4"/>
                    <a:pt x="15" y="11"/>
                    <a:pt x="23" y="11"/>
                  </a:cubicBezTo>
                  <a:cubicBezTo>
                    <a:pt x="31" y="11"/>
                    <a:pt x="40" y="12"/>
                    <a:pt x="44" y="7"/>
                  </a:cubicBezTo>
                  <a:cubicBezTo>
                    <a:pt x="48" y="3"/>
                    <a:pt x="49" y="4"/>
                    <a:pt x="50" y="8"/>
                  </a:cubicBezTo>
                  <a:cubicBezTo>
                    <a:pt x="50" y="11"/>
                    <a:pt x="48" y="11"/>
                    <a:pt x="42" y="13"/>
                  </a:cubicBezTo>
                  <a:cubicBezTo>
                    <a:pt x="37" y="14"/>
                    <a:pt x="30" y="13"/>
                    <a:pt x="26" y="16"/>
                  </a:cubicBezTo>
                  <a:cubicBezTo>
                    <a:pt x="21" y="18"/>
                    <a:pt x="13" y="18"/>
                    <a:pt x="12" y="18"/>
                  </a:cubicBezTo>
                  <a:cubicBezTo>
                    <a:pt x="10" y="18"/>
                    <a:pt x="4" y="16"/>
                    <a:pt x="3" y="13"/>
                  </a:cubicBezTo>
                  <a:cubicBezTo>
                    <a:pt x="2" y="11"/>
                    <a:pt x="0" y="9"/>
                    <a:pt x="0" y="9"/>
                  </a:cubicBezTo>
                  <a:cubicBezTo>
                    <a:pt x="0" y="7"/>
                    <a:pt x="1" y="6"/>
                    <a:pt x="2" y="5"/>
                  </a:cubicBezTo>
                  <a:cubicBezTo>
                    <a:pt x="2" y="5"/>
                    <a:pt x="0" y="0"/>
                    <a:pt x="4" y="2"/>
                  </a:cubicBezTo>
                  <a:close/>
                </a:path>
              </a:pathLst>
            </a:custGeom>
            <a:solidFill>
              <a:srgbClr val="E46133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519" dirty="0">
                <a:solidFill>
                  <a:prstClr val="black"/>
                </a:solidFill>
              </a:endParaRPr>
            </a:p>
          </p:txBody>
        </p:sp>
        <p:sp>
          <p:nvSpPr>
            <p:cNvPr id="452" name="Freeform 987"/>
            <p:cNvSpPr>
              <a:spLocks/>
            </p:cNvSpPr>
            <p:nvPr/>
          </p:nvSpPr>
          <p:spPr bwMode="auto">
            <a:xfrm>
              <a:off x="2429053" y="2197089"/>
              <a:ext cx="575840" cy="222183"/>
            </a:xfrm>
            <a:custGeom>
              <a:avLst/>
              <a:gdLst/>
              <a:ahLst/>
              <a:cxnLst>
                <a:cxn ang="0">
                  <a:pos x="4" y="2"/>
                </a:cxn>
                <a:cxn ang="0">
                  <a:pos x="23" y="12"/>
                </a:cxn>
                <a:cxn ang="0">
                  <a:pos x="44" y="8"/>
                </a:cxn>
                <a:cxn ang="0">
                  <a:pos x="50" y="8"/>
                </a:cxn>
                <a:cxn ang="0">
                  <a:pos x="42" y="12"/>
                </a:cxn>
                <a:cxn ang="0">
                  <a:pos x="25" y="15"/>
                </a:cxn>
                <a:cxn ang="0">
                  <a:pos x="12" y="18"/>
                </a:cxn>
                <a:cxn ang="0">
                  <a:pos x="4" y="13"/>
                </a:cxn>
                <a:cxn ang="0">
                  <a:pos x="0" y="9"/>
                </a:cxn>
                <a:cxn ang="0">
                  <a:pos x="2" y="5"/>
                </a:cxn>
                <a:cxn ang="0">
                  <a:pos x="4" y="2"/>
                </a:cxn>
              </a:cxnLst>
              <a:rect l="0" t="0" r="r" b="b"/>
              <a:pathLst>
                <a:path w="50" h="18">
                  <a:moveTo>
                    <a:pt x="4" y="2"/>
                  </a:moveTo>
                  <a:cubicBezTo>
                    <a:pt x="8" y="4"/>
                    <a:pt x="15" y="12"/>
                    <a:pt x="23" y="12"/>
                  </a:cubicBezTo>
                  <a:cubicBezTo>
                    <a:pt x="31" y="12"/>
                    <a:pt x="40" y="12"/>
                    <a:pt x="44" y="8"/>
                  </a:cubicBezTo>
                  <a:cubicBezTo>
                    <a:pt x="48" y="3"/>
                    <a:pt x="49" y="4"/>
                    <a:pt x="50" y="8"/>
                  </a:cubicBezTo>
                  <a:cubicBezTo>
                    <a:pt x="50" y="11"/>
                    <a:pt x="48" y="11"/>
                    <a:pt x="42" y="12"/>
                  </a:cubicBezTo>
                  <a:cubicBezTo>
                    <a:pt x="37" y="14"/>
                    <a:pt x="30" y="12"/>
                    <a:pt x="25" y="15"/>
                  </a:cubicBezTo>
                  <a:cubicBezTo>
                    <a:pt x="21" y="18"/>
                    <a:pt x="13" y="18"/>
                    <a:pt x="12" y="18"/>
                  </a:cubicBezTo>
                  <a:cubicBezTo>
                    <a:pt x="10" y="18"/>
                    <a:pt x="4" y="15"/>
                    <a:pt x="4" y="13"/>
                  </a:cubicBezTo>
                  <a:cubicBezTo>
                    <a:pt x="3" y="11"/>
                    <a:pt x="0" y="9"/>
                    <a:pt x="0" y="9"/>
                  </a:cubicBezTo>
                  <a:cubicBezTo>
                    <a:pt x="1" y="7"/>
                    <a:pt x="1" y="6"/>
                    <a:pt x="2" y="5"/>
                  </a:cubicBezTo>
                  <a:cubicBezTo>
                    <a:pt x="2" y="5"/>
                    <a:pt x="0" y="0"/>
                    <a:pt x="4" y="2"/>
                  </a:cubicBezTo>
                  <a:close/>
                </a:path>
              </a:pathLst>
            </a:custGeom>
            <a:solidFill>
              <a:srgbClr val="E56234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519" dirty="0">
                <a:solidFill>
                  <a:prstClr val="black"/>
                </a:solidFill>
              </a:endParaRPr>
            </a:p>
          </p:txBody>
        </p:sp>
        <p:sp>
          <p:nvSpPr>
            <p:cNvPr id="453" name="Freeform 988"/>
            <p:cNvSpPr>
              <a:spLocks/>
            </p:cNvSpPr>
            <p:nvPr/>
          </p:nvSpPr>
          <p:spPr bwMode="auto">
            <a:xfrm>
              <a:off x="2429053" y="2209230"/>
              <a:ext cx="575840" cy="209840"/>
            </a:xfrm>
            <a:custGeom>
              <a:avLst/>
              <a:gdLst/>
              <a:ahLst/>
              <a:cxnLst>
                <a:cxn ang="0">
                  <a:pos x="4" y="1"/>
                </a:cxn>
                <a:cxn ang="0">
                  <a:pos x="23" y="11"/>
                </a:cxn>
                <a:cxn ang="0">
                  <a:pos x="44" y="7"/>
                </a:cxn>
                <a:cxn ang="0">
                  <a:pos x="50" y="7"/>
                </a:cxn>
                <a:cxn ang="0">
                  <a:pos x="42" y="11"/>
                </a:cxn>
                <a:cxn ang="0">
                  <a:pos x="25" y="14"/>
                </a:cxn>
                <a:cxn ang="0">
                  <a:pos x="12" y="16"/>
                </a:cxn>
                <a:cxn ang="0">
                  <a:pos x="4" y="12"/>
                </a:cxn>
                <a:cxn ang="0">
                  <a:pos x="0" y="8"/>
                </a:cxn>
                <a:cxn ang="0">
                  <a:pos x="2" y="4"/>
                </a:cxn>
                <a:cxn ang="0">
                  <a:pos x="4" y="1"/>
                </a:cxn>
              </a:cxnLst>
              <a:rect l="0" t="0" r="r" b="b"/>
              <a:pathLst>
                <a:path w="50" h="17">
                  <a:moveTo>
                    <a:pt x="4" y="1"/>
                  </a:moveTo>
                  <a:cubicBezTo>
                    <a:pt x="8" y="3"/>
                    <a:pt x="15" y="11"/>
                    <a:pt x="23" y="11"/>
                  </a:cubicBezTo>
                  <a:cubicBezTo>
                    <a:pt x="31" y="11"/>
                    <a:pt x="40" y="11"/>
                    <a:pt x="44" y="7"/>
                  </a:cubicBezTo>
                  <a:cubicBezTo>
                    <a:pt x="48" y="2"/>
                    <a:pt x="49" y="3"/>
                    <a:pt x="50" y="7"/>
                  </a:cubicBezTo>
                  <a:cubicBezTo>
                    <a:pt x="50" y="10"/>
                    <a:pt x="48" y="10"/>
                    <a:pt x="42" y="11"/>
                  </a:cubicBezTo>
                  <a:cubicBezTo>
                    <a:pt x="36" y="13"/>
                    <a:pt x="30" y="11"/>
                    <a:pt x="25" y="14"/>
                  </a:cubicBezTo>
                  <a:cubicBezTo>
                    <a:pt x="21" y="17"/>
                    <a:pt x="13" y="16"/>
                    <a:pt x="12" y="16"/>
                  </a:cubicBezTo>
                  <a:cubicBezTo>
                    <a:pt x="10" y="16"/>
                    <a:pt x="5" y="14"/>
                    <a:pt x="4" y="12"/>
                  </a:cubicBezTo>
                  <a:cubicBezTo>
                    <a:pt x="3" y="10"/>
                    <a:pt x="0" y="8"/>
                    <a:pt x="0" y="8"/>
                  </a:cubicBezTo>
                  <a:lnTo>
                    <a:pt x="2" y="4"/>
                  </a:lnTo>
                  <a:cubicBezTo>
                    <a:pt x="2" y="4"/>
                    <a:pt x="0" y="0"/>
                    <a:pt x="4" y="1"/>
                  </a:cubicBezTo>
                  <a:close/>
                </a:path>
              </a:pathLst>
            </a:custGeom>
            <a:solidFill>
              <a:srgbClr val="E6643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519" dirty="0">
                <a:solidFill>
                  <a:prstClr val="black"/>
                </a:solidFill>
              </a:endParaRPr>
            </a:p>
          </p:txBody>
        </p:sp>
        <p:sp>
          <p:nvSpPr>
            <p:cNvPr id="454" name="Freeform 989"/>
            <p:cNvSpPr>
              <a:spLocks/>
            </p:cNvSpPr>
            <p:nvPr/>
          </p:nvSpPr>
          <p:spPr bwMode="auto">
            <a:xfrm>
              <a:off x="2947310" y="1184725"/>
              <a:ext cx="2291842" cy="1135603"/>
            </a:xfrm>
            <a:custGeom>
              <a:avLst/>
              <a:gdLst/>
              <a:ahLst/>
              <a:cxnLst>
                <a:cxn ang="0">
                  <a:pos x="2" y="78"/>
                </a:cxn>
                <a:cxn ang="0">
                  <a:pos x="10" y="67"/>
                </a:cxn>
                <a:cxn ang="0">
                  <a:pos x="18" y="58"/>
                </a:cxn>
                <a:cxn ang="0">
                  <a:pos x="33" y="49"/>
                </a:cxn>
                <a:cxn ang="0">
                  <a:pos x="40" y="43"/>
                </a:cxn>
                <a:cxn ang="0">
                  <a:pos x="59" y="38"/>
                </a:cxn>
                <a:cxn ang="0">
                  <a:pos x="79" y="35"/>
                </a:cxn>
                <a:cxn ang="0">
                  <a:pos x="101" y="25"/>
                </a:cxn>
                <a:cxn ang="0">
                  <a:pos x="122" y="21"/>
                </a:cxn>
                <a:cxn ang="0">
                  <a:pos x="140" y="13"/>
                </a:cxn>
                <a:cxn ang="0">
                  <a:pos x="163" y="8"/>
                </a:cxn>
                <a:cxn ang="0">
                  <a:pos x="174" y="4"/>
                </a:cxn>
                <a:cxn ang="0">
                  <a:pos x="193" y="5"/>
                </a:cxn>
                <a:cxn ang="0">
                  <a:pos x="189" y="19"/>
                </a:cxn>
                <a:cxn ang="0">
                  <a:pos x="176" y="25"/>
                </a:cxn>
                <a:cxn ang="0">
                  <a:pos x="162" y="44"/>
                </a:cxn>
                <a:cxn ang="0">
                  <a:pos x="140" y="57"/>
                </a:cxn>
                <a:cxn ang="0">
                  <a:pos x="101" y="62"/>
                </a:cxn>
                <a:cxn ang="0">
                  <a:pos x="66" y="71"/>
                </a:cxn>
                <a:cxn ang="0">
                  <a:pos x="31" y="86"/>
                </a:cxn>
                <a:cxn ang="0">
                  <a:pos x="11" y="90"/>
                </a:cxn>
                <a:cxn ang="0">
                  <a:pos x="2" y="78"/>
                </a:cxn>
              </a:cxnLst>
              <a:rect l="0" t="0" r="r" b="b"/>
              <a:pathLst>
                <a:path w="199" h="92">
                  <a:moveTo>
                    <a:pt x="2" y="78"/>
                  </a:moveTo>
                  <a:cubicBezTo>
                    <a:pt x="4" y="76"/>
                    <a:pt x="5" y="70"/>
                    <a:pt x="10" y="67"/>
                  </a:cubicBezTo>
                  <a:cubicBezTo>
                    <a:pt x="16" y="65"/>
                    <a:pt x="15" y="62"/>
                    <a:pt x="18" y="58"/>
                  </a:cubicBezTo>
                  <a:cubicBezTo>
                    <a:pt x="21" y="54"/>
                    <a:pt x="26" y="50"/>
                    <a:pt x="33" y="49"/>
                  </a:cubicBezTo>
                  <a:cubicBezTo>
                    <a:pt x="41" y="49"/>
                    <a:pt x="37" y="46"/>
                    <a:pt x="40" y="43"/>
                  </a:cubicBezTo>
                  <a:cubicBezTo>
                    <a:pt x="43" y="41"/>
                    <a:pt x="54" y="38"/>
                    <a:pt x="59" y="38"/>
                  </a:cubicBezTo>
                  <a:cubicBezTo>
                    <a:pt x="64" y="37"/>
                    <a:pt x="71" y="38"/>
                    <a:pt x="79" y="35"/>
                  </a:cubicBezTo>
                  <a:cubicBezTo>
                    <a:pt x="88" y="31"/>
                    <a:pt x="94" y="27"/>
                    <a:pt x="101" y="25"/>
                  </a:cubicBezTo>
                  <a:cubicBezTo>
                    <a:pt x="108" y="23"/>
                    <a:pt x="114" y="22"/>
                    <a:pt x="122" y="21"/>
                  </a:cubicBezTo>
                  <a:cubicBezTo>
                    <a:pt x="130" y="21"/>
                    <a:pt x="134" y="16"/>
                    <a:pt x="140" y="13"/>
                  </a:cubicBezTo>
                  <a:cubicBezTo>
                    <a:pt x="147" y="10"/>
                    <a:pt x="155" y="9"/>
                    <a:pt x="163" y="8"/>
                  </a:cubicBezTo>
                  <a:cubicBezTo>
                    <a:pt x="171" y="7"/>
                    <a:pt x="168" y="9"/>
                    <a:pt x="174" y="4"/>
                  </a:cubicBezTo>
                  <a:cubicBezTo>
                    <a:pt x="180" y="0"/>
                    <a:pt x="188" y="3"/>
                    <a:pt x="193" y="5"/>
                  </a:cubicBezTo>
                  <a:cubicBezTo>
                    <a:pt x="199" y="7"/>
                    <a:pt x="193" y="16"/>
                    <a:pt x="189" y="19"/>
                  </a:cubicBezTo>
                  <a:cubicBezTo>
                    <a:pt x="185" y="21"/>
                    <a:pt x="180" y="21"/>
                    <a:pt x="176" y="25"/>
                  </a:cubicBezTo>
                  <a:cubicBezTo>
                    <a:pt x="172" y="29"/>
                    <a:pt x="164" y="40"/>
                    <a:pt x="162" y="44"/>
                  </a:cubicBezTo>
                  <a:cubicBezTo>
                    <a:pt x="159" y="48"/>
                    <a:pt x="150" y="55"/>
                    <a:pt x="140" y="57"/>
                  </a:cubicBezTo>
                  <a:cubicBezTo>
                    <a:pt x="129" y="59"/>
                    <a:pt x="109" y="59"/>
                    <a:pt x="101" y="62"/>
                  </a:cubicBezTo>
                  <a:cubicBezTo>
                    <a:pt x="93" y="64"/>
                    <a:pt x="77" y="65"/>
                    <a:pt x="66" y="71"/>
                  </a:cubicBezTo>
                  <a:cubicBezTo>
                    <a:pt x="56" y="77"/>
                    <a:pt x="39" y="84"/>
                    <a:pt x="31" y="86"/>
                  </a:cubicBezTo>
                  <a:cubicBezTo>
                    <a:pt x="23" y="88"/>
                    <a:pt x="16" y="92"/>
                    <a:pt x="11" y="90"/>
                  </a:cubicBezTo>
                  <a:cubicBezTo>
                    <a:pt x="6" y="88"/>
                    <a:pt x="0" y="80"/>
                    <a:pt x="2" y="78"/>
                  </a:cubicBezTo>
                  <a:close/>
                </a:path>
              </a:pathLst>
            </a:custGeom>
            <a:solidFill>
              <a:srgbClr val="D5451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519" dirty="0">
                <a:solidFill>
                  <a:prstClr val="black"/>
                </a:solidFill>
              </a:endParaRPr>
            </a:p>
          </p:txBody>
        </p:sp>
        <p:sp>
          <p:nvSpPr>
            <p:cNvPr id="455" name="Freeform 990"/>
            <p:cNvSpPr>
              <a:spLocks/>
            </p:cNvSpPr>
            <p:nvPr/>
          </p:nvSpPr>
          <p:spPr bwMode="auto">
            <a:xfrm>
              <a:off x="2958826" y="1184725"/>
              <a:ext cx="2280326" cy="1135603"/>
            </a:xfrm>
            <a:custGeom>
              <a:avLst/>
              <a:gdLst/>
              <a:ahLst/>
              <a:cxnLst>
                <a:cxn ang="0">
                  <a:pos x="1" y="78"/>
                </a:cxn>
                <a:cxn ang="0">
                  <a:pos x="9" y="68"/>
                </a:cxn>
                <a:cxn ang="0">
                  <a:pos x="17" y="58"/>
                </a:cxn>
                <a:cxn ang="0">
                  <a:pos x="32" y="50"/>
                </a:cxn>
                <a:cxn ang="0">
                  <a:pos x="39" y="44"/>
                </a:cxn>
                <a:cxn ang="0">
                  <a:pos x="59" y="38"/>
                </a:cxn>
                <a:cxn ang="0">
                  <a:pos x="79" y="35"/>
                </a:cxn>
                <a:cxn ang="0">
                  <a:pos x="100" y="26"/>
                </a:cxn>
                <a:cxn ang="0">
                  <a:pos x="121" y="22"/>
                </a:cxn>
                <a:cxn ang="0">
                  <a:pos x="139" y="13"/>
                </a:cxn>
                <a:cxn ang="0">
                  <a:pos x="162" y="8"/>
                </a:cxn>
                <a:cxn ang="0">
                  <a:pos x="173" y="5"/>
                </a:cxn>
                <a:cxn ang="0">
                  <a:pos x="192" y="5"/>
                </a:cxn>
                <a:cxn ang="0">
                  <a:pos x="188" y="18"/>
                </a:cxn>
                <a:cxn ang="0">
                  <a:pos x="175" y="25"/>
                </a:cxn>
                <a:cxn ang="0">
                  <a:pos x="160" y="44"/>
                </a:cxn>
                <a:cxn ang="0">
                  <a:pos x="139" y="56"/>
                </a:cxn>
                <a:cxn ang="0">
                  <a:pos x="100" y="61"/>
                </a:cxn>
                <a:cxn ang="0">
                  <a:pos x="65" y="70"/>
                </a:cxn>
                <a:cxn ang="0">
                  <a:pos x="30" y="86"/>
                </a:cxn>
                <a:cxn ang="0">
                  <a:pos x="11" y="90"/>
                </a:cxn>
                <a:cxn ang="0">
                  <a:pos x="1" y="78"/>
                </a:cxn>
              </a:cxnLst>
              <a:rect l="0" t="0" r="r" b="b"/>
              <a:pathLst>
                <a:path w="198" h="92">
                  <a:moveTo>
                    <a:pt x="1" y="78"/>
                  </a:moveTo>
                  <a:cubicBezTo>
                    <a:pt x="3" y="76"/>
                    <a:pt x="4" y="70"/>
                    <a:pt x="9" y="68"/>
                  </a:cubicBezTo>
                  <a:cubicBezTo>
                    <a:pt x="15" y="65"/>
                    <a:pt x="14" y="63"/>
                    <a:pt x="17" y="58"/>
                  </a:cubicBezTo>
                  <a:cubicBezTo>
                    <a:pt x="21" y="54"/>
                    <a:pt x="25" y="50"/>
                    <a:pt x="32" y="50"/>
                  </a:cubicBezTo>
                  <a:cubicBezTo>
                    <a:pt x="40" y="49"/>
                    <a:pt x="36" y="46"/>
                    <a:pt x="39" y="44"/>
                  </a:cubicBezTo>
                  <a:cubicBezTo>
                    <a:pt x="42" y="41"/>
                    <a:pt x="54" y="38"/>
                    <a:pt x="59" y="38"/>
                  </a:cubicBezTo>
                  <a:cubicBezTo>
                    <a:pt x="64" y="37"/>
                    <a:pt x="70" y="38"/>
                    <a:pt x="79" y="35"/>
                  </a:cubicBezTo>
                  <a:cubicBezTo>
                    <a:pt x="87" y="31"/>
                    <a:pt x="93" y="28"/>
                    <a:pt x="100" y="26"/>
                  </a:cubicBezTo>
                  <a:cubicBezTo>
                    <a:pt x="107" y="24"/>
                    <a:pt x="113" y="23"/>
                    <a:pt x="121" y="22"/>
                  </a:cubicBezTo>
                  <a:cubicBezTo>
                    <a:pt x="129" y="21"/>
                    <a:pt x="133" y="16"/>
                    <a:pt x="139" y="13"/>
                  </a:cubicBezTo>
                  <a:cubicBezTo>
                    <a:pt x="146" y="11"/>
                    <a:pt x="154" y="9"/>
                    <a:pt x="162" y="8"/>
                  </a:cubicBezTo>
                  <a:cubicBezTo>
                    <a:pt x="170" y="7"/>
                    <a:pt x="167" y="10"/>
                    <a:pt x="173" y="5"/>
                  </a:cubicBezTo>
                  <a:cubicBezTo>
                    <a:pt x="179" y="0"/>
                    <a:pt x="187" y="3"/>
                    <a:pt x="192" y="5"/>
                  </a:cubicBezTo>
                  <a:cubicBezTo>
                    <a:pt x="198" y="7"/>
                    <a:pt x="192" y="16"/>
                    <a:pt x="188" y="18"/>
                  </a:cubicBezTo>
                  <a:cubicBezTo>
                    <a:pt x="184" y="21"/>
                    <a:pt x="179" y="21"/>
                    <a:pt x="175" y="25"/>
                  </a:cubicBezTo>
                  <a:cubicBezTo>
                    <a:pt x="171" y="29"/>
                    <a:pt x="163" y="40"/>
                    <a:pt x="160" y="44"/>
                  </a:cubicBezTo>
                  <a:cubicBezTo>
                    <a:pt x="158" y="47"/>
                    <a:pt x="149" y="54"/>
                    <a:pt x="139" y="56"/>
                  </a:cubicBezTo>
                  <a:cubicBezTo>
                    <a:pt x="128" y="58"/>
                    <a:pt x="109" y="58"/>
                    <a:pt x="100" y="61"/>
                  </a:cubicBezTo>
                  <a:cubicBezTo>
                    <a:pt x="92" y="63"/>
                    <a:pt x="76" y="64"/>
                    <a:pt x="65" y="70"/>
                  </a:cubicBezTo>
                  <a:cubicBezTo>
                    <a:pt x="55" y="76"/>
                    <a:pt x="38" y="84"/>
                    <a:pt x="30" y="86"/>
                  </a:cubicBezTo>
                  <a:cubicBezTo>
                    <a:pt x="22" y="88"/>
                    <a:pt x="16" y="92"/>
                    <a:pt x="11" y="90"/>
                  </a:cubicBezTo>
                  <a:cubicBezTo>
                    <a:pt x="6" y="88"/>
                    <a:pt x="0" y="80"/>
                    <a:pt x="1" y="78"/>
                  </a:cubicBezTo>
                  <a:close/>
                </a:path>
              </a:pathLst>
            </a:custGeom>
            <a:solidFill>
              <a:srgbClr val="D5461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519" dirty="0">
                <a:solidFill>
                  <a:prstClr val="black"/>
                </a:solidFill>
              </a:endParaRPr>
            </a:p>
          </p:txBody>
        </p:sp>
        <p:sp>
          <p:nvSpPr>
            <p:cNvPr id="456" name="Freeform 991"/>
            <p:cNvSpPr>
              <a:spLocks/>
            </p:cNvSpPr>
            <p:nvPr/>
          </p:nvSpPr>
          <p:spPr bwMode="auto">
            <a:xfrm>
              <a:off x="2958826" y="1184725"/>
              <a:ext cx="2280326" cy="1135603"/>
            </a:xfrm>
            <a:custGeom>
              <a:avLst/>
              <a:gdLst/>
              <a:ahLst/>
              <a:cxnLst>
                <a:cxn ang="0">
                  <a:pos x="2" y="78"/>
                </a:cxn>
                <a:cxn ang="0">
                  <a:pos x="9" y="68"/>
                </a:cxn>
                <a:cxn ang="0">
                  <a:pos x="18" y="59"/>
                </a:cxn>
                <a:cxn ang="0">
                  <a:pos x="32" y="50"/>
                </a:cxn>
                <a:cxn ang="0">
                  <a:pos x="39" y="44"/>
                </a:cxn>
                <a:cxn ang="0">
                  <a:pos x="59" y="38"/>
                </a:cxn>
                <a:cxn ang="0">
                  <a:pos x="79" y="35"/>
                </a:cxn>
                <a:cxn ang="0">
                  <a:pos x="100" y="26"/>
                </a:cxn>
                <a:cxn ang="0">
                  <a:pos x="121" y="22"/>
                </a:cxn>
                <a:cxn ang="0">
                  <a:pos x="139" y="14"/>
                </a:cxn>
                <a:cxn ang="0">
                  <a:pos x="162" y="8"/>
                </a:cxn>
                <a:cxn ang="0">
                  <a:pos x="173" y="5"/>
                </a:cxn>
                <a:cxn ang="0">
                  <a:pos x="192" y="5"/>
                </a:cxn>
                <a:cxn ang="0">
                  <a:pos x="188" y="18"/>
                </a:cxn>
                <a:cxn ang="0">
                  <a:pos x="175" y="25"/>
                </a:cxn>
                <a:cxn ang="0">
                  <a:pos x="160" y="43"/>
                </a:cxn>
                <a:cxn ang="0">
                  <a:pos x="139" y="56"/>
                </a:cxn>
                <a:cxn ang="0">
                  <a:pos x="101" y="60"/>
                </a:cxn>
                <a:cxn ang="0">
                  <a:pos x="65" y="69"/>
                </a:cxn>
                <a:cxn ang="0">
                  <a:pos x="30" y="85"/>
                </a:cxn>
                <a:cxn ang="0">
                  <a:pos x="11" y="90"/>
                </a:cxn>
                <a:cxn ang="0">
                  <a:pos x="2" y="78"/>
                </a:cxn>
              </a:cxnLst>
              <a:rect l="0" t="0" r="r" b="b"/>
              <a:pathLst>
                <a:path w="198" h="92">
                  <a:moveTo>
                    <a:pt x="2" y="78"/>
                  </a:moveTo>
                  <a:cubicBezTo>
                    <a:pt x="4" y="76"/>
                    <a:pt x="4" y="70"/>
                    <a:pt x="9" y="68"/>
                  </a:cubicBezTo>
                  <a:cubicBezTo>
                    <a:pt x="15" y="65"/>
                    <a:pt x="14" y="63"/>
                    <a:pt x="18" y="59"/>
                  </a:cubicBezTo>
                  <a:cubicBezTo>
                    <a:pt x="21" y="54"/>
                    <a:pt x="25" y="50"/>
                    <a:pt x="32" y="50"/>
                  </a:cubicBezTo>
                  <a:cubicBezTo>
                    <a:pt x="40" y="49"/>
                    <a:pt x="36" y="46"/>
                    <a:pt x="39" y="44"/>
                  </a:cubicBezTo>
                  <a:cubicBezTo>
                    <a:pt x="43" y="41"/>
                    <a:pt x="54" y="38"/>
                    <a:pt x="59" y="38"/>
                  </a:cubicBezTo>
                  <a:cubicBezTo>
                    <a:pt x="64" y="37"/>
                    <a:pt x="70" y="39"/>
                    <a:pt x="79" y="35"/>
                  </a:cubicBezTo>
                  <a:cubicBezTo>
                    <a:pt x="87" y="32"/>
                    <a:pt x="93" y="28"/>
                    <a:pt x="100" y="26"/>
                  </a:cubicBezTo>
                  <a:cubicBezTo>
                    <a:pt x="107" y="24"/>
                    <a:pt x="113" y="23"/>
                    <a:pt x="121" y="22"/>
                  </a:cubicBezTo>
                  <a:cubicBezTo>
                    <a:pt x="129" y="21"/>
                    <a:pt x="133" y="17"/>
                    <a:pt x="139" y="14"/>
                  </a:cubicBezTo>
                  <a:cubicBezTo>
                    <a:pt x="146" y="11"/>
                    <a:pt x="153" y="9"/>
                    <a:pt x="162" y="8"/>
                  </a:cubicBezTo>
                  <a:cubicBezTo>
                    <a:pt x="170" y="7"/>
                    <a:pt x="167" y="10"/>
                    <a:pt x="173" y="5"/>
                  </a:cubicBezTo>
                  <a:cubicBezTo>
                    <a:pt x="179" y="0"/>
                    <a:pt x="186" y="3"/>
                    <a:pt x="192" y="5"/>
                  </a:cubicBezTo>
                  <a:cubicBezTo>
                    <a:pt x="198" y="7"/>
                    <a:pt x="192" y="16"/>
                    <a:pt x="188" y="18"/>
                  </a:cubicBezTo>
                  <a:cubicBezTo>
                    <a:pt x="184" y="21"/>
                    <a:pt x="178" y="21"/>
                    <a:pt x="175" y="25"/>
                  </a:cubicBezTo>
                  <a:cubicBezTo>
                    <a:pt x="171" y="29"/>
                    <a:pt x="163" y="39"/>
                    <a:pt x="160" y="43"/>
                  </a:cubicBezTo>
                  <a:cubicBezTo>
                    <a:pt x="158" y="47"/>
                    <a:pt x="149" y="54"/>
                    <a:pt x="139" y="56"/>
                  </a:cubicBezTo>
                  <a:cubicBezTo>
                    <a:pt x="128" y="58"/>
                    <a:pt x="109" y="58"/>
                    <a:pt x="101" y="60"/>
                  </a:cubicBezTo>
                  <a:cubicBezTo>
                    <a:pt x="93" y="63"/>
                    <a:pt x="76" y="63"/>
                    <a:pt x="65" y="69"/>
                  </a:cubicBezTo>
                  <a:cubicBezTo>
                    <a:pt x="55" y="75"/>
                    <a:pt x="38" y="83"/>
                    <a:pt x="30" y="85"/>
                  </a:cubicBezTo>
                  <a:cubicBezTo>
                    <a:pt x="22" y="87"/>
                    <a:pt x="16" y="92"/>
                    <a:pt x="11" y="90"/>
                  </a:cubicBezTo>
                  <a:cubicBezTo>
                    <a:pt x="6" y="88"/>
                    <a:pt x="0" y="80"/>
                    <a:pt x="2" y="78"/>
                  </a:cubicBezTo>
                  <a:close/>
                </a:path>
              </a:pathLst>
            </a:custGeom>
            <a:solidFill>
              <a:srgbClr val="D54714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519" dirty="0">
                <a:solidFill>
                  <a:prstClr val="black"/>
                </a:solidFill>
              </a:endParaRPr>
            </a:p>
          </p:txBody>
        </p:sp>
        <p:sp>
          <p:nvSpPr>
            <p:cNvPr id="457" name="Freeform 992"/>
            <p:cNvSpPr>
              <a:spLocks/>
            </p:cNvSpPr>
            <p:nvPr/>
          </p:nvSpPr>
          <p:spPr bwMode="auto">
            <a:xfrm>
              <a:off x="2958925" y="1197061"/>
              <a:ext cx="2268809" cy="1110916"/>
            </a:xfrm>
            <a:custGeom>
              <a:avLst/>
              <a:gdLst/>
              <a:ahLst/>
              <a:cxnLst>
                <a:cxn ang="0">
                  <a:pos x="2" y="77"/>
                </a:cxn>
                <a:cxn ang="0">
                  <a:pos x="9" y="67"/>
                </a:cxn>
                <a:cxn ang="0">
                  <a:pos x="18" y="58"/>
                </a:cxn>
                <a:cxn ang="0">
                  <a:pos x="33" y="49"/>
                </a:cxn>
                <a:cxn ang="0">
                  <a:pos x="40" y="43"/>
                </a:cxn>
                <a:cxn ang="0">
                  <a:pos x="59" y="37"/>
                </a:cxn>
                <a:cxn ang="0">
                  <a:pos x="79" y="34"/>
                </a:cxn>
                <a:cxn ang="0">
                  <a:pos x="100" y="25"/>
                </a:cxn>
                <a:cxn ang="0">
                  <a:pos x="121" y="21"/>
                </a:cxn>
                <a:cxn ang="0">
                  <a:pos x="139" y="13"/>
                </a:cxn>
                <a:cxn ang="0">
                  <a:pos x="161" y="8"/>
                </a:cxn>
                <a:cxn ang="0">
                  <a:pos x="173" y="4"/>
                </a:cxn>
                <a:cxn ang="0">
                  <a:pos x="192" y="4"/>
                </a:cxn>
                <a:cxn ang="0">
                  <a:pos x="188" y="17"/>
                </a:cxn>
                <a:cxn ang="0">
                  <a:pos x="174" y="24"/>
                </a:cxn>
                <a:cxn ang="0">
                  <a:pos x="160" y="42"/>
                </a:cxn>
                <a:cxn ang="0">
                  <a:pos x="139" y="54"/>
                </a:cxn>
                <a:cxn ang="0">
                  <a:pos x="101" y="59"/>
                </a:cxn>
                <a:cxn ang="0">
                  <a:pos x="65" y="67"/>
                </a:cxn>
                <a:cxn ang="0">
                  <a:pos x="30" y="83"/>
                </a:cxn>
                <a:cxn ang="0">
                  <a:pos x="11" y="88"/>
                </a:cxn>
                <a:cxn ang="0">
                  <a:pos x="2" y="77"/>
                </a:cxn>
              </a:cxnLst>
              <a:rect l="0" t="0" r="r" b="b"/>
              <a:pathLst>
                <a:path w="197" h="90">
                  <a:moveTo>
                    <a:pt x="2" y="77"/>
                  </a:moveTo>
                  <a:cubicBezTo>
                    <a:pt x="4" y="75"/>
                    <a:pt x="4" y="70"/>
                    <a:pt x="9" y="67"/>
                  </a:cubicBezTo>
                  <a:cubicBezTo>
                    <a:pt x="15" y="65"/>
                    <a:pt x="15" y="62"/>
                    <a:pt x="18" y="58"/>
                  </a:cubicBezTo>
                  <a:cubicBezTo>
                    <a:pt x="21" y="53"/>
                    <a:pt x="25" y="50"/>
                    <a:pt x="33" y="49"/>
                  </a:cubicBezTo>
                  <a:cubicBezTo>
                    <a:pt x="40" y="49"/>
                    <a:pt x="37" y="46"/>
                    <a:pt x="40" y="43"/>
                  </a:cubicBezTo>
                  <a:cubicBezTo>
                    <a:pt x="43" y="41"/>
                    <a:pt x="54" y="38"/>
                    <a:pt x="59" y="37"/>
                  </a:cubicBezTo>
                  <a:cubicBezTo>
                    <a:pt x="64" y="37"/>
                    <a:pt x="70" y="38"/>
                    <a:pt x="79" y="34"/>
                  </a:cubicBezTo>
                  <a:cubicBezTo>
                    <a:pt x="88" y="31"/>
                    <a:pt x="93" y="27"/>
                    <a:pt x="100" y="25"/>
                  </a:cubicBezTo>
                  <a:cubicBezTo>
                    <a:pt x="107" y="23"/>
                    <a:pt x="113" y="22"/>
                    <a:pt x="121" y="21"/>
                  </a:cubicBezTo>
                  <a:cubicBezTo>
                    <a:pt x="129" y="20"/>
                    <a:pt x="133" y="16"/>
                    <a:pt x="139" y="13"/>
                  </a:cubicBezTo>
                  <a:cubicBezTo>
                    <a:pt x="146" y="10"/>
                    <a:pt x="153" y="9"/>
                    <a:pt x="161" y="8"/>
                  </a:cubicBezTo>
                  <a:cubicBezTo>
                    <a:pt x="170" y="7"/>
                    <a:pt x="167" y="9"/>
                    <a:pt x="173" y="4"/>
                  </a:cubicBezTo>
                  <a:cubicBezTo>
                    <a:pt x="179" y="0"/>
                    <a:pt x="186" y="2"/>
                    <a:pt x="192" y="4"/>
                  </a:cubicBezTo>
                  <a:cubicBezTo>
                    <a:pt x="197" y="6"/>
                    <a:pt x="192" y="15"/>
                    <a:pt x="188" y="17"/>
                  </a:cubicBezTo>
                  <a:cubicBezTo>
                    <a:pt x="184" y="19"/>
                    <a:pt x="178" y="20"/>
                    <a:pt x="174" y="24"/>
                  </a:cubicBezTo>
                  <a:cubicBezTo>
                    <a:pt x="171" y="28"/>
                    <a:pt x="163" y="38"/>
                    <a:pt x="160" y="42"/>
                  </a:cubicBezTo>
                  <a:cubicBezTo>
                    <a:pt x="158" y="46"/>
                    <a:pt x="150" y="52"/>
                    <a:pt x="139" y="54"/>
                  </a:cubicBezTo>
                  <a:cubicBezTo>
                    <a:pt x="128" y="56"/>
                    <a:pt x="109" y="56"/>
                    <a:pt x="101" y="59"/>
                  </a:cubicBezTo>
                  <a:cubicBezTo>
                    <a:pt x="93" y="61"/>
                    <a:pt x="76" y="62"/>
                    <a:pt x="65" y="67"/>
                  </a:cubicBezTo>
                  <a:cubicBezTo>
                    <a:pt x="55" y="73"/>
                    <a:pt x="38" y="81"/>
                    <a:pt x="30" y="83"/>
                  </a:cubicBezTo>
                  <a:cubicBezTo>
                    <a:pt x="22" y="85"/>
                    <a:pt x="16" y="90"/>
                    <a:pt x="11" y="88"/>
                  </a:cubicBezTo>
                  <a:cubicBezTo>
                    <a:pt x="6" y="86"/>
                    <a:pt x="0" y="79"/>
                    <a:pt x="2" y="77"/>
                  </a:cubicBezTo>
                  <a:close/>
                </a:path>
              </a:pathLst>
            </a:custGeom>
            <a:solidFill>
              <a:srgbClr val="D6481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519" dirty="0">
                <a:solidFill>
                  <a:prstClr val="black"/>
                </a:solidFill>
              </a:endParaRPr>
            </a:p>
          </p:txBody>
        </p:sp>
        <p:sp>
          <p:nvSpPr>
            <p:cNvPr id="458" name="Freeform 993"/>
            <p:cNvSpPr>
              <a:spLocks/>
            </p:cNvSpPr>
            <p:nvPr/>
          </p:nvSpPr>
          <p:spPr bwMode="auto">
            <a:xfrm>
              <a:off x="2970342" y="1197061"/>
              <a:ext cx="2257292" cy="1110916"/>
            </a:xfrm>
            <a:custGeom>
              <a:avLst/>
              <a:gdLst/>
              <a:ahLst/>
              <a:cxnLst>
                <a:cxn ang="0">
                  <a:pos x="1" y="77"/>
                </a:cxn>
                <a:cxn ang="0">
                  <a:pos x="9" y="67"/>
                </a:cxn>
                <a:cxn ang="0">
                  <a:pos x="17" y="58"/>
                </a:cxn>
                <a:cxn ang="0">
                  <a:pos x="32" y="49"/>
                </a:cxn>
                <a:cxn ang="0">
                  <a:pos x="39" y="43"/>
                </a:cxn>
                <a:cxn ang="0">
                  <a:pos x="58" y="37"/>
                </a:cxn>
                <a:cxn ang="0">
                  <a:pos x="78" y="35"/>
                </a:cxn>
                <a:cxn ang="0">
                  <a:pos x="99" y="25"/>
                </a:cxn>
                <a:cxn ang="0">
                  <a:pos x="120" y="21"/>
                </a:cxn>
                <a:cxn ang="0">
                  <a:pos x="138" y="13"/>
                </a:cxn>
                <a:cxn ang="0">
                  <a:pos x="160" y="8"/>
                </a:cxn>
                <a:cxn ang="0">
                  <a:pos x="172" y="5"/>
                </a:cxn>
                <a:cxn ang="0">
                  <a:pos x="191" y="4"/>
                </a:cxn>
                <a:cxn ang="0">
                  <a:pos x="187" y="17"/>
                </a:cxn>
                <a:cxn ang="0">
                  <a:pos x="173" y="24"/>
                </a:cxn>
                <a:cxn ang="0">
                  <a:pos x="159" y="41"/>
                </a:cxn>
                <a:cxn ang="0">
                  <a:pos x="138" y="53"/>
                </a:cxn>
                <a:cxn ang="0">
                  <a:pos x="100" y="58"/>
                </a:cxn>
                <a:cxn ang="0">
                  <a:pos x="65" y="67"/>
                </a:cxn>
                <a:cxn ang="0">
                  <a:pos x="29" y="83"/>
                </a:cxn>
                <a:cxn ang="0">
                  <a:pos x="10" y="88"/>
                </a:cxn>
                <a:cxn ang="0">
                  <a:pos x="1" y="77"/>
                </a:cxn>
              </a:cxnLst>
              <a:rect l="0" t="0" r="r" b="b"/>
              <a:pathLst>
                <a:path w="196" h="90">
                  <a:moveTo>
                    <a:pt x="1" y="77"/>
                  </a:moveTo>
                  <a:cubicBezTo>
                    <a:pt x="3" y="75"/>
                    <a:pt x="3" y="70"/>
                    <a:pt x="9" y="67"/>
                  </a:cubicBezTo>
                  <a:cubicBezTo>
                    <a:pt x="14" y="65"/>
                    <a:pt x="14" y="63"/>
                    <a:pt x="17" y="58"/>
                  </a:cubicBezTo>
                  <a:cubicBezTo>
                    <a:pt x="20" y="54"/>
                    <a:pt x="24" y="50"/>
                    <a:pt x="32" y="49"/>
                  </a:cubicBezTo>
                  <a:cubicBezTo>
                    <a:pt x="39" y="49"/>
                    <a:pt x="36" y="46"/>
                    <a:pt x="39" y="43"/>
                  </a:cubicBezTo>
                  <a:cubicBezTo>
                    <a:pt x="42" y="41"/>
                    <a:pt x="53" y="38"/>
                    <a:pt x="58" y="37"/>
                  </a:cubicBezTo>
                  <a:cubicBezTo>
                    <a:pt x="63" y="37"/>
                    <a:pt x="69" y="38"/>
                    <a:pt x="78" y="35"/>
                  </a:cubicBezTo>
                  <a:cubicBezTo>
                    <a:pt x="87" y="31"/>
                    <a:pt x="93" y="27"/>
                    <a:pt x="99" y="25"/>
                  </a:cubicBezTo>
                  <a:cubicBezTo>
                    <a:pt x="106" y="23"/>
                    <a:pt x="112" y="22"/>
                    <a:pt x="120" y="21"/>
                  </a:cubicBezTo>
                  <a:cubicBezTo>
                    <a:pt x="128" y="20"/>
                    <a:pt x="132" y="16"/>
                    <a:pt x="138" y="13"/>
                  </a:cubicBezTo>
                  <a:cubicBezTo>
                    <a:pt x="145" y="10"/>
                    <a:pt x="152" y="9"/>
                    <a:pt x="160" y="8"/>
                  </a:cubicBezTo>
                  <a:cubicBezTo>
                    <a:pt x="168" y="7"/>
                    <a:pt x="166" y="10"/>
                    <a:pt x="172" y="5"/>
                  </a:cubicBezTo>
                  <a:cubicBezTo>
                    <a:pt x="178" y="0"/>
                    <a:pt x="185" y="3"/>
                    <a:pt x="191" y="4"/>
                  </a:cubicBezTo>
                  <a:cubicBezTo>
                    <a:pt x="196" y="6"/>
                    <a:pt x="191" y="14"/>
                    <a:pt x="187" y="17"/>
                  </a:cubicBezTo>
                  <a:cubicBezTo>
                    <a:pt x="183" y="19"/>
                    <a:pt x="177" y="20"/>
                    <a:pt x="173" y="24"/>
                  </a:cubicBezTo>
                  <a:cubicBezTo>
                    <a:pt x="169" y="27"/>
                    <a:pt x="162" y="37"/>
                    <a:pt x="159" y="41"/>
                  </a:cubicBezTo>
                  <a:cubicBezTo>
                    <a:pt x="157" y="45"/>
                    <a:pt x="149" y="51"/>
                    <a:pt x="138" y="53"/>
                  </a:cubicBezTo>
                  <a:cubicBezTo>
                    <a:pt x="127" y="55"/>
                    <a:pt x="108" y="55"/>
                    <a:pt x="100" y="58"/>
                  </a:cubicBezTo>
                  <a:cubicBezTo>
                    <a:pt x="92" y="60"/>
                    <a:pt x="75" y="61"/>
                    <a:pt x="65" y="67"/>
                  </a:cubicBezTo>
                  <a:cubicBezTo>
                    <a:pt x="54" y="72"/>
                    <a:pt x="37" y="81"/>
                    <a:pt x="29" y="83"/>
                  </a:cubicBezTo>
                  <a:cubicBezTo>
                    <a:pt x="21" y="84"/>
                    <a:pt x="15" y="90"/>
                    <a:pt x="10" y="88"/>
                  </a:cubicBezTo>
                  <a:cubicBezTo>
                    <a:pt x="5" y="86"/>
                    <a:pt x="0" y="79"/>
                    <a:pt x="1" y="77"/>
                  </a:cubicBezTo>
                  <a:close/>
                </a:path>
              </a:pathLst>
            </a:custGeom>
            <a:solidFill>
              <a:srgbClr val="D6491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519" dirty="0">
                <a:solidFill>
                  <a:prstClr val="black"/>
                </a:solidFill>
              </a:endParaRPr>
            </a:p>
          </p:txBody>
        </p:sp>
        <p:sp>
          <p:nvSpPr>
            <p:cNvPr id="459" name="Freeform 994"/>
            <p:cNvSpPr>
              <a:spLocks/>
            </p:cNvSpPr>
            <p:nvPr/>
          </p:nvSpPr>
          <p:spPr bwMode="auto">
            <a:xfrm>
              <a:off x="2970342" y="1197066"/>
              <a:ext cx="2257292" cy="1098573"/>
            </a:xfrm>
            <a:custGeom>
              <a:avLst/>
              <a:gdLst/>
              <a:ahLst/>
              <a:cxnLst>
                <a:cxn ang="0">
                  <a:pos x="2" y="77"/>
                </a:cxn>
                <a:cxn ang="0">
                  <a:pos x="9" y="68"/>
                </a:cxn>
                <a:cxn ang="0">
                  <a:pos x="17" y="58"/>
                </a:cxn>
                <a:cxn ang="0">
                  <a:pos x="32" y="50"/>
                </a:cxn>
                <a:cxn ang="0">
                  <a:pos x="39" y="44"/>
                </a:cxn>
                <a:cxn ang="0">
                  <a:pos x="58" y="37"/>
                </a:cxn>
                <a:cxn ang="0">
                  <a:pos x="78" y="35"/>
                </a:cxn>
                <a:cxn ang="0">
                  <a:pos x="99" y="26"/>
                </a:cxn>
                <a:cxn ang="0">
                  <a:pos x="120" y="21"/>
                </a:cxn>
                <a:cxn ang="0">
                  <a:pos x="138" y="14"/>
                </a:cxn>
                <a:cxn ang="0">
                  <a:pos x="160" y="8"/>
                </a:cxn>
                <a:cxn ang="0">
                  <a:pos x="172" y="5"/>
                </a:cxn>
                <a:cxn ang="0">
                  <a:pos x="190" y="5"/>
                </a:cxn>
                <a:cxn ang="0">
                  <a:pos x="187" y="17"/>
                </a:cxn>
                <a:cxn ang="0">
                  <a:pos x="173" y="23"/>
                </a:cxn>
                <a:cxn ang="0">
                  <a:pos x="159" y="41"/>
                </a:cxn>
                <a:cxn ang="0">
                  <a:pos x="138" y="53"/>
                </a:cxn>
                <a:cxn ang="0">
                  <a:pos x="101" y="57"/>
                </a:cxn>
                <a:cxn ang="0">
                  <a:pos x="65" y="66"/>
                </a:cxn>
                <a:cxn ang="0">
                  <a:pos x="29" y="82"/>
                </a:cxn>
                <a:cxn ang="0">
                  <a:pos x="11" y="87"/>
                </a:cxn>
                <a:cxn ang="0">
                  <a:pos x="2" y="77"/>
                </a:cxn>
              </a:cxnLst>
              <a:rect l="0" t="0" r="r" b="b"/>
              <a:pathLst>
                <a:path w="196" h="89">
                  <a:moveTo>
                    <a:pt x="2" y="77"/>
                  </a:moveTo>
                  <a:cubicBezTo>
                    <a:pt x="4" y="75"/>
                    <a:pt x="3" y="70"/>
                    <a:pt x="9" y="68"/>
                  </a:cubicBezTo>
                  <a:cubicBezTo>
                    <a:pt x="14" y="65"/>
                    <a:pt x="14" y="63"/>
                    <a:pt x="17" y="58"/>
                  </a:cubicBezTo>
                  <a:cubicBezTo>
                    <a:pt x="20" y="54"/>
                    <a:pt x="24" y="50"/>
                    <a:pt x="32" y="50"/>
                  </a:cubicBezTo>
                  <a:cubicBezTo>
                    <a:pt x="39" y="49"/>
                    <a:pt x="36" y="46"/>
                    <a:pt x="39" y="44"/>
                  </a:cubicBezTo>
                  <a:cubicBezTo>
                    <a:pt x="42" y="41"/>
                    <a:pt x="53" y="38"/>
                    <a:pt x="58" y="37"/>
                  </a:cubicBezTo>
                  <a:cubicBezTo>
                    <a:pt x="63" y="37"/>
                    <a:pt x="70" y="38"/>
                    <a:pt x="78" y="35"/>
                  </a:cubicBezTo>
                  <a:cubicBezTo>
                    <a:pt x="87" y="31"/>
                    <a:pt x="93" y="28"/>
                    <a:pt x="99" y="26"/>
                  </a:cubicBezTo>
                  <a:cubicBezTo>
                    <a:pt x="106" y="24"/>
                    <a:pt x="111" y="22"/>
                    <a:pt x="120" y="21"/>
                  </a:cubicBezTo>
                  <a:cubicBezTo>
                    <a:pt x="128" y="20"/>
                    <a:pt x="132" y="17"/>
                    <a:pt x="138" y="14"/>
                  </a:cubicBezTo>
                  <a:cubicBezTo>
                    <a:pt x="145" y="11"/>
                    <a:pt x="152" y="9"/>
                    <a:pt x="160" y="8"/>
                  </a:cubicBezTo>
                  <a:cubicBezTo>
                    <a:pt x="168" y="7"/>
                    <a:pt x="166" y="10"/>
                    <a:pt x="172" y="5"/>
                  </a:cubicBezTo>
                  <a:cubicBezTo>
                    <a:pt x="178" y="0"/>
                    <a:pt x="185" y="3"/>
                    <a:pt x="190" y="5"/>
                  </a:cubicBezTo>
                  <a:cubicBezTo>
                    <a:pt x="196" y="7"/>
                    <a:pt x="191" y="14"/>
                    <a:pt x="187" y="17"/>
                  </a:cubicBezTo>
                  <a:cubicBezTo>
                    <a:pt x="183" y="19"/>
                    <a:pt x="177" y="19"/>
                    <a:pt x="173" y="23"/>
                  </a:cubicBezTo>
                  <a:cubicBezTo>
                    <a:pt x="169" y="27"/>
                    <a:pt x="161" y="37"/>
                    <a:pt x="159" y="41"/>
                  </a:cubicBezTo>
                  <a:cubicBezTo>
                    <a:pt x="156" y="45"/>
                    <a:pt x="149" y="51"/>
                    <a:pt x="138" y="53"/>
                  </a:cubicBezTo>
                  <a:cubicBezTo>
                    <a:pt x="127" y="54"/>
                    <a:pt x="109" y="55"/>
                    <a:pt x="101" y="57"/>
                  </a:cubicBezTo>
                  <a:cubicBezTo>
                    <a:pt x="93" y="60"/>
                    <a:pt x="75" y="60"/>
                    <a:pt x="65" y="66"/>
                  </a:cubicBezTo>
                  <a:cubicBezTo>
                    <a:pt x="54" y="72"/>
                    <a:pt x="38" y="80"/>
                    <a:pt x="29" y="82"/>
                  </a:cubicBezTo>
                  <a:cubicBezTo>
                    <a:pt x="21" y="84"/>
                    <a:pt x="16" y="89"/>
                    <a:pt x="11" y="87"/>
                  </a:cubicBezTo>
                  <a:cubicBezTo>
                    <a:pt x="6" y="86"/>
                    <a:pt x="0" y="79"/>
                    <a:pt x="2" y="77"/>
                  </a:cubicBezTo>
                  <a:close/>
                </a:path>
              </a:pathLst>
            </a:custGeom>
            <a:solidFill>
              <a:srgbClr val="D74A1A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519" dirty="0">
                <a:solidFill>
                  <a:prstClr val="black"/>
                </a:solidFill>
              </a:endParaRPr>
            </a:p>
          </p:txBody>
        </p:sp>
        <p:sp>
          <p:nvSpPr>
            <p:cNvPr id="460" name="Freeform 995"/>
            <p:cNvSpPr>
              <a:spLocks/>
            </p:cNvSpPr>
            <p:nvPr/>
          </p:nvSpPr>
          <p:spPr bwMode="auto">
            <a:xfrm>
              <a:off x="2970342" y="1197066"/>
              <a:ext cx="2257292" cy="1098573"/>
            </a:xfrm>
            <a:custGeom>
              <a:avLst/>
              <a:gdLst/>
              <a:ahLst/>
              <a:cxnLst>
                <a:cxn ang="0">
                  <a:pos x="2" y="77"/>
                </a:cxn>
                <a:cxn ang="0">
                  <a:pos x="9" y="68"/>
                </a:cxn>
                <a:cxn ang="0">
                  <a:pos x="17" y="59"/>
                </a:cxn>
                <a:cxn ang="0">
                  <a:pos x="32" y="50"/>
                </a:cxn>
                <a:cxn ang="0">
                  <a:pos x="39" y="44"/>
                </a:cxn>
                <a:cxn ang="0">
                  <a:pos x="58" y="37"/>
                </a:cxn>
                <a:cxn ang="0">
                  <a:pos x="79" y="35"/>
                </a:cxn>
                <a:cxn ang="0">
                  <a:pos x="100" y="26"/>
                </a:cxn>
                <a:cxn ang="0">
                  <a:pos x="120" y="22"/>
                </a:cxn>
                <a:cxn ang="0">
                  <a:pos x="138" y="14"/>
                </a:cxn>
                <a:cxn ang="0">
                  <a:pos x="160" y="9"/>
                </a:cxn>
                <a:cxn ang="0">
                  <a:pos x="172" y="5"/>
                </a:cxn>
                <a:cxn ang="0">
                  <a:pos x="190" y="5"/>
                </a:cxn>
                <a:cxn ang="0">
                  <a:pos x="187" y="16"/>
                </a:cxn>
                <a:cxn ang="0">
                  <a:pos x="173" y="23"/>
                </a:cxn>
                <a:cxn ang="0">
                  <a:pos x="159" y="40"/>
                </a:cxn>
                <a:cxn ang="0">
                  <a:pos x="138" y="52"/>
                </a:cxn>
                <a:cxn ang="0">
                  <a:pos x="101" y="57"/>
                </a:cxn>
                <a:cxn ang="0">
                  <a:pos x="65" y="65"/>
                </a:cxn>
                <a:cxn ang="0">
                  <a:pos x="30" y="81"/>
                </a:cxn>
                <a:cxn ang="0">
                  <a:pos x="11" y="87"/>
                </a:cxn>
                <a:cxn ang="0">
                  <a:pos x="2" y="77"/>
                </a:cxn>
              </a:cxnLst>
              <a:rect l="0" t="0" r="r" b="b"/>
              <a:pathLst>
                <a:path w="196" h="89">
                  <a:moveTo>
                    <a:pt x="2" y="77"/>
                  </a:moveTo>
                  <a:cubicBezTo>
                    <a:pt x="4" y="75"/>
                    <a:pt x="3" y="70"/>
                    <a:pt x="9" y="68"/>
                  </a:cubicBezTo>
                  <a:cubicBezTo>
                    <a:pt x="14" y="65"/>
                    <a:pt x="14" y="63"/>
                    <a:pt x="17" y="59"/>
                  </a:cubicBezTo>
                  <a:cubicBezTo>
                    <a:pt x="20" y="54"/>
                    <a:pt x="24" y="50"/>
                    <a:pt x="32" y="50"/>
                  </a:cubicBezTo>
                  <a:cubicBezTo>
                    <a:pt x="39" y="49"/>
                    <a:pt x="36" y="46"/>
                    <a:pt x="39" y="44"/>
                  </a:cubicBezTo>
                  <a:cubicBezTo>
                    <a:pt x="42" y="41"/>
                    <a:pt x="53" y="38"/>
                    <a:pt x="58" y="37"/>
                  </a:cubicBezTo>
                  <a:cubicBezTo>
                    <a:pt x="63" y="37"/>
                    <a:pt x="70" y="38"/>
                    <a:pt x="79" y="35"/>
                  </a:cubicBezTo>
                  <a:cubicBezTo>
                    <a:pt x="87" y="32"/>
                    <a:pt x="93" y="28"/>
                    <a:pt x="100" y="26"/>
                  </a:cubicBezTo>
                  <a:cubicBezTo>
                    <a:pt x="106" y="24"/>
                    <a:pt x="111" y="23"/>
                    <a:pt x="120" y="22"/>
                  </a:cubicBezTo>
                  <a:cubicBezTo>
                    <a:pt x="128" y="21"/>
                    <a:pt x="132" y="17"/>
                    <a:pt x="138" y="14"/>
                  </a:cubicBezTo>
                  <a:cubicBezTo>
                    <a:pt x="145" y="11"/>
                    <a:pt x="152" y="9"/>
                    <a:pt x="160" y="9"/>
                  </a:cubicBezTo>
                  <a:cubicBezTo>
                    <a:pt x="168" y="8"/>
                    <a:pt x="166" y="10"/>
                    <a:pt x="172" y="5"/>
                  </a:cubicBezTo>
                  <a:cubicBezTo>
                    <a:pt x="178" y="0"/>
                    <a:pt x="185" y="3"/>
                    <a:pt x="190" y="5"/>
                  </a:cubicBezTo>
                  <a:cubicBezTo>
                    <a:pt x="196" y="7"/>
                    <a:pt x="191" y="14"/>
                    <a:pt x="187" y="16"/>
                  </a:cubicBezTo>
                  <a:cubicBezTo>
                    <a:pt x="184" y="19"/>
                    <a:pt x="176" y="19"/>
                    <a:pt x="173" y="23"/>
                  </a:cubicBezTo>
                  <a:cubicBezTo>
                    <a:pt x="169" y="27"/>
                    <a:pt x="161" y="36"/>
                    <a:pt x="159" y="40"/>
                  </a:cubicBezTo>
                  <a:cubicBezTo>
                    <a:pt x="156" y="44"/>
                    <a:pt x="149" y="50"/>
                    <a:pt x="138" y="52"/>
                  </a:cubicBezTo>
                  <a:cubicBezTo>
                    <a:pt x="127" y="54"/>
                    <a:pt x="109" y="54"/>
                    <a:pt x="101" y="57"/>
                  </a:cubicBezTo>
                  <a:cubicBezTo>
                    <a:pt x="93" y="59"/>
                    <a:pt x="75" y="59"/>
                    <a:pt x="65" y="65"/>
                  </a:cubicBezTo>
                  <a:cubicBezTo>
                    <a:pt x="54" y="71"/>
                    <a:pt x="38" y="79"/>
                    <a:pt x="30" y="81"/>
                  </a:cubicBezTo>
                  <a:cubicBezTo>
                    <a:pt x="22" y="83"/>
                    <a:pt x="16" y="89"/>
                    <a:pt x="11" y="87"/>
                  </a:cubicBezTo>
                  <a:cubicBezTo>
                    <a:pt x="6" y="85"/>
                    <a:pt x="0" y="79"/>
                    <a:pt x="2" y="77"/>
                  </a:cubicBezTo>
                  <a:close/>
                </a:path>
              </a:pathLst>
            </a:custGeom>
            <a:solidFill>
              <a:srgbClr val="D74B1B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519" dirty="0">
                <a:solidFill>
                  <a:prstClr val="black"/>
                </a:solidFill>
              </a:endParaRPr>
            </a:p>
          </p:txBody>
        </p:sp>
        <p:sp>
          <p:nvSpPr>
            <p:cNvPr id="461" name="Freeform 996"/>
            <p:cNvSpPr>
              <a:spLocks/>
            </p:cNvSpPr>
            <p:nvPr/>
          </p:nvSpPr>
          <p:spPr bwMode="auto">
            <a:xfrm>
              <a:off x="2981860" y="1209412"/>
              <a:ext cx="2245775" cy="1086229"/>
            </a:xfrm>
            <a:custGeom>
              <a:avLst/>
              <a:gdLst/>
              <a:ahLst/>
              <a:cxnLst>
                <a:cxn ang="0">
                  <a:pos x="2" y="76"/>
                </a:cxn>
                <a:cxn ang="0">
                  <a:pos x="8" y="67"/>
                </a:cxn>
                <a:cxn ang="0">
                  <a:pos x="16" y="58"/>
                </a:cxn>
                <a:cxn ang="0">
                  <a:pos x="31" y="49"/>
                </a:cxn>
                <a:cxn ang="0">
                  <a:pos x="39" y="43"/>
                </a:cxn>
                <a:cxn ang="0">
                  <a:pos x="57" y="37"/>
                </a:cxn>
                <a:cxn ang="0">
                  <a:pos x="78" y="34"/>
                </a:cxn>
                <a:cxn ang="0">
                  <a:pos x="99" y="25"/>
                </a:cxn>
                <a:cxn ang="0">
                  <a:pos x="119" y="21"/>
                </a:cxn>
                <a:cxn ang="0">
                  <a:pos x="137" y="13"/>
                </a:cxn>
                <a:cxn ang="0">
                  <a:pos x="159" y="8"/>
                </a:cxn>
                <a:cxn ang="0">
                  <a:pos x="171" y="5"/>
                </a:cxn>
                <a:cxn ang="0">
                  <a:pos x="189" y="4"/>
                </a:cxn>
                <a:cxn ang="0">
                  <a:pos x="186" y="15"/>
                </a:cxn>
                <a:cxn ang="0">
                  <a:pos x="172" y="22"/>
                </a:cxn>
                <a:cxn ang="0">
                  <a:pos x="158" y="39"/>
                </a:cxn>
                <a:cxn ang="0">
                  <a:pos x="137" y="50"/>
                </a:cxn>
                <a:cxn ang="0">
                  <a:pos x="100" y="55"/>
                </a:cxn>
                <a:cxn ang="0">
                  <a:pos x="64" y="63"/>
                </a:cxn>
                <a:cxn ang="0">
                  <a:pos x="29" y="79"/>
                </a:cxn>
                <a:cxn ang="0">
                  <a:pos x="10" y="86"/>
                </a:cxn>
                <a:cxn ang="0">
                  <a:pos x="2" y="76"/>
                </a:cxn>
              </a:cxnLst>
              <a:rect l="0" t="0" r="r" b="b"/>
              <a:pathLst>
                <a:path w="195" h="88">
                  <a:moveTo>
                    <a:pt x="2" y="76"/>
                  </a:moveTo>
                  <a:cubicBezTo>
                    <a:pt x="3" y="74"/>
                    <a:pt x="2" y="70"/>
                    <a:pt x="8" y="67"/>
                  </a:cubicBezTo>
                  <a:cubicBezTo>
                    <a:pt x="13" y="65"/>
                    <a:pt x="13" y="62"/>
                    <a:pt x="16" y="58"/>
                  </a:cubicBezTo>
                  <a:cubicBezTo>
                    <a:pt x="19" y="54"/>
                    <a:pt x="24" y="50"/>
                    <a:pt x="31" y="49"/>
                  </a:cubicBezTo>
                  <a:cubicBezTo>
                    <a:pt x="39" y="49"/>
                    <a:pt x="35" y="46"/>
                    <a:pt x="39" y="43"/>
                  </a:cubicBezTo>
                  <a:cubicBezTo>
                    <a:pt x="42" y="41"/>
                    <a:pt x="52" y="37"/>
                    <a:pt x="57" y="37"/>
                  </a:cubicBezTo>
                  <a:cubicBezTo>
                    <a:pt x="62" y="36"/>
                    <a:pt x="69" y="38"/>
                    <a:pt x="78" y="34"/>
                  </a:cubicBezTo>
                  <a:cubicBezTo>
                    <a:pt x="87" y="31"/>
                    <a:pt x="92" y="27"/>
                    <a:pt x="99" y="25"/>
                  </a:cubicBezTo>
                  <a:cubicBezTo>
                    <a:pt x="105" y="23"/>
                    <a:pt x="110" y="22"/>
                    <a:pt x="119" y="21"/>
                  </a:cubicBezTo>
                  <a:cubicBezTo>
                    <a:pt x="127" y="20"/>
                    <a:pt x="131" y="16"/>
                    <a:pt x="137" y="13"/>
                  </a:cubicBezTo>
                  <a:cubicBezTo>
                    <a:pt x="144" y="10"/>
                    <a:pt x="151" y="9"/>
                    <a:pt x="159" y="8"/>
                  </a:cubicBezTo>
                  <a:cubicBezTo>
                    <a:pt x="167" y="7"/>
                    <a:pt x="165" y="10"/>
                    <a:pt x="171" y="5"/>
                  </a:cubicBezTo>
                  <a:cubicBezTo>
                    <a:pt x="177" y="0"/>
                    <a:pt x="183" y="2"/>
                    <a:pt x="189" y="4"/>
                  </a:cubicBezTo>
                  <a:cubicBezTo>
                    <a:pt x="195" y="6"/>
                    <a:pt x="190" y="13"/>
                    <a:pt x="186" y="15"/>
                  </a:cubicBezTo>
                  <a:cubicBezTo>
                    <a:pt x="183" y="18"/>
                    <a:pt x="175" y="18"/>
                    <a:pt x="172" y="22"/>
                  </a:cubicBezTo>
                  <a:cubicBezTo>
                    <a:pt x="168" y="26"/>
                    <a:pt x="160" y="35"/>
                    <a:pt x="158" y="39"/>
                  </a:cubicBezTo>
                  <a:cubicBezTo>
                    <a:pt x="155" y="43"/>
                    <a:pt x="148" y="48"/>
                    <a:pt x="137" y="50"/>
                  </a:cubicBezTo>
                  <a:cubicBezTo>
                    <a:pt x="126" y="52"/>
                    <a:pt x="108" y="53"/>
                    <a:pt x="100" y="55"/>
                  </a:cubicBezTo>
                  <a:cubicBezTo>
                    <a:pt x="92" y="57"/>
                    <a:pt x="74" y="57"/>
                    <a:pt x="64" y="63"/>
                  </a:cubicBezTo>
                  <a:cubicBezTo>
                    <a:pt x="53" y="69"/>
                    <a:pt x="37" y="77"/>
                    <a:pt x="29" y="79"/>
                  </a:cubicBezTo>
                  <a:cubicBezTo>
                    <a:pt x="21" y="81"/>
                    <a:pt x="15" y="88"/>
                    <a:pt x="10" y="86"/>
                  </a:cubicBezTo>
                  <a:cubicBezTo>
                    <a:pt x="5" y="84"/>
                    <a:pt x="0" y="78"/>
                    <a:pt x="2" y="76"/>
                  </a:cubicBezTo>
                  <a:close/>
                </a:path>
              </a:pathLst>
            </a:custGeom>
            <a:solidFill>
              <a:srgbClr val="D84C1D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519" dirty="0">
                <a:solidFill>
                  <a:prstClr val="black"/>
                </a:solidFill>
              </a:endParaRPr>
            </a:p>
          </p:txBody>
        </p:sp>
        <p:sp>
          <p:nvSpPr>
            <p:cNvPr id="462" name="Freeform 997"/>
            <p:cNvSpPr>
              <a:spLocks/>
            </p:cNvSpPr>
            <p:nvPr/>
          </p:nvSpPr>
          <p:spPr bwMode="auto">
            <a:xfrm>
              <a:off x="2981862" y="1209405"/>
              <a:ext cx="2234258" cy="1073886"/>
            </a:xfrm>
            <a:custGeom>
              <a:avLst/>
              <a:gdLst/>
              <a:ahLst/>
              <a:cxnLst>
                <a:cxn ang="0">
                  <a:pos x="2" y="76"/>
                </a:cxn>
                <a:cxn ang="0">
                  <a:pos x="8" y="67"/>
                </a:cxn>
                <a:cxn ang="0">
                  <a:pos x="16" y="58"/>
                </a:cxn>
                <a:cxn ang="0">
                  <a:pos x="31" y="49"/>
                </a:cxn>
                <a:cxn ang="0">
                  <a:pos x="39" y="43"/>
                </a:cxn>
                <a:cxn ang="0">
                  <a:pos x="57" y="37"/>
                </a:cxn>
                <a:cxn ang="0">
                  <a:pos x="78" y="34"/>
                </a:cxn>
                <a:cxn ang="0">
                  <a:pos x="99" y="25"/>
                </a:cxn>
                <a:cxn ang="0">
                  <a:pos x="119" y="21"/>
                </a:cxn>
                <a:cxn ang="0">
                  <a:pos x="137" y="13"/>
                </a:cxn>
                <a:cxn ang="0">
                  <a:pos x="159" y="8"/>
                </a:cxn>
                <a:cxn ang="0">
                  <a:pos x="171" y="5"/>
                </a:cxn>
                <a:cxn ang="0">
                  <a:pos x="189" y="4"/>
                </a:cxn>
                <a:cxn ang="0">
                  <a:pos x="186" y="15"/>
                </a:cxn>
                <a:cxn ang="0">
                  <a:pos x="171" y="22"/>
                </a:cxn>
                <a:cxn ang="0">
                  <a:pos x="157" y="38"/>
                </a:cxn>
                <a:cxn ang="0">
                  <a:pos x="137" y="49"/>
                </a:cxn>
                <a:cxn ang="0">
                  <a:pos x="101" y="54"/>
                </a:cxn>
                <a:cxn ang="0">
                  <a:pos x="64" y="62"/>
                </a:cxn>
                <a:cxn ang="0">
                  <a:pos x="29" y="79"/>
                </a:cxn>
                <a:cxn ang="0">
                  <a:pos x="11" y="85"/>
                </a:cxn>
                <a:cxn ang="0">
                  <a:pos x="2" y="76"/>
                </a:cxn>
              </a:cxnLst>
              <a:rect l="0" t="0" r="r" b="b"/>
              <a:pathLst>
                <a:path w="194" h="87">
                  <a:moveTo>
                    <a:pt x="2" y="76"/>
                  </a:moveTo>
                  <a:cubicBezTo>
                    <a:pt x="4" y="74"/>
                    <a:pt x="2" y="70"/>
                    <a:pt x="8" y="67"/>
                  </a:cubicBezTo>
                  <a:cubicBezTo>
                    <a:pt x="13" y="65"/>
                    <a:pt x="13" y="63"/>
                    <a:pt x="16" y="58"/>
                  </a:cubicBezTo>
                  <a:cubicBezTo>
                    <a:pt x="19" y="54"/>
                    <a:pt x="24" y="50"/>
                    <a:pt x="31" y="49"/>
                  </a:cubicBezTo>
                  <a:cubicBezTo>
                    <a:pt x="39" y="49"/>
                    <a:pt x="36" y="46"/>
                    <a:pt x="39" y="43"/>
                  </a:cubicBezTo>
                  <a:cubicBezTo>
                    <a:pt x="42" y="41"/>
                    <a:pt x="52" y="37"/>
                    <a:pt x="57" y="37"/>
                  </a:cubicBezTo>
                  <a:cubicBezTo>
                    <a:pt x="62" y="36"/>
                    <a:pt x="69" y="38"/>
                    <a:pt x="78" y="34"/>
                  </a:cubicBezTo>
                  <a:cubicBezTo>
                    <a:pt x="87" y="31"/>
                    <a:pt x="92" y="27"/>
                    <a:pt x="99" y="25"/>
                  </a:cubicBezTo>
                  <a:cubicBezTo>
                    <a:pt x="106" y="23"/>
                    <a:pt x="110" y="22"/>
                    <a:pt x="119" y="21"/>
                  </a:cubicBezTo>
                  <a:cubicBezTo>
                    <a:pt x="127" y="20"/>
                    <a:pt x="131" y="16"/>
                    <a:pt x="137" y="13"/>
                  </a:cubicBezTo>
                  <a:cubicBezTo>
                    <a:pt x="144" y="11"/>
                    <a:pt x="151" y="9"/>
                    <a:pt x="159" y="8"/>
                  </a:cubicBezTo>
                  <a:cubicBezTo>
                    <a:pt x="167" y="7"/>
                    <a:pt x="165" y="10"/>
                    <a:pt x="171" y="5"/>
                  </a:cubicBezTo>
                  <a:cubicBezTo>
                    <a:pt x="177" y="0"/>
                    <a:pt x="183" y="2"/>
                    <a:pt x="189" y="4"/>
                  </a:cubicBezTo>
                  <a:cubicBezTo>
                    <a:pt x="194" y="6"/>
                    <a:pt x="190" y="12"/>
                    <a:pt x="186" y="15"/>
                  </a:cubicBezTo>
                  <a:cubicBezTo>
                    <a:pt x="183" y="17"/>
                    <a:pt x="175" y="18"/>
                    <a:pt x="171" y="22"/>
                  </a:cubicBezTo>
                  <a:cubicBezTo>
                    <a:pt x="168" y="26"/>
                    <a:pt x="160" y="35"/>
                    <a:pt x="157" y="38"/>
                  </a:cubicBezTo>
                  <a:cubicBezTo>
                    <a:pt x="155" y="42"/>
                    <a:pt x="148" y="47"/>
                    <a:pt x="137" y="49"/>
                  </a:cubicBezTo>
                  <a:cubicBezTo>
                    <a:pt x="126" y="51"/>
                    <a:pt x="109" y="52"/>
                    <a:pt x="101" y="54"/>
                  </a:cubicBezTo>
                  <a:cubicBezTo>
                    <a:pt x="92" y="57"/>
                    <a:pt x="74" y="57"/>
                    <a:pt x="64" y="62"/>
                  </a:cubicBezTo>
                  <a:cubicBezTo>
                    <a:pt x="53" y="68"/>
                    <a:pt x="37" y="77"/>
                    <a:pt x="29" y="79"/>
                  </a:cubicBezTo>
                  <a:cubicBezTo>
                    <a:pt x="21" y="81"/>
                    <a:pt x="16" y="87"/>
                    <a:pt x="11" y="85"/>
                  </a:cubicBezTo>
                  <a:cubicBezTo>
                    <a:pt x="6" y="83"/>
                    <a:pt x="0" y="78"/>
                    <a:pt x="2" y="76"/>
                  </a:cubicBezTo>
                  <a:close/>
                </a:path>
              </a:pathLst>
            </a:custGeom>
            <a:solidFill>
              <a:srgbClr val="D84D1E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519" dirty="0">
                <a:solidFill>
                  <a:prstClr val="black"/>
                </a:solidFill>
              </a:endParaRPr>
            </a:p>
          </p:txBody>
        </p:sp>
        <p:sp>
          <p:nvSpPr>
            <p:cNvPr id="463" name="Freeform 998"/>
            <p:cNvSpPr>
              <a:spLocks/>
            </p:cNvSpPr>
            <p:nvPr/>
          </p:nvSpPr>
          <p:spPr bwMode="auto">
            <a:xfrm>
              <a:off x="2981862" y="1209405"/>
              <a:ext cx="2234258" cy="1073886"/>
            </a:xfrm>
            <a:custGeom>
              <a:avLst/>
              <a:gdLst/>
              <a:ahLst/>
              <a:cxnLst>
                <a:cxn ang="0">
                  <a:pos x="2" y="76"/>
                </a:cxn>
                <a:cxn ang="0">
                  <a:pos x="8" y="68"/>
                </a:cxn>
                <a:cxn ang="0">
                  <a:pos x="16" y="58"/>
                </a:cxn>
                <a:cxn ang="0">
                  <a:pos x="31" y="50"/>
                </a:cxn>
                <a:cxn ang="0">
                  <a:pos x="39" y="44"/>
                </a:cxn>
                <a:cxn ang="0">
                  <a:pos x="57" y="37"/>
                </a:cxn>
                <a:cxn ang="0">
                  <a:pos x="78" y="35"/>
                </a:cxn>
                <a:cxn ang="0">
                  <a:pos x="99" y="26"/>
                </a:cxn>
                <a:cxn ang="0">
                  <a:pos x="118" y="21"/>
                </a:cxn>
                <a:cxn ang="0">
                  <a:pos x="137" y="14"/>
                </a:cxn>
                <a:cxn ang="0">
                  <a:pos x="159" y="8"/>
                </a:cxn>
                <a:cxn ang="0">
                  <a:pos x="171" y="5"/>
                </a:cxn>
                <a:cxn ang="0">
                  <a:pos x="189" y="4"/>
                </a:cxn>
                <a:cxn ang="0">
                  <a:pos x="186" y="15"/>
                </a:cxn>
                <a:cxn ang="0">
                  <a:pos x="171" y="22"/>
                </a:cxn>
                <a:cxn ang="0">
                  <a:pos x="157" y="38"/>
                </a:cxn>
                <a:cxn ang="0">
                  <a:pos x="137" y="49"/>
                </a:cxn>
                <a:cxn ang="0">
                  <a:pos x="101" y="54"/>
                </a:cxn>
                <a:cxn ang="0">
                  <a:pos x="64" y="62"/>
                </a:cxn>
                <a:cxn ang="0">
                  <a:pos x="29" y="78"/>
                </a:cxn>
                <a:cxn ang="0">
                  <a:pos x="11" y="85"/>
                </a:cxn>
                <a:cxn ang="0">
                  <a:pos x="2" y="76"/>
                </a:cxn>
              </a:cxnLst>
              <a:rect l="0" t="0" r="r" b="b"/>
              <a:pathLst>
                <a:path w="194" h="87">
                  <a:moveTo>
                    <a:pt x="2" y="76"/>
                  </a:moveTo>
                  <a:cubicBezTo>
                    <a:pt x="4" y="74"/>
                    <a:pt x="2" y="70"/>
                    <a:pt x="8" y="68"/>
                  </a:cubicBezTo>
                  <a:cubicBezTo>
                    <a:pt x="14" y="65"/>
                    <a:pt x="13" y="63"/>
                    <a:pt x="16" y="58"/>
                  </a:cubicBezTo>
                  <a:cubicBezTo>
                    <a:pt x="19" y="54"/>
                    <a:pt x="24" y="50"/>
                    <a:pt x="31" y="50"/>
                  </a:cubicBezTo>
                  <a:cubicBezTo>
                    <a:pt x="39" y="49"/>
                    <a:pt x="36" y="46"/>
                    <a:pt x="39" y="44"/>
                  </a:cubicBezTo>
                  <a:cubicBezTo>
                    <a:pt x="42" y="41"/>
                    <a:pt x="52" y="37"/>
                    <a:pt x="57" y="37"/>
                  </a:cubicBezTo>
                  <a:cubicBezTo>
                    <a:pt x="62" y="36"/>
                    <a:pt x="69" y="38"/>
                    <a:pt x="78" y="35"/>
                  </a:cubicBezTo>
                  <a:cubicBezTo>
                    <a:pt x="87" y="31"/>
                    <a:pt x="92" y="28"/>
                    <a:pt x="99" y="26"/>
                  </a:cubicBezTo>
                  <a:cubicBezTo>
                    <a:pt x="106" y="24"/>
                    <a:pt x="110" y="22"/>
                    <a:pt x="118" y="21"/>
                  </a:cubicBezTo>
                  <a:cubicBezTo>
                    <a:pt x="127" y="20"/>
                    <a:pt x="131" y="17"/>
                    <a:pt x="137" y="14"/>
                  </a:cubicBezTo>
                  <a:cubicBezTo>
                    <a:pt x="144" y="11"/>
                    <a:pt x="150" y="9"/>
                    <a:pt x="159" y="8"/>
                  </a:cubicBezTo>
                  <a:cubicBezTo>
                    <a:pt x="167" y="7"/>
                    <a:pt x="165" y="10"/>
                    <a:pt x="171" y="5"/>
                  </a:cubicBezTo>
                  <a:cubicBezTo>
                    <a:pt x="177" y="0"/>
                    <a:pt x="183" y="2"/>
                    <a:pt x="189" y="4"/>
                  </a:cubicBezTo>
                  <a:cubicBezTo>
                    <a:pt x="194" y="6"/>
                    <a:pt x="190" y="12"/>
                    <a:pt x="186" y="15"/>
                  </a:cubicBezTo>
                  <a:cubicBezTo>
                    <a:pt x="183" y="17"/>
                    <a:pt x="175" y="18"/>
                    <a:pt x="171" y="22"/>
                  </a:cubicBezTo>
                  <a:cubicBezTo>
                    <a:pt x="167" y="25"/>
                    <a:pt x="160" y="34"/>
                    <a:pt x="157" y="38"/>
                  </a:cubicBezTo>
                  <a:cubicBezTo>
                    <a:pt x="155" y="42"/>
                    <a:pt x="148" y="47"/>
                    <a:pt x="137" y="49"/>
                  </a:cubicBezTo>
                  <a:cubicBezTo>
                    <a:pt x="126" y="51"/>
                    <a:pt x="109" y="51"/>
                    <a:pt x="101" y="54"/>
                  </a:cubicBezTo>
                  <a:cubicBezTo>
                    <a:pt x="93" y="56"/>
                    <a:pt x="74" y="56"/>
                    <a:pt x="64" y="62"/>
                  </a:cubicBezTo>
                  <a:cubicBezTo>
                    <a:pt x="53" y="68"/>
                    <a:pt x="37" y="76"/>
                    <a:pt x="29" y="78"/>
                  </a:cubicBezTo>
                  <a:cubicBezTo>
                    <a:pt x="21" y="80"/>
                    <a:pt x="16" y="87"/>
                    <a:pt x="11" y="85"/>
                  </a:cubicBezTo>
                  <a:cubicBezTo>
                    <a:pt x="6" y="83"/>
                    <a:pt x="0" y="78"/>
                    <a:pt x="2" y="76"/>
                  </a:cubicBezTo>
                  <a:close/>
                </a:path>
              </a:pathLst>
            </a:custGeom>
            <a:solidFill>
              <a:srgbClr val="D94E1E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519" dirty="0">
                <a:solidFill>
                  <a:prstClr val="black"/>
                </a:solidFill>
              </a:endParaRPr>
            </a:p>
          </p:txBody>
        </p:sp>
        <p:sp>
          <p:nvSpPr>
            <p:cNvPr id="464" name="Freeform 999"/>
            <p:cNvSpPr>
              <a:spLocks/>
            </p:cNvSpPr>
            <p:nvPr/>
          </p:nvSpPr>
          <p:spPr bwMode="auto">
            <a:xfrm>
              <a:off x="2993380" y="1221755"/>
              <a:ext cx="2222742" cy="1061543"/>
            </a:xfrm>
            <a:custGeom>
              <a:avLst/>
              <a:gdLst/>
              <a:ahLst/>
              <a:cxnLst>
                <a:cxn ang="0">
                  <a:pos x="2" y="75"/>
                </a:cxn>
                <a:cxn ang="0">
                  <a:pos x="7" y="67"/>
                </a:cxn>
                <a:cxn ang="0">
                  <a:pos x="15" y="58"/>
                </a:cxn>
                <a:cxn ang="0">
                  <a:pos x="30" y="49"/>
                </a:cxn>
                <a:cxn ang="0">
                  <a:pos x="38" y="43"/>
                </a:cxn>
                <a:cxn ang="0">
                  <a:pos x="57" y="36"/>
                </a:cxn>
                <a:cxn ang="0">
                  <a:pos x="77" y="34"/>
                </a:cxn>
                <a:cxn ang="0">
                  <a:pos x="98" y="25"/>
                </a:cxn>
                <a:cxn ang="0">
                  <a:pos x="117" y="20"/>
                </a:cxn>
                <a:cxn ang="0">
                  <a:pos x="136" y="13"/>
                </a:cxn>
                <a:cxn ang="0">
                  <a:pos x="157" y="8"/>
                </a:cxn>
                <a:cxn ang="0">
                  <a:pos x="170" y="5"/>
                </a:cxn>
                <a:cxn ang="0">
                  <a:pos x="187" y="3"/>
                </a:cxn>
                <a:cxn ang="0">
                  <a:pos x="185" y="13"/>
                </a:cxn>
                <a:cxn ang="0">
                  <a:pos x="170" y="20"/>
                </a:cxn>
                <a:cxn ang="0">
                  <a:pos x="156" y="37"/>
                </a:cxn>
                <a:cxn ang="0">
                  <a:pos x="136" y="47"/>
                </a:cxn>
                <a:cxn ang="0">
                  <a:pos x="100" y="52"/>
                </a:cxn>
                <a:cxn ang="0">
                  <a:pos x="63" y="60"/>
                </a:cxn>
                <a:cxn ang="0">
                  <a:pos x="28" y="76"/>
                </a:cxn>
                <a:cxn ang="0">
                  <a:pos x="10" y="84"/>
                </a:cxn>
                <a:cxn ang="0">
                  <a:pos x="2" y="75"/>
                </a:cxn>
              </a:cxnLst>
              <a:rect l="0" t="0" r="r" b="b"/>
              <a:pathLst>
                <a:path w="193" h="86">
                  <a:moveTo>
                    <a:pt x="2" y="75"/>
                  </a:moveTo>
                  <a:cubicBezTo>
                    <a:pt x="3" y="73"/>
                    <a:pt x="1" y="69"/>
                    <a:pt x="7" y="67"/>
                  </a:cubicBezTo>
                  <a:cubicBezTo>
                    <a:pt x="13" y="64"/>
                    <a:pt x="12" y="62"/>
                    <a:pt x="15" y="58"/>
                  </a:cubicBezTo>
                  <a:cubicBezTo>
                    <a:pt x="19" y="53"/>
                    <a:pt x="23" y="49"/>
                    <a:pt x="30" y="49"/>
                  </a:cubicBezTo>
                  <a:cubicBezTo>
                    <a:pt x="38" y="48"/>
                    <a:pt x="35" y="45"/>
                    <a:pt x="38" y="43"/>
                  </a:cubicBezTo>
                  <a:cubicBezTo>
                    <a:pt x="41" y="40"/>
                    <a:pt x="52" y="36"/>
                    <a:pt x="57" y="36"/>
                  </a:cubicBezTo>
                  <a:cubicBezTo>
                    <a:pt x="62" y="36"/>
                    <a:pt x="69" y="37"/>
                    <a:pt x="77" y="34"/>
                  </a:cubicBezTo>
                  <a:cubicBezTo>
                    <a:pt x="86" y="30"/>
                    <a:pt x="91" y="27"/>
                    <a:pt x="98" y="25"/>
                  </a:cubicBezTo>
                  <a:cubicBezTo>
                    <a:pt x="105" y="23"/>
                    <a:pt x="109" y="21"/>
                    <a:pt x="117" y="20"/>
                  </a:cubicBezTo>
                  <a:cubicBezTo>
                    <a:pt x="126" y="19"/>
                    <a:pt x="130" y="16"/>
                    <a:pt x="136" y="13"/>
                  </a:cubicBezTo>
                  <a:cubicBezTo>
                    <a:pt x="143" y="10"/>
                    <a:pt x="149" y="9"/>
                    <a:pt x="157" y="8"/>
                  </a:cubicBezTo>
                  <a:cubicBezTo>
                    <a:pt x="166" y="7"/>
                    <a:pt x="164" y="10"/>
                    <a:pt x="170" y="5"/>
                  </a:cubicBezTo>
                  <a:cubicBezTo>
                    <a:pt x="176" y="0"/>
                    <a:pt x="182" y="1"/>
                    <a:pt x="187" y="3"/>
                  </a:cubicBezTo>
                  <a:cubicBezTo>
                    <a:pt x="193" y="5"/>
                    <a:pt x="189" y="11"/>
                    <a:pt x="185" y="13"/>
                  </a:cubicBezTo>
                  <a:cubicBezTo>
                    <a:pt x="182" y="16"/>
                    <a:pt x="174" y="16"/>
                    <a:pt x="170" y="20"/>
                  </a:cubicBezTo>
                  <a:cubicBezTo>
                    <a:pt x="166" y="24"/>
                    <a:pt x="159" y="33"/>
                    <a:pt x="156" y="37"/>
                  </a:cubicBezTo>
                  <a:cubicBezTo>
                    <a:pt x="154" y="40"/>
                    <a:pt x="147" y="45"/>
                    <a:pt x="136" y="47"/>
                  </a:cubicBezTo>
                  <a:cubicBezTo>
                    <a:pt x="126" y="49"/>
                    <a:pt x="108" y="50"/>
                    <a:pt x="100" y="52"/>
                  </a:cubicBezTo>
                  <a:cubicBezTo>
                    <a:pt x="92" y="54"/>
                    <a:pt x="73" y="54"/>
                    <a:pt x="63" y="60"/>
                  </a:cubicBezTo>
                  <a:cubicBezTo>
                    <a:pt x="52" y="66"/>
                    <a:pt x="36" y="74"/>
                    <a:pt x="28" y="76"/>
                  </a:cubicBezTo>
                  <a:cubicBezTo>
                    <a:pt x="20" y="78"/>
                    <a:pt x="15" y="86"/>
                    <a:pt x="10" y="84"/>
                  </a:cubicBezTo>
                  <a:cubicBezTo>
                    <a:pt x="5" y="82"/>
                    <a:pt x="0" y="77"/>
                    <a:pt x="2" y="75"/>
                  </a:cubicBezTo>
                  <a:close/>
                </a:path>
              </a:pathLst>
            </a:custGeom>
            <a:solidFill>
              <a:srgbClr val="D94F2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519" dirty="0">
                <a:solidFill>
                  <a:prstClr val="black"/>
                </a:solidFill>
              </a:endParaRPr>
            </a:p>
          </p:txBody>
        </p:sp>
        <p:sp>
          <p:nvSpPr>
            <p:cNvPr id="465" name="Freeform 1000"/>
            <p:cNvSpPr>
              <a:spLocks/>
            </p:cNvSpPr>
            <p:nvPr/>
          </p:nvSpPr>
          <p:spPr bwMode="auto">
            <a:xfrm>
              <a:off x="2993380" y="1221748"/>
              <a:ext cx="2222742" cy="1049198"/>
            </a:xfrm>
            <a:custGeom>
              <a:avLst/>
              <a:gdLst/>
              <a:ahLst/>
              <a:cxnLst>
                <a:cxn ang="0">
                  <a:pos x="2" y="75"/>
                </a:cxn>
                <a:cxn ang="0">
                  <a:pos x="7" y="67"/>
                </a:cxn>
                <a:cxn ang="0">
                  <a:pos x="16" y="58"/>
                </a:cxn>
                <a:cxn ang="0">
                  <a:pos x="31" y="49"/>
                </a:cxn>
                <a:cxn ang="0">
                  <a:pos x="38" y="43"/>
                </a:cxn>
                <a:cxn ang="0">
                  <a:pos x="57" y="36"/>
                </a:cxn>
                <a:cxn ang="0">
                  <a:pos x="78" y="34"/>
                </a:cxn>
                <a:cxn ang="0">
                  <a:pos x="98" y="25"/>
                </a:cxn>
                <a:cxn ang="0">
                  <a:pos x="117" y="21"/>
                </a:cxn>
                <a:cxn ang="0">
                  <a:pos x="136" y="13"/>
                </a:cxn>
                <a:cxn ang="0">
                  <a:pos x="157" y="8"/>
                </a:cxn>
                <a:cxn ang="0">
                  <a:pos x="170" y="5"/>
                </a:cxn>
                <a:cxn ang="0">
                  <a:pos x="187" y="3"/>
                </a:cxn>
                <a:cxn ang="0">
                  <a:pos x="185" y="13"/>
                </a:cxn>
                <a:cxn ang="0">
                  <a:pos x="170" y="20"/>
                </a:cxn>
                <a:cxn ang="0">
                  <a:pos x="156" y="36"/>
                </a:cxn>
                <a:cxn ang="0">
                  <a:pos x="136" y="46"/>
                </a:cxn>
                <a:cxn ang="0">
                  <a:pos x="100" y="51"/>
                </a:cxn>
                <a:cxn ang="0">
                  <a:pos x="63" y="59"/>
                </a:cxn>
                <a:cxn ang="0">
                  <a:pos x="28" y="75"/>
                </a:cxn>
                <a:cxn ang="0">
                  <a:pos x="10" y="83"/>
                </a:cxn>
                <a:cxn ang="0">
                  <a:pos x="2" y="75"/>
                </a:cxn>
              </a:cxnLst>
              <a:rect l="0" t="0" r="r" b="b"/>
              <a:pathLst>
                <a:path w="193" h="85">
                  <a:moveTo>
                    <a:pt x="2" y="75"/>
                  </a:moveTo>
                  <a:cubicBezTo>
                    <a:pt x="4" y="73"/>
                    <a:pt x="2" y="70"/>
                    <a:pt x="7" y="67"/>
                  </a:cubicBezTo>
                  <a:cubicBezTo>
                    <a:pt x="13" y="65"/>
                    <a:pt x="12" y="62"/>
                    <a:pt x="16" y="58"/>
                  </a:cubicBezTo>
                  <a:cubicBezTo>
                    <a:pt x="19" y="54"/>
                    <a:pt x="23" y="50"/>
                    <a:pt x="31" y="49"/>
                  </a:cubicBezTo>
                  <a:cubicBezTo>
                    <a:pt x="38" y="49"/>
                    <a:pt x="35" y="45"/>
                    <a:pt x="38" y="43"/>
                  </a:cubicBezTo>
                  <a:cubicBezTo>
                    <a:pt x="41" y="41"/>
                    <a:pt x="52" y="37"/>
                    <a:pt x="57" y="36"/>
                  </a:cubicBezTo>
                  <a:cubicBezTo>
                    <a:pt x="62" y="36"/>
                    <a:pt x="69" y="37"/>
                    <a:pt x="78" y="34"/>
                  </a:cubicBezTo>
                  <a:cubicBezTo>
                    <a:pt x="86" y="31"/>
                    <a:pt x="91" y="27"/>
                    <a:pt x="98" y="25"/>
                  </a:cubicBezTo>
                  <a:cubicBezTo>
                    <a:pt x="105" y="23"/>
                    <a:pt x="109" y="22"/>
                    <a:pt x="117" y="21"/>
                  </a:cubicBezTo>
                  <a:cubicBezTo>
                    <a:pt x="126" y="20"/>
                    <a:pt x="130" y="16"/>
                    <a:pt x="136" y="13"/>
                  </a:cubicBezTo>
                  <a:cubicBezTo>
                    <a:pt x="143" y="10"/>
                    <a:pt x="149" y="9"/>
                    <a:pt x="157" y="8"/>
                  </a:cubicBezTo>
                  <a:cubicBezTo>
                    <a:pt x="165" y="7"/>
                    <a:pt x="164" y="10"/>
                    <a:pt x="170" y="5"/>
                  </a:cubicBezTo>
                  <a:cubicBezTo>
                    <a:pt x="176" y="0"/>
                    <a:pt x="182" y="1"/>
                    <a:pt x="187" y="3"/>
                  </a:cubicBezTo>
                  <a:cubicBezTo>
                    <a:pt x="193" y="5"/>
                    <a:pt x="189" y="11"/>
                    <a:pt x="185" y="13"/>
                  </a:cubicBezTo>
                  <a:cubicBezTo>
                    <a:pt x="182" y="16"/>
                    <a:pt x="173" y="16"/>
                    <a:pt x="170" y="20"/>
                  </a:cubicBezTo>
                  <a:cubicBezTo>
                    <a:pt x="166" y="24"/>
                    <a:pt x="158" y="32"/>
                    <a:pt x="156" y="36"/>
                  </a:cubicBezTo>
                  <a:cubicBezTo>
                    <a:pt x="154" y="40"/>
                    <a:pt x="147" y="44"/>
                    <a:pt x="136" y="46"/>
                  </a:cubicBezTo>
                  <a:cubicBezTo>
                    <a:pt x="126" y="48"/>
                    <a:pt x="109" y="49"/>
                    <a:pt x="100" y="51"/>
                  </a:cubicBezTo>
                  <a:cubicBezTo>
                    <a:pt x="92" y="54"/>
                    <a:pt x="74" y="53"/>
                    <a:pt x="63" y="59"/>
                  </a:cubicBezTo>
                  <a:cubicBezTo>
                    <a:pt x="52" y="65"/>
                    <a:pt x="36" y="74"/>
                    <a:pt x="28" y="75"/>
                  </a:cubicBezTo>
                  <a:cubicBezTo>
                    <a:pt x="20" y="77"/>
                    <a:pt x="15" y="85"/>
                    <a:pt x="10" y="83"/>
                  </a:cubicBezTo>
                  <a:cubicBezTo>
                    <a:pt x="5" y="81"/>
                    <a:pt x="0" y="77"/>
                    <a:pt x="2" y="75"/>
                  </a:cubicBezTo>
                  <a:close/>
                </a:path>
              </a:pathLst>
            </a:custGeom>
            <a:solidFill>
              <a:srgbClr val="DB502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519" dirty="0">
                <a:solidFill>
                  <a:prstClr val="black"/>
                </a:solidFill>
              </a:endParaRPr>
            </a:p>
          </p:txBody>
        </p:sp>
        <p:sp>
          <p:nvSpPr>
            <p:cNvPr id="466" name="Freeform 1001"/>
            <p:cNvSpPr>
              <a:spLocks/>
            </p:cNvSpPr>
            <p:nvPr/>
          </p:nvSpPr>
          <p:spPr bwMode="auto">
            <a:xfrm>
              <a:off x="2993380" y="1221748"/>
              <a:ext cx="2222742" cy="1049198"/>
            </a:xfrm>
            <a:custGeom>
              <a:avLst/>
              <a:gdLst/>
              <a:ahLst/>
              <a:cxnLst>
                <a:cxn ang="0">
                  <a:pos x="2" y="75"/>
                </a:cxn>
                <a:cxn ang="0">
                  <a:pos x="7" y="67"/>
                </a:cxn>
                <a:cxn ang="0">
                  <a:pos x="16" y="58"/>
                </a:cxn>
                <a:cxn ang="0">
                  <a:pos x="31" y="49"/>
                </a:cxn>
                <a:cxn ang="0">
                  <a:pos x="39" y="43"/>
                </a:cxn>
                <a:cxn ang="0">
                  <a:pos x="57" y="36"/>
                </a:cxn>
                <a:cxn ang="0">
                  <a:pos x="78" y="34"/>
                </a:cxn>
                <a:cxn ang="0">
                  <a:pos x="98" y="25"/>
                </a:cxn>
                <a:cxn ang="0">
                  <a:pos x="117" y="21"/>
                </a:cxn>
                <a:cxn ang="0">
                  <a:pos x="136" y="14"/>
                </a:cxn>
                <a:cxn ang="0">
                  <a:pos x="157" y="8"/>
                </a:cxn>
                <a:cxn ang="0">
                  <a:pos x="170" y="5"/>
                </a:cxn>
                <a:cxn ang="0">
                  <a:pos x="187" y="4"/>
                </a:cxn>
                <a:cxn ang="0">
                  <a:pos x="185" y="13"/>
                </a:cxn>
                <a:cxn ang="0">
                  <a:pos x="169" y="20"/>
                </a:cxn>
                <a:cxn ang="0">
                  <a:pos x="156" y="36"/>
                </a:cxn>
                <a:cxn ang="0">
                  <a:pos x="136" y="45"/>
                </a:cxn>
                <a:cxn ang="0">
                  <a:pos x="101" y="51"/>
                </a:cxn>
                <a:cxn ang="0">
                  <a:pos x="63" y="58"/>
                </a:cxn>
                <a:cxn ang="0">
                  <a:pos x="29" y="75"/>
                </a:cxn>
                <a:cxn ang="0">
                  <a:pos x="11" y="83"/>
                </a:cxn>
                <a:cxn ang="0">
                  <a:pos x="2" y="75"/>
                </a:cxn>
              </a:cxnLst>
              <a:rect l="0" t="0" r="r" b="b"/>
              <a:pathLst>
                <a:path w="193" h="85">
                  <a:moveTo>
                    <a:pt x="2" y="75"/>
                  </a:moveTo>
                  <a:cubicBezTo>
                    <a:pt x="4" y="73"/>
                    <a:pt x="2" y="70"/>
                    <a:pt x="7" y="67"/>
                  </a:cubicBezTo>
                  <a:cubicBezTo>
                    <a:pt x="13" y="65"/>
                    <a:pt x="13" y="63"/>
                    <a:pt x="16" y="58"/>
                  </a:cubicBezTo>
                  <a:cubicBezTo>
                    <a:pt x="19" y="54"/>
                    <a:pt x="23" y="50"/>
                    <a:pt x="31" y="49"/>
                  </a:cubicBezTo>
                  <a:cubicBezTo>
                    <a:pt x="38" y="49"/>
                    <a:pt x="35" y="46"/>
                    <a:pt x="39" y="43"/>
                  </a:cubicBezTo>
                  <a:cubicBezTo>
                    <a:pt x="42" y="41"/>
                    <a:pt x="52" y="37"/>
                    <a:pt x="57" y="36"/>
                  </a:cubicBezTo>
                  <a:cubicBezTo>
                    <a:pt x="62" y="36"/>
                    <a:pt x="69" y="38"/>
                    <a:pt x="78" y="34"/>
                  </a:cubicBezTo>
                  <a:cubicBezTo>
                    <a:pt x="87" y="31"/>
                    <a:pt x="91" y="27"/>
                    <a:pt x="98" y="25"/>
                  </a:cubicBezTo>
                  <a:cubicBezTo>
                    <a:pt x="105" y="24"/>
                    <a:pt x="109" y="22"/>
                    <a:pt x="117" y="21"/>
                  </a:cubicBezTo>
                  <a:cubicBezTo>
                    <a:pt x="125" y="20"/>
                    <a:pt x="130" y="16"/>
                    <a:pt x="136" y="14"/>
                  </a:cubicBezTo>
                  <a:cubicBezTo>
                    <a:pt x="143" y="11"/>
                    <a:pt x="149" y="9"/>
                    <a:pt x="157" y="8"/>
                  </a:cubicBezTo>
                  <a:cubicBezTo>
                    <a:pt x="165" y="7"/>
                    <a:pt x="164" y="10"/>
                    <a:pt x="170" y="5"/>
                  </a:cubicBezTo>
                  <a:cubicBezTo>
                    <a:pt x="176" y="0"/>
                    <a:pt x="181" y="2"/>
                    <a:pt x="187" y="4"/>
                  </a:cubicBezTo>
                  <a:cubicBezTo>
                    <a:pt x="193" y="6"/>
                    <a:pt x="189" y="11"/>
                    <a:pt x="185" y="13"/>
                  </a:cubicBezTo>
                  <a:cubicBezTo>
                    <a:pt x="182" y="16"/>
                    <a:pt x="173" y="16"/>
                    <a:pt x="169" y="20"/>
                  </a:cubicBezTo>
                  <a:cubicBezTo>
                    <a:pt x="166" y="24"/>
                    <a:pt x="158" y="32"/>
                    <a:pt x="156" y="36"/>
                  </a:cubicBezTo>
                  <a:cubicBezTo>
                    <a:pt x="153" y="40"/>
                    <a:pt x="147" y="44"/>
                    <a:pt x="136" y="45"/>
                  </a:cubicBezTo>
                  <a:cubicBezTo>
                    <a:pt x="126" y="47"/>
                    <a:pt x="109" y="48"/>
                    <a:pt x="101" y="51"/>
                  </a:cubicBezTo>
                  <a:cubicBezTo>
                    <a:pt x="93" y="53"/>
                    <a:pt x="74" y="52"/>
                    <a:pt x="63" y="58"/>
                  </a:cubicBezTo>
                  <a:cubicBezTo>
                    <a:pt x="52" y="64"/>
                    <a:pt x="37" y="73"/>
                    <a:pt x="29" y="75"/>
                  </a:cubicBezTo>
                  <a:cubicBezTo>
                    <a:pt x="20" y="77"/>
                    <a:pt x="16" y="85"/>
                    <a:pt x="11" y="83"/>
                  </a:cubicBezTo>
                  <a:cubicBezTo>
                    <a:pt x="6" y="81"/>
                    <a:pt x="0" y="77"/>
                    <a:pt x="2" y="75"/>
                  </a:cubicBezTo>
                  <a:close/>
                </a:path>
              </a:pathLst>
            </a:custGeom>
            <a:solidFill>
              <a:srgbClr val="DB512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519" dirty="0">
                <a:solidFill>
                  <a:prstClr val="black"/>
                </a:solidFill>
              </a:endParaRPr>
            </a:p>
          </p:txBody>
        </p:sp>
        <p:sp>
          <p:nvSpPr>
            <p:cNvPr id="467" name="Freeform 1002"/>
            <p:cNvSpPr>
              <a:spLocks/>
            </p:cNvSpPr>
            <p:nvPr/>
          </p:nvSpPr>
          <p:spPr bwMode="auto">
            <a:xfrm>
              <a:off x="3004893" y="1234092"/>
              <a:ext cx="2199708" cy="1024512"/>
            </a:xfrm>
            <a:custGeom>
              <a:avLst/>
              <a:gdLst/>
              <a:ahLst/>
              <a:cxnLst>
                <a:cxn ang="0">
                  <a:pos x="2" y="74"/>
                </a:cxn>
                <a:cxn ang="0">
                  <a:pos x="6" y="67"/>
                </a:cxn>
                <a:cxn ang="0">
                  <a:pos x="15" y="57"/>
                </a:cxn>
                <a:cxn ang="0">
                  <a:pos x="30" y="49"/>
                </a:cxn>
                <a:cxn ang="0">
                  <a:pos x="38" y="42"/>
                </a:cxn>
                <a:cxn ang="0">
                  <a:pos x="56" y="35"/>
                </a:cxn>
                <a:cxn ang="0">
                  <a:pos x="77" y="33"/>
                </a:cxn>
                <a:cxn ang="0">
                  <a:pos x="97" y="25"/>
                </a:cxn>
                <a:cxn ang="0">
                  <a:pos x="116" y="20"/>
                </a:cxn>
                <a:cxn ang="0">
                  <a:pos x="135" y="13"/>
                </a:cxn>
                <a:cxn ang="0">
                  <a:pos x="156" y="7"/>
                </a:cxn>
                <a:cxn ang="0">
                  <a:pos x="169" y="5"/>
                </a:cxn>
                <a:cxn ang="0">
                  <a:pos x="186" y="3"/>
                </a:cxn>
                <a:cxn ang="0">
                  <a:pos x="184" y="12"/>
                </a:cxn>
                <a:cxn ang="0">
                  <a:pos x="168" y="19"/>
                </a:cxn>
                <a:cxn ang="0">
                  <a:pos x="155" y="34"/>
                </a:cxn>
                <a:cxn ang="0">
                  <a:pos x="135" y="44"/>
                </a:cxn>
                <a:cxn ang="0">
                  <a:pos x="100" y="49"/>
                </a:cxn>
                <a:cxn ang="0">
                  <a:pos x="62" y="57"/>
                </a:cxn>
                <a:cxn ang="0">
                  <a:pos x="28" y="73"/>
                </a:cxn>
                <a:cxn ang="0">
                  <a:pos x="10" y="81"/>
                </a:cxn>
                <a:cxn ang="0">
                  <a:pos x="2" y="74"/>
                </a:cxn>
              </a:cxnLst>
              <a:rect l="0" t="0" r="r" b="b"/>
              <a:pathLst>
                <a:path w="191" h="83">
                  <a:moveTo>
                    <a:pt x="2" y="74"/>
                  </a:moveTo>
                  <a:cubicBezTo>
                    <a:pt x="4" y="72"/>
                    <a:pt x="1" y="69"/>
                    <a:pt x="6" y="67"/>
                  </a:cubicBezTo>
                  <a:cubicBezTo>
                    <a:pt x="12" y="64"/>
                    <a:pt x="12" y="62"/>
                    <a:pt x="15" y="57"/>
                  </a:cubicBezTo>
                  <a:cubicBezTo>
                    <a:pt x="18" y="53"/>
                    <a:pt x="22" y="49"/>
                    <a:pt x="30" y="49"/>
                  </a:cubicBezTo>
                  <a:cubicBezTo>
                    <a:pt x="37" y="48"/>
                    <a:pt x="35" y="45"/>
                    <a:pt x="38" y="42"/>
                  </a:cubicBezTo>
                  <a:cubicBezTo>
                    <a:pt x="41" y="40"/>
                    <a:pt x="51" y="36"/>
                    <a:pt x="56" y="35"/>
                  </a:cubicBezTo>
                  <a:cubicBezTo>
                    <a:pt x="61" y="35"/>
                    <a:pt x="68" y="37"/>
                    <a:pt x="77" y="33"/>
                  </a:cubicBezTo>
                  <a:cubicBezTo>
                    <a:pt x="86" y="30"/>
                    <a:pt x="90" y="27"/>
                    <a:pt x="97" y="25"/>
                  </a:cubicBezTo>
                  <a:cubicBezTo>
                    <a:pt x="104" y="23"/>
                    <a:pt x="108" y="21"/>
                    <a:pt x="116" y="20"/>
                  </a:cubicBezTo>
                  <a:cubicBezTo>
                    <a:pt x="124" y="19"/>
                    <a:pt x="129" y="16"/>
                    <a:pt x="135" y="13"/>
                  </a:cubicBezTo>
                  <a:cubicBezTo>
                    <a:pt x="142" y="10"/>
                    <a:pt x="148" y="8"/>
                    <a:pt x="156" y="7"/>
                  </a:cubicBezTo>
                  <a:cubicBezTo>
                    <a:pt x="164" y="6"/>
                    <a:pt x="163" y="10"/>
                    <a:pt x="169" y="5"/>
                  </a:cubicBezTo>
                  <a:cubicBezTo>
                    <a:pt x="175" y="0"/>
                    <a:pt x="180" y="1"/>
                    <a:pt x="186" y="3"/>
                  </a:cubicBezTo>
                  <a:cubicBezTo>
                    <a:pt x="191" y="5"/>
                    <a:pt x="188" y="9"/>
                    <a:pt x="184" y="12"/>
                  </a:cubicBezTo>
                  <a:cubicBezTo>
                    <a:pt x="181" y="14"/>
                    <a:pt x="172" y="15"/>
                    <a:pt x="168" y="19"/>
                  </a:cubicBezTo>
                  <a:cubicBezTo>
                    <a:pt x="165" y="23"/>
                    <a:pt x="157" y="30"/>
                    <a:pt x="155" y="34"/>
                  </a:cubicBezTo>
                  <a:cubicBezTo>
                    <a:pt x="152" y="38"/>
                    <a:pt x="146" y="42"/>
                    <a:pt x="135" y="44"/>
                  </a:cubicBezTo>
                  <a:cubicBezTo>
                    <a:pt x="125" y="46"/>
                    <a:pt x="108" y="47"/>
                    <a:pt x="100" y="49"/>
                  </a:cubicBezTo>
                  <a:cubicBezTo>
                    <a:pt x="92" y="52"/>
                    <a:pt x="73" y="51"/>
                    <a:pt x="62" y="57"/>
                  </a:cubicBezTo>
                  <a:cubicBezTo>
                    <a:pt x="51" y="62"/>
                    <a:pt x="36" y="71"/>
                    <a:pt x="28" y="73"/>
                  </a:cubicBezTo>
                  <a:cubicBezTo>
                    <a:pt x="20" y="75"/>
                    <a:pt x="15" y="83"/>
                    <a:pt x="10" y="81"/>
                  </a:cubicBezTo>
                  <a:cubicBezTo>
                    <a:pt x="5" y="80"/>
                    <a:pt x="0" y="76"/>
                    <a:pt x="2" y="74"/>
                  </a:cubicBezTo>
                  <a:close/>
                </a:path>
              </a:pathLst>
            </a:custGeom>
            <a:solidFill>
              <a:srgbClr val="DC5223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519" dirty="0">
                <a:solidFill>
                  <a:prstClr val="black"/>
                </a:solidFill>
              </a:endParaRPr>
            </a:p>
          </p:txBody>
        </p:sp>
        <p:sp>
          <p:nvSpPr>
            <p:cNvPr id="468" name="Freeform 1003"/>
            <p:cNvSpPr>
              <a:spLocks/>
            </p:cNvSpPr>
            <p:nvPr/>
          </p:nvSpPr>
          <p:spPr bwMode="auto">
            <a:xfrm>
              <a:off x="3004893" y="1234092"/>
              <a:ext cx="2199708" cy="1024512"/>
            </a:xfrm>
            <a:custGeom>
              <a:avLst/>
              <a:gdLst/>
              <a:ahLst/>
              <a:cxnLst>
                <a:cxn ang="0">
                  <a:pos x="2" y="74"/>
                </a:cxn>
                <a:cxn ang="0">
                  <a:pos x="6" y="67"/>
                </a:cxn>
                <a:cxn ang="0">
                  <a:pos x="15" y="58"/>
                </a:cxn>
                <a:cxn ang="0">
                  <a:pos x="30" y="49"/>
                </a:cxn>
                <a:cxn ang="0">
                  <a:pos x="38" y="43"/>
                </a:cxn>
                <a:cxn ang="0">
                  <a:pos x="56" y="36"/>
                </a:cxn>
                <a:cxn ang="0">
                  <a:pos x="77" y="34"/>
                </a:cxn>
                <a:cxn ang="0">
                  <a:pos x="97" y="25"/>
                </a:cxn>
                <a:cxn ang="0">
                  <a:pos x="116" y="20"/>
                </a:cxn>
                <a:cxn ang="0">
                  <a:pos x="135" y="13"/>
                </a:cxn>
                <a:cxn ang="0">
                  <a:pos x="156" y="8"/>
                </a:cxn>
                <a:cxn ang="0">
                  <a:pos x="169" y="5"/>
                </a:cxn>
                <a:cxn ang="0">
                  <a:pos x="186" y="3"/>
                </a:cxn>
                <a:cxn ang="0">
                  <a:pos x="184" y="12"/>
                </a:cxn>
                <a:cxn ang="0">
                  <a:pos x="168" y="18"/>
                </a:cxn>
                <a:cxn ang="0">
                  <a:pos x="155" y="34"/>
                </a:cxn>
                <a:cxn ang="0">
                  <a:pos x="135" y="43"/>
                </a:cxn>
                <a:cxn ang="0">
                  <a:pos x="100" y="48"/>
                </a:cxn>
                <a:cxn ang="0">
                  <a:pos x="62" y="56"/>
                </a:cxn>
                <a:cxn ang="0">
                  <a:pos x="28" y="72"/>
                </a:cxn>
                <a:cxn ang="0">
                  <a:pos x="10" y="81"/>
                </a:cxn>
                <a:cxn ang="0">
                  <a:pos x="2" y="74"/>
                </a:cxn>
              </a:cxnLst>
              <a:rect l="0" t="0" r="r" b="b"/>
              <a:pathLst>
                <a:path w="191" h="83">
                  <a:moveTo>
                    <a:pt x="2" y="74"/>
                  </a:moveTo>
                  <a:cubicBezTo>
                    <a:pt x="4" y="72"/>
                    <a:pt x="1" y="69"/>
                    <a:pt x="6" y="67"/>
                  </a:cubicBezTo>
                  <a:cubicBezTo>
                    <a:pt x="12" y="65"/>
                    <a:pt x="12" y="62"/>
                    <a:pt x="15" y="58"/>
                  </a:cubicBezTo>
                  <a:cubicBezTo>
                    <a:pt x="18" y="53"/>
                    <a:pt x="22" y="49"/>
                    <a:pt x="30" y="49"/>
                  </a:cubicBezTo>
                  <a:cubicBezTo>
                    <a:pt x="37" y="48"/>
                    <a:pt x="35" y="45"/>
                    <a:pt x="38" y="43"/>
                  </a:cubicBezTo>
                  <a:cubicBezTo>
                    <a:pt x="41" y="40"/>
                    <a:pt x="51" y="36"/>
                    <a:pt x="56" y="36"/>
                  </a:cubicBezTo>
                  <a:cubicBezTo>
                    <a:pt x="61" y="35"/>
                    <a:pt x="69" y="37"/>
                    <a:pt x="77" y="34"/>
                  </a:cubicBezTo>
                  <a:cubicBezTo>
                    <a:pt x="86" y="30"/>
                    <a:pt x="90" y="27"/>
                    <a:pt x="97" y="25"/>
                  </a:cubicBezTo>
                  <a:cubicBezTo>
                    <a:pt x="104" y="23"/>
                    <a:pt x="108" y="21"/>
                    <a:pt x="116" y="20"/>
                  </a:cubicBezTo>
                  <a:cubicBezTo>
                    <a:pt x="124" y="19"/>
                    <a:pt x="129" y="16"/>
                    <a:pt x="135" y="13"/>
                  </a:cubicBezTo>
                  <a:cubicBezTo>
                    <a:pt x="142" y="10"/>
                    <a:pt x="148" y="9"/>
                    <a:pt x="156" y="8"/>
                  </a:cubicBezTo>
                  <a:cubicBezTo>
                    <a:pt x="164" y="7"/>
                    <a:pt x="163" y="10"/>
                    <a:pt x="169" y="5"/>
                  </a:cubicBezTo>
                  <a:cubicBezTo>
                    <a:pt x="175" y="0"/>
                    <a:pt x="180" y="1"/>
                    <a:pt x="186" y="3"/>
                  </a:cubicBezTo>
                  <a:cubicBezTo>
                    <a:pt x="191" y="5"/>
                    <a:pt x="188" y="9"/>
                    <a:pt x="184" y="12"/>
                  </a:cubicBezTo>
                  <a:cubicBezTo>
                    <a:pt x="181" y="14"/>
                    <a:pt x="172" y="15"/>
                    <a:pt x="168" y="18"/>
                  </a:cubicBezTo>
                  <a:cubicBezTo>
                    <a:pt x="164" y="22"/>
                    <a:pt x="157" y="30"/>
                    <a:pt x="155" y="34"/>
                  </a:cubicBezTo>
                  <a:cubicBezTo>
                    <a:pt x="152" y="38"/>
                    <a:pt x="146" y="41"/>
                    <a:pt x="135" y="43"/>
                  </a:cubicBezTo>
                  <a:cubicBezTo>
                    <a:pt x="125" y="45"/>
                    <a:pt x="108" y="46"/>
                    <a:pt x="100" y="48"/>
                  </a:cubicBezTo>
                  <a:cubicBezTo>
                    <a:pt x="92" y="51"/>
                    <a:pt x="73" y="50"/>
                    <a:pt x="62" y="56"/>
                  </a:cubicBezTo>
                  <a:cubicBezTo>
                    <a:pt x="51" y="62"/>
                    <a:pt x="36" y="70"/>
                    <a:pt x="28" y="72"/>
                  </a:cubicBezTo>
                  <a:cubicBezTo>
                    <a:pt x="20" y="74"/>
                    <a:pt x="15" y="83"/>
                    <a:pt x="10" y="81"/>
                  </a:cubicBezTo>
                  <a:cubicBezTo>
                    <a:pt x="5" y="79"/>
                    <a:pt x="0" y="76"/>
                    <a:pt x="2" y="74"/>
                  </a:cubicBezTo>
                  <a:close/>
                </a:path>
              </a:pathLst>
            </a:custGeom>
            <a:solidFill>
              <a:srgbClr val="DC532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519" dirty="0">
                <a:solidFill>
                  <a:prstClr val="black"/>
                </a:solidFill>
              </a:endParaRPr>
            </a:p>
          </p:txBody>
        </p:sp>
        <p:sp>
          <p:nvSpPr>
            <p:cNvPr id="469" name="Freeform 1004"/>
            <p:cNvSpPr>
              <a:spLocks/>
            </p:cNvSpPr>
            <p:nvPr/>
          </p:nvSpPr>
          <p:spPr bwMode="auto">
            <a:xfrm>
              <a:off x="3016525" y="1234092"/>
              <a:ext cx="2188191" cy="1024512"/>
            </a:xfrm>
            <a:custGeom>
              <a:avLst/>
              <a:gdLst/>
              <a:ahLst/>
              <a:cxnLst>
                <a:cxn ang="0">
                  <a:pos x="1" y="74"/>
                </a:cxn>
                <a:cxn ang="0">
                  <a:pos x="5" y="67"/>
                </a:cxn>
                <a:cxn ang="0">
                  <a:pos x="14" y="58"/>
                </a:cxn>
                <a:cxn ang="0">
                  <a:pos x="29" y="49"/>
                </a:cxn>
                <a:cxn ang="0">
                  <a:pos x="37" y="43"/>
                </a:cxn>
                <a:cxn ang="0">
                  <a:pos x="55" y="36"/>
                </a:cxn>
                <a:cxn ang="0">
                  <a:pos x="76" y="34"/>
                </a:cxn>
                <a:cxn ang="0">
                  <a:pos x="96" y="25"/>
                </a:cxn>
                <a:cxn ang="0">
                  <a:pos x="115" y="20"/>
                </a:cxn>
                <a:cxn ang="0">
                  <a:pos x="134" y="13"/>
                </a:cxn>
                <a:cxn ang="0">
                  <a:pos x="155" y="8"/>
                </a:cxn>
                <a:cxn ang="0">
                  <a:pos x="168" y="5"/>
                </a:cxn>
                <a:cxn ang="0">
                  <a:pos x="184" y="3"/>
                </a:cxn>
                <a:cxn ang="0">
                  <a:pos x="184" y="11"/>
                </a:cxn>
                <a:cxn ang="0">
                  <a:pos x="167" y="18"/>
                </a:cxn>
                <a:cxn ang="0">
                  <a:pos x="153" y="33"/>
                </a:cxn>
                <a:cxn ang="0">
                  <a:pos x="134" y="42"/>
                </a:cxn>
                <a:cxn ang="0">
                  <a:pos x="100" y="48"/>
                </a:cxn>
                <a:cxn ang="0">
                  <a:pos x="61" y="55"/>
                </a:cxn>
                <a:cxn ang="0">
                  <a:pos x="27" y="72"/>
                </a:cxn>
                <a:cxn ang="0">
                  <a:pos x="9" y="81"/>
                </a:cxn>
                <a:cxn ang="0">
                  <a:pos x="1" y="74"/>
                </a:cxn>
              </a:cxnLst>
              <a:rect l="0" t="0" r="r" b="b"/>
              <a:pathLst>
                <a:path w="190" h="83">
                  <a:moveTo>
                    <a:pt x="1" y="74"/>
                  </a:moveTo>
                  <a:cubicBezTo>
                    <a:pt x="3" y="73"/>
                    <a:pt x="0" y="70"/>
                    <a:pt x="5" y="67"/>
                  </a:cubicBezTo>
                  <a:cubicBezTo>
                    <a:pt x="11" y="65"/>
                    <a:pt x="11" y="62"/>
                    <a:pt x="14" y="58"/>
                  </a:cubicBezTo>
                  <a:cubicBezTo>
                    <a:pt x="17" y="54"/>
                    <a:pt x="22" y="50"/>
                    <a:pt x="29" y="49"/>
                  </a:cubicBezTo>
                  <a:cubicBezTo>
                    <a:pt x="36" y="49"/>
                    <a:pt x="34" y="45"/>
                    <a:pt x="37" y="43"/>
                  </a:cubicBezTo>
                  <a:cubicBezTo>
                    <a:pt x="40" y="41"/>
                    <a:pt x="50" y="36"/>
                    <a:pt x="55" y="36"/>
                  </a:cubicBezTo>
                  <a:cubicBezTo>
                    <a:pt x="60" y="35"/>
                    <a:pt x="68" y="37"/>
                    <a:pt x="76" y="34"/>
                  </a:cubicBezTo>
                  <a:cubicBezTo>
                    <a:pt x="85" y="30"/>
                    <a:pt x="89" y="27"/>
                    <a:pt x="96" y="25"/>
                  </a:cubicBezTo>
                  <a:cubicBezTo>
                    <a:pt x="103" y="23"/>
                    <a:pt x="107" y="21"/>
                    <a:pt x="115" y="20"/>
                  </a:cubicBezTo>
                  <a:cubicBezTo>
                    <a:pt x="123" y="19"/>
                    <a:pt x="128" y="16"/>
                    <a:pt x="134" y="13"/>
                  </a:cubicBezTo>
                  <a:cubicBezTo>
                    <a:pt x="141" y="10"/>
                    <a:pt x="147" y="9"/>
                    <a:pt x="155" y="8"/>
                  </a:cubicBezTo>
                  <a:cubicBezTo>
                    <a:pt x="163" y="7"/>
                    <a:pt x="162" y="10"/>
                    <a:pt x="168" y="5"/>
                  </a:cubicBezTo>
                  <a:cubicBezTo>
                    <a:pt x="174" y="0"/>
                    <a:pt x="179" y="1"/>
                    <a:pt x="184" y="3"/>
                  </a:cubicBezTo>
                  <a:cubicBezTo>
                    <a:pt x="190" y="5"/>
                    <a:pt x="187" y="9"/>
                    <a:pt x="184" y="11"/>
                  </a:cubicBezTo>
                  <a:cubicBezTo>
                    <a:pt x="180" y="14"/>
                    <a:pt x="171" y="14"/>
                    <a:pt x="167" y="18"/>
                  </a:cubicBezTo>
                  <a:cubicBezTo>
                    <a:pt x="163" y="22"/>
                    <a:pt x="156" y="29"/>
                    <a:pt x="153" y="33"/>
                  </a:cubicBezTo>
                  <a:cubicBezTo>
                    <a:pt x="151" y="37"/>
                    <a:pt x="145" y="40"/>
                    <a:pt x="134" y="42"/>
                  </a:cubicBezTo>
                  <a:cubicBezTo>
                    <a:pt x="124" y="44"/>
                    <a:pt x="108" y="45"/>
                    <a:pt x="100" y="48"/>
                  </a:cubicBezTo>
                  <a:cubicBezTo>
                    <a:pt x="92" y="50"/>
                    <a:pt x="72" y="49"/>
                    <a:pt x="61" y="55"/>
                  </a:cubicBezTo>
                  <a:cubicBezTo>
                    <a:pt x="51" y="61"/>
                    <a:pt x="35" y="70"/>
                    <a:pt x="27" y="72"/>
                  </a:cubicBezTo>
                  <a:cubicBezTo>
                    <a:pt x="19" y="74"/>
                    <a:pt x="14" y="83"/>
                    <a:pt x="9" y="81"/>
                  </a:cubicBezTo>
                  <a:cubicBezTo>
                    <a:pt x="4" y="79"/>
                    <a:pt x="0" y="76"/>
                    <a:pt x="1" y="74"/>
                  </a:cubicBezTo>
                  <a:close/>
                </a:path>
              </a:pathLst>
            </a:custGeom>
            <a:solidFill>
              <a:srgbClr val="DD542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519" dirty="0">
                <a:solidFill>
                  <a:prstClr val="black"/>
                </a:solidFill>
              </a:endParaRPr>
            </a:p>
          </p:txBody>
        </p:sp>
        <p:sp>
          <p:nvSpPr>
            <p:cNvPr id="470" name="Freeform 1005"/>
            <p:cNvSpPr>
              <a:spLocks/>
            </p:cNvSpPr>
            <p:nvPr/>
          </p:nvSpPr>
          <p:spPr bwMode="auto">
            <a:xfrm>
              <a:off x="3016525" y="1246436"/>
              <a:ext cx="2188191" cy="999824"/>
            </a:xfrm>
            <a:custGeom>
              <a:avLst/>
              <a:gdLst/>
              <a:ahLst/>
              <a:cxnLst>
                <a:cxn ang="0">
                  <a:pos x="2" y="73"/>
                </a:cxn>
                <a:cxn ang="0">
                  <a:pos x="6" y="66"/>
                </a:cxn>
                <a:cxn ang="0">
                  <a:pos x="14" y="57"/>
                </a:cxn>
                <a:cxn ang="0">
                  <a:pos x="29" y="48"/>
                </a:cxn>
                <a:cxn ang="0">
                  <a:pos x="37" y="42"/>
                </a:cxn>
                <a:cxn ang="0">
                  <a:pos x="55" y="35"/>
                </a:cxn>
                <a:cxn ang="0">
                  <a:pos x="77" y="33"/>
                </a:cxn>
                <a:cxn ang="0">
                  <a:pos x="96" y="24"/>
                </a:cxn>
                <a:cxn ang="0">
                  <a:pos x="115" y="19"/>
                </a:cxn>
                <a:cxn ang="0">
                  <a:pos x="134" y="13"/>
                </a:cxn>
                <a:cxn ang="0">
                  <a:pos x="155" y="7"/>
                </a:cxn>
                <a:cxn ang="0">
                  <a:pos x="168" y="5"/>
                </a:cxn>
                <a:cxn ang="0">
                  <a:pos x="184" y="2"/>
                </a:cxn>
                <a:cxn ang="0">
                  <a:pos x="184" y="10"/>
                </a:cxn>
                <a:cxn ang="0">
                  <a:pos x="167" y="17"/>
                </a:cxn>
                <a:cxn ang="0">
                  <a:pos x="153" y="32"/>
                </a:cxn>
                <a:cxn ang="0">
                  <a:pos x="134" y="41"/>
                </a:cxn>
                <a:cxn ang="0">
                  <a:pos x="100" y="46"/>
                </a:cxn>
                <a:cxn ang="0">
                  <a:pos x="61" y="53"/>
                </a:cxn>
                <a:cxn ang="0">
                  <a:pos x="27" y="70"/>
                </a:cxn>
                <a:cxn ang="0">
                  <a:pos x="10" y="79"/>
                </a:cxn>
                <a:cxn ang="0">
                  <a:pos x="2" y="73"/>
                </a:cxn>
              </a:cxnLst>
              <a:rect l="0" t="0" r="r" b="b"/>
              <a:pathLst>
                <a:path w="190" h="81">
                  <a:moveTo>
                    <a:pt x="2" y="73"/>
                  </a:moveTo>
                  <a:cubicBezTo>
                    <a:pt x="4" y="72"/>
                    <a:pt x="0" y="69"/>
                    <a:pt x="6" y="66"/>
                  </a:cubicBezTo>
                  <a:cubicBezTo>
                    <a:pt x="11" y="64"/>
                    <a:pt x="11" y="62"/>
                    <a:pt x="14" y="57"/>
                  </a:cubicBezTo>
                  <a:cubicBezTo>
                    <a:pt x="17" y="53"/>
                    <a:pt x="22" y="49"/>
                    <a:pt x="29" y="48"/>
                  </a:cubicBezTo>
                  <a:cubicBezTo>
                    <a:pt x="37" y="48"/>
                    <a:pt x="34" y="45"/>
                    <a:pt x="37" y="42"/>
                  </a:cubicBezTo>
                  <a:cubicBezTo>
                    <a:pt x="41" y="40"/>
                    <a:pt x="50" y="35"/>
                    <a:pt x="55" y="35"/>
                  </a:cubicBezTo>
                  <a:cubicBezTo>
                    <a:pt x="60" y="34"/>
                    <a:pt x="68" y="36"/>
                    <a:pt x="77" y="33"/>
                  </a:cubicBezTo>
                  <a:cubicBezTo>
                    <a:pt x="85" y="30"/>
                    <a:pt x="89" y="26"/>
                    <a:pt x="96" y="24"/>
                  </a:cubicBezTo>
                  <a:cubicBezTo>
                    <a:pt x="103" y="23"/>
                    <a:pt x="107" y="20"/>
                    <a:pt x="115" y="19"/>
                  </a:cubicBezTo>
                  <a:cubicBezTo>
                    <a:pt x="123" y="18"/>
                    <a:pt x="128" y="16"/>
                    <a:pt x="134" y="13"/>
                  </a:cubicBezTo>
                  <a:cubicBezTo>
                    <a:pt x="141" y="10"/>
                    <a:pt x="146" y="8"/>
                    <a:pt x="155" y="7"/>
                  </a:cubicBezTo>
                  <a:cubicBezTo>
                    <a:pt x="163" y="6"/>
                    <a:pt x="162" y="10"/>
                    <a:pt x="168" y="5"/>
                  </a:cubicBezTo>
                  <a:cubicBezTo>
                    <a:pt x="174" y="0"/>
                    <a:pt x="178" y="0"/>
                    <a:pt x="184" y="2"/>
                  </a:cubicBezTo>
                  <a:cubicBezTo>
                    <a:pt x="190" y="4"/>
                    <a:pt x="187" y="8"/>
                    <a:pt x="184" y="10"/>
                  </a:cubicBezTo>
                  <a:cubicBezTo>
                    <a:pt x="180" y="13"/>
                    <a:pt x="170" y="13"/>
                    <a:pt x="167" y="17"/>
                  </a:cubicBezTo>
                  <a:cubicBezTo>
                    <a:pt x="163" y="21"/>
                    <a:pt x="156" y="28"/>
                    <a:pt x="153" y="32"/>
                  </a:cubicBezTo>
                  <a:cubicBezTo>
                    <a:pt x="151" y="36"/>
                    <a:pt x="145" y="39"/>
                    <a:pt x="134" y="41"/>
                  </a:cubicBezTo>
                  <a:cubicBezTo>
                    <a:pt x="124" y="43"/>
                    <a:pt x="108" y="44"/>
                    <a:pt x="100" y="46"/>
                  </a:cubicBezTo>
                  <a:cubicBezTo>
                    <a:pt x="92" y="49"/>
                    <a:pt x="72" y="47"/>
                    <a:pt x="61" y="53"/>
                  </a:cubicBezTo>
                  <a:cubicBezTo>
                    <a:pt x="51" y="59"/>
                    <a:pt x="35" y="68"/>
                    <a:pt x="27" y="70"/>
                  </a:cubicBezTo>
                  <a:cubicBezTo>
                    <a:pt x="19" y="72"/>
                    <a:pt x="15" y="81"/>
                    <a:pt x="10" y="79"/>
                  </a:cubicBezTo>
                  <a:cubicBezTo>
                    <a:pt x="5" y="77"/>
                    <a:pt x="0" y="75"/>
                    <a:pt x="2" y="73"/>
                  </a:cubicBezTo>
                  <a:close/>
                </a:path>
              </a:pathLst>
            </a:custGeom>
            <a:solidFill>
              <a:srgbClr val="DD552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519" dirty="0">
                <a:solidFill>
                  <a:prstClr val="black"/>
                </a:solidFill>
              </a:endParaRPr>
            </a:p>
          </p:txBody>
        </p:sp>
        <p:sp>
          <p:nvSpPr>
            <p:cNvPr id="471" name="Freeform 1006"/>
            <p:cNvSpPr>
              <a:spLocks/>
            </p:cNvSpPr>
            <p:nvPr/>
          </p:nvSpPr>
          <p:spPr bwMode="auto">
            <a:xfrm>
              <a:off x="3016525" y="1246436"/>
              <a:ext cx="2188191" cy="999824"/>
            </a:xfrm>
            <a:custGeom>
              <a:avLst/>
              <a:gdLst/>
              <a:ahLst/>
              <a:cxnLst>
                <a:cxn ang="0">
                  <a:pos x="2" y="74"/>
                </a:cxn>
                <a:cxn ang="0">
                  <a:pos x="6" y="67"/>
                </a:cxn>
                <a:cxn ang="0">
                  <a:pos x="14" y="57"/>
                </a:cxn>
                <a:cxn ang="0">
                  <a:pos x="29" y="49"/>
                </a:cxn>
                <a:cxn ang="0">
                  <a:pos x="38" y="42"/>
                </a:cxn>
                <a:cxn ang="0">
                  <a:pos x="55" y="35"/>
                </a:cxn>
                <a:cxn ang="0">
                  <a:pos x="77" y="33"/>
                </a:cxn>
                <a:cxn ang="0">
                  <a:pos x="96" y="25"/>
                </a:cxn>
                <a:cxn ang="0">
                  <a:pos x="115" y="20"/>
                </a:cxn>
                <a:cxn ang="0">
                  <a:pos x="134" y="13"/>
                </a:cxn>
                <a:cxn ang="0">
                  <a:pos x="154" y="8"/>
                </a:cxn>
                <a:cxn ang="0">
                  <a:pos x="168" y="5"/>
                </a:cxn>
                <a:cxn ang="0">
                  <a:pos x="184" y="2"/>
                </a:cxn>
                <a:cxn ang="0">
                  <a:pos x="184" y="10"/>
                </a:cxn>
                <a:cxn ang="0">
                  <a:pos x="166" y="17"/>
                </a:cxn>
                <a:cxn ang="0">
                  <a:pos x="153" y="31"/>
                </a:cxn>
                <a:cxn ang="0">
                  <a:pos x="134" y="40"/>
                </a:cxn>
                <a:cxn ang="0">
                  <a:pos x="100" y="45"/>
                </a:cxn>
                <a:cxn ang="0">
                  <a:pos x="61" y="52"/>
                </a:cxn>
                <a:cxn ang="0">
                  <a:pos x="27" y="69"/>
                </a:cxn>
                <a:cxn ang="0">
                  <a:pos x="10" y="79"/>
                </a:cxn>
                <a:cxn ang="0">
                  <a:pos x="2" y="74"/>
                </a:cxn>
              </a:cxnLst>
              <a:rect l="0" t="0" r="r" b="b"/>
              <a:pathLst>
                <a:path w="190" h="81">
                  <a:moveTo>
                    <a:pt x="2" y="74"/>
                  </a:moveTo>
                  <a:cubicBezTo>
                    <a:pt x="4" y="72"/>
                    <a:pt x="0" y="69"/>
                    <a:pt x="6" y="67"/>
                  </a:cubicBezTo>
                  <a:cubicBezTo>
                    <a:pt x="11" y="64"/>
                    <a:pt x="11" y="62"/>
                    <a:pt x="14" y="57"/>
                  </a:cubicBezTo>
                  <a:cubicBezTo>
                    <a:pt x="17" y="53"/>
                    <a:pt x="22" y="49"/>
                    <a:pt x="29" y="49"/>
                  </a:cubicBezTo>
                  <a:cubicBezTo>
                    <a:pt x="37" y="48"/>
                    <a:pt x="34" y="45"/>
                    <a:pt x="38" y="42"/>
                  </a:cubicBezTo>
                  <a:cubicBezTo>
                    <a:pt x="41" y="40"/>
                    <a:pt x="50" y="35"/>
                    <a:pt x="55" y="35"/>
                  </a:cubicBezTo>
                  <a:cubicBezTo>
                    <a:pt x="60" y="34"/>
                    <a:pt x="68" y="37"/>
                    <a:pt x="77" y="33"/>
                  </a:cubicBezTo>
                  <a:cubicBezTo>
                    <a:pt x="86" y="30"/>
                    <a:pt x="89" y="27"/>
                    <a:pt x="96" y="25"/>
                  </a:cubicBezTo>
                  <a:cubicBezTo>
                    <a:pt x="103" y="23"/>
                    <a:pt x="107" y="21"/>
                    <a:pt x="115" y="20"/>
                  </a:cubicBezTo>
                  <a:cubicBezTo>
                    <a:pt x="123" y="19"/>
                    <a:pt x="128" y="16"/>
                    <a:pt x="134" y="13"/>
                  </a:cubicBezTo>
                  <a:cubicBezTo>
                    <a:pt x="141" y="10"/>
                    <a:pt x="146" y="9"/>
                    <a:pt x="154" y="8"/>
                  </a:cubicBezTo>
                  <a:cubicBezTo>
                    <a:pt x="162" y="7"/>
                    <a:pt x="162" y="10"/>
                    <a:pt x="168" y="5"/>
                  </a:cubicBezTo>
                  <a:cubicBezTo>
                    <a:pt x="174" y="0"/>
                    <a:pt x="178" y="0"/>
                    <a:pt x="184" y="2"/>
                  </a:cubicBezTo>
                  <a:cubicBezTo>
                    <a:pt x="190" y="4"/>
                    <a:pt x="187" y="8"/>
                    <a:pt x="184" y="10"/>
                  </a:cubicBezTo>
                  <a:cubicBezTo>
                    <a:pt x="180" y="12"/>
                    <a:pt x="170" y="13"/>
                    <a:pt x="166" y="17"/>
                  </a:cubicBezTo>
                  <a:cubicBezTo>
                    <a:pt x="163" y="21"/>
                    <a:pt x="156" y="28"/>
                    <a:pt x="153" y="31"/>
                  </a:cubicBezTo>
                  <a:cubicBezTo>
                    <a:pt x="151" y="35"/>
                    <a:pt x="145" y="38"/>
                    <a:pt x="134" y="40"/>
                  </a:cubicBezTo>
                  <a:cubicBezTo>
                    <a:pt x="124" y="42"/>
                    <a:pt x="108" y="43"/>
                    <a:pt x="100" y="45"/>
                  </a:cubicBezTo>
                  <a:cubicBezTo>
                    <a:pt x="92" y="48"/>
                    <a:pt x="72" y="47"/>
                    <a:pt x="61" y="52"/>
                  </a:cubicBezTo>
                  <a:cubicBezTo>
                    <a:pt x="51" y="58"/>
                    <a:pt x="35" y="67"/>
                    <a:pt x="27" y="69"/>
                  </a:cubicBezTo>
                  <a:cubicBezTo>
                    <a:pt x="19" y="71"/>
                    <a:pt x="15" y="81"/>
                    <a:pt x="10" y="79"/>
                  </a:cubicBezTo>
                  <a:cubicBezTo>
                    <a:pt x="5" y="77"/>
                    <a:pt x="0" y="75"/>
                    <a:pt x="2" y="74"/>
                  </a:cubicBezTo>
                  <a:close/>
                </a:path>
              </a:pathLst>
            </a:custGeom>
            <a:solidFill>
              <a:srgbClr val="DE562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519" dirty="0">
                <a:solidFill>
                  <a:prstClr val="black"/>
                </a:solidFill>
              </a:endParaRPr>
            </a:p>
          </p:txBody>
        </p:sp>
        <p:sp>
          <p:nvSpPr>
            <p:cNvPr id="472" name="Freeform 1007"/>
            <p:cNvSpPr>
              <a:spLocks/>
            </p:cNvSpPr>
            <p:nvPr/>
          </p:nvSpPr>
          <p:spPr bwMode="auto">
            <a:xfrm>
              <a:off x="3016414" y="1246436"/>
              <a:ext cx="2176674" cy="999824"/>
            </a:xfrm>
            <a:custGeom>
              <a:avLst/>
              <a:gdLst/>
              <a:ahLst/>
              <a:cxnLst>
                <a:cxn ang="0">
                  <a:pos x="2" y="74"/>
                </a:cxn>
                <a:cxn ang="0">
                  <a:pos x="6" y="67"/>
                </a:cxn>
                <a:cxn ang="0">
                  <a:pos x="14" y="58"/>
                </a:cxn>
                <a:cxn ang="0">
                  <a:pos x="29" y="49"/>
                </a:cxn>
                <a:cxn ang="0">
                  <a:pos x="38" y="43"/>
                </a:cxn>
                <a:cxn ang="0">
                  <a:pos x="56" y="35"/>
                </a:cxn>
                <a:cxn ang="0">
                  <a:pos x="77" y="33"/>
                </a:cxn>
                <a:cxn ang="0">
                  <a:pos x="96" y="25"/>
                </a:cxn>
                <a:cxn ang="0">
                  <a:pos x="115" y="20"/>
                </a:cxn>
                <a:cxn ang="0">
                  <a:pos x="134" y="13"/>
                </a:cxn>
                <a:cxn ang="0">
                  <a:pos x="154" y="8"/>
                </a:cxn>
                <a:cxn ang="0">
                  <a:pos x="168" y="5"/>
                </a:cxn>
                <a:cxn ang="0">
                  <a:pos x="184" y="2"/>
                </a:cxn>
                <a:cxn ang="0">
                  <a:pos x="184" y="10"/>
                </a:cxn>
                <a:cxn ang="0">
                  <a:pos x="166" y="17"/>
                </a:cxn>
                <a:cxn ang="0">
                  <a:pos x="153" y="31"/>
                </a:cxn>
                <a:cxn ang="0">
                  <a:pos x="134" y="39"/>
                </a:cxn>
                <a:cxn ang="0">
                  <a:pos x="101" y="45"/>
                </a:cxn>
                <a:cxn ang="0">
                  <a:pos x="61" y="52"/>
                </a:cxn>
                <a:cxn ang="0">
                  <a:pos x="27" y="68"/>
                </a:cxn>
                <a:cxn ang="0">
                  <a:pos x="10" y="79"/>
                </a:cxn>
                <a:cxn ang="0">
                  <a:pos x="2" y="74"/>
                </a:cxn>
              </a:cxnLst>
              <a:rect l="0" t="0" r="r" b="b"/>
              <a:pathLst>
                <a:path w="189" h="81">
                  <a:moveTo>
                    <a:pt x="2" y="74"/>
                  </a:moveTo>
                  <a:cubicBezTo>
                    <a:pt x="4" y="72"/>
                    <a:pt x="0" y="69"/>
                    <a:pt x="6" y="67"/>
                  </a:cubicBezTo>
                  <a:cubicBezTo>
                    <a:pt x="11" y="65"/>
                    <a:pt x="11" y="62"/>
                    <a:pt x="14" y="58"/>
                  </a:cubicBezTo>
                  <a:cubicBezTo>
                    <a:pt x="18" y="53"/>
                    <a:pt x="22" y="49"/>
                    <a:pt x="29" y="49"/>
                  </a:cubicBezTo>
                  <a:cubicBezTo>
                    <a:pt x="37" y="48"/>
                    <a:pt x="35" y="45"/>
                    <a:pt x="38" y="43"/>
                  </a:cubicBezTo>
                  <a:cubicBezTo>
                    <a:pt x="41" y="40"/>
                    <a:pt x="51" y="36"/>
                    <a:pt x="56" y="35"/>
                  </a:cubicBezTo>
                  <a:cubicBezTo>
                    <a:pt x="61" y="35"/>
                    <a:pt x="68" y="37"/>
                    <a:pt x="77" y="33"/>
                  </a:cubicBezTo>
                  <a:cubicBezTo>
                    <a:pt x="86" y="30"/>
                    <a:pt x="89" y="27"/>
                    <a:pt x="96" y="25"/>
                  </a:cubicBezTo>
                  <a:cubicBezTo>
                    <a:pt x="103" y="23"/>
                    <a:pt x="107" y="21"/>
                    <a:pt x="115" y="20"/>
                  </a:cubicBezTo>
                  <a:cubicBezTo>
                    <a:pt x="123" y="19"/>
                    <a:pt x="128" y="16"/>
                    <a:pt x="134" y="13"/>
                  </a:cubicBezTo>
                  <a:cubicBezTo>
                    <a:pt x="141" y="10"/>
                    <a:pt x="146" y="9"/>
                    <a:pt x="154" y="8"/>
                  </a:cubicBezTo>
                  <a:cubicBezTo>
                    <a:pt x="162" y="7"/>
                    <a:pt x="162" y="10"/>
                    <a:pt x="168" y="5"/>
                  </a:cubicBezTo>
                  <a:cubicBezTo>
                    <a:pt x="174" y="0"/>
                    <a:pt x="178" y="0"/>
                    <a:pt x="184" y="2"/>
                  </a:cubicBezTo>
                  <a:cubicBezTo>
                    <a:pt x="189" y="4"/>
                    <a:pt x="187" y="7"/>
                    <a:pt x="184" y="10"/>
                  </a:cubicBezTo>
                  <a:cubicBezTo>
                    <a:pt x="180" y="12"/>
                    <a:pt x="170" y="13"/>
                    <a:pt x="166" y="17"/>
                  </a:cubicBezTo>
                  <a:cubicBezTo>
                    <a:pt x="162" y="21"/>
                    <a:pt x="155" y="27"/>
                    <a:pt x="153" y="31"/>
                  </a:cubicBezTo>
                  <a:cubicBezTo>
                    <a:pt x="150" y="35"/>
                    <a:pt x="145" y="37"/>
                    <a:pt x="134" y="39"/>
                  </a:cubicBezTo>
                  <a:cubicBezTo>
                    <a:pt x="124" y="41"/>
                    <a:pt x="109" y="42"/>
                    <a:pt x="101" y="45"/>
                  </a:cubicBezTo>
                  <a:cubicBezTo>
                    <a:pt x="92" y="47"/>
                    <a:pt x="72" y="46"/>
                    <a:pt x="61" y="52"/>
                  </a:cubicBezTo>
                  <a:cubicBezTo>
                    <a:pt x="51" y="57"/>
                    <a:pt x="36" y="66"/>
                    <a:pt x="27" y="68"/>
                  </a:cubicBezTo>
                  <a:cubicBezTo>
                    <a:pt x="19" y="70"/>
                    <a:pt x="15" y="81"/>
                    <a:pt x="10" y="79"/>
                  </a:cubicBezTo>
                  <a:cubicBezTo>
                    <a:pt x="5" y="77"/>
                    <a:pt x="1" y="75"/>
                    <a:pt x="2" y="74"/>
                  </a:cubicBezTo>
                  <a:close/>
                </a:path>
              </a:pathLst>
            </a:custGeom>
            <a:solidFill>
              <a:srgbClr val="DE572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519" dirty="0">
                <a:solidFill>
                  <a:prstClr val="black"/>
                </a:solidFill>
              </a:endParaRPr>
            </a:p>
          </p:txBody>
        </p:sp>
        <p:sp>
          <p:nvSpPr>
            <p:cNvPr id="473" name="Freeform 1008"/>
            <p:cNvSpPr>
              <a:spLocks/>
            </p:cNvSpPr>
            <p:nvPr/>
          </p:nvSpPr>
          <p:spPr bwMode="auto">
            <a:xfrm>
              <a:off x="3016414" y="1258779"/>
              <a:ext cx="2176674" cy="975138"/>
            </a:xfrm>
            <a:custGeom>
              <a:avLst/>
              <a:gdLst/>
              <a:ahLst/>
              <a:cxnLst>
                <a:cxn ang="0">
                  <a:pos x="3" y="73"/>
                </a:cxn>
                <a:cxn ang="0">
                  <a:pos x="6" y="66"/>
                </a:cxn>
                <a:cxn ang="0">
                  <a:pos x="15" y="57"/>
                </a:cxn>
                <a:cxn ang="0">
                  <a:pos x="29" y="48"/>
                </a:cxn>
                <a:cxn ang="0">
                  <a:pos x="38" y="42"/>
                </a:cxn>
                <a:cxn ang="0">
                  <a:pos x="56" y="34"/>
                </a:cxn>
                <a:cxn ang="0">
                  <a:pos x="77" y="33"/>
                </a:cxn>
                <a:cxn ang="0">
                  <a:pos x="96" y="24"/>
                </a:cxn>
                <a:cxn ang="0">
                  <a:pos x="115" y="19"/>
                </a:cxn>
                <a:cxn ang="0">
                  <a:pos x="134" y="13"/>
                </a:cxn>
                <a:cxn ang="0">
                  <a:pos x="154" y="7"/>
                </a:cxn>
                <a:cxn ang="0">
                  <a:pos x="168" y="5"/>
                </a:cxn>
                <a:cxn ang="0">
                  <a:pos x="183" y="2"/>
                </a:cxn>
                <a:cxn ang="0">
                  <a:pos x="184" y="9"/>
                </a:cxn>
                <a:cxn ang="0">
                  <a:pos x="166" y="15"/>
                </a:cxn>
                <a:cxn ang="0">
                  <a:pos x="153" y="30"/>
                </a:cxn>
                <a:cxn ang="0">
                  <a:pos x="134" y="37"/>
                </a:cxn>
                <a:cxn ang="0">
                  <a:pos x="101" y="43"/>
                </a:cxn>
                <a:cxn ang="0">
                  <a:pos x="61" y="50"/>
                </a:cxn>
                <a:cxn ang="0">
                  <a:pos x="28" y="67"/>
                </a:cxn>
                <a:cxn ang="0">
                  <a:pos x="10" y="77"/>
                </a:cxn>
                <a:cxn ang="0">
                  <a:pos x="3" y="73"/>
                </a:cxn>
              </a:cxnLst>
              <a:rect l="0" t="0" r="r" b="b"/>
              <a:pathLst>
                <a:path w="189" h="79">
                  <a:moveTo>
                    <a:pt x="3" y="73"/>
                  </a:moveTo>
                  <a:cubicBezTo>
                    <a:pt x="5" y="71"/>
                    <a:pt x="0" y="69"/>
                    <a:pt x="6" y="66"/>
                  </a:cubicBezTo>
                  <a:cubicBezTo>
                    <a:pt x="11" y="64"/>
                    <a:pt x="11" y="61"/>
                    <a:pt x="15" y="57"/>
                  </a:cubicBezTo>
                  <a:cubicBezTo>
                    <a:pt x="18" y="53"/>
                    <a:pt x="22" y="49"/>
                    <a:pt x="29" y="48"/>
                  </a:cubicBezTo>
                  <a:cubicBezTo>
                    <a:pt x="37" y="48"/>
                    <a:pt x="35" y="44"/>
                    <a:pt x="38" y="42"/>
                  </a:cubicBezTo>
                  <a:cubicBezTo>
                    <a:pt x="41" y="39"/>
                    <a:pt x="51" y="35"/>
                    <a:pt x="56" y="34"/>
                  </a:cubicBezTo>
                  <a:cubicBezTo>
                    <a:pt x="61" y="34"/>
                    <a:pt x="69" y="36"/>
                    <a:pt x="77" y="33"/>
                  </a:cubicBezTo>
                  <a:cubicBezTo>
                    <a:pt x="86" y="29"/>
                    <a:pt x="89" y="26"/>
                    <a:pt x="96" y="24"/>
                  </a:cubicBezTo>
                  <a:cubicBezTo>
                    <a:pt x="103" y="22"/>
                    <a:pt x="107" y="20"/>
                    <a:pt x="115" y="19"/>
                  </a:cubicBezTo>
                  <a:cubicBezTo>
                    <a:pt x="123" y="18"/>
                    <a:pt x="128" y="15"/>
                    <a:pt x="134" y="13"/>
                  </a:cubicBezTo>
                  <a:cubicBezTo>
                    <a:pt x="141" y="10"/>
                    <a:pt x="146" y="8"/>
                    <a:pt x="154" y="7"/>
                  </a:cubicBezTo>
                  <a:cubicBezTo>
                    <a:pt x="162" y="6"/>
                    <a:pt x="162" y="9"/>
                    <a:pt x="168" y="5"/>
                  </a:cubicBezTo>
                  <a:cubicBezTo>
                    <a:pt x="174" y="0"/>
                    <a:pt x="178" y="0"/>
                    <a:pt x="183" y="2"/>
                  </a:cubicBezTo>
                  <a:cubicBezTo>
                    <a:pt x="189" y="4"/>
                    <a:pt x="187" y="6"/>
                    <a:pt x="184" y="9"/>
                  </a:cubicBezTo>
                  <a:cubicBezTo>
                    <a:pt x="180" y="11"/>
                    <a:pt x="170" y="12"/>
                    <a:pt x="166" y="15"/>
                  </a:cubicBezTo>
                  <a:cubicBezTo>
                    <a:pt x="162" y="19"/>
                    <a:pt x="155" y="26"/>
                    <a:pt x="153" y="30"/>
                  </a:cubicBezTo>
                  <a:cubicBezTo>
                    <a:pt x="150" y="33"/>
                    <a:pt x="145" y="35"/>
                    <a:pt x="134" y="37"/>
                  </a:cubicBezTo>
                  <a:cubicBezTo>
                    <a:pt x="124" y="39"/>
                    <a:pt x="109" y="41"/>
                    <a:pt x="101" y="43"/>
                  </a:cubicBezTo>
                  <a:cubicBezTo>
                    <a:pt x="93" y="46"/>
                    <a:pt x="72" y="44"/>
                    <a:pt x="61" y="50"/>
                  </a:cubicBezTo>
                  <a:cubicBezTo>
                    <a:pt x="51" y="56"/>
                    <a:pt x="36" y="65"/>
                    <a:pt x="28" y="67"/>
                  </a:cubicBezTo>
                  <a:cubicBezTo>
                    <a:pt x="19" y="69"/>
                    <a:pt x="15" y="79"/>
                    <a:pt x="10" y="77"/>
                  </a:cubicBezTo>
                  <a:cubicBezTo>
                    <a:pt x="5" y="75"/>
                    <a:pt x="1" y="75"/>
                    <a:pt x="3" y="73"/>
                  </a:cubicBezTo>
                  <a:close/>
                </a:path>
              </a:pathLst>
            </a:custGeom>
            <a:solidFill>
              <a:srgbClr val="DF582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519" dirty="0">
                <a:solidFill>
                  <a:prstClr val="black"/>
                </a:solidFill>
              </a:endParaRPr>
            </a:p>
          </p:txBody>
        </p:sp>
        <p:sp>
          <p:nvSpPr>
            <p:cNvPr id="474" name="Freeform 1009"/>
            <p:cNvSpPr>
              <a:spLocks/>
            </p:cNvSpPr>
            <p:nvPr/>
          </p:nvSpPr>
          <p:spPr bwMode="auto">
            <a:xfrm>
              <a:off x="3016414" y="1258779"/>
              <a:ext cx="2176674" cy="975138"/>
            </a:xfrm>
            <a:custGeom>
              <a:avLst/>
              <a:gdLst/>
              <a:ahLst/>
              <a:cxnLst>
                <a:cxn ang="0">
                  <a:pos x="3" y="73"/>
                </a:cxn>
                <a:cxn ang="0">
                  <a:pos x="6" y="66"/>
                </a:cxn>
                <a:cxn ang="0">
                  <a:pos x="15" y="57"/>
                </a:cxn>
                <a:cxn ang="0">
                  <a:pos x="30" y="48"/>
                </a:cxn>
                <a:cxn ang="0">
                  <a:pos x="38" y="42"/>
                </a:cxn>
                <a:cxn ang="0">
                  <a:pos x="56" y="34"/>
                </a:cxn>
                <a:cxn ang="0">
                  <a:pos x="78" y="33"/>
                </a:cxn>
                <a:cxn ang="0">
                  <a:pos x="96" y="25"/>
                </a:cxn>
                <a:cxn ang="0">
                  <a:pos x="115" y="19"/>
                </a:cxn>
                <a:cxn ang="0">
                  <a:pos x="134" y="13"/>
                </a:cxn>
                <a:cxn ang="0">
                  <a:pos x="154" y="7"/>
                </a:cxn>
                <a:cxn ang="0">
                  <a:pos x="168" y="5"/>
                </a:cxn>
                <a:cxn ang="0">
                  <a:pos x="183" y="2"/>
                </a:cxn>
                <a:cxn ang="0">
                  <a:pos x="184" y="8"/>
                </a:cxn>
                <a:cxn ang="0">
                  <a:pos x="166" y="15"/>
                </a:cxn>
                <a:cxn ang="0">
                  <a:pos x="153" y="29"/>
                </a:cxn>
                <a:cxn ang="0">
                  <a:pos x="134" y="37"/>
                </a:cxn>
                <a:cxn ang="0">
                  <a:pos x="101" y="43"/>
                </a:cxn>
                <a:cxn ang="0">
                  <a:pos x="61" y="49"/>
                </a:cxn>
                <a:cxn ang="0">
                  <a:pos x="28" y="66"/>
                </a:cxn>
                <a:cxn ang="0">
                  <a:pos x="11" y="77"/>
                </a:cxn>
                <a:cxn ang="0">
                  <a:pos x="3" y="73"/>
                </a:cxn>
              </a:cxnLst>
              <a:rect l="0" t="0" r="r" b="b"/>
              <a:pathLst>
                <a:path w="189" h="79">
                  <a:moveTo>
                    <a:pt x="3" y="73"/>
                  </a:moveTo>
                  <a:cubicBezTo>
                    <a:pt x="5" y="71"/>
                    <a:pt x="0" y="69"/>
                    <a:pt x="6" y="66"/>
                  </a:cubicBezTo>
                  <a:cubicBezTo>
                    <a:pt x="12" y="64"/>
                    <a:pt x="12" y="62"/>
                    <a:pt x="15" y="57"/>
                  </a:cubicBezTo>
                  <a:cubicBezTo>
                    <a:pt x="18" y="53"/>
                    <a:pt x="22" y="49"/>
                    <a:pt x="30" y="48"/>
                  </a:cubicBezTo>
                  <a:cubicBezTo>
                    <a:pt x="37" y="48"/>
                    <a:pt x="35" y="45"/>
                    <a:pt x="38" y="42"/>
                  </a:cubicBezTo>
                  <a:cubicBezTo>
                    <a:pt x="41" y="40"/>
                    <a:pt x="51" y="35"/>
                    <a:pt x="56" y="34"/>
                  </a:cubicBezTo>
                  <a:cubicBezTo>
                    <a:pt x="61" y="34"/>
                    <a:pt x="69" y="36"/>
                    <a:pt x="78" y="33"/>
                  </a:cubicBezTo>
                  <a:cubicBezTo>
                    <a:pt x="86" y="29"/>
                    <a:pt x="90" y="26"/>
                    <a:pt x="96" y="25"/>
                  </a:cubicBezTo>
                  <a:cubicBezTo>
                    <a:pt x="103" y="23"/>
                    <a:pt x="107" y="20"/>
                    <a:pt x="115" y="19"/>
                  </a:cubicBezTo>
                  <a:cubicBezTo>
                    <a:pt x="123" y="18"/>
                    <a:pt x="128" y="16"/>
                    <a:pt x="134" y="13"/>
                  </a:cubicBezTo>
                  <a:cubicBezTo>
                    <a:pt x="141" y="10"/>
                    <a:pt x="146" y="8"/>
                    <a:pt x="154" y="7"/>
                  </a:cubicBezTo>
                  <a:cubicBezTo>
                    <a:pt x="162" y="6"/>
                    <a:pt x="162" y="10"/>
                    <a:pt x="168" y="5"/>
                  </a:cubicBezTo>
                  <a:cubicBezTo>
                    <a:pt x="174" y="0"/>
                    <a:pt x="178" y="0"/>
                    <a:pt x="183" y="2"/>
                  </a:cubicBezTo>
                  <a:cubicBezTo>
                    <a:pt x="189" y="4"/>
                    <a:pt x="187" y="6"/>
                    <a:pt x="184" y="8"/>
                  </a:cubicBezTo>
                  <a:cubicBezTo>
                    <a:pt x="180" y="11"/>
                    <a:pt x="170" y="11"/>
                    <a:pt x="166" y="15"/>
                  </a:cubicBezTo>
                  <a:cubicBezTo>
                    <a:pt x="162" y="19"/>
                    <a:pt x="155" y="25"/>
                    <a:pt x="153" y="29"/>
                  </a:cubicBezTo>
                  <a:cubicBezTo>
                    <a:pt x="150" y="33"/>
                    <a:pt x="145" y="35"/>
                    <a:pt x="134" y="37"/>
                  </a:cubicBezTo>
                  <a:cubicBezTo>
                    <a:pt x="124" y="39"/>
                    <a:pt x="109" y="40"/>
                    <a:pt x="101" y="43"/>
                  </a:cubicBezTo>
                  <a:cubicBezTo>
                    <a:pt x="93" y="45"/>
                    <a:pt x="72" y="43"/>
                    <a:pt x="61" y="49"/>
                  </a:cubicBezTo>
                  <a:cubicBezTo>
                    <a:pt x="51" y="55"/>
                    <a:pt x="36" y="64"/>
                    <a:pt x="28" y="66"/>
                  </a:cubicBezTo>
                  <a:cubicBezTo>
                    <a:pt x="20" y="68"/>
                    <a:pt x="16" y="79"/>
                    <a:pt x="11" y="77"/>
                  </a:cubicBezTo>
                  <a:cubicBezTo>
                    <a:pt x="6" y="75"/>
                    <a:pt x="1" y="75"/>
                    <a:pt x="3" y="73"/>
                  </a:cubicBezTo>
                  <a:close/>
                </a:path>
              </a:pathLst>
            </a:custGeom>
            <a:solidFill>
              <a:srgbClr val="E0592B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519" dirty="0">
                <a:solidFill>
                  <a:prstClr val="black"/>
                </a:solidFill>
              </a:endParaRPr>
            </a:p>
          </p:txBody>
        </p:sp>
        <p:sp>
          <p:nvSpPr>
            <p:cNvPr id="475" name="Freeform 1010"/>
            <p:cNvSpPr>
              <a:spLocks/>
            </p:cNvSpPr>
            <p:nvPr/>
          </p:nvSpPr>
          <p:spPr bwMode="auto">
            <a:xfrm>
              <a:off x="3016414" y="1258778"/>
              <a:ext cx="2176674" cy="962794"/>
            </a:xfrm>
            <a:custGeom>
              <a:avLst/>
              <a:gdLst/>
              <a:ahLst/>
              <a:cxnLst>
                <a:cxn ang="0">
                  <a:pos x="4" y="73"/>
                </a:cxn>
                <a:cxn ang="0">
                  <a:pos x="6" y="67"/>
                </a:cxn>
                <a:cxn ang="0">
                  <a:pos x="15" y="57"/>
                </a:cxn>
                <a:cxn ang="0">
                  <a:pos x="30" y="49"/>
                </a:cxn>
                <a:cxn ang="0">
                  <a:pos x="38" y="42"/>
                </a:cxn>
                <a:cxn ang="0">
                  <a:pos x="56" y="35"/>
                </a:cxn>
                <a:cxn ang="0">
                  <a:pos x="78" y="33"/>
                </a:cxn>
                <a:cxn ang="0">
                  <a:pos x="96" y="25"/>
                </a:cxn>
                <a:cxn ang="0">
                  <a:pos x="115" y="19"/>
                </a:cxn>
                <a:cxn ang="0">
                  <a:pos x="134" y="13"/>
                </a:cxn>
                <a:cxn ang="0">
                  <a:pos x="154" y="8"/>
                </a:cxn>
                <a:cxn ang="0">
                  <a:pos x="168" y="5"/>
                </a:cxn>
                <a:cxn ang="0">
                  <a:pos x="183" y="2"/>
                </a:cxn>
                <a:cxn ang="0">
                  <a:pos x="184" y="8"/>
                </a:cxn>
                <a:cxn ang="0">
                  <a:pos x="166" y="15"/>
                </a:cxn>
                <a:cxn ang="0">
                  <a:pos x="153" y="29"/>
                </a:cxn>
                <a:cxn ang="0">
                  <a:pos x="134" y="36"/>
                </a:cxn>
                <a:cxn ang="0">
                  <a:pos x="101" y="42"/>
                </a:cxn>
                <a:cxn ang="0">
                  <a:pos x="62" y="48"/>
                </a:cxn>
                <a:cxn ang="0">
                  <a:pos x="28" y="65"/>
                </a:cxn>
                <a:cxn ang="0">
                  <a:pos x="11" y="77"/>
                </a:cxn>
                <a:cxn ang="0">
                  <a:pos x="4" y="73"/>
                </a:cxn>
              </a:cxnLst>
              <a:rect l="0" t="0" r="r" b="b"/>
              <a:pathLst>
                <a:path w="189" h="78">
                  <a:moveTo>
                    <a:pt x="4" y="73"/>
                  </a:moveTo>
                  <a:cubicBezTo>
                    <a:pt x="5" y="71"/>
                    <a:pt x="0" y="69"/>
                    <a:pt x="6" y="67"/>
                  </a:cubicBezTo>
                  <a:cubicBezTo>
                    <a:pt x="12" y="64"/>
                    <a:pt x="12" y="62"/>
                    <a:pt x="15" y="57"/>
                  </a:cubicBezTo>
                  <a:cubicBezTo>
                    <a:pt x="18" y="53"/>
                    <a:pt x="22" y="49"/>
                    <a:pt x="30" y="49"/>
                  </a:cubicBezTo>
                  <a:cubicBezTo>
                    <a:pt x="37" y="48"/>
                    <a:pt x="35" y="45"/>
                    <a:pt x="38" y="42"/>
                  </a:cubicBezTo>
                  <a:cubicBezTo>
                    <a:pt x="42" y="40"/>
                    <a:pt x="51" y="35"/>
                    <a:pt x="56" y="35"/>
                  </a:cubicBezTo>
                  <a:cubicBezTo>
                    <a:pt x="61" y="34"/>
                    <a:pt x="69" y="36"/>
                    <a:pt x="78" y="33"/>
                  </a:cubicBezTo>
                  <a:cubicBezTo>
                    <a:pt x="86" y="30"/>
                    <a:pt x="90" y="27"/>
                    <a:pt x="96" y="25"/>
                  </a:cubicBezTo>
                  <a:cubicBezTo>
                    <a:pt x="103" y="23"/>
                    <a:pt x="107" y="20"/>
                    <a:pt x="115" y="19"/>
                  </a:cubicBezTo>
                  <a:cubicBezTo>
                    <a:pt x="123" y="18"/>
                    <a:pt x="128" y="16"/>
                    <a:pt x="134" y="13"/>
                  </a:cubicBezTo>
                  <a:cubicBezTo>
                    <a:pt x="141" y="10"/>
                    <a:pt x="146" y="9"/>
                    <a:pt x="154" y="8"/>
                  </a:cubicBezTo>
                  <a:cubicBezTo>
                    <a:pt x="162" y="7"/>
                    <a:pt x="162" y="10"/>
                    <a:pt x="168" y="5"/>
                  </a:cubicBezTo>
                  <a:cubicBezTo>
                    <a:pt x="174" y="0"/>
                    <a:pt x="177" y="0"/>
                    <a:pt x="183" y="2"/>
                  </a:cubicBezTo>
                  <a:cubicBezTo>
                    <a:pt x="189" y="4"/>
                    <a:pt x="187" y="6"/>
                    <a:pt x="184" y="8"/>
                  </a:cubicBezTo>
                  <a:cubicBezTo>
                    <a:pt x="180" y="11"/>
                    <a:pt x="169" y="11"/>
                    <a:pt x="166" y="15"/>
                  </a:cubicBezTo>
                  <a:cubicBezTo>
                    <a:pt x="162" y="19"/>
                    <a:pt x="155" y="25"/>
                    <a:pt x="153" y="29"/>
                  </a:cubicBezTo>
                  <a:cubicBezTo>
                    <a:pt x="150" y="33"/>
                    <a:pt x="145" y="34"/>
                    <a:pt x="134" y="36"/>
                  </a:cubicBezTo>
                  <a:cubicBezTo>
                    <a:pt x="124" y="38"/>
                    <a:pt x="110" y="39"/>
                    <a:pt x="101" y="42"/>
                  </a:cubicBezTo>
                  <a:cubicBezTo>
                    <a:pt x="93" y="44"/>
                    <a:pt x="72" y="42"/>
                    <a:pt x="62" y="48"/>
                  </a:cubicBezTo>
                  <a:cubicBezTo>
                    <a:pt x="51" y="54"/>
                    <a:pt x="36" y="63"/>
                    <a:pt x="28" y="65"/>
                  </a:cubicBezTo>
                  <a:cubicBezTo>
                    <a:pt x="20" y="67"/>
                    <a:pt x="16" y="78"/>
                    <a:pt x="11" y="77"/>
                  </a:cubicBezTo>
                  <a:cubicBezTo>
                    <a:pt x="6" y="75"/>
                    <a:pt x="2" y="75"/>
                    <a:pt x="4" y="73"/>
                  </a:cubicBezTo>
                  <a:close/>
                </a:path>
              </a:pathLst>
            </a:custGeom>
            <a:solidFill>
              <a:srgbClr val="E15B2D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519" dirty="0">
                <a:solidFill>
                  <a:prstClr val="black"/>
                </a:solidFill>
              </a:endParaRPr>
            </a:p>
          </p:txBody>
        </p:sp>
        <p:sp>
          <p:nvSpPr>
            <p:cNvPr id="476" name="Freeform 1011"/>
            <p:cNvSpPr>
              <a:spLocks/>
            </p:cNvSpPr>
            <p:nvPr/>
          </p:nvSpPr>
          <p:spPr bwMode="auto">
            <a:xfrm>
              <a:off x="3016414" y="1258778"/>
              <a:ext cx="2176674" cy="962794"/>
            </a:xfrm>
            <a:custGeom>
              <a:avLst/>
              <a:gdLst/>
              <a:ahLst/>
              <a:cxnLst>
                <a:cxn ang="0">
                  <a:pos x="4" y="73"/>
                </a:cxn>
                <a:cxn ang="0">
                  <a:pos x="6" y="67"/>
                </a:cxn>
                <a:cxn ang="0">
                  <a:pos x="15" y="57"/>
                </a:cxn>
                <a:cxn ang="0">
                  <a:pos x="30" y="49"/>
                </a:cxn>
                <a:cxn ang="0">
                  <a:pos x="38" y="42"/>
                </a:cxn>
                <a:cxn ang="0">
                  <a:pos x="56" y="35"/>
                </a:cxn>
                <a:cxn ang="0">
                  <a:pos x="78" y="33"/>
                </a:cxn>
                <a:cxn ang="0">
                  <a:pos x="96" y="25"/>
                </a:cxn>
                <a:cxn ang="0">
                  <a:pos x="115" y="19"/>
                </a:cxn>
                <a:cxn ang="0">
                  <a:pos x="134" y="13"/>
                </a:cxn>
                <a:cxn ang="0">
                  <a:pos x="154" y="8"/>
                </a:cxn>
                <a:cxn ang="0">
                  <a:pos x="168" y="5"/>
                </a:cxn>
                <a:cxn ang="0">
                  <a:pos x="183" y="2"/>
                </a:cxn>
                <a:cxn ang="0">
                  <a:pos x="184" y="8"/>
                </a:cxn>
                <a:cxn ang="0">
                  <a:pos x="166" y="15"/>
                </a:cxn>
                <a:cxn ang="0">
                  <a:pos x="153" y="29"/>
                </a:cxn>
                <a:cxn ang="0">
                  <a:pos x="134" y="36"/>
                </a:cxn>
                <a:cxn ang="0">
                  <a:pos x="101" y="42"/>
                </a:cxn>
                <a:cxn ang="0">
                  <a:pos x="62" y="48"/>
                </a:cxn>
                <a:cxn ang="0">
                  <a:pos x="28" y="65"/>
                </a:cxn>
                <a:cxn ang="0">
                  <a:pos x="11" y="77"/>
                </a:cxn>
                <a:cxn ang="0">
                  <a:pos x="4" y="73"/>
                </a:cxn>
              </a:cxnLst>
              <a:rect l="0" t="0" r="r" b="b"/>
              <a:pathLst>
                <a:path w="189" h="78">
                  <a:moveTo>
                    <a:pt x="4" y="73"/>
                  </a:moveTo>
                  <a:cubicBezTo>
                    <a:pt x="5" y="71"/>
                    <a:pt x="0" y="69"/>
                    <a:pt x="6" y="67"/>
                  </a:cubicBezTo>
                  <a:cubicBezTo>
                    <a:pt x="12" y="64"/>
                    <a:pt x="12" y="62"/>
                    <a:pt x="15" y="57"/>
                  </a:cubicBezTo>
                  <a:cubicBezTo>
                    <a:pt x="18" y="53"/>
                    <a:pt x="22" y="49"/>
                    <a:pt x="30" y="49"/>
                  </a:cubicBezTo>
                  <a:cubicBezTo>
                    <a:pt x="37" y="48"/>
                    <a:pt x="35" y="45"/>
                    <a:pt x="38" y="42"/>
                  </a:cubicBezTo>
                  <a:cubicBezTo>
                    <a:pt x="42" y="40"/>
                    <a:pt x="51" y="35"/>
                    <a:pt x="56" y="35"/>
                  </a:cubicBezTo>
                  <a:cubicBezTo>
                    <a:pt x="61" y="34"/>
                    <a:pt x="69" y="36"/>
                    <a:pt x="78" y="33"/>
                  </a:cubicBezTo>
                  <a:cubicBezTo>
                    <a:pt x="86" y="30"/>
                    <a:pt x="90" y="27"/>
                    <a:pt x="96" y="25"/>
                  </a:cubicBezTo>
                  <a:cubicBezTo>
                    <a:pt x="103" y="23"/>
                    <a:pt x="107" y="20"/>
                    <a:pt x="115" y="19"/>
                  </a:cubicBezTo>
                  <a:cubicBezTo>
                    <a:pt x="123" y="18"/>
                    <a:pt x="128" y="16"/>
                    <a:pt x="134" y="13"/>
                  </a:cubicBezTo>
                  <a:cubicBezTo>
                    <a:pt x="141" y="10"/>
                    <a:pt x="146" y="9"/>
                    <a:pt x="154" y="8"/>
                  </a:cubicBezTo>
                  <a:cubicBezTo>
                    <a:pt x="162" y="7"/>
                    <a:pt x="162" y="10"/>
                    <a:pt x="168" y="5"/>
                  </a:cubicBezTo>
                  <a:cubicBezTo>
                    <a:pt x="174" y="0"/>
                    <a:pt x="177" y="0"/>
                    <a:pt x="183" y="2"/>
                  </a:cubicBezTo>
                  <a:cubicBezTo>
                    <a:pt x="189" y="4"/>
                    <a:pt x="187" y="6"/>
                    <a:pt x="184" y="8"/>
                  </a:cubicBezTo>
                  <a:cubicBezTo>
                    <a:pt x="180" y="11"/>
                    <a:pt x="169" y="11"/>
                    <a:pt x="166" y="15"/>
                  </a:cubicBezTo>
                  <a:cubicBezTo>
                    <a:pt x="162" y="19"/>
                    <a:pt x="155" y="25"/>
                    <a:pt x="153" y="29"/>
                  </a:cubicBezTo>
                  <a:cubicBezTo>
                    <a:pt x="150" y="33"/>
                    <a:pt x="145" y="34"/>
                    <a:pt x="134" y="36"/>
                  </a:cubicBezTo>
                  <a:cubicBezTo>
                    <a:pt x="124" y="38"/>
                    <a:pt x="110" y="39"/>
                    <a:pt x="101" y="42"/>
                  </a:cubicBezTo>
                  <a:cubicBezTo>
                    <a:pt x="93" y="44"/>
                    <a:pt x="72" y="42"/>
                    <a:pt x="62" y="48"/>
                  </a:cubicBezTo>
                  <a:cubicBezTo>
                    <a:pt x="51" y="54"/>
                    <a:pt x="36" y="63"/>
                    <a:pt x="28" y="65"/>
                  </a:cubicBezTo>
                  <a:cubicBezTo>
                    <a:pt x="20" y="67"/>
                    <a:pt x="16" y="78"/>
                    <a:pt x="11" y="77"/>
                  </a:cubicBezTo>
                  <a:cubicBezTo>
                    <a:pt x="6" y="75"/>
                    <a:pt x="2" y="75"/>
                    <a:pt x="4" y="73"/>
                  </a:cubicBezTo>
                  <a:close/>
                </a:path>
              </a:pathLst>
            </a:custGeom>
            <a:solidFill>
              <a:srgbClr val="E15B2D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519" dirty="0">
                <a:solidFill>
                  <a:prstClr val="black"/>
                </a:solidFill>
              </a:endParaRPr>
            </a:p>
          </p:txBody>
        </p:sp>
        <p:sp>
          <p:nvSpPr>
            <p:cNvPr id="477" name="Freeform 1012"/>
            <p:cNvSpPr>
              <a:spLocks/>
            </p:cNvSpPr>
            <p:nvPr/>
          </p:nvSpPr>
          <p:spPr bwMode="auto">
            <a:xfrm>
              <a:off x="3027932" y="1258778"/>
              <a:ext cx="2165158" cy="962794"/>
            </a:xfrm>
            <a:custGeom>
              <a:avLst/>
              <a:gdLst/>
              <a:ahLst/>
              <a:cxnLst>
                <a:cxn ang="0">
                  <a:pos x="3" y="73"/>
                </a:cxn>
                <a:cxn ang="0">
                  <a:pos x="5" y="67"/>
                </a:cxn>
                <a:cxn ang="0">
                  <a:pos x="14" y="58"/>
                </a:cxn>
                <a:cxn ang="0">
                  <a:pos x="29" y="49"/>
                </a:cxn>
                <a:cxn ang="0">
                  <a:pos x="38" y="42"/>
                </a:cxn>
                <a:cxn ang="0">
                  <a:pos x="55" y="35"/>
                </a:cxn>
                <a:cxn ang="0">
                  <a:pos x="77" y="33"/>
                </a:cxn>
                <a:cxn ang="0">
                  <a:pos x="96" y="25"/>
                </a:cxn>
                <a:cxn ang="0">
                  <a:pos x="114" y="20"/>
                </a:cxn>
                <a:cxn ang="0">
                  <a:pos x="134" y="13"/>
                </a:cxn>
                <a:cxn ang="0">
                  <a:pos x="153" y="8"/>
                </a:cxn>
                <a:cxn ang="0">
                  <a:pos x="167" y="5"/>
                </a:cxn>
                <a:cxn ang="0">
                  <a:pos x="182" y="2"/>
                </a:cxn>
                <a:cxn ang="0">
                  <a:pos x="182" y="8"/>
                </a:cxn>
                <a:cxn ang="0">
                  <a:pos x="165" y="15"/>
                </a:cxn>
                <a:cxn ang="0">
                  <a:pos x="151" y="28"/>
                </a:cxn>
                <a:cxn ang="0">
                  <a:pos x="133" y="36"/>
                </a:cxn>
                <a:cxn ang="0">
                  <a:pos x="100" y="42"/>
                </a:cxn>
                <a:cxn ang="0">
                  <a:pos x="60" y="48"/>
                </a:cxn>
                <a:cxn ang="0">
                  <a:pos x="27" y="65"/>
                </a:cxn>
                <a:cxn ang="0">
                  <a:pos x="10" y="76"/>
                </a:cxn>
                <a:cxn ang="0">
                  <a:pos x="3" y="73"/>
                </a:cxn>
              </a:cxnLst>
              <a:rect l="0" t="0" r="r" b="b"/>
              <a:pathLst>
                <a:path w="188" h="78">
                  <a:moveTo>
                    <a:pt x="3" y="73"/>
                  </a:moveTo>
                  <a:cubicBezTo>
                    <a:pt x="5" y="71"/>
                    <a:pt x="0" y="69"/>
                    <a:pt x="5" y="67"/>
                  </a:cubicBezTo>
                  <a:cubicBezTo>
                    <a:pt x="11" y="64"/>
                    <a:pt x="11" y="62"/>
                    <a:pt x="14" y="58"/>
                  </a:cubicBezTo>
                  <a:cubicBezTo>
                    <a:pt x="17" y="53"/>
                    <a:pt x="22" y="49"/>
                    <a:pt x="29" y="49"/>
                  </a:cubicBezTo>
                  <a:cubicBezTo>
                    <a:pt x="36" y="48"/>
                    <a:pt x="35" y="45"/>
                    <a:pt x="38" y="42"/>
                  </a:cubicBezTo>
                  <a:cubicBezTo>
                    <a:pt x="41" y="40"/>
                    <a:pt x="50" y="35"/>
                    <a:pt x="55" y="35"/>
                  </a:cubicBezTo>
                  <a:cubicBezTo>
                    <a:pt x="60" y="34"/>
                    <a:pt x="68" y="37"/>
                    <a:pt x="77" y="33"/>
                  </a:cubicBezTo>
                  <a:cubicBezTo>
                    <a:pt x="86" y="30"/>
                    <a:pt x="89" y="27"/>
                    <a:pt x="96" y="25"/>
                  </a:cubicBezTo>
                  <a:cubicBezTo>
                    <a:pt x="103" y="23"/>
                    <a:pt x="106" y="20"/>
                    <a:pt x="114" y="20"/>
                  </a:cubicBezTo>
                  <a:cubicBezTo>
                    <a:pt x="122" y="19"/>
                    <a:pt x="127" y="16"/>
                    <a:pt x="134" y="13"/>
                  </a:cubicBezTo>
                  <a:cubicBezTo>
                    <a:pt x="140" y="10"/>
                    <a:pt x="145" y="9"/>
                    <a:pt x="153" y="8"/>
                  </a:cubicBezTo>
                  <a:cubicBezTo>
                    <a:pt x="161" y="7"/>
                    <a:pt x="161" y="10"/>
                    <a:pt x="167" y="5"/>
                  </a:cubicBezTo>
                  <a:cubicBezTo>
                    <a:pt x="174" y="1"/>
                    <a:pt x="176" y="0"/>
                    <a:pt x="182" y="2"/>
                  </a:cubicBezTo>
                  <a:cubicBezTo>
                    <a:pt x="188" y="4"/>
                    <a:pt x="186" y="6"/>
                    <a:pt x="182" y="8"/>
                  </a:cubicBezTo>
                  <a:cubicBezTo>
                    <a:pt x="179" y="11"/>
                    <a:pt x="168" y="11"/>
                    <a:pt x="165" y="15"/>
                  </a:cubicBezTo>
                  <a:cubicBezTo>
                    <a:pt x="161" y="19"/>
                    <a:pt x="154" y="24"/>
                    <a:pt x="151" y="28"/>
                  </a:cubicBezTo>
                  <a:cubicBezTo>
                    <a:pt x="149" y="32"/>
                    <a:pt x="144" y="34"/>
                    <a:pt x="133" y="36"/>
                  </a:cubicBezTo>
                  <a:cubicBezTo>
                    <a:pt x="123" y="38"/>
                    <a:pt x="108" y="39"/>
                    <a:pt x="100" y="42"/>
                  </a:cubicBezTo>
                  <a:cubicBezTo>
                    <a:pt x="92" y="44"/>
                    <a:pt x="71" y="42"/>
                    <a:pt x="60" y="48"/>
                  </a:cubicBezTo>
                  <a:cubicBezTo>
                    <a:pt x="50" y="54"/>
                    <a:pt x="35" y="63"/>
                    <a:pt x="27" y="65"/>
                  </a:cubicBezTo>
                  <a:cubicBezTo>
                    <a:pt x="19" y="67"/>
                    <a:pt x="15" y="78"/>
                    <a:pt x="10" y="76"/>
                  </a:cubicBezTo>
                  <a:cubicBezTo>
                    <a:pt x="5" y="74"/>
                    <a:pt x="1" y="75"/>
                    <a:pt x="3" y="73"/>
                  </a:cubicBezTo>
                  <a:close/>
                </a:path>
              </a:pathLst>
            </a:custGeom>
            <a:solidFill>
              <a:srgbClr val="E15B2E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519" dirty="0">
                <a:solidFill>
                  <a:prstClr val="black"/>
                </a:solidFill>
              </a:endParaRPr>
            </a:p>
          </p:txBody>
        </p:sp>
        <p:sp>
          <p:nvSpPr>
            <p:cNvPr id="478" name="Freeform 1014"/>
            <p:cNvSpPr>
              <a:spLocks/>
            </p:cNvSpPr>
            <p:nvPr/>
          </p:nvSpPr>
          <p:spPr bwMode="auto">
            <a:xfrm>
              <a:off x="3027928" y="1258777"/>
              <a:ext cx="2165157" cy="962794"/>
            </a:xfrm>
            <a:custGeom>
              <a:avLst/>
              <a:gdLst/>
              <a:ahLst/>
              <a:cxnLst>
                <a:cxn ang="0">
                  <a:pos x="3" y="73"/>
                </a:cxn>
                <a:cxn ang="0">
                  <a:pos x="6" y="67"/>
                </a:cxn>
                <a:cxn ang="0">
                  <a:pos x="14" y="58"/>
                </a:cxn>
                <a:cxn ang="0">
                  <a:pos x="29" y="49"/>
                </a:cxn>
                <a:cxn ang="0">
                  <a:pos x="38" y="43"/>
                </a:cxn>
                <a:cxn ang="0">
                  <a:pos x="55" y="35"/>
                </a:cxn>
                <a:cxn ang="0">
                  <a:pos x="77" y="33"/>
                </a:cxn>
                <a:cxn ang="0">
                  <a:pos x="96" y="25"/>
                </a:cxn>
                <a:cxn ang="0">
                  <a:pos x="115" y="20"/>
                </a:cxn>
                <a:cxn ang="0">
                  <a:pos x="134" y="13"/>
                </a:cxn>
                <a:cxn ang="0">
                  <a:pos x="153" y="8"/>
                </a:cxn>
                <a:cxn ang="0">
                  <a:pos x="168" y="6"/>
                </a:cxn>
                <a:cxn ang="0">
                  <a:pos x="182" y="2"/>
                </a:cxn>
                <a:cxn ang="0">
                  <a:pos x="182" y="8"/>
                </a:cxn>
                <a:cxn ang="0">
                  <a:pos x="165" y="15"/>
                </a:cxn>
                <a:cxn ang="0">
                  <a:pos x="151" y="28"/>
                </a:cxn>
                <a:cxn ang="0">
                  <a:pos x="133" y="36"/>
                </a:cxn>
                <a:cxn ang="0">
                  <a:pos x="100" y="41"/>
                </a:cxn>
                <a:cxn ang="0">
                  <a:pos x="60" y="48"/>
                </a:cxn>
                <a:cxn ang="0">
                  <a:pos x="27" y="65"/>
                </a:cxn>
                <a:cxn ang="0">
                  <a:pos x="10" y="76"/>
                </a:cxn>
                <a:cxn ang="0">
                  <a:pos x="3" y="73"/>
                </a:cxn>
              </a:cxnLst>
              <a:rect l="0" t="0" r="r" b="b"/>
              <a:pathLst>
                <a:path w="188" h="78">
                  <a:moveTo>
                    <a:pt x="3" y="73"/>
                  </a:moveTo>
                  <a:cubicBezTo>
                    <a:pt x="5" y="71"/>
                    <a:pt x="0" y="69"/>
                    <a:pt x="6" y="67"/>
                  </a:cubicBezTo>
                  <a:cubicBezTo>
                    <a:pt x="11" y="64"/>
                    <a:pt x="11" y="62"/>
                    <a:pt x="14" y="58"/>
                  </a:cubicBezTo>
                  <a:cubicBezTo>
                    <a:pt x="17" y="53"/>
                    <a:pt x="22" y="49"/>
                    <a:pt x="29" y="49"/>
                  </a:cubicBezTo>
                  <a:cubicBezTo>
                    <a:pt x="37" y="48"/>
                    <a:pt x="35" y="45"/>
                    <a:pt x="38" y="43"/>
                  </a:cubicBezTo>
                  <a:cubicBezTo>
                    <a:pt x="41" y="40"/>
                    <a:pt x="50" y="35"/>
                    <a:pt x="55" y="35"/>
                  </a:cubicBezTo>
                  <a:cubicBezTo>
                    <a:pt x="60" y="34"/>
                    <a:pt x="68" y="37"/>
                    <a:pt x="77" y="33"/>
                  </a:cubicBezTo>
                  <a:cubicBezTo>
                    <a:pt x="86" y="30"/>
                    <a:pt x="89" y="27"/>
                    <a:pt x="96" y="25"/>
                  </a:cubicBezTo>
                  <a:cubicBezTo>
                    <a:pt x="103" y="23"/>
                    <a:pt x="106" y="21"/>
                    <a:pt x="115" y="20"/>
                  </a:cubicBezTo>
                  <a:cubicBezTo>
                    <a:pt x="123" y="19"/>
                    <a:pt x="128" y="16"/>
                    <a:pt x="134" y="13"/>
                  </a:cubicBezTo>
                  <a:cubicBezTo>
                    <a:pt x="140" y="10"/>
                    <a:pt x="145" y="9"/>
                    <a:pt x="153" y="8"/>
                  </a:cubicBezTo>
                  <a:cubicBezTo>
                    <a:pt x="161" y="7"/>
                    <a:pt x="161" y="10"/>
                    <a:pt x="168" y="6"/>
                  </a:cubicBezTo>
                  <a:cubicBezTo>
                    <a:pt x="174" y="1"/>
                    <a:pt x="176" y="0"/>
                    <a:pt x="182" y="2"/>
                  </a:cubicBezTo>
                  <a:cubicBezTo>
                    <a:pt x="188" y="4"/>
                    <a:pt x="186" y="6"/>
                    <a:pt x="182" y="8"/>
                  </a:cubicBezTo>
                  <a:cubicBezTo>
                    <a:pt x="179" y="10"/>
                    <a:pt x="168" y="11"/>
                    <a:pt x="165" y="15"/>
                  </a:cubicBezTo>
                  <a:cubicBezTo>
                    <a:pt x="161" y="19"/>
                    <a:pt x="154" y="24"/>
                    <a:pt x="151" y="28"/>
                  </a:cubicBezTo>
                  <a:cubicBezTo>
                    <a:pt x="149" y="31"/>
                    <a:pt x="144" y="34"/>
                    <a:pt x="133" y="36"/>
                  </a:cubicBezTo>
                  <a:cubicBezTo>
                    <a:pt x="122" y="37"/>
                    <a:pt x="108" y="39"/>
                    <a:pt x="100" y="41"/>
                  </a:cubicBezTo>
                  <a:cubicBezTo>
                    <a:pt x="92" y="44"/>
                    <a:pt x="71" y="42"/>
                    <a:pt x="60" y="48"/>
                  </a:cubicBezTo>
                  <a:cubicBezTo>
                    <a:pt x="50" y="54"/>
                    <a:pt x="35" y="63"/>
                    <a:pt x="27" y="65"/>
                  </a:cubicBezTo>
                  <a:cubicBezTo>
                    <a:pt x="18" y="67"/>
                    <a:pt x="15" y="78"/>
                    <a:pt x="10" y="76"/>
                  </a:cubicBezTo>
                  <a:cubicBezTo>
                    <a:pt x="5" y="74"/>
                    <a:pt x="1" y="75"/>
                    <a:pt x="3" y="73"/>
                  </a:cubicBezTo>
                  <a:close/>
                </a:path>
              </a:pathLst>
            </a:custGeom>
            <a:solidFill>
              <a:srgbClr val="E15C2E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519" dirty="0">
                <a:solidFill>
                  <a:prstClr val="black"/>
                </a:solidFill>
              </a:endParaRPr>
            </a:p>
          </p:txBody>
        </p:sp>
        <p:sp>
          <p:nvSpPr>
            <p:cNvPr id="479" name="Freeform 1015"/>
            <p:cNvSpPr>
              <a:spLocks/>
            </p:cNvSpPr>
            <p:nvPr/>
          </p:nvSpPr>
          <p:spPr bwMode="auto">
            <a:xfrm>
              <a:off x="3027928" y="1258777"/>
              <a:ext cx="2165157" cy="962794"/>
            </a:xfrm>
            <a:custGeom>
              <a:avLst/>
              <a:gdLst/>
              <a:ahLst/>
              <a:cxnLst>
                <a:cxn ang="0">
                  <a:pos x="3" y="73"/>
                </a:cxn>
                <a:cxn ang="0">
                  <a:pos x="6" y="67"/>
                </a:cxn>
                <a:cxn ang="0">
                  <a:pos x="15" y="58"/>
                </a:cxn>
                <a:cxn ang="0">
                  <a:pos x="30" y="49"/>
                </a:cxn>
                <a:cxn ang="0">
                  <a:pos x="38" y="43"/>
                </a:cxn>
                <a:cxn ang="0">
                  <a:pos x="56" y="35"/>
                </a:cxn>
                <a:cxn ang="0">
                  <a:pos x="77" y="33"/>
                </a:cxn>
                <a:cxn ang="0">
                  <a:pos x="96" y="25"/>
                </a:cxn>
                <a:cxn ang="0">
                  <a:pos x="115" y="20"/>
                </a:cxn>
                <a:cxn ang="0">
                  <a:pos x="134" y="13"/>
                </a:cxn>
                <a:cxn ang="0">
                  <a:pos x="153" y="8"/>
                </a:cxn>
                <a:cxn ang="0">
                  <a:pos x="168" y="6"/>
                </a:cxn>
                <a:cxn ang="0">
                  <a:pos x="182" y="2"/>
                </a:cxn>
                <a:cxn ang="0">
                  <a:pos x="182" y="8"/>
                </a:cxn>
                <a:cxn ang="0">
                  <a:pos x="165" y="15"/>
                </a:cxn>
                <a:cxn ang="0">
                  <a:pos x="151" y="27"/>
                </a:cxn>
                <a:cxn ang="0">
                  <a:pos x="133" y="35"/>
                </a:cxn>
                <a:cxn ang="0">
                  <a:pos x="100" y="41"/>
                </a:cxn>
                <a:cxn ang="0">
                  <a:pos x="60" y="47"/>
                </a:cxn>
                <a:cxn ang="0">
                  <a:pos x="26" y="65"/>
                </a:cxn>
                <a:cxn ang="0">
                  <a:pos x="10" y="76"/>
                </a:cxn>
                <a:cxn ang="0">
                  <a:pos x="3" y="73"/>
                </a:cxn>
              </a:cxnLst>
              <a:rect l="0" t="0" r="r" b="b"/>
              <a:pathLst>
                <a:path w="188" h="78">
                  <a:moveTo>
                    <a:pt x="3" y="73"/>
                  </a:moveTo>
                  <a:cubicBezTo>
                    <a:pt x="5" y="71"/>
                    <a:pt x="0" y="69"/>
                    <a:pt x="6" y="67"/>
                  </a:cubicBezTo>
                  <a:cubicBezTo>
                    <a:pt x="12" y="64"/>
                    <a:pt x="11" y="62"/>
                    <a:pt x="15" y="58"/>
                  </a:cubicBezTo>
                  <a:cubicBezTo>
                    <a:pt x="18" y="53"/>
                    <a:pt x="22" y="49"/>
                    <a:pt x="30" y="49"/>
                  </a:cubicBezTo>
                  <a:cubicBezTo>
                    <a:pt x="37" y="48"/>
                    <a:pt x="35" y="45"/>
                    <a:pt x="38" y="43"/>
                  </a:cubicBezTo>
                  <a:cubicBezTo>
                    <a:pt x="41" y="40"/>
                    <a:pt x="51" y="35"/>
                    <a:pt x="56" y="35"/>
                  </a:cubicBezTo>
                  <a:cubicBezTo>
                    <a:pt x="61" y="34"/>
                    <a:pt x="69" y="37"/>
                    <a:pt x="77" y="33"/>
                  </a:cubicBezTo>
                  <a:cubicBezTo>
                    <a:pt x="86" y="30"/>
                    <a:pt x="89" y="27"/>
                    <a:pt x="96" y="25"/>
                  </a:cubicBezTo>
                  <a:cubicBezTo>
                    <a:pt x="103" y="23"/>
                    <a:pt x="107" y="21"/>
                    <a:pt x="115" y="20"/>
                  </a:cubicBezTo>
                  <a:cubicBezTo>
                    <a:pt x="123" y="19"/>
                    <a:pt x="128" y="16"/>
                    <a:pt x="134" y="13"/>
                  </a:cubicBezTo>
                  <a:cubicBezTo>
                    <a:pt x="140" y="11"/>
                    <a:pt x="145" y="9"/>
                    <a:pt x="153" y="8"/>
                  </a:cubicBezTo>
                  <a:cubicBezTo>
                    <a:pt x="162" y="7"/>
                    <a:pt x="161" y="11"/>
                    <a:pt x="168" y="6"/>
                  </a:cubicBezTo>
                  <a:cubicBezTo>
                    <a:pt x="174" y="1"/>
                    <a:pt x="176" y="0"/>
                    <a:pt x="182" y="2"/>
                  </a:cubicBezTo>
                  <a:cubicBezTo>
                    <a:pt x="188" y="4"/>
                    <a:pt x="186" y="5"/>
                    <a:pt x="182" y="8"/>
                  </a:cubicBezTo>
                  <a:cubicBezTo>
                    <a:pt x="178" y="10"/>
                    <a:pt x="168" y="11"/>
                    <a:pt x="165" y="15"/>
                  </a:cubicBezTo>
                  <a:cubicBezTo>
                    <a:pt x="161" y="19"/>
                    <a:pt x="153" y="23"/>
                    <a:pt x="151" y="27"/>
                  </a:cubicBezTo>
                  <a:cubicBezTo>
                    <a:pt x="148" y="31"/>
                    <a:pt x="143" y="33"/>
                    <a:pt x="133" y="35"/>
                  </a:cubicBezTo>
                  <a:cubicBezTo>
                    <a:pt x="122" y="37"/>
                    <a:pt x="108" y="39"/>
                    <a:pt x="100" y="41"/>
                  </a:cubicBezTo>
                  <a:cubicBezTo>
                    <a:pt x="92" y="44"/>
                    <a:pt x="71" y="42"/>
                    <a:pt x="60" y="47"/>
                  </a:cubicBezTo>
                  <a:cubicBezTo>
                    <a:pt x="49" y="53"/>
                    <a:pt x="35" y="63"/>
                    <a:pt x="26" y="65"/>
                  </a:cubicBezTo>
                  <a:cubicBezTo>
                    <a:pt x="18" y="66"/>
                    <a:pt x="15" y="78"/>
                    <a:pt x="10" y="76"/>
                  </a:cubicBezTo>
                  <a:cubicBezTo>
                    <a:pt x="5" y="74"/>
                    <a:pt x="2" y="75"/>
                    <a:pt x="3" y="73"/>
                  </a:cubicBezTo>
                  <a:close/>
                </a:path>
              </a:pathLst>
            </a:custGeom>
            <a:solidFill>
              <a:srgbClr val="E25D2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519" dirty="0">
                <a:solidFill>
                  <a:prstClr val="black"/>
                </a:solidFill>
              </a:endParaRPr>
            </a:p>
          </p:txBody>
        </p:sp>
        <p:sp>
          <p:nvSpPr>
            <p:cNvPr id="480" name="Freeform 1016"/>
            <p:cNvSpPr>
              <a:spLocks/>
            </p:cNvSpPr>
            <p:nvPr/>
          </p:nvSpPr>
          <p:spPr bwMode="auto">
            <a:xfrm>
              <a:off x="3039442" y="1258777"/>
              <a:ext cx="2153642" cy="950450"/>
            </a:xfrm>
            <a:custGeom>
              <a:avLst/>
              <a:gdLst/>
              <a:ahLst/>
              <a:cxnLst>
                <a:cxn ang="0">
                  <a:pos x="3" y="73"/>
                </a:cxn>
                <a:cxn ang="0">
                  <a:pos x="5" y="67"/>
                </a:cxn>
                <a:cxn ang="0">
                  <a:pos x="14" y="58"/>
                </a:cxn>
                <a:cxn ang="0">
                  <a:pos x="29" y="49"/>
                </a:cxn>
                <a:cxn ang="0">
                  <a:pos x="37" y="43"/>
                </a:cxn>
                <a:cxn ang="0">
                  <a:pos x="55" y="35"/>
                </a:cxn>
                <a:cxn ang="0">
                  <a:pos x="77" y="33"/>
                </a:cxn>
                <a:cxn ang="0">
                  <a:pos x="95" y="25"/>
                </a:cxn>
                <a:cxn ang="0">
                  <a:pos x="114" y="20"/>
                </a:cxn>
                <a:cxn ang="0">
                  <a:pos x="133" y="14"/>
                </a:cxn>
                <a:cxn ang="0">
                  <a:pos x="153" y="8"/>
                </a:cxn>
                <a:cxn ang="0">
                  <a:pos x="167" y="6"/>
                </a:cxn>
                <a:cxn ang="0">
                  <a:pos x="181" y="2"/>
                </a:cxn>
                <a:cxn ang="0">
                  <a:pos x="181" y="8"/>
                </a:cxn>
                <a:cxn ang="0">
                  <a:pos x="164" y="15"/>
                </a:cxn>
                <a:cxn ang="0">
                  <a:pos x="150" y="26"/>
                </a:cxn>
                <a:cxn ang="0">
                  <a:pos x="131" y="35"/>
                </a:cxn>
                <a:cxn ang="0">
                  <a:pos x="99" y="41"/>
                </a:cxn>
                <a:cxn ang="0">
                  <a:pos x="59" y="47"/>
                </a:cxn>
                <a:cxn ang="0">
                  <a:pos x="25" y="64"/>
                </a:cxn>
                <a:cxn ang="0">
                  <a:pos x="8" y="75"/>
                </a:cxn>
                <a:cxn ang="0">
                  <a:pos x="3" y="73"/>
                </a:cxn>
              </a:cxnLst>
              <a:rect l="0" t="0" r="r" b="b"/>
              <a:pathLst>
                <a:path w="187" h="77">
                  <a:moveTo>
                    <a:pt x="3" y="73"/>
                  </a:moveTo>
                  <a:cubicBezTo>
                    <a:pt x="5" y="71"/>
                    <a:pt x="0" y="69"/>
                    <a:pt x="5" y="67"/>
                  </a:cubicBezTo>
                  <a:cubicBezTo>
                    <a:pt x="11" y="64"/>
                    <a:pt x="11" y="62"/>
                    <a:pt x="14" y="58"/>
                  </a:cubicBezTo>
                  <a:cubicBezTo>
                    <a:pt x="17" y="53"/>
                    <a:pt x="21" y="50"/>
                    <a:pt x="29" y="49"/>
                  </a:cubicBezTo>
                  <a:cubicBezTo>
                    <a:pt x="36" y="49"/>
                    <a:pt x="34" y="45"/>
                    <a:pt x="37" y="43"/>
                  </a:cubicBezTo>
                  <a:cubicBezTo>
                    <a:pt x="41" y="40"/>
                    <a:pt x="50" y="35"/>
                    <a:pt x="55" y="35"/>
                  </a:cubicBezTo>
                  <a:cubicBezTo>
                    <a:pt x="60" y="34"/>
                    <a:pt x="68" y="37"/>
                    <a:pt x="77" y="33"/>
                  </a:cubicBezTo>
                  <a:cubicBezTo>
                    <a:pt x="85" y="30"/>
                    <a:pt x="89" y="27"/>
                    <a:pt x="95" y="25"/>
                  </a:cubicBezTo>
                  <a:cubicBezTo>
                    <a:pt x="102" y="23"/>
                    <a:pt x="106" y="21"/>
                    <a:pt x="114" y="20"/>
                  </a:cubicBezTo>
                  <a:cubicBezTo>
                    <a:pt x="122" y="19"/>
                    <a:pt x="127" y="17"/>
                    <a:pt x="133" y="14"/>
                  </a:cubicBezTo>
                  <a:cubicBezTo>
                    <a:pt x="140" y="11"/>
                    <a:pt x="145" y="9"/>
                    <a:pt x="153" y="8"/>
                  </a:cubicBezTo>
                  <a:cubicBezTo>
                    <a:pt x="161" y="7"/>
                    <a:pt x="161" y="11"/>
                    <a:pt x="167" y="6"/>
                  </a:cubicBezTo>
                  <a:cubicBezTo>
                    <a:pt x="173" y="1"/>
                    <a:pt x="175" y="0"/>
                    <a:pt x="181" y="2"/>
                  </a:cubicBezTo>
                  <a:cubicBezTo>
                    <a:pt x="187" y="4"/>
                    <a:pt x="185" y="5"/>
                    <a:pt x="181" y="8"/>
                  </a:cubicBezTo>
                  <a:cubicBezTo>
                    <a:pt x="177" y="10"/>
                    <a:pt x="167" y="11"/>
                    <a:pt x="164" y="15"/>
                  </a:cubicBezTo>
                  <a:cubicBezTo>
                    <a:pt x="160" y="19"/>
                    <a:pt x="152" y="22"/>
                    <a:pt x="150" y="26"/>
                  </a:cubicBezTo>
                  <a:cubicBezTo>
                    <a:pt x="147" y="30"/>
                    <a:pt x="142" y="33"/>
                    <a:pt x="131" y="35"/>
                  </a:cubicBezTo>
                  <a:cubicBezTo>
                    <a:pt x="121" y="37"/>
                    <a:pt x="107" y="38"/>
                    <a:pt x="99" y="41"/>
                  </a:cubicBezTo>
                  <a:cubicBezTo>
                    <a:pt x="90" y="43"/>
                    <a:pt x="69" y="41"/>
                    <a:pt x="59" y="47"/>
                  </a:cubicBezTo>
                  <a:cubicBezTo>
                    <a:pt x="48" y="53"/>
                    <a:pt x="33" y="62"/>
                    <a:pt x="25" y="64"/>
                  </a:cubicBezTo>
                  <a:cubicBezTo>
                    <a:pt x="17" y="66"/>
                    <a:pt x="13" y="77"/>
                    <a:pt x="8" y="75"/>
                  </a:cubicBezTo>
                  <a:cubicBezTo>
                    <a:pt x="3" y="74"/>
                    <a:pt x="1" y="75"/>
                    <a:pt x="3" y="73"/>
                  </a:cubicBezTo>
                  <a:close/>
                </a:path>
              </a:pathLst>
            </a:custGeom>
            <a:solidFill>
              <a:srgbClr val="E25D3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519" dirty="0">
                <a:solidFill>
                  <a:prstClr val="black"/>
                </a:solidFill>
              </a:endParaRPr>
            </a:p>
          </p:txBody>
        </p:sp>
        <p:sp>
          <p:nvSpPr>
            <p:cNvPr id="481" name="Freeform 1017"/>
            <p:cNvSpPr>
              <a:spLocks/>
            </p:cNvSpPr>
            <p:nvPr/>
          </p:nvSpPr>
          <p:spPr bwMode="auto">
            <a:xfrm>
              <a:off x="3039442" y="1258777"/>
              <a:ext cx="2153642" cy="950450"/>
            </a:xfrm>
            <a:custGeom>
              <a:avLst/>
              <a:gdLst/>
              <a:ahLst/>
              <a:cxnLst>
                <a:cxn ang="0">
                  <a:pos x="3" y="73"/>
                </a:cxn>
                <a:cxn ang="0">
                  <a:pos x="6" y="67"/>
                </a:cxn>
                <a:cxn ang="0">
                  <a:pos x="14" y="58"/>
                </a:cxn>
                <a:cxn ang="0">
                  <a:pos x="29" y="49"/>
                </a:cxn>
                <a:cxn ang="0">
                  <a:pos x="38" y="43"/>
                </a:cxn>
                <a:cxn ang="0">
                  <a:pos x="55" y="35"/>
                </a:cxn>
                <a:cxn ang="0">
                  <a:pos x="77" y="34"/>
                </a:cxn>
                <a:cxn ang="0">
                  <a:pos x="96" y="25"/>
                </a:cxn>
                <a:cxn ang="0">
                  <a:pos x="114" y="20"/>
                </a:cxn>
                <a:cxn ang="0">
                  <a:pos x="134" y="14"/>
                </a:cxn>
                <a:cxn ang="0">
                  <a:pos x="153" y="8"/>
                </a:cxn>
                <a:cxn ang="0">
                  <a:pos x="167" y="6"/>
                </a:cxn>
                <a:cxn ang="0">
                  <a:pos x="181" y="2"/>
                </a:cxn>
                <a:cxn ang="0">
                  <a:pos x="181" y="8"/>
                </a:cxn>
                <a:cxn ang="0">
                  <a:pos x="164" y="15"/>
                </a:cxn>
                <a:cxn ang="0">
                  <a:pos x="150" y="26"/>
                </a:cxn>
                <a:cxn ang="0">
                  <a:pos x="131" y="35"/>
                </a:cxn>
                <a:cxn ang="0">
                  <a:pos x="98" y="41"/>
                </a:cxn>
                <a:cxn ang="0">
                  <a:pos x="59" y="47"/>
                </a:cxn>
                <a:cxn ang="0">
                  <a:pos x="25" y="64"/>
                </a:cxn>
                <a:cxn ang="0">
                  <a:pos x="8" y="75"/>
                </a:cxn>
                <a:cxn ang="0">
                  <a:pos x="3" y="73"/>
                </a:cxn>
              </a:cxnLst>
              <a:rect l="0" t="0" r="r" b="b"/>
              <a:pathLst>
                <a:path w="187" h="77">
                  <a:moveTo>
                    <a:pt x="3" y="73"/>
                  </a:moveTo>
                  <a:cubicBezTo>
                    <a:pt x="5" y="71"/>
                    <a:pt x="0" y="69"/>
                    <a:pt x="6" y="67"/>
                  </a:cubicBezTo>
                  <a:cubicBezTo>
                    <a:pt x="11" y="65"/>
                    <a:pt x="11" y="62"/>
                    <a:pt x="14" y="58"/>
                  </a:cubicBezTo>
                  <a:cubicBezTo>
                    <a:pt x="17" y="53"/>
                    <a:pt x="22" y="50"/>
                    <a:pt x="29" y="49"/>
                  </a:cubicBezTo>
                  <a:cubicBezTo>
                    <a:pt x="37" y="49"/>
                    <a:pt x="35" y="45"/>
                    <a:pt x="38" y="43"/>
                  </a:cubicBezTo>
                  <a:cubicBezTo>
                    <a:pt x="41" y="40"/>
                    <a:pt x="50" y="35"/>
                    <a:pt x="55" y="35"/>
                  </a:cubicBezTo>
                  <a:cubicBezTo>
                    <a:pt x="60" y="35"/>
                    <a:pt x="68" y="37"/>
                    <a:pt x="77" y="34"/>
                  </a:cubicBezTo>
                  <a:cubicBezTo>
                    <a:pt x="86" y="30"/>
                    <a:pt x="89" y="27"/>
                    <a:pt x="96" y="25"/>
                  </a:cubicBezTo>
                  <a:cubicBezTo>
                    <a:pt x="102" y="23"/>
                    <a:pt x="106" y="21"/>
                    <a:pt x="114" y="20"/>
                  </a:cubicBezTo>
                  <a:cubicBezTo>
                    <a:pt x="122" y="19"/>
                    <a:pt x="127" y="17"/>
                    <a:pt x="134" y="14"/>
                  </a:cubicBezTo>
                  <a:cubicBezTo>
                    <a:pt x="140" y="11"/>
                    <a:pt x="145" y="9"/>
                    <a:pt x="153" y="8"/>
                  </a:cubicBezTo>
                  <a:cubicBezTo>
                    <a:pt x="161" y="7"/>
                    <a:pt x="161" y="11"/>
                    <a:pt x="167" y="6"/>
                  </a:cubicBezTo>
                  <a:cubicBezTo>
                    <a:pt x="173" y="1"/>
                    <a:pt x="175" y="0"/>
                    <a:pt x="181" y="2"/>
                  </a:cubicBezTo>
                  <a:cubicBezTo>
                    <a:pt x="187" y="4"/>
                    <a:pt x="184" y="5"/>
                    <a:pt x="181" y="8"/>
                  </a:cubicBezTo>
                  <a:cubicBezTo>
                    <a:pt x="177" y="10"/>
                    <a:pt x="167" y="11"/>
                    <a:pt x="164" y="15"/>
                  </a:cubicBezTo>
                  <a:cubicBezTo>
                    <a:pt x="160" y="18"/>
                    <a:pt x="152" y="22"/>
                    <a:pt x="150" y="26"/>
                  </a:cubicBezTo>
                  <a:cubicBezTo>
                    <a:pt x="147" y="30"/>
                    <a:pt x="142" y="33"/>
                    <a:pt x="131" y="35"/>
                  </a:cubicBezTo>
                  <a:cubicBezTo>
                    <a:pt x="121" y="37"/>
                    <a:pt x="106" y="38"/>
                    <a:pt x="98" y="41"/>
                  </a:cubicBezTo>
                  <a:cubicBezTo>
                    <a:pt x="90" y="43"/>
                    <a:pt x="69" y="41"/>
                    <a:pt x="59" y="47"/>
                  </a:cubicBezTo>
                  <a:cubicBezTo>
                    <a:pt x="48" y="53"/>
                    <a:pt x="33" y="62"/>
                    <a:pt x="25" y="64"/>
                  </a:cubicBezTo>
                  <a:cubicBezTo>
                    <a:pt x="17" y="66"/>
                    <a:pt x="13" y="77"/>
                    <a:pt x="8" y="75"/>
                  </a:cubicBezTo>
                  <a:cubicBezTo>
                    <a:pt x="3" y="73"/>
                    <a:pt x="1" y="75"/>
                    <a:pt x="3" y="73"/>
                  </a:cubicBezTo>
                  <a:close/>
                </a:path>
              </a:pathLst>
            </a:custGeom>
            <a:solidFill>
              <a:srgbClr val="E25F3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519" dirty="0">
                <a:solidFill>
                  <a:prstClr val="black"/>
                </a:solidFill>
              </a:endParaRPr>
            </a:p>
          </p:txBody>
        </p:sp>
        <p:sp>
          <p:nvSpPr>
            <p:cNvPr id="482" name="Freeform 1018"/>
            <p:cNvSpPr>
              <a:spLocks/>
            </p:cNvSpPr>
            <p:nvPr/>
          </p:nvSpPr>
          <p:spPr bwMode="auto">
            <a:xfrm>
              <a:off x="3039442" y="1258777"/>
              <a:ext cx="2153642" cy="950450"/>
            </a:xfrm>
            <a:custGeom>
              <a:avLst/>
              <a:gdLst/>
              <a:ahLst/>
              <a:cxnLst>
                <a:cxn ang="0">
                  <a:pos x="3" y="73"/>
                </a:cxn>
                <a:cxn ang="0">
                  <a:pos x="6" y="67"/>
                </a:cxn>
                <a:cxn ang="0">
                  <a:pos x="14" y="58"/>
                </a:cxn>
                <a:cxn ang="0">
                  <a:pos x="29" y="49"/>
                </a:cxn>
                <a:cxn ang="0">
                  <a:pos x="38" y="43"/>
                </a:cxn>
                <a:cxn ang="0">
                  <a:pos x="55" y="35"/>
                </a:cxn>
                <a:cxn ang="0">
                  <a:pos x="77" y="34"/>
                </a:cxn>
                <a:cxn ang="0">
                  <a:pos x="96" y="25"/>
                </a:cxn>
                <a:cxn ang="0">
                  <a:pos x="114" y="20"/>
                </a:cxn>
                <a:cxn ang="0">
                  <a:pos x="134" y="14"/>
                </a:cxn>
                <a:cxn ang="0">
                  <a:pos x="153" y="9"/>
                </a:cxn>
                <a:cxn ang="0">
                  <a:pos x="167" y="6"/>
                </a:cxn>
                <a:cxn ang="0">
                  <a:pos x="181" y="2"/>
                </a:cxn>
                <a:cxn ang="0">
                  <a:pos x="180" y="8"/>
                </a:cxn>
                <a:cxn ang="0">
                  <a:pos x="164" y="14"/>
                </a:cxn>
                <a:cxn ang="0">
                  <a:pos x="149" y="25"/>
                </a:cxn>
                <a:cxn ang="0">
                  <a:pos x="131" y="35"/>
                </a:cxn>
                <a:cxn ang="0">
                  <a:pos x="98" y="40"/>
                </a:cxn>
                <a:cxn ang="0">
                  <a:pos x="58" y="47"/>
                </a:cxn>
                <a:cxn ang="0">
                  <a:pos x="25" y="64"/>
                </a:cxn>
                <a:cxn ang="0">
                  <a:pos x="8" y="75"/>
                </a:cxn>
                <a:cxn ang="0">
                  <a:pos x="3" y="73"/>
                </a:cxn>
              </a:cxnLst>
              <a:rect l="0" t="0" r="r" b="b"/>
              <a:pathLst>
                <a:path w="187" h="77">
                  <a:moveTo>
                    <a:pt x="3" y="73"/>
                  </a:moveTo>
                  <a:cubicBezTo>
                    <a:pt x="5" y="71"/>
                    <a:pt x="0" y="69"/>
                    <a:pt x="6" y="67"/>
                  </a:cubicBezTo>
                  <a:cubicBezTo>
                    <a:pt x="11" y="65"/>
                    <a:pt x="11" y="62"/>
                    <a:pt x="14" y="58"/>
                  </a:cubicBezTo>
                  <a:cubicBezTo>
                    <a:pt x="17" y="53"/>
                    <a:pt x="22" y="50"/>
                    <a:pt x="29" y="49"/>
                  </a:cubicBezTo>
                  <a:cubicBezTo>
                    <a:pt x="37" y="49"/>
                    <a:pt x="35" y="45"/>
                    <a:pt x="38" y="43"/>
                  </a:cubicBezTo>
                  <a:cubicBezTo>
                    <a:pt x="41" y="40"/>
                    <a:pt x="50" y="36"/>
                    <a:pt x="55" y="35"/>
                  </a:cubicBezTo>
                  <a:cubicBezTo>
                    <a:pt x="60" y="35"/>
                    <a:pt x="68" y="37"/>
                    <a:pt x="77" y="34"/>
                  </a:cubicBezTo>
                  <a:cubicBezTo>
                    <a:pt x="86" y="30"/>
                    <a:pt x="89" y="27"/>
                    <a:pt x="96" y="25"/>
                  </a:cubicBezTo>
                  <a:cubicBezTo>
                    <a:pt x="103" y="24"/>
                    <a:pt x="106" y="21"/>
                    <a:pt x="114" y="20"/>
                  </a:cubicBezTo>
                  <a:cubicBezTo>
                    <a:pt x="122" y="19"/>
                    <a:pt x="128" y="17"/>
                    <a:pt x="134" y="14"/>
                  </a:cubicBezTo>
                  <a:cubicBezTo>
                    <a:pt x="140" y="11"/>
                    <a:pt x="145" y="10"/>
                    <a:pt x="153" y="9"/>
                  </a:cubicBezTo>
                  <a:cubicBezTo>
                    <a:pt x="161" y="8"/>
                    <a:pt x="161" y="11"/>
                    <a:pt x="167" y="6"/>
                  </a:cubicBezTo>
                  <a:cubicBezTo>
                    <a:pt x="174" y="1"/>
                    <a:pt x="175" y="0"/>
                    <a:pt x="181" y="2"/>
                  </a:cubicBezTo>
                  <a:cubicBezTo>
                    <a:pt x="187" y="4"/>
                    <a:pt x="184" y="5"/>
                    <a:pt x="180" y="8"/>
                  </a:cubicBezTo>
                  <a:cubicBezTo>
                    <a:pt x="177" y="10"/>
                    <a:pt x="167" y="11"/>
                    <a:pt x="164" y="14"/>
                  </a:cubicBezTo>
                  <a:cubicBezTo>
                    <a:pt x="160" y="18"/>
                    <a:pt x="152" y="21"/>
                    <a:pt x="149" y="25"/>
                  </a:cubicBezTo>
                  <a:cubicBezTo>
                    <a:pt x="147" y="29"/>
                    <a:pt x="141" y="33"/>
                    <a:pt x="131" y="35"/>
                  </a:cubicBezTo>
                  <a:cubicBezTo>
                    <a:pt x="120" y="37"/>
                    <a:pt x="106" y="38"/>
                    <a:pt x="98" y="40"/>
                  </a:cubicBezTo>
                  <a:cubicBezTo>
                    <a:pt x="90" y="43"/>
                    <a:pt x="69" y="41"/>
                    <a:pt x="58" y="47"/>
                  </a:cubicBezTo>
                  <a:cubicBezTo>
                    <a:pt x="48" y="53"/>
                    <a:pt x="33" y="62"/>
                    <a:pt x="25" y="64"/>
                  </a:cubicBezTo>
                  <a:cubicBezTo>
                    <a:pt x="17" y="66"/>
                    <a:pt x="13" y="77"/>
                    <a:pt x="8" y="75"/>
                  </a:cubicBezTo>
                  <a:cubicBezTo>
                    <a:pt x="3" y="73"/>
                    <a:pt x="1" y="75"/>
                    <a:pt x="3" y="73"/>
                  </a:cubicBezTo>
                  <a:close/>
                </a:path>
              </a:pathLst>
            </a:custGeom>
            <a:solidFill>
              <a:srgbClr val="E35F3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519" dirty="0">
                <a:solidFill>
                  <a:prstClr val="black"/>
                </a:solidFill>
              </a:endParaRPr>
            </a:p>
          </p:txBody>
        </p:sp>
        <p:sp>
          <p:nvSpPr>
            <p:cNvPr id="483" name="Freeform 1019"/>
            <p:cNvSpPr>
              <a:spLocks/>
            </p:cNvSpPr>
            <p:nvPr/>
          </p:nvSpPr>
          <p:spPr bwMode="auto">
            <a:xfrm>
              <a:off x="3050960" y="1258777"/>
              <a:ext cx="2142124" cy="950450"/>
            </a:xfrm>
            <a:custGeom>
              <a:avLst/>
              <a:gdLst/>
              <a:ahLst/>
              <a:cxnLst>
                <a:cxn ang="0">
                  <a:pos x="3" y="73"/>
                </a:cxn>
                <a:cxn ang="0">
                  <a:pos x="5" y="67"/>
                </a:cxn>
                <a:cxn ang="0">
                  <a:pos x="14" y="58"/>
                </a:cxn>
                <a:cxn ang="0">
                  <a:pos x="29" y="49"/>
                </a:cxn>
                <a:cxn ang="0">
                  <a:pos x="37" y="43"/>
                </a:cxn>
                <a:cxn ang="0">
                  <a:pos x="55" y="35"/>
                </a:cxn>
                <a:cxn ang="0">
                  <a:pos x="76" y="34"/>
                </a:cxn>
                <a:cxn ang="0">
                  <a:pos x="95" y="26"/>
                </a:cxn>
                <a:cxn ang="0">
                  <a:pos x="114" y="20"/>
                </a:cxn>
                <a:cxn ang="0">
                  <a:pos x="133" y="14"/>
                </a:cxn>
                <a:cxn ang="0">
                  <a:pos x="152" y="9"/>
                </a:cxn>
                <a:cxn ang="0">
                  <a:pos x="167" y="6"/>
                </a:cxn>
                <a:cxn ang="0">
                  <a:pos x="180" y="2"/>
                </a:cxn>
                <a:cxn ang="0">
                  <a:pos x="179" y="8"/>
                </a:cxn>
                <a:cxn ang="0">
                  <a:pos x="163" y="14"/>
                </a:cxn>
                <a:cxn ang="0">
                  <a:pos x="148" y="25"/>
                </a:cxn>
                <a:cxn ang="0">
                  <a:pos x="130" y="34"/>
                </a:cxn>
                <a:cxn ang="0">
                  <a:pos x="97" y="40"/>
                </a:cxn>
                <a:cxn ang="0">
                  <a:pos x="57" y="46"/>
                </a:cxn>
                <a:cxn ang="0">
                  <a:pos x="24" y="63"/>
                </a:cxn>
                <a:cxn ang="0">
                  <a:pos x="7" y="75"/>
                </a:cxn>
                <a:cxn ang="0">
                  <a:pos x="3" y="73"/>
                </a:cxn>
              </a:cxnLst>
              <a:rect l="0" t="0" r="r" b="b"/>
              <a:pathLst>
                <a:path w="186" h="77">
                  <a:moveTo>
                    <a:pt x="3" y="73"/>
                  </a:moveTo>
                  <a:cubicBezTo>
                    <a:pt x="4" y="71"/>
                    <a:pt x="0" y="70"/>
                    <a:pt x="5" y="67"/>
                  </a:cubicBezTo>
                  <a:cubicBezTo>
                    <a:pt x="11" y="65"/>
                    <a:pt x="11" y="62"/>
                    <a:pt x="14" y="58"/>
                  </a:cubicBezTo>
                  <a:cubicBezTo>
                    <a:pt x="17" y="54"/>
                    <a:pt x="21" y="50"/>
                    <a:pt x="29" y="49"/>
                  </a:cubicBezTo>
                  <a:cubicBezTo>
                    <a:pt x="36" y="49"/>
                    <a:pt x="34" y="45"/>
                    <a:pt x="37" y="43"/>
                  </a:cubicBezTo>
                  <a:cubicBezTo>
                    <a:pt x="40" y="41"/>
                    <a:pt x="50" y="36"/>
                    <a:pt x="55" y="35"/>
                  </a:cubicBezTo>
                  <a:cubicBezTo>
                    <a:pt x="60" y="35"/>
                    <a:pt x="68" y="37"/>
                    <a:pt x="76" y="34"/>
                  </a:cubicBezTo>
                  <a:cubicBezTo>
                    <a:pt x="85" y="30"/>
                    <a:pt x="88" y="28"/>
                    <a:pt x="95" y="26"/>
                  </a:cubicBezTo>
                  <a:cubicBezTo>
                    <a:pt x="102" y="24"/>
                    <a:pt x="105" y="21"/>
                    <a:pt x="114" y="20"/>
                  </a:cubicBezTo>
                  <a:cubicBezTo>
                    <a:pt x="122" y="19"/>
                    <a:pt x="127" y="17"/>
                    <a:pt x="133" y="14"/>
                  </a:cubicBezTo>
                  <a:cubicBezTo>
                    <a:pt x="139" y="11"/>
                    <a:pt x="144" y="10"/>
                    <a:pt x="152" y="9"/>
                  </a:cubicBezTo>
                  <a:cubicBezTo>
                    <a:pt x="161" y="8"/>
                    <a:pt x="160" y="11"/>
                    <a:pt x="167" y="6"/>
                  </a:cubicBezTo>
                  <a:cubicBezTo>
                    <a:pt x="173" y="1"/>
                    <a:pt x="174" y="0"/>
                    <a:pt x="180" y="2"/>
                  </a:cubicBezTo>
                  <a:cubicBezTo>
                    <a:pt x="186" y="4"/>
                    <a:pt x="183" y="5"/>
                    <a:pt x="179" y="8"/>
                  </a:cubicBezTo>
                  <a:cubicBezTo>
                    <a:pt x="175" y="10"/>
                    <a:pt x="166" y="10"/>
                    <a:pt x="163" y="14"/>
                  </a:cubicBezTo>
                  <a:cubicBezTo>
                    <a:pt x="159" y="18"/>
                    <a:pt x="151" y="21"/>
                    <a:pt x="148" y="25"/>
                  </a:cubicBezTo>
                  <a:cubicBezTo>
                    <a:pt x="146" y="29"/>
                    <a:pt x="140" y="32"/>
                    <a:pt x="130" y="34"/>
                  </a:cubicBezTo>
                  <a:cubicBezTo>
                    <a:pt x="119" y="36"/>
                    <a:pt x="105" y="38"/>
                    <a:pt x="97" y="40"/>
                  </a:cubicBezTo>
                  <a:cubicBezTo>
                    <a:pt x="89" y="43"/>
                    <a:pt x="68" y="41"/>
                    <a:pt x="57" y="46"/>
                  </a:cubicBezTo>
                  <a:cubicBezTo>
                    <a:pt x="47" y="52"/>
                    <a:pt x="32" y="62"/>
                    <a:pt x="24" y="63"/>
                  </a:cubicBezTo>
                  <a:cubicBezTo>
                    <a:pt x="16" y="65"/>
                    <a:pt x="12" y="77"/>
                    <a:pt x="7" y="75"/>
                  </a:cubicBezTo>
                  <a:cubicBezTo>
                    <a:pt x="2" y="73"/>
                    <a:pt x="1" y="75"/>
                    <a:pt x="3" y="73"/>
                  </a:cubicBezTo>
                  <a:close/>
                </a:path>
              </a:pathLst>
            </a:custGeom>
            <a:solidFill>
              <a:srgbClr val="E46033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519" dirty="0">
                <a:solidFill>
                  <a:prstClr val="black"/>
                </a:solidFill>
              </a:endParaRPr>
            </a:p>
          </p:txBody>
        </p:sp>
        <p:sp>
          <p:nvSpPr>
            <p:cNvPr id="484" name="Freeform 1020"/>
            <p:cNvSpPr>
              <a:spLocks/>
            </p:cNvSpPr>
            <p:nvPr/>
          </p:nvSpPr>
          <p:spPr bwMode="auto">
            <a:xfrm>
              <a:off x="3050960" y="1258781"/>
              <a:ext cx="2142124" cy="938107"/>
            </a:xfrm>
            <a:custGeom>
              <a:avLst/>
              <a:gdLst/>
              <a:ahLst/>
              <a:cxnLst>
                <a:cxn ang="0">
                  <a:pos x="3" y="73"/>
                </a:cxn>
                <a:cxn ang="0">
                  <a:pos x="5" y="67"/>
                </a:cxn>
                <a:cxn ang="0">
                  <a:pos x="14" y="58"/>
                </a:cxn>
                <a:cxn ang="0">
                  <a:pos x="29" y="49"/>
                </a:cxn>
                <a:cxn ang="0">
                  <a:pos x="37" y="43"/>
                </a:cxn>
                <a:cxn ang="0">
                  <a:pos x="55" y="35"/>
                </a:cxn>
                <a:cxn ang="0">
                  <a:pos x="77" y="34"/>
                </a:cxn>
                <a:cxn ang="0">
                  <a:pos x="95" y="26"/>
                </a:cxn>
                <a:cxn ang="0">
                  <a:pos x="114" y="20"/>
                </a:cxn>
                <a:cxn ang="0">
                  <a:pos x="133" y="14"/>
                </a:cxn>
                <a:cxn ang="0">
                  <a:pos x="153" y="9"/>
                </a:cxn>
                <a:cxn ang="0">
                  <a:pos x="167" y="6"/>
                </a:cxn>
                <a:cxn ang="0">
                  <a:pos x="180" y="2"/>
                </a:cxn>
                <a:cxn ang="0">
                  <a:pos x="179" y="7"/>
                </a:cxn>
                <a:cxn ang="0">
                  <a:pos x="163" y="14"/>
                </a:cxn>
                <a:cxn ang="0">
                  <a:pos x="148" y="24"/>
                </a:cxn>
                <a:cxn ang="0">
                  <a:pos x="129" y="34"/>
                </a:cxn>
                <a:cxn ang="0">
                  <a:pos x="97" y="40"/>
                </a:cxn>
                <a:cxn ang="0">
                  <a:pos x="57" y="46"/>
                </a:cxn>
                <a:cxn ang="0">
                  <a:pos x="24" y="63"/>
                </a:cxn>
                <a:cxn ang="0">
                  <a:pos x="7" y="74"/>
                </a:cxn>
                <a:cxn ang="0">
                  <a:pos x="3" y="73"/>
                </a:cxn>
              </a:cxnLst>
              <a:rect l="0" t="0" r="r" b="b"/>
              <a:pathLst>
                <a:path w="186" h="76">
                  <a:moveTo>
                    <a:pt x="3" y="73"/>
                  </a:moveTo>
                  <a:cubicBezTo>
                    <a:pt x="5" y="71"/>
                    <a:pt x="0" y="70"/>
                    <a:pt x="5" y="67"/>
                  </a:cubicBezTo>
                  <a:cubicBezTo>
                    <a:pt x="11" y="65"/>
                    <a:pt x="11" y="62"/>
                    <a:pt x="14" y="58"/>
                  </a:cubicBezTo>
                  <a:cubicBezTo>
                    <a:pt x="17" y="54"/>
                    <a:pt x="21" y="50"/>
                    <a:pt x="29" y="49"/>
                  </a:cubicBezTo>
                  <a:cubicBezTo>
                    <a:pt x="36" y="49"/>
                    <a:pt x="34" y="46"/>
                    <a:pt x="37" y="43"/>
                  </a:cubicBezTo>
                  <a:cubicBezTo>
                    <a:pt x="40" y="41"/>
                    <a:pt x="50" y="36"/>
                    <a:pt x="55" y="35"/>
                  </a:cubicBezTo>
                  <a:cubicBezTo>
                    <a:pt x="60" y="35"/>
                    <a:pt x="68" y="37"/>
                    <a:pt x="77" y="34"/>
                  </a:cubicBezTo>
                  <a:cubicBezTo>
                    <a:pt x="85" y="30"/>
                    <a:pt x="88" y="28"/>
                    <a:pt x="95" y="26"/>
                  </a:cubicBezTo>
                  <a:cubicBezTo>
                    <a:pt x="102" y="24"/>
                    <a:pt x="106" y="21"/>
                    <a:pt x="114" y="20"/>
                  </a:cubicBezTo>
                  <a:cubicBezTo>
                    <a:pt x="122" y="19"/>
                    <a:pt x="127" y="17"/>
                    <a:pt x="133" y="14"/>
                  </a:cubicBezTo>
                  <a:cubicBezTo>
                    <a:pt x="140" y="11"/>
                    <a:pt x="145" y="10"/>
                    <a:pt x="153" y="9"/>
                  </a:cubicBezTo>
                  <a:cubicBezTo>
                    <a:pt x="161" y="8"/>
                    <a:pt x="161" y="11"/>
                    <a:pt x="167" y="6"/>
                  </a:cubicBezTo>
                  <a:cubicBezTo>
                    <a:pt x="173" y="1"/>
                    <a:pt x="174" y="0"/>
                    <a:pt x="180" y="2"/>
                  </a:cubicBezTo>
                  <a:cubicBezTo>
                    <a:pt x="186" y="4"/>
                    <a:pt x="183" y="5"/>
                    <a:pt x="179" y="7"/>
                  </a:cubicBezTo>
                  <a:cubicBezTo>
                    <a:pt x="175" y="10"/>
                    <a:pt x="166" y="10"/>
                    <a:pt x="163" y="14"/>
                  </a:cubicBezTo>
                  <a:cubicBezTo>
                    <a:pt x="159" y="18"/>
                    <a:pt x="151" y="20"/>
                    <a:pt x="148" y="24"/>
                  </a:cubicBezTo>
                  <a:cubicBezTo>
                    <a:pt x="146" y="28"/>
                    <a:pt x="140" y="32"/>
                    <a:pt x="129" y="34"/>
                  </a:cubicBezTo>
                  <a:cubicBezTo>
                    <a:pt x="119" y="36"/>
                    <a:pt x="105" y="37"/>
                    <a:pt x="97" y="40"/>
                  </a:cubicBezTo>
                  <a:cubicBezTo>
                    <a:pt x="89" y="42"/>
                    <a:pt x="68" y="40"/>
                    <a:pt x="57" y="46"/>
                  </a:cubicBezTo>
                  <a:cubicBezTo>
                    <a:pt x="46" y="52"/>
                    <a:pt x="32" y="61"/>
                    <a:pt x="24" y="63"/>
                  </a:cubicBezTo>
                  <a:cubicBezTo>
                    <a:pt x="16" y="65"/>
                    <a:pt x="12" y="76"/>
                    <a:pt x="7" y="74"/>
                  </a:cubicBezTo>
                  <a:cubicBezTo>
                    <a:pt x="2" y="73"/>
                    <a:pt x="1" y="75"/>
                    <a:pt x="3" y="73"/>
                  </a:cubicBezTo>
                  <a:close/>
                </a:path>
              </a:pathLst>
            </a:custGeom>
            <a:solidFill>
              <a:srgbClr val="E56133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519" dirty="0">
                <a:solidFill>
                  <a:prstClr val="black"/>
                </a:solidFill>
              </a:endParaRPr>
            </a:p>
          </p:txBody>
        </p:sp>
        <p:sp>
          <p:nvSpPr>
            <p:cNvPr id="485" name="Freeform 1021"/>
            <p:cNvSpPr>
              <a:spLocks/>
            </p:cNvSpPr>
            <p:nvPr/>
          </p:nvSpPr>
          <p:spPr bwMode="auto">
            <a:xfrm>
              <a:off x="3050960" y="1258781"/>
              <a:ext cx="2142124" cy="938107"/>
            </a:xfrm>
            <a:custGeom>
              <a:avLst/>
              <a:gdLst/>
              <a:ahLst/>
              <a:cxnLst>
                <a:cxn ang="0">
                  <a:pos x="3" y="73"/>
                </a:cxn>
                <a:cxn ang="0">
                  <a:pos x="6" y="67"/>
                </a:cxn>
                <a:cxn ang="0">
                  <a:pos x="14" y="58"/>
                </a:cxn>
                <a:cxn ang="0">
                  <a:pos x="29" y="50"/>
                </a:cxn>
                <a:cxn ang="0">
                  <a:pos x="38" y="43"/>
                </a:cxn>
                <a:cxn ang="0">
                  <a:pos x="55" y="35"/>
                </a:cxn>
                <a:cxn ang="0">
                  <a:pos x="77" y="34"/>
                </a:cxn>
                <a:cxn ang="0">
                  <a:pos x="96" y="26"/>
                </a:cxn>
                <a:cxn ang="0">
                  <a:pos x="114" y="20"/>
                </a:cxn>
                <a:cxn ang="0">
                  <a:pos x="134" y="14"/>
                </a:cxn>
                <a:cxn ang="0">
                  <a:pos x="153" y="9"/>
                </a:cxn>
                <a:cxn ang="0">
                  <a:pos x="167" y="7"/>
                </a:cxn>
                <a:cxn ang="0">
                  <a:pos x="180" y="2"/>
                </a:cxn>
                <a:cxn ang="0">
                  <a:pos x="179" y="7"/>
                </a:cxn>
                <a:cxn ang="0">
                  <a:pos x="163" y="14"/>
                </a:cxn>
                <a:cxn ang="0">
                  <a:pos x="148" y="23"/>
                </a:cxn>
                <a:cxn ang="0">
                  <a:pos x="129" y="34"/>
                </a:cxn>
                <a:cxn ang="0">
                  <a:pos x="97" y="40"/>
                </a:cxn>
                <a:cxn ang="0">
                  <a:pos x="57" y="46"/>
                </a:cxn>
                <a:cxn ang="0">
                  <a:pos x="24" y="63"/>
                </a:cxn>
                <a:cxn ang="0">
                  <a:pos x="7" y="74"/>
                </a:cxn>
                <a:cxn ang="0">
                  <a:pos x="3" y="73"/>
                </a:cxn>
              </a:cxnLst>
              <a:rect l="0" t="0" r="r" b="b"/>
              <a:pathLst>
                <a:path w="186" h="76">
                  <a:moveTo>
                    <a:pt x="3" y="73"/>
                  </a:moveTo>
                  <a:cubicBezTo>
                    <a:pt x="5" y="71"/>
                    <a:pt x="0" y="70"/>
                    <a:pt x="6" y="67"/>
                  </a:cubicBezTo>
                  <a:cubicBezTo>
                    <a:pt x="11" y="65"/>
                    <a:pt x="11" y="62"/>
                    <a:pt x="14" y="58"/>
                  </a:cubicBezTo>
                  <a:cubicBezTo>
                    <a:pt x="17" y="54"/>
                    <a:pt x="22" y="50"/>
                    <a:pt x="29" y="50"/>
                  </a:cubicBezTo>
                  <a:cubicBezTo>
                    <a:pt x="37" y="49"/>
                    <a:pt x="34" y="46"/>
                    <a:pt x="38" y="43"/>
                  </a:cubicBezTo>
                  <a:cubicBezTo>
                    <a:pt x="41" y="41"/>
                    <a:pt x="50" y="36"/>
                    <a:pt x="55" y="35"/>
                  </a:cubicBezTo>
                  <a:cubicBezTo>
                    <a:pt x="60" y="35"/>
                    <a:pt x="68" y="37"/>
                    <a:pt x="77" y="34"/>
                  </a:cubicBezTo>
                  <a:cubicBezTo>
                    <a:pt x="86" y="30"/>
                    <a:pt x="89" y="28"/>
                    <a:pt x="96" y="26"/>
                  </a:cubicBezTo>
                  <a:cubicBezTo>
                    <a:pt x="102" y="24"/>
                    <a:pt x="106" y="21"/>
                    <a:pt x="114" y="20"/>
                  </a:cubicBezTo>
                  <a:cubicBezTo>
                    <a:pt x="122" y="19"/>
                    <a:pt x="127" y="17"/>
                    <a:pt x="134" y="14"/>
                  </a:cubicBezTo>
                  <a:cubicBezTo>
                    <a:pt x="140" y="11"/>
                    <a:pt x="145" y="10"/>
                    <a:pt x="153" y="9"/>
                  </a:cubicBezTo>
                  <a:cubicBezTo>
                    <a:pt x="161" y="8"/>
                    <a:pt x="161" y="11"/>
                    <a:pt x="167" y="7"/>
                  </a:cubicBezTo>
                  <a:cubicBezTo>
                    <a:pt x="173" y="2"/>
                    <a:pt x="174" y="0"/>
                    <a:pt x="180" y="2"/>
                  </a:cubicBezTo>
                  <a:cubicBezTo>
                    <a:pt x="186" y="4"/>
                    <a:pt x="183" y="5"/>
                    <a:pt x="179" y="7"/>
                  </a:cubicBezTo>
                  <a:cubicBezTo>
                    <a:pt x="175" y="10"/>
                    <a:pt x="166" y="10"/>
                    <a:pt x="163" y="14"/>
                  </a:cubicBezTo>
                  <a:cubicBezTo>
                    <a:pt x="159" y="18"/>
                    <a:pt x="150" y="20"/>
                    <a:pt x="148" y="23"/>
                  </a:cubicBezTo>
                  <a:cubicBezTo>
                    <a:pt x="145" y="27"/>
                    <a:pt x="140" y="32"/>
                    <a:pt x="129" y="34"/>
                  </a:cubicBezTo>
                  <a:cubicBezTo>
                    <a:pt x="118" y="36"/>
                    <a:pt x="105" y="37"/>
                    <a:pt x="97" y="40"/>
                  </a:cubicBezTo>
                  <a:cubicBezTo>
                    <a:pt x="88" y="42"/>
                    <a:pt x="68" y="40"/>
                    <a:pt x="57" y="46"/>
                  </a:cubicBezTo>
                  <a:cubicBezTo>
                    <a:pt x="46" y="52"/>
                    <a:pt x="32" y="61"/>
                    <a:pt x="24" y="63"/>
                  </a:cubicBezTo>
                  <a:cubicBezTo>
                    <a:pt x="15" y="65"/>
                    <a:pt x="12" y="76"/>
                    <a:pt x="7" y="74"/>
                  </a:cubicBezTo>
                  <a:cubicBezTo>
                    <a:pt x="2" y="72"/>
                    <a:pt x="1" y="75"/>
                    <a:pt x="3" y="73"/>
                  </a:cubicBezTo>
                  <a:close/>
                </a:path>
              </a:pathLst>
            </a:custGeom>
            <a:solidFill>
              <a:srgbClr val="E56234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519" dirty="0">
                <a:solidFill>
                  <a:prstClr val="black"/>
                </a:solidFill>
              </a:endParaRPr>
            </a:p>
          </p:txBody>
        </p:sp>
        <p:sp>
          <p:nvSpPr>
            <p:cNvPr id="486" name="Freeform 1022"/>
            <p:cNvSpPr>
              <a:spLocks/>
            </p:cNvSpPr>
            <p:nvPr/>
          </p:nvSpPr>
          <p:spPr bwMode="auto">
            <a:xfrm>
              <a:off x="3050960" y="1258781"/>
              <a:ext cx="2142124" cy="938107"/>
            </a:xfrm>
            <a:custGeom>
              <a:avLst/>
              <a:gdLst/>
              <a:ahLst/>
              <a:cxnLst>
                <a:cxn ang="0">
                  <a:pos x="4" y="73"/>
                </a:cxn>
                <a:cxn ang="0">
                  <a:pos x="6" y="67"/>
                </a:cxn>
                <a:cxn ang="0">
                  <a:pos x="14" y="58"/>
                </a:cxn>
                <a:cxn ang="0">
                  <a:pos x="29" y="50"/>
                </a:cxn>
                <a:cxn ang="0">
                  <a:pos x="38" y="43"/>
                </a:cxn>
                <a:cxn ang="0">
                  <a:pos x="55" y="35"/>
                </a:cxn>
                <a:cxn ang="0">
                  <a:pos x="77" y="34"/>
                </a:cxn>
                <a:cxn ang="0">
                  <a:pos x="96" y="26"/>
                </a:cxn>
                <a:cxn ang="0">
                  <a:pos x="114" y="21"/>
                </a:cxn>
                <a:cxn ang="0">
                  <a:pos x="134" y="14"/>
                </a:cxn>
                <a:cxn ang="0">
                  <a:pos x="153" y="9"/>
                </a:cxn>
                <a:cxn ang="0">
                  <a:pos x="167" y="7"/>
                </a:cxn>
                <a:cxn ang="0">
                  <a:pos x="180" y="2"/>
                </a:cxn>
                <a:cxn ang="0">
                  <a:pos x="179" y="7"/>
                </a:cxn>
                <a:cxn ang="0">
                  <a:pos x="163" y="14"/>
                </a:cxn>
                <a:cxn ang="0">
                  <a:pos x="148" y="23"/>
                </a:cxn>
                <a:cxn ang="0">
                  <a:pos x="129" y="34"/>
                </a:cxn>
                <a:cxn ang="0">
                  <a:pos x="96" y="39"/>
                </a:cxn>
                <a:cxn ang="0">
                  <a:pos x="57" y="46"/>
                </a:cxn>
                <a:cxn ang="0">
                  <a:pos x="23" y="63"/>
                </a:cxn>
                <a:cxn ang="0">
                  <a:pos x="7" y="74"/>
                </a:cxn>
                <a:cxn ang="0">
                  <a:pos x="4" y="73"/>
                </a:cxn>
              </a:cxnLst>
              <a:rect l="0" t="0" r="r" b="b"/>
              <a:pathLst>
                <a:path w="186" h="76">
                  <a:moveTo>
                    <a:pt x="4" y="73"/>
                  </a:moveTo>
                  <a:cubicBezTo>
                    <a:pt x="5" y="71"/>
                    <a:pt x="0" y="70"/>
                    <a:pt x="6" y="67"/>
                  </a:cubicBezTo>
                  <a:cubicBezTo>
                    <a:pt x="12" y="65"/>
                    <a:pt x="11" y="63"/>
                    <a:pt x="14" y="58"/>
                  </a:cubicBezTo>
                  <a:cubicBezTo>
                    <a:pt x="18" y="54"/>
                    <a:pt x="22" y="50"/>
                    <a:pt x="29" y="50"/>
                  </a:cubicBezTo>
                  <a:cubicBezTo>
                    <a:pt x="37" y="49"/>
                    <a:pt x="35" y="46"/>
                    <a:pt x="38" y="43"/>
                  </a:cubicBezTo>
                  <a:cubicBezTo>
                    <a:pt x="41" y="41"/>
                    <a:pt x="50" y="36"/>
                    <a:pt x="55" y="35"/>
                  </a:cubicBezTo>
                  <a:cubicBezTo>
                    <a:pt x="60" y="35"/>
                    <a:pt x="68" y="37"/>
                    <a:pt x="77" y="34"/>
                  </a:cubicBezTo>
                  <a:cubicBezTo>
                    <a:pt x="86" y="31"/>
                    <a:pt x="89" y="28"/>
                    <a:pt x="96" y="26"/>
                  </a:cubicBezTo>
                  <a:cubicBezTo>
                    <a:pt x="103" y="24"/>
                    <a:pt x="106" y="22"/>
                    <a:pt x="114" y="21"/>
                  </a:cubicBezTo>
                  <a:cubicBezTo>
                    <a:pt x="122" y="20"/>
                    <a:pt x="128" y="17"/>
                    <a:pt x="134" y="14"/>
                  </a:cubicBezTo>
                  <a:cubicBezTo>
                    <a:pt x="140" y="12"/>
                    <a:pt x="145" y="10"/>
                    <a:pt x="153" y="9"/>
                  </a:cubicBezTo>
                  <a:cubicBezTo>
                    <a:pt x="161" y="8"/>
                    <a:pt x="161" y="12"/>
                    <a:pt x="167" y="7"/>
                  </a:cubicBezTo>
                  <a:cubicBezTo>
                    <a:pt x="173" y="2"/>
                    <a:pt x="174" y="0"/>
                    <a:pt x="180" y="2"/>
                  </a:cubicBezTo>
                  <a:cubicBezTo>
                    <a:pt x="186" y="4"/>
                    <a:pt x="182" y="5"/>
                    <a:pt x="179" y="7"/>
                  </a:cubicBezTo>
                  <a:cubicBezTo>
                    <a:pt x="175" y="10"/>
                    <a:pt x="166" y="10"/>
                    <a:pt x="163" y="14"/>
                  </a:cubicBezTo>
                  <a:cubicBezTo>
                    <a:pt x="159" y="18"/>
                    <a:pt x="150" y="19"/>
                    <a:pt x="148" y="23"/>
                  </a:cubicBezTo>
                  <a:cubicBezTo>
                    <a:pt x="145" y="27"/>
                    <a:pt x="139" y="32"/>
                    <a:pt x="129" y="34"/>
                  </a:cubicBezTo>
                  <a:cubicBezTo>
                    <a:pt x="118" y="36"/>
                    <a:pt x="104" y="37"/>
                    <a:pt x="96" y="39"/>
                  </a:cubicBezTo>
                  <a:cubicBezTo>
                    <a:pt x="88" y="42"/>
                    <a:pt x="67" y="40"/>
                    <a:pt x="57" y="46"/>
                  </a:cubicBezTo>
                  <a:cubicBezTo>
                    <a:pt x="46" y="51"/>
                    <a:pt x="31" y="61"/>
                    <a:pt x="23" y="63"/>
                  </a:cubicBezTo>
                  <a:cubicBezTo>
                    <a:pt x="15" y="65"/>
                    <a:pt x="12" y="76"/>
                    <a:pt x="7" y="74"/>
                  </a:cubicBezTo>
                  <a:cubicBezTo>
                    <a:pt x="2" y="72"/>
                    <a:pt x="2" y="75"/>
                    <a:pt x="4" y="73"/>
                  </a:cubicBezTo>
                  <a:close/>
                </a:path>
              </a:pathLst>
            </a:custGeom>
            <a:solidFill>
              <a:srgbClr val="E5623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519" dirty="0">
                <a:solidFill>
                  <a:prstClr val="black"/>
                </a:solidFill>
              </a:endParaRPr>
            </a:p>
          </p:txBody>
        </p:sp>
        <p:sp>
          <p:nvSpPr>
            <p:cNvPr id="487" name="Freeform 1023"/>
            <p:cNvSpPr>
              <a:spLocks/>
            </p:cNvSpPr>
            <p:nvPr/>
          </p:nvSpPr>
          <p:spPr bwMode="auto">
            <a:xfrm>
              <a:off x="3062496" y="1258781"/>
              <a:ext cx="2130607" cy="938107"/>
            </a:xfrm>
            <a:custGeom>
              <a:avLst/>
              <a:gdLst/>
              <a:ahLst/>
              <a:cxnLst>
                <a:cxn ang="0">
                  <a:pos x="3" y="73"/>
                </a:cxn>
                <a:cxn ang="0">
                  <a:pos x="5" y="67"/>
                </a:cxn>
                <a:cxn ang="0">
                  <a:pos x="14" y="58"/>
                </a:cxn>
                <a:cxn ang="0">
                  <a:pos x="29" y="50"/>
                </a:cxn>
                <a:cxn ang="0">
                  <a:pos x="37" y="43"/>
                </a:cxn>
                <a:cxn ang="0">
                  <a:pos x="55" y="36"/>
                </a:cxn>
                <a:cxn ang="0">
                  <a:pos x="76" y="34"/>
                </a:cxn>
                <a:cxn ang="0">
                  <a:pos x="95" y="26"/>
                </a:cxn>
                <a:cxn ang="0">
                  <a:pos x="113" y="21"/>
                </a:cxn>
                <a:cxn ang="0">
                  <a:pos x="133" y="15"/>
                </a:cxn>
                <a:cxn ang="0">
                  <a:pos x="152" y="9"/>
                </a:cxn>
                <a:cxn ang="0">
                  <a:pos x="166" y="7"/>
                </a:cxn>
                <a:cxn ang="0">
                  <a:pos x="179" y="2"/>
                </a:cxn>
                <a:cxn ang="0">
                  <a:pos x="177" y="7"/>
                </a:cxn>
                <a:cxn ang="0">
                  <a:pos x="162" y="14"/>
                </a:cxn>
                <a:cxn ang="0">
                  <a:pos x="147" y="22"/>
                </a:cxn>
                <a:cxn ang="0">
                  <a:pos x="128" y="33"/>
                </a:cxn>
                <a:cxn ang="0">
                  <a:pos x="95" y="39"/>
                </a:cxn>
                <a:cxn ang="0">
                  <a:pos x="56" y="45"/>
                </a:cxn>
                <a:cxn ang="0">
                  <a:pos x="22" y="62"/>
                </a:cxn>
                <a:cxn ang="0">
                  <a:pos x="5" y="74"/>
                </a:cxn>
                <a:cxn ang="0">
                  <a:pos x="3" y="73"/>
                </a:cxn>
              </a:cxnLst>
              <a:rect l="0" t="0" r="r" b="b"/>
              <a:pathLst>
                <a:path w="185" h="76">
                  <a:moveTo>
                    <a:pt x="3" y="73"/>
                  </a:moveTo>
                  <a:cubicBezTo>
                    <a:pt x="5" y="71"/>
                    <a:pt x="0" y="70"/>
                    <a:pt x="5" y="67"/>
                  </a:cubicBezTo>
                  <a:cubicBezTo>
                    <a:pt x="11" y="65"/>
                    <a:pt x="11" y="63"/>
                    <a:pt x="14" y="58"/>
                  </a:cubicBezTo>
                  <a:cubicBezTo>
                    <a:pt x="17" y="54"/>
                    <a:pt x="21" y="50"/>
                    <a:pt x="29" y="50"/>
                  </a:cubicBezTo>
                  <a:cubicBezTo>
                    <a:pt x="36" y="49"/>
                    <a:pt x="34" y="46"/>
                    <a:pt x="37" y="43"/>
                  </a:cubicBezTo>
                  <a:cubicBezTo>
                    <a:pt x="40" y="41"/>
                    <a:pt x="50" y="36"/>
                    <a:pt x="55" y="36"/>
                  </a:cubicBezTo>
                  <a:cubicBezTo>
                    <a:pt x="59" y="35"/>
                    <a:pt x="68" y="38"/>
                    <a:pt x="76" y="34"/>
                  </a:cubicBezTo>
                  <a:cubicBezTo>
                    <a:pt x="85" y="31"/>
                    <a:pt x="88" y="28"/>
                    <a:pt x="95" y="26"/>
                  </a:cubicBezTo>
                  <a:cubicBezTo>
                    <a:pt x="102" y="24"/>
                    <a:pt x="105" y="22"/>
                    <a:pt x="113" y="21"/>
                  </a:cubicBezTo>
                  <a:cubicBezTo>
                    <a:pt x="122" y="20"/>
                    <a:pt x="127" y="18"/>
                    <a:pt x="133" y="15"/>
                  </a:cubicBezTo>
                  <a:cubicBezTo>
                    <a:pt x="139" y="12"/>
                    <a:pt x="144" y="10"/>
                    <a:pt x="152" y="9"/>
                  </a:cubicBezTo>
                  <a:cubicBezTo>
                    <a:pt x="160" y="8"/>
                    <a:pt x="160" y="12"/>
                    <a:pt x="166" y="7"/>
                  </a:cubicBezTo>
                  <a:cubicBezTo>
                    <a:pt x="173" y="2"/>
                    <a:pt x="173" y="0"/>
                    <a:pt x="179" y="2"/>
                  </a:cubicBezTo>
                  <a:cubicBezTo>
                    <a:pt x="185" y="4"/>
                    <a:pt x="181" y="5"/>
                    <a:pt x="177" y="7"/>
                  </a:cubicBezTo>
                  <a:cubicBezTo>
                    <a:pt x="174" y="10"/>
                    <a:pt x="165" y="10"/>
                    <a:pt x="162" y="14"/>
                  </a:cubicBezTo>
                  <a:cubicBezTo>
                    <a:pt x="158" y="18"/>
                    <a:pt x="149" y="18"/>
                    <a:pt x="147" y="22"/>
                  </a:cubicBezTo>
                  <a:cubicBezTo>
                    <a:pt x="144" y="26"/>
                    <a:pt x="138" y="31"/>
                    <a:pt x="128" y="33"/>
                  </a:cubicBezTo>
                  <a:cubicBezTo>
                    <a:pt x="117" y="35"/>
                    <a:pt x="103" y="37"/>
                    <a:pt x="95" y="39"/>
                  </a:cubicBezTo>
                  <a:cubicBezTo>
                    <a:pt x="87" y="41"/>
                    <a:pt x="66" y="40"/>
                    <a:pt x="56" y="45"/>
                  </a:cubicBezTo>
                  <a:cubicBezTo>
                    <a:pt x="45" y="51"/>
                    <a:pt x="30" y="61"/>
                    <a:pt x="22" y="62"/>
                  </a:cubicBezTo>
                  <a:cubicBezTo>
                    <a:pt x="14" y="64"/>
                    <a:pt x="10" y="76"/>
                    <a:pt x="5" y="74"/>
                  </a:cubicBezTo>
                  <a:cubicBezTo>
                    <a:pt x="0" y="72"/>
                    <a:pt x="1" y="75"/>
                    <a:pt x="3" y="73"/>
                  </a:cubicBezTo>
                  <a:close/>
                </a:path>
              </a:pathLst>
            </a:custGeom>
            <a:solidFill>
              <a:srgbClr val="E6633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519" dirty="0">
                <a:solidFill>
                  <a:prstClr val="black"/>
                </a:solidFill>
              </a:endParaRPr>
            </a:p>
          </p:txBody>
        </p:sp>
        <p:sp>
          <p:nvSpPr>
            <p:cNvPr id="488" name="Freeform 1024"/>
            <p:cNvSpPr>
              <a:spLocks/>
            </p:cNvSpPr>
            <p:nvPr/>
          </p:nvSpPr>
          <p:spPr bwMode="auto">
            <a:xfrm>
              <a:off x="3062496" y="1258779"/>
              <a:ext cx="2130607" cy="925763"/>
            </a:xfrm>
            <a:custGeom>
              <a:avLst/>
              <a:gdLst/>
              <a:ahLst/>
              <a:cxnLst>
                <a:cxn ang="0">
                  <a:pos x="3" y="73"/>
                </a:cxn>
                <a:cxn ang="0">
                  <a:pos x="6" y="67"/>
                </a:cxn>
                <a:cxn ang="0">
                  <a:pos x="14" y="58"/>
                </a:cxn>
                <a:cxn ang="0">
                  <a:pos x="29" y="50"/>
                </a:cxn>
                <a:cxn ang="0">
                  <a:pos x="37" y="43"/>
                </a:cxn>
                <a:cxn ang="0">
                  <a:pos x="55" y="36"/>
                </a:cxn>
                <a:cxn ang="0">
                  <a:pos x="77" y="34"/>
                </a:cxn>
                <a:cxn ang="0">
                  <a:pos x="95" y="26"/>
                </a:cxn>
                <a:cxn ang="0">
                  <a:pos x="114" y="21"/>
                </a:cxn>
                <a:cxn ang="0">
                  <a:pos x="133" y="15"/>
                </a:cxn>
                <a:cxn ang="0">
                  <a:pos x="153" y="9"/>
                </a:cxn>
                <a:cxn ang="0">
                  <a:pos x="167" y="7"/>
                </a:cxn>
                <a:cxn ang="0">
                  <a:pos x="179" y="2"/>
                </a:cxn>
                <a:cxn ang="0">
                  <a:pos x="177" y="7"/>
                </a:cxn>
                <a:cxn ang="0">
                  <a:pos x="162" y="14"/>
                </a:cxn>
                <a:cxn ang="0">
                  <a:pos x="146" y="22"/>
                </a:cxn>
                <a:cxn ang="0">
                  <a:pos x="127" y="33"/>
                </a:cxn>
                <a:cxn ang="0">
                  <a:pos x="95" y="39"/>
                </a:cxn>
                <a:cxn ang="0">
                  <a:pos x="55" y="45"/>
                </a:cxn>
                <a:cxn ang="0">
                  <a:pos x="22" y="62"/>
                </a:cxn>
                <a:cxn ang="0">
                  <a:pos x="5" y="73"/>
                </a:cxn>
                <a:cxn ang="0">
                  <a:pos x="3" y="73"/>
                </a:cxn>
              </a:cxnLst>
              <a:rect l="0" t="0" r="r" b="b"/>
              <a:pathLst>
                <a:path w="185" h="75">
                  <a:moveTo>
                    <a:pt x="3" y="73"/>
                  </a:moveTo>
                  <a:cubicBezTo>
                    <a:pt x="5" y="71"/>
                    <a:pt x="0" y="70"/>
                    <a:pt x="6" y="67"/>
                  </a:cubicBezTo>
                  <a:cubicBezTo>
                    <a:pt x="11" y="65"/>
                    <a:pt x="11" y="63"/>
                    <a:pt x="14" y="58"/>
                  </a:cubicBezTo>
                  <a:cubicBezTo>
                    <a:pt x="17" y="54"/>
                    <a:pt x="21" y="50"/>
                    <a:pt x="29" y="50"/>
                  </a:cubicBezTo>
                  <a:cubicBezTo>
                    <a:pt x="36" y="49"/>
                    <a:pt x="34" y="46"/>
                    <a:pt x="37" y="43"/>
                  </a:cubicBezTo>
                  <a:cubicBezTo>
                    <a:pt x="40" y="41"/>
                    <a:pt x="50" y="36"/>
                    <a:pt x="55" y="36"/>
                  </a:cubicBezTo>
                  <a:cubicBezTo>
                    <a:pt x="60" y="35"/>
                    <a:pt x="68" y="38"/>
                    <a:pt x="77" y="34"/>
                  </a:cubicBezTo>
                  <a:cubicBezTo>
                    <a:pt x="85" y="31"/>
                    <a:pt x="88" y="28"/>
                    <a:pt x="95" y="26"/>
                  </a:cubicBezTo>
                  <a:cubicBezTo>
                    <a:pt x="102" y="24"/>
                    <a:pt x="106" y="22"/>
                    <a:pt x="114" y="21"/>
                  </a:cubicBezTo>
                  <a:cubicBezTo>
                    <a:pt x="122" y="20"/>
                    <a:pt x="127" y="18"/>
                    <a:pt x="133" y="15"/>
                  </a:cubicBezTo>
                  <a:cubicBezTo>
                    <a:pt x="140" y="12"/>
                    <a:pt x="145" y="10"/>
                    <a:pt x="153" y="9"/>
                  </a:cubicBezTo>
                  <a:cubicBezTo>
                    <a:pt x="161" y="8"/>
                    <a:pt x="160" y="12"/>
                    <a:pt x="167" y="7"/>
                  </a:cubicBezTo>
                  <a:cubicBezTo>
                    <a:pt x="173" y="2"/>
                    <a:pt x="173" y="0"/>
                    <a:pt x="179" y="2"/>
                  </a:cubicBezTo>
                  <a:cubicBezTo>
                    <a:pt x="185" y="4"/>
                    <a:pt x="181" y="5"/>
                    <a:pt x="177" y="7"/>
                  </a:cubicBezTo>
                  <a:cubicBezTo>
                    <a:pt x="173" y="10"/>
                    <a:pt x="165" y="10"/>
                    <a:pt x="162" y="14"/>
                  </a:cubicBezTo>
                  <a:cubicBezTo>
                    <a:pt x="158" y="18"/>
                    <a:pt x="149" y="18"/>
                    <a:pt x="146" y="22"/>
                  </a:cubicBezTo>
                  <a:cubicBezTo>
                    <a:pt x="144" y="26"/>
                    <a:pt x="138" y="31"/>
                    <a:pt x="127" y="33"/>
                  </a:cubicBezTo>
                  <a:cubicBezTo>
                    <a:pt x="117" y="35"/>
                    <a:pt x="103" y="36"/>
                    <a:pt x="95" y="39"/>
                  </a:cubicBezTo>
                  <a:cubicBezTo>
                    <a:pt x="87" y="41"/>
                    <a:pt x="66" y="39"/>
                    <a:pt x="55" y="45"/>
                  </a:cubicBezTo>
                  <a:cubicBezTo>
                    <a:pt x="45" y="51"/>
                    <a:pt x="30" y="60"/>
                    <a:pt x="22" y="62"/>
                  </a:cubicBezTo>
                  <a:cubicBezTo>
                    <a:pt x="14" y="64"/>
                    <a:pt x="10" y="75"/>
                    <a:pt x="5" y="73"/>
                  </a:cubicBezTo>
                  <a:cubicBezTo>
                    <a:pt x="0" y="71"/>
                    <a:pt x="1" y="75"/>
                    <a:pt x="3" y="73"/>
                  </a:cubicBezTo>
                  <a:close/>
                </a:path>
              </a:pathLst>
            </a:custGeom>
            <a:solidFill>
              <a:srgbClr val="E6643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519" dirty="0">
                <a:solidFill>
                  <a:prstClr val="black"/>
                </a:solidFill>
              </a:endParaRPr>
            </a:p>
          </p:txBody>
        </p:sp>
        <p:sp>
          <p:nvSpPr>
            <p:cNvPr id="489" name="Freeform 1025"/>
            <p:cNvSpPr>
              <a:spLocks/>
            </p:cNvSpPr>
            <p:nvPr/>
          </p:nvSpPr>
          <p:spPr bwMode="auto">
            <a:xfrm>
              <a:off x="3062496" y="1258779"/>
              <a:ext cx="2130607" cy="925763"/>
            </a:xfrm>
            <a:custGeom>
              <a:avLst/>
              <a:gdLst/>
              <a:ahLst/>
              <a:cxnLst>
                <a:cxn ang="0">
                  <a:pos x="3" y="73"/>
                </a:cxn>
                <a:cxn ang="0">
                  <a:pos x="6" y="67"/>
                </a:cxn>
                <a:cxn ang="0">
                  <a:pos x="14" y="58"/>
                </a:cxn>
                <a:cxn ang="0">
                  <a:pos x="29" y="50"/>
                </a:cxn>
                <a:cxn ang="0">
                  <a:pos x="38" y="44"/>
                </a:cxn>
                <a:cxn ang="0">
                  <a:pos x="55" y="36"/>
                </a:cxn>
                <a:cxn ang="0">
                  <a:pos x="77" y="34"/>
                </a:cxn>
                <a:cxn ang="0">
                  <a:pos x="96" y="26"/>
                </a:cxn>
                <a:cxn ang="0">
                  <a:pos x="114" y="21"/>
                </a:cxn>
                <a:cxn ang="0">
                  <a:pos x="134" y="15"/>
                </a:cxn>
                <a:cxn ang="0">
                  <a:pos x="153" y="10"/>
                </a:cxn>
                <a:cxn ang="0">
                  <a:pos x="167" y="7"/>
                </a:cxn>
                <a:cxn ang="0">
                  <a:pos x="179" y="2"/>
                </a:cxn>
                <a:cxn ang="0">
                  <a:pos x="177" y="7"/>
                </a:cxn>
                <a:cxn ang="0">
                  <a:pos x="162" y="14"/>
                </a:cxn>
                <a:cxn ang="0">
                  <a:pos x="146" y="21"/>
                </a:cxn>
                <a:cxn ang="0">
                  <a:pos x="127" y="33"/>
                </a:cxn>
                <a:cxn ang="0">
                  <a:pos x="95" y="39"/>
                </a:cxn>
                <a:cxn ang="0">
                  <a:pos x="55" y="45"/>
                </a:cxn>
                <a:cxn ang="0">
                  <a:pos x="22" y="62"/>
                </a:cxn>
                <a:cxn ang="0">
                  <a:pos x="5" y="73"/>
                </a:cxn>
                <a:cxn ang="0">
                  <a:pos x="3" y="73"/>
                </a:cxn>
              </a:cxnLst>
              <a:rect l="0" t="0" r="r" b="b"/>
              <a:pathLst>
                <a:path w="185" h="75">
                  <a:moveTo>
                    <a:pt x="3" y="73"/>
                  </a:moveTo>
                  <a:cubicBezTo>
                    <a:pt x="5" y="71"/>
                    <a:pt x="0" y="70"/>
                    <a:pt x="6" y="67"/>
                  </a:cubicBezTo>
                  <a:cubicBezTo>
                    <a:pt x="12" y="65"/>
                    <a:pt x="11" y="63"/>
                    <a:pt x="14" y="58"/>
                  </a:cubicBezTo>
                  <a:cubicBezTo>
                    <a:pt x="17" y="54"/>
                    <a:pt x="22" y="50"/>
                    <a:pt x="29" y="50"/>
                  </a:cubicBezTo>
                  <a:cubicBezTo>
                    <a:pt x="37" y="49"/>
                    <a:pt x="34" y="46"/>
                    <a:pt x="38" y="44"/>
                  </a:cubicBezTo>
                  <a:cubicBezTo>
                    <a:pt x="41" y="41"/>
                    <a:pt x="50" y="36"/>
                    <a:pt x="55" y="36"/>
                  </a:cubicBezTo>
                  <a:cubicBezTo>
                    <a:pt x="60" y="35"/>
                    <a:pt x="68" y="38"/>
                    <a:pt x="77" y="34"/>
                  </a:cubicBezTo>
                  <a:cubicBezTo>
                    <a:pt x="86" y="31"/>
                    <a:pt x="89" y="28"/>
                    <a:pt x="96" y="26"/>
                  </a:cubicBezTo>
                  <a:cubicBezTo>
                    <a:pt x="102" y="24"/>
                    <a:pt x="106" y="22"/>
                    <a:pt x="114" y="21"/>
                  </a:cubicBezTo>
                  <a:cubicBezTo>
                    <a:pt x="122" y="20"/>
                    <a:pt x="127" y="18"/>
                    <a:pt x="134" y="15"/>
                  </a:cubicBezTo>
                  <a:cubicBezTo>
                    <a:pt x="140" y="12"/>
                    <a:pt x="145" y="10"/>
                    <a:pt x="153" y="10"/>
                  </a:cubicBezTo>
                  <a:cubicBezTo>
                    <a:pt x="161" y="9"/>
                    <a:pt x="161" y="12"/>
                    <a:pt x="167" y="7"/>
                  </a:cubicBezTo>
                  <a:cubicBezTo>
                    <a:pt x="173" y="2"/>
                    <a:pt x="173" y="0"/>
                    <a:pt x="179" y="2"/>
                  </a:cubicBezTo>
                  <a:cubicBezTo>
                    <a:pt x="185" y="4"/>
                    <a:pt x="181" y="5"/>
                    <a:pt x="177" y="7"/>
                  </a:cubicBezTo>
                  <a:cubicBezTo>
                    <a:pt x="173" y="9"/>
                    <a:pt x="165" y="10"/>
                    <a:pt x="162" y="14"/>
                  </a:cubicBezTo>
                  <a:cubicBezTo>
                    <a:pt x="158" y="18"/>
                    <a:pt x="149" y="17"/>
                    <a:pt x="146" y="21"/>
                  </a:cubicBezTo>
                  <a:cubicBezTo>
                    <a:pt x="144" y="25"/>
                    <a:pt x="138" y="31"/>
                    <a:pt x="127" y="33"/>
                  </a:cubicBezTo>
                  <a:cubicBezTo>
                    <a:pt x="116" y="35"/>
                    <a:pt x="103" y="36"/>
                    <a:pt x="95" y="39"/>
                  </a:cubicBezTo>
                  <a:cubicBezTo>
                    <a:pt x="87" y="41"/>
                    <a:pt x="66" y="39"/>
                    <a:pt x="55" y="45"/>
                  </a:cubicBezTo>
                  <a:cubicBezTo>
                    <a:pt x="45" y="51"/>
                    <a:pt x="30" y="60"/>
                    <a:pt x="22" y="62"/>
                  </a:cubicBezTo>
                  <a:cubicBezTo>
                    <a:pt x="14" y="64"/>
                    <a:pt x="10" y="75"/>
                    <a:pt x="5" y="73"/>
                  </a:cubicBezTo>
                  <a:cubicBezTo>
                    <a:pt x="0" y="71"/>
                    <a:pt x="2" y="75"/>
                    <a:pt x="3" y="73"/>
                  </a:cubicBezTo>
                  <a:close/>
                </a:path>
              </a:pathLst>
            </a:custGeom>
            <a:solidFill>
              <a:srgbClr val="E6653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519" dirty="0">
                <a:solidFill>
                  <a:prstClr val="black"/>
                </a:solidFill>
              </a:endParaRPr>
            </a:p>
          </p:txBody>
        </p:sp>
        <p:sp>
          <p:nvSpPr>
            <p:cNvPr id="490" name="Freeform 1026"/>
            <p:cNvSpPr>
              <a:spLocks/>
            </p:cNvSpPr>
            <p:nvPr/>
          </p:nvSpPr>
          <p:spPr bwMode="auto">
            <a:xfrm>
              <a:off x="3062496" y="1258779"/>
              <a:ext cx="2130607" cy="925763"/>
            </a:xfrm>
            <a:custGeom>
              <a:avLst/>
              <a:gdLst/>
              <a:ahLst/>
              <a:cxnLst>
                <a:cxn ang="0">
                  <a:pos x="4" y="73"/>
                </a:cxn>
                <a:cxn ang="0">
                  <a:pos x="6" y="67"/>
                </a:cxn>
                <a:cxn ang="0">
                  <a:pos x="14" y="58"/>
                </a:cxn>
                <a:cxn ang="0">
                  <a:pos x="29" y="50"/>
                </a:cxn>
                <a:cxn ang="0">
                  <a:pos x="38" y="44"/>
                </a:cxn>
                <a:cxn ang="0">
                  <a:pos x="55" y="36"/>
                </a:cxn>
                <a:cxn ang="0">
                  <a:pos x="77" y="34"/>
                </a:cxn>
                <a:cxn ang="0">
                  <a:pos x="96" y="26"/>
                </a:cxn>
                <a:cxn ang="0">
                  <a:pos x="114" y="21"/>
                </a:cxn>
                <a:cxn ang="0">
                  <a:pos x="134" y="15"/>
                </a:cxn>
                <a:cxn ang="0">
                  <a:pos x="153" y="10"/>
                </a:cxn>
                <a:cxn ang="0">
                  <a:pos x="167" y="7"/>
                </a:cxn>
                <a:cxn ang="0">
                  <a:pos x="179" y="2"/>
                </a:cxn>
                <a:cxn ang="0">
                  <a:pos x="177" y="7"/>
                </a:cxn>
                <a:cxn ang="0">
                  <a:pos x="162" y="14"/>
                </a:cxn>
                <a:cxn ang="0">
                  <a:pos x="146" y="21"/>
                </a:cxn>
                <a:cxn ang="0">
                  <a:pos x="127" y="33"/>
                </a:cxn>
                <a:cxn ang="0">
                  <a:pos x="94" y="38"/>
                </a:cxn>
                <a:cxn ang="0">
                  <a:pos x="55" y="45"/>
                </a:cxn>
                <a:cxn ang="0">
                  <a:pos x="22" y="62"/>
                </a:cxn>
                <a:cxn ang="0">
                  <a:pos x="5" y="73"/>
                </a:cxn>
                <a:cxn ang="0">
                  <a:pos x="4" y="73"/>
                </a:cxn>
              </a:cxnLst>
              <a:rect l="0" t="0" r="r" b="b"/>
              <a:pathLst>
                <a:path w="185" h="75">
                  <a:moveTo>
                    <a:pt x="4" y="73"/>
                  </a:moveTo>
                  <a:cubicBezTo>
                    <a:pt x="6" y="71"/>
                    <a:pt x="1" y="70"/>
                    <a:pt x="6" y="67"/>
                  </a:cubicBezTo>
                  <a:cubicBezTo>
                    <a:pt x="12" y="65"/>
                    <a:pt x="11" y="63"/>
                    <a:pt x="14" y="58"/>
                  </a:cubicBezTo>
                  <a:cubicBezTo>
                    <a:pt x="18" y="54"/>
                    <a:pt x="22" y="50"/>
                    <a:pt x="29" y="50"/>
                  </a:cubicBezTo>
                  <a:cubicBezTo>
                    <a:pt x="37" y="50"/>
                    <a:pt x="35" y="46"/>
                    <a:pt x="38" y="44"/>
                  </a:cubicBezTo>
                  <a:cubicBezTo>
                    <a:pt x="41" y="41"/>
                    <a:pt x="50" y="36"/>
                    <a:pt x="55" y="36"/>
                  </a:cubicBezTo>
                  <a:cubicBezTo>
                    <a:pt x="60" y="35"/>
                    <a:pt x="68" y="38"/>
                    <a:pt x="77" y="34"/>
                  </a:cubicBezTo>
                  <a:cubicBezTo>
                    <a:pt x="86" y="31"/>
                    <a:pt x="89" y="28"/>
                    <a:pt x="96" y="26"/>
                  </a:cubicBezTo>
                  <a:cubicBezTo>
                    <a:pt x="103" y="24"/>
                    <a:pt x="106" y="22"/>
                    <a:pt x="114" y="21"/>
                  </a:cubicBezTo>
                  <a:cubicBezTo>
                    <a:pt x="122" y="20"/>
                    <a:pt x="128" y="18"/>
                    <a:pt x="134" y="15"/>
                  </a:cubicBezTo>
                  <a:cubicBezTo>
                    <a:pt x="140" y="12"/>
                    <a:pt x="145" y="11"/>
                    <a:pt x="153" y="10"/>
                  </a:cubicBezTo>
                  <a:cubicBezTo>
                    <a:pt x="161" y="9"/>
                    <a:pt x="161" y="12"/>
                    <a:pt x="167" y="7"/>
                  </a:cubicBezTo>
                  <a:cubicBezTo>
                    <a:pt x="173" y="2"/>
                    <a:pt x="173" y="0"/>
                    <a:pt x="179" y="2"/>
                  </a:cubicBezTo>
                  <a:cubicBezTo>
                    <a:pt x="185" y="4"/>
                    <a:pt x="181" y="4"/>
                    <a:pt x="177" y="7"/>
                  </a:cubicBezTo>
                  <a:cubicBezTo>
                    <a:pt x="173" y="9"/>
                    <a:pt x="165" y="10"/>
                    <a:pt x="162" y="14"/>
                  </a:cubicBezTo>
                  <a:cubicBezTo>
                    <a:pt x="158" y="18"/>
                    <a:pt x="149" y="17"/>
                    <a:pt x="146" y="21"/>
                  </a:cubicBezTo>
                  <a:cubicBezTo>
                    <a:pt x="144" y="24"/>
                    <a:pt x="137" y="31"/>
                    <a:pt x="127" y="33"/>
                  </a:cubicBezTo>
                  <a:cubicBezTo>
                    <a:pt x="116" y="35"/>
                    <a:pt x="103" y="36"/>
                    <a:pt x="94" y="38"/>
                  </a:cubicBezTo>
                  <a:cubicBezTo>
                    <a:pt x="86" y="41"/>
                    <a:pt x="66" y="39"/>
                    <a:pt x="55" y="45"/>
                  </a:cubicBezTo>
                  <a:cubicBezTo>
                    <a:pt x="44" y="50"/>
                    <a:pt x="30" y="60"/>
                    <a:pt x="22" y="62"/>
                  </a:cubicBezTo>
                  <a:cubicBezTo>
                    <a:pt x="14" y="64"/>
                    <a:pt x="10" y="75"/>
                    <a:pt x="5" y="73"/>
                  </a:cubicBezTo>
                  <a:cubicBezTo>
                    <a:pt x="0" y="71"/>
                    <a:pt x="2" y="75"/>
                    <a:pt x="4" y="73"/>
                  </a:cubicBezTo>
                  <a:close/>
                </a:path>
              </a:pathLst>
            </a:custGeom>
            <a:solidFill>
              <a:srgbClr val="E7663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519" dirty="0">
                <a:solidFill>
                  <a:prstClr val="black"/>
                </a:solidFill>
              </a:endParaRPr>
            </a:p>
          </p:txBody>
        </p:sp>
        <p:sp>
          <p:nvSpPr>
            <p:cNvPr id="491" name="Freeform 1027"/>
            <p:cNvSpPr>
              <a:spLocks/>
            </p:cNvSpPr>
            <p:nvPr/>
          </p:nvSpPr>
          <p:spPr bwMode="auto">
            <a:xfrm>
              <a:off x="3062496" y="1258779"/>
              <a:ext cx="2130607" cy="925763"/>
            </a:xfrm>
            <a:custGeom>
              <a:avLst/>
              <a:gdLst/>
              <a:ahLst/>
              <a:cxnLst>
                <a:cxn ang="0">
                  <a:pos x="4" y="73"/>
                </a:cxn>
                <a:cxn ang="0">
                  <a:pos x="6" y="67"/>
                </a:cxn>
                <a:cxn ang="0">
                  <a:pos x="15" y="59"/>
                </a:cxn>
                <a:cxn ang="0">
                  <a:pos x="30" y="50"/>
                </a:cxn>
                <a:cxn ang="0">
                  <a:pos x="38" y="44"/>
                </a:cxn>
                <a:cxn ang="0">
                  <a:pos x="55" y="36"/>
                </a:cxn>
                <a:cxn ang="0">
                  <a:pos x="77" y="34"/>
                </a:cxn>
                <a:cxn ang="0">
                  <a:pos x="96" y="27"/>
                </a:cxn>
                <a:cxn ang="0">
                  <a:pos x="114" y="21"/>
                </a:cxn>
                <a:cxn ang="0">
                  <a:pos x="134" y="15"/>
                </a:cxn>
                <a:cxn ang="0">
                  <a:pos x="153" y="10"/>
                </a:cxn>
                <a:cxn ang="0">
                  <a:pos x="167" y="7"/>
                </a:cxn>
                <a:cxn ang="0">
                  <a:pos x="179" y="2"/>
                </a:cxn>
                <a:cxn ang="0">
                  <a:pos x="177" y="7"/>
                </a:cxn>
                <a:cxn ang="0">
                  <a:pos x="162" y="14"/>
                </a:cxn>
                <a:cxn ang="0">
                  <a:pos x="146" y="20"/>
                </a:cxn>
                <a:cxn ang="0">
                  <a:pos x="126" y="33"/>
                </a:cxn>
                <a:cxn ang="0">
                  <a:pos x="94" y="38"/>
                </a:cxn>
                <a:cxn ang="0">
                  <a:pos x="55" y="44"/>
                </a:cxn>
                <a:cxn ang="0">
                  <a:pos x="22" y="61"/>
                </a:cxn>
                <a:cxn ang="0">
                  <a:pos x="5" y="73"/>
                </a:cxn>
                <a:cxn ang="0">
                  <a:pos x="4" y="73"/>
                </a:cxn>
              </a:cxnLst>
              <a:rect l="0" t="0" r="r" b="b"/>
              <a:pathLst>
                <a:path w="185" h="75">
                  <a:moveTo>
                    <a:pt x="4" y="73"/>
                  </a:moveTo>
                  <a:cubicBezTo>
                    <a:pt x="6" y="71"/>
                    <a:pt x="1" y="70"/>
                    <a:pt x="6" y="67"/>
                  </a:cubicBezTo>
                  <a:cubicBezTo>
                    <a:pt x="12" y="65"/>
                    <a:pt x="12" y="63"/>
                    <a:pt x="15" y="59"/>
                  </a:cubicBezTo>
                  <a:cubicBezTo>
                    <a:pt x="18" y="54"/>
                    <a:pt x="22" y="51"/>
                    <a:pt x="30" y="50"/>
                  </a:cubicBezTo>
                  <a:cubicBezTo>
                    <a:pt x="37" y="50"/>
                    <a:pt x="35" y="46"/>
                    <a:pt x="38" y="44"/>
                  </a:cubicBezTo>
                  <a:cubicBezTo>
                    <a:pt x="41" y="41"/>
                    <a:pt x="50" y="36"/>
                    <a:pt x="55" y="36"/>
                  </a:cubicBezTo>
                  <a:cubicBezTo>
                    <a:pt x="60" y="35"/>
                    <a:pt x="69" y="38"/>
                    <a:pt x="77" y="34"/>
                  </a:cubicBezTo>
                  <a:cubicBezTo>
                    <a:pt x="86" y="31"/>
                    <a:pt x="89" y="28"/>
                    <a:pt x="96" y="27"/>
                  </a:cubicBezTo>
                  <a:cubicBezTo>
                    <a:pt x="103" y="25"/>
                    <a:pt x="106" y="22"/>
                    <a:pt x="114" y="21"/>
                  </a:cubicBezTo>
                  <a:cubicBezTo>
                    <a:pt x="122" y="20"/>
                    <a:pt x="128" y="18"/>
                    <a:pt x="134" y="15"/>
                  </a:cubicBezTo>
                  <a:cubicBezTo>
                    <a:pt x="140" y="12"/>
                    <a:pt x="145" y="11"/>
                    <a:pt x="153" y="10"/>
                  </a:cubicBezTo>
                  <a:cubicBezTo>
                    <a:pt x="161" y="9"/>
                    <a:pt x="161" y="12"/>
                    <a:pt x="167" y="7"/>
                  </a:cubicBezTo>
                  <a:cubicBezTo>
                    <a:pt x="173" y="2"/>
                    <a:pt x="173" y="0"/>
                    <a:pt x="179" y="2"/>
                  </a:cubicBezTo>
                  <a:cubicBezTo>
                    <a:pt x="185" y="4"/>
                    <a:pt x="180" y="4"/>
                    <a:pt x="177" y="7"/>
                  </a:cubicBezTo>
                  <a:cubicBezTo>
                    <a:pt x="173" y="9"/>
                    <a:pt x="165" y="10"/>
                    <a:pt x="162" y="14"/>
                  </a:cubicBezTo>
                  <a:cubicBezTo>
                    <a:pt x="158" y="18"/>
                    <a:pt x="148" y="16"/>
                    <a:pt x="146" y="20"/>
                  </a:cubicBezTo>
                  <a:cubicBezTo>
                    <a:pt x="143" y="24"/>
                    <a:pt x="137" y="31"/>
                    <a:pt x="126" y="33"/>
                  </a:cubicBezTo>
                  <a:cubicBezTo>
                    <a:pt x="116" y="34"/>
                    <a:pt x="102" y="36"/>
                    <a:pt x="94" y="38"/>
                  </a:cubicBezTo>
                  <a:cubicBezTo>
                    <a:pt x="86" y="40"/>
                    <a:pt x="65" y="39"/>
                    <a:pt x="55" y="44"/>
                  </a:cubicBezTo>
                  <a:cubicBezTo>
                    <a:pt x="44" y="50"/>
                    <a:pt x="30" y="59"/>
                    <a:pt x="22" y="61"/>
                  </a:cubicBezTo>
                  <a:cubicBezTo>
                    <a:pt x="14" y="63"/>
                    <a:pt x="10" y="75"/>
                    <a:pt x="5" y="73"/>
                  </a:cubicBezTo>
                  <a:cubicBezTo>
                    <a:pt x="0" y="71"/>
                    <a:pt x="2" y="75"/>
                    <a:pt x="4" y="73"/>
                  </a:cubicBezTo>
                  <a:close/>
                </a:path>
              </a:pathLst>
            </a:custGeom>
            <a:solidFill>
              <a:srgbClr val="E8663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519" dirty="0">
                <a:solidFill>
                  <a:prstClr val="black"/>
                </a:solidFill>
              </a:endParaRPr>
            </a:p>
          </p:txBody>
        </p:sp>
        <p:sp>
          <p:nvSpPr>
            <p:cNvPr id="492" name="Freeform 1028"/>
            <p:cNvSpPr>
              <a:spLocks/>
            </p:cNvSpPr>
            <p:nvPr/>
          </p:nvSpPr>
          <p:spPr bwMode="auto">
            <a:xfrm>
              <a:off x="3062496" y="1258779"/>
              <a:ext cx="2130607" cy="925763"/>
            </a:xfrm>
            <a:custGeom>
              <a:avLst/>
              <a:gdLst/>
              <a:ahLst/>
              <a:cxnLst>
                <a:cxn ang="0">
                  <a:pos x="4" y="73"/>
                </a:cxn>
                <a:cxn ang="0">
                  <a:pos x="7" y="67"/>
                </a:cxn>
                <a:cxn ang="0">
                  <a:pos x="15" y="59"/>
                </a:cxn>
                <a:cxn ang="0">
                  <a:pos x="30" y="50"/>
                </a:cxn>
                <a:cxn ang="0">
                  <a:pos x="38" y="44"/>
                </a:cxn>
                <a:cxn ang="0">
                  <a:pos x="56" y="36"/>
                </a:cxn>
                <a:cxn ang="0">
                  <a:pos x="78" y="35"/>
                </a:cxn>
                <a:cxn ang="0">
                  <a:pos x="96" y="27"/>
                </a:cxn>
                <a:cxn ang="0">
                  <a:pos x="114" y="21"/>
                </a:cxn>
                <a:cxn ang="0">
                  <a:pos x="134" y="15"/>
                </a:cxn>
                <a:cxn ang="0">
                  <a:pos x="154" y="10"/>
                </a:cxn>
                <a:cxn ang="0">
                  <a:pos x="167" y="7"/>
                </a:cxn>
                <a:cxn ang="0">
                  <a:pos x="179" y="2"/>
                </a:cxn>
                <a:cxn ang="0">
                  <a:pos x="176" y="7"/>
                </a:cxn>
                <a:cxn ang="0">
                  <a:pos x="162" y="14"/>
                </a:cxn>
                <a:cxn ang="0">
                  <a:pos x="146" y="19"/>
                </a:cxn>
                <a:cxn ang="0">
                  <a:pos x="126" y="32"/>
                </a:cxn>
                <a:cxn ang="0">
                  <a:pos x="94" y="38"/>
                </a:cxn>
                <a:cxn ang="0">
                  <a:pos x="55" y="44"/>
                </a:cxn>
                <a:cxn ang="0">
                  <a:pos x="21" y="61"/>
                </a:cxn>
                <a:cxn ang="0">
                  <a:pos x="5" y="72"/>
                </a:cxn>
                <a:cxn ang="0">
                  <a:pos x="4" y="73"/>
                </a:cxn>
              </a:cxnLst>
              <a:rect l="0" t="0" r="r" b="b"/>
              <a:pathLst>
                <a:path w="185" h="75">
                  <a:moveTo>
                    <a:pt x="4" y="73"/>
                  </a:moveTo>
                  <a:cubicBezTo>
                    <a:pt x="6" y="71"/>
                    <a:pt x="1" y="70"/>
                    <a:pt x="7" y="67"/>
                  </a:cubicBezTo>
                  <a:cubicBezTo>
                    <a:pt x="12" y="65"/>
                    <a:pt x="12" y="63"/>
                    <a:pt x="15" y="59"/>
                  </a:cubicBezTo>
                  <a:cubicBezTo>
                    <a:pt x="18" y="54"/>
                    <a:pt x="23" y="51"/>
                    <a:pt x="30" y="50"/>
                  </a:cubicBezTo>
                  <a:cubicBezTo>
                    <a:pt x="37" y="50"/>
                    <a:pt x="35" y="46"/>
                    <a:pt x="38" y="44"/>
                  </a:cubicBezTo>
                  <a:cubicBezTo>
                    <a:pt x="41" y="41"/>
                    <a:pt x="51" y="37"/>
                    <a:pt x="56" y="36"/>
                  </a:cubicBezTo>
                  <a:cubicBezTo>
                    <a:pt x="61" y="36"/>
                    <a:pt x="69" y="38"/>
                    <a:pt x="78" y="35"/>
                  </a:cubicBezTo>
                  <a:cubicBezTo>
                    <a:pt x="86" y="31"/>
                    <a:pt x="89" y="29"/>
                    <a:pt x="96" y="27"/>
                  </a:cubicBezTo>
                  <a:cubicBezTo>
                    <a:pt x="103" y="25"/>
                    <a:pt x="106" y="22"/>
                    <a:pt x="114" y="21"/>
                  </a:cubicBezTo>
                  <a:cubicBezTo>
                    <a:pt x="123" y="20"/>
                    <a:pt x="128" y="18"/>
                    <a:pt x="134" y="15"/>
                  </a:cubicBezTo>
                  <a:cubicBezTo>
                    <a:pt x="140" y="12"/>
                    <a:pt x="145" y="11"/>
                    <a:pt x="154" y="10"/>
                  </a:cubicBezTo>
                  <a:cubicBezTo>
                    <a:pt x="162" y="9"/>
                    <a:pt x="161" y="12"/>
                    <a:pt x="167" y="7"/>
                  </a:cubicBezTo>
                  <a:cubicBezTo>
                    <a:pt x="174" y="3"/>
                    <a:pt x="173" y="0"/>
                    <a:pt x="179" y="2"/>
                  </a:cubicBezTo>
                  <a:cubicBezTo>
                    <a:pt x="185" y="4"/>
                    <a:pt x="180" y="4"/>
                    <a:pt x="176" y="7"/>
                  </a:cubicBezTo>
                  <a:cubicBezTo>
                    <a:pt x="173" y="9"/>
                    <a:pt x="165" y="10"/>
                    <a:pt x="162" y="14"/>
                  </a:cubicBezTo>
                  <a:cubicBezTo>
                    <a:pt x="158" y="17"/>
                    <a:pt x="148" y="15"/>
                    <a:pt x="146" y="19"/>
                  </a:cubicBezTo>
                  <a:cubicBezTo>
                    <a:pt x="143" y="23"/>
                    <a:pt x="137" y="30"/>
                    <a:pt x="126" y="32"/>
                  </a:cubicBezTo>
                  <a:cubicBezTo>
                    <a:pt x="116" y="34"/>
                    <a:pt x="102" y="35"/>
                    <a:pt x="94" y="38"/>
                  </a:cubicBezTo>
                  <a:cubicBezTo>
                    <a:pt x="86" y="40"/>
                    <a:pt x="65" y="38"/>
                    <a:pt x="55" y="44"/>
                  </a:cubicBezTo>
                  <a:cubicBezTo>
                    <a:pt x="44" y="50"/>
                    <a:pt x="30" y="59"/>
                    <a:pt x="21" y="61"/>
                  </a:cubicBezTo>
                  <a:cubicBezTo>
                    <a:pt x="13" y="63"/>
                    <a:pt x="10" y="74"/>
                    <a:pt x="5" y="72"/>
                  </a:cubicBezTo>
                  <a:cubicBezTo>
                    <a:pt x="0" y="70"/>
                    <a:pt x="2" y="75"/>
                    <a:pt x="4" y="73"/>
                  </a:cubicBezTo>
                  <a:close/>
                </a:path>
              </a:pathLst>
            </a:custGeom>
            <a:solidFill>
              <a:srgbClr val="E9673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519" dirty="0">
                <a:solidFill>
                  <a:prstClr val="black"/>
                </a:solidFill>
              </a:endParaRPr>
            </a:p>
          </p:txBody>
        </p:sp>
        <p:sp>
          <p:nvSpPr>
            <p:cNvPr id="493" name="Freeform 1029"/>
            <p:cNvSpPr>
              <a:spLocks/>
            </p:cNvSpPr>
            <p:nvPr/>
          </p:nvSpPr>
          <p:spPr bwMode="auto">
            <a:xfrm>
              <a:off x="3062496" y="1258779"/>
              <a:ext cx="2130607" cy="925763"/>
            </a:xfrm>
            <a:custGeom>
              <a:avLst/>
              <a:gdLst/>
              <a:ahLst/>
              <a:cxnLst>
                <a:cxn ang="0">
                  <a:pos x="5" y="73"/>
                </a:cxn>
                <a:cxn ang="0">
                  <a:pos x="7" y="68"/>
                </a:cxn>
                <a:cxn ang="0">
                  <a:pos x="15" y="59"/>
                </a:cxn>
                <a:cxn ang="0">
                  <a:pos x="30" y="50"/>
                </a:cxn>
                <a:cxn ang="0">
                  <a:pos x="38" y="44"/>
                </a:cxn>
                <a:cxn ang="0">
                  <a:pos x="56" y="36"/>
                </a:cxn>
                <a:cxn ang="0">
                  <a:pos x="78" y="35"/>
                </a:cxn>
                <a:cxn ang="0">
                  <a:pos x="96" y="27"/>
                </a:cxn>
                <a:cxn ang="0">
                  <a:pos x="115" y="21"/>
                </a:cxn>
                <a:cxn ang="0">
                  <a:pos x="134" y="15"/>
                </a:cxn>
                <a:cxn ang="0">
                  <a:pos x="154" y="10"/>
                </a:cxn>
                <a:cxn ang="0">
                  <a:pos x="168" y="8"/>
                </a:cxn>
                <a:cxn ang="0">
                  <a:pos x="179" y="2"/>
                </a:cxn>
                <a:cxn ang="0">
                  <a:pos x="176" y="7"/>
                </a:cxn>
                <a:cxn ang="0">
                  <a:pos x="162" y="13"/>
                </a:cxn>
                <a:cxn ang="0">
                  <a:pos x="145" y="19"/>
                </a:cxn>
                <a:cxn ang="0">
                  <a:pos x="126" y="32"/>
                </a:cxn>
                <a:cxn ang="0">
                  <a:pos x="94" y="38"/>
                </a:cxn>
                <a:cxn ang="0">
                  <a:pos x="54" y="44"/>
                </a:cxn>
                <a:cxn ang="0">
                  <a:pos x="21" y="61"/>
                </a:cxn>
                <a:cxn ang="0">
                  <a:pos x="4" y="72"/>
                </a:cxn>
                <a:cxn ang="0">
                  <a:pos x="5" y="73"/>
                </a:cxn>
              </a:cxnLst>
              <a:rect l="0" t="0" r="r" b="b"/>
              <a:pathLst>
                <a:path w="185" h="75">
                  <a:moveTo>
                    <a:pt x="5" y="73"/>
                  </a:moveTo>
                  <a:cubicBezTo>
                    <a:pt x="6" y="71"/>
                    <a:pt x="1" y="70"/>
                    <a:pt x="7" y="68"/>
                  </a:cubicBezTo>
                  <a:cubicBezTo>
                    <a:pt x="13" y="65"/>
                    <a:pt x="12" y="63"/>
                    <a:pt x="15" y="59"/>
                  </a:cubicBezTo>
                  <a:cubicBezTo>
                    <a:pt x="18" y="54"/>
                    <a:pt x="23" y="51"/>
                    <a:pt x="30" y="50"/>
                  </a:cubicBezTo>
                  <a:cubicBezTo>
                    <a:pt x="38" y="50"/>
                    <a:pt x="35" y="46"/>
                    <a:pt x="38" y="44"/>
                  </a:cubicBezTo>
                  <a:cubicBezTo>
                    <a:pt x="42" y="41"/>
                    <a:pt x="51" y="37"/>
                    <a:pt x="56" y="36"/>
                  </a:cubicBezTo>
                  <a:cubicBezTo>
                    <a:pt x="61" y="36"/>
                    <a:pt x="69" y="38"/>
                    <a:pt x="78" y="35"/>
                  </a:cubicBezTo>
                  <a:cubicBezTo>
                    <a:pt x="86" y="31"/>
                    <a:pt x="90" y="29"/>
                    <a:pt x="96" y="27"/>
                  </a:cubicBezTo>
                  <a:cubicBezTo>
                    <a:pt x="103" y="25"/>
                    <a:pt x="107" y="22"/>
                    <a:pt x="115" y="21"/>
                  </a:cubicBezTo>
                  <a:cubicBezTo>
                    <a:pt x="123" y="20"/>
                    <a:pt x="128" y="18"/>
                    <a:pt x="134" y="15"/>
                  </a:cubicBezTo>
                  <a:cubicBezTo>
                    <a:pt x="141" y="13"/>
                    <a:pt x="146" y="11"/>
                    <a:pt x="154" y="10"/>
                  </a:cubicBezTo>
                  <a:cubicBezTo>
                    <a:pt x="162" y="9"/>
                    <a:pt x="161" y="13"/>
                    <a:pt x="168" y="8"/>
                  </a:cubicBezTo>
                  <a:cubicBezTo>
                    <a:pt x="174" y="3"/>
                    <a:pt x="173" y="0"/>
                    <a:pt x="179" y="2"/>
                  </a:cubicBezTo>
                  <a:cubicBezTo>
                    <a:pt x="185" y="4"/>
                    <a:pt x="180" y="4"/>
                    <a:pt x="176" y="7"/>
                  </a:cubicBezTo>
                  <a:cubicBezTo>
                    <a:pt x="172" y="9"/>
                    <a:pt x="165" y="10"/>
                    <a:pt x="162" y="13"/>
                  </a:cubicBezTo>
                  <a:cubicBezTo>
                    <a:pt x="158" y="17"/>
                    <a:pt x="148" y="15"/>
                    <a:pt x="145" y="19"/>
                  </a:cubicBezTo>
                  <a:cubicBezTo>
                    <a:pt x="143" y="23"/>
                    <a:pt x="136" y="30"/>
                    <a:pt x="126" y="32"/>
                  </a:cubicBezTo>
                  <a:cubicBezTo>
                    <a:pt x="115" y="34"/>
                    <a:pt x="102" y="35"/>
                    <a:pt x="94" y="38"/>
                  </a:cubicBezTo>
                  <a:cubicBezTo>
                    <a:pt x="86" y="40"/>
                    <a:pt x="65" y="38"/>
                    <a:pt x="54" y="44"/>
                  </a:cubicBezTo>
                  <a:cubicBezTo>
                    <a:pt x="44" y="50"/>
                    <a:pt x="29" y="59"/>
                    <a:pt x="21" y="61"/>
                  </a:cubicBezTo>
                  <a:cubicBezTo>
                    <a:pt x="13" y="63"/>
                    <a:pt x="9" y="74"/>
                    <a:pt x="4" y="72"/>
                  </a:cubicBezTo>
                  <a:cubicBezTo>
                    <a:pt x="0" y="70"/>
                    <a:pt x="3" y="75"/>
                    <a:pt x="5" y="73"/>
                  </a:cubicBezTo>
                  <a:close/>
                </a:path>
              </a:pathLst>
            </a:custGeom>
            <a:solidFill>
              <a:srgbClr val="E9683A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519" dirty="0">
                <a:solidFill>
                  <a:prstClr val="black"/>
                </a:solidFill>
              </a:endParaRPr>
            </a:p>
          </p:txBody>
        </p:sp>
        <p:sp>
          <p:nvSpPr>
            <p:cNvPr id="494" name="Freeform 1030"/>
            <p:cNvSpPr>
              <a:spLocks/>
            </p:cNvSpPr>
            <p:nvPr/>
          </p:nvSpPr>
          <p:spPr bwMode="auto">
            <a:xfrm>
              <a:off x="3050960" y="1258779"/>
              <a:ext cx="2142124" cy="925763"/>
            </a:xfrm>
            <a:custGeom>
              <a:avLst/>
              <a:gdLst/>
              <a:ahLst/>
              <a:cxnLst>
                <a:cxn ang="0">
                  <a:pos x="6" y="73"/>
                </a:cxn>
                <a:cxn ang="0">
                  <a:pos x="8" y="68"/>
                </a:cxn>
                <a:cxn ang="0">
                  <a:pos x="17" y="59"/>
                </a:cxn>
                <a:cxn ang="0">
                  <a:pos x="32" y="50"/>
                </a:cxn>
                <a:cxn ang="0">
                  <a:pos x="40" y="44"/>
                </a:cxn>
                <a:cxn ang="0">
                  <a:pos x="57" y="36"/>
                </a:cxn>
                <a:cxn ang="0">
                  <a:pos x="79" y="35"/>
                </a:cxn>
                <a:cxn ang="0">
                  <a:pos x="98" y="27"/>
                </a:cxn>
                <a:cxn ang="0">
                  <a:pos x="116" y="21"/>
                </a:cxn>
                <a:cxn ang="0">
                  <a:pos x="136" y="16"/>
                </a:cxn>
                <a:cxn ang="0">
                  <a:pos x="155" y="10"/>
                </a:cxn>
                <a:cxn ang="0">
                  <a:pos x="169" y="8"/>
                </a:cxn>
                <a:cxn ang="0">
                  <a:pos x="180" y="2"/>
                </a:cxn>
                <a:cxn ang="0">
                  <a:pos x="177" y="7"/>
                </a:cxn>
                <a:cxn ang="0">
                  <a:pos x="163" y="13"/>
                </a:cxn>
                <a:cxn ang="0">
                  <a:pos x="146" y="18"/>
                </a:cxn>
                <a:cxn ang="0">
                  <a:pos x="127" y="32"/>
                </a:cxn>
                <a:cxn ang="0">
                  <a:pos x="95" y="37"/>
                </a:cxn>
                <a:cxn ang="0">
                  <a:pos x="55" y="44"/>
                </a:cxn>
                <a:cxn ang="0">
                  <a:pos x="22" y="61"/>
                </a:cxn>
                <a:cxn ang="0">
                  <a:pos x="5" y="72"/>
                </a:cxn>
                <a:cxn ang="0">
                  <a:pos x="6" y="73"/>
                </a:cxn>
              </a:cxnLst>
              <a:rect l="0" t="0" r="r" b="b"/>
              <a:pathLst>
                <a:path w="186" h="75">
                  <a:moveTo>
                    <a:pt x="6" y="73"/>
                  </a:moveTo>
                  <a:cubicBezTo>
                    <a:pt x="8" y="71"/>
                    <a:pt x="3" y="70"/>
                    <a:pt x="8" y="68"/>
                  </a:cubicBezTo>
                  <a:cubicBezTo>
                    <a:pt x="14" y="65"/>
                    <a:pt x="13" y="63"/>
                    <a:pt x="17" y="59"/>
                  </a:cubicBezTo>
                  <a:cubicBezTo>
                    <a:pt x="20" y="54"/>
                    <a:pt x="24" y="51"/>
                    <a:pt x="32" y="50"/>
                  </a:cubicBezTo>
                  <a:cubicBezTo>
                    <a:pt x="39" y="50"/>
                    <a:pt x="37" y="46"/>
                    <a:pt x="40" y="44"/>
                  </a:cubicBezTo>
                  <a:cubicBezTo>
                    <a:pt x="43" y="42"/>
                    <a:pt x="52" y="37"/>
                    <a:pt x="57" y="36"/>
                  </a:cubicBezTo>
                  <a:cubicBezTo>
                    <a:pt x="62" y="36"/>
                    <a:pt x="70" y="38"/>
                    <a:pt x="79" y="35"/>
                  </a:cubicBezTo>
                  <a:cubicBezTo>
                    <a:pt x="88" y="31"/>
                    <a:pt x="91" y="29"/>
                    <a:pt x="98" y="27"/>
                  </a:cubicBezTo>
                  <a:cubicBezTo>
                    <a:pt x="105" y="25"/>
                    <a:pt x="108" y="22"/>
                    <a:pt x="116" y="21"/>
                  </a:cubicBezTo>
                  <a:cubicBezTo>
                    <a:pt x="124" y="21"/>
                    <a:pt x="129" y="18"/>
                    <a:pt x="136" y="16"/>
                  </a:cubicBezTo>
                  <a:cubicBezTo>
                    <a:pt x="142" y="13"/>
                    <a:pt x="147" y="11"/>
                    <a:pt x="155" y="10"/>
                  </a:cubicBezTo>
                  <a:cubicBezTo>
                    <a:pt x="163" y="9"/>
                    <a:pt x="163" y="13"/>
                    <a:pt x="169" y="8"/>
                  </a:cubicBezTo>
                  <a:cubicBezTo>
                    <a:pt x="175" y="3"/>
                    <a:pt x="174" y="0"/>
                    <a:pt x="180" y="2"/>
                  </a:cubicBezTo>
                  <a:cubicBezTo>
                    <a:pt x="186" y="4"/>
                    <a:pt x="181" y="4"/>
                    <a:pt x="177" y="7"/>
                  </a:cubicBezTo>
                  <a:cubicBezTo>
                    <a:pt x="173" y="9"/>
                    <a:pt x="166" y="9"/>
                    <a:pt x="163" y="13"/>
                  </a:cubicBezTo>
                  <a:cubicBezTo>
                    <a:pt x="159" y="17"/>
                    <a:pt x="149" y="14"/>
                    <a:pt x="146" y="18"/>
                  </a:cubicBezTo>
                  <a:cubicBezTo>
                    <a:pt x="144" y="22"/>
                    <a:pt x="137" y="30"/>
                    <a:pt x="127" y="32"/>
                  </a:cubicBezTo>
                  <a:cubicBezTo>
                    <a:pt x="116" y="34"/>
                    <a:pt x="103" y="35"/>
                    <a:pt x="95" y="37"/>
                  </a:cubicBezTo>
                  <a:cubicBezTo>
                    <a:pt x="87" y="40"/>
                    <a:pt x="66" y="38"/>
                    <a:pt x="55" y="44"/>
                  </a:cubicBezTo>
                  <a:cubicBezTo>
                    <a:pt x="45" y="49"/>
                    <a:pt x="30" y="59"/>
                    <a:pt x="22" y="61"/>
                  </a:cubicBezTo>
                  <a:cubicBezTo>
                    <a:pt x="14" y="63"/>
                    <a:pt x="10" y="74"/>
                    <a:pt x="5" y="72"/>
                  </a:cubicBezTo>
                  <a:cubicBezTo>
                    <a:pt x="0" y="70"/>
                    <a:pt x="4" y="75"/>
                    <a:pt x="6" y="73"/>
                  </a:cubicBezTo>
                  <a:close/>
                </a:path>
              </a:pathLst>
            </a:custGeom>
            <a:solidFill>
              <a:srgbClr val="E9683B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519" dirty="0">
                <a:solidFill>
                  <a:prstClr val="black"/>
                </a:solidFill>
              </a:endParaRPr>
            </a:p>
          </p:txBody>
        </p:sp>
        <p:sp>
          <p:nvSpPr>
            <p:cNvPr id="495" name="Freeform 1031"/>
            <p:cNvSpPr>
              <a:spLocks/>
            </p:cNvSpPr>
            <p:nvPr/>
          </p:nvSpPr>
          <p:spPr bwMode="auto">
            <a:xfrm>
              <a:off x="3050960" y="1258779"/>
              <a:ext cx="2142124" cy="925763"/>
            </a:xfrm>
            <a:custGeom>
              <a:avLst/>
              <a:gdLst/>
              <a:ahLst/>
              <a:cxnLst>
                <a:cxn ang="0">
                  <a:pos x="6" y="73"/>
                </a:cxn>
                <a:cxn ang="0">
                  <a:pos x="9" y="68"/>
                </a:cxn>
                <a:cxn ang="0">
                  <a:pos x="17" y="59"/>
                </a:cxn>
                <a:cxn ang="0">
                  <a:pos x="32" y="50"/>
                </a:cxn>
                <a:cxn ang="0">
                  <a:pos x="40" y="44"/>
                </a:cxn>
                <a:cxn ang="0">
                  <a:pos x="57" y="36"/>
                </a:cxn>
                <a:cxn ang="0">
                  <a:pos x="79" y="35"/>
                </a:cxn>
                <a:cxn ang="0">
                  <a:pos x="98" y="27"/>
                </a:cxn>
                <a:cxn ang="0">
                  <a:pos x="116" y="22"/>
                </a:cxn>
                <a:cxn ang="0">
                  <a:pos x="136" y="16"/>
                </a:cxn>
                <a:cxn ang="0">
                  <a:pos x="155" y="10"/>
                </a:cxn>
                <a:cxn ang="0">
                  <a:pos x="169" y="8"/>
                </a:cxn>
                <a:cxn ang="0">
                  <a:pos x="180" y="2"/>
                </a:cxn>
                <a:cxn ang="0">
                  <a:pos x="177" y="6"/>
                </a:cxn>
                <a:cxn ang="0">
                  <a:pos x="163" y="13"/>
                </a:cxn>
                <a:cxn ang="0">
                  <a:pos x="146" y="18"/>
                </a:cxn>
                <a:cxn ang="0">
                  <a:pos x="126" y="32"/>
                </a:cxn>
                <a:cxn ang="0">
                  <a:pos x="94" y="37"/>
                </a:cxn>
                <a:cxn ang="0">
                  <a:pos x="55" y="43"/>
                </a:cxn>
                <a:cxn ang="0">
                  <a:pos x="22" y="60"/>
                </a:cxn>
                <a:cxn ang="0">
                  <a:pos x="5" y="72"/>
                </a:cxn>
                <a:cxn ang="0">
                  <a:pos x="6" y="73"/>
                </a:cxn>
              </a:cxnLst>
              <a:rect l="0" t="0" r="r" b="b"/>
              <a:pathLst>
                <a:path w="186" h="75">
                  <a:moveTo>
                    <a:pt x="6" y="73"/>
                  </a:moveTo>
                  <a:cubicBezTo>
                    <a:pt x="8" y="72"/>
                    <a:pt x="3" y="70"/>
                    <a:pt x="9" y="68"/>
                  </a:cubicBezTo>
                  <a:cubicBezTo>
                    <a:pt x="14" y="65"/>
                    <a:pt x="14" y="63"/>
                    <a:pt x="17" y="59"/>
                  </a:cubicBezTo>
                  <a:cubicBezTo>
                    <a:pt x="20" y="54"/>
                    <a:pt x="24" y="51"/>
                    <a:pt x="32" y="50"/>
                  </a:cubicBezTo>
                  <a:cubicBezTo>
                    <a:pt x="39" y="50"/>
                    <a:pt x="37" y="47"/>
                    <a:pt x="40" y="44"/>
                  </a:cubicBezTo>
                  <a:cubicBezTo>
                    <a:pt x="43" y="42"/>
                    <a:pt x="52" y="37"/>
                    <a:pt x="57" y="36"/>
                  </a:cubicBezTo>
                  <a:cubicBezTo>
                    <a:pt x="62" y="36"/>
                    <a:pt x="71" y="38"/>
                    <a:pt x="79" y="35"/>
                  </a:cubicBezTo>
                  <a:cubicBezTo>
                    <a:pt x="88" y="31"/>
                    <a:pt x="91" y="29"/>
                    <a:pt x="98" y="27"/>
                  </a:cubicBezTo>
                  <a:cubicBezTo>
                    <a:pt x="105" y="25"/>
                    <a:pt x="108" y="23"/>
                    <a:pt x="116" y="22"/>
                  </a:cubicBezTo>
                  <a:cubicBezTo>
                    <a:pt x="124" y="21"/>
                    <a:pt x="130" y="19"/>
                    <a:pt x="136" y="16"/>
                  </a:cubicBezTo>
                  <a:cubicBezTo>
                    <a:pt x="142" y="13"/>
                    <a:pt x="147" y="11"/>
                    <a:pt x="155" y="10"/>
                  </a:cubicBezTo>
                  <a:cubicBezTo>
                    <a:pt x="163" y="9"/>
                    <a:pt x="163" y="13"/>
                    <a:pt x="169" y="8"/>
                  </a:cubicBezTo>
                  <a:cubicBezTo>
                    <a:pt x="175" y="3"/>
                    <a:pt x="174" y="0"/>
                    <a:pt x="180" y="2"/>
                  </a:cubicBezTo>
                  <a:cubicBezTo>
                    <a:pt x="186" y="4"/>
                    <a:pt x="180" y="4"/>
                    <a:pt x="177" y="6"/>
                  </a:cubicBezTo>
                  <a:cubicBezTo>
                    <a:pt x="173" y="9"/>
                    <a:pt x="166" y="9"/>
                    <a:pt x="163" y="13"/>
                  </a:cubicBezTo>
                  <a:cubicBezTo>
                    <a:pt x="159" y="17"/>
                    <a:pt x="149" y="14"/>
                    <a:pt x="146" y="18"/>
                  </a:cubicBezTo>
                  <a:cubicBezTo>
                    <a:pt x="144" y="22"/>
                    <a:pt x="137" y="30"/>
                    <a:pt x="126" y="32"/>
                  </a:cubicBezTo>
                  <a:cubicBezTo>
                    <a:pt x="116" y="34"/>
                    <a:pt x="103" y="35"/>
                    <a:pt x="94" y="37"/>
                  </a:cubicBezTo>
                  <a:cubicBezTo>
                    <a:pt x="86" y="39"/>
                    <a:pt x="66" y="37"/>
                    <a:pt x="55" y="43"/>
                  </a:cubicBezTo>
                  <a:cubicBezTo>
                    <a:pt x="45" y="49"/>
                    <a:pt x="30" y="58"/>
                    <a:pt x="22" y="60"/>
                  </a:cubicBezTo>
                  <a:cubicBezTo>
                    <a:pt x="14" y="62"/>
                    <a:pt x="10" y="74"/>
                    <a:pt x="5" y="72"/>
                  </a:cubicBezTo>
                  <a:cubicBezTo>
                    <a:pt x="0" y="70"/>
                    <a:pt x="4" y="75"/>
                    <a:pt x="6" y="73"/>
                  </a:cubicBezTo>
                  <a:close/>
                </a:path>
              </a:pathLst>
            </a:custGeom>
            <a:solidFill>
              <a:srgbClr val="EA693B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519" dirty="0">
                <a:solidFill>
                  <a:prstClr val="black"/>
                </a:solidFill>
              </a:endParaRPr>
            </a:p>
          </p:txBody>
        </p:sp>
        <p:sp>
          <p:nvSpPr>
            <p:cNvPr id="496" name="Freeform 1032"/>
            <p:cNvSpPr>
              <a:spLocks/>
            </p:cNvSpPr>
            <p:nvPr/>
          </p:nvSpPr>
          <p:spPr bwMode="auto">
            <a:xfrm>
              <a:off x="3050960" y="1258779"/>
              <a:ext cx="2142124" cy="925763"/>
            </a:xfrm>
            <a:custGeom>
              <a:avLst/>
              <a:gdLst/>
              <a:ahLst/>
              <a:cxnLst>
                <a:cxn ang="0">
                  <a:pos x="6" y="74"/>
                </a:cxn>
                <a:cxn ang="0">
                  <a:pos x="9" y="68"/>
                </a:cxn>
                <a:cxn ang="0">
                  <a:pos x="17" y="59"/>
                </a:cxn>
                <a:cxn ang="0">
                  <a:pos x="32" y="51"/>
                </a:cxn>
                <a:cxn ang="0">
                  <a:pos x="40" y="44"/>
                </a:cxn>
                <a:cxn ang="0">
                  <a:pos x="58" y="36"/>
                </a:cxn>
                <a:cxn ang="0">
                  <a:pos x="79" y="35"/>
                </a:cxn>
                <a:cxn ang="0">
                  <a:pos x="98" y="27"/>
                </a:cxn>
                <a:cxn ang="0">
                  <a:pos x="116" y="22"/>
                </a:cxn>
                <a:cxn ang="0">
                  <a:pos x="136" y="16"/>
                </a:cxn>
                <a:cxn ang="0">
                  <a:pos x="156" y="10"/>
                </a:cxn>
                <a:cxn ang="0">
                  <a:pos x="169" y="8"/>
                </a:cxn>
                <a:cxn ang="0">
                  <a:pos x="180" y="2"/>
                </a:cxn>
                <a:cxn ang="0">
                  <a:pos x="177" y="6"/>
                </a:cxn>
                <a:cxn ang="0">
                  <a:pos x="163" y="13"/>
                </a:cxn>
                <a:cxn ang="0">
                  <a:pos x="146" y="17"/>
                </a:cxn>
                <a:cxn ang="0">
                  <a:pos x="126" y="31"/>
                </a:cxn>
                <a:cxn ang="0">
                  <a:pos x="94" y="37"/>
                </a:cxn>
                <a:cxn ang="0">
                  <a:pos x="55" y="43"/>
                </a:cxn>
                <a:cxn ang="0">
                  <a:pos x="22" y="60"/>
                </a:cxn>
                <a:cxn ang="0">
                  <a:pos x="5" y="71"/>
                </a:cxn>
                <a:cxn ang="0">
                  <a:pos x="6" y="74"/>
                </a:cxn>
              </a:cxnLst>
              <a:rect l="0" t="0" r="r" b="b"/>
              <a:pathLst>
                <a:path w="186" h="75">
                  <a:moveTo>
                    <a:pt x="6" y="74"/>
                  </a:moveTo>
                  <a:cubicBezTo>
                    <a:pt x="8" y="72"/>
                    <a:pt x="3" y="70"/>
                    <a:pt x="9" y="68"/>
                  </a:cubicBezTo>
                  <a:cubicBezTo>
                    <a:pt x="15" y="65"/>
                    <a:pt x="14" y="63"/>
                    <a:pt x="17" y="59"/>
                  </a:cubicBezTo>
                  <a:cubicBezTo>
                    <a:pt x="20" y="54"/>
                    <a:pt x="25" y="51"/>
                    <a:pt x="32" y="51"/>
                  </a:cubicBezTo>
                  <a:cubicBezTo>
                    <a:pt x="40" y="50"/>
                    <a:pt x="37" y="47"/>
                    <a:pt x="40" y="44"/>
                  </a:cubicBezTo>
                  <a:cubicBezTo>
                    <a:pt x="43" y="42"/>
                    <a:pt x="53" y="37"/>
                    <a:pt x="58" y="36"/>
                  </a:cubicBezTo>
                  <a:cubicBezTo>
                    <a:pt x="63" y="36"/>
                    <a:pt x="71" y="38"/>
                    <a:pt x="79" y="35"/>
                  </a:cubicBezTo>
                  <a:cubicBezTo>
                    <a:pt x="88" y="32"/>
                    <a:pt x="91" y="29"/>
                    <a:pt x="98" y="27"/>
                  </a:cubicBezTo>
                  <a:cubicBezTo>
                    <a:pt x="105" y="25"/>
                    <a:pt x="108" y="23"/>
                    <a:pt x="116" y="22"/>
                  </a:cubicBezTo>
                  <a:cubicBezTo>
                    <a:pt x="124" y="21"/>
                    <a:pt x="130" y="19"/>
                    <a:pt x="136" y="16"/>
                  </a:cubicBezTo>
                  <a:cubicBezTo>
                    <a:pt x="142" y="13"/>
                    <a:pt x="147" y="11"/>
                    <a:pt x="156" y="10"/>
                  </a:cubicBezTo>
                  <a:cubicBezTo>
                    <a:pt x="164" y="10"/>
                    <a:pt x="163" y="13"/>
                    <a:pt x="169" y="8"/>
                  </a:cubicBezTo>
                  <a:cubicBezTo>
                    <a:pt x="175" y="3"/>
                    <a:pt x="174" y="0"/>
                    <a:pt x="180" y="2"/>
                  </a:cubicBezTo>
                  <a:cubicBezTo>
                    <a:pt x="186" y="4"/>
                    <a:pt x="180" y="4"/>
                    <a:pt x="177" y="6"/>
                  </a:cubicBezTo>
                  <a:cubicBezTo>
                    <a:pt x="173" y="9"/>
                    <a:pt x="166" y="9"/>
                    <a:pt x="163" y="13"/>
                  </a:cubicBezTo>
                  <a:cubicBezTo>
                    <a:pt x="159" y="17"/>
                    <a:pt x="148" y="13"/>
                    <a:pt x="146" y="17"/>
                  </a:cubicBezTo>
                  <a:cubicBezTo>
                    <a:pt x="143" y="21"/>
                    <a:pt x="137" y="29"/>
                    <a:pt x="126" y="31"/>
                  </a:cubicBezTo>
                  <a:cubicBezTo>
                    <a:pt x="116" y="33"/>
                    <a:pt x="102" y="34"/>
                    <a:pt x="94" y="37"/>
                  </a:cubicBezTo>
                  <a:cubicBezTo>
                    <a:pt x="86" y="39"/>
                    <a:pt x="66" y="37"/>
                    <a:pt x="55" y="43"/>
                  </a:cubicBezTo>
                  <a:cubicBezTo>
                    <a:pt x="44" y="49"/>
                    <a:pt x="30" y="58"/>
                    <a:pt x="22" y="60"/>
                  </a:cubicBezTo>
                  <a:cubicBezTo>
                    <a:pt x="14" y="62"/>
                    <a:pt x="10" y="73"/>
                    <a:pt x="5" y="71"/>
                  </a:cubicBezTo>
                  <a:cubicBezTo>
                    <a:pt x="0" y="69"/>
                    <a:pt x="5" y="75"/>
                    <a:pt x="6" y="74"/>
                  </a:cubicBezTo>
                  <a:close/>
                </a:path>
              </a:pathLst>
            </a:custGeom>
            <a:solidFill>
              <a:srgbClr val="EA693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519" dirty="0">
                <a:solidFill>
                  <a:prstClr val="black"/>
                </a:solidFill>
              </a:endParaRPr>
            </a:p>
          </p:txBody>
        </p:sp>
        <p:sp>
          <p:nvSpPr>
            <p:cNvPr id="497" name="Freeform 1033"/>
            <p:cNvSpPr>
              <a:spLocks/>
            </p:cNvSpPr>
            <p:nvPr/>
          </p:nvSpPr>
          <p:spPr bwMode="auto">
            <a:xfrm>
              <a:off x="3050960" y="1258781"/>
              <a:ext cx="2142124" cy="938107"/>
            </a:xfrm>
            <a:custGeom>
              <a:avLst/>
              <a:gdLst/>
              <a:ahLst/>
              <a:cxnLst>
                <a:cxn ang="0">
                  <a:pos x="7" y="74"/>
                </a:cxn>
                <a:cxn ang="0">
                  <a:pos x="9" y="68"/>
                </a:cxn>
                <a:cxn ang="0">
                  <a:pos x="17" y="59"/>
                </a:cxn>
                <a:cxn ang="0">
                  <a:pos x="32" y="51"/>
                </a:cxn>
                <a:cxn ang="0">
                  <a:pos x="40" y="44"/>
                </a:cxn>
                <a:cxn ang="0">
                  <a:pos x="58" y="36"/>
                </a:cxn>
                <a:cxn ang="0">
                  <a:pos x="80" y="35"/>
                </a:cxn>
                <a:cxn ang="0">
                  <a:pos x="98" y="27"/>
                </a:cxn>
                <a:cxn ang="0">
                  <a:pos x="116" y="22"/>
                </a:cxn>
                <a:cxn ang="0">
                  <a:pos x="136" y="16"/>
                </a:cxn>
                <a:cxn ang="0">
                  <a:pos x="156" y="11"/>
                </a:cxn>
                <a:cxn ang="0">
                  <a:pos x="169" y="8"/>
                </a:cxn>
                <a:cxn ang="0">
                  <a:pos x="180" y="2"/>
                </a:cxn>
                <a:cxn ang="0">
                  <a:pos x="176" y="6"/>
                </a:cxn>
                <a:cxn ang="0">
                  <a:pos x="163" y="13"/>
                </a:cxn>
                <a:cxn ang="0">
                  <a:pos x="146" y="16"/>
                </a:cxn>
                <a:cxn ang="0">
                  <a:pos x="126" y="31"/>
                </a:cxn>
                <a:cxn ang="0">
                  <a:pos x="94" y="36"/>
                </a:cxn>
                <a:cxn ang="0">
                  <a:pos x="55" y="43"/>
                </a:cxn>
                <a:cxn ang="0">
                  <a:pos x="22" y="60"/>
                </a:cxn>
                <a:cxn ang="0">
                  <a:pos x="5" y="71"/>
                </a:cxn>
                <a:cxn ang="0">
                  <a:pos x="7" y="74"/>
                </a:cxn>
              </a:cxnLst>
              <a:rect l="0" t="0" r="r" b="b"/>
              <a:pathLst>
                <a:path w="186" h="76">
                  <a:moveTo>
                    <a:pt x="7" y="74"/>
                  </a:moveTo>
                  <a:cubicBezTo>
                    <a:pt x="9" y="72"/>
                    <a:pt x="4" y="70"/>
                    <a:pt x="9" y="68"/>
                  </a:cubicBezTo>
                  <a:cubicBezTo>
                    <a:pt x="15" y="65"/>
                    <a:pt x="14" y="63"/>
                    <a:pt x="17" y="59"/>
                  </a:cubicBezTo>
                  <a:cubicBezTo>
                    <a:pt x="20" y="55"/>
                    <a:pt x="25" y="51"/>
                    <a:pt x="32" y="51"/>
                  </a:cubicBezTo>
                  <a:cubicBezTo>
                    <a:pt x="40" y="50"/>
                    <a:pt x="37" y="47"/>
                    <a:pt x="40" y="44"/>
                  </a:cubicBezTo>
                  <a:cubicBezTo>
                    <a:pt x="44" y="42"/>
                    <a:pt x="53" y="37"/>
                    <a:pt x="58" y="36"/>
                  </a:cubicBezTo>
                  <a:cubicBezTo>
                    <a:pt x="63" y="36"/>
                    <a:pt x="71" y="38"/>
                    <a:pt x="80" y="35"/>
                  </a:cubicBezTo>
                  <a:cubicBezTo>
                    <a:pt x="88" y="32"/>
                    <a:pt x="92" y="29"/>
                    <a:pt x="98" y="27"/>
                  </a:cubicBezTo>
                  <a:cubicBezTo>
                    <a:pt x="105" y="25"/>
                    <a:pt x="108" y="23"/>
                    <a:pt x="116" y="22"/>
                  </a:cubicBezTo>
                  <a:cubicBezTo>
                    <a:pt x="125" y="21"/>
                    <a:pt x="130" y="19"/>
                    <a:pt x="136" y="16"/>
                  </a:cubicBezTo>
                  <a:cubicBezTo>
                    <a:pt x="143" y="13"/>
                    <a:pt x="148" y="12"/>
                    <a:pt x="156" y="11"/>
                  </a:cubicBezTo>
                  <a:cubicBezTo>
                    <a:pt x="164" y="10"/>
                    <a:pt x="163" y="13"/>
                    <a:pt x="169" y="8"/>
                  </a:cubicBezTo>
                  <a:cubicBezTo>
                    <a:pt x="176" y="3"/>
                    <a:pt x="174" y="0"/>
                    <a:pt x="180" y="2"/>
                  </a:cubicBezTo>
                  <a:cubicBezTo>
                    <a:pt x="186" y="4"/>
                    <a:pt x="180" y="4"/>
                    <a:pt x="176" y="6"/>
                  </a:cubicBezTo>
                  <a:cubicBezTo>
                    <a:pt x="173" y="9"/>
                    <a:pt x="166" y="9"/>
                    <a:pt x="163" y="13"/>
                  </a:cubicBezTo>
                  <a:cubicBezTo>
                    <a:pt x="159" y="17"/>
                    <a:pt x="148" y="13"/>
                    <a:pt x="146" y="16"/>
                  </a:cubicBezTo>
                  <a:cubicBezTo>
                    <a:pt x="143" y="20"/>
                    <a:pt x="136" y="29"/>
                    <a:pt x="126" y="31"/>
                  </a:cubicBezTo>
                  <a:cubicBezTo>
                    <a:pt x="115" y="33"/>
                    <a:pt x="102" y="34"/>
                    <a:pt x="94" y="36"/>
                  </a:cubicBezTo>
                  <a:cubicBezTo>
                    <a:pt x="86" y="39"/>
                    <a:pt x="65" y="37"/>
                    <a:pt x="55" y="43"/>
                  </a:cubicBezTo>
                  <a:cubicBezTo>
                    <a:pt x="44" y="49"/>
                    <a:pt x="30" y="58"/>
                    <a:pt x="22" y="60"/>
                  </a:cubicBezTo>
                  <a:cubicBezTo>
                    <a:pt x="14" y="62"/>
                    <a:pt x="10" y="73"/>
                    <a:pt x="5" y="71"/>
                  </a:cubicBezTo>
                  <a:cubicBezTo>
                    <a:pt x="0" y="69"/>
                    <a:pt x="5" y="76"/>
                    <a:pt x="7" y="74"/>
                  </a:cubicBezTo>
                  <a:close/>
                </a:path>
              </a:pathLst>
            </a:custGeom>
            <a:solidFill>
              <a:srgbClr val="EB6B3D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519" dirty="0">
                <a:solidFill>
                  <a:prstClr val="black"/>
                </a:solidFill>
              </a:endParaRPr>
            </a:p>
          </p:txBody>
        </p:sp>
        <p:sp>
          <p:nvSpPr>
            <p:cNvPr id="498" name="Freeform 1035"/>
            <p:cNvSpPr>
              <a:spLocks/>
            </p:cNvSpPr>
            <p:nvPr/>
          </p:nvSpPr>
          <p:spPr bwMode="auto">
            <a:xfrm>
              <a:off x="2210234" y="2085794"/>
              <a:ext cx="138202" cy="11109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8" y="5"/>
                </a:cxn>
                <a:cxn ang="0">
                  <a:pos x="7" y="9"/>
                </a:cxn>
                <a:cxn ang="0">
                  <a:pos x="1" y="7"/>
                </a:cxn>
                <a:cxn ang="0">
                  <a:pos x="0" y="0"/>
                </a:cxn>
              </a:cxnLst>
              <a:rect l="0" t="0" r="r" b="b"/>
              <a:pathLst>
                <a:path w="12" h="9">
                  <a:moveTo>
                    <a:pt x="0" y="0"/>
                  </a:moveTo>
                  <a:cubicBezTo>
                    <a:pt x="0" y="0"/>
                    <a:pt x="4" y="5"/>
                    <a:pt x="8" y="5"/>
                  </a:cubicBezTo>
                  <a:cubicBezTo>
                    <a:pt x="12" y="5"/>
                    <a:pt x="9" y="8"/>
                    <a:pt x="7" y="9"/>
                  </a:cubicBezTo>
                  <a:cubicBezTo>
                    <a:pt x="4" y="9"/>
                    <a:pt x="1" y="7"/>
                    <a:pt x="1" y="7"/>
                  </a:cubicBezTo>
                  <a:cubicBezTo>
                    <a:pt x="1" y="7"/>
                    <a:pt x="1" y="0"/>
                    <a:pt x="0" y="0"/>
                  </a:cubicBezTo>
                  <a:close/>
                </a:path>
              </a:pathLst>
            </a:custGeom>
            <a:solidFill>
              <a:srgbClr val="B63F1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519" dirty="0">
                <a:solidFill>
                  <a:prstClr val="black"/>
                </a:solidFill>
              </a:endParaRPr>
            </a:p>
          </p:txBody>
        </p:sp>
        <p:sp>
          <p:nvSpPr>
            <p:cNvPr id="499" name="Freeform 1036"/>
            <p:cNvSpPr>
              <a:spLocks/>
            </p:cNvSpPr>
            <p:nvPr/>
          </p:nvSpPr>
          <p:spPr bwMode="auto">
            <a:xfrm>
              <a:off x="2267933" y="2604220"/>
              <a:ext cx="310953" cy="357962"/>
            </a:xfrm>
            <a:custGeom>
              <a:avLst/>
              <a:gdLst/>
              <a:ahLst/>
              <a:cxnLst>
                <a:cxn ang="0">
                  <a:pos x="0" y="1"/>
                </a:cxn>
                <a:cxn ang="0">
                  <a:pos x="4" y="9"/>
                </a:cxn>
                <a:cxn ang="0">
                  <a:pos x="8" y="15"/>
                </a:cxn>
                <a:cxn ang="0">
                  <a:pos x="12" y="21"/>
                </a:cxn>
                <a:cxn ang="0">
                  <a:pos x="18" y="24"/>
                </a:cxn>
                <a:cxn ang="0">
                  <a:pos x="24" y="27"/>
                </a:cxn>
                <a:cxn ang="0">
                  <a:pos x="27" y="29"/>
                </a:cxn>
                <a:cxn ang="0">
                  <a:pos x="18" y="28"/>
                </a:cxn>
                <a:cxn ang="0">
                  <a:pos x="12" y="25"/>
                </a:cxn>
                <a:cxn ang="0">
                  <a:pos x="7" y="21"/>
                </a:cxn>
                <a:cxn ang="0">
                  <a:pos x="3" y="15"/>
                </a:cxn>
                <a:cxn ang="0">
                  <a:pos x="1" y="12"/>
                </a:cxn>
                <a:cxn ang="0">
                  <a:pos x="0" y="1"/>
                </a:cxn>
              </a:cxnLst>
              <a:rect l="0" t="0" r="r" b="b"/>
              <a:pathLst>
                <a:path w="27" h="29">
                  <a:moveTo>
                    <a:pt x="0" y="1"/>
                  </a:moveTo>
                  <a:cubicBezTo>
                    <a:pt x="0" y="0"/>
                    <a:pt x="2" y="4"/>
                    <a:pt x="4" y="9"/>
                  </a:cubicBezTo>
                  <a:cubicBezTo>
                    <a:pt x="7" y="13"/>
                    <a:pt x="7" y="11"/>
                    <a:pt x="8" y="15"/>
                  </a:cubicBezTo>
                  <a:cubicBezTo>
                    <a:pt x="9" y="19"/>
                    <a:pt x="8" y="20"/>
                    <a:pt x="12" y="21"/>
                  </a:cubicBezTo>
                  <a:cubicBezTo>
                    <a:pt x="15" y="22"/>
                    <a:pt x="14" y="21"/>
                    <a:pt x="18" y="24"/>
                  </a:cubicBezTo>
                  <a:cubicBezTo>
                    <a:pt x="21" y="26"/>
                    <a:pt x="22" y="27"/>
                    <a:pt x="24" y="27"/>
                  </a:cubicBezTo>
                  <a:cubicBezTo>
                    <a:pt x="26" y="26"/>
                    <a:pt x="27" y="29"/>
                    <a:pt x="27" y="29"/>
                  </a:cubicBezTo>
                  <a:lnTo>
                    <a:pt x="18" y="28"/>
                  </a:lnTo>
                  <a:lnTo>
                    <a:pt x="12" y="25"/>
                  </a:lnTo>
                  <a:lnTo>
                    <a:pt x="7" y="21"/>
                  </a:lnTo>
                  <a:lnTo>
                    <a:pt x="3" y="15"/>
                  </a:lnTo>
                  <a:lnTo>
                    <a:pt x="1" y="12"/>
                  </a:lnTo>
                  <a:cubicBezTo>
                    <a:pt x="1" y="12"/>
                    <a:pt x="0" y="2"/>
                    <a:pt x="0" y="1"/>
                  </a:cubicBezTo>
                  <a:close/>
                </a:path>
              </a:pathLst>
            </a:custGeom>
            <a:solidFill>
              <a:srgbClr val="80311D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519" dirty="0">
                <a:solidFill>
                  <a:prstClr val="black"/>
                </a:solidFill>
              </a:endParaRPr>
            </a:p>
          </p:txBody>
        </p:sp>
        <p:sp>
          <p:nvSpPr>
            <p:cNvPr id="500" name="Freeform 1037"/>
            <p:cNvSpPr>
              <a:spLocks/>
            </p:cNvSpPr>
            <p:nvPr/>
          </p:nvSpPr>
          <p:spPr bwMode="auto">
            <a:xfrm>
              <a:off x="2624844" y="2703170"/>
              <a:ext cx="414605" cy="246871"/>
            </a:xfrm>
            <a:custGeom>
              <a:avLst/>
              <a:gdLst/>
              <a:ahLst/>
              <a:cxnLst>
                <a:cxn ang="0">
                  <a:pos x="36" y="1"/>
                </a:cxn>
                <a:cxn ang="0">
                  <a:pos x="27" y="3"/>
                </a:cxn>
                <a:cxn ang="0">
                  <a:pos x="22" y="8"/>
                </a:cxn>
                <a:cxn ang="0">
                  <a:pos x="15" y="10"/>
                </a:cxn>
                <a:cxn ang="0">
                  <a:pos x="10" y="16"/>
                </a:cxn>
                <a:cxn ang="0">
                  <a:pos x="2" y="19"/>
                </a:cxn>
                <a:cxn ang="0">
                  <a:pos x="4" y="20"/>
                </a:cxn>
                <a:cxn ang="0">
                  <a:pos x="15" y="17"/>
                </a:cxn>
                <a:cxn ang="0">
                  <a:pos x="21" y="13"/>
                </a:cxn>
                <a:cxn ang="0">
                  <a:pos x="28" y="7"/>
                </a:cxn>
                <a:cxn ang="0">
                  <a:pos x="36" y="1"/>
                </a:cxn>
              </a:cxnLst>
              <a:rect l="0" t="0" r="r" b="b"/>
              <a:pathLst>
                <a:path w="36" h="20">
                  <a:moveTo>
                    <a:pt x="36" y="1"/>
                  </a:moveTo>
                  <a:cubicBezTo>
                    <a:pt x="35" y="1"/>
                    <a:pt x="30" y="0"/>
                    <a:pt x="27" y="3"/>
                  </a:cubicBezTo>
                  <a:cubicBezTo>
                    <a:pt x="24" y="7"/>
                    <a:pt x="26" y="7"/>
                    <a:pt x="22" y="8"/>
                  </a:cubicBezTo>
                  <a:cubicBezTo>
                    <a:pt x="18" y="10"/>
                    <a:pt x="19" y="6"/>
                    <a:pt x="15" y="10"/>
                  </a:cubicBezTo>
                  <a:cubicBezTo>
                    <a:pt x="10" y="14"/>
                    <a:pt x="13" y="15"/>
                    <a:pt x="10" y="16"/>
                  </a:cubicBezTo>
                  <a:cubicBezTo>
                    <a:pt x="6" y="18"/>
                    <a:pt x="5" y="19"/>
                    <a:pt x="2" y="19"/>
                  </a:cubicBezTo>
                  <a:cubicBezTo>
                    <a:pt x="0" y="20"/>
                    <a:pt x="4" y="20"/>
                    <a:pt x="4" y="20"/>
                  </a:cubicBezTo>
                  <a:lnTo>
                    <a:pt x="15" y="17"/>
                  </a:lnTo>
                  <a:lnTo>
                    <a:pt x="21" y="13"/>
                  </a:lnTo>
                  <a:lnTo>
                    <a:pt x="28" y="7"/>
                  </a:lnTo>
                  <a:cubicBezTo>
                    <a:pt x="28" y="7"/>
                    <a:pt x="36" y="1"/>
                    <a:pt x="36" y="1"/>
                  </a:cubicBezTo>
                  <a:close/>
                </a:path>
              </a:pathLst>
            </a:custGeom>
            <a:solidFill>
              <a:srgbClr val="80311D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519" dirty="0">
                <a:solidFill>
                  <a:prstClr val="black"/>
                </a:solidFill>
              </a:endParaRPr>
            </a:p>
          </p:txBody>
        </p:sp>
        <p:sp>
          <p:nvSpPr>
            <p:cNvPr id="501" name="Freeform 1038"/>
            <p:cNvSpPr>
              <a:spLocks/>
            </p:cNvSpPr>
            <p:nvPr/>
          </p:nvSpPr>
          <p:spPr bwMode="auto">
            <a:xfrm>
              <a:off x="3062477" y="2024277"/>
              <a:ext cx="840726" cy="333275"/>
            </a:xfrm>
            <a:custGeom>
              <a:avLst/>
              <a:gdLst/>
              <a:ahLst/>
              <a:cxnLst>
                <a:cxn ang="0">
                  <a:pos x="3" y="26"/>
                </a:cxn>
                <a:cxn ang="0">
                  <a:pos x="23" y="22"/>
                </a:cxn>
                <a:cxn ang="0">
                  <a:pos x="44" y="12"/>
                </a:cxn>
                <a:cxn ang="0">
                  <a:pos x="64" y="3"/>
                </a:cxn>
                <a:cxn ang="0">
                  <a:pos x="55" y="8"/>
                </a:cxn>
                <a:cxn ang="0">
                  <a:pos x="49" y="14"/>
                </a:cxn>
                <a:cxn ang="0">
                  <a:pos x="41" y="19"/>
                </a:cxn>
                <a:cxn ang="0">
                  <a:pos x="32" y="22"/>
                </a:cxn>
                <a:cxn ang="0">
                  <a:pos x="23" y="26"/>
                </a:cxn>
                <a:cxn ang="0">
                  <a:pos x="3" y="26"/>
                </a:cxn>
              </a:cxnLst>
              <a:rect l="0" t="0" r="r" b="b"/>
              <a:pathLst>
                <a:path w="73" h="27">
                  <a:moveTo>
                    <a:pt x="3" y="26"/>
                  </a:moveTo>
                  <a:cubicBezTo>
                    <a:pt x="0" y="25"/>
                    <a:pt x="16" y="24"/>
                    <a:pt x="23" y="22"/>
                  </a:cubicBezTo>
                  <a:cubicBezTo>
                    <a:pt x="31" y="19"/>
                    <a:pt x="37" y="17"/>
                    <a:pt x="44" y="12"/>
                  </a:cubicBezTo>
                  <a:cubicBezTo>
                    <a:pt x="51" y="7"/>
                    <a:pt x="54" y="5"/>
                    <a:pt x="64" y="3"/>
                  </a:cubicBezTo>
                  <a:cubicBezTo>
                    <a:pt x="73" y="0"/>
                    <a:pt x="55" y="8"/>
                    <a:pt x="55" y="8"/>
                  </a:cubicBezTo>
                  <a:cubicBezTo>
                    <a:pt x="55" y="8"/>
                    <a:pt x="51" y="12"/>
                    <a:pt x="49" y="14"/>
                  </a:cubicBezTo>
                  <a:cubicBezTo>
                    <a:pt x="47" y="17"/>
                    <a:pt x="45" y="17"/>
                    <a:pt x="41" y="19"/>
                  </a:cubicBezTo>
                  <a:cubicBezTo>
                    <a:pt x="38" y="21"/>
                    <a:pt x="35" y="20"/>
                    <a:pt x="32" y="22"/>
                  </a:cubicBezTo>
                  <a:cubicBezTo>
                    <a:pt x="29" y="24"/>
                    <a:pt x="26" y="24"/>
                    <a:pt x="23" y="26"/>
                  </a:cubicBezTo>
                  <a:cubicBezTo>
                    <a:pt x="19" y="27"/>
                    <a:pt x="6" y="27"/>
                    <a:pt x="3" y="26"/>
                  </a:cubicBezTo>
                  <a:close/>
                </a:path>
              </a:pathLst>
            </a:custGeom>
            <a:solidFill>
              <a:srgbClr val="B63F1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519" dirty="0">
                <a:solidFill>
                  <a:prstClr val="black"/>
                </a:solidFill>
              </a:endParaRPr>
            </a:p>
          </p:txBody>
        </p:sp>
        <p:sp>
          <p:nvSpPr>
            <p:cNvPr id="502" name="Freeform 1039"/>
            <p:cNvSpPr>
              <a:spLocks/>
            </p:cNvSpPr>
            <p:nvPr/>
          </p:nvSpPr>
          <p:spPr bwMode="auto">
            <a:xfrm>
              <a:off x="2256301" y="2406926"/>
              <a:ext cx="610390" cy="432023"/>
            </a:xfrm>
            <a:custGeom>
              <a:avLst/>
              <a:gdLst/>
              <a:ahLst/>
              <a:cxnLst>
                <a:cxn ang="0">
                  <a:pos x="11" y="8"/>
                </a:cxn>
                <a:cxn ang="0">
                  <a:pos x="27" y="12"/>
                </a:cxn>
                <a:cxn ang="0">
                  <a:pos x="44" y="6"/>
                </a:cxn>
                <a:cxn ang="0">
                  <a:pos x="37" y="17"/>
                </a:cxn>
                <a:cxn ang="0">
                  <a:pos x="33" y="32"/>
                </a:cxn>
                <a:cxn ang="0">
                  <a:pos x="13" y="27"/>
                </a:cxn>
                <a:cxn ang="0">
                  <a:pos x="4" y="12"/>
                </a:cxn>
                <a:cxn ang="0">
                  <a:pos x="11" y="8"/>
                </a:cxn>
              </a:cxnLst>
              <a:rect l="0" t="0" r="r" b="b"/>
              <a:pathLst>
                <a:path w="53" h="35">
                  <a:moveTo>
                    <a:pt x="11" y="8"/>
                  </a:moveTo>
                  <a:cubicBezTo>
                    <a:pt x="14" y="9"/>
                    <a:pt x="19" y="15"/>
                    <a:pt x="27" y="12"/>
                  </a:cubicBezTo>
                  <a:cubicBezTo>
                    <a:pt x="35" y="10"/>
                    <a:pt x="34" y="11"/>
                    <a:pt x="44" y="6"/>
                  </a:cubicBezTo>
                  <a:cubicBezTo>
                    <a:pt x="53" y="0"/>
                    <a:pt x="39" y="10"/>
                    <a:pt x="37" y="17"/>
                  </a:cubicBezTo>
                  <a:cubicBezTo>
                    <a:pt x="34" y="23"/>
                    <a:pt x="39" y="28"/>
                    <a:pt x="33" y="32"/>
                  </a:cubicBezTo>
                  <a:cubicBezTo>
                    <a:pt x="26" y="35"/>
                    <a:pt x="14" y="33"/>
                    <a:pt x="13" y="27"/>
                  </a:cubicBezTo>
                  <a:cubicBezTo>
                    <a:pt x="12" y="20"/>
                    <a:pt x="7" y="17"/>
                    <a:pt x="4" y="12"/>
                  </a:cubicBezTo>
                  <a:cubicBezTo>
                    <a:pt x="0" y="8"/>
                    <a:pt x="8" y="7"/>
                    <a:pt x="11" y="8"/>
                  </a:cubicBezTo>
                  <a:close/>
                </a:path>
              </a:pathLst>
            </a:custGeom>
            <a:solidFill>
              <a:srgbClr val="A4361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519" dirty="0">
                <a:solidFill>
                  <a:prstClr val="black"/>
                </a:solidFill>
              </a:endParaRPr>
            </a:p>
          </p:txBody>
        </p:sp>
        <p:sp>
          <p:nvSpPr>
            <p:cNvPr id="503" name="Freeform 1040"/>
            <p:cNvSpPr>
              <a:spLocks/>
            </p:cNvSpPr>
            <p:nvPr/>
          </p:nvSpPr>
          <p:spPr bwMode="auto">
            <a:xfrm>
              <a:off x="2498153" y="2123026"/>
              <a:ext cx="322470" cy="197497"/>
            </a:xfrm>
            <a:custGeom>
              <a:avLst/>
              <a:gdLst/>
              <a:ahLst/>
              <a:cxnLst>
                <a:cxn ang="0">
                  <a:pos x="1" y="2"/>
                </a:cxn>
                <a:cxn ang="0">
                  <a:pos x="8" y="8"/>
                </a:cxn>
                <a:cxn ang="0">
                  <a:pos x="23" y="10"/>
                </a:cxn>
                <a:cxn ang="0">
                  <a:pos x="23" y="13"/>
                </a:cxn>
                <a:cxn ang="0">
                  <a:pos x="13" y="14"/>
                </a:cxn>
                <a:cxn ang="0">
                  <a:pos x="6" y="10"/>
                </a:cxn>
                <a:cxn ang="0">
                  <a:pos x="1" y="2"/>
                </a:cxn>
              </a:cxnLst>
              <a:rect l="0" t="0" r="r" b="b"/>
              <a:pathLst>
                <a:path w="28" h="16">
                  <a:moveTo>
                    <a:pt x="1" y="2"/>
                  </a:moveTo>
                  <a:cubicBezTo>
                    <a:pt x="2" y="0"/>
                    <a:pt x="3" y="7"/>
                    <a:pt x="8" y="8"/>
                  </a:cubicBezTo>
                  <a:cubicBezTo>
                    <a:pt x="13" y="10"/>
                    <a:pt x="18" y="13"/>
                    <a:pt x="23" y="10"/>
                  </a:cubicBezTo>
                  <a:cubicBezTo>
                    <a:pt x="28" y="8"/>
                    <a:pt x="26" y="12"/>
                    <a:pt x="23" y="13"/>
                  </a:cubicBezTo>
                  <a:cubicBezTo>
                    <a:pt x="20" y="14"/>
                    <a:pt x="17" y="16"/>
                    <a:pt x="13" y="14"/>
                  </a:cubicBezTo>
                  <a:cubicBezTo>
                    <a:pt x="10" y="13"/>
                    <a:pt x="10" y="12"/>
                    <a:pt x="6" y="10"/>
                  </a:cubicBezTo>
                  <a:cubicBezTo>
                    <a:pt x="2" y="8"/>
                    <a:pt x="0" y="3"/>
                    <a:pt x="1" y="2"/>
                  </a:cubicBezTo>
                  <a:close/>
                </a:path>
              </a:pathLst>
            </a:custGeom>
            <a:solidFill>
              <a:srgbClr val="B63F1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519" dirty="0">
                <a:solidFill>
                  <a:prstClr val="black"/>
                </a:solidFill>
              </a:endParaRPr>
            </a:p>
          </p:txBody>
        </p:sp>
        <p:sp>
          <p:nvSpPr>
            <p:cNvPr id="504" name="Freeform 1041"/>
            <p:cNvSpPr>
              <a:spLocks/>
            </p:cNvSpPr>
            <p:nvPr/>
          </p:nvSpPr>
          <p:spPr bwMode="auto">
            <a:xfrm>
              <a:off x="4029892" y="2024076"/>
              <a:ext cx="667974" cy="296244"/>
            </a:xfrm>
            <a:custGeom>
              <a:avLst/>
              <a:gdLst/>
              <a:ahLst/>
              <a:cxnLst>
                <a:cxn ang="0">
                  <a:pos x="58" y="1"/>
                </a:cxn>
                <a:cxn ang="0">
                  <a:pos x="44" y="5"/>
                </a:cxn>
                <a:cxn ang="0">
                  <a:pos x="39" y="8"/>
                </a:cxn>
                <a:cxn ang="0">
                  <a:pos x="44" y="10"/>
                </a:cxn>
                <a:cxn ang="0">
                  <a:pos x="33" y="11"/>
                </a:cxn>
                <a:cxn ang="0">
                  <a:pos x="28" y="16"/>
                </a:cxn>
                <a:cxn ang="0">
                  <a:pos x="19" y="16"/>
                </a:cxn>
                <a:cxn ang="0">
                  <a:pos x="13" y="19"/>
                </a:cxn>
                <a:cxn ang="0">
                  <a:pos x="8" y="20"/>
                </a:cxn>
                <a:cxn ang="0">
                  <a:pos x="3" y="21"/>
                </a:cxn>
                <a:cxn ang="0">
                  <a:pos x="1" y="24"/>
                </a:cxn>
                <a:cxn ang="0">
                  <a:pos x="10" y="22"/>
                </a:cxn>
                <a:cxn ang="0">
                  <a:pos x="17" y="22"/>
                </a:cxn>
                <a:cxn ang="0">
                  <a:pos x="23" y="21"/>
                </a:cxn>
                <a:cxn ang="0">
                  <a:pos x="30" y="19"/>
                </a:cxn>
                <a:cxn ang="0">
                  <a:pos x="38" y="16"/>
                </a:cxn>
                <a:cxn ang="0">
                  <a:pos x="46" y="12"/>
                </a:cxn>
                <a:cxn ang="0">
                  <a:pos x="50" y="8"/>
                </a:cxn>
                <a:cxn ang="0">
                  <a:pos x="58" y="1"/>
                </a:cxn>
              </a:cxnLst>
              <a:rect l="0" t="0" r="r" b="b"/>
              <a:pathLst>
                <a:path w="58" h="24">
                  <a:moveTo>
                    <a:pt x="58" y="1"/>
                  </a:moveTo>
                  <a:cubicBezTo>
                    <a:pt x="58" y="2"/>
                    <a:pt x="53" y="5"/>
                    <a:pt x="44" y="5"/>
                  </a:cubicBezTo>
                  <a:cubicBezTo>
                    <a:pt x="35" y="6"/>
                    <a:pt x="33" y="8"/>
                    <a:pt x="39" y="8"/>
                  </a:cubicBezTo>
                  <a:cubicBezTo>
                    <a:pt x="45" y="8"/>
                    <a:pt x="50" y="8"/>
                    <a:pt x="44" y="10"/>
                  </a:cubicBezTo>
                  <a:cubicBezTo>
                    <a:pt x="38" y="12"/>
                    <a:pt x="34" y="8"/>
                    <a:pt x="33" y="11"/>
                  </a:cubicBezTo>
                  <a:cubicBezTo>
                    <a:pt x="31" y="15"/>
                    <a:pt x="33" y="15"/>
                    <a:pt x="28" y="16"/>
                  </a:cubicBezTo>
                  <a:cubicBezTo>
                    <a:pt x="22" y="16"/>
                    <a:pt x="23" y="13"/>
                    <a:pt x="19" y="16"/>
                  </a:cubicBezTo>
                  <a:cubicBezTo>
                    <a:pt x="15" y="18"/>
                    <a:pt x="17" y="17"/>
                    <a:pt x="13" y="19"/>
                  </a:cubicBezTo>
                  <a:cubicBezTo>
                    <a:pt x="9" y="20"/>
                    <a:pt x="11" y="20"/>
                    <a:pt x="8" y="20"/>
                  </a:cubicBezTo>
                  <a:cubicBezTo>
                    <a:pt x="5" y="20"/>
                    <a:pt x="7" y="19"/>
                    <a:pt x="3" y="21"/>
                  </a:cubicBezTo>
                  <a:cubicBezTo>
                    <a:pt x="0" y="23"/>
                    <a:pt x="1" y="24"/>
                    <a:pt x="1" y="24"/>
                  </a:cubicBezTo>
                  <a:lnTo>
                    <a:pt x="10" y="22"/>
                  </a:lnTo>
                  <a:lnTo>
                    <a:pt x="17" y="22"/>
                  </a:lnTo>
                  <a:lnTo>
                    <a:pt x="23" y="21"/>
                  </a:lnTo>
                  <a:lnTo>
                    <a:pt x="30" y="19"/>
                  </a:lnTo>
                  <a:lnTo>
                    <a:pt x="38" y="16"/>
                  </a:lnTo>
                  <a:lnTo>
                    <a:pt x="46" y="12"/>
                  </a:lnTo>
                  <a:lnTo>
                    <a:pt x="50" y="8"/>
                  </a:lnTo>
                  <a:cubicBezTo>
                    <a:pt x="50" y="8"/>
                    <a:pt x="58" y="0"/>
                    <a:pt x="58" y="1"/>
                  </a:cubicBezTo>
                  <a:close/>
                </a:path>
              </a:pathLst>
            </a:custGeom>
            <a:solidFill>
              <a:srgbClr val="80311D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519" dirty="0">
                <a:solidFill>
                  <a:prstClr val="black"/>
                </a:solidFill>
              </a:endParaRPr>
            </a:p>
          </p:txBody>
        </p:sp>
        <p:sp>
          <p:nvSpPr>
            <p:cNvPr id="505" name="Freeform 1042"/>
            <p:cNvSpPr>
              <a:spLocks/>
            </p:cNvSpPr>
            <p:nvPr/>
          </p:nvSpPr>
          <p:spPr bwMode="auto">
            <a:xfrm>
              <a:off x="3672895" y="2073650"/>
              <a:ext cx="391571" cy="246871"/>
            </a:xfrm>
            <a:custGeom>
              <a:avLst/>
              <a:gdLst/>
              <a:ahLst/>
              <a:cxnLst>
                <a:cxn ang="0">
                  <a:pos x="1" y="15"/>
                </a:cxn>
                <a:cxn ang="0">
                  <a:pos x="9" y="11"/>
                </a:cxn>
                <a:cxn ang="0">
                  <a:pos x="16" y="5"/>
                </a:cxn>
                <a:cxn ang="0">
                  <a:pos x="27" y="1"/>
                </a:cxn>
                <a:cxn ang="0">
                  <a:pos x="29" y="4"/>
                </a:cxn>
                <a:cxn ang="0">
                  <a:pos x="20" y="9"/>
                </a:cxn>
                <a:cxn ang="0">
                  <a:pos x="21" y="13"/>
                </a:cxn>
                <a:cxn ang="0">
                  <a:pos x="27" y="14"/>
                </a:cxn>
                <a:cxn ang="0">
                  <a:pos x="28" y="18"/>
                </a:cxn>
                <a:cxn ang="0">
                  <a:pos x="23" y="18"/>
                </a:cxn>
                <a:cxn ang="0">
                  <a:pos x="15" y="16"/>
                </a:cxn>
                <a:cxn ang="0">
                  <a:pos x="10" y="18"/>
                </a:cxn>
                <a:cxn ang="0">
                  <a:pos x="1" y="15"/>
                </a:cxn>
              </a:cxnLst>
              <a:rect l="0" t="0" r="r" b="b"/>
              <a:pathLst>
                <a:path w="34" h="20">
                  <a:moveTo>
                    <a:pt x="1" y="15"/>
                  </a:moveTo>
                  <a:cubicBezTo>
                    <a:pt x="0" y="14"/>
                    <a:pt x="6" y="15"/>
                    <a:pt x="9" y="11"/>
                  </a:cubicBezTo>
                  <a:cubicBezTo>
                    <a:pt x="11" y="8"/>
                    <a:pt x="12" y="6"/>
                    <a:pt x="16" y="5"/>
                  </a:cubicBezTo>
                  <a:cubicBezTo>
                    <a:pt x="19" y="3"/>
                    <a:pt x="22" y="1"/>
                    <a:pt x="27" y="1"/>
                  </a:cubicBezTo>
                  <a:cubicBezTo>
                    <a:pt x="31" y="0"/>
                    <a:pt x="34" y="1"/>
                    <a:pt x="29" y="4"/>
                  </a:cubicBezTo>
                  <a:cubicBezTo>
                    <a:pt x="25" y="6"/>
                    <a:pt x="21" y="6"/>
                    <a:pt x="20" y="9"/>
                  </a:cubicBezTo>
                  <a:cubicBezTo>
                    <a:pt x="19" y="13"/>
                    <a:pt x="18" y="14"/>
                    <a:pt x="21" y="13"/>
                  </a:cubicBezTo>
                  <a:cubicBezTo>
                    <a:pt x="25" y="12"/>
                    <a:pt x="28" y="11"/>
                    <a:pt x="27" y="14"/>
                  </a:cubicBezTo>
                  <a:cubicBezTo>
                    <a:pt x="27" y="17"/>
                    <a:pt x="28" y="18"/>
                    <a:pt x="28" y="18"/>
                  </a:cubicBezTo>
                  <a:cubicBezTo>
                    <a:pt x="28" y="18"/>
                    <a:pt x="27" y="20"/>
                    <a:pt x="23" y="18"/>
                  </a:cubicBezTo>
                  <a:cubicBezTo>
                    <a:pt x="20" y="16"/>
                    <a:pt x="18" y="13"/>
                    <a:pt x="15" y="16"/>
                  </a:cubicBezTo>
                  <a:cubicBezTo>
                    <a:pt x="13" y="18"/>
                    <a:pt x="15" y="20"/>
                    <a:pt x="10" y="18"/>
                  </a:cubicBezTo>
                  <a:cubicBezTo>
                    <a:pt x="4" y="17"/>
                    <a:pt x="1" y="16"/>
                    <a:pt x="1" y="15"/>
                  </a:cubicBezTo>
                  <a:close/>
                </a:path>
              </a:pathLst>
            </a:custGeom>
            <a:solidFill>
              <a:srgbClr val="A4361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519" dirty="0">
                <a:solidFill>
                  <a:prstClr val="black"/>
                </a:solidFill>
              </a:endParaRPr>
            </a:p>
          </p:txBody>
        </p:sp>
        <p:sp>
          <p:nvSpPr>
            <p:cNvPr id="506" name="Freeform 1043"/>
            <p:cNvSpPr>
              <a:spLocks/>
            </p:cNvSpPr>
            <p:nvPr/>
          </p:nvSpPr>
          <p:spPr bwMode="auto">
            <a:xfrm>
              <a:off x="3062592" y="2357552"/>
              <a:ext cx="529773" cy="246871"/>
            </a:xfrm>
            <a:custGeom>
              <a:avLst/>
              <a:gdLst/>
              <a:ahLst/>
              <a:cxnLst>
                <a:cxn ang="0">
                  <a:pos x="4" y="14"/>
                </a:cxn>
                <a:cxn ang="0">
                  <a:pos x="14" y="10"/>
                </a:cxn>
                <a:cxn ang="0">
                  <a:pos x="29" y="8"/>
                </a:cxn>
                <a:cxn ang="0">
                  <a:pos x="38" y="1"/>
                </a:cxn>
                <a:cxn ang="0">
                  <a:pos x="42" y="3"/>
                </a:cxn>
                <a:cxn ang="0">
                  <a:pos x="35" y="7"/>
                </a:cxn>
                <a:cxn ang="0">
                  <a:pos x="32" y="12"/>
                </a:cxn>
                <a:cxn ang="0">
                  <a:pos x="31" y="16"/>
                </a:cxn>
                <a:cxn ang="0">
                  <a:pos x="23" y="18"/>
                </a:cxn>
                <a:cxn ang="0">
                  <a:pos x="14" y="16"/>
                </a:cxn>
                <a:cxn ang="0">
                  <a:pos x="4" y="18"/>
                </a:cxn>
                <a:cxn ang="0">
                  <a:pos x="4" y="14"/>
                </a:cxn>
              </a:cxnLst>
              <a:rect l="0" t="0" r="r" b="b"/>
              <a:pathLst>
                <a:path w="46" h="20">
                  <a:moveTo>
                    <a:pt x="4" y="14"/>
                  </a:moveTo>
                  <a:cubicBezTo>
                    <a:pt x="5" y="13"/>
                    <a:pt x="7" y="9"/>
                    <a:pt x="14" y="10"/>
                  </a:cubicBezTo>
                  <a:cubicBezTo>
                    <a:pt x="21" y="11"/>
                    <a:pt x="25" y="10"/>
                    <a:pt x="29" y="8"/>
                  </a:cubicBezTo>
                  <a:cubicBezTo>
                    <a:pt x="32" y="6"/>
                    <a:pt x="34" y="3"/>
                    <a:pt x="38" y="1"/>
                  </a:cubicBezTo>
                  <a:cubicBezTo>
                    <a:pt x="41" y="0"/>
                    <a:pt x="46" y="2"/>
                    <a:pt x="42" y="3"/>
                  </a:cubicBezTo>
                  <a:cubicBezTo>
                    <a:pt x="39" y="4"/>
                    <a:pt x="39" y="4"/>
                    <a:pt x="35" y="7"/>
                  </a:cubicBezTo>
                  <a:cubicBezTo>
                    <a:pt x="32" y="10"/>
                    <a:pt x="31" y="10"/>
                    <a:pt x="32" y="12"/>
                  </a:cubicBezTo>
                  <a:cubicBezTo>
                    <a:pt x="32" y="15"/>
                    <a:pt x="36" y="14"/>
                    <a:pt x="31" y="16"/>
                  </a:cubicBezTo>
                  <a:cubicBezTo>
                    <a:pt x="26" y="18"/>
                    <a:pt x="29" y="20"/>
                    <a:pt x="23" y="18"/>
                  </a:cubicBezTo>
                  <a:cubicBezTo>
                    <a:pt x="16" y="17"/>
                    <a:pt x="19" y="15"/>
                    <a:pt x="14" y="16"/>
                  </a:cubicBezTo>
                  <a:cubicBezTo>
                    <a:pt x="9" y="17"/>
                    <a:pt x="9" y="20"/>
                    <a:pt x="4" y="18"/>
                  </a:cubicBezTo>
                  <a:cubicBezTo>
                    <a:pt x="0" y="16"/>
                    <a:pt x="3" y="15"/>
                    <a:pt x="4" y="14"/>
                  </a:cubicBezTo>
                  <a:close/>
                </a:path>
              </a:pathLst>
            </a:custGeom>
            <a:solidFill>
              <a:srgbClr val="99371B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519" dirty="0">
                <a:solidFill>
                  <a:prstClr val="black"/>
                </a:solidFill>
              </a:endParaRPr>
            </a:p>
          </p:txBody>
        </p:sp>
        <p:sp>
          <p:nvSpPr>
            <p:cNvPr id="507" name="Freeform 1044"/>
            <p:cNvSpPr>
              <a:spLocks/>
            </p:cNvSpPr>
            <p:nvPr/>
          </p:nvSpPr>
          <p:spPr bwMode="auto">
            <a:xfrm>
              <a:off x="3569217" y="1419244"/>
              <a:ext cx="426121" cy="234526"/>
            </a:xfrm>
            <a:custGeom>
              <a:avLst/>
              <a:gdLst/>
              <a:ahLst/>
              <a:cxnLst>
                <a:cxn ang="0">
                  <a:pos x="2" y="2"/>
                </a:cxn>
                <a:cxn ang="0">
                  <a:pos x="9" y="5"/>
                </a:cxn>
                <a:cxn ang="0">
                  <a:pos x="14" y="6"/>
                </a:cxn>
                <a:cxn ang="0">
                  <a:pos x="22" y="11"/>
                </a:cxn>
                <a:cxn ang="0">
                  <a:pos x="33" y="11"/>
                </a:cxn>
                <a:cxn ang="0">
                  <a:pos x="34" y="12"/>
                </a:cxn>
                <a:cxn ang="0">
                  <a:pos x="28" y="15"/>
                </a:cxn>
                <a:cxn ang="0">
                  <a:pos x="21" y="18"/>
                </a:cxn>
                <a:cxn ang="0">
                  <a:pos x="16" y="14"/>
                </a:cxn>
                <a:cxn ang="0">
                  <a:pos x="11" y="8"/>
                </a:cxn>
                <a:cxn ang="0">
                  <a:pos x="3" y="6"/>
                </a:cxn>
                <a:cxn ang="0">
                  <a:pos x="2" y="1"/>
                </a:cxn>
                <a:cxn ang="0">
                  <a:pos x="2" y="2"/>
                </a:cxn>
              </a:cxnLst>
              <a:rect l="0" t="0" r="r" b="b"/>
              <a:pathLst>
                <a:path w="37" h="19">
                  <a:moveTo>
                    <a:pt x="2" y="2"/>
                  </a:moveTo>
                  <a:cubicBezTo>
                    <a:pt x="2" y="3"/>
                    <a:pt x="7" y="5"/>
                    <a:pt x="9" y="5"/>
                  </a:cubicBezTo>
                  <a:cubicBezTo>
                    <a:pt x="11" y="4"/>
                    <a:pt x="12" y="4"/>
                    <a:pt x="14" y="6"/>
                  </a:cubicBezTo>
                  <a:cubicBezTo>
                    <a:pt x="17" y="8"/>
                    <a:pt x="18" y="11"/>
                    <a:pt x="22" y="11"/>
                  </a:cubicBezTo>
                  <a:cubicBezTo>
                    <a:pt x="26" y="11"/>
                    <a:pt x="31" y="12"/>
                    <a:pt x="33" y="11"/>
                  </a:cubicBezTo>
                  <a:cubicBezTo>
                    <a:pt x="35" y="9"/>
                    <a:pt x="37" y="11"/>
                    <a:pt x="34" y="12"/>
                  </a:cubicBezTo>
                  <a:cubicBezTo>
                    <a:pt x="32" y="13"/>
                    <a:pt x="31" y="13"/>
                    <a:pt x="28" y="15"/>
                  </a:cubicBezTo>
                  <a:cubicBezTo>
                    <a:pt x="25" y="17"/>
                    <a:pt x="24" y="19"/>
                    <a:pt x="21" y="18"/>
                  </a:cubicBezTo>
                  <a:cubicBezTo>
                    <a:pt x="17" y="17"/>
                    <a:pt x="18" y="19"/>
                    <a:pt x="16" y="14"/>
                  </a:cubicBezTo>
                  <a:cubicBezTo>
                    <a:pt x="13" y="10"/>
                    <a:pt x="16" y="9"/>
                    <a:pt x="11" y="8"/>
                  </a:cubicBezTo>
                  <a:cubicBezTo>
                    <a:pt x="6" y="7"/>
                    <a:pt x="6" y="8"/>
                    <a:pt x="3" y="6"/>
                  </a:cubicBezTo>
                  <a:cubicBezTo>
                    <a:pt x="0" y="4"/>
                    <a:pt x="2" y="0"/>
                    <a:pt x="2" y="1"/>
                  </a:cubicBezTo>
                  <a:cubicBezTo>
                    <a:pt x="2" y="1"/>
                    <a:pt x="2" y="2"/>
                    <a:pt x="2" y="2"/>
                  </a:cubicBezTo>
                  <a:close/>
                </a:path>
              </a:pathLst>
            </a:custGeom>
            <a:solidFill>
              <a:srgbClr val="C343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519" dirty="0">
                <a:solidFill>
                  <a:prstClr val="black"/>
                </a:solidFill>
              </a:endParaRPr>
            </a:p>
          </p:txBody>
        </p:sp>
        <p:sp>
          <p:nvSpPr>
            <p:cNvPr id="508" name="Freeform 1046"/>
            <p:cNvSpPr>
              <a:spLocks/>
            </p:cNvSpPr>
            <p:nvPr/>
          </p:nvSpPr>
          <p:spPr bwMode="auto">
            <a:xfrm>
              <a:off x="2981859" y="1308353"/>
              <a:ext cx="264886" cy="74061"/>
            </a:xfrm>
            <a:custGeom>
              <a:avLst/>
              <a:gdLst/>
              <a:ahLst/>
              <a:cxnLst>
                <a:cxn ang="0">
                  <a:pos x="1" y="6"/>
                </a:cxn>
                <a:cxn ang="0">
                  <a:pos x="11" y="0"/>
                </a:cxn>
                <a:cxn ang="0">
                  <a:pos x="20" y="2"/>
                </a:cxn>
                <a:cxn ang="0">
                  <a:pos x="12" y="3"/>
                </a:cxn>
                <a:cxn ang="0">
                  <a:pos x="1" y="6"/>
                </a:cxn>
              </a:cxnLst>
              <a:rect l="0" t="0" r="r" b="b"/>
              <a:pathLst>
                <a:path w="23" h="6">
                  <a:moveTo>
                    <a:pt x="1" y="6"/>
                  </a:moveTo>
                  <a:cubicBezTo>
                    <a:pt x="0" y="6"/>
                    <a:pt x="6" y="0"/>
                    <a:pt x="11" y="0"/>
                  </a:cubicBezTo>
                  <a:cubicBezTo>
                    <a:pt x="16" y="1"/>
                    <a:pt x="18" y="3"/>
                    <a:pt x="20" y="2"/>
                  </a:cubicBezTo>
                  <a:cubicBezTo>
                    <a:pt x="23" y="2"/>
                    <a:pt x="14" y="4"/>
                    <a:pt x="12" y="3"/>
                  </a:cubicBezTo>
                  <a:cubicBezTo>
                    <a:pt x="10" y="2"/>
                    <a:pt x="2" y="6"/>
                    <a:pt x="1" y="6"/>
                  </a:cubicBezTo>
                  <a:close/>
                </a:path>
              </a:pathLst>
            </a:custGeom>
            <a:solidFill>
              <a:srgbClr val="C343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519" dirty="0">
                <a:solidFill>
                  <a:prstClr val="black"/>
                </a:solidFill>
              </a:endParaRPr>
            </a:p>
          </p:txBody>
        </p:sp>
        <p:sp>
          <p:nvSpPr>
            <p:cNvPr id="509" name="Freeform 1047"/>
            <p:cNvSpPr>
              <a:spLocks/>
            </p:cNvSpPr>
            <p:nvPr/>
          </p:nvSpPr>
          <p:spPr bwMode="auto">
            <a:xfrm>
              <a:off x="4813030" y="1160232"/>
              <a:ext cx="380054" cy="86405"/>
            </a:xfrm>
            <a:custGeom>
              <a:avLst/>
              <a:gdLst/>
              <a:ahLst/>
              <a:cxnLst>
                <a:cxn ang="0">
                  <a:pos x="0" y="7"/>
                </a:cxn>
                <a:cxn ang="0">
                  <a:pos x="6" y="3"/>
                </a:cxn>
                <a:cxn ang="0">
                  <a:pos x="15" y="1"/>
                </a:cxn>
                <a:cxn ang="0">
                  <a:pos x="27" y="4"/>
                </a:cxn>
                <a:cxn ang="0">
                  <a:pos x="19" y="4"/>
                </a:cxn>
                <a:cxn ang="0">
                  <a:pos x="11" y="4"/>
                </a:cxn>
                <a:cxn ang="0">
                  <a:pos x="0" y="7"/>
                </a:cxn>
              </a:cxnLst>
              <a:rect l="0" t="0" r="r" b="b"/>
              <a:pathLst>
                <a:path w="33" h="7">
                  <a:moveTo>
                    <a:pt x="0" y="7"/>
                  </a:moveTo>
                  <a:cubicBezTo>
                    <a:pt x="0" y="6"/>
                    <a:pt x="3" y="4"/>
                    <a:pt x="6" y="3"/>
                  </a:cubicBezTo>
                  <a:cubicBezTo>
                    <a:pt x="10" y="2"/>
                    <a:pt x="10" y="0"/>
                    <a:pt x="15" y="1"/>
                  </a:cubicBezTo>
                  <a:cubicBezTo>
                    <a:pt x="21" y="3"/>
                    <a:pt x="21" y="3"/>
                    <a:pt x="27" y="4"/>
                  </a:cubicBezTo>
                  <a:cubicBezTo>
                    <a:pt x="33" y="4"/>
                    <a:pt x="22" y="5"/>
                    <a:pt x="19" y="4"/>
                  </a:cubicBezTo>
                  <a:cubicBezTo>
                    <a:pt x="16" y="4"/>
                    <a:pt x="15" y="4"/>
                    <a:pt x="11" y="4"/>
                  </a:cubicBezTo>
                  <a:cubicBezTo>
                    <a:pt x="8" y="5"/>
                    <a:pt x="0" y="7"/>
                    <a:pt x="0" y="7"/>
                  </a:cubicBezTo>
                  <a:close/>
                </a:path>
              </a:pathLst>
            </a:custGeom>
            <a:solidFill>
              <a:srgbClr val="C343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519" dirty="0">
                <a:solidFill>
                  <a:prstClr val="black"/>
                </a:solidFill>
              </a:endParaRPr>
            </a:p>
          </p:txBody>
        </p:sp>
        <p:sp>
          <p:nvSpPr>
            <p:cNvPr id="510" name="Freeform 1048"/>
            <p:cNvSpPr>
              <a:spLocks/>
            </p:cNvSpPr>
            <p:nvPr/>
          </p:nvSpPr>
          <p:spPr bwMode="auto">
            <a:xfrm>
              <a:off x="3638344" y="1135343"/>
              <a:ext cx="391571" cy="209840"/>
            </a:xfrm>
            <a:custGeom>
              <a:avLst/>
              <a:gdLst/>
              <a:ahLst/>
              <a:cxnLst>
                <a:cxn ang="0">
                  <a:pos x="9" y="0"/>
                </a:cxn>
                <a:cxn ang="0">
                  <a:pos x="19" y="10"/>
                </a:cxn>
                <a:cxn ang="0">
                  <a:pos x="28" y="12"/>
                </a:cxn>
                <a:cxn ang="0">
                  <a:pos x="32" y="14"/>
                </a:cxn>
                <a:cxn ang="0">
                  <a:pos x="23" y="15"/>
                </a:cxn>
                <a:cxn ang="0">
                  <a:pos x="16" y="12"/>
                </a:cxn>
                <a:cxn ang="0">
                  <a:pos x="4" y="12"/>
                </a:cxn>
                <a:cxn ang="0">
                  <a:pos x="4" y="10"/>
                </a:cxn>
                <a:cxn ang="0">
                  <a:pos x="11" y="9"/>
                </a:cxn>
                <a:cxn ang="0">
                  <a:pos x="10" y="5"/>
                </a:cxn>
                <a:cxn ang="0">
                  <a:pos x="6" y="3"/>
                </a:cxn>
                <a:cxn ang="0">
                  <a:pos x="2" y="1"/>
                </a:cxn>
                <a:cxn ang="0">
                  <a:pos x="9" y="0"/>
                </a:cxn>
              </a:cxnLst>
              <a:rect l="0" t="0" r="r" b="b"/>
              <a:pathLst>
                <a:path w="34" h="17">
                  <a:moveTo>
                    <a:pt x="9" y="0"/>
                  </a:moveTo>
                  <a:cubicBezTo>
                    <a:pt x="9" y="0"/>
                    <a:pt x="16" y="8"/>
                    <a:pt x="19" y="10"/>
                  </a:cubicBezTo>
                  <a:cubicBezTo>
                    <a:pt x="23" y="12"/>
                    <a:pt x="26" y="13"/>
                    <a:pt x="28" y="12"/>
                  </a:cubicBezTo>
                  <a:cubicBezTo>
                    <a:pt x="31" y="12"/>
                    <a:pt x="34" y="13"/>
                    <a:pt x="32" y="14"/>
                  </a:cubicBezTo>
                  <a:cubicBezTo>
                    <a:pt x="30" y="14"/>
                    <a:pt x="27" y="17"/>
                    <a:pt x="23" y="15"/>
                  </a:cubicBezTo>
                  <a:cubicBezTo>
                    <a:pt x="20" y="13"/>
                    <a:pt x="19" y="12"/>
                    <a:pt x="16" y="12"/>
                  </a:cubicBezTo>
                  <a:cubicBezTo>
                    <a:pt x="12" y="13"/>
                    <a:pt x="6" y="13"/>
                    <a:pt x="4" y="12"/>
                  </a:cubicBezTo>
                  <a:cubicBezTo>
                    <a:pt x="1" y="11"/>
                    <a:pt x="0" y="10"/>
                    <a:pt x="4" y="10"/>
                  </a:cubicBezTo>
                  <a:cubicBezTo>
                    <a:pt x="9" y="11"/>
                    <a:pt x="12" y="12"/>
                    <a:pt x="11" y="9"/>
                  </a:cubicBezTo>
                  <a:cubicBezTo>
                    <a:pt x="11" y="7"/>
                    <a:pt x="12" y="6"/>
                    <a:pt x="10" y="5"/>
                  </a:cubicBezTo>
                  <a:cubicBezTo>
                    <a:pt x="8" y="4"/>
                    <a:pt x="9" y="4"/>
                    <a:pt x="6" y="3"/>
                  </a:cubicBezTo>
                  <a:cubicBezTo>
                    <a:pt x="4" y="1"/>
                    <a:pt x="2" y="1"/>
                    <a:pt x="2" y="1"/>
                  </a:cubicBezTo>
                  <a:cubicBezTo>
                    <a:pt x="2" y="1"/>
                    <a:pt x="9" y="1"/>
                    <a:pt x="9" y="0"/>
                  </a:cubicBezTo>
                  <a:close/>
                </a:path>
              </a:pathLst>
            </a:custGeom>
            <a:solidFill>
              <a:srgbClr val="C343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519" dirty="0">
                <a:solidFill>
                  <a:prstClr val="black"/>
                </a:solidFill>
              </a:endParaRPr>
            </a:p>
          </p:txBody>
        </p:sp>
        <p:sp>
          <p:nvSpPr>
            <p:cNvPr id="511" name="Freeform 1049"/>
            <p:cNvSpPr>
              <a:spLocks/>
            </p:cNvSpPr>
            <p:nvPr/>
          </p:nvSpPr>
          <p:spPr bwMode="auto">
            <a:xfrm>
              <a:off x="2901247" y="1999389"/>
              <a:ext cx="149718" cy="135778"/>
            </a:xfrm>
            <a:custGeom>
              <a:avLst/>
              <a:gdLst/>
              <a:ahLst/>
              <a:cxnLst>
                <a:cxn ang="0">
                  <a:pos x="0" y="11"/>
                </a:cxn>
                <a:cxn ang="0">
                  <a:pos x="9" y="1"/>
                </a:cxn>
                <a:cxn ang="0">
                  <a:pos x="5" y="5"/>
                </a:cxn>
                <a:cxn ang="0">
                  <a:pos x="0" y="11"/>
                </a:cxn>
              </a:cxnLst>
              <a:rect l="0" t="0" r="r" b="b"/>
              <a:pathLst>
                <a:path w="13" h="11">
                  <a:moveTo>
                    <a:pt x="0" y="11"/>
                  </a:moveTo>
                  <a:cubicBezTo>
                    <a:pt x="0" y="11"/>
                    <a:pt x="4" y="2"/>
                    <a:pt x="9" y="1"/>
                  </a:cubicBezTo>
                  <a:cubicBezTo>
                    <a:pt x="13" y="0"/>
                    <a:pt x="7" y="4"/>
                    <a:pt x="5" y="5"/>
                  </a:cubicBezTo>
                  <a:cubicBezTo>
                    <a:pt x="3" y="6"/>
                    <a:pt x="1" y="10"/>
                    <a:pt x="0" y="11"/>
                  </a:cubicBezTo>
                  <a:close/>
                </a:path>
              </a:pathLst>
            </a:custGeom>
            <a:solidFill>
              <a:srgbClr val="C343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519" dirty="0">
                <a:solidFill>
                  <a:prstClr val="black"/>
                </a:solidFill>
              </a:endParaRPr>
            </a:p>
          </p:txBody>
        </p:sp>
        <p:sp>
          <p:nvSpPr>
            <p:cNvPr id="512" name="Freeform 1050"/>
            <p:cNvSpPr>
              <a:spLocks/>
            </p:cNvSpPr>
            <p:nvPr/>
          </p:nvSpPr>
          <p:spPr bwMode="auto">
            <a:xfrm>
              <a:off x="3580808" y="1814241"/>
              <a:ext cx="852243" cy="320931"/>
            </a:xfrm>
            <a:custGeom>
              <a:avLst/>
              <a:gdLst/>
              <a:ahLst/>
              <a:cxnLst>
                <a:cxn ang="0">
                  <a:pos x="11" y="18"/>
                </a:cxn>
                <a:cxn ang="0">
                  <a:pos x="26" y="10"/>
                </a:cxn>
                <a:cxn ang="0">
                  <a:pos x="47" y="7"/>
                </a:cxn>
                <a:cxn ang="0">
                  <a:pos x="68" y="1"/>
                </a:cxn>
                <a:cxn ang="0">
                  <a:pos x="53" y="7"/>
                </a:cxn>
                <a:cxn ang="0">
                  <a:pos x="37" y="11"/>
                </a:cxn>
                <a:cxn ang="0">
                  <a:pos x="21" y="13"/>
                </a:cxn>
                <a:cxn ang="0">
                  <a:pos x="14" y="19"/>
                </a:cxn>
                <a:cxn ang="0">
                  <a:pos x="2" y="23"/>
                </a:cxn>
                <a:cxn ang="0">
                  <a:pos x="11" y="18"/>
                </a:cxn>
              </a:cxnLst>
              <a:rect l="0" t="0" r="r" b="b"/>
              <a:pathLst>
                <a:path w="74" h="26">
                  <a:moveTo>
                    <a:pt x="11" y="18"/>
                  </a:moveTo>
                  <a:cubicBezTo>
                    <a:pt x="11" y="17"/>
                    <a:pt x="18" y="11"/>
                    <a:pt x="26" y="10"/>
                  </a:cubicBezTo>
                  <a:cubicBezTo>
                    <a:pt x="35" y="8"/>
                    <a:pt x="39" y="9"/>
                    <a:pt x="47" y="7"/>
                  </a:cubicBezTo>
                  <a:cubicBezTo>
                    <a:pt x="55" y="5"/>
                    <a:pt x="61" y="2"/>
                    <a:pt x="68" y="1"/>
                  </a:cubicBezTo>
                  <a:cubicBezTo>
                    <a:pt x="74" y="0"/>
                    <a:pt x="61" y="3"/>
                    <a:pt x="53" y="7"/>
                  </a:cubicBezTo>
                  <a:cubicBezTo>
                    <a:pt x="45" y="10"/>
                    <a:pt x="43" y="11"/>
                    <a:pt x="37" y="11"/>
                  </a:cubicBezTo>
                  <a:cubicBezTo>
                    <a:pt x="30" y="11"/>
                    <a:pt x="25" y="10"/>
                    <a:pt x="21" y="13"/>
                  </a:cubicBezTo>
                  <a:cubicBezTo>
                    <a:pt x="17" y="17"/>
                    <a:pt x="18" y="17"/>
                    <a:pt x="14" y="19"/>
                  </a:cubicBezTo>
                  <a:cubicBezTo>
                    <a:pt x="9" y="21"/>
                    <a:pt x="4" y="19"/>
                    <a:pt x="2" y="23"/>
                  </a:cubicBezTo>
                  <a:cubicBezTo>
                    <a:pt x="0" y="26"/>
                    <a:pt x="11" y="18"/>
                    <a:pt x="11" y="18"/>
                  </a:cubicBezTo>
                  <a:close/>
                </a:path>
              </a:pathLst>
            </a:custGeom>
            <a:solidFill>
              <a:srgbClr val="C343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519" dirty="0">
                <a:solidFill>
                  <a:prstClr val="black"/>
                </a:solidFill>
              </a:endParaRPr>
            </a:p>
          </p:txBody>
        </p:sp>
        <p:sp>
          <p:nvSpPr>
            <p:cNvPr id="513" name="Freeform 1051"/>
            <p:cNvSpPr>
              <a:spLocks/>
            </p:cNvSpPr>
            <p:nvPr/>
          </p:nvSpPr>
          <p:spPr bwMode="auto">
            <a:xfrm>
              <a:off x="3062479" y="1666117"/>
              <a:ext cx="357021" cy="246871"/>
            </a:xfrm>
            <a:custGeom>
              <a:avLst/>
              <a:gdLst/>
              <a:ahLst/>
              <a:cxnLst>
                <a:cxn ang="0">
                  <a:pos x="0" y="19"/>
                </a:cxn>
                <a:cxn ang="0">
                  <a:pos x="3" y="13"/>
                </a:cxn>
                <a:cxn ang="0">
                  <a:pos x="10" y="11"/>
                </a:cxn>
                <a:cxn ang="0">
                  <a:pos x="19" y="8"/>
                </a:cxn>
                <a:cxn ang="0">
                  <a:pos x="21" y="3"/>
                </a:cxn>
                <a:cxn ang="0">
                  <a:pos x="27" y="0"/>
                </a:cxn>
                <a:cxn ang="0">
                  <a:pos x="28" y="2"/>
                </a:cxn>
                <a:cxn ang="0">
                  <a:pos x="23" y="5"/>
                </a:cxn>
                <a:cxn ang="0">
                  <a:pos x="20" y="10"/>
                </a:cxn>
                <a:cxn ang="0">
                  <a:pos x="14" y="12"/>
                </a:cxn>
                <a:cxn ang="0">
                  <a:pos x="7" y="14"/>
                </a:cxn>
                <a:cxn ang="0">
                  <a:pos x="2" y="17"/>
                </a:cxn>
                <a:cxn ang="0">
                  <a:pos x="0" y="19"/>
                </a:cxn>
              </a:cxnLst>
              <a:rect l="0" t="0" r="r" b="b"/>
              <a:pathLst>
                <a:path w="31" h="20">
                  <a:moveTo>
                    <a:pt x="0" y="19"/>
                  </a:moveTo>
                  <a:cubicBezTo>
                    <a:pt x="0" y="18"/>
                    <a:pt x="0" y="14"/>
                    <a:pt x="3" y="13"/>
                  </a:cubicBezTo>
                  <a:cubicBezTo>
                    <a:pt x="7" y="12"/>
                    <a:pt x="5" y="11"/>
                    <a:pt x="10" y="11"/>
                  </a:cubicBezTo>
                  <a:cubicBezTo>
                    <a:pt x="15" y="11"/>
                    <a:pt x="17" y="10"/>
                    <a:pt x="19" y="8"/>
                  </a:cubicBezTo>
                  <a:cubicBezTo>
                    <a:pt x="20" y="7"/>
                    <a:pt x="19" y="5"/>
                    <a:pt x="21" y="3"/>
                  </a:cubicBezTo>
                  <a:cubicBezTo>
                    <a:pt x="24" y="1"/>
                    <a:pt x="23" y="0"/>
                    <a:pt x="27" y="0"/>
                  </a:cubicBezTo>
                  <a:cubicBezTo>
                    <a:pt x="30" y="0"/>
                    <a:pt x="31" y="0"/>
                    <a:pt x="28" y="2"/>
                  </a:cubicBezTo>
                  <a:cubicBezTo>
                    <a:pt x="25" y="3"/>
                    <a:pt x="24" y="2"/>
                    <a:pt x="23" y="5"/>
                  </a:cubicBezTo>
                  <a:cubicBezTo>
                    <a:pt x="22" y="8"/>
                    <a:pt x="23" y="9"/>
                    <a:pt x="20" y="10"/>
                  </a:cubicBezTo>
                  <a:cubicBezTo>
                    <a:pt x="17" y="11"/>
                    <a:pt x="16" y="11"/>
                    <a:pt x="14" y="12"/>
                  </a:cubicBezTo>
                  <a:cubicBezTo>
                    <a:pt x="12" y="12"/>
                    <a:pt x="10" y="12"/>
                    <a:pt x="7" y="14"/>
                  </a:cubicBezTo>
                  <a:cubicBezTo>
                    <a:pt x="5" y="15"/>
                    <a:pt x="4" y="15"/>
                    <a:pt x="2" y="17"/>
                  </a:cubicBezTo>
                  <a:cubicBezTo>
                    <a:pt x="1" y="18"/>
                    <a:pt x="0" y="20"/>
                    <a:pt x="0" y="19"/>
                  </a:cubicBezTo>
                  <a:close/>
                </a:path>
              </a:pathLst>
            </a:custGeom>
            <a:solidFill>
              <a:srgbClr val="C343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519" dirty="0">
                <a:solidFill>
                  <a:prstClr val="black"/>
                </a:solidFill>
              </a:endParaRPr>
            </a:p>
          </p:txBody>
        </p:sp>
        <p:sp>
          <p:nvSpPr>
            <p:cNvPr id="514" name="Freeform 1052"/>
            <p:cNvSpPr>
              <a:spLocks/>
            </p:cNvSpPr>
            <p:nvPr/>
          </p:nvSpPr>
          <p:spPr bwMode="auto">
            <a:xfrm>
              <a:off x="4168203" y="1271323"/>
              <a:ext cx="310953" cy="172809"/>
            </a:xfrm>
            <a:custGeom>
              <a:avLst/>
              <a:gdLst/>
              <a:ahLst/>
              <a:cxnLst>
                <a:cxn ang="0">
                  <a:pos x="2" y="14"/>
                </a:cxn>
                <a:cxn ang="0">
                  <a:pos x="21" y="8"/>
                </a:cxn>
                <a:cxn ang="0">
                  <a:pos x="24" y="1"/>
                </a:cxn>
                <a:cxn ang="0">
                  <a:pos x="26" y="4"/>
                </a:cxn>
                <a:cxn ang="0">
                  <a:pos x="23" y="9"/>
                </a:cxn>
                <a:cxn ang="0">
                  <a:pos x="19" y="13"/>
                </a:cxn>
                <a:cxn ang="0">
                  <a:pos x="2" y="14"/>
                </a:cxn>
              </a:cxnLst>
              <a:rect l="0" t="0" r="r" b="b"/>
              <a:pathLst>
                <a:path w="27" h="14">
                  <a:moveTo>
                    <a:pt x="2" y="14"/>
                  </a:moveTo>
                  <a:cubicBezTo>
                    <a:pt x="0" y="14"/>
                    <a:pt x="18" y="11"/>
                    <a:pt x="21" y="8"/>
                  </a:cubicBezTo>
                  <a:cubicBezTo>
                    <a:pt x="25" y="5"/>
                    <a:pt x="24" y="3"/>
                    <a:pt x="24" y="1"/>
                  </a:cubicBezTo>
                  <a:cubicBezTo>
                    <a:pt x="24" y="0"/>
                    <a:pt x="26" y="2"/>
                    <a:pt x="26" y="4"/>
                  </a:cubicBezTo>
                  <a:cubicBezTo>
                    <a:pt x="27" y="6"/>
                    <a:pt x="23" y="9"/>
                    <a:pt x="23" y="9"/>
                  </a:cubicBezTo>
                  <a:cubicBezTo>
                    <a:pt x="23" y="9"/>
                    <a:pt x="22" y="13"/>
                    <a:pt x="19" y="13"/>
                  </a:cubicBezTo>
                  <a:cubicBezTo>
                    <a:pt x="17" y="14"/>
                    <a:pt x="4" y="14"/>
                    <a:pt x="2" y="14"/>
                  </a:cubicBezTo>
                  <a:close/>
                </a:path>
              </a:pathLst>
            </a:custGeom>
            <a:solidFill>
              <a:srgbClr val="C343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519" dirty="0">
                <a:solidFill>
                  <a:prstClr val="black"/>
                </a:solidFill>
              </a:endParaRPr>
            </a:p>
          </p:txBody>
        </p:sp>
        <p:sp>
          <p:nvSpPr>
            <p:cNvPr id="515" name="Freeform 1053"/>
            <p:cNvSpPr>
              <a:spLocks/>
            </p:cNvSpPr>
            <p:nvPr/>
          </p:nvSpPr>
          <p:spPr bwMode="auto">
            <a:xfrm>
              <a:off x="4617249" y="1456274"/>
              <a:ext cx="368537" cy="357962"/>
            </a:xfrm>
            <a:custGeom>
              <a:avLst/>
              <a:gdLst/>
              <a:ahLst/>
              <a:cxnLst>
                <a:cxn ang="0">
                  <a:pos x="3" y="28"/>
                </a:cxn>
                <a:cxn ang="0">
                  <a:pos x="15" y="22"/>
                </a:cxn>
                <a:cxn ang="0">
                  <a:pos x="20" y="13"/>
                </a:cxn>
                <a:cxn ang="0">
                  <a:pos x="28" y="4"/>
                </a:cxn>
                <a:cxn ang="0">
                  <a:pos x="28" y="7"/>
                </a:cxn>
                <a:cxn ang="0">
                  <a:pos x="22" y="15"/>
                </a:cxn>
                <a:cxn ang="0">
                  <a:pos x="19" y="22"/>
                </a:cxn>
                <a:cxn ang="0">
                  <a:pos x="3" y="28"/>
                </a:cxn>
              </a:cxnLst>
              <a:rect l="0" t="0" r="r" b="b"/>
              <a:pathLst>
                <a:path w="32" h="29">
                  <a:moveTo>
                    <a:pt x="3" y="28"/>
                  </a:moveTo>
                  <a:cubicBezTo>
                    <a:pt x="0" y="27"/>
                    <a:pt x="11" y="26"/>
                    <a:pt x="15" y="22"/>
                  </a:cubicBezTo>
                  <a:cubicBezTo>
                    <a:pt x="18" y="18"/>
                    <a:pt x="19" y="16"/>
                    <a:pt x="20" y="13"/>
                  </a:cubicBezTo>
                  <a:cubicBezTo>
                    <a:pt x="21" y="10"/>
                    <a:pt x="23" y="8"/>
                    <a:pt x="28" y="4"/>
                  </a:cubicBezTo>
                  <a:cubicBezTo>
                    <a:pt x="32" y="0"/>
                    <a:pt x="31" y="5"/>
                    <a:pt x="28" y="7"/>
                  </a:cubicBezTo>
                  <a:cubicBezTo>
                    <a:pt x="25" y="9"/>
                    <a:pt x="23" y="11"/>
                    <a:pt x="22" y="15"/>
                  </a:cubicBezTo>
                  <a:cubicBezTo>
                    <a:pt x="21" y="19"/>
                    <a:pt x="21" y="20"/>
                    <a:pt x="19" y="22"/>
                  </a:cubicBezTo>
                  <a:cubicBezTo>
                    <a:pt x="17" y="23"/>
                    <a:pt x="6" y="29"/>
                    <a:pt x="3" y="28"/>
                  </a:cubicBezTo>
                  <a:close/>
                </a:path>
              </a:pathLst>
            </a:custGeom>
            <a:solidFill>
              <a:srgbClr val="C343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519" dirty="0">
                <a:solidFill>
                  <a:prstClr val="black"/>
                </a:solidFill>
              </a:endParaRPr>
            </a:p>
          </p:txBody>
        </p:sp>
        <p:sp>
          <p:nvSpPr>
            <p:cNvPr id="516" name="Freeform 2381"/>
            <p:cNvSpPr>
              <a:spLocks/>
            </p:cNvSpPr>
            <p:nvPr/>
          </p:nvSpPr>
          <p:spPr bwMode="auto">
            <a:xfrm>
              <a:off x="3868652" y="2061109"/>
              <a:ext cx="80618" cy="61717"/>
            </a:xfrm>
            <a:custGeom>
              <a:avLst/>
              <a:gdLst/>
              <a:ahLst/>
              <a:cxnLst>
                <a:cxn ang="0">
                  <a:pos x="5" y="4"/>
                </a:cxn>
                <a:cxn ang="0">
                  <a:pos x="1" y="3"/>
                </a:cxn>
                <a:cxn ang="0">
                  <a:pos x="2" y="1"/>
                </a:cxn>
                <a:cxn ang="0">
                  <a:pos x="5" y="1"/>
                </a:cxn>
                <a:cxn ang="0">
                  <a:pos x="5" y="4"/>
                </a:cxn>
              </a:cxnLst>
              <a:rect l="0" t="0" r="r" b="b"/>
              <a:pathLst>
                <a:path w="7" h="5">
                  <a:moveTo>
                    <a:pt x="5" y="4"/>
                  </a:moveTo>
                  <a:cubicBezTo>
                    <a:pt x="3" y="5"/>
                    <a:pt x="2" y="4"/>
                    <a:pt x="1" y="3"/>
                  </a:cubicBezTo>
                  <a:cubicBezTo>
                    <a:pt x="0" y="2"/>
                    <a:pt x="0" y="1"/>
                    <a:pt x="2" y="1"/>
                  </a:cubicBezTo>
                  <a:cubicBezTo>
                    <a:pt x="4" y="0"/>
                    <a:pt x="5" y="0"/>
                    <a:pt x="5" y="1"/>
                  </a:cubicBezTo>
                  <a:cubicBezTo>
                    <a:pt x="6" y="2"/>
                    <a:pt x="7" y="3"/>
                    <a:pt x="5" y="4"/>
                  </a:cubicBezTo>
                  <a:close/>
                </a:path>
              </a:pathLst>
            </a:custGeom>
            <a:solidFill>
              <a:srgbClr val="FAFF12"/>
            </a:solidFill>
            <a:ln w="0">
              <a:solidFill>
                <a:srgbClr val="141416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sz="1519" dirty="0">
                <a:solidFill>
                  <a:prstClr val="black"/>
                </a:solidFill>
              </a:endParaRPr>
            </a:p>
          </p:txBody>
        </p:sp>
        <p:sp>
          <p:nvSpPr>
            <p:cNvPr id="517" name="Freeform 2382"/>
            <p:cNvSpPr>
              <a:spLocks/>
            </p:cNvSpPr>
            <p:nvPr/>
          </p:nvSpPr>
          <p:spPr bwMode="auto">
            <a:xfrm>
              <a:off x="3903202" y="2061107"/>
              <a:ext cx="34550" cy="49374"/>
            </a:xfrm>
            <a:custGeom>
              <a:avLst/>
              <a:gdLst/>
              <a:ahLst/>
              <a:cxnLst>
                <a:cxn ang="0">
                  <a:pos x="3" y="4"/>
                </a:cxn>
                <a:cxn ang="0">
                  <a:pos x="1" y="3"/>
                </a:cxn>
                <a:cxn ang="0">
                  <a:pos x="1" y="1"/>
                </a:cxn>
                <a:cxn ang="0">
                  <a:pos x="2" y="2"/>
                </a:cxn>
                <a:cxn ang="0">
                  <a:pos x="3" y="4"/>
                </a:cxn>
              </a:cxnLst>
              <a:rect l="0" t="0" r="r" b="b"/>
              <a:pathLst>
                <a:path w="3" h="4">
                  <a:moveTo>
                    <a:pt x="3" y="4"/>
                  </a:moveTo>
                  <a:cubicBezTo>
                    <a:pt x="2" y="4"/>
                    <a:pt x="2" y="3"/>
                    <a:pt x="1" y="3"/>
                  </a:cubicBezTo>
                  <a:cubicBezTo>
                    <a:pt x="1" y="2"/>
                    <a:pt x="0" y="1"/>
                    <a:pt x="1" y="1"/>
                  </a:cubicBezTo>
                  <a:cubicBezTo>
                    <a:pt x="1" y="0"/>
                    <a:pt x="2" y="2"/>
                    <a:pt x="2" y="2"/>
                  </a:cubicBezTo>
                  <a:cubicBezTo>
                    <a:pt x="3" y="2"/>
                    <a:pt x="3" y="3"/>
                    <a:pt x="3" y="4"/>
                  </a:cubicBezTo>
                  <a:close/>
                </a:path>
              </a:pathLst>
            </a:custGeom>
            <a:solidFill>
              <a:srgbClr val="FFA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519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833" name="Group 1977"/>
          <p:cNvGrpSpPr/>
          <p:nvPr/>
        </p:nvGrpSpPr>
        <p:grpSpPr>
          <a:xfrm rot="257222">
            <a:off x="4897388" y="2154282"/>
            <a:ext cx="645162" cy="721560"/>
            <a:chOff x="-1517227" y="4975211"/>
            <a:chExt cx="861640" cy="1077750"/>
          </a:xfrm>
        </p:grpSpPr>
        <p:sp>
          <p:nvSpPr>
            <p:cNvPr id="834" name="AutoShape 12"/>
            <p:cNvSpPr>
              <a:spLocks noChangeArrowheads="1"/>
            </p:cNvSpPr>
            <p:nvPr/>
          </p:nvSpPr>
          <p:spPr bwMode="auto">
            <a:xfrm rot="18483405">
              <a:off x="-1415504" y="5293043"/>
              <a:ext cx="743572" cy="776263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137 w 21600"/>
                <a:gd name="T13" fmla="*/ 0 h 21600"/>
                <a:gd name="T14" fmla="*/ 21463 w 21600"/>
                <a:gd name="T15" fmla="*/ 9393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2553" y="7225"/>
                  </a:moveTo>
                  <a:cubicBezTo>
                    <a:pt x="3978" y="3938"/>
                    <a:pt x="7218" y="1811"/>
                    <a:pt x="10800" y="1812"/>
                  </a:cubicBezTo>
                  <a:cubicBezTo>
                    <a:pt x="14381" y="1812"/>
                    <a:pt x="17621" y="3938"/>
                    <a:pt x="19046" y="7225"/>
                  </a:cubicBezTo>
                  <a:lnTo>
                    <a:pt x="20709" y="6504"/>
                  </a:lnTo>
                  <a:cubicBezTo>
                    <a:pt x="18997" y="2555"/>
                    <a:pt x="15104" y="-1"/>
                    <a:pt x="10799" y="0"/>
                  </a:cubicBezTo>
                  <a:cubicBezTo>
                    <a:pt x="6495" y="0"/>
                    <a:pt x="2602" y="2555"/>
                    <a:pt x="890" y="6504"/>
                  </a:cubicBezTo>
                  <a:close/>
                </a:path>
              </a:pathLst>
            </a:custGeom>
            <a:solidFill>
              <a:srgbClr val="FFFF00"/>
            </a:solidFill>
            <a:ln w="6350" algn="ctr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928" dirty="0">
                <a:solidFill>
                  <a:srgbClr val="FFFFFF"/>
                </a:solidFill>
              </a:endParaRPr>
            </a:p>
          </p:txBody>
        </p:sp>
        <p:sp>
          <p:nvSpPr>
            <p:cNvPr id="835" name="Text Box 13"/>
            <p:cNvSpPr txBox="1">
              <a:spLocks noChangeArrowheads="1"/>
            </p:cNvSpPr>
            <p:nvPr/>
          </p:nvSpPr>
          <p:spPr bwMode="auto">
            <a:xfrm rot="18691471">
              <a:off x="-1721497" y="5179481"/>
              <a:ext cx="675721" cy="267182"/>
            </a:xfrm>
            <a:prstGeom prst="rect">
              <a:avLst/>
            </a:prstGeom>
            <a:solidFill>
              <a:srgbClr val="FFFF00"/>
            </a:solidFill>
            <a:ln w="38100" algn="ctr">
              <a:solidFill>
                <a:srgbClr val="CC0000"/>
              </a:solidFill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sz="700" b="1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LDLR</a:t>
              </a:r>
              <a:endParaRPr lang="en-US" sz="591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836" name="Group 1977"/>
          <p:cNvGrpSpPr/>
          <p:nvPr/>
        </p:nvGrpSpPr>
        <p:grpSpPr>
          <a:xfrm rot="1538389">
            <a:off x="3971951" y="2847244"/>
            <a:ext cx="710087" cy="682444"/>
            <a:chOff x="-1603942" y="5033629"/>
            <a:chExt cx="948355" cy="1019332"/>
          </a:xfrm>
        </p:grpSpPr>
        <p:sp>
          <p:nvSpPr>
            <p:cNvPr id="837" name="AutoShape 12"/>
            <p:cNvSpPr>
              <a:spLocks noChangeArrowheads="1"/>
            </p:cNvSpPr>
            <p:nvPr/>
          </p:nvSpPr>
          <p:spPr bwMode="auto">
            <a:xfrm rot="18483405">
              <a:off x="-1415504" y="5293043"/>
              <a:ext cx="743572" cy="776263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137 w 21600"/>
                <a:gd name="T13" fmla="*/ 0 h 21600"/>
                <a:gd name="T14" fmla="*/ 21463 w 21600"/>
                <a:gd name="T15" fmla="*/ 9393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2553" y="7225"/>
                  </a:moveTo>
                  <a:cubicBezTo>
                    <a:pt x="3978" y="3938"/>
                    <a:pt x="7218" y="1811"/>
                    <a:pt x="10800" y="1812"/>
                  </a:cubicBezTo>
                  <a:cubicBezTo>
                    <a:pt x="14381" y="1812"/>
                    <a:pt x="17621" y="3938"/>
                    <a:pt x="19046" y="7225"/>
                  </a:cubicBezTo>
                  <a:lnTo>
                    <a:pt x="20709" y="6504"/>
                  </a:lnTo>
                  <a:cubicBezTo>
                    <a:pt x="18997" y="2555"/>
                    <a:pt x="15104" y="-1"/>
                    <a:pt x="10799" y="0"/>
                  </a:cubicBezTo>
                  <a:cubicBezTo>
                    <a:pt x="6495" y="0"/>
                    <a:pt x="2602" y="2555"/>
                    <a:pt x="890" y="6504"/>
                  </a:cubicBezTo>
                  <a:close/>
                </a:path>
              </a:pathLst>
            </a:custGeom>
            <a:solidFill>
              <a:srgbClr val="0066CC"/>
            </a:solidFill>
            <a:ln w="6350" algn="ctr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181" dirty="0">
                <a:solidFill>
                  <a:srgbClr val="FFFFFF"/>
                </a:solidFill>
              </a:endParaRPr>
            </a:p>
          </p:txBody>
        </p:sp>
        <p:sp>
          <p:nvSpPr>
            <p:cNvPr id="838" name="Text Box 13"/>
            <p:cNvSpPr txBox="1">
              <a:spLocks noChangeArrowheads="1"/>
            </p:cNvSpPr>
            <p:nvPr/>
          </p:nvSpPr>
          <p:spPr bwMode="auto">
            <a:xfrm rot="18691471">
              <a:off x="-1850885" y="5280572"/>
              <a:ext cx="773230" cy="279343"/>
            </a:xfrm>
            <a:prstGeom prst="rect">
              <a:avLst/>
            </a:prstGeom>
            <a:solidFill>
              <a:srgbClr val="0066CC"/>
            </a:solidFill>
            <a:ln w="38100" algn="ctr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sz="759" dirty="0">
                  <a:solidFill>
                    <a:prstClr val="white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SR-BI</a:t>
              </a:r>
            </a:p>
          </p:txBody>
        </p:sp>
      </p:grpSp>
      <p:grpSp>
        <p:nvGrpSpPr>
          <p:cNvPr id="840" name="Group 616"/>
          <p:cNvGrpSpPr/>
          <p:nvPr/>
        </p:nvGrpSpPr>
        <p:grpSpPr>
          <a:xfrm rot="641966">
            <a:off x="2917117" y="3232056"/>
            <a:ext cx="528926" cy="687220"/>
            <a:chOff x="1125040" y="2666794"/>
            <a:chExt cx="551360" cy="681599"/>
          </a:xfrm>
        </p:grpSpPr>
        <p:sp>
          <p:nvSpPr>
            <p:cNvPr id="841" name="AutoShape 46"/>
            <p:cNvSpPr>
              <a:spLocks noChangeArrowheads="1"/>
            </p:cNvSpPr>
            <p:nvPr/>
          </p:nvSpPr>
          <p:spPr bwMode="auto">
            <a:xfrm rot="20463262">
              <a:off x="1148611" y="2831702"/>
              <a:ext cx="527789" cy="516691"/>
            </a:xfrm>
            <a:custGeom>
              <a:avLst/>
              <a:gdLst>
                <a:gd name="T0" fmla="*/ 2147483647 w 21600"/>
                <a:gd name="T1" fmla="*/ 0 h 21600"/>
                <a:gd name="T2" fmla="*/ 2147483647 w 21600"/>
                <a:gd name="T3" fmla="*/ 2147483647 h 21600"/>
                <a:gd name="T4" fmla="*/ 2147483647 w 21600"/>
                <a:gd name="T5" fmla="*/ 2147483647 h 21600"/>
                <a:gd name="T6" fmla="*/ 2147483647 w 21600"/>
                <a:gd name="T7" fmla="*/ 2147483647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117 w 21600"/>
                <a:gd name="T13" fmla="*/ 0 h 21600"/>
                <a:gd name="T14" fmla="*/ 21483 w 21600"/>
                <a:gd name="T15" fmla="*/ 9384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2553" y="7225"/>
                  </a:moveTo>
                  <a:cubicBezTo>
                    <a:pt x="3978" y="3938"/>
                    <a:pt x="7218" y="1811"/>
                    <a:pt x="10800" y="1812"/>
                  </a:cubicBezTo>
                  <a:cubicBezTo>
                    <a:pt x="14381" y="1812"/>
                    <a:pt x="17621" y="3938"/>
                    <a:pt x="19046" y="7225"/>
                  </a:cubicBezTo>
                  <a:lnTo>
                    <a:pt x="20709" y="6504"/>
                  </a:lnTo>
                  <a:cubicBezTo>
                    <a:pt x="18997" y="2555"/>
                    <a:pt x="15104" y="-1"/>
                    <a:pt x="10799" y="0"/>
                  </a:cubicBezTo>
                  <a:cubicBezTo>
                    <a:pt x="6495" y="0"/>
                    <a:pt x="2602" y="2555"/>
                    <a:pt x="890" y="6504"/>
                  </a:cubicBezTo>
                  <a:close/>
                </a:path>
              </a:pathLst>
            </a:custGeom>
            <a:solidFill>
              <a:srgbClr val="FF66CC"/>
            </a:solidFill>
            <a:ln w="38100" algn="ctr">
              <a:solidFill>
                <a:srgbClr val="FF66CC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350" dirty="0">
                <a:solidFill>
                  <a:prstClr val="white"/>
                </a:solidFill>
              </a:endParaRPr>
            </a:p>
          </p:txBody>
        </p:sp>
        <p:sp>
          <p:nvSpPr>
            <p:cNvPr id="842" name="TextBox 841"/>
            <p:cNvSpPr txBox="1"/>
            <p:nvPr/>
          </p:nvSpPr>
          <p:spPr>
            <a:xfrm rot="20958034">
              <a:off x="1125040" y="2666794"/>
              <a:ext cx="478281" cy="244207"/>
            </a:xfrm>
            <a:prstGeom prst="rect">
              <a:avLst/>
            </a:prstGeom>
            <a:solidFill>
              <a:srgbClr val="FF66CC"/>
            </a:solidFill>
            <a:ln w="19050">
              <a:solidFill>
                <a:schemeClr val="tx2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b="1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LRP</a:t>
              </a:r>
            </a:p>
          </p:txBody>
        </p:sp>
      </p:grpSp>
      <p:pic>
        <p:nvPicPr>
          <p:cNvPr id="843" name="Picture 49" descr="C_Pool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768800" y="1936261"/>
            <a:ext cx="2025253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47" name="Freeform 240"/>
          <p:cNvSpPr>
            <a:spLocks/>
          </p:cNvSpPr>
          <p:nvPr/>
        </p:nvSpPr>
        <p:spPr bwMode="auto">
          <a:xfrm rot="10800000" flipV="1">
            <a:off x="2553905" y="3808301"/>
            <a:ext cx="389147" cy="235411"/>
          </a:xfrm>
          <a:custGeom>
            <a:avLst/>
            <a:gdLst>
              <a:gd name="T0" fmla="*/ 0 w 768"/>
              <a:gd name="T1" fmla="*/ 2147483647 h 576"/>
              <a:gd name="T2" fmla="*/ 2147483647 w 768"/>
              <a:gd name="T3" fmla="*/ 2147483647 h 576"/>
              <a:gd name="T4" fmla="*/ 2147483647 w 768"/>
              <a:gd name="T5" fmla="*/ 2147483647 h 576"/>
              <a:gd name="T6" fmla="*/ 2147483647 w 768"/>
              <a:gd name="T7" fmla="*/ 2147483647 h 576"/>
              <a:gd name="T8" fmla="*/ 2147483647 w 768"/>
              <a:gd name="T9" fmla="*/ 2147483647 h 576"/>
              <a:gd name="T10" fmla="*/ 2147483647 w 768"/>
              <a:gd name="T11" fmla="*/ 2147483647 h 576"/>
              <a:gd name="T12" fmla="*/ 2147483647 w 768"/>
              <a:gd name="T13" fmla="*/ 2147483647 h 576"/>
              <a:gd name="T14" fmla="*/ 2147483647 w 768"/>
              <a:gd name="T15" fmla="*/ 0 h 57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768"/>
              <a:gd name="T25" fmla="*/ 0 h 576"/>
              <a:gd name="T26" fmla="*/ 768 w 768"/>
              <a:gd name="T27" fmla="*/ 576 h 57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768" h="576">
                <a:moveTo>
                  <a:pt x="0" y="576"/>
                </a:moveTo>
                <a:cubicBezTo>
                  <a:pt x="42" y="574"/>
                  <a:pt x="182" y="570"/>
                  <a:pt x="252" y="564"/>
                </a:cubicBezTo>
                <a:cubicBezTo>
                  <a:pt x="322" y="558"/>
                  <a:pt x="368" y="552"/>
                  <a:pt x="420" y="540"/>
                </a:cubicBezTo>
                <a:cubicBezTo>
                  <a:pt x="472" y="528"/>
                  <a:pt x="525" y="514"/>
                  <a:pt x="564" y="492"/>
                </a:cubicBezTo>
                <a:cubicBezTo>
                  <a:pt x="603" y="470"/>
                  <a:pt x="630" y="444"/>
                  <a:pt x="656" y="408"/>
                </a:cubicBezTo>
                <a:cubicBezTo>
                  <a:pt x="682" y="372"/>
                  <a:pt x="704" y="320"/>
                  <a:pt x="720" y="276"/>
                </a:cubicBezTo>
                <a:cubicBezTo>
                  <a:pt x="736" y="232"/>
                  <a:pt x="744" y="190"/>
                  <a:pt x="752" y="144"/>
                </a:cubicBezTo>
                <a:cubicBezTo>
                  <a:pt x="760" y="98"/>
                  <a:pt x="765" y="30"/>
                  <a:pt x="768" y="0"/>
                </a:cubicBezTo>
              </a:path>
            </a:pathLst>
          </a:custGeom>
          <a:noFill/>
          <a:ln w="57150">
            <a:solidFill>
              <a:schemeClr val="tx1"/>
            </a:solidFill>
            <a:round/>
            <a:headEnd type="triangle" w="med" len="med"/>
            <a:tailEnd/>
          </a:ln>
        </p:spPr>
        <p:txBody>
          <a:bodyPr wrap="none" anchor="ctr"/>
          <a:lstStyle/>
          <a:p>
            <a:endParaRPr lang="en-US" sz="1519" dirty="0">
              <a:solidFill>
                <a:srgbClr val="000000"/>
              </a:solidFill>
            </a:endParaRPr>
          </a:p>
        </p:txBody>
      </p:sp>
      <p:sp>
        <p:nvSpPr>
          <p:cNvPr id="848" name="Freeform 222"/>
          <p:cNvSpPr>
            <a:spLocks/>
          </p:cNvSpPr>
          <p:nvPr/>
        </p:nvSpPr>
        <p:spPr bwMode="auto">
          <a:xfrm rot="15541079">
            <a:off x="3177906" y="3468331"/>
            <a:ext cx="280141" cy="274354"/>
          </a:xfrm>
          <a:custGeom>
            <a:avLst/>
            <a:gdLst>
              <a:gd name="T0" fmla="*/ 0 w 288"/>
              <a:gd name="T1" fmla="*/ 0 h 1"/>
              <a:gd name="T2" fmla="*/ 2147483647 w 288"/>
              <a:gd name="T3" fmla="*/ 0 h 1"/>
              <a:gd name="T4" fmla="*/ 0 60000 65536"/>
              <a:gd name="T5" fmla="*/ 0 60000 65536"/>
              <a:gd name="T6" fmla="*/ 0 w 288"/>
              <a:gd name="T7" fmla="*/ 0 h 1"/>
              <a:gd name="T8" fmla="*/ 288 w 288"/>
              <a:gd name="T9" fmla="*/ 1 h 1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88" h="1">
                <a:moveTo>
                  <a:pt x="0" y="0"/>
                </a:moveTo>
                <a:lnTo>
                  <a:pt x="288" y="0"/>
                </a:lnTo>
              </a:path>
            </a:pathLst>
          </a:cu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 sz="1519" dirty="0">
              <a:solidFill>
                <a:srgbClr val="000000"/>
              </a:solidFill>
            </a:endParaRPr>
          </a:p>
        </p:txBody>
      </p:sp>
      <p:grpSp>
        <p:nvGrpSpPr>
          <p:cNvPr id="849" name="Group 434"/>
          <p:cNvGrpSpPr/>
          <p:nvPr/>
        </p:nvGrpSpPr>
        <p:grpSpPr>
          <a:xfrm>
            <a:off x="2812146" y="3552274"/>
            <a:ext cx="558919" cy="346183"/>
            <a:chOff x="7848600" y="457201"/>
            <a:chExt cx="588820" cy="410290"/>
          </a:xfrm>
          <a:noFill/>
        </p:grpSpPr>
        <p:sp>
          <p:nvSpPr>
            <p:cNvPr id="850" name="TextBox 849"/>
            <p:cNvSpPr txBox="1"/>
            <p:nvPr/>
          </p:nvSpPr>
          <p:spPr>
            <a:xfrm>
              <a:off x="7848600" y="457201"/>
              <a:ext cx="533400" cy="278671"/>
            </a:xfrm>
            <a:prstGeom prst="rect">
              <a:avLst/>
            </a:prstGeom>
            <a:grp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sz="928" b="1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LPL </a:t>
              </a:r>
            </a:p>
          </p:txBody>
        </p:sp>
        <p:sp>
          <p:nvSpPr>
            <p:cNvPr id="851" name="TextBox 850"/>
            <p:cNvSpPr txBox="1"/>
            <p:nvPr/>
          </p:nvSpPr>
          <p:spPr>
            <a:xfrm>
              <a:off x="7904020" y="588820"/>
              <a:ext cx="533400" cy="278671"/>
            </a:xfrm>
            <a:prstGeom prst="rect">
              <a:avLst/>
            </a:prstGeom>
            <a:grp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sz="928" b="1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HL </a:t>
              </a:r>
            </a:p>
          </p:txBody>
        </p:sp>
      </p:grpSp>
      <p:sp>
        <p:nvSpPr>
          <p:cNvPr id="857" name="TextBox 616"/>
          <p:cNvSpPr txBox="1">
            <a:spLocks noChangeArrowheads="1"/>
          </p:cNvSpPr>
          <p:nvPr/>
        </p:nvSpPr>
        <p:spPr bwMode="auto">
          <a:xfrm>
            <a:off x="3598891" y="1512527"/>
            <a:ext cx="906358" cy="4039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25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Liver</a:t>
            </a:r>
          </a:p>
        </p:txBody>
      </p:sp>
      <p:sp>
        <p:nvSpPr>
          <p:cNvPr id="858" name="TextBox 617"/>
          <p:cNvSpPr txBox="1">
            <a:spLocks noChangeArrowheads="1"/>
          </p:cNvSpPr>
          <p:nvPr/>
        </p:nvSpPr>
        <p:spPr bwMode="auto">
          <a:xfrm>
            <a:off x="1178624" y="2019405"/>
            <a:ext cx="1465373" cy="4039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25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Intestine</a:t>
            </a:r>
            <a:endParaRPr lang="en-US" sz="3038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66" name="Rectangle 6"/>
          <p:cNvSpPr>
            <a:spLocks noChangeArrowheads="1"/>
          </p:cNvSpPr>
          <p:nvPr/>
        </p:nvSpPr>
        <p:spPr bwMode="auto">
          <a:xfrm>
            <a:off x="-32838" y="1139340"/>
            <a:ext cx="12224838" cy="111007"/>
          </a:xfrm>
          <a:prstGeom prst="rect">
            <a:avLst/>
          </a:prstGeom>
          <a:gradFill rotWithShape="0">
            <a:gsLst>
              <a:gs pos="0">
                <a:srgbClr val="3366FF"/>
              </a:gs>
              <a:gs pos="25000">
                <a:srgbClr val="01A78F"/>
              </a:gs>
              <a:gs pos="50000">
                <a:srgbClr val="FFFF00"/>
              </a:gs>
              <a:gs pos="75000">
                <a:srgbClr val="FF6633"/>
              </a:gs>
              <a:gs pos="100000">
                <a:srgbClr val="FF3399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sz="1519" dirty="0">
              <a:solidFill>
                <a:srgbClr val="000000"/>
              </a:solidFill>
            </a:endParaRPr>
          </a:p>
        </p:txBody>
      </p:sp>
      <p:grpSp>
        <p:nvGrpSpPr>
          <p:cNvPr id="576" name="Group 575"/>
          <p:cNvGrpSpPr/>
          <p:nvPr/>
        </p:nvGrpSpPr>
        <p:grpSpPr>
          <a:xfrm>
            <a:off x="2770155" y="3866536"/>
            <a:ext cx="1669947" cy="1389528"/>
            <a:chOff x="1766316" y="3850576"/>
            <a:chExt cx="1979197" cy="1646848"/>
          </a:xfrm>
        </p:grpSpPr>
        <p:pic>
          <p:nvPicPr>
            <p:cNvPr id="577" name="Picture 576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2293068">
              <a:off x="1866530" y="3850576"/>
              <a:ext cx="1273578" cy="1273579"/>
            </a:xfrm>
            <a:prstGeom prst="rect">
              <a:avLst/>
            </a:prstGeom>
          </p:spPr>
        </p:pic>
        <p:sp>
          <p:nvSpPr>
            <p:cNvPr id="578" name="TextBox 577"/>
            <p:cNvSpPr txBox="1"/>
            <p:nvPr/>
          </p:nvSpPr>
          <p:spPr>
            <a:xfrm>
              <a:off x="2290377" y="3853524"/>
              <a:ext cx="987673" cy="24789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759" b="1" dirty="0">
                  <a:solidFill>
                    <a:prstClr val="white"/>
                  </a:solidFill>
                  <a:latin typeface="Arial" panose="020B0604020202020204" pitchFamily="34" charset="0"/>
                </a:rPr>
                <a:t>B-48</a:t>
              </a:r>
            </a:p>
          </p:txBody>
        </p:sp>
        <p:grpSp>
          <p:nvGrpSpPr>
            <p:cNvPr id="579" name="Group 578"/>
            <p:cNvGrpSpPr/>
            <p:nvPr/>
          </p:nvGrpSpPr>
          <p:grpSpPr>
            <a:xfrm>
              <a:off x="2054092" y="4266440"/>
              <a:ext cx="1195604" cy="675777"/>
              <a:chOff x="3913483" y="3105152"/>
              <a:chExt cx="1752600" cy="990600"/>
            </a:xfrm>
          </p:grpSpPr>
          <p:sp>
            <p:nvSpPr>
              <p:cNvPr id="584" name="Oval 583"/>
              <p:cNvSpPr/>
              <p:nvPr/>
            </p:nvSpPr>
            <p:spPr>
              <a:xfrm>
                <a:off x="4065270" y="3105152"/>
                <a:ext cx="1089660" cy="990600"/>
              </a:xfrm>
              <a:prstGeom prst="ellipse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1519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585" name="TextBox 584"/>
              <p:cNvSpPr txBox="1"/>
              <p:nvPr/>
            </p:nvSpPr>
            <p:spPr>
              <a:xfrm>
                <a:off x="3913483" y="3394005"/>
                <a:ext cx="1752600" cy="3972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886" b="1" dirty="0">
                    <a:solidFill>
                      <a:srgbClr val="EEECE1"/>
                    </a:solidFill>
                    <a:latin typeface="Arial" panose="020B0604020202020204" pitchFamily="34" charset="0"/>
                  </a:rPr>
                  <a:t>Triglyerides</a:t>
                </a:r>
              </a:p>
            </p:txBody>
          </p:sp>
        </p:grpSp>
        <p:sp>
          <p:nvSpPr>
            <p:cNvPr id="580" name="TextBox 579"/>
            <p:cNvSpPr txBox="1"/>
            <p:nvPr/>
          </p:nvSpPr>
          <p:spPr>
            <a:xfrm>
              <a:off x="1766316" y="4305086"/>
              <a:ext cx="847018" cy="21719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591" b="1" dirty="0">
                  <a:solidFill>
                    <a:prstClr val="white"/>
                  </a:solidFill>
                  <a:latin typeface="Arial" panose="020B0604020202020204" pitchFamily="34" charset="0"/>
                </a:rPr>
                <a:t>C-III</a:t>
              </a:r>
            </a:p>
          </p:txBody>
        </p:sp>
        <p:grpSp>
          <p:nvGrpSpPr>
            <p:cNvPr id="581" name="Group 580"/>
            <p:cNvGrpSpPr/>
            <p:nvPr/>
          </p:nvGrpSpPr>
          <p:grpSpPr>
            <a:xfrm>
              <a:off x="2846290" y="4294033"/>
              <a:ext cx="899223" cy="1203391"/>
              <a:chOff x="3400490" y="4294033"/>
              <a:chExt cx="899223" cy="1203391"/>
            </a:xfrm>
          </p:grpSpPr>
          <p:pic>
            <p:nvPicPr>
              <p:cNvPr id="582" name="Picture 581"/>
              <p:cNvPicPr>
                <a:picLocks noChangeAspect="1"/>
              </p:cNvPicPr>
              <p:nvPr/>
            </p:nvPicPr>
            <p:blipFill>
              <a:blip r:embed="rId7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400490" y="4294033"/>
                <a:ext cx="458375" cy="1203391"/>
              </a:xfrm>
              <a:prstGeom prst="rect">
                <a:avLst/>
              </a:prstGeom>
              <a:ln>
                <a:noFill/>
              </a:ln>
            </p:spPr>
          </p:pic>
          <p:sp>
            <p:nvSpPr>
              <p:cNvPr id="583" name="TextBox 582"/>
              <p:cNvSpPr txBox="1"/>
              <p:nvPr/>
            </p:nvSpPr>
            <p:spPr>
              <a:xfrm>
                <a:off x="3452695" y="4338423"/>
                <a:ext cx="847018" cy="29417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1013" b="1" dirty="0">
                    <a:solidFill>
                      <a:prstClr val="white"/>
                    </a:solidFill>
                    <a:latin typeface="Arial" panose="020B0604020202020204" pitchFamily="34" charset="0"/>
                  </a:rPr>
                  <a:t> E</a:t>
                </a:r>
              </a:p>
            </p:txBody>
          </p:sp>
        </p:grpSp>
      </p:grpSp>
      <p:grpSp>
        <p:nvGrpSpPr>
          <p:cNvPr id="10" name="Group 9"/>
          <p:cNvGrpSpPr/>
          <p:nvPr/>
        </p:nvGrpSpPr>
        <p:grpSpPr>
          <a:xfrm>
            <a:off x="5347856" y="1927515"/>
            <a:ext cx="1710827" cy="1434761"/>
            <a:chOff x="5347856" y="1927515"/>
            <a:chExt cx="1710827" cy="1434761"/>
          </a:xfrm>
        </p:grpSpPr>
        <p:pic>
          <p:nvPicPr>
            <p:cNvPr id="587" name="Picture 586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2293068">
              <a:off x="5434481" y="1927515"/>
              <a:ext cx="1100887" cy="1109563"/>
            </a:xfrm>
            <a:prstGeom prst="rect">
              <a:avLst/>
            </a:prstGeom>
          </p:spPr>
        </p:pic>
        <p:sp>
          <p:nvSpPr>
            <p:cNvPr id="588" name="TextBox 587"/>
            <p:cNvSpPr txBox="1"/>
            <p:nvPr/>
          </p:nvSpPr>
          <p:spPr>
            <a:xfrm>
              <a:off x="5765983" y="1930083"/>
              <a:ext cx="853749" cy="21596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759" b="1" dirty="0">
                  <a:solidFill>
                    <a:prstClr val="white"/>
                  </a:solidFill>
                  <a:latin typeface="Arial" panose="020B0604020202020204" pitchFamily="34" charset="0"/>
                </a:rPr>
                <a:t>B-100</a:t>
              </a:r>
            </a:p>
          </p:txBody>
        </p:sp>
        <p:grpSp>
          <p:nvGrpSpPr>
            <p:cNvPr id="589" name="Group 588"/>
            <p:cNvGrpSpPr/>
            <p:nvPr/>
          </p:nvGrpSpPr>
          <p:grpSpPr>
            <a:xfrm>
              <a:off x="5597239" y="2289823"/>
              <a:ext cx="1033540" cy="588748"/>
              <a:chOff x="3914557" y="3105152"/>
              <a:chExt cx="1752693" cy="990600"/>
            </a:xfrm>
          </p:grpSpPr>
          <p:sp>
            <p:nvSpPr>
              <p:cNvPr id="594" name="Oval 593"/>
              <p:cNvSpPr/>
              <p:nvPr/>
            </p:nvSpPr>
            <p:spPr>
              <a:xfrm>
                <a:off x="4065270" y="3105152"/>
                <a:ext cx="1089660" cy="990600"/>
              </a:xfrm>
              <a:prstGeom prst="ellipse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1519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595" name="TextBox 594"/>
              <p:cNvSpPr txBox="1"/>
              <p:nvPr/>
            </p:nvSpPr>
            <p:spPr>
              <a:xfrm>
                <a:off x="3914557" y="3404678"/>
                <a:ext cx="1752693" cy="38656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886" b="1" dirty="0">
                    <a:solidFill>
                      <a:srgbClr val="EEECE1"/>
                    </a:solidFill>
                    <a:latin typeface="Arial" panose="020B0604020202020204" pitchFamily="34" charset="0"/>
                  </a:rPr>
                  <a:t>Triglyerides</a:t>
                </a:r>
              </a:p>
            </p:txBody>
          </p:sp>
        </p:grpSp>
        <p:sp>
          <p:nvSpPr>
            <p:cNvPr id="590" name="TextBox 589"/>
            <p:cNvSpPr txBox="1"/>
            <p:nvPr/>
          </p:nvSpPr>
          <p:spPr>
            <a:xfrm>
              <a:off x="5347856" y="2323492"/>
              <a:ext cx="732166" cy="189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591" b="1" dirty="0">
                  <a:solidFill>
                    <a:prstClr val="white"/>
                  </a:solidFill>
                  <a:latin typeface="Arial" panose="020B0604020202020204" pitchFamily="34" charset="0"/>
                </a:rPr>
                <a:t>C-III</a:t>
              </a:r>
            </a:p>
          </p:txBody>
        </p:sp>
        <p:grpSp>
          <p:nvGrpSpPr>
            <p:cNvPr id="591" name="Group 590"/>
            <p:cNvGrpSpPr/>
            <p:nvPr/>
          </p:nvGrpSpPr>
          <p:grpSpPr>
            <a:xfrm>
              <a:off x="6281390" y="2313862"/>
              <a:ext cx="777293" cy="1048414"/>
              <a:chOff x="3400490" y="4294033"/>
              <a:chExt cx="899223" cy="1203391"/>
            </a:xfrm>
          </p:grpSpPr>
          <p:pic>
            <p:nvPicPr>
              <p:cNvPr id="592" name="Picture 591"/>
              <p:cNvPicPr>
                <a:picLocks noChangeAspect="1"/>
              </p:cNvPicPr>
              <p:nvPr/>
            </p:nvPicPr>
            <p:blipFill>
              <a:blip r:embed="rId7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400490" y="4294033"/>
                <a:ext cx="458375" cy="1203391"/>
              </a:xfrm>
              <a:prstGeom prst="rect">
                <a:avLst/>
              </a:prstGeom>
              <a:ln>
                <a:noFill/>
              </a:ln>
            </p:spPr>
          </p:pic>
          <p:sp>
            <p:nvSpPr>
              <p:cNvPr id="593" name="TextBox 592"/>
              <p:cNvSpPr txBox="1"/>
              <p:nvPr/>
            </p:nvSpPr>
            <p:spPr>
              <a:xfrm>
                <a:off x="3452695" y="4338423"/>
                <a:ext cx="847018" cy="29417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1013" b="1" dirty="0">
                    <a:solidFill>
                      <a:prstClr val="white"/>
                    </a:solidFill>
                    <a:latin typeface="Arial" panose="020B0604020202020204" pitchFamily="34" charset="0"/>
                  </a:rPr>
                  <a:t> E</a:t>
                </a:r>
              </a:p>
            </p:txBody>
          </p:sp>
        </p:grpSp>
      </p:grpSp>
      <p:sp>
        <p:nvSpPr>
          <p:cNvPr id="115" name="Freeform 114"/>
          <p:cNvSpPr/>
          <p:nvPr/>
        </p:nvSpPr>
        <p:spPr>
          <a:xfrm rot="1200000">
            <a:off x="5173865" y="2064867"/>
            <a:ext cx="329249" cy="12814"/>
          </a:xfrm>
          <a:custGeom>
            <a:avLst/>
            <a:gdLst>
              <a:gd name="connsiteX0" fmla="*/ 0 w 390221"/>
              <a:gd name="connsiteY0" fmla="*/ 0 h 15187"/>
              <a:gd name="connsiteX1" fmla="*/ 346363 w 390221"/>
              <a:gd name="connsiteY1" fmla="*/ 13855 h 15187"/>
              <a:gd name="connsiteX2" fmla="*/ 374073 w 390221"/>
              <a:gd name="connsiteY2" fmla="*/ 13855 h 151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90221" h="15187">
                <a:moveTo>
                  <a:pt x="0" y="0"/>
                </a:moveTo>
                <a:lnTo>
                  <a:pt x="346363" y="13855"/>
                </a:lnTo>
                <a:cubicBezTo>
                  <a:pt x="408708" y="16164"/>
                  <a:pt x="391390" y="15009"/>
                  <a:pt x="374073" y="13855"/>
                </a:cubicBezTo>
              </a:path>
            </a:pathLst>
          </a:custGeom>
          <a:solidFill>
            <a:schemeClr val="tx1"/>
          </a:solidFill>
          <a:ln w="762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519" dirty="0">
              <a:solidFill>
                <a:prstClr val="white"/>
              </a:solidFill>
            </a:endParaRPr>
          </a:p>
        </p:txBody>
      </p:sp>
      <p:sp>
        <p:nvSpPr>
          <p:cNvPr id="596" name="Freeform 595"/>
          <p:cNvSpPr/>
          <p:nvPr/>
        </p:nvSpPr>
        <p:spPr>
          <a:xfrm rot="840000">
            <a:off x="7173810" y="2616572"/>
            <a:ext cx="329249" cy="12814"/>
          </a:xfrm>
          <a:custGeom>
            <a:avLst/>
            <a:gdLst>
              <a:gd name="connsiteX0" fmla="*/ 0 w 390221"/>
              <a:gd name="connsiteY0" fmla="*/ 0 h 15187"/>
              <a:gd name="connsiteX1" fmla="*/ 346363 w 390221"/>
              <a:gd name="connsiteY1" fmla="*/ 13855 h 15187"/>
              <a:gd name="connsiteX2" fmla="*/ 374073 w 390221"/>
              <a:gd name="connsiteY2" fmla="*/ 13855 h 151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90221" h="15187">
                <a:moveTo>
                  <a:pt x="0" y="0"/>
                </a:moveTo>
                <a:lnTo>
                  <a:pt x="346363" y="13855"/>
                </a:lnTo>
                <a:cubicBezTo>
                  <a:pt x="408708" y="16164"/>
                  <a:pt x="391390" y="15009"/>
                  <a:pt x="374073" y="13855"/>
                </a:cubicBezTo>
              </a:path>
            </a:pathLst>
          </a:custGeom>
          <a:noFill/>
          <a:ln w="762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519" dirty="0">
              <a:solidFill>
                <a:prstClr val="white"/>
              </a:solidFill>
            </a:endParaRPr>
          </a:p>
        </p:txBody>
      </p:sp>
      <p:sp>
        <p:nvSpPr>
          <p:cNvPr id="599" name="Freeform 598"/>
          <p:cNvSpPr/>
          <p:nvPr/>
        </p:nvSpPr>
        <p:spPr>
          <a:xfrm rot="120000">
            <a:off x="6693835" y="2568975"/>
            <a:ext cx="329249" cy="12814"/>
          </a:xfrm>
          <a:custGeom>
            <a:avLst/>
            <a:gdLst>
              <a:gd name="connsiteX0" fmla="*/ 0 w 390221"/>
              <a:gd name="connsiteY0" fmla="*/ 0 h 15187"/>
              <a:gd name="connsiteX1" fmla="*/ 346363 w 390221"/>
              <a:gd name="connsiteY1" fmla="*/ 13855 h 15187"/>
              <a:gd name="connsiteX2" fmla="*/ 374073 w 390221"/>
              <a:gd name="connsiteY2" fmla="*/ 13855 h 151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90221" h="15187">
                <a:moveTo>
                  <a:pt x="0" y="0"/>
                </a:moveTo>
                <a:lnTo>
                  <a:pt x="346363" y="13855"/>
                </a:lnTo>
                <a:cubicBezTo>
                  <a:pt x="408708" y="16164"/>
                  <a:pt x="391390" y="15009"/>
                  <a:pt x="374073" y="13855"/>
                </a:cubicBezTo>
              </a:path>
            </a:pathLst>
          </a:custGeom>
          <a:solidFill>
            <a:schemeClr val="tx1"/>
          </a:solidFill>
          <a:ln w="762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519" dirty="0">
              <a:solidFill>
                <a:prstClr val="white"/>
              </a:solidFill>
            </a:endParaRPr>
          </a:p>
        </p:txBody>
      </p:sp>
      <p:sp>
        <p:nvSpPr>
          <p:cNvPr id="600" name="Freeform 599"/>
          <p:cNvSpPr/>
          <p:nvPr/>
        </p:nvSpPr>
        <p:spPr>
          <a:xfrm rot="1740000">
            <a:off x="8523404" y="2999667"/>
            <a:ext cx="329249" cy="12814"/>
          </a:xfrm>
          <a:custGeom>
            <a:avLst/>
            <a:gdLst>
              <a:gd name="connsiteX0" fmla="*/ 0 w 390221"/>
              <a:gd name="connsiteY0" fmla="*/ 0 h 15187"/>
              <a:gd name="connsiteX1" fmla="*/ 346363 w 390221"/>
              <a:gd name="connsiteY1" fmla="*/ 13855 h 15187"/>
              <a:gd name="connsiteX2" fmla="*/ 374073 w 390221"/>
              <a:gd name="connsiteY2" fmla="*/ 13855 h 151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90221" h="15187">
                <a:moveTo>
                  <a:pt x="0" y="0"/>
                </a:moveTo>
                <a:lnTo>
                  <a:pt x="346363" y="13855"/>
                </a:lnTo>
                <a:cubicBezTo>
                  <a:pt x="408708" y="16164"/>
                  <a:pt x="391390" y="15009"/>
                  <a:pt x="374073" y="13855"/>
                </a:cubicBezTo>
              </a:path>
            </a:pathLst>
          </a:custGeom>
          <a:solidFill>
            <a:schemeClr val="tx1"/>
          </a:solidFill>
          <a:ln w="762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519" dirty="0">
              <a:solidFill>
                <a:prstClr val="white"/>
              </a:solidFill>
            </a:endParaRPr>
          </a:p>
        </p:txBody>
      </p:sp>
      <p:grpSp>
        <p:nvGrpSpPr>
          <p:cNvPr id="117" name="Group 116"/>
          <p:cNvGrpSpPr/>
          <p:nvPr/>
        </p:nvGrpSpPr>
        <p:grpSpPr>
          <a:xfrm>
            <a:off x="7532713" y="2087499"/>
            <a:ext cx="1103122" cy="1351079"/>
            <a:chOff x="7798770" y="1839071"/>
            <a:chExt cx="1307404" cy="1601279"/>
          </a:xfrm>
        </p:grpSpPr>
        <p:graphicFrame>
          <p:nvGraphicFramePr>
            <p:cNvPr id="116" name="Object 115"/>
            <p:cNvGraphicFramePr>
              <a:graphicFrameLocks noChangeAspect="1"/>
            </p:cNvGraphicFramePr>
            <p:nvPr>
              <p:extLst/>
            </p:nvPr>
          </p:nvGraphicFramePr>
          <p:xfrm>
            <a:off x="7798770" y="1839071"/>
            <a:ext cx="1202951" cy="160127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206" name="Image" r:id="rId8" imgW="1917360" imgH="2552040" progId="Photoshop.Image.12">
                    <p:embed/>
                  </p:oleObj>
                </mc:Choice>
                <mc:Fallback>
                  <p:oleObj name="Image" r:id="rId8" imgW="1917360" imgH="2552040" progId="Photoshop.Image.12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9"/>
                        <a:stretch>
                          <a:fillRect/>
                        </a:stretch>
                      </p:blipFill>
                      <p:spPr>
                        <a:xfrm>
                          <a:off x="7798770" y="1839071"/>
                          <a:ext cx="1202951" cy="1601279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598" name="TextBox 597"/>
            <p:cNvSpPr txBox="1"/>
            <p:nvPr/>
          </p:nvSpPr>
          <p:spPr>
            <a:xfrm>
              <a:off x="7960991" y="2538638"/>
              <a:ext cx="1077393" cy="2633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844" b="1" dirty="0">
                  <a:solidFill>
                    <a:srgbClr val="EEECE1"/>
                  </a:solidFill>
                  <a:latin typeface="Arial" panose="020B0604020202020204" pitchFamily="34" charset="0"/>
                </a:rPr>
                <a:t>Cholesterol</a:t>
              </a:r>
            </a:p>
          </p:txBody>
        </p:sp>
        <p:sp>
          <p:nvSpPr>
            <p:cNvPr id="601" name="TextBox 600"/>
            <p:cNvSpPr txBox="1"/>
            <p:nvPr/>
          </p:nvSpPr>
          <p:spPr>
            <a:xfrm>
              <a:off x="8118501" y="1937460"/>
              <a:ext cx="987673" cy="24789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759" b="1" dirty="0">
                  <a:solidFill>
                    <a:prstClr val="white"/>
                  </a:solidFill>
                  <a:latin typeface="Arial" panose="020B0604020202020204" pitchFamily="34" charset="0"/>
                </a:rPr>
                <a:t>B-100</a:t>
              </a:r>
            </a:p>
          </p:txBody>
        </p:sp>
      </p:grpSp>
      <p:pic>
        <p:nvPicPr>
          <p:cNvPr id="548" name="Picture 547" descr="MACROPHAGE-V-3.gif"/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 rot="15823245">
            <a:off x="8890408" y="2620213"/>
            <a:ext cx="1564881" cy="1689512"/>
          </a:xfrm>
          <a:prstGeom prst="rect">
            <a:avLst/>
          </a:prstGeom>
        </p:spPr>
      </p:pic>
      <p:sp>
        <p:nvSpPr>
          <p:cNvPr id="549" name="AutoShape 12"/>
          <p:cNvSpPr>
            <a:spLocks noChangeArrowheads="1"/>
          </p:cNvSpPr>
          <p:nvPr/>
        </p:nvSpPr>
        <p:spPr bwMode="auto">
          <a:xfrm rot="4417916">
            <a:off x="8357803" y="3389115"/>
            <a:ext cx="685141" cy="636744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0 60000 65536"/>
              <a:gd name="T9" fmla="*/ 0 60000 65536"/>
              <a:gd name="T10" fmla="*/ 0 60000 65536"/>
              <a:gd name="T11" fmla="*/ 0 60000 65536"/>
              <a:gd name="T12" fmla="*/ 137 w 21600"/>
              <a:gd name="T13" fmla="*/ 0 h 21600"/>
              <a:gd name="T14" fmla="*/ 21463 w 21600"/>
              <a:gd name="T15" fmla="*/ 9393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553" y="7225"/>
                </a:moveTo>
                <a:cubicBezTo>
                  <a:pt x="3978" y="3938"/>
                  <a:pt x="7218" y="1811"/>
                  <a:pt x="10800" y="1812"/>
                </a:cubicBezTo>
                <a:cubicBezTo>
                  <a:pt x="14381" y="1812"/>
                  <a:pt x="17621" y="3938"/>
                  <a:pt x="19046" y="7225"/>
                </a:cubicBezTo>
                <a:lnTo>
                  <a:pt x="20709" y="6504"/>
                </a:lnTo>
                <a:cubicBezTo>
                  <a:pt x="18997" y="2555"/>
                  <a:pt x="15104" y="-1"/>
                  <a:pt x="10799" y="0"/>
                </a:cubicBezTo>
                <a:cubicBezTo>
                  <a:pt x="6495" y="0"/>
                  <a:pt x="2602" y="2555"/>
                  <a:pt x="890" y="6504"/>
                </a:cubicBezTo>
                <a:close/>
              </a:path>
            </a:pathLst>
          </a:custGeom>
          <a:solidFill>
            <a:srgbClr val="92D050"/>
          </a:solidFill>
          <a:ln w="57150" algn="ctr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519" dirty="0">
              <a:solidFill>
                <a:srgbClr val="FFFFFF"/>
              </a:solidFill>
            </a:endParaRPr>
          </a:p>
        </p:txBody>
      </p:sp>
      <p:sp>
        <p:nvSpPr>
          <p:cNvPr id="550" name="Text Box 13"/>
          <p:cNvSpPr txBox="1">
            <a:spLocks noChangeArrowheads="1"/>
          </p:cNvSpPr>
          <p:nvPr/>
        </p:nvSpPr>
        <p:spPr bwMode="auto">
          <a:xfrm>
            <a:off x="8427373" y="3521770"/>
            <a:ext cx="786992" cy="253916"/>
          </a:xfrm>
          <a:prstGeom prst="rect">
            <a:avLst/>
          </a:prstGeom>
          <a:solidFill>
            <a:srgbClr val="92D050"/>
          </a:solidFill>
          <a:ln w="38100" algn="ctr">
            <a:solidFill>
              <a:srgbClr val="FF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05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ABCG1</a:t>
            </a:r>
            <a:endParaRPr lang="en-US" sz="844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53" name="Picture 5" descr="C_Pool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9121629" y="2910012"/>
            <a:ext cx="1061531" cy="10806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58" name="AutoShape 12"/>
          <p:cNvSpPr>
            <a:spLocks noChangeArrowheads="1"/>
          </p:cNvSpPr>
          <p:nvPr/>
        </p:nvSpPr>
        <p:spPr bwMode="auto">
          <a:xfrm rot="21458174">
            <a:off x="8970488" y="4187928"/>
            <a:ext cx="689563" cy="693099"/>
          </a:xfrm>
          <a:custGeom>
            <a:avLst/>
            <a:gdLst>
              <a:gd name="T0" fmla="*/ 0 w 21600"/>
              <a:gd name="T1" fmla="*/ 0 h 21600"/>
              <a:gd name="T2" fmla="*/ 0 w 21600"/>
              <a:gd name="T3" fmla="*/ 0 h 21600"/>
              <a:gd name="T4" fmla="*/ 0 w 21600"/>
              <a:gd name="T5" fmla="*/ 0 h 21600"/>
              <a:gd name="T6" fmla="*/ 0 w 21600"/>
              <a:gd name="T7" fmla="*/ 0 h 21600"/>
              <a:gd name="T8" fmla="*/ 0 60000 65536"/>
              <a:gd name="T9" fmla="*/ 0 60000 65536"/>
              <a:gd name="T10" fmla="*/ 0 60000 65536"/>
              <a:gd name="T11" fmla="*/ 0 60000 65536"/>
              <a:gd name="T12" fmla="*/ 137 w 21600"/>
              <a:gd name="T13" fmla="*/ 0 h 21600"/>
              <a:gd name="T14" fmla="*/ 21463 w 21600"/>
              <a:gd name="T15" fmla="*/ 9393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553" y="7225"/>
                </a:moveTo>
                <a:cubicBezTo>
                  <a:pt x="3978" y="3938"/>
                  <a:pt x="7218" y="1811"/>
                  <a:pt x="10800" y="1812"/>
                </a:cubicBezTo>
                <a:cubicBezTo>
                  <a:pt x="14381" y="1812"/>
                  <a:pt x="17621" y="3938"/>
                  <a:pt x="19046" y="7225"/>
                </a:cubicBezTo>
                <a:lnTo>
                  <a:pt x="20709" y="6504"/>
                </a:lnTo>
                <a:cubicBezTo>
                  <a:pt x="18997" y="2555"/>
                  <a:pt x="15104" y="-1"/>
                  <a:pt x="10799" y="0"/>
                </a:cubicBezTo>
                <a:cubicBezTo>
                  <a:pt x="6495" y="0"/>
                  <a:pt x="2602" y="2555"/>
                  <a:pt x="890" y="6504"/>
                </a:cubicBezTo>
                <a:close/>
              </a:path>
            </a:pathLst>
          </a:custGeom>
          <a:solidFill>
            <a:srgbClr val="FFFF00"/>
          </a:solidFill>
          <a:ln w="28575" algn="ctr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519" dirty="0">
              <a:solidFill>
                <a:srgbClr val="000000"/>
              </a:solidFill>
            </a:endParaRPr>
          </a:p>
        </p:txBody>
      </p:sp>
      <p:sp>
        <p:nvSpPr>
          <p:cNvPr id="559" name="Text Box 13"/>
          <p:cNvSpPr txBox="1">
            <a:spLocks noChangeArrowheads="1"/>
          </p:cNvSpPr>
          <p:nvPr/>
        </p:nvSpPr>
        <p:spPr bwMode="auto">
          <a:xfrm rot="66240">
            <a:off x="8993099" y="3952140"/>
            <a:ext cx="737725" cy="253916"/>
          </a:xfrm>
          <a:prstGeom prst="rect">
            <a:avLst/>
          </a:prstGeom>
          <a:solidFill>
            <a:srgbClr val="FFFF00"/>
          </a:solidFill>
          <a:ln w="38100" algn="ctr">
            <a:solidFill>
              <a:srgbClr val="CC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05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ABCA1</a:t>
            </a:r>
            <a:endParaRPr lang="en-US" sz="844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62" name="Picture 223" descr="CD36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 rot="19203790">
            <a:off x="8663654" y="2932840"/>
            <a:ext cx="604697" cy="3917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2895601" y="4919832"/>
            <a:ext cx="128206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100" b="1" dirty="0">
                <a:solidFill>
                  <a:prstClr val="black"/>
                </a:solidFill>
                <a:latin typeface="Arial" charset="0"/>
              </a:rPr>
              <a:t>Chylomicron</a:t>
            </a:r>
          </a:p>
        </p:txBody>
      </p:sp>
      <p:sp>
        <p:nvSpPr>
          <p:cNvPr id="735" name="TextBox 734"/>
          <p:cNvSpPr txBox="1"/>
          <p:nvPr/>
        </p:nvSpPr>
        <p:spPr>
          <a:xfrm>
            <a:off x="5726516" y="3036348"/>
            <a:ext cx="59808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100" b="1" dirty="0">
                <a:solidFill>
                  <a:prstClr val="black"/>
                </a:solidFill>
                <a:latin typeface="Arial" charset="0"/>
              </a:rPr>
              <a:t>VLDL</a:t>
            </a:r>
          </a:p>
        </p:txBody>
      </p:sp>
      <p:sp>
        <p:nvSpPr>
          <p:cNvPr id="737" name="TextBox 736"/>
          <p:cNvSpPr txBox="1"/>
          <p:nvPr/>
        </p:nvSpPr>
        <p:spPr>
          <a:xfrm rot="21433336">
            <a:off x="7860116" y="3200400"/>
            <a:ext cx="59808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100" b="1" dirty="0">
                <a:solidFill>
                  <a:prstClr val="black"/>
                </a:solidFill>
                <a:latin typeface="Arial" charset="0"/>
              </a:rPr>
              <a:t>LDL</a:t>
            </a:r>
          </a:p>
        </p:txBody>
      </p:sp>
      <p:sp>
        <p:nvSpPr>
          <p:cNvPr id="248" name="Freeform 247"/>
          <p:cNvSpPr/>
          <p:nvPr/>
        </p:nvSpPr>
        <p:spPr>
          <a:xfrm rot="19040759">
            <a:off x="7231925" y="3381396"/>
            <a:ext cx="714222" cy="162840"/>
          </a:xfrm>
          <a:custGeom>
            <a:avLst/>
            <a:gdLst>
              <a:gd name="connsiteX0" fmla="*/ 0 w 1212166"/>
              <a:gd name="connsiteY0" fmla="*/ 1275471 h 1275471"/>
              <a:gd name="connsiteX1" fmla="*/ 239151 w 1212166"/>
              <a:gd name="connsiteY1" fmla="*/ 965981 h 1275471"/>
              <a:gd name="connsiteX2" fmla="*/ 436098 w 1212166"/>
              <a:gd name="connsiteY2" fmla="*/ 698695 h 1275471"/>
              <a:gd name="connsiteX3" fmla="*/ 618978 w 1212166"/>
              <a:gd name="connsiteY3" fmla="*/ 431409 h 1275471"/>
              <a:gd name="connsiteX4" fmla="*/ 942535 w 1212166"/>
              <a:gd name="connsiteY4" fmla="*/ 150055 h 1275471"/>
              <a:gd name="connsiteX5" fmla="*/ 1181686 w 1212166"/>
              <a:gd name="connsiteY5" fmla="*/ 23446 h 1275471"/>
              <a:gd name="connsiteX6" fmla="*/ 1125415 w 1212166"/>
              <a:gd name="connsiteY6" fmla="*/ 9378 h 1275471"/>
              <a:gd name="connsiteX0" fmla="*/ 0 w 1125415"/>
              <a:gd name="connsiteY0" fmla="*/ 1266093 h 1266093"/>
              <a:gd name="connsiteX1" fmla="*/ 239151 w 1125415"/>
              <a:gd name="connsiteY1" fmla="*/ 956603 h 1266093"/>
              <a:gd name="connsiteX2" fmla="*/ 436098 w 1125415"/>
              <a:gd name="connsiteY2" fmla="*/ 689317 h 1266093"/>
              <a:gd name="connsiteX3" fmla="*/ 618978 w 1125415"/>
              <a:gd name="connsiteY3" fmla="*/ 422031 h 1266093"/>
              <a:gd name="connsiteX4" fmla="*/ 942535 w 1125415"/>
              <a:gd name="connsiteY4" fmla="*/ 140677 h 1266093"/>
              <a:gd name="connsiteX5" fmla="*/ 1125415 w 1125415"/>
              <a:gd name="connsiteY5" fmla="*/ 0 h 1266093"/>
              <a:gd name="connsiteX0" fmla="*/ 0 w 1125415"/>
              <a:gd name="connsiteY0" fmla="*/ 1266093 h 1266093"/>
              <a:gd name="connsiteX1" fmla="*/ 239151 w 1125415"/>
              <a:gd name="connsiteY1" fmla="*/ 956603 h 1266093"/>
              <a:gd name="connsiteX2" fmla="*/ 373967 w 1125415"/>
              <a:gd name="connsiteY2" fmla="*/ 669388 h 1266093"/>
              <a:gd name="connsiteX3" fmla="*/ 618978 w 1125415"/>
              <a:gd name="connsiteY3" fmla="*/ 422031 h 1266093"/>
              <a:gd name="connsiteX4" fmla="*/ 942535 w 1125415"/>
              <a:gd name="connsiteY4" fmla="*/ 140677 h 1266093"/>
              <a:gd name="connsiteX5" fmla="*/ 1125415 w 1125415"/>
              <a:gd name="connsiteY5" fmla="*/ 0 h 1266093"/>
              <a:gd name="connsiteX0" fmla="*/ 0 w 1125415"/>
              <a:gd name="connsiteY0" fmla="*/ 1266093 h 1266093"/>
              <a:gd name="connsiteX1" fmla="*/ 221567 w 1125415"/>
              <a:gd name="connsiteY1" fmla="*/ 897988 h 1266093"/>
              <a:gd name="connsiteX2" fmla="*/ 373967 w 1125415"/>
              <a:gd name="connsiteY2" fmla="*/ 669388 h 1266093"/>
              <a:gd name="connsiteX3" fmla="*/ 618978 w 1125415"/>
              <a:gd name="connsiteY3" fmla="*/ 422031 h 1266093"/>
              <a:gd name="connsiteX4" fmla="*/ 942535 w 1125415"/>
              <a:gd name="connsiteY4" fmla="*/ 140677 h 1266093"/>
              <a:gd name="connsiteX5" fmla="*/ 1125415 w 1125415"/>
              <a:gd name="connsiteY5" fmla="*/ 0 h 1266093"/>
              <a:gd name="connsiteX0" fmla="*/ 0 w 1125415"/>
              <a:gd name="connsiteY0" fmla="*/ 1266093 h 1416539"/>
              <a:gd name="connsiteX1" fmla="*/ 69167 w 1125415"/>
              <a:gd name="connsiteY1" fmla="*/ 1355188 h 1416539"/>
              <a:gd name="connsiteX2" fmla="*/ 221567 w 1125415"/>
              <a:gd name="connsiteY2" fmla="*/ 897988 h 1416539"/>
              <a:gd name="connsiteX3" fmla="*/ 373967 w 1125415"/>
              <a:gd name="connsiteY3" fmla="*/ 669388 h 1416539"/>
              <a:gd name="connsiteX4" fmla="*/ 618978 w 1125415"/>
              <a:gd name="connsiteY4" fmla="*/ 422031 h 1416539"/>
              <a:gd name="connsiteX5" fmla="*/ 942535 w 1125415"/>
              <a:gd name="connsiteY5" fmla="*/ 140677 h 1416539"/>
              <a:gd name="connsiteX6" fmla="*/ 1125415 w 1125415"/>
              <a:gd name="connsiteY6" fmla="*/ 0 h 1416539"/>
              <a:gd name="connsiteX0" fmla="*/ 0 w 1056248"/>
              <a:gd name="connsiteY0" fmla="*/ 1355188 h 1355188"/>
              <a:gd name="connsiteX1" fmla="*/ 152400 w 1056248"/>
              <a:gd name="connsiteY1" fmla="*/ 897988 h 1355188"/>
              <a:gd name="connsiteX2" fmla="*/ 304800 w 1056248"/>
              <a:gd name="connsiteY2" fmla="*/ 669388 h 1355188"/>
              <a:gd name="connsiteX3" fmla="*/ 549811 w 1056248"/>
              <a:gd name="connsiteY3" fmla="*/ 422031 h 1355188"/>
              <a:gd name="connsiteX4" fmla="*/ 873368 w 1056248"/>
              <a:gd name="connsiteY4" fmla="*/ 140677 h 1355188"/>
              <a:gd name="connsiteX5" fmla="*/ 1056248 w 1056248"/>
              <a:gd name="connsiteY5" fmla="*/ 0 h 1355188"/>
              <a:gd name="connsiteX0" fmla="*/ 0 w 1056248"/>
              <a:gd name="connsiteY0" fmla="*/ 1355188 h 1355188"/>
              <a:gd name="connsiteX1" fmla="*/ 152400 w 1056248"/>
              <a:gd name="connsiteY1" fmla="*/ 897988 h 1355188"/>
              <a:gd name="connsiteX2" fmla="*/ 304800 w 1056248"/>
              <a:gd name="connsiteY2" fmla="*/ 669388 h 1355188"/>
              <a:gd name="connsiteX3" fmla="*/ 549811 w 1056248"/>
              <a:gd name="connsiteY3" fmla="*/ 422031 h 1355188"/>
              <a:gd name="connsiteX4" fmla="*/ 873368 w 1056248"/>
              <a:gd name="connsiteY4" fmla="*/ 140677 h 1355188"/>
              <a:gd name="connsiteX5" fmla="*/ 1056248 w 1056248"/>
              <a:gd name="connsiteY5" fmla="*/ 0 h 1355188"/>
              <a:gd name="connsiteX0" fmla="*/ 0 w 1056248"/>
              <a:gd name="connsiteY0" fmla="*/ 1355188 h 1355188"/>
              <a:gd name="connsiteX1" fmla="*/ 68769 w 1056248"/>
              <a:gd name="connsiteY1" fmla="*/ 1133662 h 1355188"/>
              <a:gd name="connsiteX2" fmla="*/ 152400 w 1056248"/>
              <a:gd name="connsiteY2" fmla="*/ 897988 h 1355188"/>
              <a:gd name="connsiteX3" fmla="*/ 304800 w 1056248"/>
              <a:gd name="connsiteY3" fmla="*/ 669388 h 1355188"/>
              <a:gd name="connsiteX4" fmla="*/ 549811 w 1056248"/>
              <a:gd name="connsiteY4" fmla="*/ 422031 h 1355188"/>
              <a:gd name="connsiteX5" fmla="*/ 873368 w 1056248"/>
              <a:gd name="connsiteY5" fmla="*/ 140677 h 1355188"/>
              <a:gd name="connsiteX6" fmla="*/ 1056248 w 1056248"/>
              <a:gd name="connsiteY6" fmla="*/ 0 h 1355188"/>
              <a:gd name="connsiteX0" fmla="*/ 0 w 1056248"/>
              <a:gd name="connsiteY0" fmla="*/ 1355188 h 1355188"/>
              <a:gd name="connsiteX1" fmla="*/ 40519 w 1056248"/>
              <a:gd name="connsiteY1" fmla="*/ 1176408 h 1355188"/>
              <a:gd name="connsiteX2" fmla="*/ 152400 w 1056248"/>
              <a:gd name="connsiteY2" fmla="*/ 897988 h 1355188"/>
              <a:gd name="connsiteX3" fmla="*/ 304800 w 1056248"/>
              <a:gd name="connsiteY3" fmla="*/ 669388 h 1355188"/>
              <a:gd name="connsiteX4" fmla="*/ 549811 w 1056248"/>
              <a:gd name="connsiteY4" fmla="*/ 422031 h 1355188"/>
              <a:gd name="connsiteX5" fmla="*/ 873368 w 1056248"/>
              <a:gd name="connsiteY5" fmla="*/ 140677 h 1355188"/>
              <a:gd name="connsiteX6" fmla="*/ 1056248 w 1056248"/>
              <a:gd name="connsiteY6" fmla="*/ 0 h 1355188"/>
              <a:gd name="connsiteX0" fmla="*/ 0 w 1056248"/>
              <a:gd name="connsiteY0" fmla="*/ 1355188 h 1355188"/>
              <a:gd name="connsiteX1" fmla="*/ 152400 w 1056248"/>
              <a:gd name="connsiteY1" fmla="*/ 897988 h 1355188"/>
              <a:gd name="connsiteX2" fmla="*/ 304800 w 1056248"/>
              <a:gd name="connsiteY2" fmla="*/ 669388 h 1355188"/>
              <a:gd name="connsiteX3" fmla="*/ 549811 w 1056248"/>
              <a:gd name="connsiteY3" fmla="*/ 422031 h 1355188"/>
              <a:gd name="connsiteX4" fmla="*/ 873368 w 1056248"/>
              <a:gd name="connsiteY4" fmla="*/ 140677 h 1355188"/>
              <a:gd name="connsiteX5" fmla="*/ 1056248 w 1056248"/>
              <a:gd name="connsiteY5" fmla="*/ 0 h 1355188"/>
              <a:gd name="connsiteX0" fmla="*/ 0 w 903848"/>
              <a:gd name="connsiteY0" fmla="*/ 897988 h 897988"/>
              <a:gd name="connsiteX1" fmla="*/ 152400 w 903848"/>
              <a:gd name="connsiteY1" fmla="*/ 669388 h 897988"/>
              <a:gd name="connsiteX2" fmla="*/ 397411 w 903848"/>
              <a:gd name="connsiteY2" fmla="*/ 422031 h 897988"/>
              <a:gd name="connsiteX3" fmla="*/ 720968 w 903848"/>
              <a:gd name="connsiteY3" fmla="*/ 140677 h 897988"/>
              <a:gd name="connsiteX4" fmla="*/ 903848 w 903848"/>
              <a:gd name="connsiteY4" fmla="*/ 0 h 897988"/>
              <a:gd name="connsiteX0" fmla="*/ 0 w 939529"/>
              <a:gd name="connsiteY0" fmla="*/ 947808 h 947808"/>
              <a:gd name="connsiteX1" fmla="*/ 188081 w 939529"/>
              <a:gd name="connsiteY1" fmla="*/ 669388 h 947808"/>
              <a:gd name="connsiteX2" fmla="*/ 433092 w 939529"/>
              <a:gd name="connsiteY2" fmla="*/ 422031 h 947808"/>
              <a:gd name="connsiteX3" fmla="*/ 756649 w 939529"/>
              <a:gd name="connsiteY3" fmla="*/ 140677 h 947808"/>
              <a:gd name="connsiteX4" fmla="*/ 939529 w 939529"/>
              <a:gd name="connsiteY4" fmla="*/ 0 h 947808"/>
              <a:gd name="connsiteX0" fmla="*/ 0 w 939529"/>
              <a:gd name="connsiteY0" fmla="*/ 947808 h 947808"/>
              <a:gd name="connsiteX1" fmla="*/ 188081 w 939529"/>
              <a:gd name="connsiteY1" fmla="*/ 669388 h 947808"/>
              <a:gd name="connsiteX2" fmla="*/ 433092 w 939529"/>
              <a:gd name="connsiteY2" fmla="*/ 422031 h 947808"/>
              <a:gd name="connsiteX3" fmla="*/ 756649 w 939529"/>
              <a:gd name="connsiteY3" fmla="*/ 140677 h 947808"/>
              <a:gd name="connsiteX4" fmla="*/ 939529 w 939529"/>
              <a:gd name="connsiteY4" fmla="*/ 0 h 947808"/>
              <a:gd name="connsiteX0" fmla="*/ 107546 w 1047075"/>
              <a:gd name="connsiteY0" fmla="*/ 947808 h 994211"/>
              <a:gd name="connsiteX1" fmla="*/ 31347 w 1047075"/>
              <a:gd name="connsiteY1" fmla="*/ 947808 h 994211"/>
              <a:gd name="connsiteX2" fmla="*/ 295627 w 1047075"/>
              <a:gd name="connsiteY2" fmla="*/ 669388 h 994211"/>
              <a:gd name="connsiteX3" fmla="*/ 540638 w 1047075"/>
              <a:gd name="connsiteY3" fmla="*/ 422031 h 994211"/>
              <a:gd name="connsiteX4" fmla="*/ 864195 w 1047075"/>
              <a:gd name="connsiteY4" fmla="*/ 140677 h 994211"/>
              <a:gd name="connsiteX5" fmla="*/ 1047075 w 1047075"/>
              <a:gd name="connsiteY5" fmla="*/ 0 h 994211"/>
              <a:gd name="connsiteX0" fmla="*/ 0 w 1015728"/>
              <a:gd name="connsiteY0" fmla="*/ 947808 h 947808"/>
              <a:gd name="connsiteX1" fmla="*/ 264280 w 1015728"/>
              <a:gd name="connsiteY1" fmla="*/ 669388 h 947808"/>
              <a:gd name="connsiteX2" fmla="*/ 509291 w 1015728"/>
              <a:gd name="connsiteY2" fmla="*/ 422031 h 947808"/>
              <a:gd name="connsiteX3" fmla="*/ 832848 w 1015728"/>
              <a:gd name="connsiteY3" fmla="*/ 140677 h 947808"/>
              <a:gd name="connsiteX4" fmla="*/ 1015728 w 1015728"/>
              <a:gd name="connsiteY4" fmla="*/ 0 h 947808"/>
              <a:gd name="connsiteX0" fmla="*/ 0 w 1015728"/>
              <a:gd name="connsiteY0" fmla="*/ 947808 h 947808"/>
              <a:gd name="connsiteX1" fmla="*/ 127461 w 1015728"/>
              <a:gd name="connsiteY1" fmla="*/ 798179 h 947808"/>
              <a:gd name="connsiteX2" fmla="*/ 264280 w 1015728"/>
              <a:gd name="connsiteY2" fmla="*/ 669388 h 947808"/>
              <a:gd name="connsiteX3" fmla="*/ 509291 w 1015728"/>
              <a:gd name="connsiteY3" fmla="*/ 422031 h 947808"/>
              <a:gd name="connsiteX4" fmla="*/ 832848 w 1015728"/>
              <a:gd name="connsiteY4" fmla="*/ 140677 h 947808"/>
              <a:gd name="connsiteX5" fmla="*/ 1015728 w 1015728"/>
              <a:gd name="connsiteY5" fmla="*/ 0 h 947808"/>
              <a:gd name="connsiteX0" fmla="*/ 0 w 888267"/>
              <a:gd name="connsiteY0" fmla="*/ 798179 h 798179"/>
              <a:gd name="connsiteX1" fmla="*/ 136819 w 888267"/>
              <a:gd name="connsiteY1" fmla="*/ 669388 h 798179"/>
              <a:gd name="connsiteX2" fmla="*/ 381830 w 888267"/>
              <a:gd name="connsiteY2" fmla="*/ 422031 h 798179"/>
              <a:gd name="connsiteX3" fmla="*/ 705387 w 888267"/>
              <a:gd name="connsiteY3" fmla="*/ 140677 h 798179"/>
              <a:gd name="connsiteX4" fmla="*/ 888267 w 888267"/>
              <a:gd name="connsiteY4" fmla="*/ 0 h 7981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88267" h="798179">
                <a:moveTo>
                  <a:pt x="0" y="798179"/>
                </a:moveTo>
                <a:cubicBezTo>
                  <a:pt x="44047" y="751776"/>
                  <a:pt x="73181" y="732079"/>
                  <a:pt x="136819" y="669388"/>
                </a:cubicBezTo>
                <a:cubicBezTo>
                  <a:pt x="200457" y="606697"/>
                  <a:pt x="287069" y="510150"/>
                  <a:pt x="381830" y="422031"/>
                </a:cubicBezTo>
                <a:cubicBezTo>
                  <a:pt x="476591" y="333913"/>
                  <a:pt x="620981" y="211015"/>
                  <a:pt x="705387" y="140677"/>
                </a:cubicBezTo>
                <a:cubicBezTo>
                  <a:pt x="789793" y="70339"/>
                  <a:pt x="850167" y="29308"/>
                  <a:pt x="888267" y="0"/>
                </a:cubicBezTo>
              </a:path>
            </a:pathLst>
          </a:custGeom>
          <a:ln w="57150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1519" dirty="0">
              <a:solidFill>
                <a:prstClr val="black"/>
              </a:solidFill>
            </a:endParaRPr>
          </a:p>
        </p:txBody>
      </p:sp>
      <p:sp>
        <p:nvSpPr>
          <p:cNvPr id="249" name="Freeform 248"/>
          <p:cNvSpPr/>
          <p:nvPr/>
        </p:nvSpPr>
        <p:spPr>
          <a:xfrm rot="15669427">
            <a:off x="6373638" y="2887876"/>
            <a:ext cx="1058220" cy="884333"/>
          </a:xfrm>
          <a:custGeom>
            <a:avLst/>
            <a:gdLst>
              <a:gd name="connsiteX0" fmla="*/ 0 w 1212166"/>
              <a:gd name="connsiteY0" fmla="*/ 1275471 h 1275471"/>
              <a:gd name="connsiteX1" fmla="*/ 239151 w 1212166"/>
              <a:gd name="connsiteY1" fmla="*/ 965981 h 1275471"/>
              <a:gd name="connsiteX2" fmla="*/ 436098 w 1212166"/>
              <a:gd name="connsiteY2" fmla="*/ 698695 h 1275471"/>
              <a:gd name="connsiteX3" fmla="*/ 618978 w 1212166"/>
              <a:gd name="connsiteY3" fmla="*/ 431409 h 1275471"/>
              <a:gd name="connsiteX4" fmla="*/ 942535 w 1212166"/>
              <a:gd name="connsiteY4" fmla="*/ 150055 h 1275471"/>
              <a:gd name="connsiteX5" fmla="*/ 1181686 w 1212166"/>
              <a:gd name="connsiteY5" fmla="*/ 23446 h 1275471"/>
              <a:gd name="connsiteX6" fmla="*/ 1125415 w 1212166"/>
              <a:gd name="connsiteY6" fmla="*/ 9378 h 1275471"/>
              <a:gd name="connsiteX0" fmla="*/ 0 w 1125415"/>
              <a:gd name="connsiteY0" fmla="*/ 1266093 h 1266093"/>
              <a:gd name="connsiteX1" fmla="*/ 239151 w 1125415"/>
              <a:gd name="connsiteY1" fmla="*/ 956603 h 1266093"/>
              <a:gd name="connsiteX2" fmla="*/ 436098 w 1125415"/>
              <a:gd name="connsiteY2" fmla="*/ 689317 h 1266093"/>
              <a:gd name="connsiteX3" fmla="*/ 618978 w 1125415"/>
              <a:gd name="connsiteY3" fmla="*/ 422031 h 1266093"/>
              <a:gd name="connsiteX4" fmla="*/ 942535 w 1125415"/>
              <a:gd name="connsiteY4" fmla="*/ 140677 h 1266093"/>
              <a:gd name="connsiteX5" fmla="*/ 1125415 w 1125415"/>
              <a:gd name="connsiteY5" fmla="*/ 0 h 1266093"/>
              <a:gd name="connsiteX0" fmla="*/ 0 w 1125415"/>
              <a:gd name="connsiteY0" fmla="*/ 1266093 h 1266093"/>
              <a:gd name="connsiteX1" fmla="*/ 239151 w 1125415"/>
              <a:gd name="connsiteY1" fmla="*/ 956603 h 1266093"/>
              <a:gd name="connsiteX2" fmla="*/ 373967 w 1125415"/>
              <a:gd name="connsiteY2" fmla="*/ 669388 h 1266093"/>
              <a:gd name="connsiteX3" fmla="*/ 618978 w 1125415"/>
              <a:gd name="connsiteY3" fmla="*/ 422031 h 1266093"/>
              <a:gd name="connsiteX4" fmla="*/ 942535 w 1125415"/>
              <a:gd name="connsiteY4" fmla="*/ 140677 h 1266093"/>
              <a:gd name="connsiteX5" fmla="*/ 1125415 w 1125415"/>
              <a:gd name="connsiteY5" fmla="*/ 0 h 1266093"/>
              <a:gd name="connsiteX0" fmla="*/ 0 w 1125415"/>
              <a:gd name="connsiteY0" fmla="*/ 1266093 h 1266093"/>
              <a:gd name="connsiteX1" fmla="*/ 221567 w 1125415"/>
              <a:gd name="connsiteY1" fmla="*/ 897988 h 1266093"/>
              <a:gd name="connsiteX2" fmla="*/ 373967 w 1125415"/>
              <a:gd name="connsiteY2" fmla="*/ 669388 h 1266093"/>
              <a:gd name="connsiteX3" fmla="*/ 618978 w 1125415"/>
              <a:gd name="connsiteY3" fmla="*/ 422031 h 1266093"/>
              <a:gd name="connsiteX4" fmla="*/ 942535 w 1125415"/>
              <a:gd name="connsiteY4" fmla="*/ 140677 h 1266093"/>
              <a:gd name="connsiteX5" fmla="*/ 1125415 w 1125415"/>
              <a:gd name="connsiteY5" fmla="*/ 0 h 1266093"/>
              <a:gd name="connsiteX0" fmla="*/ 0 w 1125415"/>
              <a:gd name="connsiteY0" fmla="*/ 1266093 h 1416539"/>
              <a:gd name="connsiteX1" fmla="*/ 69167 w 1125415"/>
              <a:gd name="connsiteY1" fmla="*/ 1355188 h 1416539"/>
              <a:gd name="connsiteX2" fmla="*/ 221567 w 1125415"/>
              <a:gd name="connsiteY2" fmla="*/ 897988 h 1416539"/>
              <a:gd name="connsiteX3" fmla="*/ 373967 w 1125415"/>
              <a:gd name="connsiteY3" fmla="*/ 669388 h 1416539"/>
              <a:gd name="connsiteX4" fmla="*/ 618978 w 1125415"/>
              <a:gd name="connsiteY4" fmla="*/ 422031 h 1416539"/>
              <a:gd name="connsiteX5" fmla="*/ 942535 w 1125415"/>
              <a:gd name="connsiteY5" fmla="*/ 140677 h 1416539"/>
              <a:gd name="connsiteX6" fmla="*/ 1125415 w 1125415"/>
              <a:gd name="connsiteY6" fmla="*/ 0 h 1416539"/>
              <a:gd name="connsiteX0" fmla="*/ 0 w 1056248"/>
              <a:gd name="connsiteY0" fmla="*/ 1355188 h 1355188"/>
              <a:gd name="connsiteX1" fmla="*/ 152400 w 1056248"/>
              <a:gd name="connsiteY1" fmla="*/ 897988 h 1355188"/>
              <a:gd name="connsiteX2" fmla="*/ 304800 w 1056248"/>
              <a:gd name="connsiteY2" fmla="*/ 669388 h 1355188"/>
              <a:gd name="connsiteX3" fmla="*/ 549811 w 1056248"/>
              <a:gd name="connsiteY3" fmla="*/ 422031 h 1355188"/>
              <a:gd name="connsiteX4" fmla="*/ 873368 w 1056248"/>
              <a:gd name="connsiteY4" fmla="*/ 140677 h 1355188"/>
              <a:gd name="connsiteX5" fmla="*/ 1056248 w 1056248"/>
              <a:gd name="connsiteY5" fmla="*/ 0 h 1355188"/>
              <a:gd name="connsiteX0" fmla="*/ 0 w 1056248"/>
              <a:gd name="connsiteY0" fmla="*/ 1355188 h 1355188"/>
              <a:gd name="connsiteX1" fmla="*/ 152400 w 1056248"/>
              <a:gd name="connsiteY1" fmla="*/ 897988 h 1355188"/>
              <a:gd name="connsiteX2" fmla="*/ 304800 w 1056248"/>
              <a:gd name="connsiteY2" fmla="*/ 669388 h 1355188"/>
              <a:gd name="connsiteX3" fmla="*/ 549811 w 1056248"/>
              <a:gd name="connsiteY3" fmla="*/ 422031 h 1355188"/>
              <a:gd name="connsiteX4" fmla="*/ 873368 w 1056248"/>
              <a:gd name="connsiteY4" fmla="*/ 140677 h 1355188"/>
              <a:gd name="connsiteX5" fmla="*/ 1056248 w 1056248"/>
              <a:gd name="connsiteY5" fmla="*/ 0 h 1355188"/>
              <a:gd name="connsiteX0" fmla="*/ 0 w 1056248"/>
              <a:gd name="connsiteY0" fmla="*/ 1355188 h 1355188"/>
              <a:gd name="connsiteX1" fmla="*/ 68769 w 1056248"/>
              <a:gd name="connsiteY1" fmla="*/ 1133662 h 1355188"/>
              <a:gd name="connsiteX2" fmla="*/ 152400 w 1056248"/>
              <a:gd name="connsiteY2" fmla="*/ 897988 h 1355188"/>
              <a:gd name="connsiteX3" fmla="*/ 304800 w 1056248"/>
              <a:gd name="connsiteY3" fmla="*/ 669388 h 1355188"/>
              <a:gd name="connsiteX4" fmla="*/ 549811 w 1056248"/>
              <a:gd name="connsiteY4" fmla="*/ 422031 h 1355188"/>
              <a:gd name="connsiteX5" fmla="*/ 873368 w 1056248"/>
              <a:gd name="connsiteY5" fmla="*/ 140677 h 1355188"/>
              <a:gd name="connsiteX6" fmla="*/ 1056248 w 1056248"/>
              <a:gd name="connsiteY6" fmla="*/ 0 h 1355188"/>
              <a:gd name="connsiteX0" fmla="*/ 0 w 1056248"/>
              <a:gd name="connsiteY0" fmla="*/ 1355188 h 1355188"/>
              <a:gd name="connsiteX1" fmla="*/ 40519 w 1056248"/>
              <a:gd name="connsiteY1" fmla="*/ 1176408 h 1355188"/>
              <a:gd name="connsiteX2" fmla="*/ 152400 w 1056248"/>
              <a:gd name="connsiteY2" fmla="*/ 897988 h 1355188"/>
              <a:gd name="connsiteX3" fmla="*/ 304800 w 1056248"/>
              <a:gd name="connsiteY3" fmla="*/ 669388 h 1355188"/>
              <a:gd name="connsiteX4" fmla="*/ 549811 w 1056248"/>
              <a:gd name="connsiteY4" fmla="*/ 422031 h 1355188"/>
              <a:gd name="connsiteX5" fmla="*/ 873368 w 1056248"/>
              <a:gd name="connsiteY5" fmla="*/ 140677 h 1355188"/>
              <a:gd name="connsiteX6" fmla="*/ 1056248 w 1056248"/>
              <a:gd name="connsiteY6" fmla="*/ 0 h 1355188"/>
              <a:gd name="connsiteX0" fmla="*/ 0 w 1056248"/>
              <a:gd name="connsiteY0" fmla="*/ 1355188 h 1355188"/>
              <a:gd name="connsiteX1" fmla="*/ 152400 w 1056248"/>
              <a:gd name="connsiteY1" fmla="*/ 897988 h 1355188"/>
              <a:gd name="connsiteX2" fmla="*/ 304800 w 1056248"/>
              <a:gd name="connsiteY2" fmla="*/ 669388 h 1355188"/>
              <a:gd name="connsiteX3" fmla="*/ 549811 w 1056248"/>
              <a:gd name="connsiteY3" fmla="*/ 422031 h 1355188"/>
              <a:gd name="connsiteX4" fmla="*/ 873368 w 1056248"/>
              <a:gd name="connsiteY4" fmla="*/ 140677 h 1355188"/>
              <a:gd name="connsiteX5" fmla="*/ 1056248 w 1056248"/>
              <a:gd name="connsiteY5" fmla="*/ 0 h 1355188"/>
              <a:gd name="connsiteX0" fmla="*/ 0 w 903848"/>
              <a:gd name="connsiteY0" fmla="*/ 897988 h 897988"/>
              <a:gd name="connsiteX1" fmla="*/ 152400 w 903848"/>
              <a:gd name="connsiteY1" fmla="*/ 669388 h 897988"/>
              <a:gd name="connsiteX2" fmla="*/ 397411 w 903848"/>
              <a:gd name="connsiteY2" fmla="*/ 422031 h 897988"/>
              <a:gd name="connsiteX3" fmla="*/ 720968 w 903848"/>
              <a:gd name="connsiteY3" fmla="*/ 140677 h 897988"/>
              <a:gd name="connsiteX4" fmla="*/ 903848 w 903848"/>
              <a:gd name="connsiteY4" fmla="*/ 0 h 897988"/>
              <a:gd name="connsiteX0" fmla="*/ 0 w 939529"/>
              <a:gd name="connsiteY0" fmla="*/ 947808 h 947808"/>
              <a:gd name="connsiteX1" fmla="*/ 188081 w 939529"/>
              <a:gd name="connsiteY1" fmla="*/ 669388 h 947808"/>
              <a:gd name="connsiteX2" fmla="*/ 433092 w 939529"/>
              <a:gd name="connsiteY2" fmla="*/ 422031 h 947808"/>
              <a:gd name="connsiteX3" fmla="*/ 756649 w 939529"/>
              <a:gd name="connsiteY3" fmla="*/ 140677 h 947808"/>
              <a:gd name="connsiteX4" fmla="*/ 939529 w 939529"/>
              <a:gd name="connsiteY4" fmla="*/ 0 h 947808"/>
              <a:gd name="connsiteX0" fmla="*/ 0 w 939529"/>
              <a:gd name="connsiteY0" fmla="*/ 947808 h 947808"/>
              <a:gd name="connsiteX1" fmla="*/ 188081 w 939529"/>
              <a:gd name="connsiteY1" fmla="*/ 669388 h 947808"/>
              <a:gd name="connsiteX2" fmla="*/ 433092 w 939529"/>
              <a:gd name="connsiteY2" fmla="*/ 422031 h 947808"/>
              <a:gd name="connsiteX3" fmla="*/ 756649 w 939529"/>
              <a:gd name="connsiteY3" fmla="*/ 140677 h 947808"/>
              <a:gd name="connsiteX4" fmla="*/ 939529 w 939529"/>
              <a:gd name="connsiteY4" fmla="*/ 0 h 947808"/>
              <a:gd name="connsiteX0" fmla="*/ 107546 w 1047075"/>
              <a:gd name="connsiteY0" fmla="*/ 947808 h 994211"/>
              <a:gd name="connsiteX1" fmla="*/ 31347 w 1047075"/>
              <a:gd name="connsiteY1" fmla="*/ 947808 h 994211"/>
              <a:gd name="connsiteX2" fmla="*/ 295627 w 1047075"/>
              <a:gd name="connsiteY2" fmla="*/ 669388 h 994211"/>
              <a:gd name="connsiteX3" fmla="*/ 540638 w 1047075"/>
              <a:gd name="connsiteY3" fmla="*/ 422031 h 994211"/>
              <a:gd name="connsiteX4" fmla="*/ 864195 w 1047075"/>
              <a:gd name="connsiteY4" fmla="*/ 140677 h 994211"/>
              <a:gd name="connsiteX5" fmla="*/ 1047075 w 1047075"/>
              <a:gd name="connsiteY5" fmla="*/ 0 h 994211"/>
              <a:gd name="connsiteX0" fmla="*/ 0 w 1015728"/>
              <a:gd name="connsiteY0" fmla="*/ 947808 h 947808"/>
              <a:gd name="connsiteX1" fmla="*/ 264280 w 1015728"/>
              <a:gd name="connsiteY1" fmla="*/ 669388 h 947808"/>
              <a:gd name="connsiteX2" fmla="*/ 509291 w 1015728"/>
              <a:gd name="connsiteY2" fmla="*/ 422031 h 947808"/>
              <a:gd name="connsiteX3" fmla="*/ 832848 w 1015728"/>
              <a:gd name="connsiteY3" fmla="*/ 140677 h 947808"/>
              <a:gd name="connsiteX4" fmla="*/ 1015728 w 1015728"/>
              <a:gd name="connsiteY4" fmla="*/ 0 h 947808"/>
              <a:gd name="connsiteX0" fmla="*/ 0 w 1015728"/>
              <a:gd name="connsiteY0" fmla="*/ 947808 h 947808"/>
              <a:gd name="connsiteX1" fmla="*/ 127461 w 1015728"/>
              <a:gd name="connsiteY1" fmla="*/ 798179 h 947808"/>
              <a:gd name="connsiteX2" fmla="*/ 264280 w 1015728"/>
              <a:gd name="connsiteY2" fmla="*/ 669388 h 947808"/>
              <a:gd name="connsiteX3" fmla="*/ 509291 w 1015728"/>
              <a:gd name="connsiteY3" fmla="*/ 422031 h 947808"/>
              <a:gd name="connsiteX4" fmla="*/ 832848 w 1015728"/>
              <a:gd name="connsiteY4" fmla="*/ 140677 h 947808"/>
              <a:gd name="connsiteX5" fmla="*/ 1015728 w 1015728"/>
              <a:gd name="connsiteY5" fmla="*/ 0 h 947808"/>
              <a:gd name="connsiteX0" fmla="*/ 0 w 888267"/>
              <a:gd name="connsiteY0" fmla="*/ 798179 h 798179"/>
              <a:gd name="connsiteX1" fmla="*/ 136819 w 888267"/>
              <a:gd name="connsiteY1" fmla="*/ 669388 h 798179"/>
              <a:gd name="connsiteX2" fmla="*/ 381830 w 888267"/>
              <a:gd name="connsiteY2" fmla="*/ 422031 h 798179"/>
              <a:gd name="connsiteX3" fmla="*/ 705387 w 888267"/>
              <a:gd name="connsiteY3" fmla="*/ 140677 h 798179"/>
              <a:gd name="connsiteX4" fmla="*/ 888267 w 888267"/>
              <a:gd name="connsiteY4" fmla="*/ 0 h 7981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88267" h="798179">
                <a:moveTo>
                  <a:pt x="0" y="798179"/>
                </a:moveTo>
                <a:cubicBezTo>
                  <a:pt x="44047" y="751776"/>
                  <a:pt x="73181" y="732079"/>
                  <a:pt x="136819" y="669388"/>
                </a:cubicBezTo>
                <a:cubicBezTo>
                  <a:pt x="200457" y="606697"/>
                  <a:pt x="287069" y="510150"/>
                  <a:pt x="381830" y="422031"/>
                </a:cubicBezTo>
                <a:cubicBezTo>
                  <a:pt x="476591" y="333913"/>
                  <a:pt x="620981" y="211015"/>
                  <a:pt x="705387" y="140677"/>
                </a:cubicBezTo>
                <a:cubicBezTo>
                  <a:pt x="789793" y="70339"/>
                  <a:pt x="850167" y="29308"/>
                  <a:pt x="888267" y="0"/>
                </a:cubicBezTo>
              </a:path>
            </a:pathLst>
          </a:custGeom>
          <a:ln w="57150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1519" dirty="0">
              <a:solidFill>
                <a:prstClr val="black"/>
              </a:solidFill>
            </a:endParaRPr>
          </a:p>
        </p:txBody>
      </p:sp>
      <p:grpSp>
        <p:nvGrpSpPr>
          <p:cNvPr id="127" name="Group 126"/>
          <p:cNvGrpSpPr/>
          <p:nvPr/>
        </p:nvGrpSpPr>
        <p:grpSpPr>
          <a:xfrm>
            <a:off x="6982374" y="4788592"/>
            <a:ext cx="950343" cy="1220480"/>
            <a:chOff x="6490030" y="1624335"/>
            <a:chExt cx="2094194" cy="2761928"/>
          </a:xfrm>
        </p:grpSpPr>
        <p:grpSp>
          <p:nvGrpSpPr>
            <p:cNvPr id="126" name="Group 125"/>
            <p:cNvGrpSpPr/>
            <p:nvPr/>
          </p:nvGrpSpPr>
          <p:grpSpPr>
            <a:xfrm>
              <a:off x="6490030" y="1624335"/>
              <a:ext cx="2094194" cy="2761928"/>
              <a:chOff x="6201799" y="1624335"/>
              <a:chExt cx="2094194" cy="2761928"/>
            </a:xfrm>
          </p:grpSpPr>
          <p:grpSp>
            <p:nvGrpSpPr>
              <p:cNvPr id="125" name="Group 124"/>
              <p:cNvGrpSpPr/>
              <p:nvPr/>
            </p:nvGrpSpPr>
            <p:grpSpPr>
              <a:xfrm>
                <a:off x="6201799" y="1624335"/>
                <a:ext cx="2074881" cy="2761928"/>
                <a:chOff x="6201799" y="1624335"/>
                <a:chExt cx="2074881" cy="2761928"/>
              </a:xfrm>
            </p:grpSpPr>
            <p:pic>
              <p:nvPicPr>
                <p:cNvPr id="121" name="Picture 120"/>
                <p:cNvPicPr>
                  <a:picLocks noChangeAspect="1"/>
                </p:cNvPicPr>
                <p:nvPr/>
              </p:nvPicPr>
              <p:blipFill>
                <a:blip r:embed="rId1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6201799" y="1624335"/>
                  <a:ext cx="2074881" cy="2761928"/>
                </a:xfrm>
                <a:prstGeom prst="rect">
                  <a:avLst/>
                </a:prstGeom>
              </p:spPr>
            </p:pic>
            <p:sp>
              <p:nvSpPr>
                <p:cNvPr id="123" name="Freeform 122"/>
                <p:cNvSpPr/>
                <p:nvPr/>
              </p:nvSpPr>
              <p:spPr>
                <a:xfrm>
                  <a:off x="6818118" y="1670304"/>
                  <a:ext cx="715732" cy="700178"/>
                </a:xfrm>
                <a:custGeom>
                  <a:avLst/>
                  <a:gdLst>
                    <a:gd name="connsiteX0" fmla="*/ 656097 w 715732"/>
                    <a:gd name="connsiteY0" fmla="*/ 78983 h 700178"/>
                    <a:gd name="connsiteX1" fmla="*/ 715732 w 715732"/>
                    <a:gd name="connsiteY1" fmla="*/ 277766 h 700178"/>
                    <a:gd name="connsiteX2" fmla="*/ 656097 w 715732"/>
                    <a:gd name="connsiteY2" fmla="*/ 496426 h 700178"/>
                    <a:gd name="connsiteX3" fmla="*/ 606401 w 715732"/>
                    <a:gd name="connsiteY3" fmla="*/ 675331 h 700178"/>
                    <a:gd name="connsiteX4" fmla="*/ 238653 w 715732"/>
                    <a:gd name="connsiteY4" fmla="*/ 655453 h 700178"/>
                    <a:gd name="connsiteX5" fmla="*/ 29932 w 715732"/>
                    <a:gd name="connsiteY5" fmla="*/ 277766 h 700178"/>
                    <a:gd name="connsiteX6" fmla="*/ 29932 w 715732"/>
                    <a:gd name="connsiteY6" fmla="*/ 98861 h 700178"/>
                    <a:gd name="connsiteX7" fmla="*/ 298288 w 715732"/>
                    <a:gd name="connsiteY7" fmla="*/ 9409 h 700178"/>
                    <a:gd name="connsiteX8" fmla="*/ 497071 w 715732"/>
                    <a:gd name="connsiteY8" fmla="*/ 9409 h 700178"/>
                    <a:gd name="connsiteX9" fmla="*/ 656097 w 715732"/>
                    <a:gd name="connsiteY9" fmla="*/ 78983 h 70017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</a:cxnLst>
                  <a:rect l="l" t="t" r="r" b="b"/>
                  <a:pathLst>
                    <a:path w="715732" h="700178">
                      <a:moveTo>
                        <a:pt x="656097" y="78983"/>
                      </a:moveTo>
                      <a:cubicBezTo>
                        <a:pt x="692541" y="123709"/>
                        <a:pt x="715732" y="208192"/>
                        <a:pt x="715732" y="277766"/>
                      </a:cubicBezTo>
                      <a:cubicBezTo>
                        <a:pt x="715732" y="347340"/>
                        <a:pt x="674319" y="430165"/>
                        <a:pt x="656097" y="496426"/>
                      </a:cubicBezTo>
                      <a:cubicBezTo>
                        <a:pt x="637875" y="562687"/>
                        <a:pt x="675975" y="648827"/>
                        <a:pt x="606401" y="675331"/>
                      </a:cubicBezTo>
                      <a:cubicBezTo>
                        <a:pt x="536827" y="701835"/>
                        <a:pt x="334731" y="721714"/>
                        <a:pt x="238653" y="655453"/>
                      </a:cubicBezTo>
                      <a:cubicBezTo>
                        <a:pt x="142575" y="589192"/>
                        <a:pt x="64719" y="370531"/>
                        <a:pt x="29932" y="277766"/>
                      </a:cubicBezTo>
                      <a:cubicBezTo>
                        <a:pt x="-4855" y="185001"/>
                        <a:pt x="-14794" y="143587"/>
                        <a:pt x="29932" y="98861"/>
                      </a:cubicBezTo>
                      <a:cubicBezTo>
                        <a:pt x="74658" y="54135"/>
                        <a:pt x="220431" y="24318"/>
                        <a:pt x="298288" y="9409"/>
                      </a:cubicBezTo>
                      <a:cubicBezTo>
                        <a:pt x="376145" y="-5500"/>
                        <a:pt x="437436" y="-530"/>
                        <a:pt x="497071" y="9409"/>
                      </a:cubicBezTo>
                      <a:cubicBezTo>
                        <a:pt x="556706" y="19348"/>
                        <a:pt x="619653" y="34257"/>
                        <a:pt x="656097" y="78983"/>
                      </a:cubicBezTo>
                      <a:close/>
                    </a:path>
                  </a:pathLst>
                </a:custGeom>
                <a:solidFill>
                  <a:srgbClr val="C00000"/>
                </a:solidFill>
                <a:ln w="952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519" dirty="0">
                    <a:solidFill>
                      <a:prstClr val="white"/>
                    </a:solidFill>
                  </a:endParaRPr>
                </a:p>
              </p:txBody>
            </p:sp>
          </p:grpSp>
          <p:sp>
            <p:nvSpPr>
              <p:cNvPr id="597" name="TextBox 596"/>
              <p:cNvSpPr txBox="1"/>
              <p:nvPr/>
            </p:nvSpPr>
            <p:spPr>
              <a:xfrm>
                <a:off x="6543391" y="2846677"/>
                <a:ext cx="1752602" cy="44401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675" b="1" dirty="0">
                    <a:solidFill>
                      <a:srgbClr val="EEECE1"/>
                    </a:solidFill>
                    <a:latin typeface="Arial" panose="020B0604020202020204" pitchFamily="34" charset="0"/>
                  </a:rPr>
                  <a:t>Cholesterol</a:t>
                </a:r>
              </a:p>
            </p:txBody>
          </p:sp>
        </p:grpSp>
        <p:sp>
          <p:nvSpPr>
            <p:cNvPr id="602" name="TextBox 601"/>
            <p:cNvSpPr txBox="1"/>
            <p:nvPr/>
          </p:nvSpPr>
          <p:spPr>
            <a:xfrm>
              <a:off x="7112510" y="1709057"/>
              <a:ext cx="987673" cy="53209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928" b="1" dirty="0">
                  <a:solidFill>
                    <a:prstClr val="white"/>
                  </a:solidFill>
                  <a:latin typeface="Arial" panose="020B0604020202020204" pitchFamily="34" charset="0"/>
                </a:rPr>
                <a:t>A-I </a:t>
              </a:r>
            </a:p>
          </p:txBody>
        </p:sp>
      </p:grpSp>
      <p:sp>
        <p:nvSpPr>
          <p:cNvPr id="734" name="Freeform 733"/>
          <p:cNvSpPr/>
          <p:nvPr/>
        </p:nvSpPr>
        <p:spPr>
          <a:xfrm rot="18240000" flipH="1">
            <a:off x="5534145" y="2560676"/>
            <a:ext cx="135084" cy="3232356"/>
          </a:xfrm>
          <a:custGeom>
            <a:avLst/>
            <a:gdLst>
              <a:gd name="connsiteX0" fmla="*/ 0 w 814426"/>
              <a:gd name="connsiteY0" fmla="*/ 0 h 641299"/>
              <a:gd name="connsiteX1" fmla="*/ 226772 w 814426"/>
              <a:gd name="connsiteY1" fmla="*/ 73152 h 641299"/>
              <a:gd name="connsiteX2" fmla="*/ 380391 w 814426"/>
              <a:gd name="connsiteY2" fmla="*/ 146304 h 641299"/>
              <a:gd name="connsiteX3" fmla="*/ 519380 w 814426"/>
              <a:gd name="connsiteY3" fmla="*/ 256032 h 641299"/>
              <a:gd name="connsiteX4" fmla="*/ 636423 w 814426"/>
              <a:gd name="connsiteY4" fmla="*/ 387706 h 641299"/>
              <a:gd name="connsiteX5" fmla="*/ 790042 w 814426"/>
              <a:gd name="connsiteY5" fmla="*/ 607162 h 641299"/>
              <a:gd name="connsiteX6" fmla="*/ 782727 w 814426"/>
              <a:gd name="connsiteY6" fmla="*/ 592531 h 641299"/>
              <a:gd name="connsiteX0" fmla="*/ 0 w 876334"/>
              <a:gd name="connsiteY0" fmla="*/ 0 h 636255"/>
              <a:gd name="connsiteX1" fmla="*/ 226772 w 876334"/>
              <a:gd name="connsiteY1" fmla="*/ 73152 h 636255"/>
              <a:gd name="connsiteX2" fmla="*/ 380391 w 876334"/>
              <a:gd name="connsiteY2" fmla="*/ 146304 h 636255"/>
              <a:gd name="connsiteX3" fmla="*/ 519380 w 876334"/>
              <a:gd name="connsiteY3" fmla="*/ 256032 h 636255"/>
              <a:gd name="connsiteX4" fmla="*/ 636423 w 876334"/>
              <a:gd name="connsiteY4" fmla="*/ 387706 h 636255"/>
              <a:gd name="connsiteX5" fmla="*/ 790042 w 876334"/>
              <a:gd name="connsiteY5" fmla="*/ 607162 h 636255"/>
              <a:gd name="connsiteX6" fmla="*/ 860485 w 876334"/>
              <a:gd name="connsiteY6" fmla="*/ 562265 h 636255"/>
              <a:gd name="connsiteX0" fmla="*/ 0 w 790042"/>
              <a:gd name="connsiteY0" fmla="*/ 0 h 607162"/>
              <a:gd name="connsiteX1" fmla="*/ 226772 w 790042"/>
              <a:gd name="connsiteY1" fmla="*/ 73152 h 607162"/>
              <a:gd name="connsiteX2" fmla="*/ 380391 w 790042"/>
              <a:gd name="connsiteY2" fmla="*/ 146304 h 607162"/>
              <a:gd name="connsiteX3" fmla="*/ 519380 w 790042"/>
              <a:gd name="connsiteY3" fmla="*/ 256032 h 607162"/>
              <a:gd name="connsiteX4" fmla="*/ 636423 w 790042"/>
              <a:gd name="connsiteY4" fmla="*/ 387706 h 607162"/>
              <a:gd name="connsiteX5" fmla="*/ 790042 w 790042"/>
              <a:gd name="connsiteY5" fmla="*/ 607162 h 607162"/>
              <a:gd name="connsiteX0" fmla="*/ 0 w 790042"/>
              <a:gd name="connsiteY0" fmla="*/ 0 h 607162"/>
              <a:gd name="connsiteX1" fmla="*/ 226772 w 790042"/>
              <a:gd name="connsiteY1" fmla="*/ 73152 h 607162"/>
              <a:gd name="connsiteX2" fmla="*/ 380391 w 790042"/>
              <a:gd name="connsiteY2" fmla="*/ 146304 h 607162"/>
              <a:gd name="connsiteX3" fmla="*/ 519380 w 790042"/>
              <a:gd name="connsiteY3" fmla="*/ 256032 h 607162"/>
              <a:gd name="connsiteX4" fmla="*/ 709778 w 790042"/>
              <a:gd name="connsiteY4" fmla="*/ 356850 h 607162"/>
              <a:gd name="connsiteX5" fmla="*/ 790042 w 790042"/>
              <a:gd name="connsiteY5" fmla="*/ 607162 h 607162"/>
              <a:gd name="connsiteX0" fmla="*/ 0 w 790042"/>
              <a:gd name="connsiteY0" fmla="*/ 0 h 607162"/>
              <a:gd name="connsiteX1" fmla="*/ 226772 w 790042"/>
              <a:gd name="connsiteY1" fmla="*/ 73152 h 607162"/>
              <a:gd name="connsiteX2" fmla="*/ 380391 w 790042"/>
              <a:gd name="connsiteY2" fmla="*/ 146304 h 607162"/>
              <a:gd name="connsiteX3" fmla="*/ 480643 w 790042"/>
              <a:gd name="connsiteY3" fmla="*/ 231764 h 607162"/>
              <a:gd name="connsiteX4" fmla="*/ 709778 w 790042"/>
              <a:gd name="connsiteY4" fmla="*/ 356850 h 607162"/>
              <a:gd name="connsiteX5" fmla="*/ 790042 w 790042"/>
              <a:gd name="connsiteY5" fmla="*/ 607162 h 607162"/>
              <a:gd name="connsiteX0" fmla="*/ 0 w 790042"/>
              <a:gd name="connsiteY0" fmla="*/ 0 h 607162"/>
              <a:gd name="connsiteX1" fmla="*/ 226772 w 790042"/>
              <a:gd name="connsiteY1" fmla="*/ 73152 h 607162"/>
              <a:gd name="connsiteX2" fmla="*/ 380391 w 790042"/>
              <a:gd name="connsiteY2" fmla="*/ 146304 h 607162"/>
              <a:gd name="connsiteX3" fmla="*/ 557021 w 790042"/>
              <a:gd name="connsiteY3" fmla="*/ 231764 h 607162"/>
              <a:gd name="connsiteX4" fmla="*/ 709778 w 790042"/>
              <a:gd name="connsiteY4" fmla="*/ 356850 h 607162"/>
              <a:gd name="connsiteX5" fmla="*/ 790042 w 790042"/>
              <a:gd name="connsiteY5" fmla="*/ 607162 h 607162"/>
              <a:gd name="connsiteX0" fmla="*/ 0 w 790042"/>
              <a:gd name="connsiteY0" fmla="*/ 0 h 607162"/>
              <a:gd name="connsiteX1" fmla="*/ 226772 w 790042"/>
              <a:gd name="connsiteY1" fmla="*/ 73152 h 607162"/>
              <a:gd name="connsiteX2" fmla="*/ 380391 w 790042"/>
              <a:gd name="connsiteY2" fmla="*/ 146304 h 607162"/>
              <a:gd name="connsiteX3" fmla="*/ 557021 w 790042"/>
              <a:gd name="connsiteY3" fmla="*/ 231764 h 607162"/>
              <a:gd name="connsiteX4" fmla="*/ 709778 w 790042"/>
              <a:gd name="connsiteY4" fmla="*/ 356850 h 607162"/>
              <a:gd name="connsiteX5" fmla="*/ 790042 w 790042"/>
              <a:gd name="connsiteY5" fmla="*/ 607162 h 607162"/>
              <a:gd name="connsiteX0" fmla="*/ 0 w 862534"/>
              <a:gd name="connsiteY0" fmla="*/ 0 h 544481"/>
              <a:gd name="connsiteX1" fmla="*/ 226772 w 862534"/>
              <a:gd name="connsiteY1" fmla="*/ 73152 h 544481"/>
              <a:gd name="connsiteX2" fmla="*/ 380391 w 862534"/>
              <a:gd name="connsiteY2" fmla="*/ 146304 h 544481"/>
              <a:gd name="connsiteX3" fmla="*/ 557021 w 862534"/>
              <a:gd name="connsiteY3" fmla="*/ 231764 h 544481"/>
              <a:gd name="connsiteX4" fmla="*/ 709778 w 862534"/>
              <a:gd name="connsiteY4" fmla="*/ 356850 h 544481"/>
              <a:gd name="connsiteX5" fmla="*/ 862534 w 862534"/>
              <a:gd name="connsiteY5" fmla="*/ 544481 h 544481"/>
              <a:gd name="connsiteX0" fmla="*/ 0 w 862534"/>
              <a:gd name="connsiteY0" fmla="*/ 0 h 544481"/>
              <a:gd name="connsiteX1" fmla="*/ 226772 w 862534"/>
              <a:gd name="connsiteY1" fmla="*/ 73152 h 544481"/>
              <a:gd name="connsiteX2" fmla="*/ 380391 w 862534"/>
              <a:gd name="connsiteY2" fmla="*/ 146304 h 544481"/>
              <a:gd name="connsiteX3" fmla="*/ 557021 w 862534"/>
              <a:gd name="connsiteY3" fmla="*/ 231764 h 544481"/>
              <a:gd name="connsiteX4" fmla="*/ 709778 w 862534"/>
              <a:gd name="connsiteY4" fmla="*/ 356850 h 544481"/>
              <a:gd name="connsiteX5" fmla="*/ 862534 w 862534"/>
              <a:gd name="connsiteY5" fmla="*/ 544481 h 544481"/>
              <a:gd name="connsiteX0" fmla="*/ 0 w 862534"/>
              <a:gd name="connsiteY0" fmla="*/ 0 h 544481"/>
              <a:gd name="connsiteX1" fmla="*/ 226772 w 862534"/>
              <a:gd name="connsiteY1" fmla="*/ 73152 h 544481"/>
              <a:gd name="connsiteX2" fmla="*/ 380391 w 862534"/>
              <a:gd name="connsiteY2" fmla="*/ 146304 h 544481"/>
              <a:gd name="connsiteX3" fmla="*/ 557021 w 862534"/>
              <a:gd name="connsiteY3" fmla="*/ 231764 h 544481"/>
              <a:gd name="connsiteX4" fmla="*/ 709778 w 862534"/>
              <a:gd name="connsiteY4" fmla="*/ 356850 h 544481"/>
              <a:gd name="connsiteX5" fmla="*/ 862534 w 862534"/>
              <a:gd name="connsiteY5" fmla="*/ 544481 h 544481"/>
              <a:gd name="connsiteX0" fmla="*/ 0 w 862534"/>
              <a:gd name="connsiteY0" fmla="*/ 0 h 544481"/>
              <a:gd name="connsiteX1" fmla="*/ 226772 w 862534"/>
              <a:gd name="connsiteY1" fmla="*/ 73152 h 544481"/>
              <a:gd name="connsiteX2" fmla="*/ 380391 w 862534"/>
              <a:gd name="connsiteY2" fmla="*/ 146304 h 544481"/>
              <a:gd name="connsiteX3" fmla="*/ 557021 w 862534"/>
              <a:gd name="connsiteY3" fmla="*/ 231764 h 544481"/>
              <a:gd name="connsiteX4" fmla="*/ 709778 w 862534"/>
              <a:gd name="connsiteY4" fmla="*/ 356850 h 544481"/>
              <a:gd name="connsiteX5" fmla="*/ 862534 w 862534"/>
              <a:gd name="connsiteY5" fmla="*/ 544481 h 544481"/>
              <a:gd name="connsiteX0" fmla="*/ 0 w 862534"/>
              <a:gd name="connsiteY0" fmla="*/ 0 h 544481"/>
              <a:gd name="connsiteX1" fmla="*/ 226772 w 862534"/>
              <a:gd name="connsiteY1" fmla="*/ 73152 h 544481"/>
              <a:gd name="connsiteX2" fmla="*/ 380391 w 862534"/>
              <a:gd name="connsiteY2" fmla="*/ 146304 h 544481"/>
              <a:gd name="connsiteX3" fmla="*/ 557021 w 862534"/>
              <a:gd name="connsiteY3" fmla="*/ 231764 h 544481"/>
              <a:gd name="connsiteX4" fmla="*/ 709778 w 862534"/>
              <a:gd name="connsiteY4" fmla="*/ 356850 h 544481"/>
              <a:gd name="connsiteX5" fmla="*/ 862534 w 862534"/>
              <a:gd name="connsiteY5" fmla="*/ 544481 h 544481"/>
              <a:gd name="connsiteX0" fmla="*/ 0 w 862534"/>
              <a:gd name="connsiteY0" fmla="*/ 0 h 544481"/>
              <a:gd name="connsiteX1" fmla="*/ 226772 w 862534"/>
              <a:gd name="connsiteY1" fmla="*/ 73152 h 544481"/>
              <a:gd name="connsiteX2" fmla="*/ 380391 w 862534"/>
              <a:gd name="connsiteY2" fmla="*/ 146304 h 544481"/>
              <a:gd name="connsiteX3" fmla="*/ 557021 w 862534"/>
              <a:gd name="connsiteY3" fmla="*/ 231764 h 544481"/>
              <a:gd name="connsiteX4" fmla="*/ 709778 w 862534"/>
              <a:gd name="connsiteY4" fmla="*/ 356850 h 544481"/>
              <a:gd name="connsiteX5" fmla="*/ 862534 w 862534"/>
              <a:gd name="connsiteY5" fmla="*/ 544481 h 544481"/>
              <a:gd name="connsiteX0" fmla="*/ 0 w 862534"/>
              <a:gd name="connsiteY0" fmla="*/ 0 h 544481"/>
              <a:gd name="connsiteX1" fmla="*/ 226772 w 862534"/>
              <a:gd name="connsiteY1" fmla="*/ 73152 h 544481"/>
              <a:gd name="connsiteX2" fmla="*/ 380391 w 862534"/>
              <a:gd name="connsiteY2" fmla="*/ 146304 h 544481"/>
              <a:gd name="connsiteX3" fmla="*/ 557021 w 862534"/>
              <a:gd name="connsiteY3" fmla="*/ 231764 h 544481"/>
              <a:gd name="connsiteX4" fmla="*/ 709778 w 862534"/>
              <a:gd name="connsiteY4" fmla="*/ 356850 h 544481"/>
              <a:gd name="connsiteX5" fmla="*/ 862534 w 862534"/>
              <a:gd name="connsiteY5" fmla="*/ 544481 h 544481"/>
              <a:gd name="connsiteX0" fmla="*/ 0 w 862534"/>
              <a:gd name="connsiteY0" fmla="*/ 0 h 544481"/>
              <a:gd name="connsiteX1" fmla="*/ 226772 w 862534"/>
              <a:gd name="connsiteY1" fmla="*/ 73152 h 544481"/>
              <a:gd name="connsiteX2" fmla="*/ 404264 w 862534"/>
              <a:gd name="connsiteY2" fmla="*/ 169220 h 544481"/>
              <a:gd name="connsiteX3" fmla="*/ 557021 w 862534"/>
              <a:gd name="connsiteY3" fmla="*/ 231764 h 544481"/>
              <a:gd name="connsiteX4" fmla="*/ 709778 w 862534"/>
              <a:gd name="connsiteY4" fmla="*/ 356850 h 544481"/>
              <a:gd name="connsiteX5" fmla="*/ 862534 w 862534"/>
              <a:gd name="connsiteY5" fmla="*/ 544481 h 544481"/>
              <a:gd name="connsiteX0" fmla="*/ 0 w 862534"/>
              <a:gd name="connsiteY0" fmla="*/ 0 h 544481"/>
              <a:gd name="connsiteX1" fmla="*/ 226772 w 862534"/>
              <a:gd name="connsiteY1" fmla="*/ 73152 h 544481"/>
              <a:gd name="connsiteX2" fmla="*/ 404264 w 862534"/>
              <a:gd name="connsiteY2" fmla="*/ 106677 h 544481"/>
              <a:gd name="connsiteX3" fmla="*/ 557021 w 862534"/>
              <a:gd name="connsiteY3" fmla="*/ 231764 h 544481"/>
              <a:gd name="connsiteX4" fmla="*/ 709778 w 862534"/>
              <a:gd name="connsiteY4" fmla="*/ 356850 h 544481"/>
              <a:gd name="connsiteX5" fmla="*/ 862534 w 862534"/>
              <a:gd name="connsiteY5" fmla="*/ 544481 h 544481"/>
              <a:gd name="connsiteX0" fmla="*/ 0 w 862534"/>
              <a:gd name="connsiteY0" fmla="*/ 0 h 544481"/>
              <a:gd name="connsiteX1" fmla="*/ 226772 w 862534"/>
              <a:gd name="connsiteY1" fmla="*/ 73152 h 544481"/>
              <a:gd name="connsiteX2" fmla="*/ 404264 w 862534"/>
              <a:gd name="connsiteY2" fmla="*/ 106677 h 544481"/>
              <a:gd name="connsiteX3" fmla="*/ 557021 w 862534"/>
              <a:gd name="connsiteY3" fmla="*/ 231764 h 544481"/>
              <a:gd name="connsiteX4" fmla="*/ 709778 w 862534"/>
              <a:gd name="connsiteY4" fmla="*/ 356850 h 544481"/>
              <a:gd name="connsiteX5" fmla="*/ 862534 w 862534"/>
              <a:gd name="connsiteY5" fmla="*/ 544481 h 544481"/>
              <a:gd name="connsiteX0" fmla="*/ 0 w 862534"/>
              <a:gd name="connsiteY0" fmla="*/ 0 h 544481"/>
              <a:gd name="connsiteX1" fmla="*/ 226772 w 862534"/>
              <a:gd name="connsiteY1" fmla="*/ 73152 h 544481"/>
              <a:gd name="connsiteX2" fmla="*/ 557021 w 862534"/>
              <a:gd name="connsiteY2" fmla="*/ 231764 h 544481"/>
              <a:gd name="connsiteX3" fmla="*/ 709778 w 862534"/>
              <a:gd name="connsiteY3" fmla="*/ 356850 h 544481"/>
              <a:gd name="connsiteX4" fmla="*/ 862534 w 862534"/>
              <a:gd name="connsiteY4" fmla="*/ 544481 h 544481"/>
              <a:gd name="connsiteX0" fmla="*/ 0 w 862534"/>
              <a:gd name="connsiteY0" fmla="*/ 0 h 544481"/>
              <a:gd name="connsiteX1" fmla="*/ 226772 w 862534"/>
              <a:gd name="connsiteY1" fmla="*/ 73152 h 544481"/>
              <a:gd name="connsiteX2" fmla="*/ 557021 w 862534"/>
              <a:gd name="connsiteY2" fmla="*/ 231764 h 544481"/>
              <a:gd name="connsiteX3" fmla="*/ 709778 w 862534"/>
              <a:gd name="connsiteY3" fmla="*/ 356850 h 544481"/>
              <a:gd name="connsiteX4" fmla="*/ 862534 w 862534"/>
              <a:gd name="connsiteY4" fmla="*/ 544481 h 544481"/>
              <a:gd name="connsiteX0" fmla="*/ 0 w 862534"/>
              <a:gd name="connsiteY0" fmla="*/ 0 h 544481"/>
              <a:gd name="connsiteX1" fmla="*/ 226772 w 862534"/>
              <a:gd name="connsiteY1" fmla="*/ 73152 h 544481"/>
              <a:gd name="connsiteX2" fmla="*/ 557021 w 862534"/>
              <a:gd name="connsiteY2" fmla="*/ 231764 h 544481"/>
              <a:gd name="connsiteX3" fmla="*/ 709778 w 862534"/>
              <a:gd name="connsiteY3" fmla="*/ 356850 h 544481"/>
              <a:gd name="connsiteX4" fmla="*/ 862534 w 862534"/>
              <a:gd name="connsiteY4" fmla="*/ 544481 h 5444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62534" h="544481">
                <a:moveTo>
                  <a:pt x="0" y="0"/>
                </a:moveTo>
                <a:cubicBezTo>
                  <a:pt x="81687" y="24384"/>
                  <a:pt x="133935" y="34525"/>
                  <a:pt x="226772" y="73152"/>
                </a:cubicBezTo>
                <a:cubicBezTo>
                  <a:pt x="319609" y="111779"/>
                  <a:pt x="476520" y="184481"/>
                  <a:pt x="557021" y="231764"/>
                </a:cubicBezTo>
                <a:cubicBezTo>
                  <a:pt x="637522" y="279047"/>
                  <a:pt x="658859" y="304731"/>
                  <a:pt x="709778" y="356850"/>
                </a:cubicBezTo>
                <a:cubicBezTo>
                  <a:pt x="760697" y="408969"/>
                  <a:pt x="825190" y="515388"/>
                  <a:pt x="862534" y="544481"/>
                </a:cubicBezTo>
              </a:path>
            </a:pathLst>
          </a:custGeom>
          <a:ln w="57150">
            <a:solidFill>
              <a:srgbClr val="FF000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1519" dirty="0">
              <a:solidFill>
                <a:prstClr val="black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 rot="21540000">
            <a:off x="7400033" y="3729944"/>
            <a:ext cx="45719" cy="982106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03" name="Text Box 236"/>
          <p:cNvSpPr txBox="1">
            <a:spLocks noChangeArrowheads="1"/>
          </p:cNvSpPr>
          <p:nvPr/>
        </p:nvSpPr>
        <p:spPr bwMode="auto">
          <a:xfrm>
            <a:off x="7151087" y="5820888"/>
            <a:ext cx="738583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>
                <a:solidFill>
                  <a:prstClr val="black"/>
                </a:solidFill>
              </a:rPr>
              <a:t>α</a:t>
            </a:r>
            <a:r>
              <a:rPr lang="en-US" b="1" dirty="0" smtClean="0">
                <a:solidFill>
                  <a:prstClr val="black"/>
                </a:solidFill>
              </a:rPr>
              <a:t>HDL </a:t>
            </a:r>
            <a:endParaRPr lang="en-US" b="1" dirty="0">
              <a:solidFill>
                <a:prstClr val="black"/>
              </a:solidFill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7876108" y="4656773"/>
            <a:ext cx="2126634" cy="1088696"/>
            <a:chOff x="7876108" y="4656773"/>
            <a:chExt cx="2126634" cy="1088696"/>
          </a:xfrm>
        </p:grpSpPr>
        <p:sp>
          <p:nvSpPr>
            <p:cNvPr id="733" name="Text Box 236"/>
            <p:cNvSpPr txBox="1">
              <a:spLocks noChangeArrowheads="1"/>
            </p:cNvSpPr>
            <p:nvPr/>
          </p:nvSpPr>
          <p:spPr bwMode="auto">
            <a:xfrm rot="20125375">
              <a:off x="8415912" y="4656773"/>
              <a:ext cx="804971" cy="30777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400" b="1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LCAT</a:t>
              </a:r>
            </a:p>
          </p:txBody>
        </p:sp>
        <p:grpSp>
          <p:nvGrpSpPr>
            <p:cNvPr id="7" name="Group 6"/>
            <p:cNvGrpSpPr/>
            <p:nvPr/>
          </p:nvGrpSpPr>
          <p:grpSpPr>
            <a:xfrm>
              <a:off x="7876108" y="4712681"/>
              <a:ext cx="2126634" cy="1032788"/>
              <a:chOff x="7876108" y="4712681"/>
              <a:chExt cx="2126634" cy="1032788"/>
            </a:xfrm>
          </p:grpSpPr>
          <p:sp>
            <p:nvSpPr>
              <p:cNvPr id="561" name="Text Box 236"/>
              <p:cNvSpPr txBox="1">
                <a:spLocks noChangeArrowheads="1"/>
              </p:cNvSpPr>
              <p:nvPr/>
            </p:nvSpPr>
            <p:spPr bwMode="auto">
              <a:xfrm>
                <a:off x="9025619" y="5437692"/>
                <a:ext cx="977123" cy="307777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1400" b="1" dirty="0" smtClean="0">
                    <a:solidFill>
                      <a:prstClr val="black"/>
                    </a:solidFill>
                  </a:rPr>
                  <a:t>Pre</a:t>
                </a:r>
                <a:r>
                  <a:rPr lang="el-GR" sz="1400" b="1" dirty="0">
                    <a:solidFill>
                      <a:prstClr val="black"/>
                    </a:solidFill>
                  </a:rPr>
                  <a:t>β</a:t>
                </a:r>
                <a:r>
                  <a:rPr lang="en-US" sz="1400" b="1" dirty="0">
                    <a:solidFill>
                      <a:prstClr val="black"/>
                    </a:solidFill>
                  </a:rPr>
                  <a:t>-HDL </a:t>
                </a:r>
              </a:p>
            </p:txBody>
          </p:sp>
          <p:grpSp>
            <p:nvGrpSpPr>
              <p:cNvPr id="565" name="Group 58"/>
              <p:cNvGrpSpPr>
                <a:grpSpLocks/>
              </p:cNvGrpSpPr>
              <p:nvPr/>
            </p:nvGrpSpPr>
            <p:grpSpPr bwMode="auto">
              <a:xfrm>
                <a:off x="8832534" y="4905564"/>
                <a:ext cx="1168716" cy="523685"/>
                <a:chOff x="6210301" y="5713716"/>
                <a:chExt cx="914399" cy="272189"/>
              </a:xfrm>
            </p:grpSpPr>
            <p:pic>
              <p:nvPicPr>
                <p:cNvPr id="566" name="Picture 236" descr="pre-beta-gif.gif"/>
                <p:cNvPicPr>
                  <a:picLocks noChangeAspect="1"/>
                </p:cNvPicPr>
                <p:nvPr/>
              </p:nvPicPr>
              <p:blipFill>
                <a:blip r:embed="rId13" cstate="print"/>
                <a:srcRect t="47397" b="40755"/>
                <a:stretch>
                  <a:fillRect/>
                </a:stretch>
              </p:blipFill>
              <p:spPr bwMode="auto">
                <a:xfrm>
                  <a:off x="6210301" y="5833480"/>
                  <a:ext cx="914399" cy="15242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grpSp>
              <p:nvGrpSpPr>
                <p:cNvPr id="567" name="Group 95"/>
                <p:cNvGrpSpPr>
                  <a:grpSpLocks/>
                </p:cNvGrpSpPr>
                <p:nvPr/>
              </p:nvGrpSpPr>
              <p:grpSpPr bwMode="auto">
                <a:xfrm>
                  <a:off x="6435919" y="5713716"/>
                  <a:ext cx="554375" cy="272189"/>
                  <a:chOff x="6435919" y="5713716"/>
                  <a:chExt cx="554375" cy="272189"/>
                </a:xfrm>
              </p:grpSpPr>
              <p:cxnSp>
                <p:nvCxnSpPr>
                  <p:cNvPr id="568" name="Straight Connector 1179"/>
                  <p:cNvCxnSpPr>
                    <a:cxnSpLocks noChangeShapeType="1"/>
                  </p:cNvCxnSpPr>
                  <p:nvPr/>
                </p:nvCxnSpPr>
                <p:spPr bwMode="auto">
                  <a:xfrm>
                    <a:off x="6438900" y="5903714"/>
                    <a:ext cx="462898" cy="0"/>
                  </a:xfrm>
                  <a:prstGeom prst="line">
                    <a:avLst/>
                  </a:prstGeom>
                  <a:noFill/>
                  <a:ln w="38100" algn="ctr">
                    <a:solidFill>
                      <a:srgbClr val="6699FF"/>
                    </a:solidFill>
                    <a:round/>
                    <a:headEnd/>
                    <a:tailEnd/>
                  </a:ln>
                </p:spPr>
              </p:cxnSp>
              <p:sp>
                <p:nvSpPr>
                  <p:cNvPr id="569" name="Oval 568"/>
                  <p:cNvSpPr>
                    <a:spLocks noChangeAspect="1"/>
                  </p:cNvSpPr>
                  <p:nvPr/>
                </p:nvSpPr>
                <p:spPr bwMode="auto">
                  <a:xfrm rot="1718379">
                    <a:off x="6554772" y="5938961"/>
                    <a:ext cx="38232" cy="44870"/>
                  </a:xfrm>
                  <a:prstGeom prst="ellipse">
                    <a:avLst/>
                  </a:prstGeom>
                  <a:solidFill>
                    <a:srgbClr val="6699FF"/>
                  </a:solidFill>
                  <a:ln w="19050">
                    <a:solidFill>
                      <a:srgbClr val="6699FF"/>
                    </a:solidFill>
                    <a:headEnd type="none" w="med" len="med"/>
                    <a:tailEnd type="none" w="med" len="med"/>
                  </a:ln>
                  <a:effectLst>
                    <a:outerShdw blurRad="40000" dist="23000" dir="5400000" rotWithShape="0">
                      <a:srgbClr val="000000">
                        <a:alpha val="35000"/>
                      </a:srgbClr>
                    </a:outerShdw>
                  </a:effectLst>
                  <a:scene3d>
                    <a:camera prst="orthographicFront">
                      <a:rot lat="0" lon="0" rev="0"/>
                    </a:camera>
                    <a:lightRig rig="threePt" dir="t">
                      <a:rot lat="0" lon="0" rev="1200000"/>
                    </a:lightRig>
                  </a:scene3d>
                  <a:sp3d>
                    <a:bevelT w="63500" h="25400"/>
                  </a:sp3d>
                </p:spPr>
                <p:txBody>
                  <a:bodyPr wrap="none" anchor="ctr"/>
                  <a:lstStyle/>
                  <a:p>
                    <a:pPr eaLnBrk="0" hangingPunct="0">
                      <a:defRPr/>
                    </a:pPr>
                    <a:endParaRPr lang="en-US" sz="1519" dirty="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570" name="Oval 569"/>
                  <p:cNvSpPr>
                    <a:spLocks noChangeAspect="1"/>
                  </p:cNvSpPr>
                  <p:nvPr/>
                </p:nvSpPr>
                <p:spPr bwMode="auto">
                  <a:xfrm rot="1718379">
                    <a:off x="6498010" y="5938963"/>
                    <a:ext cx="38232" cy="44870"/>
                  </a:xfrm>
                  <a:prstGeom prst="ellipse">
                    <a:avLst/>
                  </a:prstGeom>
                  <a:solidFill>
                    <a:srgbClr val="6699FF"/>
                  </a:solidFill>
                  <a:ln w="19050">
                    <a:solidFill>
                      <a:srgbClr val="6699FF"/>
                    </a:solidFill>
                    <a:headEnd type="none" w="med" len="med"/>
                    <a:tailEnd type="none" w="med" len="med"/>
                  </a:ln>
                  <a:effectLst>
                    <a:outerShdw blurRad="40000" dist="23000" dir="5400000" rotWithShape="0">
                      <a:srgbClr val="000000">
                        <a:alpha val="35000"/>
                      </a:srgbClr>
                    </a:outerShdw>
                  </a:effectLst>
                  <a:scene3d>
                    <a:camera prst="orthographicFront">
                      <a:rot lat="0" lon="0" rev="0"/>
                    </a:camera>
                    <a:lightRig rig="threePt" dir="t">
                      <a:rot lat="0" lon="0" rev="1200000"/>
                    </a:lightRig>
                  </a:scene3d>
                  <a:sp3d>
                    <a:bevelT w="63500" h="25400"/>
                  </a:sp3d>
                </p:spPr>
                <p:txBody>
                  <a:bodyPr wrap="none" anchor="ctr"/>
                  <a:lstStyle/>
                  <a:p>
                    <a:pPr eaLnBrk="0" hangingPunct="0">
                      <a:defRPr/>
                    </a:pPr>
                    <a:endParaRPr lang="en-US" sz="1519" dirty="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571" name="Oval 570"/>
                  <p:cNvSpPr>
                    <a:spLocks noChangeAspect="1"/>
                  </p:cNvSpPr>
                  <p:nvPr/>
                </p:nvSpPr>
                <p:spPr bwMode="auto">
                  <a:xfrm rot="1718379">
                    <a:off x="6436306" y="5941035"/>
                    <a:ext cx="38232" cy="44870"/>
                  </a:xfrm>
                  <a:prstGeom prst="ellipse">
                    <a:avLst/>
                  </a:prstGeom>
                  <a:solidFill>
                    <a:srgbClr val="6699FF"/>
                  </a:solidFill>
                  <a:ln w="19050">
                    <a:solidFill>
                      <a:srgbClr val="6699FF"/>
                    </a:solidFill>
                    <a:headEnd type="none" w="med" len="med"/>
                    <a:tailEnd type="none" w="med" len="med"/>
                  </a:ln>
                  <a:effectLst>
                    <a:outerShdw blurRad="40000" dist="23000" dir="5400000" rotWithShape="0">
                      <a:srgbClr val="000000">
                        <a:alpha val="35000"/>
                      </a:srgbClr>
                    </a:outerShdw>
                  </a:effectLst>
                  <a:scene3d>
                    <a:camera prst="orthographicFront">
                      <a:rot lat="0" lon="0" rev="0"/>
                    </a:camera>
                    <a:lightRig rig="threePt" dir="t">
                      <a:rot lat="0" lon="0" rev="1200000"/>
                    </a:lightRig>
                  </a:scene3d>
                  <a:sp3d>
                    <a:bevelT w="63500" h="25400"/>
                  </a:sp3d>
                </p:spPr>
                <p:txBody>
                  <a:bodyPr wrap="none" anchor="ctr"/>
                  <a:lstStyle/>
                  <a:p>
                    <a:pPr eaLnBrk="0" hangingPunct="0">
                      <a:defRPr/>
                    </a:pPr>
                    <a:endParaRPr lang="en-US" sz="1519" dirty="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572" name="Oval 500"/>
                  <p:cNvSpPr>
                    <a:spLocks noChangeAspect="1"/>
                  </p:cNvSpPr>
                  <p:nvPr/>
                </p:nvSpPr>
                <p:spPr bwMode="auto">
                  <a:xfrm rot="1718379">
                    <a:off x="6734988" y="5936155"/>
                    <a:ext cx="38232" cy="44870"/>
                  </a:xfrm>
                  <a:prstGeom prst="ellipse">
                    <a:avLst/>
                  </a:prstGeom>
                  <a:solidFill>
                    <a:srgbClr val="6699FF"/>
                  </a:solidFill>
                  <a:ln w="19050">
                    <a:solidFill>
                      <a:srgbClr val="6699FF"/>
                    </a:solidFill>
                    <a:headEnd type="none" w="med" len="med"/>
                    <a:tailEnd type="none" w="med" len="med"/>
                  </a:ln>
                  <a:effectLst>
                    <a:outerShdw blurRad="40000" dist="23000" dir="5400000" rotWithShape="0">
                      <a:srgbClr val="000000">
                        <a:alpha val="35000"/>
                      </a:srgbClr>
                    </a:outerShdw>
                  </a:effectLst>
                  <a:scene3d>
                    <a:camera prst="orthographicFront">
                      <a:rot lat="0" lon="0" rev="0"/>
                    </a:camera>
                    <a:lightRig rig="threePt" dir="t">
                      <a:rot lat="0" lon="0" rev="1200000"/>
                    </a:lightRig>
                  </a:scene3d>
                  <a:sp3d>
                    <a:bevelT w="63500" h="25400"/>
                  </a:sp3d>
                </p:spPr>
                <p:txBody>
                  <a:bodyPr wrap="none" anchor="ctr"/>
                  <a:lstStyle/>
                  <a:p>
                    <a:pPr eaLnBrk="0" hangingPunct="0">
                      <a:defRPr/>
                    </a:pPr>
                    <a:endParaRPr lang="en-US" sz="1519" dirty="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573" name="Oval 572"/>
                  <p:cNvSpPr>
                    <a:spLocks noChangeAspect="1"/>
                  </p:cNvSpPr>
                  <p:nvPr/>
                </p:nvSpPr>
                <p:spPr bwMode="auto">
                  <a:xfrm rot="1718379">
                    <a:off x="6678226" y="5936157"/>
                    <a:ext cx="38232" cy="44870"/>
                  </a:xfrm>
                  <a:prstGeom prst="ellipse">
                    <a:avLst/>
                  </a:prstGeom>
                  <a:solidFill>
                    <a:srgbClr val="6699FF"/>
                  </a:solidFill>
                  <a:ln w="19050">
                    <a:solidFill>
                      <a:srgbClr val="6699FF"/>
                    </a:solidFill>
                    <a:headEnd type="none" w="med" len="med"/>
                    <a:tailEnd type="none" w="med" len="med"/>
                  </a:ln>
                  <a:effectLst>
                    <a:outerShdw blurRad="40000" dist="23000" dir="5400000" rotWithShape="0">
                      <a:srgbClr val="000000">
                        <a:alpha val="35000"/>
                      </a:srgbClr>
                    </a:outerShdw>
                  </a:effectLst>
                  <a:scene3d>
                    <a:camera prst="orthographicFront">
                      <a:rot lat="0" lon="0" rev="0"/>
                    </a:camera>
                    <a:lightRig rig="threePt" dir="t">
                      <a:rot lat="0" lon="0" rev="1200000"/>
                    </a:lightRig>
                  </a:scene3d>
                  <a:sp3d>
                    <a:bevelT w="63500" h="25400"/>
                  </a:sp3d>
                </p:spPr>
                <p:txBody>
                  <a:bodyPr wrap="none" anchor="ctr"/>
                  <a:lstStyle/>
                  <a:p>
                    <a:pPr eaLnBrk="0" hangingPunct="0">
                      <a:defRPr/>
                    </a:pPr>
                    <a:endParaRPr lang="en-US" sz="1519" dirty="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574" name="Oval 573"/>
                  <p:cNvSpPr>
                    <a:spLocks noChangeAspect="1"/>
                  </p:cNvSpPr>
                  <p:nvPr/>
                </p:nvSpPr>
                <p:spPr bwMode="auto">
                  <a:xfrm rot="1718379">
                    <a:off x="6616522" y="5938229"/>
                    <a:ext cx="38232" cy="44870"/>
                  </a:xfrm>
                  <a:prstGeom prst="ellipse">
                    <a:avLst/>
                  </a:prstGeom>
                  <a:solidFill>
                    <a:srgbClr val="6699FF"/>
                  </a:solidFill>
                  <a:ln w="19050">
                    <a:solidFill>
                      <a:srgbClr val="6699FF"/>
                    </a:solidFill>
                    <a:headEnd type="none" w="med" len="med"/>
                    <a:tailEnd type="none" w="med" len="med"/>
                  </a:ln>
                  <a:effectLst>
                    <a:outerShdw blurRad="40000" dist="23000" dir="5400000" rotWithShape="0">
                      <a:srgbClr val="000000">
                        <a:alpha val="35000"/>
                      </a:srgbClr>
                    </a:outerShdw>
                  </a:effectLst>
                  <a:scene3d>
                    <a:camera prst="orthographicFront">
                      <a:rot lat="0" lon="0" rev="0"/>
                    </a:camera>
                    <a:lightRig rig="threePt" dir="t">
                      <a:rot lat="0" lon="0" rev="1200000"/>
                    </a:lightRig>
                  </a:scene3d>
                  <a:sp3d>
                    <a:bevelT w="63500" h="25400"/>
                  </a:sp3d>
                </p:spPr>
                <p:txBody>
                  <a:bodyPr wrap="none" anchor="ctr"/>
                  <a:lstStyle/>
                  <a:p>
                    <a:pPr eaLnBrk="0" hangingPunct="0">
                      <a:defRPr/>
                    </a:pPr>
                    <a:endParaRPr lang="en-US" sz="1519" dirty="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575" name="Oval 574"/>
                  <p:cNvSpPr>
                    <a:spLocks noChangeAspect="1"/>
                  </p:cNvSpPr>
                  <p:nvPr/>
                </p:nvSpPr>
                <p:spPr bwMode="auto">
                  <a:xfrm rot="1718379">
                    <a:off x="6860663" y="5932974"/>
                    <a:ext cx="38232" cy="44870"/>
                  </a:xfrm>
                  <a:prstGeom prst="ellipse">
                    <a:avLst/>
                  </a:prstGeom>
                  <a:solidFill>
                    <a:srgbClr val="6699FF"/>
                  </a:solidFill>
                  <a:ln w="19050">
                    <a:solidFill>
                      <a:srgbClr val="6699FF"/>
                    </a:solidFill>
                    <a:headEnd type="none" w="med" len="med"/>
                    <a:tailEnd type="none" w="med" len="med"/>
                  </a:ln>
                  <a:effectLst>
                    <a:outerShdw blurRad="40000" dist="23000" dir="5400000" rotWithShape="0">
                      <a:srgbClr val="000000">
                        <a:alpha val="35000"/>
                      </a:srgbClr>
                    </a:outerShdw>
                  </a:effectLst>
                  <a:scene3d>
                    <a:camera prst="orthographicFront">
                      <a:rot lat="0" lon="0" rev="0"/>
                    </a:camera>
                    <a:lightRig rig="threePt" dir="t">
                      <a:rot lat="0" lon="0" rev="1200000"/>
                    </a:lightRig>
                  </a:scene3d>
                  <a:sp3d>
                    <a:bevelT w="63500" h="25400"/>
                  </a:sp3d>
                </p:spPr>
                <p:txBody>
                  <a:bodyPr wrap="none" anchor="ctr"/>
                  <a:lstStyle/>
                  <a:p>
                    <a:pPr eaLnBrk="0" hangingPunct="0">
                      <a:defRPr/>
                    </a:pPr>
                    <a:endParaRPr lang="en-US" sz="1519" dirty="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618" name="Oval 504"/>
                  <p:cNvSpPr>
                    <a:spLocks noChangeAspect="1"/>
                  </p:cNvSpPr>
                  <p:nvPr/>
                </p:nvSpPr>
                <p:spPr bwMode="auto">
                  <a:xfrm rot="1718379">
                    <a:off x="6796110" y="5935046"/>
                    <a:ext cx="38232" cy="44870"/>
                  </a:xfrm>
                  <a:prstGeom prst="ellipse">
                    <a:avLst/>
                  </a:prstGeom>
                  <a:solidFill>
                    <a:srgbClr val="6699FF"/>
                  </a:solidFill>
                  <a:ln w="19050">
                    <a:solidFill>
                      <a:srgbClr val="6699FF"/>
                    </a:solidFill>
                    <a:headEnd type="none" w="med" len="med"/>
                    <a:tailEnd type="none" w="med" len="med"/>
                  </a:ln>
                  <a:effectLst>
                    <a:outerShdw blurRad="40000" dist="23000" dir="5400000" rotWithShape="0">
                      <a:srgbClr val="000000">
                        <a:alpha val="35000"/>
                      </a:srgbClr>
                    </a:outerShdw>
                  </a:effectLst>
                  <a:scene3d>
                    <a:camera prst="orthographicFront">
                      <a:rot lat="0" lon="0" rev="0"/>
                    </a:camera>
                    <a:lightRig rig="threePt" dir="t">
                      <a:rot lat="0" lon="0" rev="1200000"/>
                    </a:lightRig>
                  </a:scene3d>
                  <a:sp3d>
                    <a:bevelT w="63500" h="25400"/>
                  </a:sp3d>
                </p:spPr>
                <p:txBody>
                  <a:bodyPr wrap="none" anchor="ctr"/>
                  <a:lstStyle/>
                  <a:p>
                    <a:pPr eaLnBrk="0" hangingPunct="0">
                      <a:defRPr/>
                    </a:pPr>
                    <a:endParaRPr lang="en-US" sz="1519" dirty="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619" name="Oval 618"/>
                  <p:cNvSpPr>
                    <a:spLocks noChangeAspect="1"/>
                  </p:cNvSpPr>
                  <p:nvPr/>
                </p:nvSpPr>
                <p:spPr bwMode="auto">
                  <a:xfrm rot="1718379">
                    <a:off x="6554385" y="5797618"/>
                    <a:ext cx="38232" cy="44870"/>
                  </a:xfrm>
                  <a:prstGeom prst="ellipse">
                    <a:avLst/>
                  </a:prstGeom>
                  <a:solidFill>
                    <a:srgbClr val="6699FF"/>
                  </a:solidFill>
                  <a:ln w="19050">
                    <a:solidFill>
                      <a:srgbClr val="6699FF"/>
                    </a:solidFill>
                    <a:headEnd type="none" w="med" len="med"/>
                    <a:tailEnd type="none" w="med" len="med"/>
                  </a:ln>
                  <a:effectLst>
                    <a:outerShdw blurRad="40000" dist="23000" dir="5400000" rotWithShape="0">
                      <a:srgbClr val="000000">
                        <a:alpha val="35000"/>
                      </a:srgbClr>
                    </a:outerShdw>
                  </a:effectLst>
                  <a:scene3d>
                    <a:camera prst="orthographicFront">
                      <a:rot lat="0" lon="0" rev="0"/>
                    </a:camera>
                    <a:lightRig rig="threePt" dir="t">
                      <a:rot lat="0" lon="0" rev="1200000"/>
                    </a:lightRig>
                  </a:scene3d>
                  <a:sp3d>
                    <a:bevelT w="63500" h="25400"/>
                  </a:sp3d>
                </p:spPr>
                <p:txBody>
                  <a:bodyPr wrap="none" anchor="ctr"/>
                  <a:lstStyle/>
                  <a:p>
                    <a:pPr eaLnBrk="0" hangingPunct="0">
                      <a:defRPr/>
                    </a:pPr>
                    <a:endParaRPr lang="en-US" sz="1519" dirty="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620" name="Oval 619"/>
                  <p:cNvSpPr>
                    <a:spLocks noChangeAspect="1"/>
                  </p:cNvSpPr>
                  <p:nvPr/>
                </p:nvSpPr>
                <p:spPr bwMode="auto">
                  <a:xfrm rot="1718379">
                    <a:off x="6497623" y="5797620"/>
                    <a:ext cx="38232" cy="44870"/>
                  </a:xfrm>
                  <a:prstGeom prst="ellipse">
                    <a:avLst/>
                  </a:prstGeom>
                  <a:solidFill>
                    <a:srgbClr val="6699FF"/>
                  </a:solidFill>
                  <a:ln w="19050">
                    <a:solidFill>
                      <a:srgbClr val="6699FF"/>
                    </a:solidFill>
                    <a:headEnd type="none" w="med" len="med"/>
                    <a:tailEnd type="none" w="med" len="med"/>
                  </a:ln>
                  <a:effectLst>
                    <a:outerShdw blurRad="40000" dist="23000" dir="5400000" rotWithShape="0">
                      <a:srgbClr val="000000">
                        <a:alpha val="35000"/>
                      </a:srgbClr>
                    </a:outerShdw>
                  </a:effectLst>
                  <a:scene3d>
                    <a:camera prst="orthographicFront">
                      <a:rot lat="0" lon="0" rev="0"/>
                    </a:camera>
                    <a:lightRig rig="threePt" dir="t">
                      <a:rot lat="0" lon="0" rev="1200000"/>
                    </a:lightRig>
                  </a:scene3d>
                  <a:sp3d>
                    <a:bevelT w="63500" h="25400"/>
                  </a:sp3d>
                </p:spPr>
                <p:txBody>
                  <a:bodyPr wrap="none" anchor="ctr"/>
                  <a:lstStyle/>
                  <a:p>
                    <a:pPr eaLnBrk="0" hangingPunct="0">
                      <a:defRPr/>
                    </a:pPr>
                    <a:endParaRPr lang="en-US" sz="1519" dirty="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621" name="Oval 507"/>
                  <p:cNvSpPr>
                    <a:spLocks noChangeAspect="1"/>
                  </p:cNvSpPr>
                  <p:nvPr/>
                </p:nvSpPr>
                <p:spPr bwMode="auto">
                  <a:xfrm rot="1718379">
                    <a:off x="6435919" y="5799692"/>
                    <a:ext cx="38232" cy="44870"/>
                  </a:xfrm>
                  <a:prstGeom prst="ellipse">
                    <a:avLst/>
                  </a:prstGeom>
                  <a:solidFill>
                    <a:srgbClr val="6699FF"/>
                  </a:solidFill>
                  <a:ln w="19050">
                    <a:solidFill>
                      <a:srgbClr val="6699FF"/>
                    </a:solidFill>
                    <a:headEnd type="none" w="med" len="med"/>
                    <a:tailEnd type="none" w="med" len="med"/>
                  </a:ln>
                  <a:effectLst>
                    <a:outerShdw blurRad="40000" dist="23000" dir="5400000" rotWithShape="0">
                      <a:srgbClr val="000000">
                        <a:alpha val="35000"/>
                      </a:srgbClr>
                    </a:outerShdw>
                  </a:effectLst>
                  <a:scene3d>
                    <a:camera prst="orthographicFront">
                      <a:rot lat="0" lon="0" rev="0"/>
                    </a:camera>
                    <a:lightRig rig="threePt" dir="t">
                      <a:rot lat="0" lon="0" rev="1200000"/>
                    </a:lightRig>
                  </a:scene3d>
                  <a:sp3d>
                    <a:bevelT w="63500" h="25400"/>
                  </a:sp3d>
                </p:spPr>
                <p:txBody>
                  <a:bodyPr wrap="none" anchor="ctr"/>
                  <a:lstStyle/>
                  <a:p>
                    <a:pPr eaLnBrk="0" hangingPunct="0">
                      <a:defRPr/>
                    </a:pPr>
                    <a:endParaRPr lang="en-US" sz="1519" dirty="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622" name="Oval 508"/>
                  <p:cNvSpPr>
                    <a:spLocks noChangeAspect="1"/>
                  </p:cNvSpPr>
                  <p:nvPr/>
                </p:nvSpPr>
                <p:spPr bwMode="auto">
                  <a:xfrm rot="1718379">
                    <a:off x="6866042" y="5800469"/>
                    <a:ext cx="38232" cy="44870"/>
                  </a:xfrm>
                  <a:prstGeom prst="ellipse">
                    <a:avLst/>
                  </a:prstGeom>
                  <a:solidFill>
                    <a:srgbClr val="6699FF"/>
                  </a:solidFill>
                  <a:ln w="19050">
                    <a:solidFill>
                      <a:srgbClr val="6699FF"/>
                    </a:solidFill>
                    <a:headEnd type="none" w="med" len="med"/>
                    <a:tailEnd type="none" w="med" len="med"/>
                  </a:ln>
                  <a:effectLst>
                    <a:outerShdw blurRad="40000" dist="23000" dir="5400000" rotWithShape="0">
                      <a:srgbClr val="000000">
                        <a:alpha val="35000"/>
                      </a:srgbClr>
                    </a:outerShdw>
                  </a:effectLst>
                  <a:scene3d>
                    <a:camera prst="orthographicFront">
                      <a:rot lat="0" lon="0" rev="0"/>
                    </a:camera>
                    <a:lightRig rig="threePt" dir="t">
                      <a:rot lat="0" lon="0" rev="1200000"/>
                    </a:lightRig>
                  </a:scene3d>
                  <a:sp3d>
                    <a:bevelT w="63500" h="25400"/>
                  </a:sp3d>
                </p:spPr>
                <p:txBody>
                  <a:bodyPr wrap="none" anchor="ctr"/>
                  <a:lstStyle/>
                  <a:p>
                    <a:pPr eaLnBrk="0" hangingPunct="0">
                      <a:defRPr/>
                    </a:pPr>
                    <a:endParaRPr lang="en-US" sz="1519" dirty="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623" name="Oval 509"/>
                  <p:cNvSpPr>
                    <a:spLocks noChangeAspect="1"/>
                  </p:cNvSpPr>
                  <p:nvPr/>
                </p:nvSpPr>
                <p:spPr bwMode="auto">
                  <a:xfrm rot="1718379">
                    <a:off x="6758754" y="5796843"/>
                    <a:ext cx="38232" cy="44870"/>
                  </a:xfrm>
                  <a:prstGeom prst="ellipse">
                    <a:avLst/>
                  </a:prstGeom>
                  <a:solidFill>
                    <a:srgbClr val="6699FF"/>
                  </a:solidFill>
                  <a:ln w="19050">
                    <a:solidFill>
                      <a:srgbClr val="6699FF"/>
                    </a:solidFill>
                    <a:headEnd type="none" w="med" len="med"/>
                    <a:tailEnd type="none" w="med" len="med"/>
                  </a:ln>
                  <a:effectLst>
                    <a:outerShdw blurRad="40000" dist="23000" dir="5400000" rotWithShape="0">
                      <a:srgbClr val="000000">
                        <a:alpha val="35000"/>
                      </a:srgbClr>
                    </a:outerShdw>
                  </a:effectLst>
                  <a:scene3d>
                    <a:camera prst="orthographicFront">
                      <a:rot lat="0" lon="0" rev="0"/>
                    </a:camera>
                    <a:lightRig rig="threePt" dir="t">
                      <a:rot lat="0" lon="0" rev="1200000"/>
                    </a:lightRig>
                  </a:scene3d>
                  <a:sp3d>
                    <a:bevelT w="63500" h="25400"/>
                  </a:sp3d>
                </p:spPr>
                <p:txBody>
                  <a:bodyPr wrap="none" anchor="ctr"/>
                  <a:lstStyle/>
                  <a:p>
                    <a:pPr eaLnBrk="0" hangingPunct="0">
                      <a:defRPr/>
                    </a:pPr>
                    <a:endParaRPr lang="en-US" sz="1519" dirty="0">
                      <a:solidFill>
                        <a:srgbClr val="FFFFFF"/>
                      </a:solidFill>
                    </a:endParaRPr>
                  </a:p>
                </p:txBody>
              </p:sp>
              <p:grpSp>
                <p:nvGrpSpPr>
                  <p:cNvPr id="624" name="Group 91"/>
                  <p:cNvGrpSpPr>
                    <a:grpSpLocks/>
                  </p:cNvGrpSpPr>
                  <p:nvPr/>
                </p:nvGrpSpPr>
                <p:grpSpPr bwMode="auto">
                  <a:xfrm>
                    <a:off x="6531851" y="5713716"/>
                    <a:ext cx="458443" cy="173627"/>
                    <a:chOff x="6689949" y="6186450"/>
                    <a:chExt cx="458443" cy="173627"/>
                  </a:xfrm>
                </p:grpSpPr>
                <p:sp>
                  <p:nvSpPr>
                    <p:cNvPr id="626" name="Freeform 1751"/>
                    <p:cNvSpPr>
                      <a:spLocks noChangeAspect="1"/>
                    </p:cNvSpPr>
                    <p:nvPr/>
                  </p:nvSpPr>
                  <p:spPr bwMode="auto">
                    <a:xfrm>
                      <a:off x="6718416" y="6186450"/>
                      <a:ext cx="223524" cy="173627"/>
                    </a:xfrm>
                    <a:custGeom>
                      <a:avLst/>
                      <a:gdLst>
                        <a:gd name="T0" fmla="*/ 2147483647 w 438"/>
                        <a:gd name="T1" fmla="*/ 2147483647 h 318"/>
                        <a:gd name="T2" fmla="*/ 2147483647 w 438"/>
                        <a:gd name="T3" fmla="*/ 2147483647 h 318"/>
                        <a:gd name="T4" fmla="*/ 2147483647 w 438"/>
                        <a:gd name="T5" fmla="*/ 2147483647 h 318"/>
                        <a:gd name="T6" fmla="*/ 2147483647 w 438"/>
                        <a:gd name="T7" fmla="*/ 2147483647 h 318"/>
                        <a:gd name="T8" fmla="*/ 2147483647 w 438"/>
                        <a:gd name="T9" fmla="*/ 2147483647 h 318"/>
                        <a:gd name="T10" fmla="*/ 2147483647 w 438"/>
                        <a:gd name="T11" fmla="*/ 2147483647 h 318"/>
                        <a:gd name="T12" fmla="*/ 2147483647 w 438"/>
                        <a:gd name="T13" fmla="*/ 2147483647 h 318"/>
                        <a:gd name="T14" fmla="*/ 2147483647 w 438"/>
                        <a:gd name="T15" fmla="*/ 2147483647 h 318"/>
                        <a:gd name="T16" fmla="*/ 2147483647 w 438"/>
                        <a:gd name="T17" fmla="*/ 2147483647 h 318"/>
                        <a:gd name="T18" fmla="*/ 2147483647 w 438"/>
                        <a:gd name="T19" fmla="*/ 2147483647 h 318"/>
                        <a:gd name="T20" fmla="*/ 2147483647 w 438"/>
                        <a:gd name="T21" fmla="*/ 2147483647 h 318"/>
                        <a:gd name="T22" fmla="*/ 2147483647 w 438"/>
                        <a:gd name="T23" fmla="*/ 2147483647 h 318"/>
                        <a:gd name="T24" fmla="*/ 2147483647 w 438"/>
                        <a:gd name="T25" fmla="*/ 2147483647 h 318"/>
                        <a:gd name="T26" fmla="*/ 2147483647 w 438"/>
                        <a:gd name="T27" fmla="*/ 2147483647 h 318"/>
                        <a:gd name="T28" fmla="*/ 2147483647 w 438"/>
                        <a:gd name="T29" fmla="*/ 2147483647 h 318"/>
                        <a:gd name="T30" fmla="*/ 2147483647 w 438"/>
                        <a:gd name="T31" fmla="*/ 2147483647 h 318"/>
                        <a:gd name="T32" fmla="*/ 2147483647 w 438"/>
                        <a:gd name="T33" fmla="*/ 2147483647 h 318"/>
                        <a:gd name="T34" fmla="*/ 2147483647 w 438"/>
                        <a:gd name="T35" fmla="*/ 2147483647 h 318"/>
                        <a:gd name="T36" fmla="*/ 2147483647 w 438"/>
                        <a:gd name="T37" fmla="*/ 2147483647 h 318"/>
                        <a:gd name="T38" fmla="*/ 2147483647 w 438"/>
                        <a:gd name="T39" fmla="*/ 2147483647 h 318"/>
                        <a:gd name="T40" fmla="*/ 2147483647 w 438"/>
                        <a:gd name="T41" fmla="*/ 2147483647 h 318"/>
                        <a:gd name="T42" fmla="*/ 2147483647 w 438"/>
                        <a:gd name="T43" fmla="*/ 2147483647 h 318"/>
                        <a:gd name="T44" fmla="*/ 2147483647 w 438"/>
                        <a:gd name="T45" fmla="*/ 2147483647 h 318"/>
                        <a:gd name="T46" fmla="*/ 2147483647 w 438"/>
                        <a:gd name="T47" fmla="*/ 2147483647 h 318"/>
                        <a:gd name="T48" fmla="*/ 2147483647 w 438"/>
                        <a:gd name="T49" fmla="*/ 2147483647 h 318"/>
                        <a:gd name="T50" fmla="*/ 2147483647 w 438"/>
                        <a:gd name="T51" fmla="*/ 2147483647 h 318"/>
                        <a:gd name="T52" fmla="*/ 2147483647 w 438"/>
                        <a:gd name="T53" fmla="*/ 2147483647 h 318"/>
                        <a:gd name="T54" fmla="*/ 2147483647 w 438"/>
                        <a:gd name="T55" fmla="*/ 2147483647 h 318"/>
                        <a:gd name="T56" fmla="*/ 2147483647 w 438"/>
                        <a:gd name="T57" fmla="*/ 2147483647 h 318"/>
                        <a:gd name="T58" fmla="*/ 2147483647 w 438"/>
                        <a:gd name="T59" fmla="*/ 2147483647 h 318"/>
                        <a:gd name="T60" fmla="*/ 2147483647 w 438"/>
                        <a:gd name="T61" fmla="*/ 2147483647 h 318"/>
                        <a:gd name="T62" fmla="*/ 2147483647 w 438"/>
                        <a:gd name="T63" fmla="*/ 2147483647 h 318"/>
                        <a:gd name="T64" fmla="*/ 2147483647 w 438"/>
                        <a:gd name="T65" fmla="*/ 2147483647 h 318"/>
                        <a:gd name="T66" fmla="*/ 2147483647 w 438"/>
                        <a:gd name="T67" fmla="*/ 2147483647 h 318"/>
                        <a:gd name="T68" fmla="*/ 2147483647 w 438"/>
                        <a:gd name="T69" fmla="*/ 2147483647 h 318"/>
                        <a:gd name="T70" fmla="*/ 2147483647 w 438"/>
                        <a:gd name="T71" fmla="*/ 2147483647 h 318"/>
                        <a:gd name="T72" fmla="*/ 2147483647 w 438"/>
                        <a:gd name="T73" fmla="*/ 2147483647 h 318"/>
                        <a:gd name="T74" fmla="*/ 2147483647 w 438"/>
                        <a:gd name="T75" fmla="*/ 2147483647 h 318"/>
                        <a:gd name="T76" fmla="*/ 2147483647 w 438"/>
                        <a:gd name="T77" fmla="*/ 2147483647 h 318"/>
                        <a:gd name="T78" fmla="*/ 2147483647 w 438"/>
                        <a:gd name="T79" fmla="*/ 2147483647 h 318"/>
                        <a:gd name="T80" fmla="*/ 2147483647 w 438"/>
                        <a:gd name="T81" fmla="*/ 2147483647 h 318"/>
                        <a:gd name="T82" fmla="*/ 2147483647 w 438"/>
                        <a:gd name="T83" fmla="*/ 2147483647 h 318"/>
                        <a:gd name="T84" fmla="*/ 0 w 438"/>
                        <a:gd name="T85" fmla="*/ 2147483647 h 318"/>
                        <a:gd name="T86" fmla="*/ 2147483647 w 438"/>
                        <a:gd name="T87" fmla="*/ 2147483647 h 318"/>
                        <a:gd name="T88" fmla="*/ 2147483647 w 438"/>
                        <a:gd name="T89" fmla="*/ 2147483647 h 318"/>
                        <a:gd name="T90" fmla="*/ 0 60000 65536"/>
                        <a:gd name="T91" fmla="*/ 0 60000 65536"/>
                        <a:gd name="T92" fmla="*/ 0 60000 65536"/>
                        <a:gd name="T93" fmla="*/ 0 60000 65536"/>
                        <a:gd name="T94" fmla="*/ 0 60000 65536"/>
                        <a:gd name="T95" fmla="*/ 0 60000 65536"/>
                        <a:gd name="T96" fmla="*/ 0 60000 65536"/>
                        <a:gd name="T97" fmla="*/ 0 60000 65536"/>
                        <a:gd name="T98" fmla="*/ 0 60000 65536"/>
                        <a:gd name="T99" fmla="*/ 0 60000 65536"/>
                        <a:gd name="T100" fmla="*/ 0 60000 65536"/>
                        <a:gd name="T101" fmla="*/ 0 60000 65536"/>
                        <a:gd name="T102" fmla="*/ 0 60000 65536"/>
                        <a:gd name="T103" fmla="*/ 0 60000 65536"/>
                        <a:gd name="T104" fmla="*/ 0 60000 65536"/>
                        <a:gd name="T105" fmla="*/ 0 60000 65536"/>
                        <a:gd name="T106" fmla="*/ 0 60000 65536"/>
                        <a:gd name="T107" fmla="*/ 0 60000 65536"/>
                        <a:gd name="T108" fmla="*/ 0 60000 65536"/>
                        <a:gd name="T109" fmla="*/ 0 60000 65536"/>
                        <a:gd name="T110" fmla="*/ 0 60000 65536"/>
                        <a:gd name="T111" fmla="*/ 0 60000 65536"/>
                        <a:gd name="T112" fmla="*/ 0 60000 65536"/>
                        <a:gd name="T113" fmla="*/ 0 60000 65536"/>
                        <a:gd name="T114" fmla="*/ 0 60000 65536"/>
                        <a:gd name="T115" fmla="*/ 0 60000 65536"/>
                        <a:gd name="T116" fmla="*/ 0 60000 65536"/>
                        <a:gd name="T117" fmla="*/ 0 60000 65536"/>
                        <a:gd name="T118" fmla="*/ 0 60000 65536"/>
                        <a:gd name="T119" fmla="*/ 0 60000 65536"/>
                        <a:gd name="T120" fmla="*/ 0 60000 65536"/>
                        <a:gd name="T121" fmla="*/ 0 60000 65536"/>
                        <a:gd name="T122" fmla="*/ 0 60000 65536"/>
                        <a:gd name="T123" fmla="*/ 0 60000 65536"/>
                        <a:gd name="T124" fmla="*/ 0 60000 65536"/>
                        <a:gd name="T125" fmla="*/ 0 60000 65536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w 438"/>
                        <a:gd name="T136" fmla="*/ 0 h 318"/>
                        <a:gd name="T137" fmla="*/ 438 w 438"/>
                        <a:gd name="T138" fmla="*/ 318 h 318"/>
                      </a:gdLst>
                      <a:ahLst/>
                      <a:cxnLst>
                        <a:cxn ang="T90">
                          <a:pos x="T0" y="T1"/>
                        </a:cxn>
                        <a:cxn ang="T91">
                          <a:pos x="T2" y="T3"/>
                        </a:cxn>
                        <a:cxn ang="T92">
                          <a:pos x="T4" y="T5"/>
                        </a:cxn>
                        <a:cxn ang="T93">
                          <a:pos x="T6" y="T7"/>
                        </a:cxn>
                        <a:cxn ang="T94">
                          <a:pos x="T8" y="T9"/>
                        </a:cxn>
                        <a:cxn ang="T95">
                          <a:pos x="T10" y="T11"/>
                        </a:cxn>
                        <a:cxn ang="T96">
                          <a:pos x="T12" y="T13"/>
                        </a:cxn>
                        <a:cxn ang="T97">
                          <a:pos x="T14" y="T15"/>
                        </a:cxn>
                        <a:cxn ang="T98">
                          <a:pos x="T16" y="T17"/>
                        </a:cxn>
                        <a:cxn ang="T99">
                          <a:pos x="T18" y="T19"/>
                        </a:cxn>
                        <a:cxn ang="T100">
                          <a:pos x="T20" y="T21"/>
                        </a:cxn>
                        <a:cxn ang="T101">
                          <a:pos x="T22" y="T23"/>
                        </a:cxn>
                        <a:cxn ang="T102">
                          <a:pos x="T24" y="T25"/>
                        </a:cxn>
                        <a:cxn ang="T103">
                          <a:pos x="T26" y="T27"/>
                        </a:cxn>
                        <a:cxn ang="T104">
                          <a:pos x="T28" y="T29"/>
                        </a:cxn>
                        <a:cxn ang="T105">
                          <a:pos x="T30" y="T31"/>
                        </a:cxn>
                        <a:cxn ang="T106">
                          <a:pos x="T32" y="T33"/>
                        </a:cxn>
                        <a:cxn ang="T107">
                          <a:pos x="T34" y="T35"/>
                        </a:cxn>
                        <a:cxn ang="T108">
                          <a:pos x="T36" y="T37"/>
                        </a:cxn>
                        <a:cxn ang="T109">
                          <a:pos x="T38" y="T39"/>
                        </a:cxn>
                        <a:cxn ang="T110">
                          <a:pos x="T40" y="T41"/>
                        </a:cxn>
                        <a:cxn ang="T111">
                          <a:pos x="T42" y="T43"/>
                        </a:cxn>
                        <a:cxn ang="T112">
                          <a:pos x="T44" y="T45"/>
                        </a:cxn>
                        <a:cxn ang="T113">
                          <a:pos x="T46" y="T47"/>
                        </a:cxn>
                        <a:cxn ang="T114">
                          <a:pos x="T48" y="T49"/>
                        </a:cxn>
                        <a:cxn ang="T115">
                          <a:pos x="T50" y="T51"/>
                        </a:cxn>
                        <a:cxn ang="T116">
                          <a:pos x="T52" y="T53"/>
                        </a:cxn>
                        <a:cxn ang="T117">
                          <a:pos x="T54" y="T55"/>
                        </a:cxn>
                        <a:cxn ang="T118">
                          <a:pos x="T56" y="T57"/>
                        </a:cxn>
                        <a:cxn ang="T119">
                          <a:pos x="T58" y="T59"/>
                        </a:cxn>
                        <a:cxn ang="T120">
                          <a:pos x="T60" y="T61"/>
                        </a:cxn>
                        <a:cxn ang="T121">
                          <a:pos x="T62" y="T63"/>
                        </a:cxn>
                        <a:cxn ang="T122">
                          <a:pos x="T64" y="T65"/>
                        </a:cxn>
                        <a:cxn ang="T123">
                          <a:pos x="T66" y="T67"/>
                        </a:cxn>
                        <a:cxn ang="T124">
                          <a:pos x="T68" y="T69"/>
                        </a:cxn>
                        <a:cxn ang="T125">
                          <a:pos x="T70" y="T71"/>
                        </a:cxn>
                        <a:cxn ang="T126">
                          <a:pos x="T72" y="T73"/>
                        </a:cxn>
                        <a:cxn ang="T127">
                          <a:pos x="T74" y="T75"/>
                        </a:cxn>
                        <a:cxn ang="T128">
                          <a:pos x="T76" y="T77"/>
                        </a:cxn>
                        <a:cxn ang="T129">
                          <a:pos x="T78" y="T79"/>
                        </a:cxn>
                        <a:cxn ang="T130">
                          <a:pos x="T80" y="T81"/>
                        </a:cxn>
                        <a:cxn ang="T131">
                          <a:pos x="T82" y="T83"/>
                        </a:cxn>
                        <a:cxn ang="T132">
                          <a:pos x="T84" y="T85"/>
                        </a:cxn>
                        <a:cxn ang="T133">
                          <a:pos x="T86" y="T87"/>
                        </a:cxn>
                        <a:cxn ang="T134">
                          <a:pos x="T88" y="T89"/>
                        </a:cxn>
                      </a:cxnLst>
                      <a:rect l="T135" t="T136" r="T137" b="T138"/>
                      <a:pathLst>
                        <a:path w="438" h="318">
                          <a:moveTo>
                            <a:pt x="12" y="257"/>
                          </a:moveTo>
                          <a:lnTo>
                            <a:pt x="17" y="257"/>
                          </a:lnTo>
                          <a:lnTo>
                            <a:pt x="22" y="256"/>
                          </a:lnTo>
                          <a:lnTo>
                            <a:pt x="26" y="254"/>
                          </a:lnTo>
                          <a:lnTo>
                            <a:pt x="30" y="252"/>
                          </a:lnTo>
                          <a:lnTo>
                            <a:pt x="34" y="249"/>
                          </a:lnTo>
                          <a:lnTo>
                            <a:pt x="37" y="246"/>
                          </a:lnTo>
                          <a:lnTo>
                            <a:pt x="40" y="243"/>
                          </a:lnTo>
                          <a:lnTo>
                            <a:pt x="44" y="241"/>
                          </a:lnTo>
                          <a:lnTo>
                            <a:pt x="48" y="239"/>
                          </a:lnTo>
                          <a:lnTo>
                            <a:pt x="51" y="238"/>
                          </a:lnTo>
                          <a:lnTo>
                            <a:pt x="55" y="239"/>
                          </a:lnTo>
                          <a:lnTo>
                            <a:pt x="60" y="241"/>
                          </a:lnTo>
                          <a:lnTo>
                            <a:pt x="65" y="245"/>
                          </a:lnTo>
                          <a:lnTo>
                            <a:pt x="70" y="248"/>
                          </a:lnTo>
                          <a:lnTo>
                            <a:pt x="75" y="251"/>
                          </a:lnTo>
                          <a:lnTo>
                            <a:pt x="81" y="253"/>
                          </a:lnTo>
                          <a:lnTo>
                            <a:pt x="86" y="256"/>
                          </a:lnTo>
                          <a:lnTo>
                            <a:pt x="92" y="257"/>
                          </a:lnTo>
                          <a:lnTo>
                            <a:pt x="98" y="259"/>
                          </a:lnTo>
                          <a:lnTo>
                            <a:pt x="104" y="259"/>
                          </a:lnTo>
                          <a:lnTo>
                            <a:pt x="110" y="259"/>
                          </a:lnTo>
                          <a:lnTo>
                            <a:pt x="115" y="259"/>
                          </a:lnTo>
                          <a:lnTo>
                            <a:pt x="121" y="257"/>
                          </a:lnTo>
                          <a:lnTo>
                            <a:pt x="126" y="254"/>
                          </a:lnTo>
                          <a:lnTo>
                            <a:pt x="133" y="252"/>
                          </a:lnTo>
                          <a:lnTo>
                            <a:pt x="141" y="249"/>
                          </a:lnTo>
                          <a:lnTo>
                            <a:pt x="149" y="247"/>
                          </a:lnTo>
                          <a:lnTo>
                            <a:pt x="158" y="245"/>
                          </a:lnTo>
                          <a:lnTo>
                            <a:pt x="167" y="244"/>
                          </a:lnTo>
                          <a:lnTo>
                            <a:pt x="176" y="243"/>
                          </a:lnTo>
                          <a:lnTo>
                            <a:pt x="185" y="242"/>
                          </a:lnTo>
                          <a:lnTo>
                            <a:pt x="193" y="242"/>
                          </a:lnTo>
                          <a:lnTo>
                            <a:pt x="200" y="242"/>
                          </a:lnTo>
                          <a:lnTo>
                            <a:pt x="205" y="242"/>
                          </a:lnTo>
                          <a:lnTo>
                            <a:pt x="208" y="242"/>
                          </a:lnTo>
                          <a:lnTo>
                            <a:pt x="209" y="241"/>
                          </a:lnTo>
                          <a:lnTo>
                            <a:pt x="260" y="260"/>
                          </a:lnTo>
                          <a:lnTo>
                            <a:pt x="261" y="260"/>
                          </a:lnTo>
                          <a:lnTo>
                            <a:pt x="263" y="260"/>
                          </a:lnTo>
                          <a:lnTo>
                            <a:pt x="266" y="261"/>
                          </a:lnTo>
                          <a:lnTo>
                            <a:pt x="269" y="263"/>
                          </a:lnTo>
                          <a:lnTo>
                            <a:pt x="273" y="264"/>
                          </a:lnTo>
                          <a:lnTo>
                            <a:pt x="277" y="267"/>
                          </a:lnTo>
                          <a:lnTo>
                            <a:pt x="282" y="270"/>
                          </a:lnTo>
                          <a:lnTo>
                            <a:pt x="286" y="273"/>
                          </a:lnTo>
                          <a:lnTo>
                            <a:pt x="290" y="278"/>
                          </a:lnTo>
                          <a:lnTo>
                            <a:pt x="293" y="283"/>
                          </a:lnTo>
                          <a:lnTo>
                            <a:pt x="297" y="288"/>
                          </a:lnTo>
                          <a:lnTo>
                            <a:pt x="298" y="295"/>
                          </a:lnTo>
                          <a:lnTo>
                            <a:pt x="300" y="302"/>
                          </a:lnTo>
                          <a:lnTo>
                            <a:pt x="304" y="307"/>
                          </a:lnTo>
                          <a:lnTo>
                            <a:pt x="308" y="312"/>
                          </a:lnTo>
                          <a:lnTo>
                            <a:pt x="312" y="315"/>
                          </a:lnTo>
                          <a:lnTo>
                            <a:pt x="316" y="317"/>
                          </a:lnTo>
                          <a:lnTo>
                            <a:pt x="322" y="318"/>
                          </a:lnTo>
                          <a:lnTo>
                            <a:pt x="326" y="318"/>
                          </a:lnTo>
                          <a:lnTo>
                            <a:pt x="331" y="316"/>
                          </a:lnTo>
                          <a:lnTo>
                            <a:pt x="336" y="313"/>
                          </a:lnTo>
                          <a:lnTo>
                            <a:pt x="340" y="308"/>
                          </a:lnTo>
                          <a:lnTo>
                            <a:pt x="343" y="302"/>
                          </a:lnTo>
                          <a:lnTo>
                            <a:pt x="346" y="295"/>
                          </a:lnTo>
                          <a:lnTo>
                            <a:pt x="349" y="288"/>
                          </a:lnTo>
                          <a:lnTo>
                            <a:pt x="352" y="281"/>
                          </a:lnTo>
                          <a:lnTo>
                            <a:pt x="355" y="275"/>
                          </a:lnTo>
                          <a:lnTo>
                            <a:pt x="359" y="271"/>
                          </a:lnTo>
                          <a:lnTo>
                            <a:pt x="363" y="267"/>
                          </a:lnTo>
                          <a:lnTo>
                            <a:pt x="367" y="264"/>
                          </a:lnTo>
                          <a:lnTo>
                            <a:pt x="372" y="261"/>
                          </a:lnTo>
                          <a:lnTo>
                            <a:pt x="377" y="260"/>
                          </a:lnTo>
                          <a:lnTo>
                            <a:pt x="382" y="259"/>
                          </a:lnTo>
                          <a:lnTo>
                            <a:pt x="388" y="258"/>
                          </a:lnTo>
                          <a:lnTo>
                            <a:pt x="393" y="259"/>
                          </a:lnTo>
                          <a:lnTo>
                            <a:pt x="400" y="260"/>
                          </a:lnTo>
                          <a:lnTo>
                            <a:pt x="406" y="261"/>
                          </a:lnTo>
                          <a:lnTo>
                            <a:pt x="412" y="261"/>
                          </a:lnTo>
                          <a:lnTo>
                            <a:pt x="418" y="260"/>
                          </a:lnTo>
                          <a:lnTo>
                            <a:pt x="423" y="259"/>
                          </a:lnTo>
                          <a:lnTo>
                            <a:pt x="427" y="257"/>
                          </a:lnTo>
                          <a:lnTo>
                            <a:pt x="431" y="253"/>
                          </a:lnTo>
                          <a:lnTo>
                            <a:pt x="434" y="249"/>
                          </a:lnTo>
                          <a:lnTo>
                            <a:pt x="437" y="245"/>
                          </a:lnTo>
                          <a:lnTo>
                            <a:pt x="438" y="240"/>
                          </a:lnTo>
                          <a:lnTo>
                            <a:pt x="438" y="234"/>
                          </a:lnTo>
                          <a:lnTo>
                            <a:pt x="437" y="229"/>
                          </a:lnTo>
                          <a:lnTo>
                            <a:pt x="435" y="222"/>
                          </a:lnTo>
                          <a:lnTo>
                            <a:pt x="431" y="216"/>
                          </a:lnTo>
                          <a:lnTo>
                            <a:pt x="427" y="209"/>
                          </a:lnTo>
                          <a:lnTo>
                            <a:pt x="423" y="201"/>
                          </a:lnTo>
                          <a:lnTo>
                            <a:pt x="418" y="192"/>
                          </a:lnTo>
                          <a:lnTo>
                            <a:pt x="413" y="182"/>
                          </a:lnTo>
                          <a:lnTo>
                            <a:pt x="408" y="171"/>
                          </a:lnTo>
                          <a:lnTo>
                            <a:pt x="402" y="160"/>
                          </a:lnTo>
                          <a:lnTo>
                            <a:pt x="397" y="145"/>
                          </a:lnTo>
                          <a:lnTo>
                            <a:pt x="393" y="130"/>
                          </a:lnTo>
                          <a:lnTo>
                            <a:pt x="388" y="113"/>
                          </a:lnTo>
                          <a:lnTo>
                            <a:pt x="384" y="94"/>
                          </a:lnTo>
                          <a:lnTo>
                            <a:pt x="381" y="73"/>
                          </a:lnTo>
                          <a:lnTo>
                            <a:pt x="372" y="52"/>
                          </a:lnTo>
                          <a:lnTo>
                            <a:pt x="354" y="34"/>
                          </a:lnTo>
                          <a:lnTo>
                            <a:pt x="328" y="19"/>
                          </a:lnTo>
                          <a:lnTo>
                            <a:pt x="297" y="8"/>
                          </a:lnTo>
                          <a:lnTo>
                            <a:pt x="261" y="2"/>
                          </a:lnTo>
                          <a:lnTo>
                            <a:pt x="223" y="0"/>
                          </a:lnTo>
                          <a:lnTo>
                            <a:pt x="185" y="4"/>
                          </a:lnTo>
                          <a:lnTo>
                            <a:pt x="150" y="14"/>
                          </a:lnTo>
                          <a:lnTo>
                            <a:pt x="118" y="29"/>
                          </a:lnTo>
                          <a:lnTo>
                            <a:pt x="91" y="51"/>
                          </a:lnTo>
                          <a:lnTo>
                            <a:pt x="72" y="81"/>
                          </a:lnTo>
                          <a:lnTo>
                            <a:pt x="63" y="117"/>
                          </a:lnTo>
                          <a:lnTo>
                            <a:pt x="59" y="153"/>
                          </a:lnTo>
                          <a:lnTo>
                            <a:pt x="55" y="180"/>
                          </a:lnTo>
                          <a:lnTo>
                            <a:pt x="51" y="200"/>
                          </a:lnTo>
                          <a:lnTo>
                            <a:pt x="48" y="212"/>
                          </a:lnTo>
                          <a:lnTo>
                            <a:pt x="44" y="219"/>
                          </a:lnTo>
                          <a:lnTo>
                            <a:pt x="40" y="223"/>
                          </a:lnTo>
                          <a:lnTo>
                            <a:pt x="37" y="222"/>
                          </a:lnTo>
                          <a:lnTo>
                            <a:pt x="33" y="220"/>
                          </a:lnTo>
                          <a:lnTo>
                            <a:pt x="30" y="217"/>
                          </a:lnTo>
                          <a:lnTo>
                            <a:pt x="26" y="214"/>
                          </a:lnTo>
                          <a:lnTo>
                            <a:pt x="22" y="212"/>
                          </a:lnTo>
                          <a:lnTo>
                            <a:pt x="18" y="212"/>
                          </a:lnTo>
                          <a:lnTo>
                            <a:pt x="14" y="216"/>
                          </a:lnTo>
                          <a:lnTo>
                            <a:pt x="11" y="219"/>
                          </a:lnTo>
                          <a:lnTo>
                            <a:pt x="8" y="223"/>
                          </a:lnTo>
                          <a:lnTo>
                            <a:pt x="5" y="228"/>
                          </a:lnTo>
                          <a:lnTo>
                            <a:pt x="3" y="233"/>
                          </a:lnTo>
                          <a:lnTo>
                            <a:pt x="1" y="238"/>
                          </a:lnTo>
                          <a:lnTo>
                            <a:pt x="0" y="242"/>
                          </a:lnTo>
                          <a:lnTo>
                            <a:pt x="0" y="247"/>
                          </a:lnTo>
                          <a:lnTo>
                            <a:pt x="2" y="250"/>
                          </a:lnTo>
                          <a:lnTo>
                            <a:pt x="4" y="253"/>
                          </a:lnTo>
                          <a:lnTo>
                            <a:pt x="7" y="256"/>
                          </a:lnTo>
                          <a:lnTo>
                            <a:pt x="12" y="257"/>
                          </a:lnTo>
                          <a:close/>
                        </a:path>
                      </a:pathLst>
                    </a:custGeom>
                    <a:solidFill>
                      <a:srgbClr val="FF0000"/>
                    </a:solidFill>
                    <a:ln w="12700">
                      <a:solidFill>
                        <a:srgbClr val="FFFF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pPr eaLnBrk="0" hangingPunct="0"/>
                      <a:endParaRPr lang="en-US" sz="1519" dirty="0">
                        <a:solidFill>
                          <a:srgbClr val="FFFFFF"/>
                        </a:solidFill>
                      </a:endParaRPr>
                    </a:p>
                  </p:txBody>
                </p:sp>
                <p:sp>
                  <p:nvSpPr>
                    <p:cNvPr id="627" name="Text Box 1753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6689949" y="6195612"/>
                      <a:ext cx="458443" cy="142704"/>
                    </a:xfrm>
                    <a:prstGeom prst="rect">
                      <a:avLst/>
                    </a:prstGeom>
                    <a:noFill/>
                    <a:ln w="9525" algn="ctr">
                      <a:noFill/>
                      <a:miter lim="800000"/>
                      <a:headEnd/>
                      <a:tailEnd/>
                    </a:ln>
                  </p:spPr>
                  <p:txBody>
                    <a:bodyPr>
                      <a:spAutoFit/>
                    </a:bodyPr>
                    <a:lstStyle/>
                    <a:p>
                      <a:pPr eaLnBrk="0" hangingPunct="0">
                        <a:spcBef>
                          <a:spcPct val="50000"/>
                        </a:spcBef>
                      </a:pPr>
                      <a:r>
                        <a:rPr lang="en-US" sz="844" b="1" dirty="0">
                          <a:solidFill>
                            <a:srgbClr val="FFFFFF"/>
                          </a:solidFill>
                        </a:rPr>
                        <a:t> A-I</a:t>
                      </a:r>
                    </a:p>
                  </p:txBody>
                </p:sp>
              </p:grpSp>
              <p:sp>
                <p:nvSpPr>
                  <p:cNvPr id="625" name="Oval 27"/>
                  <p:cNvSpPr>
                    <a:spLocks noChangeAspect="1"/>
                  </p:cNvSpPr>
                  <p:nvPr/>
                </p:nvSpPr>
                <p:spPr bwMode="auto">
                  <a:xfrm rot="1718379">
                    <a:off x="6815265" y="5800467"/>
                    <a:ext cx="38232" cy="44870"/>
                  </a:xfrm>
                  <a:prstGeom prst="ellipse">
                    <a:avLst/>
                  </a:prstGeom>
                  <a:solidFill>
                    <a:srgbClr val="6699FF"/>
                  </a:solidFill>
                  <a:ln w="19050">
                    <a:solidFill>
                      <a:srgbClr val="6699FF"/>
                    </a:solidFill>
                    <a:headEnd type="none" w="med" len="med"/>
                    <a:tailEnd type="none" w="med" len="med"/>
                  </a:ln>
                  <a:effectLst>
                    <a:outerShdw blurRad="40000" dist="23000" dir="5400000" rotWithShape="0">
                      <a:srgbClr val="000000">
                        <a:alpha val="35000"/>
                      </a:srgbClr>
                    </a:outerShdw>
                  </a:effectLst>
                  <a:scene3d>
                    <a:camera prst="orthographicFront">
                      <a:rot lat="0" lon="0" rev="0"/>
                    </a:camera>
                    <a:lightRig rig="threePt" dir="t">
                      <a:rot lat="0" lon="0" rev="1200000"/>
                    </a:lightRig>
                  </a:scene3d>
                  <a:sp3d>
                    <a:bevelT w="63500" h="25400"/>
                  </a:sp3d>
                </p:spPr>
                <p:txBody>
                  <a:bodyPr wrap="none" anchor="ctr"/>
                  <a:lstStyle/>
                  <a:p>
                    <a:pPr eaLnBrk="0" hangingPunct="0">
                      <a:defRPr/>
                    </a:pPr>
                    <a:endParaRPr lang="en-US" sz="1519" dirty="0">
                      <a:solidFill>
                        <a:srgbClr val="FFFFFF"/>
                      </a:solidFill>
                    </a:endParaRPr>
                  </a:p>
                </p:txBody>
              </p:sp>
            </p:grpSp>
          </p:grpSp>
          <p:sp>
            <p:nvSpPr>
              <p:cNvPr id="738" name="Freeform 625"/>
              <p:cNvSpPr>
                <a:spLocks noChangeArrowheads="1"/>
              </p:cNvSpPr>
              <p:nvPr/>
            </p:nvSpPr>
            <p:spPr bwMode="auto">
              <a:xfrm rot="20007809">
                <a:off x="7876108" y="4712681"/>
                <a:ext cx="1736672" cy="465494"/>
              </a:xfrm>
              <a:custGeom>
                <a:avLst/>
                <a:gdLst>
                  <a:gd name="T0" fmla="*/ 123826 w 902043"/>
                  <a:gd name="T1" fmla="*/ 375518 h 700216"/>
                  <a:gd name="T2" fmla="*/ 154027 w 902043"/>
                  <a:gd name="T3" fmla="*/ 229728 h 700216"/>
                  <a:gd name="T4" fmla="*/ 208390 w 902043"/>
                  <a:gd name="T5" fmla="*/ 189968 h 700216"/>
                  <a:gd name="T6" fmla="*/ 217451 w 902043"/>
                  <a:gd name="T7" fmla="*/ 83938 h 700216"/>
                  <a:gd name="T8" fmla="*/ 190269 w 902043"/>
                  <a:gd name="T9" fmla="*/ 11044 h 700216"/>
                  <a:gd name="T10" fmla="*/ 141947 w 902043"/>
                  <a:gd name="T11" fmla="*/ 17672 h 700216"/>
                  <a:gd name="T12" fmla="*/ 123826 w 902043"/>
                  <a:gd name="T13" fmla="*/ 77313 h 700216"/>
                  <a:gd name="T14" fmla="*/ 120806 w 902043"/>
                  <a:gd name="T15" fmla="*/ 143579 h 700216"/>
                  <a:gd name="T16" fmla="*/ 114765 w 902043"/>
                  <a:gd name="T17" fmla="*/ 189968 h 700216"/>
                  <a:gd name="T18" fmla="*/ 87585 w 902043"/>
                  <a:gd name="T19" fmla="*/ 216475 h 700216"/>
                  <a:gd name="T20" fmla="*/ 39262 w 902043"/>
                  <a:gd name="T21" fmla="*/ 223102 h 700216"/>
                  <a:gd name="T22" fmla="*/ 0 w 902043"/>
                  <a:gd name="T23" fmla="*/ 223102 h 70021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w 902043"/>
                  <a:gd name="T37" fmla="*/ 0 h 700216"/>
                  <a:gd name="T38" fmla="*/ 902043 w 902043"/>
                  <a:gd name="T39" fmla="*/ 700216 h 700216"/>
                  <a:gd name="connsiteX0" fmla="*/ 572251 w 895308"/>
                  <a:gd name="connsiteY0" fmla="*/ 569883 h 569883"/>
                  <a:gd name="connsiteX1" fmla="*/ 630194 w 895308"/>
                  <a:gd name="connsiteY1" fmla="*/ 418357 h 569883"/>
                  <a:gd name="connsiteX2" fmla="*/ 852616 w 895308"/>
                  <a:gd name="connsiteY2" fmla="*/ 344217 h 569883"/>
                  <a:gd name="connsiteX3" fmla="*/ 889686 w 895308"/>
                  <a:gd name="connsiteY3" fmla="*/ 146508 h 569883"/>
                  <a:gd name="connsiteX4" fmla="*/ 778475 w 895308"/>
                  <a:gd name="connsiteY4" fmla="*/ 10584 h 569883"/>
                  <a:gd name="connsiteX5" fmla="*/ 580767 w 895308"/>
                  <a:gd name="connsiteY5" fmla="*/ 22941 h 569883"/>
                  <a:gd name="connsiteX6" fmla="*/ 506627 w 895308"/>
                  <a:gd name="connsiteY6" fmla="*/ 134152 h 569883"/>
                  <a:gd name="connsiteX7" fmla="*/ 494270 w 895308"/>
                  <a:gd name="connsiteY7" fmla="*/ 257719 h 569883"/>
                  <a:gd name="connsiteX8" fmla="*/ 469556 w 895308"/>
                  <a:gd name="connsiteY8" fmla="*/ 344217 h 569883"/>
                  <a:gd name="connsiteX9" fmla="*/ 358346 w 895308"/>
                  <a:gd name="connsiteY9" fmla="*/ 393644 h 569883"/>
                  <a:gd name="connsiteX10" fmla="*/ 160638 w 895308"/>
                  <a:gd name="connsiteY10" fmla="*/ 406000 h 569883"/>
                  <a:gd name="connsiteX11" fmla="*/ 0 w 895308"/>
                  <a:gd name="connsiteY11" fmla="*/ 406000 h 569883"/>
                  <a:gd name="connsiteX0" fmla="*/ 589655 w 895308"/>
                  <a:gd name="connsiteY0" fmla="*/ 544032 h 544032"/>
                  <a:gd name="connsiteX1" fmla="*/ 630194 w 895308"/>
                  <a:gd name="connsiteY1" fmla="*/ 418357 h 544032"/>
                  <a:gd name="connsiteX2" fmla="*/ 852616 w 895308"/>
                  <a:gd name="connsiteY2" fmla="*/ 344217 h 544032"/>
                  <a:gd name="connsiteX3" fmla="*/ 889686 w 895308"/>
                  <a:gd name="connsiteY3" fmla="*/ 146508 h 544032"/>
                  <a:gd name="connsiteX4" fmla="*/ 778475 w 895308"/>
                  <a:gd name="connsiteY4" fmla="*/ 10584 h 544032"/>
                  <a:gd name="connsiteX5" fmla="*/ 580767 w 895308"/>
                  <a:gd name="connsiteY5" fmla="*/ 22941 h 544032"/>
                  <a:gd name="connsiteX6" fmla="*/ 506627 w 895308"/>
                  <a:gd name="connsiteY6" fmla="*/ 134152 h 544032"/>
                  <a:gd name="connsiteX7" fmla="*/ 494270 w 895308"/>
                  <a:gd name="connsiteY7" fmla="*/ 257719 h 544032"/>
                  <a:gd name="connsiteX8" fmla="*/ 469556 w 895308"/>
                  <a:gd name="connsiteY8" fmla="*/ 344217 h 544032"/>
                  <a:gd name="connsiteX9" fmla="*/ 358346 w 895308"/>
                  <a:gd name="connsiteY9" fmla="*/ 393644 h 544032"/>
                  <a:gd name="connsiteX10" fmla="*/ 160638 w 895308"/>
                  <a:gd name="connsiteY10" fmla="*/ 406000 h 544032"/>
                  <a:gd name="connsiteX11" fmla="*/ 0 w 895308"/>
                  <a:gd name="connsiteY11" fmla="*/ 406000 h 544032"/>
                  <a:gd name="connsiteX0" fmla="*/ 589655 w 895308"/>
                  <a:gd name="connsiteY0" fmla="*/ 544032 h 544032"/>
                  <a:gd name="connsiteX1" fmla="*/ 630194 w 895308"/>
                  <a:gd name="connsiteY1" fmla="*/ 418357 h 544032"/>
                  <a:gd name="connsiteX2" fmla="*/ 852616 w 895308"/>
                  <a:gd name="connsiteY2" fmla="*/ 344217 h 544032"/>
                  <a:gd name="connsiteX3" fmla="*/ 889686 w 895308"/>
                  <a:gd name="connsiteY3" fmla="*/ 146508 h 544032"/>
                  <a:gd name="connsiteX4" fmla="*/ 778475 w 895308"/>
                  <a:gd name="connsiteY4" fmla="*/ 10584 h 544032"/>
                  <a:gd name="connsiteX5" fmla="*/ 580767 w 895308"/>
                  <a:gd name="connsiteY5" fmla="*/ 22941 h 544032"/>
                  <a:gd name="connsiteX6" fmla="*/ 506627 w 895308"/>
                  <a:gd name="connsiteY6" fmla="*/ 134152 h 544032"/>
                  <a:gd name="connsiteX7" fmla="*/ 494270 w 895308"/>
                  <a:gd name="connsiteY7" fmla="*/ 257719 h 544032"/>
                  <a:gd name="connsiteX8" fmla="*/ 469556 w 895308"/>
                  <a:gd name="connsiteY8" fmla="*/ 344217 h 544032"/>
                  <a:gd name="connsiteX9" fmla="*/ 358346 w 895308"/>
                  <a:gd name="connsiteY9" fmla="*/ 393644 h 544032"/>
                  <a:gd name="connsiteX10" fmla="*/ 160638 w 895308"/>
                  <a:gd name="connsiteY10" fmla="*/ 406000 h 544032"/>
                  <a:gd name="connsiteX11" fmla="*/ 0 w 895308"/>
                  <a:gd name="connsiteY11" fmla="*/ 406001 h 544032"/>
                  <a:gd name="connsiteX0" fmla="*/ 807558 w 1113211"/>
                  <a:gd name="connsiteY0" fmla="*/ 544032 h 544032"/>
                  <a:gd name="connsiteX1" fmla="*/ 848097 w 1113211"/>
                  <a:gd name="connsiteY1" fmla="*/ 418357 h 544032"/>
                  <a:gd name="connsiteX2" fmla="*/ 1070519 w 1113211"/>
                  <a:gd name="connsiteY2" fmla="*/ 344217 h 544032"/>
                  <a:gd name="connsiteX3" fmla="*/ 1107589 w 1113211"/>
                  <a:gd name="connsiteY3" fmla="*/ 146508 h 544032"/>
                  <a:gd name="connsiteX4" fmla="*/ 996378 w 1113211"/>
                  <a:gd name="connsiteY4" fmla="*/ 10584 h 544032"/>
                  <a:gd name="connsiteX5" fmla="*/ 798670 w 1113211"/>
                  <a:gd name="connsiteY5" fmla="*/ 22941 h 544032"/>
                  <a:gd name="connsiteX6" fmla="*/ 724530 w 1113211"/>
                  <a:gd name="connsiteY6" fmla="*/ 134152 h 544032"/>
                  <a:gd name="connsiteX7" fmla="*/ 712173 w 1113211"/>
                  <a:gd name="connsiteY7" fmla="*/ 257719 h 544032"/>
                  <a:gd name="connsiteX8" fmla="*/ 687459 w 1113211"/>
                  <a:gd name="connsiteY8" fmla="*/ 344217 h 544032"/>
                  <a:gd name="connsiteX9" fmla="*/ 576249 w 1113211"/>
                  <a:gd name="connsiteY9" fmla="*/ 393644 h 544032"/>
                  <a:gd name="connsiteX10" fmla="*/ 378541 w 1113211"/>
                  <a:gd name="connsiteY10" fmla="*/ 406000 h 544032"/>
                  <a:gd name="connsiteX11" fmla="*/ 0 w 1113211"/>
                  <a:gd name="connsiteY11" fmla="*/ 398553 h 544032"/>
                  <a:gd name="connsiteX0" fmla="*/ 1119812 w 1425465"/>
                  <a:gd name="connsiteY0" fmla="*/ 544032 h 544032"/>
                  <a:gd name="connsiteX1" fmla="*/ 1160351 w 1425465"/>
                  <a:gd name="connsiteY1" fmla="*/ 418357 h 544032"/>
                  <a:gd name="connsiteX2" fmla="*/ 1382773 w 1425465"/>
                  <a:gd name="connsiteY2" fmla="*/ 344217 h 544032"/>
                  <a:gd name="connsiteX3" fmla="*/ 1419843 w 1425465"/>
                  <a:gd name="connsiteY3" fmla="*/ 146508 h 544032"/>
                  <a:gd name="connsiteX4" fmla="*/ 1308632 w 1425465"/>
                  <a:gd name="connsiteY4" fmla="*/ 10584 h 544032"/>
                  <a:gd name="connsiteX5" fmla="*/ 1110924 w 1425465"/>
                  <a:gd name="connsiteY5" fmla="*/ 22941 h 544032"/>
                  <a:gd name="connsiteX6" fmla="*/ 1036784 w 1425465"/>
                  <a:gd name="connsiteY6" fmla="*/ 134152 h 544032"/>
                  <a:gd name="connsiteX7" fmla="*/ 1024427 w 1425465"/>
                  <a:gd name="connsiteY7" fmla="*/ 257719 h 544032"/>
                  <a:gd name="connsiteX8" fmla="*/ 999713 w 1425465"/>
                  <a:gd name="connsiteY8" fmla="*/ 344217 h 544032"/>
                  <a:gd name="connsiteX9" fmla="*/ 888503 w 1425465"/>
                  <a:gd name="connsiteY9" fmla="*/ 393644 h 544032"/>
                  <a:gd name="connsiteX10" fmla="*/ 690795 w 1425465"/>
                  <a:gd name="connsiteY10" fmla="*/ 406000 h 544032"/>
                  <a:gd name="connsiteX11" fmla="*/ 0 w 1425465"/>
                  <a:gd name="connsiteY11" fmla="*/ 396968 h 544032"/>
                  <a:gd name="connsiteX0" fmla="*/ 1478741 w 1784394"/>
                  <a:gd name="connsiteY0" fmla="*/ 544032 h 544032"/>
                  <a:gd name="connsiteX1" fmla="*/ 1519280 w 1784394"/>
                  <a:gd name="connsiteY1" fmla="*/ 418357 h 544032"/>
                  <a:gd name="connsiteX2" fmla="*/ 1741702 w 1784394"/>
                  <a:gd name="connsiteY2" fmla="*/ 344217 h 544032"/>
                  <a:gd name="connsiteX3" fmla="*/ 1778772 w 1784394"/>
                  <a:gd name="connsiteY3" fmla="*/ 146508 h 544032"/>
                  <a:gd name="connsiteX4" fmla="*/ 1667561 w 1784394"/>
                  <a:gd name="connsiteY4" fmla="*/ 10584 h 544032"/>
                  <a:gd name="connsiteX5" fmla="*/ 1469853 w 1784394"/>
                  <a:gd name="connsiteY5" fmla="*/ 22941 h 544032"/>
                  <a:gd name="connsiteX6" fmla="*/ 1395713 w 1784394"/>
                  <a:gd name="connsiteY6" fmla="*/ 134152 h 544032"/>
                  <a:gd name="connsiteX7" fmla="*/ 1383356 w 1784394"/>
                  <a:gd name="connsiteY7" fmla="*/ 257719 h 544032"/>
                  <a:gd name="connsiteX8" fmla="*/ 1358642 w 1784394"/>
                  <a:gd name="connsiteY8" fmla="*/ 344217 h 544032"/>
                  <a:gd name="connsiteX9" fmla="*/ 1247432 w 1784394"/>
                  <a:gd name="connsiteY9" fmla="*/ 393644 h 544032"/>
                  <a:gd name="connsiteX10" fmla="*/ 1049724 w 1784394"/>
                  <a:gd name="connsiteY10" fmla="*/ 406000 h 544032"/>
                  <a:gd name="connsiteX11" fmla="*/ 0 w 1784394"/>
                  <a:gd name="connsiteY11" fmla="*/ 317517 h 5440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1784394" h="544032">
                    <a:moveTo>
                      <a:pt x="1478741" y="544032"/>
                    </a:moveTo>
                    <a:cubicBezTo>
                      <a:pt x="1511692" y="436940"/>
                      <a:pt x="1475453" y="451659"/>
                      <a:pt x="1519280" y="418357"/>
                    </a:cubicBezTo>
                    <a:cubicBezTo>
                      <a:pt x="1563107" y="385055"/>
                      <a:pt x="1698453" y="389525"/>
                      <a:pt x="1741702" y="344217"/>
                    </a:cubicBezTo>
                    <a:cubicBezTo>
                      <a:pt x="1784951" y="298909"/>
                      <a:pt x="1791129" y="202113"/>
                      <a:pt x="1778772" y="146508"/>
                    </a:cubicBezTo>
                    <a:cubicBezTo>
                      <a:pt x="1766415" y="90903"/>
                      <a:pt x="1719047" y="31178"/>
                      <a:pt x="1667561" y="10584"/>
                    </a:cubicBezTo>
                    <a:cubicBezTo>
                      <a:pt x="1616075" y="-10010"/>
                      <a:pt x="1515161" y="2346"/>
                      <a:pt x="1469853" y="22941"/>
                    </a:cubicBezTo>
                    <a:cubicBezTo>
                      <a:pt x="1424545" y="43536"/>
                      <a:pt x="1410129" y="95022"/>
                      <a:pt x="1395713" y="134152"/>
                    </a:cubicBezTo>
                    <a:cubicBezTo>
                      <a:pt x="1381297" y="173282"/>
                      <a:pt x="1389534" y="222708"/>
                      <a:pt x="1383356" y="257719"/>
                    </a:cubicBezTo>
                    <a:cubicBezTo>
                      <a:pt x="1377178" y="292730"/>
                      <a:pt x="1381296" y="321563"/>
                      <a:pt x="1358642" y="344217"/>
                    </a:cubicBezTo>
                    <a:cubicBezTo>
                      <a:pt x="1335988" y="366871"/>
                      <a:pt x="1298918" y="383347"/>
                      <a:pt x="1247432" y="393644"/>
                    </a:cubicBezTo>
                    <a:cubicBezTo>
                      <a:pt x="1195946" y="403941"/>
                      <a:pt x="1109448" y="403941"/>
                      <a:pt x="1049724" y="406000"/>
                    </a:cubicBezTo>
                    <a:cubicBezTo>
                      <a:pt x="990000" y="408059"/>
                      <a:pt x="50457" y="318546"/>
                      <a:pt x="0" y="317517"/>
                    </a:cubicBezTo>
                  </a:path>
                </a:pathLst>
              </a:custGeom>
              <a:noFill/>
              <a:ln w="76200" algn="ctr">
                <a:solidFill>
                  <a:srgbClr val="00B0F0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 sz="1519" dirty="0">
                  <a:solidFill>
                    <a:srgbClr val="000000"/>
                  </a:solidFill>
                </a:endParaRPr>
              </a:p>
            </p:txBody>
          </p:sp>
        </p:grpSp>
      </p:grpSp>
      <p:sp>
        <p:nvSpPr>
          <p:cNvPr id="545" name="Rectangle 6"/>
          <p:cNvSpPr>
            <a:spLocks noChangeArrowheads="1"/>
          </p:cNvSpPr>
          <p:nvPr/>
        </p:nvSpPr>
        <p:spPr bwMode="auto">
          <a:xfrm>
            <a:off x="7268" y="6361012"/>
            <a:ext cx="12224838" cy="111007"/>
          </a:xfrm>
          <a:prstGeom prst="rect">
            <a:avLst/>
          </a:prstGeom>
          <a:gradFill rotWithShape="0">
            <a:gsLst>
              <a:gs pos="0">
                <a:srgbClr val="3366FF"/>
              </a:gs>
              <a:gs pos="25000">
                <a:srgbClr val="01A78F"/>
              </a:gs>
              <a:gs pos="50000">
                <a:srgbClr val="FFFF00"/>
              </a:gs>
              <a:gs pos="75000">
                <a:srgbClr val="FF6633"/>
              </a:gs>
              <a:gs pos="100000">
                <a:srgbClr val="FF3399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sz="1519" dirty="0">
              <a:solidFill>
                <a:srgbClr val="000000"/>
              </a:solidFill>
            </a:endParaRPr>
          </a:p>
        </p:txBody>
      </p:sp>
      <p:grpSp>
        <p:nvGrpSpPr>
          <p:cNvPr id="563" name="Group 562"/>
          <p:cNvGrpSpPr/>
          <p:nvPr/>
        </p:nvGrpSpPr>
        <p:grpSpPr>
          <a:xfrm>
            <a:off x="7396027" y="4810366"/>
            <a:ext cx="950343" cy="1220480"/>
            <a:chOff x="6490030" y="1624335"/>
            <a:chExt cx="2094194" cy="2761928"/>
          </a:xfrm>
        </p:grpSpPr>
        <p:grpSp>
          <p:nvGrpSpPr>
            <p:cNvPr id="564" name="Group 563"/>
            <p:cNvGrpSpPr/>
            <p:nvPr/>
          </p:nvGrpSpPr>
          <p:grpSpPr>
            <a:xfrm>
              <a:off x="6490030" y="1624335"/>
              <a:ext cx="2094194" cy="2761928"/>
              <a:chOff x="6201799" y="1624335"/>
              <a:chExt cx="2094194" cy="2761928"/>
            </a:xfrm>
          </p:grpSpPr>
          <p:grpSp>
            <p:nvGrpSpPr>
              <p:cNvPr id="605" name="Group 604"/>
              <p:cNvGrpSpPr/>
              <p:nvPr/>
            </p:nvGrpSpPr>
            <p:grpSpPr>
              <a:xfrm>
                <a:off x="6201799" y="1624335"/>
                <a:ext cx="2074881" cy="2761928"/>
                <a:chOff x="6201799" y="1624335"/>
                <a:chExt cx="2074881" cy="2761928"/>
              </a:xfrm>
            </p:grpSpPr>
            <p:pic>
              <p:nvPicPr>
                <p:cNvPr id="607" name="Picture 606"/>
                <p:cNvPicPr>
                  <a:picLocks noChangeAspect="1"/>
                </p:cNvPicPr>
                <p:nvPr/>
              </p:nvPicPr>
              <p:blipFill>
                <a:blip r:embed="rId1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6201799" y="1624335"/>
                  <a:ext cx="2074881" cy="2761928"/>
                </a:xfrm>
                <a:prstGeom prst="rect">
                  <a:avLst/>
                </a:prstGeom>
              </p:spPr>
            </p:pic>
            <p:sp>
              <p:nvSpPr>
                <p:cNvPr id="608" name="Freeform 607"/>
                <p:cNvSpPr/>
                <p:nvPr/>
              </p:nvSpPr>
              <p:spPr>
                <a:xfrm>
                  <a:off x="6818118" y="1670304"/>
                  <a:ext cx="715732" cy="700178"/>
                </a:xfrm>
                <a:custGeom>
                  <a:avLst/>
                  <a:gdLst>
                    <a:gd name="connsiteX0" fmla="*/ 656097 w 715732"/>
                    <a:gd name="connsiteY0" fmla="*/ 78983 h 700178"/>
                    <a:gd name="connsiteX1" fmla="*/ 715732 w 715732"/>
                    <a:gd name="connsiteY1" fmla="*/ 277766 h 700178"/>
                    <a:gd name="connsiteX2" fmla="*/ 656097 w 715732"/>
                    <a:gd name="connsiteY2" fmla="*/ 496426 h 700178"/>
                    <a:gd name="connsiteX3" fmla="*/ 606401 w 715732"/>
                    <a:gd name="connsiteY3" fmla="*/ 675331 h 700178"/>
                    <a:gd name="connsiteX4" fmla="*/ 238653 w 715732"/>
                    <a:gd name="connsiteY4" fmla="*/ 655453 h 700178"/>
                    <a:gd name="connsiteX5" fmla="*/ 29932 w 715732"/>
                    <a:gd name="connsiteY5" fmla="*/ 277766 h 700178"/>
                    <a:gd name="connsiteX6" fmla="*/ 29932 w 715732"/>
                    <a:gd name="connsiteY6" fmla="*/ 98861 h 700178"/>
                    <a:gd name="connsiteX7" fmla="*/ 298288 w 715732"/>
                    <a:gd name="connsiteY7" fmla="*/ 9409 h 700178"/>
                    <a:gd name="connsiteX8" fmla="*/ 497071 w 715732"/>
                    <a:gd name="connsiteY8" fmla="*/ 9409 h 700178"/>
                    <a:gd name="connsiteX9" fmla="*/ 656097 w 715732"/>
                    <a:gd name="connsiteY9" fmla="*/ 78983 h 70017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</a:cxnLst>
                  <a:rect l="l" t="t" r="r" b="b"/>
                  <a:pathLst>
                    <a:path w="715732" h="700178">
                      <a:moveTo>
                        <a:pt x="656097" y="78983"/>
                      </a:moveTo>
                      <a:cubicBezTo>
                        <a:pt x="692541" y="123709"/>
                        <a:pt x="715732" y="208192"/>
                        <a:pt x="715732" y="277766"/>
                      </a:cubicBezTo>
                      <a:cubicBezTo>
                        <a:pt x="715732" y="347340"/>
                        <a:pt x="674319" y="430165"/>
                        <a:pt x="656097" y="496426"/>
                      </a:cubicBezTo>
                      <a:cubicBezTo>
                        <a:pt x="637875" y="562687"/>
                        <a:pt x="675975" y="648827"/>
                        <a:pt x="606401" y="675331"/>
                      </a:cubicBezTo>
                      <a:cubicBezTo>
                        <a:pt x="536827" y="701835"/>
                        <a:pt x="334731" y="721714"/>
                        <a:pt x="238653" y="655453"/>
                      </a:cubicBezTo>
                      <a:cubicBezTo>
                        <a:pt x="142575" y="589192"/>
                        <a:pt x="64719" y="370531"/>
                        <a:pt x="29932" y="277766"/>
                      </a:cubicBezTo>
                      <a:cubicBezTo>
                        <a:pt x="-4855" y="185001"/>
                        <a:pt x="-14794" y="143587"/>
                        <a:pt x="29932" y="98861"/>
                      </a:cubicBezTo>
                      <a:cubicBezTo>
                        <a:pt x="74658" y="54135"/>
                        <a:pt x="220431" y="24318"/>
                        <a:pt x="298288" y="9409"/>
                      </a:cubicBezTo>
                      <a:cubicBezTo>
                        <a:pt x="376145" y="-5500"/>
                        <a:pt x="437436" y="-530"/>
                        <a:pt x="497071" y="9409"/>
                      </a:cubicBezTo>
                      <a:cubicBezTo>
                        <a:pt x="556706" y="19348"/>
                        <a:pt x="619653" y="34257"/>
                        <a:pt x="656097" y="78983"/>
                      </a:cubicBezTo>
                      <a:close/>
                    </a:path>
                  </a:pathLst>
                </a:custGeom>
                <a:solidFill>
                  <a:srgbClr val="C00000"/>
                </a:solidFill>
                <a:ln w="952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519" dirty="0">
                    <a:solidFill>
                      <a:prstClr val="white"/>
                    </a:solidFill>
                  </a:endParaRPr>
                </a:p>
              </p:txBody>
            </p:sp>
          </p:grpSp>
          <p:sp>
            <p:nvSpPr>
              <p:cNvPr id="606" name="TextBox 605"/>
              <p:cNvSpPr txBox="1"/>
              <p:nvPr/>
            </p:nvSpPr>
            <p:spPr>
              <a:xfrm>
                <a:off x="6543391" y="2846677"/>
                <a:ext cx="1752602" cy="44401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675" b="1" dirty="0">
                    <a:solidFill>
                      <a:srgbClr val="EEECE1"/>
                    </a:solidFill>
                    <a:latin typeface="Arial" panose="020B0604020202020204" pitchFamily="34" charset="0"/>
                  </a:rPr>
                  <a:t>Cholesterol</a:t>
                </a:r>
              </a:p>
            </p:txBody>
          </p:sp>
        </p:grpSp>
        <p:sp>
          <p:nvSpPr>
            <p:cNvPr id="604" name="TextBox 603"/>
            <p:cNvSpPr txBox="1"/>
            <p:nvPr/>
          </p:nvSpPr>
          <p:spPr>
            <a:xfrm>
              <a:off x="7112510" y="1709057"/>
              <a:ext cx="987673" cy="53209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928" b="1" dirty="0">
                  <a:solidFill>
                    <a:prstClr val="white"/>
                  </a:solidFill>
                  <a:latin typeface="Arial" panose="020B0604020202020204" pitchFamily="34" charset="0"/>
                </a:rPr>
                <a:t>A-I </a:t>
              </a:r>
            </a:p>
          </p:txBody>
        </p:sp>
      </p:grpSp>
      <p:grpSp>
        <p:nvGrpSpPr>
          <p:cNvPr id="610" name="Group 609"/>
          <p:cNvGrpSpPr/>
          <p:nvPr/>
        </p:nvGrpSpPr>
        <p:grpSpPr>
          <a:xfrm>
            <a:off x="5540855" y="2124164"/>
            <a:ext cx="1189240" cy="997339"/>
            <a:chOff x="5347856" y="1927515"/>
            <a:chExt cx="1710827" cy="1434761"/>
          </a:xfrm>
        </p:grpSpPr>
        <p:pic>
          <p:nvPicPr>
            <p:cNvPr id="611" name="Picture 610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2293068">
              <a:off x="5434481" y="1927515"/>
              <a:ext cx="1100887" cy="1109563"/>
            </a:xfrm>
            <a:prstGeom prst="rect">
              <a:avLst/>
            </a:prstGeom>
          </p:spPr>
        </p:pic>
        <p:sp>
          <p:nvSpPr>
            <p:cNvPr id="612" name="TextBox 611"/>
            <p:cNvSpPr txBox="1"/>
            <p:nvPr/>
          </p:nvSpPr>
          <p:spPr>
            <a:xfrm>
              <a:off x="5765983" y="1930083"/>
              <a:ext cx="853749" cy="21596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759" b="1" dirty="0">
                  <a:solidFill>
                    <a:prstClr val="white"/>
                  </a:solidFill>
                  <a:latin typeface="Arial" panose="020B0604020202020204" pitchFamily="34" charset="0"/>
                </a:rPr>
                <a:t>B-100</a:t>
              </a:r>
            </a:p>
          </p:txBody>
        </p:sp>
        <p:grpSp>
          <p:nvGrpSpPr>
            <p:cNvPr id="613" name="Group 612"/>
            <p:cNvGrpSpPr/>
            <p:nvPr/>
          </p:nvGrpSpPr>
          <p:grpSpPr>
            <a:xfrm>
              <a:off x="5568331" y="2289823"/>
              <a:ext cx="1033540" cy="588748"/>
              <a:chOff x="3865533" y="3105152"/>
              <a:chExt cx="1752693" cy="990600"/>
            </a:xfrm>
          </p:grpSpPr>
          <p:sp>
            <p:nvSpPr>
              <p:cNvPr id="628" name="Oval 627"/>
              <p:cNvSpPr/>
              <p:nvPr/>
            </p:nvSpPr>
            <p:spPr>
              <a:xfrm>
                <a:off x="4065270" y="3105152"/>
                <a:ext cx="1089660" cy="990600"/>
              </a:xfrm>
              <a:prstGeom prst="ellipse">
                <a:avLst/>
              </a:prstGeom>
              <a:solidFill>
                <a:srgbClr val="00B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1519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629" name="TextBox 628"/>
              <p:cNvSpPr txBox="1"/>
              <p:nvPr/>
            </p:nvSpPr>
            <p:spPr>
              <a:xfrm>
                <a:off x="3865533" y="3356035"/>
                <a:ext cx="1752693" cy="44698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600" b="1" dirty="0">
                    <a:solidFill>
                      <a:srgbClr val="EEECE1"/>
                    </a:solidFill>
                    <a:latin typeface="Arial" panose="020B0604020202020204" pitchFamily="34" charset="0"/>
                  </a:rPr>
                  <a:t>Triglyerides</a:t>
                </a:r>
              </a:p>
            </p:txBody>
          </p:sp>
        </p:grpSp>
        <p:sp>
          <p:nvSpPr>
            <p:cNvPr id="614" name="TextBox 613"/>
            <p:cNvSpPr txBox="1"/>
            <p:nvPr/>
          </p:nvSpPr>
          <p:spPr>
            <a:xfrm>
              <a:off x="5347856" y="2323492"/>
              <a:ext cx="732166" cy="189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591" b="1" dirty="0">
                  <a:solidFill>
                    <a:prstClr val="white"/>
                  </a:solidFill>
                  <a:latin typeface="Arial" panose="020B0604020202020204" pitchFamily="34" charset="0"/>
                </a:rPr>
                <a:t>C-III</a:t>
              </a:r>
            </a:p>
          </p:txBody>
        </p:sp>
        <p:grpSp>
          <p:nvGrpSpPr>
            <p:cNvPr id="615" name="Group 614"/>
            <p:cNvGrpSpPr/>
            <p:nvPr/>
          </p:nvGrpSpPr>
          <p:grpSpPr>
            <a:xfrm>
              <a:off x="6281390" y="2313862"/>
              <a:ext cx="777293" cy="1048414"/>
              <a:chOff x="3400490" y="4294033"/>
              <a:chExt cx="899223" cy="1203391"/>
            </a:xfrm>
          </p:grpSpPr>
          <p:pic>
            <p:nvPicPr>
              <p:cNvPr id="616" name="Picture 615"/>
              <p:cNvPicPr>
                <a:picLocks noChangeAspect="1"/>
              </p:cNvPicPr>
              <p:nvPr/>
            </p:nvPicPr>
            <p:blipFill>
              <a:blip r:embed="rId7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400490" y="4294033"/>
                <a:ext cx="458375" cy="1203391"/>
              </a:xfrm>
              <a:prstGeom prst="rect">
                <a:avLst/>
              </a:prstGeom>
              <a:ln>
                <a:noFill/>
              </a:ln>
            </p:spPr>
          </p:pic>
          <p:sp>
            <p:nvSpPr>
              <p:cNvPr id="617" name="TextBox 616"/>
              <p:cNvSpPr txBox="1"/>
              <p:nvPr/>
            </p:nvSpPr>
            <p:spPr>
              <a:xfrm>
                <a:off x="3452695" y="4338423"/>
                <a:ext cx="847018" cy="29417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1013" b="1" dirty="0">
                    <a:solidFill>
                      <a:prstClr val="white"/>
                    </a:solidFill>
                    <a:latin typeface="Arial" panose="020B0604020202020204" pitchFamily="34" charset="0"/>
                  </a:rPr>
                  <a:t> E</a:t>
                </a:r>
              </a:p>
            </p:txBody>
          </p:sp>
        </p:grpSp>
      </p:grpSp>
      <p:grpSp>
        <p:nvGrpSpPr>
          <p:cNvPr id="643" name="Group 642"/>
          <p:cNvGrpSpPr/>
          <p:nvPr/>
        </p:nvGrpSpPr>
        <p:grpSpPr>
          <a:xfrm>
            <a:off x="7626651" y="2196062"/>
            <a:ext cx="730225" cy="972021"/>
            <a:chOff x="7798770" y="1839071"/>
            <a:chExt cx="1202951" cy="1601279"/>
          </a:xfrm>
        </p:grpSpPr>
        <p:graphicFrame>
          <p:nvGraphicFramePr>
            <p:cNvPr id="644" name="Object 643"/>
            <p:cNvGraphicFramePr>
              <a:graphicFrameLocks noChangeAspect="1"/>
            </p:cNvGraphicFramePr>
            <p:nvPr>
              <p:extLst/>
            </p:nvPr>
          </p:nvGraphicFramePr>
          <p:xfrm>
            <a:off x="7798770" y="1839071"/>
            <a:ext cx="1202951" cy="160127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207" name="Image" r:id="rId14" imgW="1917360" imgH="2552040" progId="Photoshop.Image.12">
                    <p:embed/>
                  </p:oleObj>
                </mc:Choice>
                <mc:Fallback>
                  <p:oleObj name="Image" r:id="rId14" imgW="1917360" imgH="2552040" progId="Photoshop.Image.12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9"/>
                        <a:stretch>
                          <a:fillRect/>
                        </a:stretch>
                      </p:blipFill>
                      <p:spPr>
                        <a:xfrm>
                          <a:off x="7798770" y="1839071"/>
                          <a:ext cx="1202951" cy="1601279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645" name="TextBox 644"/>
            <p:cNvSpPr txBox="1"/>
            <p:nvPr/>
          </p:nvSpPr>
          <p:spPr>
            <a:xfrm>
              <a:off x="7911333" y="2513809"/>
              <a:ext cx="1077392" cy="3042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600" b="1" dirty="0">
                  <a:solidFill>
                    <a:srgbClr val="EEECE1"/>
                  </a:solidFill>
                  <a:latin typeface="Arial" panose="020B0604020202020204" pitchFamily="34" charset="0"/>
                </a:rPr>
                <a:t>Cholesterol</a:t>
              </a:r>
            </a:p>
          </p:txBody>
        </p:sp>
        <p:sp>
          <p:nvSpPr>
            <p:cNvPr id="646" name="TextBox 645"/>
            <p:cNvSpPr txBox="1"/>
            <p:nvPr/>
          </p:nvSpPr>
          <p:spPr>
            <a:xfrm>
              <a:off x="7992970" y="1874695"/>
              <a:ext cx="987673" cy="24789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759" b="1" dirty="0">
                  <a:solidFill>
                    <a:prstClr val="white"/>
                  </a:solidFill>
                  <a:latin typeface="Arial" panose="020B0604020202020204" pitchFamily="34" charset="0"/>
                </a:rPr>
                <a:t>B-100</a:t>
              </a:r>
            </a:p>
          </p:txBody>
        </p:sp>
      </p:grpSp>
      <p:grpSp>
        <p:nvGrpSpPr>
          <p:cNvPr id="546" name="Group 545"/>
          <p:cNvGrpSpPr/>
          <p:nvPr/>
        </p:nvGrpSpPr>
        <p:grpSpPr>
          <a:xfrm>
            <a:off x="6365639" y="2954215"/>
            <a:ext cx="1587066" cy="1617785"/>
            <a:chOff x="6472837" y="3080308"/>
            <a:chExt cx="1317087" cy="1341160"/>
          </a:xfrm>
        </p:grpSpPr>
        <p:grpSp>
          <p:nvGrpSpPr>
            <p:cNvPr id="547" name="Group 546"/>
            <p:cNvGrpSpPr/>
            <p:nvPr/>
          </p:nvGrpSpPr>
          <p:grpSpPr>
            <a:xfrm rot="-60000">
              <a:off x="6946855" y="4177628"/>
              <a:ext cx="839375" cy="243840"/>
              <a:chOff x="6946871" y="4176268"/>
              <a:chExt cx="839375" cy="243840"/>
            </a:xfrm>
          </p:grpSpPr>
          <p:sp>
            <p:nvSpPr>
              <p:cNvPr id="630" name="Rectangle 629"/>
              <p:cNvSpPr/>
              <p:nvPr/>
            </p:nvSpPr>
            <p:spPr>
              <a:xfrm rot="10860000">
                <a:off x="6963286" y="4176268"/>
                <a:ext cx="822960" cy="91440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631" name="Rectangle 630"/>
              <p:cNvSpPr/>
              <p:nvPr/>
            </p:nvSpPr>
            <p:spPr>
              <a:xfrm rot="10860000">
                <a:off x="6946871" y="4328668"/>
                <a:ext cx="822960" cy="91440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grpSp>
          <p:nvGrpSpPr>
            <p:cNvPr id="551" name="Group 550"/>
            <p:cNvGrpSpPr/>
            <p:nvPr/>
          </p:nvGrpSpPr>
          <p:grpSpPr>
            <a:xfrm>
              <a:off x="6472837" y="3080308"/>
              <a:ext cx="1317087" cy="764266"/>
              <a:chOff x="6472837" y="3080308"/>
              <a:chExt cx="1317087" cy="764266"/>
            </a:xfrm>
          </p:grpSpPr>
          <p:sp>
            <p:nvSpPr>
              <p:cNvPr id="552" name="Rectangle 551"/>
              <p:cNvSpPr/>
              <p:nvPr/>
            </p:nvSpPr>
            <p:spPr>
              <a:xfrm rot="19680000">
                <a:off x="6925200" y="3469106"/>
                <a:ext cx="266388" cy="45719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554" name="Rectangle 553"/>
              <p:cNvSpPr/>
              <p:nvPr/>
            </p:nvSpPr>
            <p:spPr>
              <a:xfrm rot="771355">
                <a:off x="7523536" y="3419138"/>
                <a:ext cx="266388" cy="45719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555" name="Rectangle 554"/>
              <p:cNvSpPr/>
              <p:nvPr/>
            </p:nvSpPr>
            <p:spPr>
              <a:xfrm rot="771355">
                <a:off x="7408644" y="3571538"/>
                <a:ext cx="266388" cy="45719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556" name="Rectangle 555"/>
              <p:cNvSpPr/>
              <p:nvPr/>
            </p:nvSpPr>
            <p:spPr>
              <a:xfrm rot="19680000">
                <a:off x="7096311" y="3569081"/>
                <a:ext cx="266388" cy="45719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557" name="Rectangle 556"/>
              <p:cNvSpPr/>
              <p:nvPr/>
            </p:nvSpPr>
            <p:spPr>
              <a:xfrm rot="19680000">
                <a:off x="6753960" y="3354243"/>
                <a:ext cx="266388" cy="45719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560" name="Rectangle 559"/>
              <p:cNvSpPr/>
              <p:nvPr/>
            </p:nvSpPr>
            <p:spPr>
              <a:xfrm rot="19680000">
                <a:off x="6623258" y="3180215"/>
                <a:ext cx="266388" cy="45719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586" name="Rectangle 585"/>
              <p:cNvSpPr/>
              <p:nvPr/>
            </p:nvSpPr>
            <p:spPr>
              <a:xfrm rot="19680000">
                <a:off x="6472837" y="3080308"/>
                <a:ext cx="266388" cy="45719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609" name="Rectangle 608"/>
              <p:cNvSpPr/>
              <p:nvPr/>
            </p:nvSpPr>
            <p:spPr>
              <a:xfrm rot="19680000">
                <a:off x="7248711" y="3798855"/>
                <a:ext cx="266388" cy="45719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</p:grpSp>
      <p:grpSp>
        <p:nvGrpSpPr>
          <p:cNvPr id="632" name="Group 631"/>
          <p:cNvGrpSpPr/>
          <p:nvPr/>
        </p:nvGrpSpPr>
        <p:grpSpPr>
          <a:xfrm>
            <a:off x="7456404" y="3496962"/>
            <a:ext cx="4654770" cy="1077218"/>
            <a:chOff x="7576086" y="3594022"/>
            <a:chExt cx="4528710" cy="1036953"/>
          </a:xfrm>
        </p:grpSpPr>
        <p:cxnSp>
          <p:nvCxnSpPr>
            <p:cNvPr id="633" name="Straight Arrow Connector 632"/>
            <p:cNvCxnSpPr/>
            <p:nvPr/>
          </p:nvCxnSpPr>
          <p:spPr>
            <a:xfrm flipH="1">
              <a:off x="7576086" y="3781119"/>
              <a:ext cx="3206349" cy="0"/>
            </a:xfrm>
            <a:prstGeom prst="straightConnector1">
              <a:avLst/>
            </a:prstGeom>
            <a:ln w="762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35" name="TextBox 634"/>
            <p:cNvSpPr txBox="1"/>
            <p:nvPr/>
          </p:nvSpPr>
          <p:spPr>
            <a:xfrm>
              <a:off x="10811910" y="3594022"/>
              <a:ext cx="1292886" cy="103695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Decreased Cholesterol Transfer to LDL</a:t>
              </a:r>
              <a:endParaRPr lang="en-US" sz="16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634" name="TextBox 633"/>
          <p:cNvSpPr txBox="1"/>
          <p:nvPr/>
        </p:nvSpPr>
        <p:spPr>
          <a:xfrm>
            <a:off x="6723233" y="3845414"/>
            <a:ext cx="1618963" cy="276999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200" b="1" dirty="0" smtClean="0">
                <a:solidFill>
                  <a:prstClr val="black"/>
                </a:solidFill>
                <a:latin typeface="Arial" charset="0"/>
              </a:rPr>
              <a:t>CETP Cholesterol</a:t>
            </a:r>
            <a:endParaRPr lang="en-US" sz="1200" b="1" dirty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636" name="TextBox 635"/>
          <p:cNvSpPr txBox="1"/>
          <p:nvPr/>
        </p:nvSpPr>
        <p:spPr>
          <a:xfrm>
            <a:off x="40106" y="-98856"/>
            <a:ext cx="12192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0066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Two Mechanisms Involved in the Reduction in</a:t>
            </a:r>
            <a:br>
              <a:rPr lang="en-US" sz="3600" b="1" dirty="0" smtClean="0">
                <a:solidFill>
                  <a:srgbClr val="0066FF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600" b="1" dirty="0" smtClean="0">
                <a:solidFill>
                  <a:srgbClr val="0066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LDL-Cholesterol in Treatment with CETP Inhibitors</a:t>
            </a:r>
            <a:endParaRPr lang="en-US" sz="3600" b="1" dirty="0">
              <a:solidFill>
                <a:srgbClr val="0066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68" name="Freeform 667"/>
          <p:cNvSpPr/>
          <p:nvPr/>
        </p:nvSpPr>
        <p:spPr>
          <a:xfrm rot="360000">
            <a:off x="5134373" y="2649907"/>
            <a:ext cx="2337121" cy="775941"/>
          </a:xfrm>
          <a:custGeom>
            <a:avLst/>
            <a:gdLst>
              <a:gd name="connsiteX0" fmla="*/ 2660073 w 2660073"/>
              <a:gd name="connsiteY0" fmla="*/ 69273 h 651164"/>
              <a:gd name="connsiteX1" fmla="*/ 2424545 w 2660073"/>
              <a:gd name="connsiteY1" fmla="*/ 304800 h 651164"/>
              <a:gd name="connsiteX2" fmla="*/ 2133600 w 2660073"/>
              <a:gd name="connsiteY2" fmla="*/ 484909 h 651164"/>
              <a:gd name="connsiteX3" fmla="*/ 1759527 w 2660073"/>
              <a:gd name="connsiteY3" fmla="*/ 581891 h 651164"/>
              <a:gd name="connsiteX4" fmla="*/ 1108364 w 2660073"/>
              <a:gd name="connsiteY4" fmla="*/ 651164 h 651164"/>
              <a:gd name="connsiteX5" fmla="*/ 609600 w 2660073"/>
              <a:gd name="connsiteY5" fmla="*/ 581891 h 651164"/>
              <a:gd name="connsiteX6" fmla="*/ 221673 w 2660073"/>
              <a:gd name="connsiteY6" fmla="*/ 332509 h 651164"/>
              <a:gd name="connsiteX7" fmla="*/ 0 w 2660073"/>
              <a:gd name="connsiteY7" fmla="*/ 0 h 651164"/>
              <a:gd name="connsiteX8" fmla="*/ 0 w 2660073"/>
              <a:gd name="connsiteY8" fmla="*/ 0 h 6511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660073" h="651164">
                <a:moveTo>
                  <a:pt x="2660073" y="69273"/>
                </a:moveTo>
                <a:cubicBezTo>
                  <a:pt x="2586182" y="152400"/>
                  <a:pt x="2512291" y="235527"/>
                  <a:pt x="2424545" y="304800"/>
                </a:cubicBezTo>
                <a:cubicBezTo>
                  <a:pt x="2336799" y="374073"/>
                  <a:pt x="2244436" y="438727"/>
                  <a:pt x="2133600" y="484909"/>
                </a:cubicBezTo>
                <a:cubicBezTo>
                  <a:pt x="2022764" y="531091"/>
                  <a:pt x="1930400" y="554182"/>
                  <a:pt x="1759527" y="581891"/>
                </a:cubicBezTo>
                <a:cubicBezTo>
                  <a:pt x="1588654" y="609600"/>
                  <a:pt x="1300018" y="651164"/>
                  <a:pt x="1108364" y="651164"/>
                </a:cubicBezTo>
                <a:cubicBezTo>
                  <a:pt x="916710" y="651164"/>
                  <a:pt x="757382" y="635000"/>
                  <a:pt x="609600" y="581891"/>
                </a:cubicBezTo>
                <a:cubicBezTo>
                  <a:pt x="461818" y="528782"/>
                  <a:pt x="323273" y="429491"/>
                  <a:pt x="221673" y="332509"/>
                </a:cubicBezTo>
                <a:cubicBezTo>
                  <a:pt x="120073" y="235527"/>
                  <a:pt x="0" y="0"/>
                  <a:pt x="0" y="0"/>
                </a:cubicBezTo>
                <a:lnTo>
                  <a:pt x="0" y="0"/>
                </a:lnTo>
              </a:path>
            </a:pathLst>
          </a:custGeom>
          <a:noFill/>
          <a:ln w="762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519" dirty="0">
              <a:solidFill>
                <a:prstClr val="white"/>
              </a:solidFill>
            </a:endParaRPr>
          </a:p>
        </p:txBody>
      </p:sp>
      <p:grpSp>
        <p:nvGrpSpPr>
          <p:cNvPr id="669" name="Group 668"/>
          <p:cNvGrpSpPr/>
          <p:nvPr/>
        </p:nvGrpSpPr>
        <p:grpSpPr>
          <a:xfrm>
            <a:off x="5155487" y="1426380"/>
            <a:ext cx="7116042" cy="2003723"/>
            <a:chOff x="5118416" y="1698234"/>
            <a:chExt cx="7116042" cy="2003723"/>
          </a:xfrm>
        </p:grpSpPr>
        <p:grpSp>
          <p:nvGrpSpPr>
            <p:cNvPr id="670" name="Group 669"/>
            <p:cNvGrpSpPr/>
            <p:nvPr/>
          </p:nvGrpSpPr>
          <p:grpSpPr>
            <a:xfrm>
              <a:off x="6510624" y="1698234"/>
              <a:ext cx="5723834" cy="1856490"/>
              <a:chOff x="6479501" y="1792325"/>
              <a:chExt cx="5544909" cy="1631069"/>
            </a:xfrm>
          </p:grpSpPr>
          <p:grpSp>
            <p:nvGrpSpPr>
              <p:cNvPr id="674" name="Group 673"/>
              <p:cNvGrpSpPr/>
              <p:nvPr/>
            </p:nvGrpSpPr>
            <p:grpSpPr>
              <a:xfrm>
                <a:off x="6479501" y="2095067"/>
                <a:ext cx="4004886" cy="1328327"/>
                <a:chOff x="6479501" y="2175077"/>
                <a:chExt cx="4004886" cy="1328327"/>
              </a:xfrm>
            </p:grpSpPr>
            <p:cxnSp>
              <p:nvCxnSpPr>
                <p:cNvPr id="677" name="Straight Arrow Connector 676"/>
                <p:cNvCxnSpPr/>
                <p:nvPr/>
              </p:nvCxnSpPr>
              <p:spPr>
                <a:xfrm rot="10800000" flipV="1">
                  <a:off x="6479501" y="2175077"/>
                  <a:ext cx="697649" cy="1328327"/>
                </a:xfrm>
                <a:prstGeom prst="straightConnector1">
                  <a:avLst/>
                </a:prstGeom>
                <a:ln w="76200">
                  <a:solidFill>
                    <a:schemeClr val="tx1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78" name="Straight Connector 677"/>
                <p:cNvCxnSpPr/>
                <p:nvPr/>
              </p:nvCxnSpPr>
              <p:spPr>
                <a:xfrm>
                  <a:off x="7163763" y="2195909"/>
                  <a:ext cx="3320624" cy="0"/>
                </a:xfrm>
                <a:prstGeom prst="line">
                  <a:avLst/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676" name="TextBox 675"/>
              <p:cNvSpPr txBox="1"/>
              <p:nvPr/>
            </p:nvSpPr>
            <p:spPr>
              <a:xfrm>
                <a:off x="10514898" y="1792325"/>
                <a:ext cx="1509512" cy="73008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6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Increased LDL </a:t>
                </a:r>
                <a:r>
                  <a:rPr lang="en-US" sz="1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C</a:t>
                </a:r>
                <a:r>
                  <a:rPr lang="en-US" sz="16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atabolism </a:t>
                </a:r>
                <a:endParaRPr lang="en-US" sz="16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672" name="Freeform 671"/>
            <p:cNvSpPr/>
            <p:nvPr/>
          </p:nvSpPr>
          <p:spPr>
            <a:xfrm rot="360000">
              <a:off x="5118416" y="2926016"/>
              <a:ext cx="2337121" cy="775941"/>
            </a:xfrm>
            <a:custGeom>
              <a:avLst/>
              <a:gdLst>
                <a:gd name="connsiteX0" fmla="*/ 2660073 w 2660073"/>
                <a:gd name="connsiteY0" fmla="*/ 69273 h 651164"/>
                <a:gd name="connsiteX1" fmla="*/ 2424545 w 2660073"/>
                <a:gd name="connsiteY1" fmla="*/ 304800 h 651164"/>
                <a:gd name="connsiteX2" fmla="*/ 2133600 w 2660073"/>
                <a:gd name="connsiteY2" fmla="*/ 484909 h 651164"/>
                <a:gd name="connsiteX3" fmla="*/ 1759527 w 2660073"/>
                <a:gd name="connsiteY3" fmla="*/ 581891 h 651164"/>
                <a:gd name="connsiteX4" fmla="*/ 1108364 w 2660073"/>
                <a:gd name="connsiteY4" fmla="*/ 651164 h 651164"/>
                <a:gd name="connsiteX5" fmla="*/ 609600 w 2660073"/>
                <a:gd name="connsiteY5" fmla="*/ 581891 h 651164"/>
                <a:gd name="connsiteX6" fmla="*/ 221673 w 2660073"/>
                <a:gd name="connsiteY6" fmla="*/ 332509 h 651164"/>
                <a:gd name="connsiteX7" fmla="*/ 0 w 2660073"/>
                <a:gd name="connsiteY7" fmla="*/ 0 h 651164"/>
                <a:gd name="connsiteX8" fmla="*/ 0 w 2660073"/>
                <a:gd name="connsiteY8" fmla="*/ 0 h 6511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660073" h="651164">
                  <a:moveTo>
                    <a:pt x="2660073" y="69273"/>
                  </a:moveTo>
                  <a:cubicBezTo>
                    <a:pt x="2586182" y="152400"/>
                    <a:pt x="2512291" y="235527"/>
                    <a:pt x="2424545" y="304800"/>
                  </a:cubicBezTo>
                  <a:cubicBezTo>
                    <a:pt x="2336799" y="374073"/>
                    <a:pt x="2244436" y="438727"/>
                    <a:pt x="2133600" y="484909"/>
                  </a:cubicBezTo>
                  <a:cubicBezTo>
                    <a:pt x="2022764" y="531091"/>
                    <a:pt x="1930400" y="554182"/>
                    <a:pt x="1759527" y="581891"/>
                  </a:cubicBezTo>
                  <a:cubicBezTo>
                    <a:pt x="1588654" y="609600"/>
                    <a:pt x="1300018" y="651164"/>
                    <a:pt x="1108364" y="651164"/>
                  </a:cubicBezTo>
                  <a:cubicBezTo>
                    <a:pt x="916710" y="651164"/>
                    <a:pt x="757382" y="635000"/>
                    <a:pt x="609600" y="581891"/>
                  </a:cubicBezTo>
                  <a:cubicBezTo>
                    <a:pt x="461818" y="528782"/>
                    <a:pt x="323273" y="429491"/>
                    <a:pt x="221673" y="332509"/>
                  </a:cubicBezTo>
                  <a:cubicBezTo>
                    <a:pt x="120073" y="235527"/>
                    <a:pt x="0" y="0"/>
                    <a:pt x="0" y="0"/>
                  </a:cubicBezTo>
                  <a:lnTo>
                    <a:pt x="0" y="0"/>
                  </a:lnTo>
                </a:path>
              </a:pathLst>
            </a:custGeom>
            <a:noFill/>
            <a:ln w="762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519" dirty="0">
                <a:solidFill>
                  <a:prstClr val="white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1744153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990600" y="3822700"/>
            <a:ext cx="9563100" cy="5359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Why is LDL-C reduced with CETP inhibitors?</a:t>
            </a:r>
            <a:endParaRPr lang="en-US" sz="28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52400" y="241618"/>
            <a:ext cx="119634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>
                <a:solidFill>
                  <a:srgbClr val="0099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With studies on CETP inhibitors – What </a:t>
            </a:r>
            <a:br>
              <a:rPr lang="en-US" sz="4400" b="1" dirty="0" smtClean="0">
                <a:solidFill>
                  <a:srgbClr val="0099FF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400" b="1" dirty="0" smtClean="0">
                <a:solidFill>
                  <a:srgbClr val="0099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Have </a:t>
            </a:r>
            <a:r>
              <a:rPr lang="en-US" sz="4400" b="1" dirty="0">
                <a:solidFill>
                  <a:srgbClr val="0099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</a:t>
            </a:r>
            <a:r>
              <a:rPr lang="en-US" sz="4400" b="1" dirty="0" smtClean="0">
                <a:solidFill>
                  <a:srgbClr val="0099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 </a:t>
            </a:r>
            <a:r>
              <a:rPr lang="en-US" sz="4400" b="1" dirty="0">
                <a:solidFill>
                  <a:srgbClr val="0099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lang="en-US" sz="4400" b="1" dirty="0" smtClean="0">
                <a:solidFill>
                  <a:srgbClr val="0099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earned?</a:t>
            </a:r>
            <a:endParaRPr lang="en-US" sz="4400" b="1" dirty="0">
              <a:solidFill>
                <a:srgbClr val="0099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-32838" y="1685440"/>
            <a:ext cx="12224838" cy="111007"/>
          </a:xfrm>
          <a:prstGeom prst="rect">
            <a:avLst/>
          </a:prstGeom>
          <a:gradFill rotWithShape="0">
            <a:gsLst>
              <a:gs pos="0">
                <a:srgbClr val="3366FF"/>
              </a:gs>
              <a:gs pos="25000">
                <a:srgbClr val="01A78F"/>
              </a:gs>
              <a:gs pos="50000">
                <a:srgbClr val="FFFF00"/>
              </a:gs>
              <a:gs pos="75000">
                <a:srgbClr val="FF6633"/>
              </a:gs>
              <a:gs pos="100000">
                <a:srgbClr val="FF3399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sz="1519" dirty="0">
              <a:solidFill>
                <a:srgbClr val="000000"/>
              </a:solidFill>
            </a:endParaRPr>
          </a:p>
        </p:txBody>
      </p:sp>
      <p:sp>
        <p:nvSpPr>
          <p:cNvPr id="10" name="Rectangle 6"/>
          <p:cNvSpPr>
            <a:spLocks noChangeArrowheads="1"/>
          </p:cNvSpPr>
          <p:nvPr/>
        </p:nvSpPr>
        <p:spPr bwMode="auto">
          <a:xfrm>
            <a:off x="7268" y="6361012"/>
            <a:ext cx="12224838" cy="111007"/>
          </a:xfrm>
          <a:prstGeom prst="rect">
            <a:avLst/>
          </a:prstGeom>
          <a:gradFill rotWithShape="0">
            <a:gsLst>
              <a:gs pos="0">
                <a:srgbClr val="3366FF"/>
              </a:gs>
              <a:gs pos="25000">
                <a:srgbClr val="01A78F"/>
              </a:gs>
              <a:gs pos="50000">
                <a:srgbClr val="FFFF00"/>
              </a:gs>
              <a:gs pos="75000">
                <a:srgbClr val="FF6633"/>
              </a:gs>
              <a:gs pos="100000">
                <a:srgbClr val="FF3399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sz="1519" dirty="0">
              <a:solidFill>
                <a:srgbClr val="00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268" y="1884013"/>
            <a:ext cx="121720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Accelerate: Evacetrapib Clinical Trial 37% Reduction in LDL-C</a:t>
            </a:r>
            <a:endParaRPr lang="en-U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4" name="Straight Connector 13"/>
          <p:cNvCxnSpPr/>
          <p:nvPr/>
        </p:nvCxnSpPr>
        <p:spPr>
          <a:xfrm>
            <a:off x="7268" y="2623133"/>
            <a:ext cx="12146632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1600200" y="4358621"/>
            <a:ext cx="8597900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457200" indent="-457200">
              <a:buSzPct val="125000"/>
              <a:buFont typeface="Wingdings" panose="05000000000000000000" pitchFamily="2" charset="2"/>
              <a:buChar char="§"/>
            </a:pP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 Mechanism for the Reduction in LDL-C</a:t>
            </a:r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841500" y="5693226"/>
            <a:ext cx="879563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7% LDL-C     vs  only a 15%  Reduction in  ApoB</a:t>
            </a:r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617646" y="2781301"/>
            <a:ext cx="11498154" cy="954107"/>
            <a:chOff x="617646" y="2781301"/>
            <a:chExt cx="11498154" cy="954107"/>
          </a:xfrm>
        </p:grpSpPr>
        <p:sp>
          <p:nvSpPr>
            <p:cNvPr id="4" name="TextBox 3"/>
            <p:cNvSpPr txBox="1"/>
            <p:nvPr/>
          </p:nvSpPr>
          <p:spPr>
            <a:xfrm>
              <a:off x="939800" y="2781301"/>
              <a:ext cx="11176000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b="1" dirty="0" smtClean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Why didn’t we get the reduction in clinical events with the 37%  LDL Reduction? </a:t>
              </a:r>
              <a:endParaRPr lang="en-US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617646" y="2817951"/>
              <a:ext cx="5080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457200" indent="-457200">
                <a:buClr>
                  <a:srgbClr val="FF0000"/>
                </a:buClr>
                <a:buSzPct val="130000"/>
                <a:buFont typeface="Wingdings" panose="05000000000000000000" pitchFamily="2" charset="2"/>
                <a:buChar char="Ø"/>
              </a:pPr>
              <a:r>
                <a:rPr lang="en-US" sz="2800" b="1" dirty="0" smtClean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endParaRPr lang="en-US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7" name="TextBox 16"/>
          <p:cNvSpPr txBox="1"/>
          <p:nvPr/>
        </p:nvSpPr>
        <p:spPr>
          <a:xfrm>
            <a:off x="606056" y="3871255"/>
            <a:ext cx="508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Clr>
                <a:srgbClr val="FF0000"/>
              </a:buClr>
              <a:buSzPct val="130000"/>
              <a:buFont typeface="Wingdings" panose="05000000000000000000" pitchFamily="2" charset="2"/>
              <a:buChar char="Ø"/>
            </a:pPr>
            <a:r>
              <a:rPr lang="en-US" sz="28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28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558777" y="4734042"/>
            <a:ext cx="11620523" cy="954107"/>
            <a:chOff x="667412" y="4864100"/>
            <a:chExt cx="11511888" cy="839803"/>
          </a:xfrm>
        </p:grpSpPr>
        <p:sp>
          <p:nvSpPr>
            <p:cNvPr id="5" name="TextBox 4"/>
            <p:cNvSpPr txBox="1"/>
            <p:nvPr/>
          </p:nvSpPr>
          <p:spPr>
            <a:xfrm>
              <a:off x="1079500" y="4864100"/>
              <a:ext cx="11099800" cy="83980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b="1" dirty="0" smtClean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The Reduction in LDL-C is not an accurate measurement of the Reduction in atherogenic lipoproteins  </a:t>
              </a:r>
              <a:endParaRPr lang="en-US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667412" y="4912969"/>
              <a:ext cx="5080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457200" indent="-457200">
                <a:buClr>
                  <a:srgbClr val="FF0000"/>
                </a:buClr>
                <a:buSzPct val="130000"/>
                <a:buFont typeface="Wingdings" panose="05000000000000000000" pitchFamily="2" charset="2"/>
                <a:buChar char="Ø"/>
              </a:pPr>
              <a:r>
                <a:rPr lang="en-US" sz="2800" b="1" dirty="0" smtClean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endParaRPr lang="en-US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6317570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2" descr="Tor white bold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7940" y="3256910"/>
            <a:ext cx="1889522" cy="2420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itle 5"/>
          <p:cNvSpPr txBox="1">
            <a:spLocks/>
          </p:cNvSpPr>
          <p:nvPr/>
        </p:nvSpPr>
        <p:spPr>
          <a:xfrm>
            <a:off x="952500" y="230496"/>
            <a:ext cx="10287000" cy="6159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8000" b="1" dirty="0">
                <a:solidFill>
                  <a:srgbClr val="0066FF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CETP Inhibitors</a:t>
            </a:r>
          </a:p>
        </p:txBody>
      </p:sp>
      <p:pic>
        <p:nvPicPr>
          <p:cNvPr id="5" name="Picture 2" descr="Dal bold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65836" y="3772027"/>
            <a:ext cx="1573412" cy="1368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153"/>
          <p:cNvSpPr>
            <a:spLocks noChangeArrowheads="1"/>
          </p:cNvSpPr>
          <p:nvPr/>
        </p:nvSpPr>
        <p:spPr bwMode="auto">
          <a:xfrm>
            <a:off x="1813297" y="1950932"/>
            <a:ext cx="576607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kern="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I. Torcetrapib   - Pfizer</a:t>
            </a:r>
            <a:endParaRPr lang="en-US" sz="2400" b="1" kern="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9" name="Text Box 30"/>
          <p:cNvSpPr txBox="1">
            <a:spLocks noChangeArrowheads="1"/>
          </p:cNvSpPr>
          <p:nvPr/>
        </p:nvSpPr>
        <p:spPr bwMode="auto">
          <a:xfrm>
            <a:off x="1610096" y="6238624"/>
            <a:ext cx="10120497" cy="5909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lnSpc>
                <a:spcPct val="90000"/>
              </a:lnSpc>
              <a:spcBef>
                <a:spcPct val="50000"/>
              </a:spcBef>
            </a:pPr>
            <a:r>
              <a:rPr lang="en-US" sz="1200" baseline="30000" dirty="0">
                <a:solidFill>
                  <a:srgbClr val="FFFFFF"/>
                </a:solidFill>
              </a:rPr>
              <a:t>1</a:t>
            </a:r>
            <a:r>
              <a:rPr lang="en-US" sz="1200" dirty="0">
                <a:solidFill>
                  <a:srgbClr val="FFFFFF"/>
                </a:solidFill>
              </a:rPr>
              <a:t>http://www.ama-assn.org/ama1/pub/upload/mm/365/dalcetrapib.doc.</a:t>
            </a:r>
            <a:br>
              <a:rPr lang="en-US" sz="1200" dirty="0">
                <a:solidFill>
                  <a:srgbClr val="FFFFFF"/>
                </a:solidFill>
              </a:rPr>
            </a:br>
            <a:r>
              <a:rPr lang="en-US" sz="1200" baseline="30000" dirty="0">
                <a:solidFill>
                  <a:srgbClr val="FFFFFF"/>
                </a:solidFill>
              </a:rPr>
              <a:t>2</a:t>
            </a:r>
            <a:r>
              <a:rPr lang="en-US" sz="1200" dirty="0">
                <a:solidFill>
                  <a:srgbClr val="FFFFFF"/>
                </a:solidFill>
              </a:rPr>
              <a:t>http://www.ama-assn.org/ama1/pub/upload/mm/365/torcetrapib.doc.</a:t>
            </a:r>
            <a:br>
              <a:rPr lang="en-US" sz="1200" dirty="0">
                <a:solidFill>
                  <a:srgbClr val="FFFFFF"/>
                </a:solidFill>
              </a:rPr>
            </a:br>
            <a:r>
              <a:rPr lang="en-GB" sz="1200" baseline="30000" dirty="0">
                <a:solidFill>
                  <a:srgbClr val="FFFFFF"/>
                </a:solidFill>
              </a:rPr>
              <a:t>3</a:t>
            </a:r>
            <a:r>
              <a:rPr lang="en-US" sz="1200" dirty="0">
                <a:solidFill>
                  <a:srgbClr val="FFFFFF"/>
                </a:solidFill>
              </a:rPr>
              <a:t>http:// www.ama-assn.org/ama1/pub/upload/mm/365/anacetrapib.pdf.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4746888" y="1360229"/>
            <a:ext cx="27319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prstClr val="white"/>
                </a:solidFill>
              </a:rPr>
              <a:t>CETP</a:t>
            </a:r>
          </a:p>
        </p:txBody>
      </p:sp>
      <p:sp>
        <p:nvSpPr>
          <p:cNvPr id="72" name="Rectangle 6"/>
          <p:cNvSpPr>
            <a:spLocks noChangeArrowheads="1"/>
          </p:cNvSpPr>
          <p:nvPr/>
        </p:nvSpPr>
        <p:spPr bwMode="auto">
          <a:xfrm>
            <a:off x="-1" y="1109619"/>
            <a:ext cx="12192001" cy="60295"/>
          </a:xfrm>
          <a:prstGeom prst="rect">
            <a:avLst/>
          </a:prstGeom>
          <a:gradFill rotWithShape="0">
            <a:gsLst>
              <a:gs pos="0">
                <a:srgbClr val="3366FF"/>
              </a:gs>
              <a:gs pos="25000">
                <a:srgbClr val="01A78F"/>
              </a:gs>
              <a:gs pos="50000">
                <a:srgbClr val="FFFF00"/>
              </a:gs>
              <a:gs pos="75000">
                <a:srgbClr val="FF6633"/>
              </a:gs>
              <a:gs pos="100000">
                <a:srgbClr val="FF3399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dirty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80" name="Text Box 30"/>
          <p:cNvSpPr txBox="1">
            <a:spLocks noChangeArrowheads="1"/>
          </p:cNvSpPr>
          <p:nvPr/>
        </p:nvSpPr>
        <p:spPr bwMode="auto">
          <a:xfrm>
            <a:off x="3696794" y="6229660"/>
            <a:ext cx="10120497" cy="5909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lnSpc>
                <a:spcPct val="90000"/>
              </a:lnSpc>
              <a:spcBef>
                <a:spcPct val="50000"/>
              </a:spcBef>
            </a:pPr>
            <a:r>
              <a:rPr lang="en-US" sz="1200" baseline="30000" dirty="0">
                <a:solidFill>
                  <a:prstClr val="black"/>
                </a:solidFill>
              </a:rPr>
              <a:t>1</a:t>
            </a:r>
            <a:r>
              <a:rPr lang="en-US" sz="1200" dirty="0">
                <a:solidFill>
                  <a:prstClr val="black"/>
                </a:solidFill>
              </a:rPr>
              <a:t>http://www.ama-assn.org/ama1/pub/upload/mm/365/dalcetrapib.doc.</a:t>
            </a:r>
            <a:br>
              <a:rPr lang="en-US" sz="1200" dirty="0">
                <a:solidFill>
                  <a:prstClr val="black"/>
                </a:solidFill>
              </a:rPr>
            </a:br>
            <a:r>
              <a:rPr lang="en-US" sz="1200" baseline="30000" dirty="0">
                <a:solidFill>
                  <a:prstClr val="black"/>
                </a:solidFill>
              </a:rPr>
              <a:t>2</a:t>
            </a:r>
            <a:r>
              <a:rPr lang="en-US" sz="1200" dirty="0">
                <a:solidFill>
                  <a:prstClr val="black"/>
                </a:solidFill>
              </a:rPr>
              <a:t>http://www.ama-assn.org/ama1/pub/upload/mm/365/torcetrapib.doc.</a:t>
            </a:r>
            <a:br>
              <a:rPr lang="en-US" sz="1200" dirty="0">
                <a:solidFill>
                  <a:prstClr val="black"/>
                </a:solidFill>
              </a:rPr>
            </a:br>
            <a:r>
              <a:rPr lang="en-GB" sz="1200" baseline="30000" dirty="0">
                <a:solidFill>
                  <a:prstClr val="black"/>
                </a:solidFill>
              </a:rPr>
              <a:t>3</a:t>
            </a:r>
            <a:r>
              <a:rPr lang="en-US" sz="1200" dirty="0">
                <a:solidFill>
                  <a:prstClr val="black"/>
                </a:solidFill>
              </a:rPr>
              <a:t>http:// www.ama-assn.org/ama1/pub/upload/mm/365/anacetrapib.pdf.</a:t>
            </a:r>
          </a:p>
        </p:txBody>
      </p:sp>
      <p:sp>
        <p:nvSpPr>
          <p:cNvPr id="23" name="Rectangle 6"/>
          <p:cNvSpPr>
            <a:spLocks noChangeArrowheads="1"/>
          </p:cNvSpPr>
          <p:nvPr/>
        </p:nvSpPr>
        <p:spPr bwMode="auto">
          <a:xfrm>
            <a:off x="11723" y="6150548"/>
            <a:ext cx="12192001" cy="60295"/>
          </a:xfrm>
          <a:prstGeom prst="rect">
            <a:avLst/>
          </a:prstGeom>
          <a:gradFill rotWithShape="0">
            <a:gsLst>
              <a:gs pos="0">
                <a:srgbClr val="3366FF"/>
              </a:gs>
              <a:gs pos="25000">
                <a:srgbClr val="01A78F"/>
              </a:gs>
              <a:gs pos="50000">
                <a:srgbClr val="FFFF00"/>
              </a:gs>
              <a:gs pos="75000">
                <a:srgbClr val="FF6633"/>
              </a:gs>
              <a:gs pos="100000">
                <a:srgbClr val="FF3399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dirty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77033" y="1390390"/>
            <a:ext cx="76534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rgbClr val="FF0000"/>
              </a:buClr>
              <a:buSzPct val="126000"/>
              <a:buFont typeface="Wingdings" panose="05000000000000000000" pitchFamily="2" charset="2"/>
              <a:buChar char="Ø"/>
            </a:pPr>
            <a:r>
              <a:rPr lang="en-US" sz="2800" b="1" dirty="0" smtClean="0">
                <a:solidFill>
                  <a:prstClr val="black"/>
                </a:solidFill>
              </a:rPr>
              <a:t>Terminated CETP Clinical Trials</a:t>
            </a:r>
            <a:endParaRPr lang="en-US" sz="2800" b="1" dirty="0">
              <a:solidFill>
                <a:prstClr val="black"/>
              </a:solidFill>
            </a:endParaRPr>
          </a:p>
        </p:txBody>
      </p:sp>
      <p:sp>
        <p:nvSpPr>
          <p:cNvPr id="12" name="Rectangle 152"/>
          <p:cNvSpPr>
            <a:spLocks noChangeArrowheads="1"/>
          </p:cNvSpPr>
          <p:nvPr/>
        </p:nvSpPr>
        <p:spPr bwMode="auto">
          <a:xfrm>
            <a:off x="1794076" y="2488555"/>
            <a:ext cx="5255349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/>
          <a:p>
            <a:pPr>
              <a:defRPr/>
            </a:pPr>
            <a:r>
              <a:rPr lang="en-US" sz="2400" b="1" kern="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II. Dalcetrapib   - Roche  </a:t>
            </a:r>
            <a:endParaRPr lang="en-US" sz="2400" b="1" kern="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Rectangle 153"/>
          <p:cNvSpPr>
            <a:spLocks noChangeArrowheads="1"/>
          </p:cNvSpPr>
          <p:nvPr/>
        </p:nvSpPr>
        <p:spPr bwMode="auto">
          <a:xfrm>
            <a:off x="1650459" y="2910688"/>
            <a:ext cx="485064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66FF33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kern="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III. Evacetrapib  - Lilly    </a:t>
            </a:r>
            <a:endParaRPr lang="en-US" sz="2400" b="1" kern="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Rectangle 153"/>
          <p:cNvSpPr>
            <a:spLocks noChangeArrowheads="1"/>
          </p:cNvSpPr>
          <p:nvPr/>
        </p:nvSpPr>
        <p:spPr bwMode="auto">
          <a:xfrm>
            <a:off x="1832508" y="3921425"/>
            <a:ext cx="485064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66FF33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kern="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I. Anacetrapib  -  Merck</a:t>
            </a:r>
            <a:endParaRPr lang="en-US" sz="2400" b="1" kern="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088020" y="3414530"/>
            <a:ext cx="1064257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rgbClr val="FF0000"/>
              </a:buClr>
              <a:buSzPct val="126000"/>
              <a:buFont typeface="Wingdings" panose="05000000000000000000" pitchFamily="2" charset="2"/>
              <a:buChar char="Ø"/>
            </a:pPr>
            <a:r>
              <a:rPr lang="en-US" sz="2800" b="1" dirty="0" smtClean="0">
                <a:solidFill>
                  <a:prstClr val="black"/>
                </a:solidFill>
              </a:rPr>
              <a:t>Positive CETP Inhibitor Trial</a:t>
            </a:r>
            <a:endParaRPr lang="en-US" sz="2800" b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14675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6050" name="Content Placeholder 4"/>
          <p:cNvSpPr>
            <a:spLocks/>
          </p:cNvSpPr>
          <p:nvPr/>
        </p:nvSpPr>
        <p:spPr bwMode="auto">
          <a:xfrm>
            <a:off x="1965182" y="2532269"/>
            <a:ext cx="8424267" cy="17975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GB" sz="28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30,000 patients with occlusive arterial disease in North America, Europe and Asia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GB" sz="28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Background LDL-lowering with atorvastatin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GB" sz="28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Randomized to anacetrapib 100 mg vs. placebo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GB" sz="28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</a:t>
            </a:r>
            <a:r>
              <a:rPr lang="en-GB" sz="28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ollow-up</a:t>
            </a:r>
            <a:r>
              <a:rPr lang="en-GB" sz="28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4 years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GB" sz="28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Primary outcome</a:t>
            </a:r>
            <a:r>
              <a:rPr lang="en-GB" sz="2800" b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GB" sz="2800" b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9% </a:t>
            </a:r>
            <a:r>
              <a:rPr lang="en-GB" sz="28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Reduction in coronary </a:t>
            </a:r>
            <a:r>
              <a:rPr lang="en-GB" sz="28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death, myocardial infarction or coronary revascularization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endParaRPr lang="en-GB" sz="28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86051" name="Picture 4" descr="Reveal_Logo_w-tag_4c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31381" y="150493"/>
            <a:ext cx="5338168" cy="1951038"/>
          </a:xfrm>
          <a:prstGeom prst="rect">
            <a:avLst/>
          </a:prstGeom>
          <a:noFill/>
          <a:ln w="57150">
            <a:solidFill>
              <a:srgbClr val="FF0000"/>
            </a:solidFill>
            <a:miter lim="800000"/>
            <a:headEnd/>
            <a:tailEnd/>
          </a:ln>
        </p:spPr>
      </p:pic>
      <p:sp>
        <p:nvSpPr>
          <p:cNvPr id="386052" name="TextBox 7"/>
          <p:cNvSpPr txBox="1">
            <a:spLocks noChangeArrowheads="1"/>
          </p:cNvSpPr>
          <p:nvPr/>
        </p:nvSpPr>
        <p:spPr bwMode="auto">
          <a:xfrm>
            <a:off x="1665515" y="6466117"/>
            <a:ext cx="394229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GB" sz="2000" b="1" dirty="0">
                <a:solidFill>
                  <a:srgbClr val="000000"/>
                </a:solidFill>
                <a:latin typeface="Arial" panose="020B0604020202020204" pitchFamily="34" charset="0"/>
                <a:ea typeface="ＭＳ Ｐゴシック" pitchFamily="-80" charset="-128"/>
                <a:cs typeface="Arial" panose="020B0604020202020204" pitchFamily="34" charset="0"/>
              </a:rPr>
              <a:t>www.revealtrial.org</a:t>
            </a: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-1" y="2341470"/>
            <a:ext cx="12192001" cy="60295"/>
          </a:xfrm>
          <a:prstGeom prst="rect">
            <a:avLst/>
          </a:prstGeom>
          <a:gradFill rotWithShape="0">
            <a:gsLst>
              <a:gs pos="0">
                <a:srgbClr val="3366FF"/>
              </a:gs>
              <a:gs pos="25000">
                <a:srgbClr val="01A78F"/>
              </a:gs>
              <a:gs pos="50000">
                <a:srgbClr val="FFFF00"/>
              </a:gs>
              <a:gs pos="75000">
                <a:srgbClr val="FF6633"/>
              </a:gs>
              <a:gs pos="100000">
                <a:srgbClr val="FF3399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dirty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59654" y="6469887"/>
            <a:ext cx="12192001" cy="60295"/>
          </a:xfrm>
          <a:prstGeom prst="rect">
            <a:avLst/>
          </a:prstGeom>
          <a:gradFill rotWithShape="0">
            <a:gsLst>
              <a:gs pos="0">
                <a:srgbClr val="3366FF"/>
              </a:gs>
              <a:gs pos="25000">
                <a:srgbClr val="01A78F"/>
              </a:gs>
              <a:gs pos="50000">
                <a:srgbClr val="FFFF00"/>
              </a:gs>
              <a:gs pos="75000">
                <a:srgbClr val="FF6633"/>
              </a:gs>
              <a:gs pos="100000">
                <a:srgbClr val="FF3399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dirty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078186" y="6492166"/>
            <a:ext cx="749481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Reveal Collab.Group N Engl J Med 2017;377:1217-2027 </a:t>
            </a:r>
            <a:endParaRPr lang="en-US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94671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2" descr="Tor white bold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7940" y="3256910"/>
            <a:ext cx="1889522" cy="2420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itle 5"/>
          <p:cNvSpPr txBox="1">
            <a:spLocks/>
          </p:cNvSpPr>
          <p:nvPr/>
        </p:nvSpPr>
        <p:spPr>
          <a:xfrm>
            <a:off x="952500" y="230496"/>
            <a:ext cx="10287000" cy="6159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8000" b="1" dirty="0">
                <a:solidFill>
                  <a:srgbClr val="0066FF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CETP Inhibitors</a:t>
            </a:r>
          </a:p>
        </p:txBody>
      </p:sp>
      <p:pic>
        <p:nvPicPr>
          <p:cNvPr id="5" name="Picture 2" descr="Dal bold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65836" y="3772027"/>
            <a:ext cx="1573412" cy="1368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153"/>
          <p:cNvSpPr>
            <a:spLocks noChangeArrowheads="1"/>
          </p:cNvSpPr>
          <p:nvPr/>
        </p:nvSpPr>
        <p:spPr bwMode="auto">
          <a:xfrm>
            <a:off x="1813297" y="1950932"/>
            <a:ext cx="576607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kern="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I. Torcetrapib   - Pfizer</a:t>
            </a:r>
            <a:endParaRPr lang="en-US" sz="2400" b="1" kern="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9" name="Text Box 30"/>
          <p:cNvSpPr txBox="1">
            <a:spLocks noChangeArrowheads="1"/>
          </p:cNvSpPr>
          <p:nvPr/>
        </p:nvSpPr>
        <p:spPr bwMode="auto">
          <a:xfrm>
            <a:off x="1610096" y="6238624"/>
            <a:ext cx="10120497" cy="5909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lnSpc>
                <a:spcPct val="90000"/>
              </a:lnSpc>
              <a:spcBef>
                <a:spcPct val="50000"/>
              </a:spcBef>
            </a:pPr>
            <a:r>
              <a:rPr lang="en-US" sz="1200" baseline="30000" dirty="0">
                <a:solidFill>
                  <a:srgbClr val="FFFFFF"/>
                </a:solidFill>
              </a:rPr>
              <a:t>1</a:t>
            </a:r>
            <a:r>
              <a:rPr lang="en-US" sz="1200" dirty="0">
                <a:solidFill>
                  <a:srgbClr val="FFFFFF"/>
                </a:solidFill>
              </a:rPr>
              <a:t>http://www.ama-assn.org/ama1/pub/upload/mm/365/dalcetrapib.doc.</a:t>
            </a:r>
            <a:br>
              <a:rPr lang="en-US" sz="1200" dirty="0">
                <a:solidFill>
                  <a:srgbClr val="FFFFFF"/>
                </a:solidFill>
              </a:rPr>
            </a:br>
            <a:r>
              <a:rPr lang="en-US" sz="1200" baseline="30000" dirty="0">
                <a:solidFill>
                  <a:srgbClr val="FFFFFF"/>
                </a:solidFill>
              </a:rPr>
              <a:t>2</a:t>
            </a:r>
            <a:r>
              <a:rPr lang="en-US" sz="1200" dirty="0">
                <a:solidFill>
                  <a:srgbClr val="FFFFFF"/>
                </a:solidFill>
              </a:rPr>
              <a:t>http://www.ama-assn.org/ama1/pub/upload/mm/365/torcetrapib.doc.</a:t>
            </a:r>
            <a:br>
              <a:rPr lang="en-US" sz="1200" dirty="0">
                <a:solidFill>
                  <a:srgbClr val="FFFFFF"/>
                </a:solidFill>
              </a:rPr>
            </a:br>
            <a:r>
              <a:rPr lang="en-GB" sz="1200" baseline="30000" dirty="0">
                <a:solidFill>
                  <a:srgbClr val="FFFFFF"/>
                </a:solidFill>
              </a:rPr>
              <a:t>3</a:t>
            </a:r>
            <a:r>
              <a:rPr lang="en-US" sz="1200" dirty="0">
                <a:solidFill>
                  <a:srgbClr val="FFFFFF"/>
                </a:solidFill>
              </a:rPr>
              <a:t>http:// www.ama-assn.org/ama1/pub/upload/mm/365/anacetrapib.pdf.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4746888" y="1360229"/>
            <a:ext cx="27319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prstClr val="white"/>
                </a:solidFill>
              </a:rPr>
              <a:t>CETP</a:t>
            </a:r>
          </a:p>
        </p:txBody>
      </p:sp>
      <p:sp>
        <p:nvSpPr>
          <p:cNvPr id="72" name="Rectangle 6"/>
          <p:cNvSpPr>
            <a:spLocks noChangeArrowheads="1"/>
          </p:cNvSpPr>
          <p:nvPr/>
        </p:nvSpPr>
        <p:spPr bwMode="auto">
          <a:xfrm>
            <a:off x="-1" y="1109619"/>
            <a:ext cx="12192001" cy="60295"/>
          </a:xfrm>
          <a:prstGeom prst="rect">
            <a:avLst/>
          </a:prstGeom>
          <a:gradFill rotWithShape="0">
            <a:gsLst>
              <a:gs pos="0">
                <a:srgbClr val="3366FF"/>
              </a:gs>
              <a:gs pos="25000">
                <a:srgbClr val="01A78F"/>
              </a:gs>
              <a:gs pos="50000">
                <a:srgbClr val="FFFF00"/>
              </a:gs>
              <a:gs pos="75000">
                <a:srgbClr val="FF6633"/>
              </a:gs>
              <a:gs pos="100000">
                <a:srgbClr val="FF3399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dirty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80" name="Text Box 30"/>
          <p:cNvSpPr txBox="1">
            <a:spLocks noChangeArrowheads="1"/>
          </p:cNvSpPr>
          <p:nvPr/>
        </p:nvSpPr>
        <p:spPr bwMode="auto">
          <a:xfrm>
            <a:off x="3696794" y="6229660"/>
            <a:ext cx="10120497" cy="5909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lnSpc>
                <a:spcPct val="90000"/>
              </a:lnSpc>
              <a:spcBef>
                <a:spcPct val="50000"/>
              </a:spcBef>
            </a:pPr>
            <a:r>
              <a:rPr lang="en-US" sz="1200" baseline="30000" dirty="0">
                <a:solidFill>
                  <a:prstClr val="black"/>
                </a:solidFill>
              </a:rPr>
              <a:t>1</a:t>
            </a:r>
            <a:r>
              <a:rPr lang="en-US" sz="1200" dirty="0">
                <a:solidFill>
                  <a:prstClr val="black"/>
                </a:solidFill>
              </a:rPr>
              <a:t>http://www.ama-assn.org/ama1/pub/upload/mm/365/dalcetrapib.doc.</a:t>
            </a:r>
            <a:br>
              <a:rPr lang="en-US" sz="1200" dirty="0">
                <a:solidFill>
                  <a:prstClr val="black"/>
                </a:solidFill>
              </a:rPr>
            </a:br>
            <a:r>
              <a:rPr lang="en-US" sz="1200" baseline="30000" dirty="0">
                <a:solidFill>
                  <a:prstClr val="black"/>
                </a:solidFill>
              </a:rPr>
              <a:t>2</a:t>
            </a:r>
            <a:r>
              <a:rPr lang="en-US" sz="1200" dirty="0">
                <a:solidFill>
                  <a:prstClr val="black"/>
                </a:solidFill>
              </a:rPr>
              <a:t>http://www.ama-assn.org/ama1/pub/upload/mm/365/torcetrapib.doc.</a:t>
            </a:r>
            <a:br>
              <a:rPr lang="en-US" sz="1200" dirty="0">
                <a:solidFill>
                  <a:prstClr val="black"/>
                </a:solidFill>
              </a:rPr>
            </a:br>
            <a:r>
              <a:rPr lang="en-GB" sz="1200" baseline="30000" dirty="0">
                <a:solidFill>
                  <a:prstClr val="black"/>
                </a:solidFill>
              </a:rPr>
              <a:t>3</a:t>
            </a:r>
            <a:r>
              <a:rPr lang="en-US" sz="1200" dirty="0">
                <a:solidFill>
                  <a:prstClr val="black"/>
                </a:solidFill>
              </a:rPr>
              <a:t>http:// www.ama-assn.org/ama1/pub/upload/mm/365/anacetrapib.pdf.</a:t>
            </a:r>
          </a:p>
        </p:txBody>
      </p:sp>
      <p:sp>
        <p:nvSpPr>
          <p:cNvPr id="23" name="Rectangle 6"/>
          <p:cNvSpPr>
            <a:spLocks noChangeArrowheads="1"/>
          </p:cNvSpPr>
          <p:nvPr/>
        </p:nvSpPr>
        <p:spPr bwMode="auto">
          <a:xfrm>
            <a:off x="11723" y="6150548"/>
            <a:ext cx="12192001" cy="60295"/>
          </a:xfrm>
          <a:prstGeom prst="rect">
            <a:avLst/>
          </a:prstGeom>
          <a:gradFill rotWithShape="0">
            <a:gsLst>
              <a:gs pos="0">
                <a:srgbClr val="3366FF"/>
              </a:gs>
              <a:gs pos="25000">
                <a:srgbClr val="01A78F"/>
              </a:gs>
              <a:gs pos="50000">
                <a:srgbClr val="FFFF00"/>
              </a:gs>
              <a:gs pos="75000">
                <a:srgbClr val="FF6633"/>
              </a:gs>
              <a:gs pos="100000">
                <a:srgbClr val="FF3399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dirty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77033" y="1390390"/>
            <a:ext cx="76534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rgbClr val="FF0000"/>
              </a:buClr>
              <a:buSzPct val="126000"/>
              <a:buFont typeface="Wingdings" panose="05000000000000000000" pitchFamily="2" charset="2"/>
              <a:buChar char="Ø"/>
            </a:pPr>
            <a:r>
              <a:rPr lang="en-US" sz="2800" b="1" dirty="0" smtClean="0">
                <a:solidFill>
                  <a:prstClr val="black"/>
                </a:solidFill>
              </a:rPr>
              <a:t>  Terminated CETP Clinical Trials</a:t>
            </a:r>
            <a:endParaRPr lang="en-US" sz="2800" b="1" dirty="0">
              <a:solidFill>
                <a:prstClr val="black"/>
              </a:solidFill>
            </a:endParaRPr>
          </a:p>
        </p:txBody>
      </p:sp>
      <p:sp>
        <p:nvSpPr>
          <p:cNvPr id="12" name="Rectangle 152"/>
          <p:cNvSpPr>
            <a:spLocks noChangeArrowheads="1"/>
          </p:cNvSpPr>
          <p:nvPr/>
        </p:nvSpPr>
        <p:spPr bwMode="auto">
          <a:xfrm>
            <a:off x="1794076" y="2488555"/>
            <a:ext cx="5255349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/>
          <a:p>
            <a:pPr>
              <a:defRPr/>
            </a:pPr>
            <a:r>
              <a:rPr lang="en-US" sz="2400" b="1" kern="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II. Dalcetrapib   - Roche  </a:t>
            </a:r>
            <a:endParaRPr lang="en-US" sz="2400" b="1" kern="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Rectangle 153"/>
          <p:cNvSpPr>
            <a:spLocks noChangeArrowheads="1"/>
          </p:cNvSpPr>
          <p:nvPr/>
        </p:nvSpPr>
        <p:spPr bwMode="auto">
          <a:xfrm>
            <a:off x="1650459" y="2910688"/>
            <a:ext cx="485064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66FF33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kern="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III. Evacetrapib  - Lilly    </a:t>
            </a:r>
            <a:endParaRPr lang="en-US" sz="2400" b="1" kern="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Rectangle 153"/>
          <p:cNvSpPr>
            <a:spLocks noChangeArrowheads="1"/>
          </p:cNvSpPr>
          <p:nvPr/>
        </p:nvSpPr>
        <p:spPr bwMode="auto">
          <a:xfrm>
            <a:off x="1832508" y="3921425"/>
            <a:ext cx="485064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66FF33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kern="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I. Anacetrapib  -  Merck</a:t>
            </a:r>
            <a:endParaRPr lang="en-US" sz="2400" b="1" kern="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088020" y="3414530"/>
            <a:ext cx="1064257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rgbClr val="FF0000"/>
              </a:buClr>
              <a:buSzPct val="126000"/>
              <a:buFont typeface="Wingdings" panose="05000000000000000000" pitchFamily="2" charset="2"/>
              <a:buChar char="Ø"/>
            </a:pPr>
            <a:r>
              <a:rPr lang="en-US" sz="2800" b="1" dirty="0" smtClean="0">
                <a:solidFill>
                  <a:prstClr val="black"/>
                </a:solidFill>
              </a:rPr>
              <a:t>Positive CETP Inhibitor Trial</a:t>
            </a:r>
            <a:endParaRPr lang="en-US" sz="2800" b="1" dirty="0">
              <a:solidFill>
                <a:prstClr val="black"/>
              </a:solidFill>
            </a:endParaRPr>
          </a:p>
        </p:txBody>
      </p:sp>
      <p:sp>
        <p:nvSpPr>
          <p:cNvPr id="16" name="Rectangle 153"/>
          <p:cNvSpPr>
            <a:spLocks noChangeArrowheads="1"/>
          </p:cNvSpPr>
          <p:nvPr/>
        </p:nvSpPr>
        <p:spPr bwMode="auto">
          <a:xfrm>
            <a:off x="1871523" y="4920701"/>
            <a:ext cx="728882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66FF33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kern="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I. TA-8995         -  Dezema/Amgen   </a:t>
            </a:r>
            <a:endParaRPr lang="en-US" sz="2400" b="1" kern="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078370" y="4423471"/>
            <a:ext cx="1064257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rgbClr val="FF0000"/>
              </a:buClr>
              <a:buSzPct val="126000"/>
              <a:buFont typeface="Wingdings" panose="05000000000000000000" pitchFamily="2" charset="2"/>
              <a:buChar char="Ø"/>
            </a:pPr>
            <a:r>
              <a:rPr lang="en-US" sz="2800" b="1" dirty="0" smtClean="0">
                <a:solidFill>
                  <a:prstClr val="black"/>
                </a:solidFill>
              </a:rPr>
              <a:t>CETP Inhibitors Currently Under Development </a:t>
            </a:r>
            <a:endParaRPr lang="en-US" sz="2800" b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74424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9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7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11347</TotalTime>
  <Words>948</Words>
  <Application>Microsoft Office PowerPoint</Application>
  <PresentationFormat>Widescreen</PresentationFormat>
  <Paragraphs>177</Paragraphs>
  <Slides>15</Slides>
  <Notes>7</Notes>
  <HiddenSlides>3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6" baseType="lpstr">
      <vt:lpstr>ＭＳ Ｐゴシック</vt:lpstr>
      <vt:lpstr>Arial</vt:lpstr>
      <vt:lpstr>Arial Rounded MT Bold</vt:lpstr>
      <vt:lpstr>Calibri</vt:lpstr>
      <vt:lpstr>Calibri Light</vt:lpstr>
      <vt:lpstr>Times</vt:lpstr>
      <vt:lpstr>Times New Roman</vt:lpstr>
      <vt:lpstr>Wingdings</vt:lpstr>
      <vt:lpstr>Office Theme</vt:lpstr>
      <vt:lpstr>7_Default Design</vt:lpstr>
      <vt:lpstr>Image</vt:lpstr>
      <vt:lpstr>PowerPoint Presentation</vt:lpstr>
      <vt:lpstr>Disclosure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Bryan Brewer</dc:creator>
  <cp:lastModifiedBy>Checkin 015</cp:lastModifiedBy>
  <cp:revision>174</cp:revision>
  <cp:lastPrinted>2018-03-02T15:11:28Z</cp:lastPrinted>
  <dcterms:created xsi:type="dcterms:W3CDTF">2016-02-15T03:10:30Z</dcterms:created>
  <dcterms:modified xsi:type="dcterms:W3CDTF">2018-03-04T20:13:32Z</dcterms:modified>
</cp:coreProperties>
</file>