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00" r:id="rId3"/>
    <p:sldId id="301" r:id="rId4"/>
    <p:sldId id="348" r:id="rId5"/>
    <p:sldId id="340" r:id="rId6"/>
    <p:sldId id="352" r:id="rId7"/>
    <p:sldId id="344" r:id="rId8"/>
    <p:sldId id="327" r:id="rId9"/>
    <p:sldId id="350" r:id="rId10"/>
    <p:sldId id="328" r:id="rId11"/>
    <p:sldId id="287" r:id="rId12"/>
    <p:sldId id="339" r:id="rId13"/>
    <p:sldId id="355" r:id="rId14"/>
    <p:sldId id="318" r:id="rId15"/>
    <p:sldId id="353" r:id="rId16"/>
    <p:sldId id="354" r:id="rId1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 autoAdjust="0"/>
    <p:restoredTop sz="93686" autoAdjust="0"/>
  </p:normalViewPr>
  <p:slideViewPr>
    <p:cSldViewPr snapToGrid="0">
      <p:cViewPr varScale="1">
        <p:scale>
          <a:sx n="88" d="100"/>
          <a:sy n="88" d="100"/>
        </p:scale>
        <p:origin x="312" y="77"/>
      </p:cViewPr>
      <p:guideLst/>
    </p:cSldViewPr>
  </p:slideViewPr>
  <p:outlineViewPr>
    <p:cViewPr>
      <p:scale>
        <a:sx n="33" d="100"/>
        <a:sy n="33" d="100"/>
      </p:scale>
      <p:origin x="0" y="-61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%20KampQM\2014%20opdrachten\201408_DEZIMA%20Tulip%20presentatie%20voor%20Rob%20de%20Ree\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%20KampQM\2014%20opdrachten\201408_DEZIMA%20Tulip%20presentatie%20voor%20Rob%20de%20Ree\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'SHEET 1'!$A$2:$A$6</c:f>
              <c:strCache>
                <c:ptCount val="5"/>
                <c:pt idx="0">
                  <c:v>placebo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127000" dist="635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numFmt formatCode="#,##0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&quot;%*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1'!$A$2:$A$6</c:f>
              <c:strCache>
                <c:ptCount val="5"/>
                <c:pt idx="0">
                  <c:v>placebo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</c:strCache>
            </c:strRef>
          </c:cat>
          <c:val>
            <c:numRef>
              <c:f>'SHEET 1'!$D$2:$D$6</c:f>
              <c:numCache>
                <c:formatCode>General</c:formatCode>
                <c:ptCount val="5"/>
                <c:pt idx="0">
                  <c:v>-1</c:v>
                </c:pt>
                <c:pt idx="1">
                  <c:v>-27</c:v>
                </c:pt>
                <c:pt idx="2">
                  <c:v>-32</c:v>
                </c:pt>
                <c:pt idx="3">
                  <c:v>-45</c:v>
                </c:pt>
                <c:pt idx="4">
                  <c:v>-45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5564432"/>
        <c:axId val="85576400"/>
        <c:extLst/>
      </c:barChart>
      <c:catAx>
        <c:axId val="8556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222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576400"/>
        <c:crosses val="autoZero"/>
        <c:auto val="1"/>
        <c:lblAlgn val="ctr"/>
        <c:lblOffset val="100"/>
        <c:noMultiLvlLbl val="0"/>
      </c:catAx>
      <c:valAx>
        <c:axId val="8557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56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14071628143257"/>
          <c:y val="5.0083529577521484E-2"/>
          <c:w val="0.89185928371856749"/>
          <c:h val="0.838624306675752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'SHEET 1'!$A$2:$A$6</c:f>
              <c:strCache>
                <c:ptCount val="5"/>
                <c:pt idx="0">
                  <c:v>placebo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127000" dist="635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numFmt formatCode="#,##0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&quot;%*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1'!$A$2:$A$6</c:f>
              <c:strCache>
                <c:ptCount val="5"/>
                <c:pt idx="0">
                  <c:v>placebo</c:v>
                </c:pt>
                <c:pt idx="1">
                  <c:v>1</c:v>
                </c:pt>
                <c:pt idx="2">
                  <c:v>2.5</c:v>
                </c:pt>
                <c:pt idx="3">
                  <c:v>5</c:v>
                </c:pt>
                <c:pt idx="4">
                  <c:v>10</c:v>
                </c:pt>
              </c:strCache>
            </c:strRef>
          </c:cat>
          <c:val>
            <c:numRef>
              <c:f>'SHEET 1'!$B$2:$B$6</c:f>
              <c:numCache>
                <c:formatCode>General</c:formatCode>
                <c:ptCount val="5"/>
                <c:pt idx="0">
                  <c:v>2</c:v>
                </c:pt>
                <c:pt idx="1">
                  <c:v>76</c:v>
                </c:pt>
                <c:pt idx="2">
                  <c:v>122</c:v>
                </c:pt>
                <c:pt idx="3">
                  <c:v>161</c:v>
                </c:pt>
                <c:pt idx="4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5575312"/>
        <c:axId val="85576944"/>
        <c:extLst/>
      </c:barChart>
      <c:catAx>
        <c:axId val="8557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22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576944"/>
        <c:crosses val="autoZero"/>
        <c:auto val="1"/>
        <c:lblAlgn val="ctr"/>
        <c:lblOffset val="100"/>
        <c:noMultiLvlLbl val="0"/>
      </c:catAx>
      <c:valAx>
        <c:axId val="8557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57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9E01099-E4F6-42BF-8DAC-05D3202AF567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EA51150-F149-48BE-95B8-06D6D0796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50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9892385-4B50-4684-A091-8429C3A1F9C8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F67F58D-C804-4776-8BD9-6A7DF4B7C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7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63233" indent="-293551"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74204" indent="-234841"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43885" indent="-234841"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113567" indent="-234841"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83249" indent="-234841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3052930" indent="-234841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522612" indent="-234841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992293" indent="-234841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80DCE89-D63A-46D6-A726-0B0ECF51CF6E}" type="slidenum">
              <a:rPr lang="en-US" sz="1200" b="0">
                <a:solidFill>
                  <a:srgbClr val="FFFFFF"/>
                </a:solidFill>
                <a:latin typeface="Times New Roman" pitchFamily="18" charset="0"/>
              </a:rPr>
              <a:pPr/>
              <a:t>1</a:t>
            </a:fld>
            <a:endParaRPr lang="en-US" sz="1200" b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52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698500"/>
            <a:ext cx="6213475" cy="3495675"/>
          </a:xfrm>
          <a:ln/>
        </p:spPr>
      </p:sp>
      <p:sp>
        <p:nvSpPr>
          <p:cNvPr id="1520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8388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7CF3FA-2410-48CE-A9C2-F37F8CC87971}" type="slidenum">
              <a:rPr lang="en-US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0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A626A-22A9-45E6-B238-62F12C63F837}" type="slidenum">
              <a:rPr lang="fr-FR">
                <a:solidFill>
                  <a:prstClr val="black"/>
                </a:solidFill>
              </a:rPr>
              <a:pPr/>
              <a:t>8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698500"/>
            <a:ext cx="6213475" cy="3495675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54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8B719-85E8-40A8-9C66-FF60CAD6F87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32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sz="1000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4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8960" indent="-288061" defTabSz="9394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2246" indent="-230449" defTabSz="9394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3145" indent="-230449" defTabSz="9394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4044" indent="-230449" defTabSz="9394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4942" indent="-230449" defTabSz="939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5840" indent="-230449" defTabSz="939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56739" indent="-230449" defTabSz="939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17637" indent="-230449" defTabSz="939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D6968-3B4C-438C-9A25-08EA2D59B9D4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3165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7F58D-C804-4776-8BD9-6A7DF4B7CD2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3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7F58D-C804-4776-8BD9-6A7DF4B7CD2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1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5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7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92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3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243C6-DB2A-46D0-B432-C3D492E676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1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19A7B-0117-4CDE-A0D1-3F15488E3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0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91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DA2CC-AFD1-44CA-95EA-BE7E26F54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61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EAE4-0BE9-4E6E-93C6-01007E1BF1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84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8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8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21F1D-43AC-4FF4-8959-2B9ECEB8B5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2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D9AA-3D99-4E81-893E-E75A1CAF3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07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D51DC-6C37-435D-96B3-297727F760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99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94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96FF-7A9F-4D5C-AF9A-901A77E59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3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62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4482-4F60-440F-932F-4C272E38DF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D9929-A589-49BE-BF5C-84AEED962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39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553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553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32759-6BE3-4B5D-9AE7-BA99F22B0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5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6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1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8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4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0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6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0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3D66B-B646-4848-828C-81C33DCEEC5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3B838-DEB4-4DD0-B541-2D2CF7265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0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082A81-5F5F-46C7-BA78-45E7D3BD505E}" type="slidenum">
              <a:rPr lang="en-US" b="1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574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gif"/><Relationship Id="rId12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gif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.gif"/><Relationship Id="rId4" Type="http://schemas.openxmlformats.org/officeDocument/2006/relationships/image" Target="../media/image6.png"/><Relationship Id="rId9" Type="http://schemas.openxmlformats.org/officeDocument/2006/relationships/image" Target="../media/image5.wmf"/><Relationship Id="rId1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61" name="Rectangle 6"/>
          <p:cNvSpPr>
            <a:spLocks noChangeArrowheads="1"/>
          </p:cNvSpPr>
          <p:nvPr/>
        </p:nvSpPr>
        <p:spPr bwMode="auto">
          <a:xfrm>
            <a:off x="10287000" y="6515100"/>
            <a:ext cx="6858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2576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29679" y="6400800"/>
            <a:ext cx="21431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823A2A0-D716-4D3F-BDB7-5CB656F662B5}" type="slidenum">
              <a:rPr lang="en-US" sz="1800">
                <a:solidFill>
                  <a:srgbClr val="000000"/>
                </a:solidFill>
                <a:latin typeface="Times"/>
              </a:rPr>
              <a:pPr/>
              <a:t>1</a:t>
            </a:fld>
            <a:endParaRPr lang="en-US" sz="180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8100" y="508000"/>
            <a:ext cx="12230100" cy="231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99FF"/>
                </a:solidFill>
                <a:cs typeface="Arial" pitchFamily="34" charset="0"/>
              </a:rPr>
              <a:t>Update on Clinical Trials with Novel CETP Inhibitors to Raise HDL: Where </a:t>
            </a:r>
            <a:r>
              <a:rPr lang="en-US" sz="4800" b="1" dirty="0">
                <a:solidFill>
                  <a:srgbClr val="0099FF"/>
                </a:solidFill>
                <a:cs typeface="Arial" pitchFamily="34" charset="0"/>
              </a:rPr>
              <a:t>A</a:t>
            </a:r>
            <a:r>
              <a:rPr lang="en-US" sz="4800" b="1" dirty="0" smtClean="0">
                <a:solidFill>
                  <a:srgbClr val="0099FF"/>
                </a:solidFill>
                <a:cs typeface="Arial" pitchFamily="34" charset="0"/>
              </a:rPr>
              <a:t>re We Today?</a:t>
            </a:r>
            <a:endParaRPr lang="en-US" sz="4800" b="1" dirty="0">
              <a:solidFill>
                <a:srgbClr val="0099FF"/>
              </a:solidFill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500" y="3347884"/>
            <a:ext cx="1028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cs typeface="Arial" pitchFamily="34" charset="0"/>
              </a:rPr>
              <a:t>H. Bryan Brewer, Jr.</a:t>
            </a:r>
            <a:br>
              <a:rPr lang="en-US" sz="2800" b="1" dirty="0">
                <a:cs typeface="Arial" pitchFamily="34" charset="0"/>
              </a:rPr>
            </a:br>
            <a:r>
              <a:rPr lang="en-US" sz="2800" b="1" dirty="0">
                <a:cs typeface="Arial" pitchFamily="34" charset="0"/>
              </a:rPr>
              <a:t>Washington Cardiovascular Associates</a:t>
            </a:r>
            <a:br>
              <a:rPr lang="en-US" sz="2800" b="1" dirty="0">
                <a:cs typeface="Arial" pitchFamily="34" charset="0"/>
              </a:rPr>
            </a:br>
            <a:r>
              <a:rPr lang="en-US" sz="2800" b="1" dirty="0">
                <a:cs typeface="Arial" pitchFamily="34" charset="0"/>
              </a:rPr>
              <a:t>Washington Hospital Center</a:t>
            </a:r>
            <a:br>
              <a:rPr lang="en-US" sz="2800" b="1" dirty="0">
                <a:cs typeface="Arial" pitchFamily="34" charset="0"/>
              </a:rPr>
            </a:br>
            <a:r>
              <a:rPr lang="en-US" sz="2800" b="1" dirty="0" smtClean="0">
                <a:cs typeface="Arial" pitchFamily="34" charset="0"/>
              </a:rPr>
              <a:t>Medstar </a:t>
            </a:r>
            <a:r>
              <a:rPr lang="en-US" sz="2800" b="1" dirty="0">
                <a:cs typeface="Arial" pitchFamily="34" charset="0"/>
              </a:rPr>
              <a:t>Heart </a:t>
            </a:r>
            <a:r>
              <a:rPr lang="en-US" sz="2800" b="1" dirty="0" smtClean="0">
                <a:cs typeface="Arial" pitchFamily="34" charset="0"/>
              </a:rPr>
              <a:t>and Cardiovascular Institute</a:t>
            </a:r>
            <a:endParaRPr lang="en-US" sz="2800" b="1" dirty="0"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cs typeface="Arial" pitchFamily="34" charset="0"/>
              </a:rPr>
              <a:t>Washington, DC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93" y="5163450"/>
            <a:ext cx="2333134" cy="153810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397" y="5152288"/>
            <a:ext cx="2286000" cy="1524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7890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6"/>
          <p:cNvSpPr txBox="1"/>
          <p:nvPr/>
        </p:nvSpPr>
        <p:spPr>
          <a:xfrm>
            <a:off x="1946032" y="6112461"/>
            <a:ext cx="2662066" cy="30777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GB" sz="1400" i="1" dirty="0">
                <a:solidFill>
                  <a:prstClr val="black"/>
                </a:solidFill>
              </a:rPr>
              <a:t>* P&lt;0.001 compared with placebo</a:t>
            </a:r>
          </a:p>
        </p:txBody>
      </p:sp>
      <p:graphicFrame>
        <p:nvGraphicFramePr>
          <p:cNvPr id="79" name="Chart 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249496"/>
              </p:ext>
            </p:extLst>
          </p:nvPr>
        </p:nvGraphicFramePr>
        <p:xfrm>
          <a:off x="293077" y="2074984"/>
          <a:ext cx="5325222" cy="3212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46381" y="5927464"/>
            <a:ext cx="1523985" cy="30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rgbClr val="7F7F7F"/>
                </a:solidFill>
              </a:rPr>
              <a:t>TA-8995 (mg/</a:t>
            </a:r>
            <a:r>
              <a:rPr lang="nl-NL" sz="1400" b="1" dirty="0" err="1">
                <a:solidFill>
                  <a:srgbClr val="7F7F7F"/>
                </a:solidFill>
              </a:rPr>
              <a:t>day</a:t>
            </a:r>
            <a:r>
              <a:rPr lang="nl-NL" sz="1400" b="1" dirty="0">
                <a:solidFill>
                  <a:srgbClr val="7F7F7F"/>
                </a:solidFill>
              </a:rPr>
              <a:t>)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3294151" y="3814157"/>
            <a:ext cx="250299" cy="4002282"/>
          </a:xfrm>
          <a:prstGeom prst="rightBrace">
            <a:avLst>
              <a:gd name="adj1" fmla="val 46705"/>
              <a:gd name="adj2" fmla="val 50000"/>
            </a:avLst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1723" y="146100"/>
            <a:ext cx="12180277" cy="132343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AU" sz="4000" b="1" dirty="0" smtClean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TA-8995 Tulip Clinical Trial</a:t>
            </a:r>
            <a:endParaRPr lang="en-AU" sz="4000" b="1" dirty="0">
              <a:solidFill>
                <a:srgbClr val="0066FF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defRPr/>
            </a:pPr>
            <a:r>
              <a:rPr lang="en-AU" sz="4000" b="1" dirty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Percent Change in L</a:t>
            </a:r>
            <a:r>
              <a:rPr lang="en-AU" sz="4000" b="1" dirty="0" smtClean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DL-C </a:t>
            </a:r>
            <a:r>
              <a:rPr lang="en-AU" sz="4000" b="1" dirty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and </a:t>
            </a:r>
            <a:r>
              <a:rPr lang="en-AU" sz="4000" b="1" dirty="0" smtClean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HDL-C</a:t>
            </a:r>
            <a:endParaRPr lang="en-AU" sz="4000" b="1" dirty="0">
              <a:solidFill>
                <a:srgbClr val="0066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1" y="1658099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1723" y="6445027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6221" y="6513687"/>
            <a:ext cx="4863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Hovingh GK et al. Lancet 2015.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1953" y="1757551"/>
            <a:ext cx="1235033" cy="46166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94585" y="1841671"/>
            <a:ext cx="4940794" cy="4491540"/>
            <a:chOff x="6494585" y="1743701"/>
            <a:chExt cx="4940794" cy="4491540"/>
          </a:xfrm>
        </p:grpSpPr>
        <p:sp>
          <p:nvSpPr>
            <p:cNvPr id="81" name="Right Brace 80"/>
            <p:cNvSpPr/>
            <p:nvPr/>
          </p:nvSpPr>
          <p:spPr>
            <a:xfrm rot="5400000">
              <a:off x="8546099" y="3828559"/>
              <a:ext cx="250299" cy="4002282"/>
            </a:xfrm>
            <a:prstGeom prst="rightBrace">
              <a:avLst>
                <a:gd name="adj1" fmla="val 4670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black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494585" y="1743701"/>
              <a:ext cx="4940794" cy="4491540"/>
              <a:chOff x="6494585" y="1743701"/>
              <a:chExt cx="4940794" cy="4491540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7906871" y="5927464"/>
                <a:ext cx="15154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b="1" dirty="0">
                    <a:solidFill>
                      <a:srgbClr val="7F7F7F"/>
                    </a:solidFill>
                  </a:rPr>
                  <a:t>TA-8995 (mg/</a:t>
                </a:r>
                <a:r>
                  <a:rPr lang="nl-NL" sz="1400" b="1" dirty="0" err="1">
                    <a:solidFill>
                      <a:srgbClr val="7F7F7F"/>
                    </a:solidFill>
                  </a:rPr>
                  <a:t>day</a:t>
                </a:r>
                <a:r>
                  <a:rPr lang="nl-NL" sz="1400" b="1" dirty="0">
                    <a:solidFill>
                      <a:srgbClr val="7F7F7F"/>
                    </a:solidFill>
                  </a:rPr>
                  <a:t>)</a:t>
                </a: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6494585" y="1743701"/>
                <a:ext cx="4940794" cy="3926627"/>
                <a:chOff x="6494585" y="1743701"/>
                <a:chExt cx="4940794" cy="3926627"/>
              </a:xfrm>
            </p:grpSpPr>
            <p:graphicFrame>
              <p:nvGraphicFramePr>
                <p:cNvPr id="8" name="Chart 7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209903743"/>
                    </p:ext>
                  </p:extLst>
                </p:nvPr>
              </p:nvGraphicFramePr>
              <p:xfrm>
                <a:off x="6494585" y="2057690"/>
                <a:ext cx="4940794" cy="361263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  <p:sp>
              <p:nvSpPr>
                <p:cNvPr id="15" name="TextBox 14"/>
                <p:cNvSpPr txBox="1"/>
                <p:nvPr/>
              </p:nvSpPr>
              <p:spPr>
                <a:xfrm>
                  <a:off x="8453248" y="1743701"/>
                  <a:ext cx="1235033" cy="461665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HDL-C</a:t>
                  </a:r>
                  <a:endPara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" name="Oval 3"/>
          <p:cNvSpPr/>
          <p:nvPr/>
        </p:nvSpPr>
        <p:spPr>
          <a:xfrm>
            <a:off x="4604658" y="4617643"/>
            <a:ext cx="825353" cy="82535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0570037" y="2059502"/>
            <a:ext cx="825353" cy="82535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9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28837" y="2483197"/>
            <a:ext cx="10490581" cy="3277407"/>
            <a:chOff x="2561616" y="1928032"/>
            <a:chExt cx="10490581" cy="3277407"/>
          </a:xfrm>
        </p:grpSpPr>
        <p:sp>
          <p:nvSpPr>
            <p:cNvPr id="2" name="TextBox 1"/>
            <p:cNvSpPr txBox="1"/>
            <p:nvPr/>
          </p:nvSpPr>
          <p:spPr>
            <a:xfrm>
              <a:off x="2561616" y="1928032"/>
              <a:ext cx="2340680" cy="523220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Evacetrapib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68697" y="2477120"/>
              <a:ext cx="10224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Evacetrapib Monotherapy*                              23%                17%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34750" y="2857711"/>
              <a:ext cx="101933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Evacetrapib +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statin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                                       22%                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11%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00781" y="3232140"/>
              <a:ext cx="10178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Accelerate  (Evacetrapib +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statin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)**               37%                15%  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81932" y="3774329"/>
              <a:ext cx="1562637" cy="52322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TA-8995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35669" y="4347304"/>
              <a:ext cx="10197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TA-8995 Monotherapy^                                    46%                   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48906" y="4743774"/>
              <a:ext cx="10203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TA-8995</a:t>
              </a:r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+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statin^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          45%                 11%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0237474" y="2743197"/>
            <a:ext cx="1103416" cy="303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352923" y="4865892"/>
            <a:ext cx="930113" cy="4842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45921" y="6381205"/>
            <a:ext cx="1000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*Nicholls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SJ et al. JAMA. 2011;306:2099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^Hovingh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GK, et al. Lancet 2015; 386: 452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" y="-69469"/>
            <a:ext cx="12192000" cy="107721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AU" sz="3200" b="1" dirty="0" smtClean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Percent </a:t>
            </a:r>
            <a:r>
              <a:rPr lang="en-AU" sz="3200" b="1" dirty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Change in </a:t>
            </a:r>
            <a:r>
              <a:rPr lang="en-AU" sz="3200" b="1" dirty="0" smtClean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LDL-C </a:t>
            </a:r>
            <a:r>
              <a:rPr lang="en-AU" sz="3200" b="1" dirty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and </a:t>
            </a:r>
            <a:r>
              <a:rPr lang="en-AU" sz="3200" b="1" dirty="0" smtClean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ApoB With Evacetrapib and</a:t>
            </a:r>
            <a:br>
              <a:rPr lang="en-AU" sz="3200" b="1" dirty="0" smtClean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AU" sz="3200" b="1" dirty="0" smtClean="0">
                <a:solidFill>
                  <a:srgbClr val="0066FF"/>
                </a:solidFill>
                <a:latin typeface="Arial" pitchFamily="34" charset="0"/>
                <a:ea typeface="ＭＳ Ｐゴシック" pitchFamily="34" charset="-128"/>
              </a:rPr>
              <a:t> TA-8995 as Monotherapy and in Combination with Statin</a:t>
            </a:r>
            <a:endParaRPr lang="en-AU" sz="3200" b="1" dirty="0">
              <a:solidFill>
                <a:srgbClr val="0066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-1" y="1100932"/>
            <a:ext cx="12192001" cy="98161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1769" y="6174776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63089" y="1375509"/>
            <a:ext cx="3102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CETP Inhibitor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6679" y="1674215"/>
            <a:ext cx="7633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LDL-C         ApoB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2135880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147964" y="1126662"/>
            <a:ext cx="5005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Percent  Reduction</a:t>
            </a:r>
          </a:p>
        </p:txBody>
      </p:sp>
    </p:spTree>
    <p:extLst>
      <p:ext uri="{BB962C8B-B14F-4D97-AF65-F5344CB8AC3E}">
        <p14:creationId xmlns:p14="http://schemas.microsoft.com/office/powerpoint/2010/main" val="29894992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2" descr="Tor white bo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940" y="3256910"/>
            <a:ext cx="1889522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5"/>
          <p:cNvSpPr txBox="1">
            <a:spLocks/>
          </p:cNvSpPr>
          <p:nvPr/>
        </p:nvSpPr>
        <p:spPr>
          <a:xfrm>
            <a:off x="952500" y="230496"/>
            <a:ext cx="102870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66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CETP Inhibitors</a:t>
            </a:r>
          </a:p>
        </p:txBody>
      </p:sp>
      <p:pic>
        <p:nvPicPr>
          <p:cNvPr id="5" name="Picture 2" descr="Dal bol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836" y="3772027"/>
            <a:ext cx="15734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3"/>
          <p:cNvSpPr>
            <a:spLocks noChangeArrowheads="1"/>
          </p:cNvSpPr>
          <p:nvPr/>
        </p:nvSpPr>
        <p:spPr bwMode="auto">
          <a:xfrm>
            <a:off x="1813297" y="1950932"/>
            <a:ext cx="57660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Torcetrapib   - Pfizer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1610096" y="6238624"/>
            <a:ext cx="1012049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aseline="30000" dirty="0">
                <a:solidFill>
                  <a:srgbClr val="FFFFFF"/>
                </a:solidFill>
              </a:rPr>
              <a:t>1</a:t>
            </a:r>
            <a:r>
              <a:rPr lang="en-US" sz="1200" dirty="0">
                <a:solidFill>
                  <a:srgbClr val="FFFFFF"/>
                </a:solidFill>
              </a:rPr>
              <a:t>http://www.ama-assn.org/ama1/pub/upload/mm/365/dalcetrapib.doc.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US" sz="1200" baseline="30000" dirty="0">
                <a:solidFill>
                  <a:srgbClr val="FFFFFF"/>
                </a:solidFill>
              </a:rPr>
              <a:t>2</a:t>
            </a:r>
            <a:r>
              <a:rPr lang="en-US" sz="1200" dirty="0">
                <a:solidFill>
                  <a:srgbClr val="FFFFFF"/>
                </a:solidFill>
              </a:rPr>
              <a:t>http://www.ama-assn.org/ama1/pub/upload/mm/365/torcetrapib.doc.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GB" sz="1200" baseline="30000" dirty="0">
                <a:solidFill>
                  <a:srgbClr val="FFFFFF"/>
                </a:solidFill>
              </a:rPr>
              <a:t>3</a:t>
            </a:r>
            <a:r>
              <a:rPr lang="en-US" sz="1200" dirty="0">
                <a:solidFill>
                  <a:srgbClr val="FFFFFF"/>
                </a:solidFill>
              </a:rPr>
              <a:t>http:// www.ama-assn.org/ama1/pub/upload/mm/365/anacetrapib.pdf.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46888" y="1360229"/>
            <a:ext cx="273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CETP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-1" y="1109619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0" name="Text Box 30"/>
          <p:cNvSpPr txBox="1">
            <a:spLocks noChangeArrowheads="1"/>
          </p:cNvSpPr>
          <p:nvPr/>
        </p:nvSpPr>
        <p:spPr bwMode="auto">
          <a:xfrm>
            <a:off x="3696794" y="6229660"/>
            <a:ext cx="1012049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aseline="30000" dirty="0">
                <a:solidFill>
                  <a:prstClr val="black"/>
                </a:solidFill>
              </a:rPr>
              <a:t>1</a:t>
            </a:r>
            <a:r>
              <a:rPr lang="en-US" sz="1200" dirty="0">
                <a:solidFill>
                  <a:prstClr val="black"/>
                </a:solidFill>
              </a:rPr>
              <a:t>http://www.ama-assn.org/ama1/pub/upload/mm/365/dalcetrapib.doc.</a:t>
            </a:r>
            <a:br>
              <a:rPr lang="en-US" sz="1200" dirty="0">
                <a:solidFill>
                  <a:prstClr val="black"/>
                </a:solidFill>
              </a:rPr>
            </a:br>
            <a:r>
              <a:rPr lang="en-US" sz="1200" baseline="30000" dirty="0">
                <a:solidFill>
                  <a:prstClr val="black"/>
                </a:solidFill>
              </a:rPr>
              <a:t>2</a:t>
            </a:r>
            <a:r>
              <a:rPr lang="en-US" sz="1200" dirty="0">
                <a:solidFill>
                  <a:prstClr val="black"/>
                </a:solidFill>
              </a:rPr>
              <a:t>http://www.ama-assn.org/ama1/pub/upload/mm/365/torcetrapib.doc.</a:t>
            </a:r>
            <a:br>
              <a:rPr lang="en-US" sz="1200" dirty="0">
                <a:solidFill>
                  <a:prstClr val="black"/>
                </a:solidFill>
              </a:rPr>
            </a:br>
            <a:r>
              <a:rPr lang="en-GB" sz="1200" baseline="30000" dirty="0">
                <a:solidFill>
                  <a:prstClr val="black"/>
                </a:solidFill>
              </a:rPr>
              <a:t>3</a:t>
            </a:r>
            <a:r>
              <a:rPr lang="en-US" sz="1200" dirty="0">
                <a:solidFill>
                  <a:prstClr val="black"/>
                </a:solidFill>
              </a:rPr>
              <a:t>http:// www.ama-assn.org/ama1/pub/upload/mm/365/anacetrapib.pdf.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1723" y="6150548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7033" y="1390390"/>
            <a:ext cx="7653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26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prstClr val="black"/>
                </a:solidFill>
              </a:rPr>
              <a:t>Terminated CETP Clinical Trials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2" name="Rectangle 152"/>
          <p:cNvSpPr>
            <a:spLocks noChangeArrowheads="1"/>
          </p:cNvSpPr>
          <p:nvPr/>
        </p:nvSpPr>
        <p:spPr bwMode="auto">
          <a:xfrm>
            <a:off x="1794076" y="2488555"/>
            <a:ext cx="52553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Dalcetrapib   - Roche  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53"/>
          <p:cNvSpPr>
            <a:spLocks noChangeArrowheads="1"/>
          </p:cNvSpPr>
          <p:nvPr/>
        </p:nvSpPr>
        <p:spPr bwMode="auto">
          <a:xfrm>
            <a:off x="1650459" y="2910688"/>
            <a:ext cx="4850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Evacetrapib  - Lilly    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53"/>
          <p:cNvSpPr>
            <a:spLocks noChangeArrowheads="1"/>
          </p:cNvSpPr>
          <p:nvPr/>
        </p:nvSpPr>
        <p:spPr bwMode="auto">
          <a:xfrm>
            <a:off x="1832508" y="3921425"/>
            <a:ext cx="4850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Anacetrapib  -  Merck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8020" y="3414530"/>
            <a:ext cx="10642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26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prstClr val="black"/>
                </a:solidFill>
              </a:rPr>
              <a:t>Positive CETP Inhibitor Trial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6" name="Rectangle 153"/>
          <p:cNvSpPr>
            <a:spLocks noChangeArrowheads="1"/>
          </p:cNvSpPr>
          <p:nvPr/>
        </p:nvSpPr>
        <p:spPr bwMode="auto">
          <a:xfrm>
            <a:off x="1871523" y="4920701"/>
            <a:ext cx="7288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TA-8995         -  Dezema/Amgen   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53"/>
          <p:cNvSpPr>
            <a:spLocks noChangeArrowheads="1"/>
          </p:cNvSpPr>
          <p:nvPr/>
        </p:nvSpPr>
        <p:spPr bwMode="auto">
          <a:xfrm>
            <a:off x="1756611" y="5354053"/>
            <a:ext cx="7280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Dalcetrapib Dal-GenE  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8370" y="4423471"/>
            <a:ext cx="10642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26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prstClr val="black"/>
                </a:solidFill>
              </a:rPr>
              <a:t>CETP Inhibitors Currently Under Development 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13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931" y="-68287"/>
            <a:ext cx="12175069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495300" indent="-495300" algn="ctr" eaLnBrk="0" hangingPunct="0">
              <a:defRPr/>
            </a:pPr>
            <a:r>
              <a:rPr lang="en-AU" sz="3600" b="1" dirty="0" smtClean="0">
                <a:solidFill>
                  <a:srgbClr val="0066FF"/>
                </a:solidFill>
                <a:latin typeface="Arial"/>
                <a:cs typeface="Arial"/>
              </a:rPr>
              <a:t>Genome Wide Scan Identification of the ACY9 Gene Which Modulates Cardiovascular Response to Dalcetrapib Administration</a:t>
            </a:r>
            <a:endParaRPr lang="en-AU" sz="3600" b="1" dirty="0">
              <a:solidFill>
                <a:srgbClr val="0066FF"/>
              </a:solidFill>
              <a:latin typeface="Arial"/>
              <a:cs typeface="Arial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1" y="2298629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12526" y="1841326"/>
            <a:ext cx="12204526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lvl="1" eaLnBrk="0" hangingPunct="0">
              <a:defRPr/>
            </a:pPr>
            <a:r>
              <a:rPr lang="en-A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0" hangingPunct="0">
              <a:defRPr/>
            </a:pPr>
            <a:endParaRPr lang="en-AU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6931" y="6461970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9998" y="6542810"/>
            <a:ext cx="5441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*Tardif J-C et al. Circ Cardiovasc Genet. 2015;8:372-382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4771" y="1625600"/>
            <a:ext cx="4965539" cy="58477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Personalized Medicine</a:t>
            </a:r>
            <a:endParaRPr lang="en-US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4296" y="2329847"/>
            <a:ext cx="11327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 a genome wide scan patients with a single-nucleotide substitution in the ADCY9 gene was identified which modulates the cardiovascular response to dalcetrapib administration.</a:t>
            </a:r>
            <a:endParaRPr lang="en-US" sz="3200" b="1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63254" y="5448814"/>
            <a:ext cx="11523946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914400" lvl="1" indent="-457200" eaLnBrk="0" hangingPunct="0">
              <a:buClr>
                <a:srgbClr val="FF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A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 </a:t>
            </a:r>
            <a:r>
              <a:rPr lang="en-A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</a:t>
            </a:r>
            <a:r>
              <a:rPr lang="en-A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 in 21% </a:t>
            </a:r>
            <a:r>
              <a:rPr lang="en-A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trial subjects had </a:t>
            </a:r>
            <a:r>
              <a:rPr lang="en-A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27% </a:t>
            </a:r>
            <a:r>
              <a:rPr lang="en-AU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en-A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Dal-Out-come clinical cardiovascular events. 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8203" y="3895595"/>
            <a:ext cx="11853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eaLnBrk="0" hangingPunct="0">
              <a:buClr>
                <a:srgbClr val="FF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A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 </a:t>
            </a:r>
            <a:r>
              <a:rPr lang="en-A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en-A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 in 20% of the trial subjects was associated with a 39% </a:t>
            </a:r>
            <a:r>
              <a:rPr lang="en-AU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en-A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clinical events in dal-OUTCOME</a:t>
            </a:r>
            <a:r>
              <a:rPr lang="en-AU" sz="2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3255" y="4672209"/>
            <a:ext cx="11855885" cy="858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eaLnBrk="0" hangingPunct="0">
              <a:buClr>
                <a:srgbClr val="FF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A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 </a:t>
            </a:r>
            <a:r>
              <a:rPr lang="en-A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en-A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59% of the trial subjects had </a:t>
            </a:r>
            <a:r>
              <a:rPr lang="en-AU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difference </a:t>
            </a:r>
            <a:r>
              <a:rPr lang="en-A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controls </a:t>
            </a:r>
            <a:r>
              <a:rPr lang="en-A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dal-OUTCOME </a:t>
            </a:r>
            <a:r>
              <a:rPr lang="en-A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cardiovascular events.</a:t>
            </a:r>
            <a:endParaRPr lang="en-AU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9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ChangeArrowheads="1"/>
          </p:cNvSpPr>
          <p:nvPr/>
        </p:nvSpPr>
        <p:spPr bwMode="auto">
          <a:xfrm>
            <a:off x="-45155" y="-51972"/>
            <a:ext cx="12221862" cy="96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Home Messages</a:t>
            </a:r>
            <a:endParaRPr lang="en-US" sz="8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5803" y="3541711"/>
            <a:ext cx="10827702" cy="1101805"/>
            <a:chOff x="1016435" y="3330850"/>
            <a:chExt cx="10725675" cy="922338"/>
          </a:xfrm>
        </p:grpSpPr>
        <p:sp>
          <p:nvSpPr>
            <p:cNvPr id="78854" name="TextBox 8"/>
            <p:cNvSpPr txBox="1">
              <a:spLocks noChangeArrowheads="1"/>
            </p:cNvSpPr>
            <p:nvPr/>
          </p:nvSpPr>
          <p:spPr bwMode="auto">
            <a:xfrm rot="427231">
              <a:off x="1103575" y="3330850"/>
              <a:ext cx="762000" cy="922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400" dirty="0">
                  <a:solidFill>
                    <a:srgbClr val="FF0000"/>
                  </a:solidFill>
                  <a:latin typeface="Arial Rounded MT Bold" pitchFamily="34" charset="0"/>
                </a:rPr>
                <a:t>√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016435" y="3343069"/>
              <a:ext cx="10725675" cy="702554"/>
              <a:chOff x="1016435" y="3343069"/>
              <a:chExt cx="10725675" cy="702554"/>
            </a:xfrm>
          </p:grpSpPr>
          <p:sp>
            <p:nvSpPr>
              <p:cNvPr id="78852" name="Rectangle 68"/>
              <p:cNvSpPr>
                <a:spLocks noChangeArrowheads="1"/>
              </p:cNvSpPr>
              <p:nvPr/>
            </p:nvSpPr>
            <p:spPr bwMode="auto">
              <a:xfrm>
                <a:off x="1016435" y="3496199"/>
                <a:ext cx="771236" cy="45720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2215778" y="3343069"/>
                <a:ext cx="9526332" cy="702554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2800"/>
                  </a:spcAft>
                  <a:buFont typeface="Arial" panose="020B0604020202020204" pitchFamily="34" charset="0"/>
                  <a:buNone/>
                </a:pPr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TA-995 has a unique lipoprotein profile and appears to be an excellent candidate for reducing atherogenic lipoproteins as monotherapy.  </a:t>
                </a:r>
              </a:p>
            </p:txBody>
          </p:sp>
        </p:grpSp>
      </p:grp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-1" y="953719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-1" y="6567907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6388" y="4855772"/>
            <a:ext cx="11082161" cy="1306476"/>
            <a:chOff x="1005545" y="5256735"/>
            <a:chExt cx="10953297" cy="1219140"/>
          </a:xfrm>
        </p:grpSpPr>
        <p:sp>
          <p:nvSpPr>
            <p:cNvPr id="30" name="TextBox 26"/>
            <p:cNvSpPr txBox="1">
              <a:spLocks noChangeArrowheads="1"/>
            </p:cNvSpPr>
            <p:nvPr/>
          </p:nvSpPr>
          <p:spPr bwMode="auto">
            <a:xfrm rot="427231">
              <a:off x="1097923" y="5256735"/>
              <a:ext cx="789343" cy="927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5400" dirty="0">
                  <a:solidFill>
                    <a:srgbClr val="FF0000"/>
                  </a:solidFill>
                  <a:latin typeface="Arial Rounded MT Bold" pitchFamily="34" charset="0"/>
                </a:rPr>
                <a:t>√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005545" y="5275546"/>
              <a:ext cx="10953297" cy="1200329"/>
              <a:chOff x="1005545" y="5275546"/>
              <a:chExt cx="10953297" cy="1200329"/>
            </a:xfrm>
          </p:grpSpPr>
          <p:sp>
            <p:nvSpPr>
              <p:cNvPr id="23" name="TextBox 15"/>
              <p:cNvSpPr txBox="1">
                <a:spLocks noChangeArrowheads="1"/>
              </p:cNvSpPr>
              <p:nvPr/>
            </p:nvSpPr>
            <p:spPr bwMode="auto">
              <a:xfrm>
                <a:off x="2272512" y="5275546"/>
                <a:ext cx="9686330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Additional clinical 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trials will be required to definitively establish if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CETP inhibitors will be effective in decreasing cardiovascular 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events.</a:t>
                </a:r>
              </a:p>
            </p:txBody>
          </p:sp>
          <p:sp>
            <p:nvSpPr>
              <p:cNvPr id="28" name="Rectangle 68"/>
              <p:cNvSpPr>
                <a:spLocks noChangeArrowheads="1"/>
              </p:cNvSpPr>
              <p:nvPr/>
            </p:nvSpPr>
            <p:spPr bwMode="auto">
              <a:xfrm>
                <a:off x="1005545" y="5542728"/>
                <a:ext cx="771236" cy="45720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678981" y="2499642"/>
            <a:ext cx="9951740" cy="923330"/>
            <a:chOff x="1021874" y="2403911"/>
            <a:chExt cx="9951740" cy="923330"/>
          </a:xfrm>
        </p:grpSpPr>
        <p:sp>
          <p:nvSpPr>
            <p:cNvPr id="78861" name="TextBox 26"/>
            <p:cNvSpPr txBox="1">
              <a:spLocks noChangeArrowheads="1"/>
            </p:cNvSpPr>
            <p:nvPr/>
          </p:nvSpPr>
          <p:spPr bwMode="auto">
            <a:xfrm rot="427231">
              <a:off x="1127061" y="2403911"/>
              <a:ext cx="77728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5400" dirty="0">
                  <a:solidFill>
                    <a:srgbClr val="FF0000"/>
                  </a:solidFill>
                  <a:latin typeface="Arial Rounded MT Bold" pitchFamily="34" charset="0"/>
                </a:rPr>
                <a:t>√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021874" y="2549114"/>
              <a:ext cx="9951740" cy="722487"/>
              <a:chOff x="1021874" y="2549114"/>
              <a:chExt cx="9951740" cy="722487"/>
            </a:xfrm>
          </p:grpSpPr>
          <p:sp>
            <p:nvSpPr>
              <p:cNvPr id="43" name="Content Placeholder 2"/>
              <p:cNvSpPr txBox="1">
                <a:spLocks/>
              </p:cNvSpPr>
              <p:nvPr/>
            </p:nvSpPr>
            <p:spPr>
              <a:xfrm>
                <a:off x="2159160" y="2549114"/>
                <a:ext cx="8814454" cy="72248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2800"/>
                  </a:spcAft>
                  <a:buFont typeface="Arial" panose="020B0604020202020204" pitchFamily="34" charset="0"/>
                  <a:buNone/>
                </a:pPr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Anacetrapib is the first CETP inhibitor to reduce cardiovascular events in a clinical trial.</a:t>
                </a:r>
              </a:p>
            </p:txBody>
          </p:sp>
          <p:sp>
            <p:nvSpPr>
              <p:cNvPr id="35" name="Rectangle 68"/>
              <p:cNvSpPr>
                <a:spLocks noChangeArrowheads="1"/>
              </p:cNvSpPr>
              <p:nvPr/>
            </p:nvSpPr>
            <p:spPr bwMode="auto">
              <a:xfrm>
                <a:off x="1021874" y="2668877"/>
                <a:ext cx="771236" cy="45720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619092" y="1030105"/>
            <a:ext cx="11284429" cy="949425"/>
            <a:chOff x="1043642" y="1307698"/>
            <a:chExt cx="10011617" cy="949425"/>
          </a:xfrm>
        </p:grpSpPr>
        <p:sp>
          <p:nvSpPr>
            <p:cNvPr id="78869" name="TextBox 20"/>
            <p:cNvSpPr txBox="1">
              <a:spLocks noChangeArrowheads="1"/>
            </p:cNvSpPr>
            <p:nvPr/>
          </p:nvSpPr>
          <p:spPr bwMode="auto">
            <a:xfrm rot="427231">
              <a:off x="1134335" y="1307698"/>
              <a:ext cx="721426" cy="949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5400" dirty="0">
                  <a:solidFill>
                    <a:srgbClr val="FF0000"/>
                  </a:solidFill>
                  <a:latin typeface="Arial Rounded MT Bold" pitchFamily="34" charset="0"/>
                </a:rPr>
                <a:t>√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043642" y="1436910"/>
              <a:ext cx="10011617" cy="696210"/>
              <a:chOff x="1043642" y="1436910"/>
              <a:chExt cx="10011617" cy="696210"/>
            </a:xfrm>
          </p:grpSpPr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2083085" y="1436910"/>
                <a:ext cx="8972174" cy="69621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2800"/>
                  </a:spcAft>
                  <a:buFont typeface="Arial" panose="020B0604020202020204" pitchFamily="34" charset="0"/>
                  <a:buNone/>
                </a:pPr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The reduction in LDL-C is due to a combination of decreased transfer of cholesterol from HDL as well as increased LDL catabolism and not an effective measurement of the reduction in atherogenic lipoproteins</a:t>
                </a:r>
              </a:p>
            </p:txBody>
          </p:sp>
          <p:sp>
            <p:nvSpPr>
              <p:cNvPr id="36" name="Rectangle 68"/>
              <p:cNvSpPr>
                <a:spLocks noChangeArrowheads="1"/>
              </p:cNvSpPr>
              <p:nvPr/>
            </p:nvSpPr>
            <p:spPr bwMode="auto">
              <a:xfrm>
                <a:off x="1043642" y="1580309"/>
                <a:ext cx="771236" cy="45720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65925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ChangeArrowheads="1"/>
          </p:cNvSpPr>
          <p:nvPr/>
        </p:nvSpPr>
        <p:spPr bwMode="auto">
          <a:xfrm>
            <a:off x="-45155" y="-51972"/>
            <a:ext cx="12221862" cy="96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Home Messages</a:t>
            </a:r>
            <a:endParaRPr lang="en-US" sz="8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5803" y="3257923"/>
            <a:ext cx="10827702" cy="1101805"/>
            <a:chOff x="1016435" y="3225266"/>
            <a:chExt cx="10725675" cy="922338"/>
          </a:xfrm>
        </p:grpSpPr>
        <p:sp>
          <p:nvSpPr>
            <p:cNvPr id="78854" name="TextBox 8"/>
            <p:cNvSpPr txBox="1">
              <a:spLocks noChangeArrowheads="1"/>
            </p:cNvSpPr>
            <p:nvPr/>
          </p:nvSpPr>
          <p:spPr bwMode="auto">
            <a:xfrm rot="427231">
              <a:off x="1103575" y="3225266"/>
              <a:ext cx="762000" cy="922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400" dirty="0">
                  <a:solidFill>
                    <a:srgbClr val="FF0000"/>
                  </a:solidFill>
                  <a:latin typeface="Arial Rounded MT Bold" pitchFamily="34" charset="0"/>
                </a:rPr>
                <a:t>√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016435" y="3343069"/>
              <a:ext cx="10725675" cy="702554"/>
              <a:chOff x="1016435" y="3343069"/>
              <a:chExt cx="10725675" cy="702554"/>
            </a:xfrm>
          </p:grpSpPr>
          <p:sp>
            <p:nvSpPr>
              <p:cNvPr id="78852" name="Rectangle 68"/>
              <p:cNvSpPr>
                <a:spLocks noChangeArrowheads="1"/>
              </p:cNvSpPr>
              <p:nvPr/>
            </p:nvSpPr>
            <p:spPr bwMode="auto">
              <a:xfrm>
                <a:off x="1016435" y="3496199"/>
                <a:ext cx="771236" cy="45720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2215778" y="3343069"/>
                <a:ext cx="9526332" cy="702554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2800"/>
                  </a:spcAft>
                  <a:buFont typeface="Arial" panose="020B0604020202020204" pitchFamily="34" charset="0"/>
                  <a:buNone/>
                </a:pPr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TA-995 has a unique lipoprotein profile and appears to be an excellent candidate for reducing atherogenic lipoproteins as monotherapy.  </a:t>
                </a:r>
              </a:p>
            </p:txBody>
          </p:sp>
        </p:grpSp>
      </p:grp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-1" y="953719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-1" y="6567907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27954" y="5305722"/>
            <a:ext cx="10953297" cy="1219140"/>
            <a:chOff x="1005545" y="5256735"/>
            <a:chExt cx="10953297" cy="1219140"/>
          </a:xfrm>
        </p:grpSpPr>
        <p:sp>
          <p:nvSpPr>
            <p:cNvPr id="30" name="TextBox 26"/>
            <p:cNvSpPr txBox="1">
              <a:spLocks noChangeArrowheads="1"/>
            </p:cNvSpPr>
            <p:nvPr/>
          </p:nvSpPr>
          <p:spPr bwMode="auto">
            <a:xfrm rot="427231">
              <a:off x="1097923" y="5256735"/>
              <a:ext cx="789343" cy="927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5400" dirty="0">
                  <a:solidFill>
                    <a:srgbClr val="FF0000"/>
                  </a:solidFill>
                  <a:latin typeface="Arial Rounded MT Bold" pitchFamily="34" charset="0"/>
                </a:rPr>
                <a:t>√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005545" y="5275546"/>
              <a:ext cx="10953297" cy="1200329"/>
              <a:chOff x="1005545" y="5275546"/>
              <a:chExt cx="10953297" cy="1200329"/>
            </a:xfrm>
          </p:grpSpPr>
          <p:sp>
            <p:nvSpPr>
              <p:cNvPr id="23" name="TextBox 15"/>
              <p:cNvSpPr txBox="1">
                <a:spLocks noChangeArrowheads="1"/>
              </p:cNvSpPr>
              <p:nvPr/>
            </p:nvSpPr>
            <p:spPr bwMode="auto">
              <a:xfrm>
                <a:off x="2272512" y="5275546"/>
                <a:ext cx="9686330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Additional clinical 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trials will be required to definitively establish if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CETP inhibitors will be effective in decreasing cardiovascular 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events.</a:t>
                </a:r>
              </a:p>
            </p:txBody>
          </p:sp>
          <p:sp>
            <p:nvSpPr>
              <p:cNvPr id="28" name="Rectangle 68"/>
              <p:cNvSpPr>
                <a:spLocks noChangeArrowheads="1"/>
              </p:cNvSpPr>
              <p:nvPr/>
            </p:nvSpPr>
            <p:spPr bwMode="auto">
              <a:xfrm>
                <a:off x="1005545" y="5542728"/>
                <a:ext cx="771236" cy="45720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711623" y="4404352"/>
            <a:ext cx="11063944" cy="922337"/>
            <a:chOff x="1005545" y="4388034"/>
            <a:chExt cx="11063944" cy="922337"/>
          </a:xfrm>
        </p:grpSpPr>
        <p:sp>
          <p:nvSpPr>
            <p:cNvPr id="24" name="TextBox 26"/>
            <p:cNvSpPr txBox="1">
              <a:spLocks noChangeArrowheads="1"/>
            </p:cNvSpPr>
            <p:nvPr/>
          </p:nvSpPr>
          <p:spPr bwMode="auto">
            <a:xfrm rot="427231">
              <a:off x="1097042" y="4388034"/>
              <a:ext cx="762000" cy="922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400" dirty="0">
                  <a:solidFill>
                    <a:srgbClr val="FF0000"/>
                  </a:solidFill>
                  <a:latin typeface="Arial Rounded MT Bold" pitchFamily="34" charset="0"/>
                </a:rPr>
                <a:t>√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005545" y="4442057"/>
              <a:ext cx="11063944" cy="830997"/>
              <a:chOff x="1005545" y="4442057"/>
              <a:chExt cx="11063944" cy="830997"/>
            </a:xfrm>
          </p:grpSpPr>
          <p:sp>
            <p:nvSpPr>
              <p:cNvPr id="34" name="TextBox 15"/>
              <p:cNvSpPr txBox="1">
                <a:spLocks noChangeArrowheads="1"/>
              </p:cNvSpPr>
              <p:nvPr/>
            </p:nvSpPr>
            <p:spPr bwMode="auto">
              <a:xfrm>
                <a:off x="2283139" y="4442057"/>
                <a:ext cx="978635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Positive results of the Dalcetrapib Dal-GenE Clinical 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trials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has the potential to provide new insights into personalized medicine.</a:t>
                </a:r>
                <a:endPara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Rectangle 68"/>
              <p:cNvSpPr>
                <a:spLocks noChangeArrowheads="1"/>
              </p:cNvSpPr>
              <p:nvPr/>
            </p:nvSpPr>
            <p:spPr bwMode="auto">
              <a:xfrm>
                <a:off x="1005545" y="4644641"/>
                <a:ext cx="771236" cy="45720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678981" y="2436578"/>
            <a:ext cx="9951740" cy="923330"/>
            <a:chOff x="1021874" y="2403911"/>
            <a:chExt cx="9951740" cy="923330"/>
          </a:xfrm>
        </p:grpSpPr>
        <p:sp>
          <p:nvSpPr>
            <p:cNvPr id="78861" name="TextBox 26"/>
            <p:cNvSpPr txBox="1">
              <a:spLocks noChangeArrowheads="1"/>
            </p:cNvSpPr>
            <p:nvPr/>
          </p:nvSpPr>
          <p:spPr bwMode="auto">
            <a:xfrm rot="427231">
              <a:off x="1127061" y="2403911"/>
              <a:ext cx="77728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5400" dirty="0">
                  <a:solidFill>
                    <a:srgbClr val="FF0000"/>
                  </a:solidFill>
                  <a:latin typeface="Arial Rounded MT Bold" pitchFamily="34" charset="0"/>
                </a:rPr>
                <a:t>√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021874" y="2549114"/>
              <a:ext cx="9951740" cy="722487"/>
              <a:chOff x="1021874" y="2549114"/>
              <a:chExt cx="9951740" cy="722487"/>
            </a:xfrm>
          </p:grpSpPr>
          <p:sp>
            <p:nvSpPr>
              <p:cNvPr id="43" name="Content Placeholder 2"/>
              <p:cNvSpPr txBox="1">
                <a:spLocks/>
              </p:cNvSpPr>
              <p:nvPr/>
            </p:nvSpPr>
            <p:spPr>
              <a:xfrm>
                <a:off x="2159160" y="2549114"/>
                <a:ext cx="8814454" cy="72248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2800"/>
                  </a:spcAft>
                  <a:buFont typeface="Arial" panose="020B0604020202020204" pitchFamily="34" charset="0"/>
                  <a:buNone/>
                </a:pPr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Anacetrapib is the first CETP inhibitor to reduce cardiovascular events in a clinical trial.</a:t>
                </a:r>
              </a:p>
            </p:txBody>
          </p:sp>
          <p:sp>
            <p:nvSpPr>
              <p:cNvPr id="35" name="Rectangle 68"/>
              <p:cNvSpPr>
                <a:spLocks noChangeArrowheads="1"/>
              </p:cNvSpPr>
              <p:nvPr/>
            </p:nvSpPr>
            <p:spPr bwMode="auto">
              <a:xfrm>
                <a:off x="1021874" y="2668877"/>
                <a:ext cx="771236" cy="45720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619092" y="1030105"/>
            <a:ext cx="11284429" cy="949425"/>
            <a:chOff x="1043642" y="1307698"/>
            <a:chExt cx="10011617" cy="949425"/>
          </a:xfrm>
        </p:grpSpPr>
        <p:sp>
          <p:nvSpPr>
            <p:cNvPr id="78869" name="TextBox 20"/>
            <p:cNvSpPr txBox="1">
              <a:spLocks noChangeArrowheads="1"/>
            </p:cNvSpPr>
            <p:nvPr/>
          </p:nvSpPr>
          <p:spPr bwMode="auto">
            <a:xfrm rot="427231">
              <a:off x="1134335" y="1307698"/>
              <a:ext cx="721426" cy="949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5400" dirty="0">
                  <a:solidFill>
                    <a:srgbClr val="FF0000"/>
                  </a:solidFill>
                  <a:latin typeface="Arial Rounded MT Bold" pitchFamily="34" charset="0"/>
                </a:rPr>
                <a:t>√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043642" y="1436910"/>
              <a:ext cx="10011617" cy="696210"/>
              <a:chOff x="1043642" y="1436910"/>
              <a:chExt cx="10011617" cy="696210"/>
            </a:xfrm>
          </p:grpSpPr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2083085" y="1436910"/>
                <a:ext cx="8972174" cy="69621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2800"/>
                  </a:spcAft>
                  <a:buFont typeface="Arial" panose="020B0604020202020204" pitchFamily="34" charset="0"/>
                  <a:buNone/>
                </a:pPr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ea typeface="ＭＳ Ｐゴシック"/>
                    <a:cs typeface="Arial" pitchFamily="34" charset="0"/>
                  </a:rPr>
                  <a:t>The reduction in LDL-C is due to a combination of decreased transfer of cholesterol from HDL as well as increased LDL catabolism and not an effective measurement of the reduction in atherogenic lipoproteins</a:t>
                </a:r>
              </a:p>
            </p:txBody>
          </p:sp>
          <p:sp>
            <p:nvSpPr>
              <p:cNvPr id="36" name="Rectangle 68"/>
              <p:cNvSpPr>
                <a:spLocks noChangeArrowheads="1"/>
              </p:cNvSpPr>
              <p:nvPr/>
            </p:nvSpPr>
            <p:spPr bwMode="auto">
              <a:xfrm>
                <a:off x="1043642" y="1580309"/>
                <a:ext cx="771236" cy="457200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2566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2500" y="1951286"/>
            <a:ext cx="10287000" cy="4525963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bg2"/>
              </a:buClr>
              <a:defRPr/>
            </a:pPr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rPr>
              <a:t> </a:t>
            </a:r>
            <a:r>
              <a:rPr lang="en-US" b="1" dirty="0">
                <a:solidFill>
                  <a:srgbClr val="0099FF"/>
                </a:solidFill>
                <a:latin typeface="Arial" charset="0"/>
              </a:rPr>
              <a:t>Consulting Agreements:</a:t>
            </a:r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Merck &amp; Co.; Pfizer Inc; Sanofi; AstraZeneca; Roche; Genentech; InfraReDx</a:t>
            </a:r>
          </a:p>
          <a:p>
            <a:pPr eaLnBrk="1" hangingPunct="1">
              <a:defRPr/>
            </a:pPr>
            <a:endParaRPr lang="en-US" b="1" dirty="0">
              <a:solidFill>
                <a:srgbClr val="0099FF"/>
              </a:solidFill>
              <a:latin typeface="Arial" charset="0"/>
            </a:endParaRPr>
          </a:p>
          <a:p>
            <a:pPr eaLnBrk="1" hangingPunct="1">
              <a:buClr>
                <a:schemeClr val="bg2"/>
              </a:buClr>
              <a:defRPr/>
            </a:pPr>
            <a:r>
              <a:rPr lang="en-US" b="1" dirty="0">
                <a:solidFill>
                  <a:srgbClr val="0099FF"/>
                </a:solidFill>
                <a:latin typeface="Arial" charset="0"/>
              </a:rPr>
              <a:t>Speakers’ Bureau/Honorarium Agreements</a:t>
            </a:r>
            <a:r>
              <a:rPr lang="en-US" b="1" dirty="0">
                <a:latin typeface="Arial" charset="0"/>
              </a:rPr>
              <a:t>:</a:t>
            </a:r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Merck &amp; Co.; Roche; Genentech; Pfizer Inc; Sanofi; AstraZeneca; InfraReDx; HDL Therapeutics</a:t>
            </a:r>
          </a:p>
          <a:p>
            <a:pPr eaLnBrk="1" hangingPunct="1">
              <a:defRPr/>
            </a:pPr>
            <a:endParaRPr lang="en-US" b="1" dirty="0">
              <a:solidFill>
                <a:srgbClr val="0099FF"/>
              </a:solidFill>
              <a:latin typeface="Arial" charset="0"/>
            </a:endParaRPr>
          </a:p>
          <a:p>
            <a:pPr eaLnBrk="1" hangingPunct="1">
              <a:buClr>
                <a:schemeClr val="bg2"/>
              </a:buClr>
              <a:defRPr/>
            </a:pPr>
            <a:r>
              <a:rPr lang="en-US" b="1" dirty="0">
                <a:solidFill>
                  <a:srgbClr val="0099FF"/>
                </a:solidFill>
                <a:latin typeface="Arial" charset="0"/>
              </a:rPr>
              <a:t>Financial Interests/Stock Ownership</a:t>
            </a:r>
            <a:r>
              <a:rPr lang="en-US" b="1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Medicines Company; </a:t>
            </a:r>
            <a:r>
              <a:rPr lang="en-US" b="1" dirty="0" smtClean="0">
                <a:latin typeface="Arial" charset="0"/>
              </a:rPr>
              <a:t>HDL </a:t>
            </a:r>
            <a:r>
              <a:rPr lang="en-US" b="1" dirty="0">
                <a:latin typeface="Arial" charset="0"/>
              </a:rPr>
              <a:t>Therapeutics</a:t>
            </a:r>
          </a:p>
          <a:p>
            <a:pPr eaLnBrk="1" hangingPunct="1"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eaLnBrk="1" hangingPunct="1">
              <a:defRPr/>
            </a:pPr>
            <a:endParaRPr lang="en-US" b="1" dirty="0">
              <a:effectLst>
                <a:outerShdw blurRad="38100" dist="38100" dir="2700000" algn="tl">
                  <a:srgbClr val="010199"/>
                </a:outerShdw>
              </a:effectLst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218606" y="254000"/>
            <a:ext cx="973514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b="1" dirty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Disclosure</a:t>
            </a:r>
            <a:endParaRPr lang="en-US" sz="4800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8950" y="1334448"/>
            <a:ext cx="12163050" cy="8684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25" y="5931848"/>
            <a:ext cx="12163050" cy="8684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91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2" descr="Tor white bo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940" y="3256910"/>
            <a:ext cx="1889522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5"/>
          <p:cNvSpPr txBox="1">
            <a:spLocks/>
          </p:cNvSpPr>
          <p:nvPr/>
        </p:nvSpPr>
        <p:spPr>
          <a:xfrm>
            <a:off x="952500" y="230496"/>
            <a:ext cx="102870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66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CETP Inhibitors</a:t>
            </a:r>
          </a:p>
        </p:txBody>
      </p:sp>
      <p:pic>
        <p:nvPicPr>
          <p:cNvPr id="5" name="Picture 2" descr="Dal bol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836" y="3772027"/>
            <a:ext cx="15734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1610096" y="6238624"/>
            <a:ext cx="1012049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aseline="30000" dirty="0">
                <a:solidFill>
                  <a:srgbClr val="FFFFFF"/>
                </a:solidFill>
              </a:rPr>
              <a:t>1</a:t>
            </a:r>
            <a:r>
              <a:rPr lang="en-US" sz="1200" dirty="0">
                <a:solidFill>
                  <a:srgbClr val="FFFFFF"/>
                </a:solidFill>
              </a:rPr>
              <a:t>http://www.ama-assn.org/ama1/pub/upload/mm/365/dalcetrapib.doc.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US" sz="1200" baseline="30000" dirty="0">
                <a:solidFill>
                  <a:srgbClr val="FFFFFF"/>
                </a:solidFill>
              </a:rPr>
              <a:t>2</a:t>
            </a:r>
            <a:r>
              <a:rPr lang="en-US" sz="1200" dirty="0">
                <a:solidFill>
                  <a:srgbClr val="FFFFFF"/>
                </a:solidFill>
              </a:rPr>
              <a:t>http://www.ama-assn.org/ama1/pub/upload/mm/365/torcetrapib.doc.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GB" sz="1200" baseline="30000" dirty="0">
                <a:solidFill>
                  <a:srgbClr val="FFFFFF"/>
                </a:solidFill>
              </a:rPr>
              <a:t>3</a:t>
            </a:r>
            <a:r>
              <a:rPr lang="en-US" sz="1200" dirty="0">
                <a:solidFill>
                  <a:srgbClr val="FFFFFF"/>
                </a:solidFill>
              </a:rPr>
              <a:t>http:// www.ama-assn.org/ama1/pub/upload/mm/365/anacetrapib.pdf.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46888" y="1360229"/>
            <a:ext cx="273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CETP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-1" y="1109619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0" name="Text Box 30"/>
          <p:cNvSpPr txBox="1">
            <a:spLocks noChangeArrowheads="1"/>
          </p:cNvSpPr>
          <p:nvPr/>
        </p:nvSpPr>
        <p:spPr bwMode="auto">
          <a:xfrm>
            <a:off x="3696794" y="6229660"/>
            <a:ext cx="1012049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aseline="30000" dirty="0">
                <a:solidFill>
                  <a:prstClr val="black"/>
                </a:solidFill>
              </a:rPr>
              <a:t>1</a:t>
            </a:r>
            <a:r>
              <a:rPr lang="en-US" sz="1200" dirty="0">
                <a:solidFill>
                  <a:prstClr val="black"/>
                </a:solidFill>
              </a:rPr>
              <a:t>http://www.ama-assn.org/ama1/pub/upload/mm/365/dalcetrapib.doc.</a:t>
            </a:r>
            <a:br>
              <a:rPr lang="en-US" sz="1200" dirty="0">
                <a:solidFill>
                  <a:prstClr val="black"/>
                </a:solidFill>
              </a:rPr>
            </a:br>
            <a:r>
              <a:rPr lang="en-US" sz="1200" baseline="30000" dirty="0">
                <a:solidFill>
                  <a:prstClr val="black"/>
                </a:solidFill>
              </a:rPr>
              <a:t>2</a:t>
            </a:r>
            <a:r>
              <a:rPr lang="en-US" sz="1200" dirty="0">
                <a:solidFill>
                  <a:prstClr val="black"/>
                </a:solidFill>
              </a:rPr>
              <a:t>http://www.ama-assn.org/ama1/pub/upload/mm/365/torcetrapib.doc.</a:t>
            </a:r>
            <a:br>
              <a:rPr lang="en-US" sz="1200" dirty="0">
                <a:solidFill>
                  <a:prstClr val="black"/>
                </a:solidFill>
              </a:rPr>
            </a:br>
            <a:r>
              <a:rPr lang="en-GB" sz="1200" baseline="30000" dirty="0">
                <a:solidFill>
                  <a:prstClr val="black"/>
                </a:solidFill>
              </a:rPr>
              <a:t>3</a:t>
            </a:r>
            <a:r>
              <a:rPr lang="en-US" sz="1200" dirty="0">
                <a:solidFill>
                  <a:prstClr val="black"/>
                </a:solidFill>
              </a:rPr>
              <a:t>http:// www.ama-assn.org/ama1/pub/upload/mm/365/anacetrapib.pdf.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1723" y="6150548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77033" y="1390390"/>
            <a:ext cx="7653402" cy="1981963"/>
            <a:chOff x="977033" y="1390390"/>
            <a:chExt cx="7653402" cy="1981963"/>
          </a:xfrm>
        </p:grpSpPr>
        <p:sp>
          <p:nvSpPr>
            <p:cNvPr id="7" name="Rectangle 153"/>
            <p:cNvSpPr>
              <a:spLocks noChangeArrowheads="1"/>
            </p:cNvSpPr>
            <p:nvPr/>
          </p:nvSpPr>
          <p:spPr bwMode="auto">
            <a:xfrm>
              <a:off x="1813297" y="1950932"/>
              <a:ext cx="57660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b="1" kern="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I. Torcetrapib   - Pfizer</a:t>
              </a:r>
              <a:endParaRPr lang="en-US" sz="2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77033" y="1390390"/>
              <a:ext cx="76534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rgbClr val="FF0000"/>
                </a:buClr>
                <a:buSzPct val="126000"/>
                <a:buFont typeface="Wingdings" panose="05000000000000000000" pitchFamily="2" charset="2"/>
                <a:buChar char="Ø"/>
              </a:pPr>
              <a:r>
                <a:rPr lang="en-US" sz="2800" b="1" dirty="0" smtClean="0">
                  <a:solidFill>
                    <a:prstClr val="black"/>
                  </a:solidFill>
                </a:rPr>
                <a:t>Terminated CETP Clinical Trials</a:t>
              </a:r>
              <a:endParaRPr lang="en-US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52"/>
            <p:cNvSpPr>
              <a:spLocks noChangeArrowheads="1"/>
            </p:cNvSpPr>
            <p:nvPr/>
          </p:nvSpPr>
          <p:spPr bwMode="auto">
            <a:xfrm>
              <a:off x="1794076" y="2488555"/>
              <a:ext cx="52553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en-US" sz="2400" b="1" kern="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II. Dalcetrapib   - Roche  </a:t>
              </a:r>
              <a:endParaRPr lang="en-US" sz="2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53"/>
            <p:cNvSpPr>
              <a:spLocks noChangeArrowheads="1"/>
            </p:cNvSpPr>
            <p:nvPr/>
          </p:nvSpPr>
          <p:spPr bwMode="auto">
            <a:xfrm>
              <a:off x="1650459" y="2910688"/>
              <a:ext cx="48506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66FF33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b="1" kern="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III. Evacetrapib  - Lilly    </a:t>
              </a:r>
              <a:endParaRPr lang="en-US" sz="2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0256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241618"/>
            <a:ext cx="1196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studies on CETP inhibitors – What </a:t>
            </a:r>
            <a:b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4400" b="1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4400" b="1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earned?</a:t>
            </a:r>
            <a:endParaRPr lang="en-US" sz="4400" b="1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32838" y="1685440"/>
            <a:ext cx="12224838" cy="111007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519" dirty="0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268" y="6361012"/>
            <a:ext cx="12224838" cy="111007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519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8" y="1884013"/>
            <a:ext cx="12146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Accelerate: Evacetrapib Clinical Trial 37% Reduction in LDL-C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268" y="2623133"/>
            <a:ext cx="121466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50113" y="2781301"/>
            <a:ext cx="11581453" cy="954107"/>
            <a:chOff x="550113" y="2781301"/>
            <a:chExt cx="11581453" cy="954107"/>
          </a:xfrm>
        </p:grpSpPr>
        <p:sp>
          <p:nvSpPr>
            <p:cNvPr id="4" name="TextBox 3"/>
            <p:cNvSpPr txBox="1"/>
            <p:nvPr/>
          </p:nvSpPr>
          <p:spPr>
            <a:xfrm>
              <a:off x="955566" y="2781301"/>
              <a:ext cx="11176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FF0000"/>
                </a:buClr>
                <a:buSzPct val="130000"/>
              </a:pPr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Why Didn’t </a:t>
              </a:r>
              <a:r>
                <a:rPr lang="en-US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 </a:t>
              </a:r>
              <a:r>
                <a:rPr lang="en-US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 a Major Reduction in Clinical </a:t>
              </a:r>
              <a:r>
                <a:rPr lang="en-US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vents </a:t>
              </a:r>
              <a:r>
                <a:rPr lang="en-US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ith the 37% LDL Reduction? 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0113" y="2854611"/>
              <a:ext cx="50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rgbClr val="FF0000"/>
                </a:buClr>
                <a:buSzPct val="130000"/>
                <a:buFont typeface="Wingdings" panose="05000000000000000000" pitchFamily="2" charset="2"/>
                <a:buChar char="Ø"/>
              </a:pPr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7992" y="3822700"/>
            <a:ext cx="10008772" cy="562122"/>
            <a:chOff x="607992" y="3822700"/>
            <a:chExt cx="10008772" cy="562122"/>
          </a:xfrm>
        </p:grpSpPr>
        <p:sp>
          <p:nvSpPr>
            <p:cNvPr id="6" name="TextBox 5"/>
            <p:cNvSpPr txBox="1"/>
            <p:nvPr/>
          </p:nvSpPr>
          <p:spPr>
            <a:xfrm>
              <a:off x="1053664" y="3822700"/>
              <a:ext cx="9563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Why is LDL-C Reduced with CETP Inhibitors?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7992" y="3861602"/>
              <a:ext cx="50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rgbClr val="FF0000"/>
                </a:buClr>
                <a:buSzPct val="130000"/>
                <a:buFont typeface="Wingdings" panose="05000000000000000000" pitchFamily="2" charset="2"/>
                <a:buChar char="Ø"/>
              </a:pPr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752600" y="4293305"/>
            <a:ext cx="8919031" cy="561316"/>
            <a:chOff x="1752600" y="4358621"/>
            <a:chExt cx="8919031" cy="561316"/>
          </a:xfrm>
        </p:grpSpPr>
        <p:sp>
          <p:nvSpPr>
            <p:cNvPr id="15" name="TextBox 14"/>
            <p:cNvSpPr txBox="1"/>
            <p:nvPr/>
          </p:nvSpPr>
          <p:spPr>
            <a:xfrm>
              <a:off x="2073731" y="4358621"/>
              <a:ext cx="85979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buSzPct val="125000"/>
              </a:pP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Mechanism for the Reduction in LDL-C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396717"/>
              <a:ext cx="43542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57200" indent="-457200">
                <a:buSzPct val="125000"/>
                <a:buFont typeface="Wingdings" panose="05000000000000000000" pitchFamily="2" charset="2"/>
                <a:buChar char="§"/>
              </a:pP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391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i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65033">
            <a:off x="1820632" y="1364634"/>
            <a:ext cx="1634001" cy="488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7" name="Group 256"/>
          <p:cNvGrpSpPr/>
          <p:nvPr/>
        </p:nvGrpSpPr>
        <p:grpSpPr>
          <a:xfrm>
            <a:off x="2768800" y="1877728"/>
            <a:ext cx="2643103" cy="1624713"/>
            <a:chOff x="2152650" y="1073626"/>
            <a:chExt cx="3132567" cy="1925586"/>
          </a:xfrm>
        </p:grpSpPr>
        <p:grpSp>
          <p:nvGrpSpPr>
            <p:cNvPr id="258" name="Group 800"/>
            <p:cNvGrpSpPr>
              <a:grpSpLocks/>
            </p:cNvGrpSpPr>
            <p:nvPr/>
          </p:nvGrpSpPr>
          <p:grpSpPr bwMode="auto">
            <a:xfrm rot="14471114">
              <a:off x="3033396" y="1843958"/>
              <a:ext cx="616953" cy="375713"/>
              <a:chOff x="4991100" y="2305489"/>
              <a:chExt cx="938457" cy="383591"/>
            </a:xfrm>
          </p:grpSpPr>
          <p:sp>
            <p:nvSpPr>
              <p:cNvPr id="518" name="Oval 517"/>
              <p:cNvSpPr/>
              <p:nvPr/>
            </p:nvSpPr>
            <p:spPr bwMode="auto">
              <a:xfrm>
                <a:off x="5819944" y="2421790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9" name="Oval 518"/>
              <p:cNvSpPr/>
              <p:nvPr/>
            </p:nvSpPr>
            <p:spPr bwMode="auto">
              <a:xfrm>
                <a:off x="5769366" y="235685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0" name="Oval 519"/>
              <p:cNvSpPr/>
              <p:nvPr/>
            </p:nvSpPr>
            <p:spPr bwMode="auto">
              <a:xfrm>
                <a:off x="5763374" y="250925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1" name="Oval 520"/>
              <p:cNvSpPr/>
              <p:nvPr/>
            </p:nvSpPr>
            <p:spPr bwMode="auto">
              <a:xfrm>
                <a:off x="5719687" y="2576876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2" name="Oval 521"/>
              <p:cNvSpPr/>
              <p:nvPr/>
            </p:nvSpPr>
            <p:spPr bwMode="auto">
              <a:xfrm>
                <a:off x="5789895" y="2548645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3" name="Oval 522"/>
              <p:cNvSpPr/>
              <p:nvPr/>
            </p:nvSpPr>
            <p:spPr bwMode="auto">
              <a:xfrm>
                <a:off x="5448300" y="23054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4" name="Oval 523"/>
              <p:cNvSpPr/>
              <p:nvPr/>
            </p:nvSpPr>
            <p:spPr bwMode="auto">
              <a:xfrm>
                <a:off x="5621248" y="2498985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5" name="Oval 524"/>
              <p:cNvSpPr/>
              <p:nvPr/>
            </p:nvSpPr>
            <p:spPr bwMode="auto">
              <a:xfrm>
                <a:off x="5701730" y="2391963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6" name="Oval 525"/>
              <p:cNvSpPr/>
              <p:nvPr/>
            </p:nvSpPr>
            <p:spPr bwMode="auto">
              <a:xfrm>
                <a:off x="5491087" y="23816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7" name="Oval 526"/>
              <p:cNvSpPr/>
              <p:nvPr/>
            </p:nvSpPr>
            <p:spPr bwMode="auto">
              <a:xfrm>
                <a:off x="5643487" y="2416793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8" name="Oval 527"/>
              <p:cNvSpPr/>
              <p:nvPr/>
            </p:nvSpPr>
            <p:spPr bwMode="auto">
              <a:xfrm>
                <a:off x="5561314" y="2424476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9" name="Oval 528"/>
              <p:cNvSpPr/>
              <p:nvPr/>
            </p:nvSpPr>
            <p:spPr bwMode="auto">
              <a:xfrm>
                <a:off x="5448300" y="24578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0" name="Oval 529"/>
              <p:cNvSpPr/>
              <p:nvPr/>
            </p:nvSpPr>
            <p:spPr bwMode="auto">
              <a:xfrm>
                <a:off x="5524500" y="2492993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1" name="Oval 530"/>
              <p:cNvSpPr/>
              <p:nvPr/>
            </p:nvSpPr>
            <p:spPr bwMode="auto">
              <a:xfrm>
                <a:off x="5295900" y="25340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" name="Oval 531"/>
              <p:cNvSpPr/>
              <p:nvPr/>
            </p:nvSpPr>
            <p:spPr bwMode="auto">
              <a:xfrm>
                <a:off x="5396930" y="250925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" name="Oval 532"/>
              <p:cNvSpPr/>
              <p:nvPr/>
            </p:nvSpPr>
            <p:spPr bwMode="auto">
              <a:xfrm>
                <a:off x="5219700" y="2579467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4" name="Oval 533"/>
              <p:cNvSpPr/>
              <p:nvPr/>
            </p:nvSpPr>
            <p:spPr bwMode="auto">
              <a:xfrm>
                <a:off x="5372100" y="23054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5" name="Oval 534"/>
              <p:cNvSpPr/>
              <p:nvPr/>
            </p:nvSpPr>
            <p:spPr bwMode="auto">
              <a:xfrm>
                <a:off x="4991100" y="23054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6" name="Oval 535"/>
              <p:cNvSpPr/>
              <p:nvPr/>
            </p:nvSpPr>
            <p:spPr bwMode="auto">
              <a:xfrm>
                <a:off x="5143500" y="24578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7" name="Oval 536"/>
              <p:cNvSpPr/>
              <p:nvPr/>
            </p:nvSpPr>
            <p:spPr bwMode="auto">
              <a:xfrm>
                <a:off x="5295900" y="23054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8" name="Oval 537"/>
              <p:cNvSpPr/>
              <p:nvPr/>
            </p:nvSpPr>
            <p:spPr bwMode="auto">
              <a:xfrm>
                <a:off x="5540766" y="2326037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9" name="Oval 538"/>
              <p:cNvSpPr/>
              <p:nvPr/>
            </p:nvSpPr>
            <p:spPr bwMode="auto">
              <a:xfrm>
                <a:off x="5295900" y="23816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40" name="Oval 539"/>
              <p:cNvSpPr/>
              <p:nvPr/>
            </p:nvSpPr>
            <p:spPr bwMode="auto">
              <a:xfrm>
                <a:off x="5376382" y="2381689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41" name="Oval 540"/>
              <p:cNvSpPr/>
              <p:nvPr/>
            </p:nvSpPr>
            <p:spPr bwMode="auto">
              <a:xfrm>
                <a:off x="5260796" y="2441623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" name="Oval 541"/>
              <p:cNvSpPr/>
              <p:nvPr/>
            </p:nvSpPr>
            <p:spPr bwMode="auto">
              <a:xfrm>
                <a:off x="5067300" y="2361141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" name="Oval 542"/>
              <p:cNvSpPr/>
              <p:nvPr/>
            </p:nvSpPr>
            <p:spPr bwMode="auto">
              <a:xfrm>
                <a:off x="5137508" y="2338883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44" name="Oval 543"/>
              <p:cNvSpPr/>
              <p:nvPr/>
            </p:nvSpPr>
            <p:spPr bwMode="auto">
              <a:xfrm>
                <a:off x="4991100" y="2385971"/>
                <a:ext cx="109613" cy="109613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519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59" name="Freeform 789"/>
            <p:cNvSpPr>
              <a:spLocks/>
            </p:cNvSpPr>
            <p:nvPr/>
          </p:nvSpPr>
          <p:spPr bwMode="auto">
            <a:xfrm>
              <a:off x="2164165" y="1073628"/>
              <a:ext cx="3121052" cy="1888557"/>
            </a:xfrm>
            <a:custGeom>
              <a:avLst/>
              <a:gdLst/>
              <a:ahLst/>
              <a:cxnLst>
                <a:cxn ang="0">
                  <a:pos x="1" y="62"/>
                </a:cxn>
                <a:cxn ang="0">
                  <a:pos x="28" y="19"/>
                </a:cxn>
                <a:cxn ang="0">
                  <a:pos x="91" y="5"/>
                </a:cxn>
                <a:cxn ang="0">
                  <a:pos x="151" y="6"/>
                </a:cxn>
                <a:cxn ang="0">
                  <a:pos x="199" y="1"/>
                </a:cxn>
                <a:cxn ang="0">
                  <a:pos x="263" y="6"/>
                </a:cxn>
                <a:cxn ang="0">
                  <a:pos x="260" y="26"/>
                </a:cxn>
                <a:cxn ang="0">
                  <a:pos x="230" y="64"/>
                </a:cxn>
                <a:cxn ang="0">
                  <a:pos x="180" y="99"/>
                </a:cxn>
                <a:cxn ang="0">
                  <a:pos x="146" y="109"/>
                </a:cxn>
                <a:cxn ang="0">
                  <a:pos x="104" y="125"/>
                </a:cxn>
                <a:cxn ang="0">
                  <a:pos x="74" y="135"/>
                </a:cxn>
                <a:cxn ang="0">
                  <a:pos x="41" y="153"/>
                </a:cxn>
                <a:cxn ang="0">
                  <a:pos x="11" y="138"/>
                </a:cxn>
                <a:cxn ang="0">
                  <a:pos x="1" y="62"/>
                </a:cxn>
              </a:cxnLst>
              <a:rect l="0" t="0" r="r" b="b"/>
              <a:pathLst>
                <a:path w="271" h="153">
                  <a:moveTo>
                    <a:pt x="1" y="62"/>
                  </a:moveTo>
                  <a:cubicBezTo>
                    <a:pt x="0" y="49"/>
                    <a:pt x="9" y="27"/>
                    <a:pt x="28" y="19"/>
                  </a:cubicBezTo>
                  <a:cubicBezTo>
                    <a:pt x="42" y="13"/>
                    <a:pt x="58" y="5"/>
                    <a:pt x="91" y="5"/>
                  </a:cubicBezTo>
                  <a:cubicBezTo>
                    <a:pt x="114" y="4"/>
                    <a:pt x="139" y="5"/>
                    <a:pt x="151" y="6"/>
                  </a:cubicBezTo>
                  <a:cubicBezTo>
                    <a:pt x="164" y="8"/>
                    <a:pt x="199" y="1"/>
                    <a:pt x="199" y="1"/>
                  </a:cubicBezTo>
                  <a:cubicBezTo>
                    <a:pt x="224" y="0"/>
                    <a:pt x="242" y="1"/>
                    <a:pt x="263" y="6"/>
                  </a:cubicBezTo>
                  <a:cubicBezTo>
                    <a:pt x="271" y="11"/>
                    <a:pt x="267" y="18"/>
                    <a:pt x="260" y="26"/>
                  </a:cubicBezTo>
                  <a:cubicBezTo>
                    <a:pt x="243" y="38"/>
                    <a:pt x="239" y="49"/>
                    <a:pt x="230" y="64"/>
                  </a:cubicBezTo>
                  <a:cubicBezTo>
                    <a:pt x="217" y="84"/>
                    <a:pt x="202" y="95"/>
                    <a:pt x="180" y="99"/>
                  </a:cubicBezTo>
                  <a:cubicBezTo>
                    <a:pt x="168" y="99"/>
                    <a:pt x="154" y="101"/>
                    <a:pt x="146" y="109"/>
                  </a:cubicBezTo>
                  <a:cubicBezTo>
                    <a:pt x="132" y="117"/>
                    <a:pt x="119" y="121"/>
                    <a:pt x="104" y="125"/>
                  </a:cubicBezTo>
                  <a:cubicBezTo>
                    <a:pt x="92" y="125"/>
                    <a:pt x="82" y="130"/>
                    <a:pt x="74" y="135"/>
                  </a:cubicBezTo>
                  <a:cubicBezTo>
                    <a:pt x="63" y="143"/>
                    <a:pt x="54" y="151"/>
                    <a:pt x="41" y="153"/>
                  </a:cubicBezTo>
                  <a:cubicBezTo>
                    <a:pt x="28" y="153"/>
                    <a:pt x="18" y="151"/>
                    <a:pt x="11" y="138"/>
                  </a:cubicBezTo>
                  <a:cubicBezTo>
                    <a:pt x="11" y="138"/>
                    <a:pt x="3" y="89"/>
                    <a:pt x="1" y="62"/>
                  </a:cubicBezTo>
                  <a:close/>
                </a:path>
              </a:pathLst>
            </a:custGeom>
            <a:solidFill>
              <a:srgbClr val="D545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0" name="Freeform 790"/>
            <p:cNvSpPr>
              <a:spLocks/>
            </p:cNvSpPr>
            <p:nvPr/>
          </p:nvSpPr>
          <p:spPr bwMode="auto">
            <a:xfrm>
              <a:off x="2452086" y="1345183"/>
              <a:ext cx="1163196" cy="950450"/>
            </a:xfrm>
            <a:custGeom>
              <a:avLst/>
              <a:gdLst/>
              <a:ahLst/>
              <a:cxnLst>
                <a:cxn ang="0">
                  <a:pos x="20" y="17"/>
                </a:cxn>
                <a:cxn ang="0">
                  <a:pos x="38" y="16"/>
                </a:cxn>
                <a:cxn ang="0">
                  <a:pos x="50" y="6"/>
                </a:cxn>
                <a:cxn ang="0">
                  <a:pos x="60" y="0"/>
                </a:cxn>
                <a:cxn ang="0">
                  <a:pos x="81" y="6"/>
                </a:cxn>
                <a:cxn ang="0">
                  <a:pos x="100" y="15"/>
                </a:cxn>
                <a:cxn ang="0">
                  <a:pos x="88" y="28"/>
                </a:cxn>
                <a:cxn ang="0">
                  <a:pos x="80" y="28"/>
                </a:cxn>
                <a:cxn ang="0">
                  <a:pos x="74" y="33"/>
                </a:cxn>
                <a:cxn ang="0">
                  <a:pos x="68" y="38"/>
                </a:cxn>
                <a:cxn ang="0">
                  <a:pos x="57" y="42"/>
                </a:cxn>
                <a:cxn ang="0">
                  <a:pos x="54" y="46"/>
                </a:cxn>
                <a:cxn ang="0">
                  <a:pos x="49" y="55"/>
                </a:cxn>
                <a:cxn ang="0">
                  <a:pos x="41" y="62"/>
                </a:cxn>
                <a:cxn ang="0">
                  <a:pos x="31" y="73"/>
                </a:cxn>
                <a:cxn ang="0">
                  <a:pos x="6" y="71"/>
                </a:cxn>
                <a:cxn ang="0">
                  <a:pos x="11" y="49"/>
                </a:cxn>
                <a:cxn ang="0">
                  <a:pos x="20" y="34"/>
                </a:cxn>
                <a:cxn ang="0">
                  <a:pos x="20" y="17"/>
                </a:cxn>
              </a:cxnLst>
              <a:rect l="0" t="0" r="r" b="b"/>
              <a:pathLst>
                <a:path w="101" h="77">
                  <a:moveTo>
                    <a:pt x="20" y="17"/>
                  </a:moveTo>
                  <a:cubicBezTo>
                    <a:pt x="24" y="14"/>
                    <a:pt x="31" y="20"/>
                    <a:pt x="38" y="16"/>
                  </a:cubicBezTo>
                  <a:cubicBezTo>
                    <a:pt x="44" y="11"/>
                    <a:pt x="47" y="12"/>
                    <a:pt x="50" y="6"/>
                  </a:cubicBezTo>
                  <a:cubicBezTo>
                    <a:pt x="53" y="1"/>
                    <a:pt x="55" y="0"/>
                    <a:pt x="60" y="0"/>
                  </a:cubicBezTo>
                  <a:cubicBezTo>
                    <a:pt x="64" y="0"/>
                    <a:pt x="75" y="5"/>
                    <a:pt x="81" y="6"/>
                  </a:cubicBezTo>
                  <a:cubicBezTo>
                    <a:pt x="88" y="7"/>
                    <a:pt x="101" y="11"/>
                    <a:pt x="100" y="15"/>
                  </a:cubicBezTo>
                  <a:cubicBezTo>
                    <a:pt x="99" y="20"/>
                    <a:pt x="91" y="28"/>
                    <a:pt x="88" y="28"/>
                  </a:cubicBezTo>
                  <a:cubicBezTo>
                    <a:pt x="84" y="28"/>
                    <a:pt x="84" y="28"/>
                    <a:pt x="80" y="28"/>
                  </a:cubicBezTo>
                  <a:cubicBezTo>
                    <a:pt x="76" y="29"/>
                    <a:pt x="77" y="29"/>
                    <a:pt x="74" y="33"/>
                  </a:cubicBezTo>
                  <a:cubicBezTo>
                    <a:pt x="72" y="36"/>
                    <a:pt x="72" y="36"/>
                    <a:pt x="68" y="38"/>
                  </a:cubicBezTo>
                  <a:cubicBezTo>
                    <a:pt x="63" y="39"/>
                    <a:pt x="60" y="40"/>
                    <a:pt x="57" y="42"/>
                  </a:cubicBezTo>
                  <a:cubicBezTo>
                    <a:pt x="55" y="44"/>
                    <a:pt x="55" y="44"/>
                    <a:pt x="54" y="46"/>
                  </a:cubicBezTo>
                  <a:cubicBezTo>
                    <a:pt x="53" y="48"/>
                    <a:pt x="54" y="52"/>
                    <a:pt x="49" y="55"/>
                  </a:cubicBezTo>
                  <a:cubicBezTo>
                    <a:pt x="44" y="58"/>
                    <a:pt x="44" y="56"/>
                    <a:pt x="41" y="62"/>
                  </a:cubicBezTo>
                  <a:cubicBezTo>
                    <a:pt x="38" y="68"/>
                    <a:pt x="38" y="69"/>
                    <a:pt x="31" y="73"/>
                  </a:cubicBezTo>
                  <a:cubicBezTo>
                    <a:pt x="25" y="77"/>
                    <a:pt x="11" y="74"/>
                    <a:pt x="6" y="71"/>
                  </a:cubicBezTo>
                  <a:cubicBezTo>
                    <a:pt x="0" y="67"/>
                    <a:pt x="3" y="52"/>
                    <a:pt x="11" y="49"/>
                  </a:cubicBezTo>
                  <a:cubicBezTo>
                    <a:pt x="19" y="47"/>
                    <a:pt x="20" y="38"/>
                    <a:pt x="20" y="34"/>
                  </a:cubicBezTo>
                  <a:cubicBezTo>
                    <a:pt x="18" y="28"/>
                    <a:pt x="16" y="19"/>
                    <a:pt x="20" y="17"/>
                  </a:cubicBezTo>
                  <a:close/>
                </a:path>
              </a:pathLst>
            </a:custGeom>
            <a:solidFill>
              <a:srgbClr val="D545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1" name="Freeform 791"/>
            <p:cNvSpPr>
              <a:spLocks/>
            </p:cNvSpPr>
            <p:nvPr/>
          </p:nvSpPr>
          <p:spPr bwMode="auto">
            <a:xfrm>
              <a:off x="2221750" y="1530538"/>
              <a:ext cx="2787064" cy="1444191"/>
            </a:xfrm>
            <a:custGeom>
              <a:avLst/>
              <a:gdLst/>
              <a:ahLst/>
              <a:cxnLst>
                <a:cxn ang="0">
                  <a:pos x="22" y="86"/>
                </a:cxn>
                <a:cxn ang="0">
                  <a:pos x="83" y="63"/>
                </a:cxn>
                <a:cxn ang="0">
                  <a:pos x="139" y="42"/>
                </a:cxn>
                <a:cxn ang="0">
                  <a:pos x="242" y="0"/>
                </a:cxn>
                <a:cxn ang="0">
                  <a:pos x="175" y="62"/>
                </a:cxn>
                <a:cxn ang="0">
                  <a:pos x="141" y="72"/>
                </a:cxn>
                <a:cxn ang="0">
                  <a:pos x="99" y="88"/>
                </a:cxn>
                <a:cxn ang="0">
                  <a:pos x="69" y="98"/>
                </a:cxn>
                <a:cxn ang="0">
                  <a:pos x="36" y="116"/>
                </a:cxn>
                <a:cxn ang="0">
                  <a:pos x="0" y="69"/>
                </a:cxn>
                <a:cxn ang="0">
                  <a:pos x="22" y="86"/>
                </a:cxn>
              </a:cxnLst>
              <a:rect l="0" t="0" r="r" b="b"/>
              <a:pathLst>
                <a:path w="242" h="117">
                  <a:moveTo>
                    <a:pt x="22" y="86"/>
                  </a:moveTo>
                  <a:cubicBezTo>
                    <a:pt x="33" y="85"/>
                    <a:pt x="47" y="67"/>
                    <a:pt x="83" y="63"/>
                  </a:cubicBezTo>
                  <a:cubicBezTo>
                    <a:pt x="99" y="62"/>
                    <a:pt x="120" y="49"/>
                    <a:pt x="139" y="42"/>
                  </a:cubicBezTo>
                  <a:cubicBezTo>
                    <a:pt x="199" y="24"/>
                    <a:pt x="205" y="49"/>
                    <a:pt x="242" y="0"/>
                  </a:cubicBezTo>
                  <a:cubicBezTo>
                    <a:pt x="229" y="20"/>
                    <a:pt x="218" y="55"/>
                    <a:pt x="175" y="62"/>
                  </a:cubicBezTo>
                  <a:cubicBezTo>
                    <a:pt x="163" y="62"/>
                    <a:pt x="149" y="64"/>
                    <a:pt x="141" y="72"/>
                  </a:cubicBezTo>
                  <a:cubicBezTo>
                    <a:pt x="127" y="80"/>
                    <a:pt x="114" y="84"/>
                    <a:pt x="99" y="88"/>
                  </a:cubicBezTo>
                  <a:cubicBezTo>
                    <a:pt x="87" y="88"/>
                    <a:pt x="77" y="93"/>
                    <a:pt x="69" y="98"/>
                  </a:cubicBezTo>
                  <a:cubicBezTo>
                    <a:pt x="58" y="106"/>
                    <a:pt x="49" y="114"/>
                    <a:pt x="36" y="116"/>
                  </a:cubicBezTo>
                  <a:cubicBezTo>
                    <a:pt x="17" y="114"/>
                    <a:pt x="5" y="117"/>
                    <a:pt x="0" y="69"/>
                  </a:cubicBezTo>
                  <a:cubicBezTo>
                    <a:pt x="0" y="69"/>
                    <a:pt x="12" y="89"/>
                    <a:pt x="22" y="86"/>
                  </a:cubicBezTo>
                  <a:close/>
                </a:path>
              </a:pathLst>
            </a:custGeom>
            <a:solidFill>
              <a:srgbClr val="D545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2" name="Freeform 792"/>
            <p:cNvSpPr>
              <a:spLocks/>
            </p:cNvSpPr>
            <p:nvPr/>
          </p:nvSpPr>
          <p:spPr bwMode="auto">
            <a:xfrm>
              <a:off x="2221750" y="1542882"/>
              <a:ext cx="2775548" cy="1431847"/>
            </a:xfrm>
            <a:custGeom>
              <a:avLst/>
              <a:gdLst/>
              <a:ahLst/>
              <a:cxnLst>
                <a:cxn ang="0">
                  <a:pos x="24" y="85"/>
                </a:cxn>
                <a:cxn ang="0">
                  <a:pos x="84" y="63"/>
                </a:cxn>
                <a:cxn ang="0">
                  <a:pos x="140" y="42"/>
                </a:cxn>
                <a:cxn ang="0">
                  <a:pos x="241" y="0"/>
                </a:cxn>
                <a:cxn ang="0">
                  <a:pos x="175" y="61"/>
                </a:cxn>
                <a:cxn ang="0">
                  <a:pos x="141" y="71"/>
                </a:cxn>
                <a:cxn ang="0">
                  <a:pos x="99" y="87"/>
                </a:cxn>
                <a:cxn ang="0">
                  <a:pos x="69" y="97"/>
                </a:cxn>
                <a:cxn ang="0">
                  <a:pos x="36" y="115"/>
                </a:cxn>
                <a:cxn ang="0">
                  <a:pos x="0" y="70"/>
                </a:cxn>
                <a:cxn ang="0">
                  <a:pos x="24" y="85"/>
                </a:cxn>
              </a:cxnLst>
              <a:rect l="0" t="0" r="r" b="b"/>
              <a:pathLst>
                <a:path w="241" h="116">
                  <a:moveTo>
                    <a:pt x="24" y="85"/>
                  </a:moveTo>
                  <a:cubicBezTo>
                    <a:pt x="34" y="84"/>
                    <a:pt x="49" y="67"/>
                    <a:pt x="84" y="63"/>
                  </a:cubicBezTo>
                  <a:cubicBezTo>
                    <a:pt x="101" y="61"/>
                    <a:pt x="120" y="48"/>
                    <a:pt x="140" y="42"/>
                  </a:cubicBezTo>
                  <a:cubicBezTo>
                    <a:pt x="200" y="24"/>
                    <a:pt x="205" y="48"/>
                    <a:pt x="241" y="0"/>
                  </a:cubicBezTo>
                  <a:cubicBezTo>
                    <a:pt x="228" y="20"/>
                    <a:pt x="217" y="54"/>
                    <a:pt x="175" y="61"/>
                  </a:cubicBezTo>
                  <a:cubicBezTo>
                    <a:pt x="163" y="61"/>
                    <a:pt x="149" y="63"/>
                    <a:pt x="141" y="71"/>
                  </a:cubicBezTo>
                  <a:cubicBezTo>
                    <a:pt x="127" y="79"/>
                    <a:pt x="114" y="83"/>
                    <a:pt x="99" y="87"/>
                  </a:cubicBezTo>
                  <a:cubicBezTo>
                    <a:pt x="87" y="87"/>
                    <a:pt x="77" y="92"/>
                    <a:pt x="69" y="97"/>
                  </a:cubicBezTo>
                  <a:cubicBezTo>
                    <a:pt x="58" y="105"/>
                    <a:pt x="49" y="113"/>
                    <a:pt x="36" y="115"/>
                  </a:cubicBezTo>
                  <a:cubicBezTo>
                    <a:pt x="17" y="114"/>
                    <a:pt x="6" y="116"/>
                    <a:pt x="0" y="70"/>
                  </a:cubicBezTo>
                  <a:cubicBezTo>
                    <a:pt x="0" y="70"/>
                    <a:pt x="13" y="89"/>
                    <a:pt x="24" y="85"/>
                  </a:cubicBezTo>
                  <a:close/>
                </a:path>
              </a:pathLst>
            </a:custGeom>
            <a:solidFill>
              <a:srgbClr val="D144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3" name="Freeform 793"/>
            <p:cNvSpPr>
              <a:spLocks/>
            </p:cNvSpPr>
            <p:nvPr/>
          </p:nvSpPr>
          <p:spPr bwMode="auto">
            <a:xfrm>
              <a:off x="2221755" y="1567366"/>
              <a:ext cx="2764031" cy="1407160"/>
            </a:xfrm>
            <a:custGeom>
              <a:avLst/>
              <a:gdLst/>
              <a:ahLst/>
              <a:cxnLst>
                <a:cxn ang="0">
                  <a:pos x="25" y="84"/>
                </a:cxn>
                <a:cxn ang="0">
                  <a:pos x="86" y="62"/>
                </a:cxn>
                <a:cxn ang="0">
                  <a:pos x="141" y="41"/>
                </a:cxn>
                <a:cxn ang="0">
                  <a:pos x="240" y="0"/>
                </a:cxn>
                <a:cxn ang="0">
                  <a:pos x="175" y="59"/>
                </a:cxn>
                <a:cxn ang="0">
                  <a:pos x="141" y="69"/>
                </a:cxn>
                <a:cxn ang="0">
                  <a:pos x="99" y="85"/>
                </a:cxn>
                <a:cxn ang="0">
                  <a:pos x="69" y="95"/>
                </a:cxn>
                <a:cxn ang="0">
                  <a:pos x="36" y="113"/>
                </a:cxn>
                <a:cxn ang="0">
                  <a:pos x="0" y="69"/>
                </a:cxn>
                <a:cxn ang="0">
                  <a:pos x="25" y="84"/>
                </a:cxn>
              </a:cxnLst>
              <a:rect l="0" t="0" r="r" b="b"/>
              <a:pathLst>
                <a:path w="240" h="114">
                  <a:moveTo>
                    <a:pt x="25" y="84"/>
                  </a:moveTo>
                  <a:cubicBezTo>
                    <a:pt x="34" y="83"/>
                    <a:pt x="50" y="65"/>
                    <a:pt x="86" y="62"/>
                  </a:cubicBezTo>
                  <a:cubicBezTo>
                    <a:pt x="102" y="60"/>
                    <a:pt x="121" y="47"/>
                    <a:pt x="141" y="41"/>
                  </a:cubicBezTo>
                  <a:cubicBezTo>
                    <a:pt x="201" y="23"/>
                    <a:pt x="205" y="45"/>
                    <a:pt x="240" y="0"/>
                  </a:cubicBezTo>
                  <a:cubicBezTo>
                    <a:pt x="227" y="19"/>
                    <a:pt x="216" y="52"/>
                    <a:pt x="175" y="59"/>
                  </a:cubicBezTo>
                  <a:cubicBezTo>
                    <a:pt x="163" y="59"/>
                    <a:pt x="149" y="61"/>
                    <a:pt x="141" y="69"/>
                  </a:cubicBezTo>
                  <a:cubicBezTo>
                    <a:pt x="127" y="77"/>
                    <a:pt x="114" y="81"/>
                    <a:pt x="99" y="85"/>
                  </a:cubicBezTo>
                  <a:cubicBezTo>
                    <a:pt x="87" y="85"/>
                    <a:pt x="77" y="90"/>
                    <a:pt x="69" y="95"/>
                  </a:cubicBezTo>
                  <a:cubicBezTo>
                    <a:pt x="58" y="103"/>
                    <a:pt x="49" y="111"/>
                    <a:pt x="36" y="113"/>
                  </a:cubicBezTo>
                  <a:cubicBezTo>
                    <a:pt x="17" y="112"/>
                    <a:pt x="6" y="114"/>
                    <a:pt x="0" y="69"/>
                  </a:cubicBezTo>
                  <a:cubicBezTo>
                    <a:pt x="0" y="69"/>
                    <a:pt x="14" y="89"/>
                    <a:pt x="25" y="84"/>
                  </a:cubicBezTo>
                  <a:close/>
                </a:path>
              </a:pathLst>
            </a:custGeom>
            <a:solidFill>
              <a:srgbClr val="CE43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4" name="Freeform 794"/>
            <p:cNvSpPr>
              <a:spLocks/>
            </p:cNvSpPr>
            <p:nvPr/>
          </p:nvSpPr>
          <p:spPr bwMode="auto">
            <a:xfrm>
              <a:off x="2233272" y="1579911"/>
              <a:ext cx="2740997" cy="1394817"/>
            </a:xfrm>
            <a:custGeom>
              <a:avLst/>
              <a:gdLst/>
              <a:ahLst/>
              <a:cxnLst>
                <a:cxn ang="0">
                  <a:pos x="25" y="84"/>
                </a:cxn>
                <a:cxn ang="0">
                  <a:pos x="86" y="61"/>
                </a:cxn>
                <a:cxn ang="0">
                  <a:pos x="141" y="40"/>
                </a:cxn>
                <a:cxn ang="0">
                  <a:pos x="238" y="0"/>
                </a:cxn>
                <a:cxn ang="0">
                  <a:pos x="174" y="58"/>
                </a:cxn>
                <a:cxn ang="0">
                  <a:pos x="140" y="68"/>
                </a:cxn>
                <a:cxn ang="0">
                  <a:pos x="98" y="84"/>
                </a:cxn>
                <a:cxn ang="0">
                  <a:pos x="68" y="94"/>
                </a:cxn>
                <a:cxn ang="0">
                  <a:pos x="35" y="112"/>
                </a:cxn>
                <a:cxn ang="0">
                  <a:pos x="0" y="70"/>
                </a:cxn>
                <a:cxn ang="0">
                  <a:pos x="25" y="84"/>
                </a:cxn>
              </a:cxnLst>
              <a:rect l="0" t="0" r="r" b="b"/>
              <a:pathLst>
                <a:path w="238" h="113">
                  <a:moveTo>
                    <a:pt x="25" y="84"/>
                  </a:moveTo>
                  <a:cubicBezTo>
                    <a:pt x="34" y="82"/>
                    <a:pt x="50" y="65"/>
                    <a:pt x="86" y="61"/>
                  </a:cubicBezTo>
                  <a:cubicBezTo>
                    <a:pt x="103" y="60"/>
                    <a:pt x="121" y="46"/>
                    <a:pt x="141" y="40"/>
                  </a:cubicBezTo>
                  <a:cubicBezTo>
                    <a:pt x="201" y="22"/>
                    <a:pt x="204" y="43"/>
                    <a:pt x="238" y="0"/>
                  </a:cubicBezTo>
                  <a:cubicBezTo>
                    <a:pt x="226" y="20"/>
                    <a:pt x="214" y="51"/>
                    <a:pt x="174" y="58"/>
                  </a:cubicBezTo>
                  <a:cubicBezTo>
                    <a:pt x="162" y="58"/>
                    <a:pt x="148" y="60"/>
                    <a:pt x="140" y="68"/>
                  </a:cubicBezTo>
                  <a:cubicBezTo>
                    <a:pt x="126" y="76"/>
                    <a:pt x="113" y="80"/>
                    <a:pt x="98" y="84"/>
                  </a:cubicBezTo>
                  <a:cubicBezTo>
                    <a:pt x="86" y="84"/>
                    <a:pt x="76" y="89"/>
                    <a:pt x="68" y="94"/>
                  </a:cubicBezTo>
                  <a:cubicBezTo>
                    <a:pt x="57" y="102"/>
                    <a:pt x="48" y="110"/>
                    <a:pt x="35" y="112"/>
                  </a:cubicBezTo>
                  <a:cubicBezTo>
                    <a:pt x="17" y="111"/>
                    <a:pt x="5" y="113"/>
                    <a:pt x="0" y="70"/>
                  </a:cubicBezTo>
                  <a:cubicBezTo>
                    <a:pt x="0" y="70"/>
                    <a:pt x="14" y="89"/>
                    <a:pt x="25" y="84"/>
                  </a:cubicBezTo>
                  <a:close/>
                </a:path>
              </a:pathLst>
            </a:custGeom>
            <a:solidFill>
              <a:srgbClr val="CA42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5" name="Freeform 795"/>
            <p:cNvSpPr>
              <a:spLocks/>
            </p:cNvSpPr>
            <p:nvPr/>
          </p:nvSpPr>
          <p:spPr bwMode="auto">
            <a:xfrm>
              <a:off x="2233272" y="1592255"/>
              <a:ext cx="2740997" cy="1382473"/>
            </a:xfrm>
            <a:custGeom>
              <a:avLst/>
              <a:gdLst/>
              <a:ahLst/>
              <a:cxnLst>
                <a:cxn ang="0">
                  <a:pos x="26" y="83"/>
                </a:cxn>
                <a:cxn ang="0">
                  <a:pos x="87" y="61"/>
                </a:cxn>
                <a:cxn ang="0">
                  <a:pos x="141" y="40"/>
                </a:cxn>
                <a:cxn ang="0">
                  <a:pos x="238" y="0"/>
                </a:cxn>
                <a:cxn ang="0">
                  <a:pos x="174" y="57"/>
                </a:cxn>
                <a:cxn ang="0">
                  <a:pos x="140" y="67"/>
                </a:cxn>
                <a:cxn ang="0">
                  <a:pos x="98" y="83"/>
                </a:cxn>
                <a:cxn ang="0">
                  <a:pos x="68" y="93"/>
                </a:cxn>
                <a:cxn ang="0">
                  <a:pos x="35" y="111"/>
                </a:cxn>
                <a:cxn ang="0">
                  <a:pos x="0" y="70"/>
                </a:cxn>
                <a:cxn ang="0">
                  <a:pos x="26" y="83"/>
                </a:cxn>
              </a:cxnLst>
              <a:rect l="0" t="0" r="r" b="b"/>
              <a:pathLst>
                <a:path w="238" h="112">
                  <a:moveTo>
                    <a:pt x="26" y="83"/>
                  </a:moveTo>
                  <a:cubicBezTo>
                    <a:pt x="35" y="82"/>
                    <a:pt x="52" y="65"/>
                    <a:pt x="87" y="61"/>
                  </a:cubicBezTo>
                  <a:cubicBezTo>
                    <a:pt x="104" y="59"/>
                    <a:pt x="122" y="46"/>
                    <a:pt x="141" y="40"/>
                  </a:cubicBezTo>
                  <a:cubicBezTo>
                    <a:pt x="203" y="22"/>
                    <a:pt x="204" y="42"/>
                    <a:pt x="238" y="0"/>
                  </a:cubicBezTo>
                  <a:cubicBezTo>
                    <a:pt x="225" y="20"/>
                    <a:pt x="213" y="50"/>
                    <a:pt x="174" y="57"/>
                  </a:cubicBezTo>
                  <a:cubicBezTo>
                    <a:pt x="162" y="57"/>
                    <a:pt x="148" y="59"/>
                    <a:pt x="140" y="67"/>
                  </a:cubicBezTo>
                  <a:cubicBezTo>
                    <a:pt x="126" y="75"/>
                    <a:pt x="113" y="79"/>
                    <a:pt x="98" y="83"/>
                  </a:cubicBezTo>
                  <a:cubicBezTo>
                    <a:pt x="86" y="83"/>
                    <a:pt x="76" y="88"/>
                    <a:pt x="68" y="93"/>
                  </a:cubicBezTo>
                  <a:cubicBezTo>
                    <a:pt x="57" y="101"/>
                    <a:pt x="48" y="109"/>
                    <a:pt x="35" y="111"/>
                  </a:cubicBezTo>
                  <a:cubicBezTo>
                    <a:pt x="17" y="110"/>
                    <a:pt x="6" y="112"/>
                    <a:pt x="0" y="70"/>
                  </a:cubicBezTo>
                  <a:cubicBezTo>
                    <a:pt x="0" y="70"/>
                    <a:pt x="14" y="90"/>
                    <a:pt x="26" y="83"/>
                  </a:cubicBezTo>
                  <a:close/>
                </a:path>
              </a:pathLst>
            </a:custGeom>
            <a:solidFill>
              <a:srgbClr val="C741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6" name="Freeform 796"/>
            <p:cNvSpPr>
              <a:spLocks/>
            </p:cNvSpPr>
            <p:nvPr/>
          </p:nvSpPr>
          <p:spPr bwMode="auto">
            <a:xfrm>
              <a:off x="2233267" y="1616943"/>
              <a:ext cx="2729480" cy="1345443"/>
            </a:xfrm>
            <a:custGeom>
              <a:avLst/>
              <a:gdLst/>
              <a:ahLst/>
              <a:cxnLst>
                <a:cxn ang="0">
                  <a:pos x="28" y="82"/>
                </a:cxn>
                <a:cxn ang="0">
                  <a:pos x="89" y="60"/>
                </a:cxn>
                <a:cxn ang="0">
                  <a:pos x="142" y="38"/>
                </a:cxn>
                <a:cxn ang="0">
                  <a:pos x="237" y="0"/>
                </a:cxn>
                <a:cxn ang="0">
                  <a:pos x="174" y="55"/>
                </a:cxn>
                <a:cxn ang="0">
                  <a:pos x="140" y="65"/>
                </a:cxn>
                <a:cxn ang="0">
                  <a:pos x="98" y="81"/>
                </a:cxn>
                <a:cxn ang="0">
                  <a:pos x="68" y="91"/>
                </a:cxn>
                <a:cxn ang="0">
                  <a:pos x="35" y="109"/>
                </a:cxn>
                <a:cxn ang="0">
                  <a:pos x="0" y="70"/>
                </a:cxn>
                <a:cxn ang="0">
                  <a:pos x="28" y="82"/>
                </a:cxn>
              </a:cxnLst>
              <a:rect l="0" t="0" r="r" b="b"/>
              <a:pathLst>
                <a:path w="237" h="109">
                  <a:moveTo>
                    <a:pt x="28" y="82"/>
                  </a:moveTo>
                  <a:cubicBezTo>
                    <a:pt x="36" y="80"/>
                    <a:pt x="53" y="63"/>
                    <a:pt x="89" y="60"/>
                  </a:cubicBezTo>
                  <a:cubicBezTo>
                    <a:pt x="105" y="58"/>
                    <a:pt x="123" y="44"/>
                    <a:pt x="142" y="38"/>
                  </a:cubicBezTo>
                  <a:cubicBezTo>
                    <a:pt x="204" y="21"/>
                    <a:pt x="204" y="39"/>
                    <a:pt x="237" y="0"/>
                  </a:cubicBezTo>
                  <a:cubicBezTo>
                    <a:pt x="224" y="19"/>
                    <a:pt x="212" y="49"/>
                    <a:pt x="174" y="55"/>
                  </a:cubicBezTo>
                  <a:cubicBezTo>
                    <a:pt x="162" y="55"/>
                    <a:pt x="148" y="57"/>
                    <a:pt x="140" y="65"/>
                  </a:cubicBezTo>
                  <a:cubicBezTo>
                    <a:pt x="126" y="73"/>
                    <a:pt x="113" y="77"/>
                    <a:pt x="98" y="81"/>
                  </a:cubicBezTo>
                  <a:cubicBezTo>
                    <a:pt x="86" y="81"/>
                    <a:pt x="76" y="86"/>
                    <a:pt x="68" y="91"/>
                  </a:cubicBezTo>
                  <a:cubicBezTo>
                    <a:pt x="57" y="99"/>
                    <a:pt x="48" y="107"/>
                    <a:pt x="35" y="109"/>
                  </a:cubicBezTo>
                  <a:cubicBezTo>
                    <a:pt x="17" y="108"/>
                    <a:pt x="6" y="109"/>
                    <a:pt x="0" y="70"/>
                  </a:cubicBezTo>
                  <a:cubicBezTo>
                    <a:pt x="0" y="70"/>
                    <a:pt x="15" y="89"/>
                    <a:pt x="28" y="82"/>
                  </a:cubicBezTo>
                  <a:close/>
                </a:path>
              </a:pathLst>
            </a:custGeom>
            <a:solidFill>
              <a:srgbClr val="C540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7" name="Freeform 797"/>
            <p:cNvSpPr>
              <a:spLocks/>
            </p:cNvSpPr>
            <p:nvPr/>
          </p:nvSpPr>
          <p:spPr bwMode="auto">
            <a:xfrm>
              <a:off x="2244863" y="1629084"/>
              <a:ext cx="2706447" cy="1333100"/>
            </a:xfrm>
            <a:custGeom>
              <a:avLst/>
              <a:gdLst/>
              <a:ahLst/>
              <a:cxnLst>
                <a:cxn ang="0">
                  <a:pos x="28" y="82"/>
                </a:cxn>
                <a:cxn ang="0">
                  <a:pos x="89" y="59"/>
                </a:cxn>
                <a:cxn ang="0">
                  <a:pos x="142" y="38"/>
                </a:cxn>
                <a:cxn ang="0">
                  <a:pos x="235" y="0"/>
                </a:cxn>
                <a:cxn ang="0">
                  <a:pos x="173" y="54"/>
                </a:cxn>
                <a:cxn ang="0">
                  <a:pos x="139" y="64"/>
                </a:cxn>
                <a:cxn ang="0">
                  <a:pos x="97" y="80"/>
                </a:cxn>
                <a:cxn ang="0">
                  <a:pos x="67" y="90"/>
                </a:cxn>
                <a:cxn ang="0">
                  <a:pos x="34" y="108"/>
                </a:cxn>
                <a:cxn ang="0">
                  <a:pos x="0" y="70"/>
                </a:cxn>
                <a:cxn ang="0">
                  <a:pos x="28" y="82"/>
                </a:cxn>
              </a:cxnLst>
              <a:rect l="0" t="0" r="r" b="b"/>
              <a:pathLst>
                <a:path w="235" h="108">
                  <a:moveTo>
                    <a:pt x="28" y="82"/>
                  </a:moveTo>
                  <a:cubicBezTo>
                    <a:pt x="36" y="80"/>
                    <a:pt x="53" y="63"/>
                    <a:pt x="89" y="59"/>
                  </a:cubicBezTo>
                  <a:cubicBezTo>
                    <a:pt x="106" y="58"/>
                    <a:pt x="123" y="43"/>
                    <a:pt x="142" y="38"/>
                  </a:cubicBezTo>
                  <a:cubicBezTo>
                    <a:pt x="204" y="20"/>
                    <a:pt x="203" y="37"/>
                    <a:pt x="235" y="0"/>
                  </a:cubicBezTo>
                  <a:cubicBezTo>
                    <a:pt x="222" y="19"/>
                    <a:pt x="210" y="48"/>
                    <a:pt x="173" y="54"/>
                  </a:cubicBezTo>
                  <a:cubicBezTo>
                    <a:pt x="161" y="54"/>
                    <a:pt x="147" y="56"/>
                    <a:pt x="139" y="64"/>
                  </a:cubicBezTo>
                  <a:cubicBezTo>
                    <a:pt x="125" y="72"/>
                    <a:pt x="112" y="76"/>
                    <a:pt x="97" y="80"/>
                  </a:cubicBezTo>
                  <a:cubicBezTo>
                    <a:pt x="85" y="80"/>
                    <a:pt x="75" y="85"/>
                    <a:pt x="67" y="90"/>
                  </a:cubicBezTo>
                  <a:cubicBezTo>
                    <a:pt x="56" y="98"/>
                    <a:pt x="47" y="106"/>
                    <a:pt x="34" y="108"/>
                  </a:cubicBezTo>
                  <a:cubicBezTo>
                    <a:pt x="16" y="107"/>
                    <a:pt x="6" y="108"/>
                    <a:pt x="0" y="70"/>
                  </a:cubicBezTo>
                  <a:cubicBezTo>
                    <a:pt x="0" y="70"/>
                    <a:pt x="15" y="90"/>
                    <a:pt x="28" y="82"/>
                  </a:cubicBezTo>
                  <a:close/>
                </a:path>
              </a:pathLst>
            </a:custGeom>
            <a:solidFill>
              <a:srgbClr val="C43F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8" name="Freeform 798"/>
            <p:cNvSpPr>
              <a:spLocks/>
            </p:cNvSpPr>
            <p:nvPr/>
          </p:nvSpPr>
          <p:spPr bwMode="auto">
            <a:xfrm>
              <a:off x="2244790" y="1641629"/>
              <a:ext cx="2694930" cy="1320755"/>
            </a:xfrm>
            <a:custGeom>
              <a:avLst/>
              <a:gdLst/>
              <a:ahLst/>
              <a:cxnLst>
                <a:cxn ang="0">
                  <a:pos x="29" y="81"/>
                </a:cxn>
                <a:cxn ang="0">
                  <a:pos x="90" y="59"/>
                </a:cxn>
                <a:cxn ang="0">
                  <a:pos x="143" y="38"/>
                </a:cxn>
                <a:cxn ang="0">
                  <a:pos x="234" y="0"/>
                </a:cxn>
                <a:cxn ang="0">
                  <a:pos x="173" y="53"/>
                </a:cxn>
                <a:cxn ang="0">
                  <a:pos x="139" y="63"/>
                </a:cxn>
                <a:cxn ang="0">
                  <a:pos x="97" y="79"/>
                </a:cxn>
                <a:cxn ang="0">
                  <a:pos x="67" y="89"/>
                </a:cxn>
                <a:cxn ang="0">
                  <a:pos x="34" y="107"/>
                </a:cxn>
                <a:cxn ang="0">
                  <a:pos x="0" y="71"/>
                </a:cxn>
                <a:cxn ang="0">
                  <a:pos x="29" y="81"/>
                </a:cxn>
              </a:cxnLst>
              <a:rect l="0" t="0" r="r" b="b"/>
              <a:pathLst>
                <a:path w="234" h="107">
                  <a:moveTo>
                    <a:pt x="29" y="81"/>
                  </a:moveTo>
                  <a:cubicBezTo>
                    <a:pt x="37" y="79"/>
                    <a:pt x="55" y="63"/>
                    <a:pt x="90" y="59"/>
                  </a:cubicBezTo>
                  <a:cubicBezTo>
                    <a:pt x="107" y="57"/>
                    <a:pt x="124" y="43"/>
                    <a:pt x="143" y="38"/>
                  </a:cubicBezTo>
                  <a:cubicBezTo>
                    <a:pt x="206" y="20"/>
                    <a:pt x="203" y="36"/>
                    <a:pt x="234" y="0"/>
                  </a:cubicBezTo>
                  <a:cubicBezTo>
                    <a:pt x="221" y="20"/>
                    <a:pt x="209" y="47"/>
                    <a:pt x="173" y="53"/>
                  </a:cubicBezTo>
                  <a:cubicBezTo>
                    <a:pt x="161" y="53"/>
                    <a:pt x="147" y="55"/>
                    <a:pt x="139" y="63"/>
                  </a:cubicBezTo>
                  <a:cubicBezTo>
                    <a:pt x="125" y="71"/>
                    <a:pt x="112" y="75"/>
                    <a:pt x="97" y="79"/>
                  </a:cubicBezTo>
                  <a:cubicBezTo>
                    <a:pt x="85" y="79"/>
                    <a:pt x="75" y="84"/>
                    <a:pt x="67" y="89"/>
                  </a:cubicBezTo>
                  <a:cubicBezTo>
                    <a:pt x="56" y="97"/>
                    <a:pt x="47" y="105"/>
                    <a:pt x="34" y="107"/>
                  </a:cubicBezTo>
                  <a:cubicBezTo>
                    <a:pt x="17" y="106"/>
                    <a:pt x="6" y="107"/>
                    <a:pt x="0" y="71"/>
                  </a:cubicBezTo>
                  <a:cubicBezTo>
                    <a:pt x="0" y="71"/>
                    <a:pt x="16" y="90"/>
                    <a:pt x="29" y="81"/>
                  </a:cubicBezTo>
                  <a:close/>
                </a:path>
              </a:pathLst>
            </a:custGeom>
            <a:solidFill>
              <a:srgbClr val="C23F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69" name="Freeform 799"/>
            <p:cNvSpPr>
              <a:spLocks/>
            </p:cNvSpPr>
            <p:nvPr/>
          </p:nvSpPr>
          <p:spPr bwMode="auto">
            <a:xfrm>
              <a:off x="2244785" y="1666316"/>
              <a:ext cx="2683413" cy="1296069"/>
            </a:xfrm>
            <a:custGeom>
              <a:avLst/>
              <a:gdLst/>
              <a:ahLst/>
              <a:cxnLst>
                <a:cxn ang="0">
                  <a:pos x="30" y="80"/>
                </a:cxn>
                <a:cxn ang="0">
                  <a:pos x="92" y="58"/>
                </a:cxn>
                <a:cxn ang="0">
                  <a:pos x="144" y="36"/>
                </a:cxn>
                <a:cxn ang="0">
                  <a:pos x="233" y="0"/>
                </a:cxn>
                <a:cxn ang="0">
                  <a:pos x="173" y="51"/>
                </a:cxn>
                <a:cxn ang="0">
                  <a:pos x="139" y="61"/>
                </a:cxn>
                <a:cxn ang="0">
                  <a:pos x="97" y="77"/>
                </a:cxn>
                <a:cxn ang="0">
                  <a:pos x="67" y="87"/>
                </a:cxn>
                <a:cxn ang="0">
                  <a:pos x="34" y="105"/>
                </a:cxn>
                <a:cxn ang="0">
                  <a:pos x="0" y="70"/>
                </a:cxn>
                <a:cxn ang="0">
                  <a:pos x="30" y="80"/>
                </a:cxn>
              </a:cxnLst>
              <a:rect l="0" t="0" r="r" b="b"/>
              <a:pathLst>
                <a:path w="233" h="105">
                  <a:moveTo>
                    <a:pt x="30" y="80"/>
                  </a:moveTo>
                  <a:cubicBezTo>
                    <a:pt x="38" y="78"/>
                    <a:pt x="56" y="61"/>
                    <a:pt x="92" y="58"/>
                  </a:cubicBezTo>
                  <a:cubicBezTo>
                    <a:pt x="109" y="56"/>
                    <a:pt x="125" y="41"/>
                    <a:pt x="144" y="36"/>
                  </a:cubicBezTo>
                  <a:cubicBezTo>
                    <a:pt x="207" y="19"/>
                    <a:pt x="203" y="33"/>
                    <a:pt x="233" y="0"/>
                  </a:cubicBezTo>
                  <a:cubicBezTo>
                    <a:pt x="221" y="19"/>
                    <a:pt x="208" y="45"/>
                    <a:pt x="173" y="51"/>
                  </a:cubicBezTo>
                  <a:cubicBezTo>
                    <a:pt x="161" y="51"/>
                    <a:pt x="147" y="53"/>
                    <a:pt x="139" y="61"/>
                  </a:cubicBezTo>
                  <a:cubicBezTo>
                    <a:pt x="125" y="69"/>
                    <a:pt x="112" y="73"/>
                    <a:pt x="97" y="77"/>
                  </a:cubicBezTo>
                  <a:cubicBezTo>
                    <a:pt x="85" y="77"/>
                    <a:pt x="75" y="82"/>
                    <a:pt x="67" y="87"/>
                  </a:cubicBezTo>
                  <a:cubicBezTo>
                    <a:pt x="56" y="95"/>
                    <a:pt x="47" y="103"/>
                    <a:pt x="34" y="105"/>
                  </a:cubicBezTo>
                  <a:cubicBezTo>
                    <a:pt x="17" y="104"/>
                    <a:pt x="6" y="105"/>
                    <a:pt x="0" y="70"/>
                  </a:cubicBezTo>
                  <a:cubicBezTo>
                    <a:pt x="0" y="70"/>
                    <a:pt x="17" y="90"/>
                    <a:pt x="30" y="80"/>
                  </a:cubicBezTo>
                  <a:close/>
                </a:path>
              </a:pathLst>
            </a:custGeom>
            <a:solidFill>
              <a:srgbClr val="BF3E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0" name="Freeform 800"/>
            <p:cNvSpPr>
              <a:spLocks/>
            </p:cNvSpPr>
            <p:nvPr/>
          </p:nvSpPr>
          <p:spPr bwMode="auto">
            <a:xfrm>
              <a:off x="2244784" y="1678457"/>
              <a:ext cx="2671898" cy="1283726"/>
            </a:xfrm>
            <a:custGeom>
              <a:avLst/>
              <a:gdLst/>
              <a:ahLst/>
              <a:cxnLst>
                <a:cxn ang="0">
                  <a:pos x="32" y="79"/>
                </a:cxn>
                <a:cxn ang="0">
                  <a:pos x="93" y="57"/>
                </a:cxn>
                <a:cxn ang="0">
                  <a:pos x="145" y="36"/>
                </a:cxn>
                <a:cxn ang="0">
                  <a:pos x="232" y="0"/>
                </a:cxn>
                <a:cxn ang="0">
                  <a:pos x="173" y="50"/>
                </a:cxn>
                <a:cxn ang="0">
                  <a:pos x="139" y="60"/>
                </a:cxn>
                <a:cxn ang="0">
                  <a:pos x="97" y="76"/>
                </a:cxn>
                <a:cxn ang="0">
                  <a:pos x="67" y="86"/>
                </a:cxn>
                <a:cxn ang="0">
                  <a:pos x="34" y="104"/>
                </a:cxn>
                <a:cxn ang="0">
                  <a:pos x="0" y="71"/>
                </a:cxn>
                <a:cxn ang="0">
                  <a:pos x="32" y="79"/>
                </a:cxn>
              </a:cxnLst>
              <a:rect l="0" t="0" r="r" b="b"/>
              <a:pathLst>
                <a:path w="232" h="104">
                  <a:moveTo>
                    <a:pt x="32" y="79"/>
                  </a:moveTo>
                  <a:cubicBezTo>
                    <a:pt x="39" y="77"/>
                    <a:pt x="58" y="61"/>
                    <a:pt x="93" y="57"/>
                  </a:cubicBezTo>
                  <a:cubicBezTo>
                    <a:pt x="110" y="56"/>
                    <a:pt x="126" y="41"/>
                    <a:pt x="145" y="36"/>
                  </a:cubicBezTo>
                  <a:cubicBezTo>
                    <a:pt x="208" y="19"/>
                    <a:pt x="203" y="32"/>
                    <a:pt x="232" y="0"/>
                  </a:cubicBezTo>
                  <a:cubicBezTo>
                    <a:pt x="220" y="19"/>
                    <a:pt x="207" y="44"/>
                    <a:pt x="173" y="50"/>
                  </a:cubicBezTo>
                  <a:cubicBezTo>
                    <a:pt x="161" y="50"/>
                    <a:pt x="147" y="52"/>
                    <a:pt x="139" y="60"/>
                  </a:cubicBezTo>
                  <a:cubicBezTo>
                    <a:pt x="125" y="68"/>
                    <a:pt x="112" y="72"/>
                    <a:pt x="97" y="76"/>
                  </a:cubicBezTo>
                  <a:cubicBezTo>
                    <a:pt x="85" y="76"/>
                    <a:pt x="75" y="81"/>
                    <a:pt x="67" y="86"/>
                  </a:cubicBezTo>
                  <a:cubicBezTo>
                    <a:pt x="56" y="94"/>
                    <a:pt x="47" y="102"/>
                    <a:pt x="34" y="104"/>
                  </a:cubicBezTo>
                  <a:cubicBezTo>
                    <a:pt x="17" y="103"/>
                    <a:pt x="7" y="104"/>
                    <a:pt x="0" y="71"/>
                  </a:cubicBezTo>
                  <a:cubicBezTo>
                    <a:pt x="0" y="71"/>
                    <a:pt x="17" y="90"/>
                    <a:pt x="32" y="79"/>
                  </a:cubicBezTo>
                  <a:close/>
                </a:path>
              </a:pathLst>
            </a:custGeom>
            <a:solidFill>
              <a:srgbClr val="BD3E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1" name="Freeform 801"/>
            <p:cNvSpPr>
              <a:spLocks/>
            </p:cNvSpPr>
            <p:nvPr/>
          </p:nvSpPr>
          <p:spPr bwMode="auto">
            <a:xfrm>
              <a:off x="2256301" y="1691004"/>
              <a:ext cx="2660380" cy="1271381"/>
            </a:xfrm>
            <a:custGeom>
              <a:avLst/>
              <a:gdLst/>
              <a:ahLst/>
              <a:cxnLst>
                <a:cxn ang="0">
                  <a:pos x="32" y="79"/>
                </a:cxn>
                <a:cxn ang="0">
                  <a:pos x="94" y="57"/>
                </a:cxn>
                <a:cxn ang="0">
                  <a:pos x="145" y="35"/>
                </a:cxn>
                <a:cxn ang="0">
                  <a:pos x="231" y="0"/>
                </a:cxn>
                <a:cxn ang="0">
                  <a:pos x="172" y="49"/>
                </a:cxn>
                <a:cxn ang="0">
                  <a:pos x="138" y="59"/>
                </a:cxn>
                <a:cxn ang="0">
                  <a:pos x="96" y="75"/>
                </a:cxn>
                <a:cxn ang="0">
                  <a:pos x="66" y="85"/>
                </a:cxn>
                <a:cxn ang="0">
                  <a:pos x="33" y="103"/>
                </a:cxn>
                <a:cxn ang="0">
                  <a:pos x="0" y="71"/>
                </a:cxn>
                <a:cxn ang="0">
                  <a:pos x="32" y="79"/>
                </a:cxn>
              </a:cxnLst>
              <a:rect l="0" t="0" r="r" b="b"/>
              <a:pathLst>
                <a:path w="231" h="103">
                  <a:moveTo>
                    <a:pt x="32" y="79"/>
                  </a:moveTo>
                  <a:cubicBezTo>
                    <a:pt x="39" y="77"/>
                    <a:pt x="58" y="61"/>
                    <a:pt x="94" y="57"/>
                  </a:cubicBezTo>
                  <a:cubicBezTo>
                    <a:pt x="110" y="55"/>
                    <a:pt x="126" y="40"/>
                    <a:pt x="145" y="35"/>
                  </a:cubicBezTo>
                  <a:cubicBezTo>
                    <a:pt x="209" y="18"/>
                    <a:pt x="202" y="30"/>
                    <a:pt x="231" y="0"/>
                  </a:cubicBezTo>
                  <a:cubicBezTo>
                    <a:pt x="218" y="20"/>
                    <a:pt x="205" y="43"/>
                    <a:pt x="172" y="49"/>
                  </a:cubicBezTo>
                  <a:cubicBezTo>
                    <a:pt x="160" y="49"/>
                    <a:pt x="146" y="51"/>
                    <a:pt x="138" y="59"/>
                  </a:cubicBezTo>
                  <a:cubicBezTo>
                    <a:pt x="124" y="67"/>
                    <a:pt x="111" y="71"/>
                    <a:pt x="96" y="75"/>
                  </a:cubicBezTo>
                  <a:cubicBezTo>
                    <a:pt x="84" y="75"/>
                    <a:pt x="74" y="80"/>
                    <a:pt x="66" y="85"/>
                  </a:cubicBezTo>
                  <a:cubicBezTo>
                    <a:pt x="55" y="93"/>
                    <a:pt x="46" y="101"/>
                    <a:pt x="33" y="103"/>
                  </a:cubicBezTo>
                  <a:cubicBezTo>
                    <a:pt x="16" y="102"/>
                    <a:pt x="6" y="103"/>
                    <a:pt x="0" y="71"/>
                  </a:cubicBezTo>
                  <a:cubicBezTo>
                    <a:pt x="0" y="71"/>
                    <a:pt x="17" y="91"/>
                    <a:pt x="32" y="79"/>
                  </a:cubicBezTo>
                  <a:close/>
                </a:path>
              </a:pathLst>
            </a:custGeom>
            <a:solidFill>
              <a:srgbClr val="BA3D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2" name="Freeform 802"/>
            <p:cNvSpPr>
              <a:spLocks/>
            </p:cNvSpPr>
            <p:nvPr/>
          </p:nvSpPr>
          <p:spPr bwMode="auto">
            <a:xfrm>
              <a:off x="2256415" y="1703146"/>
              <a:ext cx="2648863" cy="1259038"/>
            </a:xfrm>
            <a:custGeom>
              <a:avLst/>
              <a:gdLst/>
              <a:ahLst/>
              <a:cxnLst>
                <a:cxn ang="0">
                  <a:pos x="33" y="79"/>
                </a:cxn>
                <a:cxn ang="0">
                  <a:pos x="95" y="57"/>
                </a:cxn>
                <a:cxn ang="0">
                  <a:pos x="145" y="35"/>
                </a:cxn>
                <a:cxn ang="0">
                  <a:pos x="230" y="0"/>
                </a:cxn>
                <a:cxn ang="0">
                  <a:pos x="172" y="48"/>
                </a:cxn>
                <a:cxn ang="0">
                  <a:pos x="138" y="58"/>
                </a:cxn>
                <a:cxn ang="0">
                  <a:pos x="96" y="74"/>
                </a:cxn>
                <a:cxn ang="0">
                  <a:pos x="66" y="84"/>
                </a:cxn>
                <a:cxn ang="0">
                  <a:pos x="33" y="102"/>
                </a:cxn>
                <a:cxn ang="0">
                  <a:pos x="0" y="72"/>
                </a:cxn>
                <a:cxn ang="0">
                  <a:pos x="33" y="79"/>
                </a:cxn>
              </a:cxnLst>
              <a:rect l="0" t="0" r="r" b="b"/>
              <a:pathLst>
                <a:path w="230" h="102">
                  <a:moveTo>
                    <a:pt x="33" y="79"/>
                  </a:moveTo>
                  <a:cubicBezTo>
                    <a:pt x="40" y="76"/>
                    <a:pt x="59" y="60"/>
                    <a:pt x="95" y="57"/>
                  </a:cubicBezTo>
                  <a:cubicBezTo>
                    <a:pt x="112" y="55"/>
                    <a:pt x="127" y="40"/>
                    <a:pt x="145" y="35"/>
                  </a:cubicBezTo>
                  <a:cubicBezTo>
                    <a:pt x="210" y="18"/>
                    <a:pt x="202" y="28"/>
                    <a:pt x="230" y="0"/>
                  </a:cubicBezTo>
                  <a:cubicBezTo>
                    <a:pt x="217" y="20"/>
                    <a:pt x="204" y="42"/>
                    <a:pt x="172" y="48"/>
                  </a:cubicBezTo>
                  <a:cubicBezTo>
                    <a:pt x="160" y="48"/>
                    <a:pt x="146" y="50"/>
                    <a:pt x="138" y="58"/>
                  </a:cubicBezTo>
                  <a:cubicBezTo>
                    <a:pt x="124" y="66"/>
                    <a:pt x="111" y="70"/>
                    <a:pt x="96" y="74"/>
                  </a:cubicBezTo>
                  <a:cubicBezTo>
                    <a:pt x="84" y="74"/>
                    <a:pt x="74" y="79"/>
                    <a:pt x="66" y="84"/>
                  </a:cubicBezTo>
                  <a:cubicBezTo>
                    <a:pt x="55" y="92"/>
                    <a:pt x="46" y="100"/>
                    <a:pt x="33" y="102"/>
                  </a:cubicBezTo>
                  <a:cubicBezTo>
                    <a:pt x="17" y="101"/>
                    <a:pt x="6" y="101"/>
                    <a:pt x="0" y="72"/>
                  </a:cubicBezTo>
                  <a:cubicBezTo>
                    <a:pt x="0" y="72"/>
                    <a:pt x="18" y="91"/>
                    <a:pt x="33" y="79"/>
                  </a:cubicBezTo>
                  <a:close/>
                </a:path>
              </a:pathLst>
            </a:custGeom>
            <a:solidFill>
              <a:srgbClr val="B93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3" name="Freeform 803"/>
            <p:cNvSpPr>
              <a:spLocks/>
            </p:cNvSpPr>
            <p:nvPr/>
          </p:nvSpPr>
          <p:spPr bwMode="auto">
            <a:xfrm>
              <a:off x="2256306" y="1728032"/>
              <a:ext cx="2637347" cy="1234351"/>
            </a:xfrm>
            <a:custGeom>
              <a:avLst/>
              <a:gdLst/>
              <a:ahLst/>
              <a:cxnLst>
                <a:cxn ang="0">
                  <a:pos x="34" y="77"/>
                </a:cxn>
                <a:cxn ang="0">
                  <a:pos x="96" y="55"/>
                </a:cxn>
                <a:cxn ang="0">
                  <a:pos x="146" y="34"/>
                </a:cxn>
                <a:cxn ang="0">
                  <a:pos x="229" y="0"/>
                </a:cxn>
                <a:cxn ang="0">
                  <a:pos x="172" y="46"/>
                </a:cxn>
                <a:cxn ang="0">
                  <a:pos x="138" y="56"/>
                </a:cxn>
                <a:cxn ang="0">
                  <a:pos x="96" y="72"/>
                </a:cxn>
                <a:cxn ang="0">
                  <a:pos x="66" y="82"/>
                </a:cxn>
                <a:cxn ang="0">
                  <a:pos x="33" y="100"/>
                </a:cxn>
                <a:cxn ang="0">
                  <a:pos x="0" y="71"/>
                </a:cxn>
                <a:cxn ang="0">
                  <a:pos x="34" y="77"/>
                </a:cxn>
              </a:cxnLst>
              <a:rect l="0" t="0" r="r" b="b"/>
              <a:pathLst>
                <a:path w="229" h="100">
                  <a:moveTo>
                    <a:pt x="34" y="77"/>
                  </a:moveTo>
                  <a:cubicBezTo>
                    <a:pt x="41" y="75"/>
                    <a:pt x="61" y="59"/>
                    <a:pt x="96" y="55"/>
                  </a:cubicBezTo>
                  <a:cubicBezTo>
                    <a:pt x="113" y="54"/>
                    <a:pt x="128" y="38"/>
                    <a:pt x="146" y="34"/>
                  </a:cubicBezTo>
                  <a:cubicBezTo>
                    <a:pt x="211" y="17"/>
                    <a:pt x="202" y="26"/>
                    <a:pt x="229" y="0"/>
                  </a:cubicBezTo>
                  <a:cubicBezTo>
                    <a:pt x="216" y="19"/>
                    <a:pt x="203" y="41"/>
                    <a:pt x="172" y="46"/>
                  </a:cubicBezTo>
                  <a:cubicBezTo>
                    <a:pt x="160" y="46"/>
                    <a:pt x="146" y="48"/>
                    <a:pt x="138" y="56"/>
                  </a:cubicBezTo>
                  <a:cubicBezTo>
                    <a:pt x="124" y="64"/>
                    <a:pt x="111" y="68"/>
                    <a:pt x="96" y="72"/>
                  </a:cubicBezTo>
                  <a:cubicBezTo>
                    <a:pt x="84" y="72"/>
                    <a:pt x="74" y="77"/>
                    <a:pt x="66" y="82"/>
                  </a:cubicBezTo>
                  <a:cubicBezTo>
                    <a:pt x="55" y="90"/>
                    <a:pt x="46" y="98"/>
                    <a:pt x="33" y="100"/>
                  </a:cubicBezTo>
                  <a:cubicBezTo>
                    <a:pt x="17" y="99"/>
                    <a:pt x="7" y="99"/>
                    <a:pt x="0" y="71"/>
                  </a:cubicBezTo>
                  <a:cubicBezTo>
                    <a:pt x="0" y="71"/>
                    <a:pt x="19" y="91"/>
                    <a:pt x="34" y="77"/>
                  </a:cubicBezTo>
                  <a:close/>
                </a:path>
              </a:pathLst>
            </a:custGeom>
            <a:solidFill>
              <a:srgbClr val="B73C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4" name="Freeform 804"/>
            <p:cNvSpPr>
              <a:spLocks/>
            </p:cNvSpPr>
            <p:nvPr/>
          </p:nvSpPr>
          <p:spPr bwMode="auto">
            <a:xfrm>
              <a:off x="2267823" y="1740377"/>
              <a:ext cx="2614313" cy="1222007"/>
            </a:xfrm>
            <a:custGeom>
              <a:avLst/>
              <a:gdLst/>
              <a:ahLst/>
              <a:cxnLst>
                <a:cxn ang="0">
                  <a:pos x="35" y="77"/>
                </a:cxn>
                <a:cxn ang="0">
                  <a:pos x="97" y="55"/>
                </a:cxn>
                <a:cxn ang="0">
                  <a:pos x="146" y="33"/>
                </a:cxn>
                <a:cxn ang="0">
                  <a:pos x="227" y="0"/>
                </a:cxn>
                <a:cxn ang="0">
                  <a:pos x="171" y="45"/>
                </a:cxn>
                <a:cxn ang="0">
                  <a:pos x="137" y="55"/>
                </a:cxn>
                <a:cxn ang="0">
                  <a:pos x="95" y="71"/>
                </a:cxn>
                <a:cxn ang="0">
                  <a:pos x="65" y="81"/>
                </a:cxn>
                <a:cxn ang="0">
                  <a:pos x="32" y="99"/>
                </a:cxn>
                <a:cxn ang="0">
                  <a:pos x="0" y="72"/>
                </a:cxn>
                <a:cxn ang="0">
                  <a:pos x="35" y="77"/>
                </a:cxn>
              </a:cxnLst>
              <a:rect l="0" t="0" r="r" b="b"/>
              <a:pathLst>
                <a:path w="227" h="99">
                  <a:moveTo>
                    <a:pt x="35" y="77"/>
                  </a:moveTo>
                  <a:cubicBezTo>
                    <a:pt x="41" y="74"/>
                    <a:pt x="61" y="59"/>
                    <a:pt x="97" y="55"/>
                  </a:cubicBezTo>
                  <a:cubicBezTo>
                    <a:pt x="113" y="53"/>
                    <a:pt x="128" y="38"/>
                    <a:pt x="146" y="33"/>
                  </a:cubicBezTo>
                  <a:cubicBezTo>
                    <a:pt x="211" y="16"/>
                    <a:pt x="201" y="24"/>
                    <a:pt x="227" y="0"/>
                  </a:cubicBezTo>
                  <a:cubicBezTo>
                    <a:pt x="214" y="19"/>
                    <a:pt x="201" y="40"/>
                    <a:pt x="171" y="45"/>
                  </a:cubicBezTo>
                  <a:cubicBezTo>
                    <a:pt x="159" y="45"/>
                    <a:pt x="145" y="47"/>
                    <a:pt x="137" y="55"/>
                  </a:cubicBezTo>
                  <a:cubicBezTo>
                    <a:pt x="123" y="63"/>
                    <a:pt x="110" y="67"/>
                    <a:pt x="95" y="71"/>
                  </a:cubicBezTo>
                  <a:cubicBezTo>
                    <a:pt x="83" y="71"/>
                    <a:pt x="73" y="76"/>
                    <a:pt x="65" y="81"/>
                  </a:cubicBezTo>
                  <a:cubicBezTo>
                    <a:pt x="54" y="89"/>
                    <a:pt x="45" y="97"/>
                    <a:pt x="32" y="99"/>
                  </a:cubicBezTo>
                  <a:cubicBezTo>
                    <a:pt x="16" y="98"/>
                    <a:pt x="6" y="98"/>
                    <a:pt x="0" y="72"/>
                  </a:cubicBezTo>
                  <a:cubicBezTo>
                    <a:pt x="0" y="72"/>
                    <a:pt x="19" y="91"/>
                    <a:pt x="35" y="77"/>
                  </a:cubicBezTo>
                  <a:close/>
                </a:path>
              </a:pathLst>
            </a:custGeom>
            <a:solidFill>
              <a:srgbClr val="B43B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5" name="Freeform 806"/>
            <p:cNvSpPr>
              <a:spLocks/>
            </p:cNvSpPr>
            <p:nvPr/>
          </p:nvSpPr>
          <p:spPr bwMode="auto">
            <a:xfrm>
              <a:off x="2267818" y="1777409"/>
              <a:ext cx="2602796" cy="1184977"/>
            </a:xfrm>
            <a:custGeom>
              <a:avLst/>
              <a:gdLst/>
              <a:ahLst/>
              <a:cxnLst>
                <a:cxn ang="0">
                  <a:pos x="37" y="75"/>
                </a:cxn>
                <a:cxn ang="0">
                  <a:pos x="99" y="53"/>
                </a:cxn>
                <a:cxn ang="0">
                  <a:pos x="148" y="31"/>
                </a:cxn>
                <a:cxn ang="0">
                  <a:pos x="226" y="0"/>
                </a:cxn>
                <a:cxn ang="0">
                  <a:pos x="171" y="42"/>
                </a:cxn>
                <a:cxn ang="0">
                  <a:pos x="137" y="52"/>
                </a:cxn>
                <a:cxn ang="0">
                  <a:pos x="95" y="68"/>
                </a:cxn>
                <a:cxn ang="0">
                  <a:pos x="65" y="78"/>
                </a:cxn>
                <a:cxn ang="0">
                  <a:pos x="32" y="96"/>
                </a:cxn>
                <a:cxn ang="0">
                  <a:pos x="0" y="72"/>
                </a:cxn>
                <a:cxn ang="0">
                  <a:pos x="37" y="75"/>
                </a:cxn>
              </a:cxnLst>
              <a:rect l="0" t="0" r="r" b="b"/>
              <a:pathLst>
                <a:path w="226" h="96">
                  <a:moveTo>
                    <a:pt x="37" y="75"/>
                  </a:moveTo>
                  <a:cubicBezTo>
                    <a:pt x="43" y="72"/>
                    <a:pt x="64" y="57"/>
                    <a:pt x="99" y="53"/>
                  </a:cubicBezTo>
                  <a:cubicBezTo>
                    <a:pt x="116" y="52"/>
                    <a:pt x="130" y="36"/>
                    <a:pt x="148" y="31"/>
                  </a:cubicBezTo>
                  <a:cubicBezTo>
                    <a:pt x="214" y="15"/>
                    <a:pt x="201" y="20"/>
                    <a:pt x="226" y="0"/>
                  </a:cubicBezTo>
                  <a:cubicBezTo>
                    <a:pt x="213" y="19"/>
                    <a:pt x="199" y="37"/>
                    <a:pt x="171" y="42"/>
                  </a:cubicBezTo>
                  <a:cubicBezTo>
                    <a:pt x="159" y="42"/>
                    <a:pt x="145" y="44"/>
                    <a:pt x="137" y="52"/>
                  </a:cubicBezTo>
                  <a:cubicBezTo>
                    <a:pt x="123" y="60"/>
                    <a:pt x="110" y="64"/>
                    <a:pt x="95" y="68"/>
                  </a:cubicBezTo>
                  <a:cubicBezTo>
                    <a:pt x="83" y="68"/>
                    <a:pt x="73" y="73"/>
                    <a:pt x="65" y="78"/>
                  </a:cubicBezTo>
                  <a:cubicBezTo>
                    <a:pt x="54" y="86"/>
                    <a:pt x="45" y="94"/>
                    <a:pt x="32" y="96"/>
                  </a:cubicBezTo>
                  <a:cubicBezTo>
                    <a:pt x="17" y="96"/>
                    <a:pt x="7" y="95"/>
                    <a:pt x="0" y="72"/>
                  </a:cubicBezTo>
                  <a:cubicBezTo>
                    <a:pt x="0" y="72"/>
                    <a:pt x="20" y="91"/>
                    <a:pt x="37" y="75"/>
                  </a:cubicBezTo>
                  <a:close/>
                </a:path>
              </a:pathLst>
            </a:custGeom>
            <a:solidFill>
              <a:srgbClr val="AF3A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6" name="Freeform 807"/>
            <p:cNvSpPr>
              <a:spLocks/>
            </p:cNvSpPr>
            <p:nvPr/>
          </p:nvSpPr>
          <p:spPr bwMode="auto">
            <a:xfrm>
              <a:off x="2267896" y="1789550"/>
              <a:ext cx="2591279" cy="1172634"/>
            </a:xfrm>
            <a:custGeom>
              <a:avLst/>
              <a:gdLst/>
              <a:ahLst/>
              <a:cxnLst>
                <a:cxn ang="0">
                  <a:pos x="38" y="75"/>
                </a:cxn>
                <a:cxn ang="0">
                  <a:pos x="101" y="53"/>
                </a:cxn>
                <a:cxn ang="0">
                  <a:pos x="149" y="31"/>
                </a:cxn>
                <a:cxn ang="0">
                  <a:pos x="225" y="0"/>
                </a:cxn>
                <a:cxn ang="0">
                  <a:pos x="171" y="41"/>
                </a:cxn>
                <a:cxn ang="0">
                  <a:pos x="137" y="51"/>
                </a:cxn>
                <a:cxn ang="0">
                  <a:pos x="95" y="67"/>
                </a:cxn>
                <a:cxn ang="0">
                  <a:pos x="65" y="77"/>
                </a:cxn>
                <a:cxn ang="0">
                  <a:pos x="32" y="95"/>
                </a:cxn>
                <a:cxn ang="0">
                  <a:pos x="0" y="72"/>
                </a:cxn>
                <a:cxn ang="0">
                  <a:pos x="38" y="75"/>
                </a:cxn>
              </a:cxnLst>
              <a:rect l="0" t="0" r="r" b="b"/>
              <a:pathLst>
                <a:path w="225" h="95">
                  <a:moveTo>
                    <a:pt x="38" y="75"/>
                  </a:moveTo>
                  <a:cubicBezTo>
                    <a:pt x="44" y="72"/>
                    <a:pt x="65" y="56"/>
                    <a:pt x="101" y="53"/>
                  </a:cubicBezTo>
                  <a:cubicBezTo>
                    <a:pt x="118" y="51"/>
                    <a:pt x="131" y="35"/>
                    <a:pt x="149" y="31"/>
                  </a:cubicBezTo>
                  <a:cubicBezTo>
                    <a:pt x="215" y="14"/>
                    <a:pt x="201" y="18"/>
                    <a:pt x="225" y="0"/>
                  </a:cubicBezTo>
                  <a:cubicBezTo>
                    <a:pt x="212" y="19"/>
                    <a:pt x="198" y="36"/>
                    <a:pt x="171" y="41"/>
                  </a:cubicBezTo>
                  <a:cubicBezTo>
                    <a:pt x="159" y="41"/>
                    <a:pt x="145" y="43"/>
                    <a:pt x="137" y="51"/>
                  </a:cubicBezTo>
                  <a:cubicBezTo>
                    <a:pt x="123" y="59"/>
                    <a:pt x="110" y="63"/>
                    <a:pt x="95" y="67"/>
                  </a:cubicBezTo>
                  <a:cubicBezTo>
                    <a:pt x="83" y="67"/>
                    <a:pt x="73" y="72"/>
                    <a:pt x="65" y="77"/>
                  </a:cubicBezTo>
                  <a:cubicBezTo>
                    <a:pt x="54" y="85"/>
                    <a:pt x="45" y="93"/>
                    <a:pt x="32" y="95"/>
                  </a:cubicBezTo>
                  <a:cubicBezTo>
                    <a:pt x="17" y="95"/>
                    <a:pt x="7" y="94"/>
                    <a:pt x="0" y="72"/>
                  </a:cubicBezTo>
                  <a:cubicBezTo>
                    <a:pt x="0" y="72"/>
                    <a:pt x="21" y="92"/>
                    <a:pt x="38" y="75"/>
                  </a:cubicBezTo>
                  <a:close/>
                </a:path>
              </a:pathLst>
            </a:custGeom>
            <a:solidFill>
              <a:srgbClr val="AD39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7" name="Freeform 808"/>
            <p:cNvSpPr>
              <a:spLocks/>
            </p:cNvSpPr>
            <p:nvPr/>
          </p:nvSpPr>
          <p:spPr bwMode="auto">
            <a:xfrm>
              <a:off x="2279337" y="1801893"/>
              <a:ext cx="2568245" cy="1160290"/>
            </a:xfrm>
            <a:custGeom>
              <a:avLst/>
              <a:gdLst/>
              <a:ahLst/>
              <a:cxnLst>
                <a:cxn ang="0">
                  <a:pos x="39" y="75"/>
                </a:cxn>
                <a:cxn ang="0">
                  <a:pos x="101" y="53"/>
                </a:cxn>
                <a:cxn ang="0">
                  <a:pos x="148" y="30"/>
                </a:cxn>
                <a:cxn ang="0">
                  <a:pos x="223" y="0"/>
                </a:cxn>
                <a:cxn ang="0">
                  <a:pos x="170" y="40"/>
                </a:cxn>
                <a:cxn ang="0">
                  <a:pos x="136" y="50"/>
                </a:cxn>
                <a:cxn ang="0">
                  <a:pos x="94" y="66"/>
                </a:cxn>
                <a:cxn ang="0">
                  <a:pos x="64" y="76"/>
                </a:cxn>
                <a:cxn ang="0">
                  <a:pos x="31" y="94"/>
                </a:cxn>
                <a:cxn ang="0">
                  <a:pos x="0" y="73"/>
                </a:cxn>
                <a:cxn ang="0">
                  <a:pos x="39" y="75"/>
                </a:cxn>
              </a:cxnLst>
              <a:rect l="0" t="0" r="r" b="b"/>
              <a:pathLst>
                <a:path w="223" h="94">
                  <a:moveTo>
                    <a:pt x="39" y="75"/>
                  </a:moveTo>
                  <a:cubicBezTo>
                    <a:pt x="44" y="71"/>
                    <a:pt x="66" y="56"/>
                    <a:pt x="101" y="53"/>
                  </a:cubicBezTo>
                  <a:cubicBezTo>
                    <a:pt x="118" y="51"/>
                    <a:pt x="131" y="35"/>
                    <a:pt x="148" y="30"/>
                  </a:cubicBezTo>
                  <a:cubicBezTo>
                    <a:pt x="216" y="14"/>
                    <a:pt x="200" y="17"/>
                    <a:pt x="223" y="0"/>
                  </a:cubicBezTo>
                  <a:cubicBezTo>
                    <a:pt x="210" y="20"/>
                    <a:pt x="196" y="35"/>
                    <a:pt x="170" y="40"/>
                  </a:cubicBezTo>
                  <a:cubicBezTo>
                    <a:pt x="158" y="40"/>
                    <a:pt x="144" y="42"/>
                    <a:pt x="136" y="50"/>
                  </a:cubicBezTo>
                  <a:cubicBezTo>
                    <a:pt x="122" y="58"/>
                    <a:pt x="109" y="62"/>
                    <a:pt x="94" y="66"/>
                  </a:cubicBezTo>
                  <a:cubicBezTo>
                    <a:pt x="82" y="66"/>
                    <a:pt x="72" y="71"/>
                    <a:pt x="64" y="76"/>
                  </a:cubicBezTo>
                  <a:cubicBezTo>
                    <a:pt x="53" y="84"/>
                    <a:pt x="44" y="92"/>
                    <a:pt x="31" y="94"/>
                  </a:cubicBezTo>
                  <a:cubicBezTo>
                    <a:pt x="16" y="94"/>
                    <a:pt x="7" y="93"/>
                    <a:pt x="0" y="73"/>
                  </a:cubicBezTo>
                  <a:cubicBezTo>
                    <a:pt x="0" y="73"/>
                    <a:pt x="21" y="92"/>
                    <a:pt x="39" y="75"/>
                  </a:cubicBezTo>
                  <a:close/>
                </a:path>
              </a:pathLst>
            </a:custGeom>
            <a:solidFill>
              <a:srgbClr val="AA38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8" name="Freeform 809"/>
            <p:cNvSpPr>
              <a:spLocks/>
            </p:cNvSpPr>
            <p:nvPr/>
          </p:nvSpPr>
          <p:spPr bwMode="auto">
            <a:xfrm>
              <a:off x="2279335" y="1814237"/>
              <a:ext cx="2556729" cy="1147946"/>
            </a:xfrm>
            <a:custGeom>
              <a:avLst/>
              <a:gdLst/>
              <a:ahLst/>
              <a:cxnLst>
                <a:cxn ang="0">
                  <a:pos x="40" y="74"/>
                </a:cxn>
                <a:cxn ang="0">
                  <a:pos x="103" y="52"/>
                </a:cxn>
                <a:cxn ang="0">
                  <a:pos x="149" y="30"/>
                </a:cxn>
                <a:cxn ang="0">
                  <a:pos x="222" y="0"/>
                </a:cxn>
                <a:cxn ang="0">
                  <a:pos x="170" y="39"/>
                </a:cxn>
                <a:cxn ang="0">
                  <a:pos x="136" y="49"/>
                </a:cxn>
                <a:cxn ang="0">
                  <a:pos x="94" y="65"/>
                </a:cxn>
                <a:cxn ang="0">
                  <a:pos x="64" y="75"/>
                </a:cxn>
                <a:cxn ang="0">
                  <a:pos x="31" y="93"/>
                </a:cxn>
                <a:cxn ang="0">
                  <a:pos x="0" y="73"/>
                </a:cxn>
                <a:cxn ang="0">
                  <a:pos x="40" y="74"/>
                </a:cxn>
              </a:cxnLst>
              <a:rect l="0" t="0" r="r" b="b"/>
              <a:pathLst>
                <a:path w="222" h="93">
                  <a:moveTo>
                    <a:pt x="40" y="74"/>
                  </a:moveTo>
                  <a:cubicBezTo>
                    <a:pt x="45" y="71"/>
                    <a:pt x="67" y="56"/>
                    <a:pt x="103" y="52"/>
                  </a:cubicBezTo>
                  <a:cubicBezTo>
                    <a:pt x="119" y="51"/>
                    <a:pt x="132" y="34"/>
                    <a:pt x="149" y="30"/>
                  </a:cubicBezTo>
                  <a:cubicBezTo>
                    <a:pt x="217" y="14"/>
                    <a:pt x="200" y="15"/>
                    <a:pt x="222" y="0"/>
                  </a:cubicBezTo>
                  <a:cubicBezTo>
                    <a:pt x="209" y="20"/>
                    <a:pt x="195" y="34"/>
                    <a:pt x="170" y="39"/>
                  </a:cubicBezTo>
                  <a:cubicBezTo>
                    <a:pt x="158" y="39"/>
                    <a:pt x="144" y="41"/>
                    <a:pt x="136" y="49"/>
                  </a:cubicBezTo>
                  <a:cubicBezTo>
                    <a:pt x="122" y="57"/>
                    <a:pt x="109" y="61"/>
                    <a:pt x="94" y="65"/>
                  </a:cubicBezTo>
                  <a:cubicBezTo>
                    <a:pt x="82" y="65"/>
                    <a:pt x="72" y="70"/>
                    <a:pt x="64" y="75"/>
                  </a:cubicBezTo>
                  <a:cubicBezTo>
                    <a:pt x="53" y="83"/>
                    <a:pt x="44" y="91"/>
                    <a:pt x="31" y="93"/>
                  </a:cubicBezTo>
                  <a:cubicBezTo>
                    <a:pt x="17" y="93"/>
                    <a:pt x="7" y="91"/>
                    <a:pt x="0" y="73"/>
                  </a:cubicBezTo>
                  <a:cubicBezTo>
                    <a:pt x="0" y="73"/>
                    <a:pt x="21" y="93"/>
                    <a:pt x="40" y="74"/>
                  </a:cubicBezTo>
                  <a:close/>
                </a:path>
              </a:pathLst>
            </a:custGeom>
            <a:solidFill>
              <a:srgbClr val="A937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79" name="Freeform 810"/>
            <p:cNvSpPr>
              <a:spLocks/>
            </p:cNvSpPr>
            <p:nvPr/>
          </p:nvSpPr>
          <p:spPr bwMode="auto">
            <a:xfrm>
              <a:off x="2279338" y="1839124"/>
              <a:ext cx="2545212" cy="1135603"/>
            </a:xfrm>
            <a:custGeom>
              <a:avLst/>
              <a:gdLst/>
              <a:ahLst/>
              <a:cxnLst>
                <a:cxn ang="0">
                  <a:pos x="41" y="73"/>
                </a:cxn>
                <a:cxn ang="0">
                  <a:pos x="104" y="51"/>
                </a:cxn>
                <a:cxn ang="0">
                  <a:pos x="150" y="29"/>
                </a:cxn>
                <a:cxn ang="0">
                  <a:pos x="221" y="0"/>
                </a:cxn>
                <a:cxn ang="0">
                  <a:pos x="170" y="37"/>
                </a:cxn>
                <a:cxn ang="0">
                  <a:pos x="136" y="47"/>
                </a:cxn>
                <a:cxn ang="0">
                  <a:pos x="94" y="63"/>
                </a:cxn>
                <a:cxn ang="0">
                  <a:pos x="64" y="73"/>
                </a:cxn>
                <a:cxn ang="0">
                  <a:pos x="31" y="91"/>
                </a:cxn>
                <a:cxn ang="0">
                  <a:pos x="0" y="73"/>
                </a:cxn>
                <a:cxn ang="0">
                  <a:pos x="41" y="73"/>
                </a:cxn>
              </a:cxnLst>
              <a:rect l="0" t="0" r="r" b="b"/>
              <a:pathLst>
                <a:path w="221" h="92">
                  <a:moveTo>
                    <a:pt x="41" y="73"/>
                  </a:moveTo>
                  <a:cubicBezTo>
                    <a:pt x="46" y="69"/>
                    <a:pt x="68" y="54"/>
                    <a:pt x="104" y="51"/>
                  </a:cubicBezTo>
                  <a:cubicBezTo>
                    <a:pt x="121" y="49"/>
                    <a:pt x="133" y="33"/>
                    <a:pt x="150" y="29"/>
                  </a:cubicBezTo>
                  <a:cubicBezTo>
                    <a:pt x="218" y="13"/>
                    <a:pt x="200" y="12"/>
                    <a:pt x="221" y="0"/>
                  </a:cubicBezTo>
                  <a:cubicBezTo>
                    <a:pt x="209" y="19"/>
                    <a:pt x="194" y="33"/>
                    <a:pt x="170" y="37"/>
                  </a:cubicBezTo>
                  <a:cubicBezTo>
                    <a:pt x="158" y="37"/>
                    <a:pt x="144" y="39"/>
                    <a:pt x="136" y="47"/>
                  </a:cubicBezTo>
                  <a:cubicBezTo>
                    <a:pt x="122" y="55"/>
                    <a:pt x="109" y="59"/>
                    <a:pt x="94" y="63"/>
                  </a:cubicBezTo>
                  <a:cubicBezTo>
                    <a:pt x="82" y="63"/>
                    <a:pt x="72" y="68"/>
                    <a:pt x="64" y="73"/>
                  </a:cubicBezTo>
                  <a:cubicBezTo>
                    <a:pt x="53" y="81"/>
                    <a:pt x="44" y="89"/>
                    <a:pt x="31" y="91"/>
                  </a:cubicBezTo>
                  <a:cubicBezTo>
                    <a:pt x="17" y="91"/>
                    <a:pt x="7" y="89"/>
                    <a:pt x="0" y="73"/>
                  </a:cubicBezTo>
                  <a:cubicBezTo>
                    <a:pt x="0" y="73"/>
                    <a:pt x="22" y="92"/>
                    <a:pt x="41" y="73"/>
                  </a:cubicBezTo>
                  <a:close/>
                </a:path>
              </a:pathLst>
            </a:custGeom>
            <a:solidFill>
              <a:srgbClr val="A737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0" name="Freeform 811"/>
            <p:cNvSpPr>
              <a:spLocks/>
            </p:cNvSpPr>
            <p:nvPr/>
          </p:nvSpPr>
          <p:spPr bwMode="auto">
            <a:xfrm>
              <a:off x="2279338" y="1851266"/>
              <a:ext cx="2545212" cy="1147946"/>
            </a:xfrm>
            <a:custGeom>
              <a:avLst/>
              <a:gdLst/>
              <a:ahLst/>
              <a:cxnLst>
                <a:cxn ang="0">
                  <a:pos x="42" y="72"/>
                </a:cxn>
                <a:cxn ang="0">
                  <a:pos x="105" y="51"/>
                </a:cxn>
                <a:cxn ang="0">
                  <a:pos x="151" y="28"/>
                </a:cxn>
                <a:cxn ang="0">
                  <a:pos x="221" y="0"/>
                </a:cxn>
                <a:cxn ang="0">
                  <a:pos x="170" y="36"/>
                </a:cxn>
                <a:cxn ang="0">
                  <a:pos x="136" y="46"/>
                </a:cxn>
                <a:cxn ang="0">
                  <a:pos x="94" y="62"/>
                </a:cxn>
                <a:cxn ang="0">
                  <a:pos x="64" y="72"/>
                </a:cxn>
                <a:cxn ang="0">
                  <a:pos x="31" y="90"/>
                </a:cxn>
                <a:cxn ang="0">
                  <a:pos x="0" y="74"/>
                </a:cxn>
                <a:cxn ang="0">
                  <a:pos x="42" y="72"/>
                </a:cxn>
              </a:cxnLst>
              <a:rect l="0" t="0" r="r" b="b"/>
              <a:pathLst>
                <a:path w="221" h="93">
                  <a:moveTo>
                    <a:pt x="42" y="72"/>
                  </a:moveTo>
                  <a:cubicBezTo>
                    <a:pt x="47" y="69"/>
                    <a:pt x="70" y="54"/>
                    <a:pt x="105" y="51"/>
                  </a:cubicBezTo>
                  <a:cubicBezTo>
                    <a:pt x="122" y="49"/>
                    <a:pt x="134" y="32"/>
                    <a:pt x="151" y="28"/>
                  </a:cubicBezTo>
                  <a:cubicBezTo>
                    <a:pt x="219" y="12"/>
                    <a:pt x="200" y="11"/>
                    <a:pt x="221" y="0"/>
                  </a:cubicBezTo>
                  <a:cubicBezTo>
                    <a:pt x="208" y="19"/>
                    <a:pt x="193" y="32"/>
                    <a:pt x="170" y="36"/>
                  </a:cubicBezTo>
                  <a:cubicBezTo>
                    <a:pt x="158" y="36"/>
                    <a:pt x="144" y="38"/>
                    <a:pt x="136" y="46"/>
                  </a:cubicBezTo>
                  <a:cubicBezTo>
                    <a:pt x="122" y="54"/>
                    <a:pt x="109" y="58"/>
                    <a:pt x="94" y="62"/>
                  </a:cubicBezTo>
                  <a:cubicBezTo>
                    <a:pt x="82" y="62"/>
                    <a:pt x="72" y="67"/>
                    <a:pt x="64" y="72"/>
                  </a:cubicBezTo>
                  <a:cubicBezTo>
                    <a:pt x="53" y="80"/>
                    <a:pt x="44" y="88"/>
                    <a:pt x="31" y="90"/>
                  </a:cubicBezTo>
                  <a:cubicBezTo>
                    <a:pt x="17" y="90"/>
                    <a:pt x="8" y="88"/>
                    <a:pt x="0" y="74"/>
                  </a:cubicBezTo>
                  <a:cubicBezTo>
                    <a:pt x="0" y="74"/>
                    <a:pt x="23" y="93"/>
                    <a:pt x="42" y="72"/>
                  </a:cubicBezTo>
                  <a:close/>
                </a:path>
              </a:pathLst>
            </a:custGeom>
            <a:solidFill>
              <a:srgbClr val="A536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1" name="Freeform 814"/>
            <p:cNvSpPr>
              <a:spLocks/>
            </p:cNvSpPr>
            <p:nvPr/>
          </p:nvSpPr>
          <p:spPr bwMode="auto">
            <a:xfrm>
              <a:off x="2152757" y="1110859"/>
              <a:ext cx="1669935" cy="1098573"/>
            </a:xfrm>
            <a:custGeom>
              <a:avLst/>
              <a:gdLst/>
              <a:ahLst/>
              <a:cxnLst>
                <a:cxn ang="0">
                  <a:pos x="95" y="2"/>
                </a:cxn>
                <a:cxn ang="0">
                  <a:pos x="123" y="1"/>
                </a:cxn>
                <a:cxn ang="0">
                  <a:pos x="138" y="12"/>
                </a:cxn>
                <a:cxn ang="0">
                  <a:pos x="87" y="18"/>
                </a:cxn>
                <a:cxn ang="0">
                  <a:pos x="70" y="28"/>
                </a:cxn>
                <a:cxn ang="0">
                  <a:pos x="46" y="31"/>
                </a:cxn>
                <a:cxn ang="0">
                  <a:pos x="38" y="56"/>
                </a:cxn>
                <a:cxn ang="0">
                  <a:pos x="23" y="79"/>
                </a:cxn>
                <a:cxn ang="0">
                  <a:pos x="5" y="81"/>
                </a:cxn>
                <a:cxn ang="0">
                  <a:pos x="7" y="38"/>
                </a:cxn>
                <a:cxn ang="0">
                  <a:pos x="37" y="12"/>
                </a:cxn>
                <a:cxn ang="0">
                  <a:pos x="95" y="2"/>
                </a:cxn>
              </a:cxnLst>
              <a:rect l="0" t="0" r="r" b="b"/>
              <a:pathLst>
                <a:path w="145" h="89">
                  <a:moveTo>
                    <a:pt x="95" y="2"/>
                  </a:moveTo>
                  <a:cubicBezTo>
                    <a:pt x="102" y="2"/>
                    <a:pt x="109" y="1"/>
                    <a:pt x="123" y="1"/>
                  </a:cubicBezTo>
                  <a:cubicBezTo>
                    <a:pt x="130" y="3"/>
                    <a:pt x="145" y="7"/>
                    <a:pt x="138" y="12"/>
                  </a:cubicBezTo>
                  <a:cubicBezTo>
                    <a:pt x="118" y="6"/>
                    <a:pt x="108" y="24"/>
                    <a:pt x="87" y="18"/>
                  </a:cubicBezTo>
                  <a:cubicBezTo>
                    <a:pt x="79" y="16"/>
                    <a:pt x="74" y="21"/>
                    <a:pt x="70" y="28"/>
                  </a:cubicBezTo>
                  <a:cubicBezTo>
                    <a:pt x="66" y="31"/>
                    <a:pt x="55" y="37"/>
                    <a:pt x="46" y="31"/>
                  </a:cubicBezTo>
                  <a:cubicBezTo>
                    <a:pt x="37" y="33"/>
                    <a:pt x="41" y="47"/>
                    <a:pt x="38" y="56"/>
                  </a:cubicBezTo>
                  <a:cubicBezTo>
                    <a:pt x="34" y="64"/>
                    <a:pt x="30" y="72"/>
                    <a:pt x="23" y="79"/>
                  </a:cubicBezTo>
                  <a:cubicBezTo>
                    <a:pt x="18" y="86"/>
                    <a:pt x="13" y="89"/>
                    <a:pt x="5" y="81"/>
                  </a:cubicBezTo>
                  <a:cubicBezTo>
                    <a:pt x="0" y="69"/>
                    <a:pt x="2" y="53"/>
                    <a:pt x="7" y="38"/>
                  </a:cubicBezTo>
                  <a:cubicBezTo>
                    <a:pt x="12" y="27"/>
                    <a:pt x="22" y="17"/>
                    <a:pt x="37" y="12"/>
                  </a:cubicBezTo>
                  <a:cubicBezTo>
                    <a:pt x="37" y="12"/>
                    <a:pt x="64" y="0"/>
                    <a:pt x="95" y="2"/>
                  </a:cubicBezTo>
                  <a:close/>
                </a:path>
              </a:pathLst>
            </a:custGeom>
            <a:solidFill>
              <a:srgbClr val="D545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2" name="Freeform 815"/>
            <p:cNvSpPr>
              <a:spLocks/>
            </p:cNvSpPr>
            <p:nvPr/>
          </p:nvSpPr>
          <p:spPr bwMode="auto">
            <a:xfrm>
              <a:off x="3707471" y="1073828"/>
              <a:ext cx="1543251" cy="246871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2" y="9"/>
                </a:cxn>
                <a:cxn ang="0">
                  <a:pos x="100" y="11"/>
                </a:cxn>
                <a:cxn ang="0">
                  <a:pos x="85" y="19"/>
                </a:cxn>
                <a:cxn ang="0">
                  <a:pos x="73" y="18"/>
                </a:cxn>
                <a:cxn ang="0">
                  <a:pos x="59" y="14"/>
                </a:cxn>
                <a:cxn ang="0">
                  <a:pos x="44" y="19"/>
                </a:cxn>
                <a:cxn ang="0">
                  <a:pos x="32" y="17"/>
                </a:cxn>
                <a:cxn ang="0">
                  <a:pos x="20" y="18"/>
                </a:cxn>
                <a:cxn ang="0">
                  <a:pos x="6" y="6"/>
                </a:cxn>
              </a:cxnLst>
              <a:rect l="0" t="0" r="r" b="b"/>
              <a:pathLst>
                <a:path w="134" h="20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2" y="9"/>
                    <a:pt x="112" y="9"/>
                  </a:cubicBezTo>
                  <a:cubicBezTo>
                    <a:pt x="112" y="9"/>
                    <a:pt x="104" y="9"/>
                    <a:pt x="100" y="11"/>
                  </a:cubicBezTo>
                  <a:cubicBezTo>
                    <a:pt x="96" y="13"/>
                    <a:pt x="91" y="18"/>
                    <a:pt x="85" y="19"/>
                  </a:cubicBezTo>
                  <a:cubicBezTo>
                    <a:pt x="80" y="20"/>
                    <a:pt x="76" y="20"/>
                    <a:pt x="73" y="18"/>
                  </a:cubicBezTo>
                  <a:cubicBezTo>
                    <a:pt x="70" y="16"/>
                    <a:pt x="63" y="12"/>
                    <a:pt x="59" y="14"/>
                  </a:cubicBezTo>
                  <a:cubicBezTo>
                    <a:pt x="56" y="15"/>
                    <a:pt x="49" y="19"/>
                    <a:pt x="44" y="19"/>
                  </a:cubicBezTo>
                  <a:cubicBezTo>
                    <a:pt x="39" y="20"/>
                    <a:pt x="35" y="17"/>
                    <a:pt x="32" y="17"/>
                  </a:cubicBezTo>
                  <a:cubicBezTo>
                    <a:pt x="28" y="18"/>
                    <a:pt x="24" y="17"/>
                    <a:pt x="20" y="18"/>
                  </a:cubicBezTo>
                  <a:cubicBezTo>
                    <a:pt x="17" y="19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D545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3" name="Freeform 816"/>
            <p:cNvSpPr>
              <a:spLocks/>
            </p:cNvSpPr>
            <p:nvPr/>
          </p:nvSpPr>
          <p:spPr bwMode="auto">
            <a:xfrm>
              <a:off x="2463603" y="1345186"/>
              <a:ext cx="1151681" cy="938107"/>
            </a:xfrm>
            <a:custGeom>
              <a:avLst/>
              <a:gdLst/>
              <a:ahLst/>
              <a:cxnLst>
                <a:cxn ang="0">
                  <a:pos x="20" y="18"/>
                </a:cxn>
                <a:cxn ang="0">
                  <a:pos x="37" y="17"/>
                </a:cxn>
                <a:cxn ang="0">
                  <a:pos x="49" y="7"/>
                </a:cxn>
                <a:cxn ang="0">
                  <a:pos x="59" y="0"/>
                </a:cxn>
                <a:cxn ang="0">
                  <a:pos x="80" y="6"/>
                </a:cxn>
                <a:cxn ang="0">
                  <a:pos x="99" y="15"/>
                </a:cxn>
                <a:cxn ang="0">
                  <a:pos x="87" y="28"/>
                </a:cxn>
                <a:cxn ang="0">
                  <a:pos x="79" y="28"/>
                </a:cxn>
                <a:cxn ang="0">
                  <a:pos x="73" y="32"/>
                </a:cxn>
                <a:cxn ang="0">
                  <a:pos x="66" y="37"/>
                </a:cxn>
                <a:cxn ang="0">
                  <a:pos x="56" y="42"/>
                </a:cxn>
                <a:cxn ang="0">
                  <a:pos x="53" y="46"/>
                </a:cxn>
                <a:cxn ang="0">
                  <a:pos x="48" y="55"/>
                </a:cxn>
                <a:cxn ang="0">
                  <a:pos x="40" y="61"/>
                </a:cxn>
                <a:cxn ang="0">
                  <a:pos x="30" y="73"/>
                </a:cxn>
                <a:cxn ang="0">
                  <a:pos x="5" y="70"/>
                </a:cxn>
                <a:cxn ang="0">
                  <a:pos x="10" y="50"/>
                </a:cxn>
                <a:cxn ang="0">
                  <a:pos x="19" y="34"/>
                </a:cxn>
                <a:cxn ang="0">
                  <a:pos x="20" y="18"/>
                </a:cxn>
              </a:cxnLst>
              <a:rect l="0" t="0" r="r" b="b"/>
              <a:pathLst>
                <a:path w="100" h="76">
                  <a:moveTo>
                    <a:pt x="20" y="18"/>
                  </a:moveTo>
                  <a:cubicBezTo>
                    <a:pt x="23" y="16"/>
                    <a:pt x="31" y="21"/>
                    <a:pt x="37" y="17"/>
                  </a:cubicBezTo>
                  <a:cubicBezTo>
                    <a:pt x="44" y="12"/>
                    <a:pt x="46" y="13"/>
                    <a:pt x="49" y="7"/>
                  </a:cubicBezTo>
                  <a:cubicBezTo>
                    <a:pt x="53" y="1"/>
                    <a:pt x="54" y="1"/>
                    <a:pt x="59" y="0"/>
                  </a:cubicBezTo>
                  <a:cubicBezTo>
                    <a:pt x="64" y="0"/>
                    <a:pt x="74" y="5"/>
                    <a:pt x="80" y="6"/>
                  </a:cubicBezTo>
                  <a:cubicBezTo>
                    <a:pt x="87" y="7"/>
                    <a:pt x="100" y="11"/>
                    <a:pt x="99" y="15"/>
                  </a:cubicBezTo>
                  <a:cubicBezTo>
                    <a:pt x="98" y="19"/>
                    <a:pt x="90" y="28"/>
                    <a:pt x="87" y="28"/>
                  </a:cubicBezTo>
                  <a:cubicBezTo>
                    <a:pt x="83" y="28"/>
                    <a:pt x="83" y="27"/>
                    <a:pt x="79" y="28"/>
                  </a:cubicBezTo>
                  <a:cubicBezTo>
                    <a:pt x="75" y="29"/>
                    <a:pt x="75" y="28"/>
                    <a:pt x="73" y="32"/>
                  </a:cubicBezTo>
                  <a:cubicBezTo>
                    <a:pt x="70" y="36"/>
                    <a:pt x="71" y="36"/>
                    <a:pt x="66" y="37"/>
                  </a:cubicBezTo>
                  <a:cubicBezTo>
                    <a:pt x="62" y="39"/>
                    <a:pt x="59" y="40"/>
                    <a:pt x="56" y="42"/>
                  </a:cubicBezTo>
                  <a:cubicBezTo>
                    <a:pt x="54" y="44"/>
                    <a:pt x="54" y="43"/>
                    <a:pt x="53" y="46"/>
                  </a:cubicBezTo>
                  <a:cubicBezTo>
                    <a:pt x="52" y="48"/>
                    <a:pt x="53" y="51"/>
                    <a:pt x="48" y="55"/>
                  </a:cubicBezTo>
                  <a:cubicBezTo>
                    <a:pt x="43" y="58"/>
                    <a:pt x="43" y="55"/>
                    <a:pt x="40" y="61"/>
                  </a:cubicBezTo>
                  <a:cubicBezTo>
                    <a:pt x="37" y="67"/>
                    <a:pt x="37" y="69"/>
                    <a:pt x="30" y="73"/>
                  </a:cubicBezTo>
                  <a:cubicBezTo>
                    <a:pt x="23" y="76"/>
                    <a:pt x="10" y="74"/>
                    <a:pt x="5" y="70"/>
                  </a:cubicBezTo>
                  <a:cubicBezTo>
                    <a:pt x="0" y="67"/>
                    <a:pt x="2" y="52"/>
                    <a:pt x="10" y="50"/>
                  </a:cubicBezTo>
                  <a:cubicBezTo>
                    <a:pt x="18" y="47"/>
                    <a:pt x="19" y="38"/>
                    <a:pt x="19" y="34"/>
                  </a:cubicBezTo>
                  <a:cubicBezTo>
                    <a:pt x="18" y="29"/>
                    <a:pt x="16" y="21"/>
                    <a:pt x="20" y="18"/>
                  </a:cubicBezTo>
                  <a:close/>
                </a:path>
              </a:pathLst>
            </a:custGeom>
            <a:solidFill>
              <a:srgbClr val="D546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4" name="Freeform 817"/>
            <p:cNvSpPr>
              <a:spLocks/>
            </p:cNvSpPr>
            <p:nvPr/>
          </p:nvSpPr>
          <p:spPr bwMode="auto">
            <a:xfrm>
              <a:off x="2463604" y="1357533"/>
              <a:ext cx="1140163" cy="925763"/>
            </a:xfrm>
            <a:custGeom>
              <a:avLst/>
              <a:gdLst/>
              <a:ahLst/>
              <a:cxnLst>
                <a:cxn ang="0">
                  <a:pos x="20" y="18"/>
                </a:cxn>
                <a:cxn ang="0">
                  <a:pos x="37" y="16"/>
                </a:cxn>
                <a:cxn ang="0">
                  <a:pos x="49" y="7"/>
                </a:cxn>
                <a:cxn ang="0">
                  <a:pos x="59" y="0"/>
                </a:cxn>
                <a:cxn ang="0">
                  <a:pos x="80" y="5"/>
                </a:cxn>
                <a:cxn ang="0">
                  <a:pos x="98" y="14"/>
                </a:cxn>
                <a:cxn ang="0">
                  <a:pos x="87" y="27"/>
                </a:cxn>
                <a:cxn ang="0">
                  <a:pos x="79" y="27"/>
                </a:cxn>
                <a:cxn ang="0">
                  <a:pos x="73" y="31"/>
                </a:cxn>
                <a:cxn ang="0">
                  <a:pos x="66" y="36"/>
                </a:cxn>
                <a:cxn ang="0">
                  <a:pos x="56" y="40"/>
                </a:cxn>
                <a:cxn ang="0">
                  <a:pos x="52" y="44"/>
                </a:cxn>
                <a:cxn ang="0">
                  <a:pos x="47" y="53"/>
                </a:cxn>
                <a:cxn ang="0">
                  <a:pos x="40" y="60"/>
                </a:cxn>
                <a:cxn ang="0">
                  <a:pos x="30" y="71"/>
                </a:cxn>
                <a:cxn ang="0">
                  <a:pos x="5" y="69"/>
                </a:cxn>
                <a:cxn ang="0">
                  <a:pos x="10" y="49"/>
                </a:cxn>
                <a:cxn ang="0">
                  <a:pos x="20" y="34"/>
                </a:cxn>
                <a:cxn ang="0">
                  <a:pos x="20" y="18"/>
                </a:cxn>
              </a:cxnLst>
              <a:rect l="0" t="0" r="r" b="b"/>
              <a:pathLst>
                <a:path w="99" h="75">
                  <a:moveTo>
                    <a:pt x="20" y="18"/>
                  </a:moveTo>
                  <a:cubicBezTo>
                    <a:pt x="24" y="16"/>
                    <a:pt x="31" y="21"/>
                    <a:pt x="37" y="16"/>
                  </a:cubicBezTo>
                  <a:cubicBezTo>
                    <a:pt x="44" y="12"/>
                    <a:pt x="46" y="12"/>
                    <a:pt x="49" y="7"/>
                  </a:cubicBezTo>
                  <a:cubicBezTo>
                    <a:pt x="53" y="1"/>
                    <a:pt x="54" y="0"/>
                    <a:pt x="59" y="0"/>
                  </a:cubicBezTo>
                  <a:cubicBezTo>
                    <a:pt x="64" y="0"/>
                    <a:pt x="73" y="5"/>
                    <a:pt x="80" y="5"/>
                  </a:cubicBezTo>
                  <a:cubicBezTo>
                    <a:pt x="86" y="6"/>
                    <a:pt x="99" y="10"/>
                    <a:pt x="98" y="14"/>
                  </a:cubicBezTo>
                  <a:cubicBezTo>
                    <a:pt x="97" y="18"/>
                    <a:pt x="90" y="27"/>
                    <a:pt x="87" y="27"/>
                  </a:cubicBezTo>
                  <a:cubicBezTo>
                    <a:pt x="83" y="27"/>
                    <a:pt x="83" y="26"/>
                    <a:pt x="79" y="27"/>
                  </a:cubicBezTo>
                  <a:cubicBezTo>
                    <a:pt x="75" y="27"/>
                    <a:pt x="75" y="27"/>
                    <a:pt x="73" y="31"/>
                  </a:cubicBezTo>
                  <a:cubicBezTo>
                    <a:pt x="70" y="34"/>
                    <a:pt x="71" y="34"/>
                    <a:pt x="66" y="36"/>
                  </a:cubicBezTo>
                  <a:cubicBezTo>
                    <a:pt x="62" y="38"/>
                    <a:pt x="59" y="38"/>
                    <a:pt x="56" y="40"/>
                  </a:cubicBezTo>
                  <a:cubicBezTo>
                    <a:pt x="54" y="42"/>
                    <a:pt x="53" y="42"/>
                    <a:pt x="52" y="44"/>
                  </a:cubicBezTo>
                  <a:cubicBezTo>
                    <a:pt x="51" y="47"/>
                    <a:pt x="52" y="50"/>
                    <a:pt x="47" y="53"/>
                  </a:cubicBezTo>
                  <a:cubicBezTo>
                    <a:pt x="42" y="56"/>
                    <a:pt x="43" y="54"/>
                    <a:pt x="40" y="60"/>
                  </a:cubicBezTo>
                  <a:cubicBezTo>
                    <a:pt x="36" y="66"/>
                    <a:pt x="37" y="67"/>
                    <a:pt x="30" y="71"/>
                  </a:cubicBezTo>
                  <a:cubicBezTo>
                    <a:pt x="23" y="75"/>
                    <a:pt x="11" y="72"/>
                    <a:pt x="5" y="69"/>
                  </a:cubicBezTo>
                  <a:cubicBezTo>
                    <a:pt x="0" y="66"/>
                    <a:pt x="2" y="51"/>
                    <a:pt x="10" y="49"/>
                  </a:cubicBezTo>
                  <a:cubicBezTo>
                    <a:pt x="18" y="46"/>
                    <a:pt x="20" y="38"/>
                    <a:pt x="20" y="34"/>
                  </a:cubicBezTo>
                  <a:cubicBezTo>
                    <a:pt x="19" y="29"/>
                    <a:pt x="16" y="21"/>
                    <a:pt x="20" y="18"/>
                  </a:cubicBezTo>
                  <a:close/>
                </a:path>
              </a:pathLst>
            </a:custGeom>
            <a:solidFill>
              <a:srgbClr val="D649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5" name="Freeform 819"/>
            <p:cNvSpPr>
              <a:spLocks/>
            </p:cNvSpPr>
            <p:nvPr/>
          </p:nvSpPr>
          <p:spPr bwMode="auto">
            <a:xfrm>
              <a:off x="2475120" y="1369876"/>
              <a:ext cx="1117130" cy="901077"/>
            </a:xfrm>
            <a:custGeom>
              <a:avLst/>
              <a:gdLst/>
              <a:ahLst/>
              <a:cxnLst>
                <a:cxn ang="0">
                  <a:pos x="20" y="20"/>
                </a:cxn>
                <a:cxn ang="0">
                  <a:pos x="37" y="17"/>
                </a:cxn>
                <a:cxn ang="0">
                  <a:pos x="49" y="8"/>
                </a:cxn>
                <a:cxn ang="0">
                  <a:pos x="58" y="0"/>
                </a:cxn>
                <a:cxn ang="0">
                  <a:pos x="79" y="5"/>
                </a:cxn>
                <a:cxn ang="0">
                  <a:pos x="96" y="13"/>
                </a:cxn>
                <a:cxn ang="0">
                  <a:pos x="86" y="25"/>
                </a:cxn>
                <a:cxn ang="0">
                  <a:pos x="78" y="25"/>
                </a:cxn>
                <a:cxn ang="0">
                  <a:pos x="71" y="29"/>
                </a:cxn>
                <a:cxn ang="0">
                  <a:pos x="65" y="34"/>
                </a:cxn>
                <a:cxn ang="0">
                  <a:pos x="55" y="38"/>
                </a:cxn>
                <a:cxn ang="0">
                  <a:pos x="51" y="43"/>
                </a:cxn>
                <a:cxn ang="0">
                  <a:pos x="46" y="52"/>
                </a:cxn>
                <a:cxn ang="0">
                  <a:pos x="38" y="58"/>
                </a:cxn>
                <a:cxn ang="0">
                  <a:pos x="29" y="69"/>
                </a:cxn>
                <a:cxn ang="0">
                  <a:pos x="5" y="67"/>
                </a:cxn>
                <a:cxn ang="0">
                  <a:pos x="10" y="48"/>
                </a:cxn>
                <a:cxn ang="0">
                  <a:pos x="19" y="35"/>
                </a:cxn>
                <a:cxn ang="0">
                  <a:pos x="20" y="20"/>
                </a:cxn>
              </a:cxnLst>
              <a:rect l="0" t="0" r="r" b="b"/>
              <a:pathLst>
                <a:path w="97" h="73">
                  <a:moveTo>
                    <a:pt x="20" y="20"/>
                  </a:moveTo>
                  <a:cubicBezTo>
                    <a:pt x="23" y="18"/>
                    <a:pt x="30" y="21"/>
                    <a:pt x="37" y="17"/>
                  </a:cubicBezTo>
                  <a:cubicBezTo>
                    <a:pt x="43" y="12"/>
                    <a:pt x="45" y="13"/>
                    <a:pt x="49" y="8"/>
                  </a:cubicBezTo>
                  <a:cubicBezTo>
                    <a:pt x="52" y="2"/>
                    <a:pt x="54" y="1"/>
                    <a:pt x="58" y="0"/>
                  </a:cubicBezTo>
                  <a:cubicBezTo>
                    <a:pt x="63" y="0"/>
                    <a:pt x="72" y="4"/>
                    <a:pt x="79" y="5"/>
                  </a:cubicBezTo>
                  <a:cubicBezTo>
                    <a:pt x="85" y="5"/>
                    <a:pt x="97" y="9"/>
                    <a:pt x="96" y="13"/>
                  </a:cubicBezTo>
                  <a:cubicBezTo>
                    <a:pt x="95" y="17"/>
                    <a:pt x="89" y="25"/>
                    <a:pt x="86" y="25"/>
                  </a:cubicBezTo>
                  <a:cubicBezTo>
                    <a:pt x="82" y="25"/>
                    <a:pt x="82" y="24"/>
                    <a:pt x="78" y="25"/>
                  </a:cubicBezTo>
                  <a:cubicBezTo>
                    <a:pt x="74" y="25"/>
                    <a:pt x="74" y="25"/>
                    <a:pt x="71" y="29"/>
                  </a:cubicBezTo>
                  <a:cubicBezTo>
                    <a:pt x="69" y="32"/>
                    <a:pt x="70" y="32"/>
                    <a:pt x="65" y="34"/>
                  </a:cubicBezTo>
                  <a:cubicBezTo>
                    <a:pt x="61" y="36"/>
                    <a:pt x="57" y="36"/>
                    <a:pt x="55" y="38"/>
                  </a:cubicBezTo>
                  <a:cubicBezTo>
                    <a:pt x="52" y="40"/>
                    <a:pt x="52" y="40"/>
                    <a:pt x="51" y="43"/>
                  </a:cubicBezTo>
                  <a:cubicBezTo>
                    <a:pt x="50" y="45"/>
                    <a:pt x="51" y="48"/>
                    <a:pt x="46" y="52"/>
                  </a:cubicBezTo>
                  <a:cubicBezTo>
                    <a:pt x="41" y="55"/>
                    <a:pt x="41" y="52"/>
                    <a:pt x="38" y="58"/>
                  </a:cubicBezTo>
                  <a:cubicBezTo>
                    <a:pt x="35" y="64"/>
                    <a:pt x="36" y="65"/>
                    <a:pt x="29" y="69"/>
                  </a:cubicBezTo>
                  <a:cubicBezTo>
                    <a:pt x="22" y="73"/>
                    <a:pt x="11" y="71"/>
                    <a:pt x="5" y="67"/>
                  </a:cubicBezTo>
                  <a:cubicBezTo>
                    <a:pt x="0" y="64"/>
                    <a:pt x="1" y="50"/>
                    <a:pt x="10" y="48"/>
                  </a:cubicBezTo>
                  <a:cubicBezTo>
                    <a:pt x="18" y="46"/>
                    <a:pt x="19" y="38"/>
                    <a:pt x="19" y="35"/>
                  </a:cubicBezTo>
                  <a:cubicBezTo>
                    <a:pt x="19" y="30"/>
                    <a:pt x="17" y="22"/>
                    <a:pt x="20" y="20"/>
                  </a:cubicBezTo>
                  <a:close/>
                </a:path>
              </a:pathLst>
            </a:custGeom>
            <a:solidFill>
              <a:srgbClr val="D84C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6" name="Freeform 820"/>
            <p:cNvSpPr>
              <a:spLocks/>
            </p:cNvSpPr>
            <p:nvPr/>
          </p:nvSpPr>
          <p:spPr bwMode="auto">
            <a:xfrm>
              <a:off x="2475120" y="1369873"/>
              <a:ext cx="1117130" cy="888733"/>
            </a:xfrm>
            <a:custGeom>
              <a:avLst/>
              <a:gdLst/>
              <a:ahLst/>
              <a:cxnLst>
                <a:cxn ang="0">
                  <a:pos x="21" y="22"/>
                </a:cxn>
                <a:cxn ang="0">
                  <a:pos x="37" y="17"/>
                </a:cxn>
                <a:cxn ang="0">
                  <a:pos x="49" y="8"/>
                </a:cxn>
                <a:cxn ang="0">
                  <a:pos x="59" y="1"/>
                </a:cxn>
                <a:cxn ang="0">
                  <a:pos x="78" y="5"/>
                </a:cxn>
                <a:cxn ang="0">
                  <a:pos x="96" y="13"/>
                </a:cxn>
                <a:cxn ang="0">
                  <a:pos x="85" y="24"/>
                </a:cxn>
                <a:cxn ang="0">
                  <a:pos x="78" y="24"/>
                </a:cxn>
                <a:cxn ang="0">
                  <a:pos x="71" y="28"/>
                </a:cxn>
                <a:cxn ang="0">
                  <a:pos x="65" y="34"/>
                </a:cxn>
                <a:cxn ang="0">
                  <a:pos x="55" y="38"/>
                </a:cxn>
                <a:cxn ang="0">
                  <a:pos x="51" y="42"/>
                </a:cxn>
                <a:cxn ang="0">
                  <a:pos x="46" y="51"/>
                </a:cxn>
                <a:cxn ang="0">
                  <a:pos x="38" y="58"/>
                </a:cxn>
                <a:cxn ang="0">
                  <a:pos x="29" y="69"/>
                </a:cxn>
                <a:cxn ang="0">
                  <a:pos x="6" y="67"/>
                </a:cxn>
                <a:cxn ang="0">
                  <a:pos x="10" y="48"/>
                </a:cxn>
                <a:cxn ang="0">
                  <a:pos x="20" y="36"/>
                </a:cxn>
                <a:cxn ang="0">
                  <a:pos x="21" y="22"/>
                </a:cxn>
              </a:cxnLst>
              <a:rect l="0" t="0" r="r" b="b"/>
              <a:pathLst>
                <a:path w="97" h="72">
                  <a:moveTo>
                    <a:pt x="21" y="22"/>
                  </a:moveTo>
                  <a:cubicBezTo>
                    <a:pt x="24" y="20"/>
                    <a:pt x="30" y="22"/>
                    <a:pt x="37" y="17"/>
                  </a:cubicBezTo>
                  <a:cubicBezTo>
                    <a:pt x="43" y="13"/>
                    <a:pt x="46" y="14"/>
                    <a:pt x="49" y="8"/>
                  </a:cubicBezTo>
                  <a:cubicBezTo>
                    <a:pt x="52" y="3"/>
                    <a:pt x="54" y="2"/>
                    <a:pt x="59" y="1"/>
                  </a:cubicBezTo>
                  <a:cubicBezTo>
                    <a:pt x="63" y="0"/>
                    <a:pt x="72" y="4"/>
                    <a:pt x="78" y="5"/>
                  </a:cubicBezTo>
                  <a:cubicBezTo>
                    <a:pt x="85" y="5"/>
                    <a:pt x="97" y="9"/>
                    <a:pt x="96" y="13"/>
                  </a:cubicBezTo>
                  <a:cubicBezTo>
                    <a:pt x="95" y="17"/>
                    <a:pt x="89" y="24"/>
                    <a:pt x="85" y="24"/>
                  </a:cubicBezTo>
                  <a:cubicBezTo>
                    <a:pt x="82" y="24"/>
                    <a:pt x="82" y="23"/>
                    <a:pt x="78" y="24"/>
                  </a:cubicBezTo>
                  <a:cubicBezTo>
                    <a:pt x="74" y="25"/>
                    <a:pt x="74" y="24"/>
                    <a:pt x="71" y="28"/>
                  </a:cubicBezTo>
                  <a:cubicBezTo>
                    <a:pt x="69" y="32"/>
                    <a:pt x="70" y="32"/>
                    <a:pt x="65" y="34"/>
                  </a:cubicBezTo>
                  <a:cubicBezTo>
                    <a:pt x="60" y="35"/>
                    <a:pt x="57" y="36"/>
                    <a:pt x="55" y="38"/>
                  </a:cubicBezTo>
                  <a:cubicBezTo>
                    <a:pt x="52" y="40"/>
                    <a:pt x="52" y="39"/>
                    <a:pt x="51" y="42"/>
                  </a:cubicBezTo>
                  <a:cubicBezTo>
                    <a:pt x="49" y="45"/>
                    <a:pt x="51" y="48"/>
                    <a:pt x="46" y="51"/>
                  </a:cubicBezTo>
                  <a:cubicBezTo>
                    <a:pt x="41" y="54"/>
                    <a:pt x="41" y="52"/>
                    <a:pt x="38" y="58"/>
                  </a:cubicBezTo>
                  <a:cubicBezTo>
                    <a:pt x="34" y="64"/>
                    <a:pt x="35" y="65"/>
                    <a:pt x="29" y="69"/>
                  </a:cubicBezTo>
                  <a:cubicBezTo>
                    <a:pt x="22" y="72"/>
                    <a:pt x="11" y="70"/>
                    <a:pt x="6" y="67"/>
                  </a:cubicBezTo>
                  <a:cubicBezTo>
                    <a:pt x="0" y="64"/>
                    <a:pt x="2" y="50"/>
                    <a:pt x="10" y="48"/>
                  </a:cubicBezTo>
                  <a:cubicBezTo>
                    <a:pt x="18" y="47"/>
                    <a:pt x="20" y="39"/>
                    <a:pt x="20" y="36"/>
                  </a:cubicBezTo>
                  <a:cubicBezTo>
                    <a:pt x="19" y="31"/>
                    <a:pt x="18" y="24"/>
                    <a:pt x="21" y="22"/>
                  </a:cubicBezTo>
                  <a:close/>
                </a:path>
              </a:pathLst>
            </a:custGeom>
            <a:solidFill>
              <a:srgbClr val="D94E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7" name="Freeform 821"/>
            <p:cNvSpPr>
              <a:spLocks/>
            </p:cNvSpPr>
            <p:nvPr/>
          </p:nvSpPr>
          <p:spPr bwMode="auto">
            <a:xfrm>
              <a:off x="2486637" y="1382215"/>
              <a:ext cx="1105612" cy="876389"/>
            </a:xfrm>
            <a:custGeom>
              <a:avLst/>
              <a:gdLst/>
              <a:ahLst/>
              <a:cxnLst>
                <a:cxn ang="0">
                  <a:pos x="20" y="22"/>
                </a:cxn>
                <a:cxn ang="0">
                  <a:pos x="36" y="17"/>
                </a:cxn>
                <a:cxn ang="0">
                  <a:pos x="48" y="8"/>
                </a:cxn>
                <a:cxn ang="0">
                  <a:pos x="58" y="1"/>
                </a:cxn>
                <a:cxn ang="0">
                  <a:pos x="77" y="4"/>
                </a:cxn>
                <a:cxn ang="0">
                  <a:pos x="94" y="12"/>
                </a:cxn>
                <a:cxn ang="0">
                  <a:pos x="84" y="23"/>
                </a:cxn>
                <a:cxn ang="0">
                  <a:pos x="77" y="23"/>
                </a:cxn>
                <a:cxn ang="0">
                  <a:pos x="70" y="26"/>
                </a:cxn>
                <a:cxn ang="0">
                  <a:pos x="64" y="32"/>
                </a:cxn>
                <a:cxn ang="0">
                  <a:pos x="54" y="36"/>
                </a:cxn>
                <a:cxn ang="0">
                  <a:pos x="49" y="41"/>
                </a:cxn>
                <a:cxn ang="0">
                  <a:pos x="45" y="50"/>
                </a:cxn>
                <a:cxn ang="0">
                  <a:pos x="36" y="56"/>
                </a:cxn>
                <a:cxn ang="0">
                  <a:pos x="27" y="67"/>
                </a:cxn>
                <a:cxn ang="0">
                  <a:pos x="5" y="66"/>
                </a:cxn>
                <a:cxn ang="0">
                  <a:pos x="9" y="48"/>
                </a:cxn>
                <a:cxn ang="0">
                  <a:pos x="19" y="35"/>
                </a:cxn>
                <a:cxn ang="0">
                  <a:pos x="20" y="22"/>
                </a:cxn>
              </a:cxnLst>
              <a:rect l="0" t="0" r="r" b="b"/>
              <a:pathLst>
                <a:path w="96" h="71">
                  <a:moveTo>
                    <a:pt x="20" y="22"/>
                  </a:moveTo>
                  <a:cubicBezTo>
                    <a:pt x="23" y="20"/>
                    <a:pt x="29" y="21"/>
                    <a:pt x="36" y="17"/>
                  </a:cubicBezTo>
                  <a:cubicBezTo>
                    <a:pt x="42" y="13"/>
                    <a:pt x="45" y="14"/>
                    <a:pt x="48" y="8"/>
                  </a:cubicBezTo>
                  <a:cubicBezTo>
                    <a:pt x="51" y="3"/>
                    <a:pt x="53" y="1"/>
                    <a:pt x="58" y="1"/>
                  </a:cubicBezTo>
                  <a:cubicBezTo>
                    <a:pt x="63" y="0"/>
                    <a:pt x="71" y="3"/>
                    <a:pt x="77" y="4"/>
                  </a:cubicBezTo>
                  <a:cubicBezTo>
                    <a:pt x="84" y="5"/>
                    <a:pt x="96" y="8"/>
                    <a:pt x="94" y="12"/>
                  </a:cubicBezTo>
                  <a:cubicBezTo>
                    <a:pt x="93" y="16"/>
                    <a:pt x="88" y="23"/>
                    <a:pt x="84" y="23"/>
                  </a:cubicBezTo>
                  <a:cubicBezTo>
                    <a:pt x="81" y="23"/>
                    <a:pt x="81" y="22"/>
                    <a:pt x="77" y="23"/>
                  </a:cubicBezTo>
                  <a:cubicBezTo>
                    <a:pt x="73" y="23"/>
                    <a:pt x="73" y="23"/>
                    <a:pt x="70" y="26"/>
                  </a:cubicBezTo>
                  <a:cubicBezTo>
                    <a:pt x="68" y="30"/>
                    <a:pt x="69" y="30"/>
                    <a:pt x="64" y="32"/>
                  </a:cubicBezTo>
                  <a:cubicBezTo>
                    <a:pt x="59" y="34"/>
                    <a:pt x="56" y="34"/>
                    <a:pt x="54" y="36"/>
                  </a:cubicBezTo>
                  <a:cubicBezTo>
                    <a:pt x="51" y="38"/>
                    <a:pt x="51" y="38"/>
                    <a:pt x="49" y="41"/>
                  </a:cubicBezTo>
                  <a:cubicBezTo>
                    <a:pt x="48" y="44"/>
                    <a:pt x="50" y="47"/>
                    <a:pt x="45" y="50"/>
                  </a:cubicBezTo>
                  <a:cubicBezTo>
                    <a:pt x="40" y="53"/>
                    <a:pt x="40" y="51"/>
                    <a:pt x="36" y="56"/>
                  </a:cubicBezTo>
                  <a:cubicBezTo>
                    <a:pt x="33" y="62"/>
                    <a:pt x="34" y="63"/>
                    <a:pt x="27" y="67"/>
                  </a:cubicBezTo>
                  <a:cubicBezTo>
                    <a:pt x="20" y="71"/>
                    <a:pt x="11" y="69"/>
                    <a:pt x="5" y="66"/>
                  </a:cubicBezTo>
                  <a:cubicBezTo>
                    <a:pt x="0" y="62"/>
                    <a:pt x="1" y="49"/>
                    <a:pt x="9" y="48"/>
                  </a:cubicBezTo>
                  <a:cubicBezTo>
                    <a:pt x="17" y="46"/>
                    <a:pt x="19" y="39"/>
                    <a:pt x="19" y="35"/>
                  </a:cubicBezTo>
                  <a:cubicBezTo>
                    <a:pt x="19" y="31"/>
                    <a:pt x="18" y="24"/>
                    <a:pt x="20" y="22"/>
                  </a:cubicBezTo>
                  <a:close/>
                </a:path>
              </a:pathLst>
            </a:custGeom>
            <a:solidFill>
              <a:srgbClr val="DB50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8" name="Freeform 822"/>
            <p:cNvSpPr>
              <a:spLocks/>
            </p:cNvSpPr>
            <p:nvPr/>
          </p:nvSpPr>
          <p:spPr bwMode="auto">
            <a:xfrm>
              <a:off x="2486637" y="1382215"/>
              <a:ext cx="1094096" cy="876389"/>
            </a:xfrm>
            <a:custGeom>
              <a:avLst/>
              <a:gdLst/>
              <a:ahLst/>
              <a:cxnLst>
                <a:cxn ang="0">
                  <a:pos x="21" y="24"/>
                </a:cxn>
                <a:cxn ang="0">
                  <a:pos x="36" y="18"/>
                </a:cxn>
                <a:cxn ang="0">
                  <a:pos x="48" y="9"/>
                </a:cxn>
                <a:cxn ang="0">
                  <a:pos x="58" y="1"/>
                </a:cxn>
                <a:cxn ang="0">
                  <a:pos x="77" y="4"/>
                </a:cxn>
                <a:cxn ang="0">
                  <a:pos x="94" y="12"/>
                </a:cxn>
                <a:cxn ang="0">
                  <a:pos x="84" y="22"/>
                </a:cxn>
                <a:cxn ang="0">
                  <a:pos x="76" y="22"/>
                </a:cxn>
                <a:cxn ang="0">
                  <a:pos x="70" y="26"/>
                </a:cxn>
                <a:cxn ang="0">
                  <a:pos x="64" y="32"/>
                </a:cxn>
                <a:cxn ang="0">
                  <a:pos x="53" y="36"/>
                </a:cxn>
                <a:cxn ang="0">
                  <a:pos x="49" y="40"/>
                </a:cxn>
                <a:cxn ang="0">
                  <a:pos x="44" y="50"/>
                </a:cxn>
                <a:cxn ang="0">
                  <a:pos x="36" y="56"/>
                </a:cxn>
                <a:cxn ang="0">
                  <a:pos x="27" y="67"/>
                </a:cxn>
                <a:cxn ang="0">
                  <a:pos x="6" y="65"/>
                </a:cxn>
                <a:cxn ang="0">
                  <a:pos x="9" y="48"/>
                </a:cxn>
                <a:cxn ang="0">
                  <a:pos x="20" y="36"/>
                </a:cxn>
                <a:cxn ang="0">
                  <a:pos x="21" y="24"/>
                </a:cxn>
              </a:cxnLst>
              <a:rect l="0" t="0" r="r" b="b"/>
              <a:pathLst>
                <a:path w="95" h="71">
                  <a:moveTo>
                    <a:pt x="21" y="24"/>
                  </a:moveTo>
                  <a:cubicBezTo>
                    <a:pt x="23" y="22"/>
                    <a:pt x="29" y="22"/>
                    <a:pt x="36" y="18"/>
                  </a:cubicBezTo>
                  <a:cubicBezTo>
                    <a:pt x="42" y="13"/>
                    <a:pt x="45" y="15"/>
                    <a:pt x="48" y="9"/>
                  </a:cubicBezTo>
                  <a:cubicBezTo>
                    <a:pt x="51" y="3"/>
                    <a:pt x="53" y="2"/>
                    <a:pt x="58" y="1"/>
                  </a:cubicBezTo>
                  <a:cubicBezTo>
                    <a:pt x="63" y="0"/>
                    <a:pt x="70" y="3"/>
                    <a:pt x="77" y="4"/>
                  </a:cubicBezTo>
                  <a:cubicBezTo>
                    <a:pt x="83" y="5"/>
                    <a:pt x="95" y="8"/>
                    <a:pt x="94" y="12"/>
                  </a:cubicBezTo>
                  <a:cubicBezTo>
                    <a:pt x="93" y="16"/>
                    <a:pt x="88" y="22"/>
                    <a:pt x="84" y="22"/>
                  </a:cubicBezTo>
                  <a:cubicBezTo>
                    <a:pt x="81" y="22"/>
                    <a:pt x="80" y="21"/>
                    <a:pt x="76" y="22"/>
                  </a:cubicBezTo>
                  <a:cubicBezTo>
                    <a:pt x="73" y="23"/>
                    <a:pt x="73" y="22"/>
                    <a:pt x="70" y="26"/>
                  </a:cubicBezTo>
                  <a:cubicBezTo>
                    <a:pt x="67" y="30"/>
                    <a:pt x="69" y="30"/>
                    <a:pt x="64" y="32"/>
                  </a:cubicBezTo>
                  <a:cubicBezTo>
                    <a:pt x="59" y="33"/>
                    <a:pt x="56" y="34"/>
                    <a:pt x="53" y="36"/>
                  </a:cubicBezTo>
                  <a:cubicBezTo>
                    <a:pt x="51" y="38"/>
                    <a:pt x="50" y="37"/>
                    <a:pt x="49" y="40"/>
                  </a:cubicBezTo>
                  <a:cubicBezTo>
                    <a:pt x="48" y="44"/>
                    <a:pt x="49" y="46"/>
                    <a:pt x="44" y="50"/>
                  </a:cubicBezTo>
                  <a:cubicBezTo>
                    <a:pt x="39" y="53"/>
                    <a:pt x="39" y="50"/>
                    <a:pt x="36" y="56"/>
                  </a:cubicBezTo>
                  <a:cubicBezTo>
                    <a:pt x="33" y="62"/>
                    <a:pt x="34" y="63"/>
                    <a:pt x="27" y="67"/>
                  </a:cubicBezTo>
                  <a:cubicBezTo>
                    <a:pt x="20" y="71"/>
                    <a:pt x="11" y="69"/>
                    <a:pt x="6" y="65"/>
                  </a:cubicBezTo>
                  <a:cubicBezTo>
                    <a:pt x="0" y="62"/>
                    <a:pt x="1" y="49"/>
                    <a:pt x="9" y="48"/>
                  </a:cubicBezTo>
                  <a:cubicBezTo>
                    <a:pt x="17" y="46"/>
                    <a:pt x="19" y="39"/>
                    <a:pt x="20" y="36"/>
                  </a:cubicBezTo>
                  <a:cubicBezTo>
                    <a:pt x="19" y="32"/>
                    <a:pt x="18" y="25"/>
                    <a:pt x="21" y="24"/>
                  </a:cubicBezTo>
                  <a:close/>
                </a:path>
              </a:pathLst>
            </a:custGeom>
            <a:solidFill>
              <a:srgbClr val="DC522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89" name="Freeform 823"/>
            <p:cNvSpPr>
              <a:spLocks/>
            </p:cNvSpPr>
            <p:nvPr/>
          </p:nvSpPr>
          <p:spPr bwMode="auto">
            <a:xfrm>
              <a:off x="2498155" y="1394558"/>
              <a:ext cx="1082579" cy="851703"/>
            </a:xfrm>
            <a:custGeom>
              <a:avLst/>
              <a:gdLst/>
              <a:ahLst/>
              <a:cxnLst>
                <a:cxn ang="0">
                  <a:pos x="20" y="24"/>
                </a:cxn>
                <a:cxn ang="0">
                  <a:pos x="35" y="17"/>
                </a:cxn>
                <a:cxn ang="0">
                  <a:pos x="47" y="9"/>
                </a:cxn>
                <a:cxn ang="0">
                  <a:pos x="57" y="1"/>
                </a:cxn>
                <a:cxn ang="0">
                  <a:pos x="76" y="3"/>
                </a:cxn>
                <a:cxn ang="0">
                  <a:pos x="93" y="11"/>
                </a:cxn>
                <a:cxn ang="0">
                  <a:pos x="83" y="21"/>
                </a:cxn>
                <a:cxn ang="0">
                  <a:pos x="75" y="21"/>
                </a:cxn>
                <a:cxn ang="0">
                  <a:pos x="69" y="24"/>
                </a:cxn>
                <a:cxn ang="0">
                  <a:pos x="63" y="30"/>
                </a:cxn>
                <a:cxn ang="0">
                  <a:pos x="52" y="34"/>
                </a:cxn>
                <a:cxn ang="0">
                  <a:pos x="48" y="39"/>
                </a:cxn>
                <a:cxn ang="0">
                  <a:pos x="43" y="48"/>
                </a:cxn>
                <a:cxn ang="0">
                  <a:pos x="35" y="55"/>
                </a:cxn>
                <a:cxn ang="0">
                  <a:pos x="26" y="65"/>
                </a:cxn>
                <a:cxn ang="0">
                  <a:pos x="5" y="64"/>
                </a:cxn>
                <a:cxn ang="0">
                  <a:pos x="8" y="47"/>
                </a:cxn>
                <a:cxn ang="0">
                  <a:pos x="19" y="36"/>
                </a:cxn>
                <a:cxn ang="0">
                  <a:pos x="20" y="24"/>
                </a:cxn>
              </a:cxnLst>
              <a:rect l="0" t="0" r="r" b="b"/>
              <a:pathLst>
                <a:path w="94" h="69">
                  <a:moveTo>
                    <a:pt x="20" y="24"/>
                  </a:moveTo>
                  <a:cubicBezTo>
                    <a:pt x="23" y="22"/>
                    <a:pt x="29" y="22"/>
                    <a:pt x="35" y="17"/>
                  </a:cubicBezTo>
                  <a:cubicBezTo>
                    <a:pt x="42" y="13"/>
                    <a:pt x="44" y="14"/>
                    <a:pt x="47" y="9"/>
                  </a:cubicBezTo>
                  <a:cubicBezTo>
                    <a:pt x="50" y="3"/>
                    <a:pt x="52" y="2"/>
                    <a:pt x="57" y="1"/>
                  </a:cubicBezTo>
                  <a:cubicBezTo>
                    <a:pt x="62" y="0"/>
                    <a:pt x="69" y="3"/>
                    <a:pt x="76" y="3"/>
                  </a:cubicBezTo>
                  <a:cubicBezTo>
                    <a:pt x="82" y="4"/>
                    <a:pt x="94" y="6"/>
                    <a:pt x="93" y="11"/>
                  </a:cubicBezTo>
                  <a:cubicBezTo>
                    <a:pt x="91" y="15"/>
                    <a:pt x="87" y="21"/>
                    <a:pt x="83" y="21"/>
                  </a:cubicBezTo>
                  <a:cubicBezTo>
                    <a:pt x="80" y="21"/>
                    <a:pt x="79" y="20"/>
                    <a:pt x="75" y="21"/>
                  </a:cubicBezTo>
                  <a:cubicBezTo>
                    <a:pt x="71" y="21"/>
                    <a:pt x="71" y="21"/>
                    <a:pt x="69" y="24"/>
                  </a:cubicBezTo>
                  <a:cubicBezTo>
                    <a:pt x="66" y="28"/>
                    <a:pt x="68" y="28"/>
                    <a:pt x="63" y="30"/>
                  </a:cubicBezTo>
                  <a:cubicBezTo>
                    <a:pt x="58" y="32"/>
                    <a:pt x="55" y="32"/>
                    <a:pt x="52" y="34"/>
                  </a:cubicBezTo>
                  <a:cubicBezTo>
                    <a:pt x="50" y="36"/>
                    <a:pt x="49" y="36"/>
                    <a:pt x="48" y="39"/>
                  </a:cubicBezTo>
                  <a:cubicBezTo>
                    <a:pt x="46" y="42"/>
                    <a:pt x="48" y="45"/>
                    <a:pt x="43" y="48"/>
                  </a:cubicBezTo>
                  <a:cubicBezTo>
                    <a:pt x="38" y="51"/>
                    <a:pt x="38" y="49"/>
                    <a:pt x="35" y="55"/>
                  </a:cubicBezTo>
                  <a:cubicBezTo>
                    <a:pt x="32" y="60"/>
                    <a:pt x="33" y="62"/>
                    <a:pt x="26" y="65"/>
                  </a:cubicBezTo>
                  <a:cubicBezTo>
                    <a:pt x="19" y="69"/>
                    <a:pt x="11" y="67"/>
                    <a:pt x="5" y="64"/>
                  </a:cubicBezTo>
                  <a:cubicBezTo>
                    <a:pt x="0" y="61"/>
                    <a:pt x="0" y="48"/>
                    <a:pt x="8" y="47"/>
                  </a:cubicBezTo>
                  <a:cubicBezTo>
                    <a:pt x="17" y="46"/>
                    <a:pt x="19" y="39"/>
                    <a:pt x="19" y="36"/>
                  </a:cubicBezTo>
                  <a:cubicBezTo>
                    <a:pt x="19" y="32"/>
                    <a:pt x="18" y="26"/>
                    <a:pt x="20" y="24"/>
                  </a:cubicBezTo>
                  <a:close/>
                </a:path>
              </a:pathLst>
            </a:custGeom>
            <a:solidFill>
              <a:srgbClr val="DC53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0" name="Freeform 824"/>
            <p:cNvSpPr>
              <a:spLocks/>
            </p:cNvSpPr>
            <p:nvPr/>
          </p:nvSpPr>
          <p:spPr bwMode="auto">
            <a:xfrm>
              <a:off x="2498157" y="1394558"/>
              <a:ext cx="1071062" cy="851703"/>
            </a:xfrm>
            <a:custGeom>
              <a:avLst/>
              <a:gdLst/>
              <a:ahLst/>
              <a:cxnLst>
                <a:cxn ang="0">
                  <a:pos x="21" y="25"/>
                </a:cxn>
                <a:cxn ang="0">
                  <a:pos x="35" y="18"/>
                </a:cxn>
                <a:cxn ang="0">
                  <a:pos x="47" y="10"/>
                </a:cxn>
                <a:cxn ang="0">
                  <a:pos x="57" y="1"/>
                </a:cxn>
                <a:cxn ang="0">
                  <a:pos x="76" y="3"/>
                </a:cxn>
                <a:cxn ang="0">
                  <a:pos x="92" y="10"/>
                </a:cxn>
                <a:cxn ang="0">
                  <a:pos x="83" y="21"/>
                </a:cxn>
                <a:cxn ang="0">
                  <a:pos x="75" y="20"/>
                </a:cxn>
                <a:cxn ang="0">
                  <a:pos x="69" y="24"/>
                </a:cxn>
                <a:cxn ang="0">
                  <a:pos x="63" y="30"/>
                </a:cxn>
                <a:cxn ang="0">
                  <a:pos x="52" y="34"/>
                </a:cxn>
                <a:cxn ang="0">
                  <a:pos x="47" y="39"/>
                </a:cxn>
                <a:cxn ang="0">
                  <a:pos x="43" y="48"/>
                </a:cxn>
                <a:cxn ang="0">
                  <a:pos x="35" y="54"/>
                </a:cxn>
                <a:cxn ang="0">
                  <a:pos x="26" y="65"/>
                </a:cxn>
                <a:cxn ang="0">
                  <a:pos x="6" y="64"/>
                </a:cxn>
                <a:cxn ang="0">
                  <a:pos x="8" y="47"/>
                </a:cxn>
                <a:cxn ang="0">
                  <a:pos x="20" y="37"/>
                </a:cxn>
                <a:cxn ang="0">
                  <a:pos x="21" y="25"/>
                </a:cxn>
              </a:cxnLst>
              <a:rect l="0" t="0" r="r" b="b"/>
              <a:pathLst>
                <a:path w="93" h="69">
                  <a:moveTo>
                    <a:pt x="21" y="25"/>
                  </a:moveTo>
                  <a:cubicBezTo>
                    <a:pt x="23" y="24"/>
                    <a:pt x="29" y="22"/>
                    <a:pt x="35" y="18"/>
                  </a:cubicBezTo>
                  <a:cubicBezTo>
                    <a:pt x="42" y="14"/>
                    <a:pt x="44" y="15"/>
                    <a:pt x="47" y="10"/>
                  </a:cubicBezTo>
                  <a:cubicBezTo>
                    <a:pt x="50" y="4"/>
                    <a:pt x="52" y="3"/>
                    <a:pt x="57" y="1"/>
                  </a:cubicBezTo>
                  <a:cubicBezTo>
                    <a:pt x="62" y="0"/>
                    <a:pt x="69" y="3"/>
                    <a:pt x="76" y="3"/>
                  </a:cubicBezTo>
                  <a:cubicBezTo>
                    <a:pt x="82" y="4"/>
                    <a:pt x="93" y="6"/>
                    <a:pt x="92" y="10"/>
                  </a:cubicBezTo>
                  <a:cubicBezTo>
                    <a:pt x="91" y="15"/>
                    <a:pt x="87" y="21"/>
                    <a:pt x="83" y="21"/>
                  </a:cubicBezTo>
                  <a:cubicBezTo>
                    <a:pt x="80" y="21"/>
                    <a:pt x="79" y="20"/>
                    <a:pt x="75" y="20"/>
                  </a:cubicBezTo>
                  <a:cubicBezTo>
                    <a:pt x="71" y="21"/>
                    <a:pt x="71" y="20"/>
                    <a:pt x="69" y="24"/>
                  </a:cubicBezTo>
                  <a:cubicBezTo>
                    <a:pt x="66" y="28"/>
                    <a:pt x="67" y="28"/>
                    <a:pt x="63" y="30"/>
                  </a:cubicBezTo>
                  <a:cubicBezTo>
                    <a:pt x="58" y="31"/>
                    <a:pt x="55" y="32"/>
                    <a:pt x="52" y="34"/>
                  </a:cubicBezTo>
                  <a:cubicBezTo>
                    <a:pt x="50" y="36"/>
                    <a:pt x="49" y="35"/>
                    <a:pt x="47" y="39"/>
                  </a:cubicBezTo>
                  <a:cubicBezTo>
                    <a:pt x="46" y="42"/>
                    <a:pt x="48" y="45"/>
                    <a:pt x="43" y="48"/>
                  </a:cubicBezTo>
                  <a:cubicBezTo>
                    <a:pt x="38" y="51"/>
                    <a:pt x="38" y="48"/>
                    <a:pt x="35" y="54"/>
                  </a:cubicBezTo>
                  <a:cubicBezTo>
                    <a:pt x="31" y="60"/>
                    <a:pt x="33" y="61"/>
                    <a:pt x="26" y="65"/>
                  </a:cubicBezTo>
                  <a:cubicBezTo>
                    <a:pt x="19" y="69"/>
                    <a:pt x="11" y="67"/>
                    <a:pt x="6" y="64"/>
                  </a:cubicBezTo>
                  <a:cubicBezTo>
                    <a:pt x="0" y="60"/>
                    <a:pt x="0" y="49"/>
                    <a:pt x="8" y="47"/>
                  </a:cubicBezTo>
                  <a:cubicBezTo>
                    <a:pt x="17" y="46"/>
                    <a:pt x="19" y="40"/>
                    <a:pt x="20" y="37"/>
                  </a:cubicBezTo>
                  <a:cubicBezTo>
                    <a:pt x="19" y="33"/>
                    <a:pt x="19" y="27"/>
                    <a:pt x="21" y="25"/>
                  </a:cubicBezTo>
                  <a:close/>
                </a:path>
              </a:pathLst>
            </a:custGeom>
            <a:solidFill>
              <a:srgbClr val="DD55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1" name="Freeform 825"/>
            <p:cNvSpPr>
              <a:spLocks/>
            </p:cNvSpPr>
            <p:nvPr/>
          </p:nvSpPr>
          <p:spPr bwMode="auto">
            <a:xfrm>
              <a:off x="2498157" y="1406907"/>
              <a:ext cx="1071062" cy="827015"/>
            </a:xfrm>
            <a:custGeom>
              <a:avLst/>
              <a:gdLst/>
              <a:ahLst/>
              <a:cxnLst>
                <a:cxn ang="0">
                  <a:pos x="22" y="26"/>
                </a:cxn>
                <a:cxn ang="0">
                  <a:pos x="35" y="18"/>
                </a:cxn>
                <a:cxn ang="0">
                  <a:pos x="47" y="10"/>
                </a:cxn>
                <a:cxn ang="0">
                  <a:pos x="57" y="1"/>
                </a:cxn>
                <a:cxn ang="0">
                  <a:pos x="75" y="3"/>
                </a:cxn>
                <a:cxn ang="0">
                  <a:pos x="92" y="9"/>
                </a:cxn>
                <a:cxn ang="0">
                  <a:pos x="83" y="19"/>
                </a:cxn>
                <a:cxn ang="0">
                  <a:pos x="75" y="19"/>
                </a:cxn>
                <a:cxn ang="0">
                  <a:pos x="69" y="22"/>
                </a:cxn>
                <a:cxn ang="0">
                  <a:pos x="63" y="28"/>
                </a:cxn>
                <a:cxn ang="0">
                  <a:pos x="52" y="32"/>
                </a:cxn>
                <a:cxn ang="0">
                  <a:pos x="47" y="37"/>
                </a:cxn>
                <a:cxn ang="0">
                  <a:pos x="43" y="47"/>
                </a:cxn>
                <a:cxn ang="0">
                  <a:pos x="34" y="53"/>
                </a:cxn>
                <a:cxn ang="0">
                  <a:pos x="26" y="63"/>
                </a:cxn>
                <a:cxn ang="0">
                  <a:pos x="6" y="62"/>
                </a:cxn>
                <a:cxn ang="0">
                  <a:pos x="9" y="46"/>
                </a:cxn>
                <a:cxn ang="0">
                  <a:pos x="20" y="37"/>
                </a:cxn>
                <a:cxn ang="0">
                  <a:pos x="22" y="26"/>
                </a:cxn>
              </a:cxnLst>
              <a:rect l="0" t="0" r="r" b="b"/>
              <a:pathLst>
                <a:path w="93" h="67">
                  <a:moveTo>
                    <a:pt x="22" y="26"/>
                  </a:moveTo>
                  <a:cubicBezTo>
                    <a:pt x="23" y="24"/>
                    <a:pt x="29" y="22"/>
                    <a:pt x="35" y="18"/>
                  </a:cubicBezTo>
                  <a:cubicBezTo>
                    <a:pt x="42" y="13"/>
                    <a:pt x="44" y="15"/>
                    <a:pt x="47" y="10"/>
                  </a:cubicBezTo>
                  <a:cubicBezTo>
                    <a:pt x="50" y="4"/>
                    <a:pt x="52" y="2"/>
                    <a:pt x="57" y="1"/>
                  </a:cubicBezTo>
                  <a:cubicBezTo>
                    <a:pt x="62" y="0"/>
                    <a:pt x="69" y="2"/>
                    <a:pt x="75" y="3"/>
                  </a:cubicBezTo>
                  <a:cubicBezTo>
                    <a:pt x="82" y="3"/>
                    <a:pt x="93" y="5"/>
                    <a:pt x="92" y="9"/>
                  </a:cubicBezTo>
                  <a:cubicBezTo>
                    <a:pt x="91" y="13"/>
                    <a:pt x="87" y="19"/>
                    <a:pt x="83" y="19"/>
                  </a:cubicBezTo>
                  <a:cubicBezTo>
                    <a:pt x="80" y="19"/>
                    <a:pt x="79" y="18"/>
                    <a:pt x="75" y="19"/>
                  </a:cubicBezTo>
                  <a:cubicBezTo>
                    <a:pt x="71" y="19"/>
                    <a:pt x="71" y="19"/>
                    <a:pt x="69" y="22"/>
                  </a:cubicBezTo>
                  <a:cubicBezTo>
                    <a:pt x="66" y="26"/>
                    <a:pt x="67" y="27"/>
                    <a:pt x="63" y="28"/>
                  </a:cubicBezTo>
                  <a:cubicBezTo>
                    <a:pt x="58" y="30"/>
                    <a:pt x="54" y="30"/>
                    <a:pt x="52" y="32"/>
                  </a:cubicBezTo>
                  <a:cubicBezTo>
                    <a:pt x="49" y="35"/>
                    <a:pt x="49" y="34"/>
                    <a:pt x="47" y="37"/>
                  </a:cubicBezTo>
                  <a:cubicBezTo>
                    <a:pt x="46" y="41"/>
                    <a:pt x="48" y="44"/>
                    <a:pt x="43" y="47"/>
                  </a:cubicBezTo>
                  <a:cubicBezTo>
                    <a:pt x="38" y="50"/>
                    <a:pt x="37" y="47"/>
                    <a:pt x="34" y="53"/>
                  </a:cubicBezTo>
                  <a:cubicBezTo>
                    <a:pt x="31" y="59"/>
                    <a:pt x="33" y="60"/>
                    <a:pt x="26" y="63"/>
                  </a:cubicBezTo>
                  <a:cubicBezTo>
                    <a:pt x="19" y="67"/>
                    <a:pt x="12" y="66"/>
                    <a:pt x="6" y="62"/>
                  </a:cubicBezTo>
                  <a:cubicBezTo>
                    <a:pt x="1" y="59"/>
                    <a:pt x="0" y="48"/>
                    <a:pt x="9" y="46"/>
                  </a:cubicBezTo>
                  <a:cubicBezTo>
                    <a:pt x="17" y="45"/>
                    <a:pt x="19" y="39"/>
                    <a:pt x="20" y="37"/>
                  </a:cubicBezTo>
                  <a:cubicBezTo>
                    <a:pt x="20" y="33"/>
                    <a:pt x="20" y="27"/>
                    <a:pt x="22" y="26"/>
                  </a:cubicBezTo>
                  <a:close/>
                </a:path>
              </a:pathLst>
            </a:custGeom>
            <a:solidFill>
              <a:srgbClr val="DE57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2" name="Freeform 826"/>
            <p:cNvSpPr>
              <a:spLocks/>
            </p:cNvSpPr>
            <p:nvPr/>
          </p:nvSpPr>
          <p:spPr bwMode="auto">
            <a:xfrm>
              <a:off x="2498160" y="1406907"/>
              <a:ext cx="1059545" cy="827015"/>
            </a:xfrm>
            <a:custGeom>
              <a:avLst/>
              <a:gdLst/>
              <a:ahLst/>
              <a:cxnLst>
                <a:cxn ang="0">
                  <a:pos x="22" y="27"/>
                </a:cxn>
                <a:cxn ang="0">
                  <a:pos x="35" y="18"/>
                </a:cxn>
                <a:cxn ang="0">
                  <a:pos x="47" y="10"/>
                </a:cxn>
                <a:cxn ang="0">
                  <a:pos x="57" y="2"/>
                </a:cxn>
                <a:cxn ang="0">
                  <a:pos x="75" y="3"/>
                </a:cxn>
                <a:cxn ang="0">
                  <a:pos x="91" y="9"/>
                </a:cxn>
                <a:cxn ang="0">
                  <a:pos x="83" y="19"/>
                </a:cxn>
                <a:cxn ang="0">
                  <a:pos x="75" y="18"/>
                </a:cxn>
                <a:cxn ang="0">
                  <a:pos x="68" y="22"/>
                </a:cxn>
                <a:cxn ang="0">
                  <a:pos x="63" y="28"/>
                </a:cxn>
                <a:cxn ang="0">
                  <a:pos x="52" y="32"/>
                </a:cxn>
                <a:cxn ang="0">
                  <a:pos x="47" y="37"/>
                </a:cxn>
                <a:cxn ang="0">
                  <a:pos x="43" y="46"/>
                </a:cxn>
                <a:cxn ang="0">
                  <a:pos x="34" y="52"/>
                </a:cxn>
                <a:cxn ang="0">
                  <a:pos x="26" y="63"/>
                </a:cxn>
                <a:cxn ang="0">
                  <a:pos x="7" y="62"/>
                </a:cxn>
                <a:cxn ang="0">
                  <a:pos x="9" y="47"/>
                </a:cxn>
                <a:cxn ang="0">
                  <a:pos x="21" y="37"/>
                </a:cxn>
                <a:cxn ang="0">
                  <a:pos x="22" y="27"/>
                </a:cxn>
              </a:cxnLst>
              <a:rect l="0" t="0" r="r" b="b"/>
              <a:pathLst>
                <a:path w="92" h="67">
                  <a:moveTo>
                    <a:pt x="22" y="27"/>
                  </a:moveTo>
                  <a:cubicBezTo>
                    <a:pt x="24" y="26"/>
                    <a:pt x="29" y="23"/>
                    <a:pt x="35" y="18"/>
                  </a:cubicBezTo>
                  <a:cubicBezTo>
                    <a:pt x="42" y="14"/>
                    <a:pt x="44" y="16"/>
                    <a:pt x="47" y="10"/>
                  </a:cubicBezTo>
                  <a:cubicBezTo>
                    <a:pt x="50" y="5"/>
                    <a:pt x="52" y="3"/>
                    <a:pt x="57" y="2"/>
                  </a:cubicBezTo>
                  <a:cubicBezTo>
                    <a:pt x="63" y="0"/>
                    <a:pt x="69" y="2"/>
                    <a:pt x="75" y="3"/>
                  </a:cubicBezTo>
                  <a:cubicBezTo>
                    <a:pt x="82" y="3"/>
                    <a:pt x="92" y="5"/>
                    <a:pt x="91" y="9"/>
                  </a:cubicBezTo>
                  <a:cubicBezTo>
                    <a:pt x="90" y="13"/>
                    <a:pt x="87" y="19"/>
                    <a:pt x="83" y="19"/>
                  </a:cubicBezTo>
                  <a:cubicBezTo>
                    <a:pt x="79" y="19"/>
                    <a:pt x="79" y="18"/>
                    <a:pt x="75" y="18"/>
                  </a:cubicBezTo>
                  <a:cubicBezTo>
                    <a:pt x="71" y="19"/>
                    <a:pt x="71" y="18"/>
                    <a:pt x="68" y="22"/>
                  </a:cubicBezTo>
                  <a:cubicBezTo>
                    <a:pt x="66" y="26"/>
                    <a:pt x="67" y="26"/>
                    <a:pt x="63" y="28"/>
                  </a:cubicBezTo>
                  <a:cubicBezTo>
                    <a:pt x="58" y="30"/>
                    <a:pt x="54" y="30"/>
                    <a:pt x="52" y="32"/>
                  </a:cubicBezTo>
                  <a:cubicBezTo>
                    <a:pt x="49" y="34"/>
                    <a:pt x="48" y="33"/>
                    <a:pt x="47" y="37"/>
                  </a:cubicBezTo>
                  <a:cubicBezTo>
                    <a:pt x="46" y="41"/>
                    <a:pt x="48" y="43"/>
                    <a:pt x="43" y="46"/>
                  </a:cubicBezTo>
                  <a:cubicBezTo>
                    <a:pt x="38" y="49"/>
                    <a:pt x="37" y="47"/>
                    <a:pt x="34" y="52"/>
                  </a:cubicBezTo>
                  <a:cubicBezTo>
                    <a:pt x="31" y="58"/>
                    <a:pt x="32" y="59"/>
                    <a:pt x="26" y="63"/>
                  </a:cubicBezTo>
                  <a:cubicBezTo>
                    <a:pt x="19" y="67"/>
                    <a:pt x="12" y="65"/>
                    <a:pt x="7" y="62"/>
                  </a:cubicBezTo>
                  <a:cubicBezTo>
                    <a:pt x="1" y="59"/>
                    <a:pt x="0" y="48"/>
                    <a:pt x="9" y="47"/>
                  </a:cubicBezTo>
                  <a:cubicBezTo>
                    <a:pt x="17" y="46"/>
                    <a:pt x="20" y="40"/>
                    <a:pt x="21" y="37"/>
                  </a:cubicBezTo>
                  <a:cubicBezTo>
                    <a:pt x="21" y="34"/>
                    <a:pt x="21" y="29"/>
                    <a:pt x="22" y="27"/>
                  </a:cubicBezTo>
                  <a:close/>
                </a:path>
              </a:pathLst>
            </a:custGeom>
            <a:solidFill>
              <a:srgbClr val="DF592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3" name="Freeform 827"/>
            <p:cNvSpPr>
              <a:spLocks/>
            </p:cNvSpPr>
            <p:nvPr/>
          </p:nvSpPr>
          <p:spPr bwMode="auto">
            <a:xfrm>
              <a:off x="2498160" y="1419250"/>
              <a:ext cx="1059545" cy="802329"/>
            </a:xfrm>
            <a:custGeom>
              <a:avLst/>
              <a:gdLst/>
              <a:ahLst/>
              <a:cxnLst>
                <a:cxn ang="0">
                  <a:pos x="23" y="28"/>
                </a:cxn>
                <a:cxn ang="0">
                  <a:pos x="36" y="18"/>
                </a:cxn>
                <a:cxn ang="0">
                  <a:pos x="47" y="10"/>
                </a:cxn>
                <a:cxn ang="0">
                  <a:pos x="58" y="1"/>
                </a:cxn>
                <a:cxn ang="0">
                  <a:pos x="75" y="2"/>
                </a:cxn>
                <a:cxn ang="0">
                  <a:pos x="91" y="8"/>
                </a:cxn>
                <a:cxn ang="0">
                  <a:pos x="83" y="17"/>
                </a:cxn>
                <a:cxn ang="0">
                  <a:pos x="75" y="17"/>
                </a:cxn>
                <a:cxn ang="0">
                  <a:pos x="68" y="20"/>
                </a:cxn>
                <a:cxn ang="0">
                  <a:pos x="63" y="26"/>
                </a:cxn>
                <a:cxn ang="0">
                  <a:pos x="52" y="31"/>
                </a:cxn>
                <a:cxn ang="0">
                  <a:pos x="47" y="36"/>
                </a:cxn>
                <a:cxn ang="0">
                  <a:pos x="42" y="45"/>
                </a:cxn>
                <a:cxn ang="0">
                  <a:pos x="34" y="51"/>
                </a:cxn>
                <a:cxn ang="0">
                  <a:pos x="25" y="62"/>
                </a:cxn>
                <a:cxn ang="0">
                  <a:pos x="7" y="61"/>
                </a:cxn>
                <a:cxn ang="0">
                  <a:pos x="9" y="46"/>
                </a:cxn>
                <a:cxn ang="0">
                  <a:pos x="21" y="37"/>
                </a:cxn>
                <a:cxn ang="0">
                  <a:pos x="23" y="28"/>
                </a:cxn>
              </a:cxnLst>
              <a:rect l="0" t="0" r="r" b="b"/>
              <a:pathLst>
                <a:path w="92" h="65">
                  <a:moveTo>
                    <a:pt x="23" y="28"/>
                  </a:moveTo>
                  <a:cubicBezTo>
                    <a:pt x="24" y="26"/>
                    <a:pt x="29" y="23"/>
                    <a:pt x="36" y="18"/>
                  </a:cubicBezTo>
                  <a:cubicBezTo>
                    <a:pt x="42" y="14"/>
                    <a:pt x="44" y="16"/>
                    <a:pt x="47" y="10"/>
                  </a:cubicBezTo>
                  <a:cubicBezTo>
                    <a:pt x="50" y="5"/>
                    <a:pt x="52" y="3"/>
                    <a:pt x="58" y="1"/>
                  </a:cubicBezTo>
                  <a:cubicBezTo>
                    <a:pt x="63" y="0"/>
                    <a:pt x="69" y="1"/>
                    <a:pt x="75" y="2"/>
                  </a:cubicBezTo>
                  <a:cubicBezTo>
                    <a:pt x="82" y="3"/>
                    <a:pt x="92" y="4"/>
                    <a:pt x="91" y="8"/>
                  </a:cubicBezTo>
                  <a:cubicBezTo>
                    <a:pt x="90" y="12"/>
                    <a:pt x="87" y="17"/>
                    <a:pt x="83" y="17"/>
                  </a:cubicBezTo>
                  <a:cubicBezTo>
                    <a:pt x="79" y="17"/>
                    <a:pt x="79" y="16"/>
                    <a:pt x="75" y="17"/>
                  </a:cubicBezTo>
                  <a:cubicBezTo>
                    <a:pt x="71" y="17"/>
                    <a:pt x="71" y="17"/>
                    <a:pt x="68" y="20"/>
                  </a:cubicBezTo>
                  <a:cubicBezTo>
                    <a:pt x="66" y="24"/>
                    <a:pt x="67" y="25"/>
                    <a:pt x="63" y="26"/>
                  </a:cubicBezTo>
                  <a:cubicBezTo>
                    <a:pt x="58" y="28"/>
                    <a:pt x="54" y="28"/>
                    <a:pt x="52" y="31"/>
                  </a:cubicBezTo>
                  <a:cubicBezTo>
                    <a:pt x="49" y="33"/>
                    <a:pt x="48" y="32"/>
                    <a:pt x="47" y="36"/>
                  </a:cubicBezTo>
                  <a:cubicBezTo>
                    <a:pt x="45" y="40"/>
                    <a:pt x="48" y="42"/>
                    <a:pt x="42" y="45"/>
                  </a:cubicBezTo>
                  <a:cubicBezTo>
                    <a:pt x="37" y="48"/>
                    <a:pt x="37" y="45"/>
                    <a:pt x="34" y="51"/>
                  </a:cubicBezTo>
                  <a:cubicBezTo>
                    <a:pt x="30" y="57"/>
                    <a:pt x="32" y="58"/>
                    <a:pt x="25" y="62"/>
                  </a:cubicBezTo>
                  <a:cubicBezTo>
                    <a:pt x="18" y="65"/>
                    <a:pt x="12" y="64"/>
                    <a:pt x="7" y="61"/>
                  </a:cubicBezTo>
                  <a:cubicBezTo>
                    <a:pt x="2" y="57"/>
                    <a:pt x="0" y="47"/>
                    <a:pt x="9" y="46"/>
                  </a:cubicBezTo>
                  <a:cubicBezTo>
                    <a:pt x="18" y="45"/>
                    <a:pt x="20" y="40"/>
                    <a:pt x="21" y="37"/>
                  </a:cubicBezTo>
                  <a:cubicBezTo>
                    <a:pt x="21" y="34"/>
                    <a:pt x="21" y="29"/>
                    <a:pt x="23" y="28"/>
                  </a:cubicBezTo>
                  <a:close/>
                </a:path>
              </a:pathLst>
            </a:custGeom>
            <a:solidFill>
              <a:srgbClr val="E15B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4" name="Freeform 829"/>
            <p:cNvSpPr>
              <a:spLocks/>
            </p:cNvSpPr>
            <p:nvPr/>
          </p:nvSpPr>
          <p:spPr bwMode="auto">
            <a:xfrm>
              <a:off x="2498154" y="1431589"/>
              <a:ext cx="1048028" cy="777641"/>
            </a:xfrm>
            <a:custGeom>
              <a:avLst/>
              <a:gdLst/>
              <a:ahLst/>
              <a:cxnLst>
                <a:cxn ang="0">
                  <a:pos x="24" y="29"/>
                </a:cxn>
                <a:cxn ang="0">
                  <a:pos x="36" y="18"/>
                </a:cxn>
                <a:cxn ang="0">
                  <a:pos x="47" y="11"/>
                </a:cxn>
                <a:cxn ang="0">
                  <a:pos x="58" y="2"/>
                </a:cxn>
                <a:cxn ang="0">
                  <a:pos x="75" y="1"/>
                </a:cxn>
                <a:cxn ang="0">
                  <a:pos x="90" y="7"/>
                </a:cxn>
                <a:cxn ang="0">
                  <a:pos x="83" y="15"/>
                </a:cxn>
                <a:cxn ang="0">
                  <a:pos x="75" y="15"/>
                </a:cxn>
                <a:cxn ang="0">
                  <a:pos x="68" y="18"/>
                </a:cxn>
                <a:cxn ang="0">
                  <a:pos x="62" y="25"/>
                </a:cxn>
                <a:cxn ang="0">
                  <a:pos x="51" y="29"/>
                </a:cxn>
                <a:cxn ang="0">
                  <a:pos x="46" y="34"/>
                </a:cxn>
                <a:cxn ang="0">
                  <a:pos x="42" y="43"/>
                </a:cxn>
                <a:cxn ang="0">
                  <a:pos x="33" y="49"/>
                </a:cxn>
                <a:cxn ang="0">
                  <a:pos x="25" y="60"/>
                </a:cxn>
                <a:cxn ang="0">
                  <a:pos x="8" y="59"/>
                </a:cxn>
                <a:cxn ang="0">
                  <a:pos x="9" y="45"/>
                </a:cxn>
                <a:cxn ang="0">
                  <a:pos x="22" y="38"/>
                </a:cxn>
                <a:cxn ang="0">
                  <a:pos x="24" y="29"/>
                </a:cxn>
              </a:cxnLst>
              <a:rect l="0" t="0" r="r" b="b"/>
              <a:pathLst>
                <a:path w="91" h="63">
                  <a:moveTo>
                    <a:pt x="24" y="29"/>
                  </a:moveTo>
                  <a:cubicBezTo>
                    <a:pt x="25" y="28"/>
                    <a:pt x="29" y="23"/>
                    <a:pt x="36" y="18"/>
                  </a:cubicBezTo>
                  <a:cubicBezTo>
                    <a:pt x="42" y="14"/>
                    <a:pt x="44" y="16"/>
                    <a:pt x="47" y="11"/>
                  </a:cubicBezTo>
                  <a:cubicBezTo>
                    <a:pt x="50" y="5"/>
                    <a:pt x="52" y="3"/>
                    <a:pt x="58" y="2"/>
                  </a:cubicBezTo>
                  <a:cubicBezTo>
                    <a:pt x="63" y="0"/>
                    <a:pt x="68" y="0"/>
                    <a:pt x="75" y="1"/>
                  </a:cubicBezTo>
                  <a:cubicBezTo>
                    <a:pt x="81" y="2"/>
                    <a:pt x="91" y="3"/>
                    <a:pt x="90" y="7"/>
                  </a:cubicBezTo>
                  <a:cubicBezTo>
                    <a:pt x="89" y="11"/>
                    <a:pt x="86" y="15"/>
                    <a:pt x="83" y="15"/>
                  </a:cubicBezTo>
                  <a:cubicBezTo>
                    <a:pt x="79" y="15"/>
                    <a:pt x="79" y="14"/>
                    <a:pt x="75" y="15"/>
                  </a:cubicBezTo>
                  <a:cubicBezTo>
                    <a:pt x="71" y="16"/>
                    <a:pt x="70" y="15"/>
                    <a:pt x="68" y="18"/>
                  </a:cubicBezTo>
                  <a:cubicBezTo>
                    <a:pt x="65" y="22"/>
                    <a:pt x="67" y="23"/>
                    <a:pt x="62" y="25"/>
                  </a:cubicBezTo>
                  <a:cubicBezTo>
                    <a:pt x="58" y="26"/>
                    <a:pt x="54" y="27"/>
                    <a:pt x="51" y="29"/>
                  </a:cubicBezTo>
                  <a:cubicBezTo>
                    <a:pt x="49" y="31"/>
                    <a:pt x="48" y="30"/>
                    <a:pt x="46" y="34"/>
                  </a:cubicBezTo>
                  <a:cubicBezTo>
                    <a:pt x="45" y="38"/>
                    <a:pt x="47" y="40"/>
                    <a:pt x="42" y="43"/>
                  </a:cubicBezTo>
                  <a:cubicBezTo>
                    <a:pt x="37" y="46"/>
                    <a:pt x="36" y="43"/>
                    <a:pt x="33" y="49"/>
                  </a:cubicBezTo>
                  <a:cubicBezTo>
                    <a:pt x="30" y="55"/>
                    <a:pt x="32" y="56"/>
                    <a:pt x="25" y="60"/>
                  </a:cubicBezTo>
                  <a:cubicBezTo>
                    <a:pt x="18" y="63"/>
                    <a:pt x="13" y="62"/>
                    <a:pt x="8" y="59"/>
                  </a:cubicBezTo>
                  <a:cubicBezTo>
                    <a:pt x="3" y="56"/>
                    <a:pt x="0" y="46"/>
                    <a:pt x="9" y="45"/>
                  </a:cubicBezTo>
                  <a:cubicBezTo>
                    <a:pt x="18" y="45"/>
                    <a:pt x="21" y="40"/>
                    <a:pt x="22" y="38"/>
                  </a:cubicBezTo>
                  <a:cubicBezTo>
                    <a:pt x="22" y="35"/>
                    <a:pt x="23" y="31"/>
                    <a:pt x="24" y="29"/>
                  </a:cubicBezTo>
                  <a:close/>
                </a:path>
              </a:pathLst>
            </a:custGeom>
            <a:solidFill>
              <a:srgbClr val="E35F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5" name="Freeform 830"/>
            <p:cNvSpPr>
              <a:spLocks/>
            </p:cNvSpPr>
            <p:nvPr/>
          </p:nvSpPr>
          <p:spPr bwMode="auto">
            <a:xfrm>
              <a:off x="2498153" y="1443932"/>
              <a:ext cx="1036512" cy="765298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36" y="18"/>
                </a:cxn>
                <a:cxn ang="0">
                  <a:pos x="47" y="11"/>
                </a:cxn>
                <a:cxn ang="0">
                  <a:pos x="58" y="1"/>
                </a:cxn>
                <a:cxn ang="0">
                  <a:pos x="74" y="0"/>
                </a:cxn>
                <a:cxn ang="0">
                  <a:pos x="89" y="6"/>
                </a:cxn>
                <a:cxn ang="0">
                  <a:pos x="83" y="14"/>
                </a:cxn>
                <a:cxn ang="0">
                  <a:pos x="75" y="13"/>
                </a:cxn>
                <a:cxn ang="0">
                  <a:pos x="68" y="17"/>
                </a:cxn>
                <a:cxn ang="0">
                  <a:pos x="62" y="23"/>
                </a:cxn>
                <a:cxn ang="0">
                  <a:pos x="51" y="27"/>
                </a:cxn>
                <a:cxn ang="0">
                  <a:pos x="46" y="33"/>
                </a:cxn>
                <a:cxn ang="0">
                  <a:pos x="42" y="42"/>
                </a:cxn>
                <a:cxn ang="0">
                  <a:pos x="33" y="48"/>
                </a:cxn>
                <a:cxn ang="0">
                  <a:pos x="25" y="58"/>
                </a:cxn>
                <a:cxn ang="0">
                  <a:pos x="8" y="58"/>
                </a:cxn>
                <a:cxn ang="0">
                  <a:pos x="9" y="45"/>
                </a:cxn>
                <a:cxn ang="0">
                  <a:pos x="22" y="38"/>
                </a:cxn>
                <a:cxn ang="0">
                  <a:pos x="24" y="30"/>
                </a:cxn>
              </a:cxnLst>
              <a:rect l="0" t="0" r="r" b="b"/>
              <a:pathLst>
                <a:path w="90" h="62">
                  <a:moveTo>
                    <a:pt x="24" y="30"/>
                  </a:moveTo>
                  <a:cubicBezTo>
                    <a:pt x="25" y="29"/>
                    <a:pt x="29" y="23"/>
                    <a:pt x="36" y="18"/>
                  </a:cubicBezTo>
                  <a:cubicBezTo>
                    <a:pt x="43" y="14"/>
                    <a:pt x="44" y="16"/>
                    <a:pt x="47" y="11"/>
                  </a:cubicBezTo>
                  <a:cubicBezTo>
                    <a:pt x="50" y="5"/>
                    <a:pt x="53" y="3"/>
                    <a:pt x="58" y="1"/>
                  </a:cubicBezTo>
                  <a:cubicBezTo>
                    <a:pt x="63" y="0"/>
                    <a:pt x="68" y="0"/>
                    <a:pt x="74" y="0"/>
                  </a:cubicBezTo>
                  <a:cubicBezTo>
                    <a:pt x="81" y="1"/>
                    <a:pt x="90" y="2"/>
                    <a:pt x="89" y="6"/>
                  </a:cubicBezTo>
                  <a:cubicBezTo>
                    <a:pt x="88" y="10"/>
                    <a:pt x="86" y="14"/>
                    <a:pt x="83" y="14"/>
                  </a:cubicBezTo>
                  <a:cubicBezTo>
                    <a:pt x="79" y="14"/>
                    <a:pt x="79" y="13"/>
                    <a:pt x="75" y="13"/>
                  </a:cubicBezTo>
                  <a:cubicBezTo>
                    <a:pt x="71" y="14"/>
                    <a:pt x="70" y="13"/>
                    <a:pt x="68" y="17"/>
                  </a:cubicBezTo>
                  <a:cubicBezTo>
                    <a:pt x="65" y="21"/>
                    <a:pt x="67" y="21"/>
                    <a:pt x="62" y="23"/>
                  </a:cubicBezTo>
                  <a:cubicBezTo>
                    <a:pt x="58" y="25"/>
                    <a:pt x="54" y="25"/>
                    <a:pt x="51" y="27"/>
                  </a:cubicBezTo>
                  <a:cubicBezTo>
                    <a:pt x="49" y="29"/>
                    <a:pt x="48" y="28"/>
                    <a:pt x="46" y="33"/>
                  </a:cubicBezTo>
                  <a:cubicBezTo>
                    <a:pt x="44" y="37"/>
                    <a:pt x="47" y="39"/>
                    <a:pt x="42" y="42"/>
                  </a:cubicBezTo>
                  <a:cubicBezTo>
                    <a:pt x="37" y="45"/>
                    <a:pt x="36" y="42"/>
                    <a:pt x="33" y="48"/>
                  </a:cubicBezTo>
                  <a:cubicBezTo>
                    <a:pt x="30" y="54"/>
                    <a:pt x="32" y="54"/>
                    <a:pt x="25" y="58"/>
                  </a:cubicBezTo>
                  <a:cubicBezTo>
                    <a:pt x="18" y="62"/>
                    <a:pt x="14" y="61"/>
                    <a:pt x="8" y="58"/>
                  </a:cubicBezTo>
                  <a:cubicBezTo>
                    <a:pt x="3" y="54"/>
                    <a:pt x="0" y="45"/>
                    <a:pt x="9" y="45"/>
                  </a:cubicBezTo>
                  <a:cubicBezTo>
                    <a:pt x="18" y="44"/>
                    <a:pt x="21" y="39"/>
                    <a:pt x="22" y="38"/>
                  </a:cubicBezTo>
                  <a:cubicBezTo>
                    <a:pt x="23" y="35"/>
                    <a:pt x="24" y="31"/>
                    <a:pt x="24" y="30"/>
                  </a:cubicBezTo>
                  <a:close/>
                </a:path>
              </a:pathLst>
            </a:custGeom>
            <a:solidFill>
              <a:srgbClr val="E461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6" name="Freeform 831"/>
            <p:cNvSpPr>
              <a:spLocks/>
            </p:cNvSpPr>
            <p:nvPr/>
          </p:nvSpPr>
          <p:spPr bwMode="auto">
            <a:xfrm>
              <a:off x="2509785" y="1443933"/>
              <a:ext cx="1024995" cy="752954"/>
            </a:xfrm>
            <a:custGeom>
              <a:avLst/>
              <a:gdLst/>
              <a:ahLst/>
              <a:cxnLst>
                <a:cxn ang="0">
                  <a:pos x="24" y="31"/>
                </a:cxn>
                <a:cxn ang="0">
                  <a:pos x="35" y="19"/>
                </a:cxn>
                <a:cxn ang="0">
                  <a:pos x="46" y="12"/>
                </a:cxn>
                <a:cxn ang="0">
                  <a:pos x="57" y="2"/>
                </a:cxn>
                <a:cxn ang="0">
                  <a:pos x="73" y="0"/>
                </a:cxn>
                <a:cxn ang="0">
                  <a:pos x="88" y="6"/>
                </a:cxn>
                <a:cxn ang="0">
                  <a:pos x="82" y="13"/>
                </a:cxn>
                <a:cxn ang="0">
                  <a:pos x="74" y="13"/>
                </a:cxn>
                <a:cxn ang="0">
                  <a:pos x="67" y="16"/>
                </a:cxn>
                <a:cxn ang="0">
                  <a:pos x="61" y="23"/>
                </a:cxn>
                <a:cxn ang="0">
                  <a:pos x="50" y="27"/>
                </a:cxn>
                <a:cxn ang="0">
                  <a:pos x="45" y="32"/>
                </a:cxn>
                <a:cxn ang="0">
                  <a:pos x="41" y="42"/>
                </a:cxn>
                <a:cxn ang="0">
                  <a:pos x="31" y="47"/>
                </a:cxn>
                <a:cxn ang="0">
                  <a:pos x="24" y="58"/>
                </a:cxn>
                <a:cxn ang="0">
                  <a:pos x="8" y="57"/>
                </a:cxn>
                <a:cxn ang="0">
                  <a:pos x="9" y="45"/>
                </a:cxn>
                <a:cxn ang="0">
                  <a:pos x="22" y="38"/>
                </a:cxn>
                <a:cxn ang="0">
                  <a:pos x="24" y="31"/>
                </a:cxn>
              </a:cxnLst>
              <a:rect l="0" t="0" r="r" b="b"/>
              <a:pathLst>
                <a:path w="89" h="61">
                  <a:moveTo>
                    <a:pt x="24" y="31"/>
                  </a:moveTo>
                  <a:cubicBezTo>
                    <a:pt x="24" y="30"/>
                    <a:pt x="29" y="23"/>
                    <a:pt x="35" y="19"/>
                  </a:cubicBezTo>
                  <a:cubicBezTo>
                    <a:pt x="42" y="14"/>
                    <a:pt x="43" y="17"/>
                    <a:pt x="46" y="12"/>
                  </a:cubicBezTo>
                  <a:cubicBezTo>
                    <a:pt x="50" y="6"/>
                    <a:pt x="52" y="4"/>
                    <a:pt x="57" y="2"/>
                  </a:cubicBezTo>
                  <a:cubicBezTo>
                    <a:pt x="63" y="0"/>
                    <a:pt x="67" y="0"/>
                    <a:pt x="73" y="0"/>
                  </a:cubicBezTo>
                  <a:cubicBezTo>
                    <a:pt x="80" y="1"/>
                    <a:pt x="89" y="2"/>
                    <a:pt x="88" y="6"/>
                  </a:cubicBezTo>
                  <a:cubicBezTo>
                    <a:pt x="87" y="10"/>
                    <a:pt x="85" y="13"/>
                    <a:pt x="82" y="13"/>
                  </a:cubicBezTo>
                  <a:cubicBezTo>
                    <a:pt x="78" y="13"/>
                    <a:pt x="78" y="12"/>
                    <a:pt x="74" y="13"/>
                  </a:cubicBezTo>
                  <a:cubicBezTo>
                    <a:pt x="70" y="14"/>
                    <a:pt x="69" y="12"/>
                    <a:pt x="67" y="16"/>
                  </a:cubicBezTo>
                  <a:cubicBezTo>
                    <a:pt x="64" y="20"/>
                    <a:pt x="66" y="21"/>
                    <a:pt x="61" y="23"/>
                  </a:cubicBezTo>
                  <a:cubicBezTo>
                    <a:pt x="56" y="24"/>
                    <a:pt x="52" y="25"/>
                    <a:pt x="50" y="27"/>
                  </a:cubicBezTo>
                  <a:cubicBezTo>
                    <a:pt x="47" y="29"/>
                    <a:pt x="46" y="28"/>
                    <a:pt x="45" y="32"/>
                  </a:cubicBezTo>
                  <a:cubicBezTo>
                    <a:pt x="43" y="37"/>
                    <a:pt x="46" y="39"/>
                    <a:pt x="41" y="42"/>
                  </a:cubicBezTo>
                  <a:cubicBezTo>
                    <a:pt x="36" y="45"/>
                    <a:pt x="35" y="42"/>
                    <a:pt x="31" y="47"/>
                  </a:cubicBezTo>
                  <a:cubicBezTo>
                    <a:pt x="28" y="53"/>
                    <a:pt x="31" y="54"/>
                    <a:pt x="24" y="58"/>
                  </a:cubicBezTo>
                  <a:cubicBezTo>
                    <a:pt x="17" y="61"/>
                    <a:pt x="13" y="61"/>
                    <a:pt x="8" y="57"/>
                  </a:cubicBezTo>
                  <a:cubicBezTo>
                    <a:pt x="2" y="54"/>
                    <a:pt x="0" y="45"/>
                    <a:pt x="9" y="45"/>
                  </a:cubicBezTo>
                  <a:cubicBezTo>
                    <a:pt x="18" y="45"/>
                    <a:pt x="21" y="40"/>
                    <a:pt x="22" y="38"/>
                  </a:cubicBezTo>
                  <a:cubicBezTo>
                    <a:pt x="22" y="36"/>
                    <a:pt x="24" y="32"/>
                    <a:pt x="24" y="31"/>
                  </a:cubicBezTo>
                  <a:close/>
                </a:path>
              </a:pathLst>
            </a:custGeom>
            <a:solidFill>
              <a:srgbClr val="E562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7" name="Freeform 832"/>
            <p:cNvSpPr>
              <a:spLocks/>
            </p:cNvSpPr>
            <p:nvPr/>
          </p:nvSpPr>
          <p:spPr bwMode="auto">
            <a:xfrm>
              <a:off x="2509785" y="1443933"/>
              <a:ext cx="1024995" cy="752954"/>
            </a:xfrm>
            <a:custGeom>
              <a:avLst/>
              <a:gdLst/>
              <a:ahLst/>
              <a:cxnLst>
                <a:cxn ang="0">
                  <a:pos x="25" y="33"/>
                </a:cxn>
                <a:cxn ang="0">
                  <a:pos x="35" y="19"/>
                </a:cxn>
                <a:cxn ang="0">
                  <a:pos x="46" y="12"/>
                </a:cxn>
                <a:cxn ang="0">
                  <a:pos x="57" y="3"/>
                </a:cxn>
                <a:cxn ang="0">
                  <a:pos x="73" y="1"/>
                </a:cxn>
                <a:cxn ang="0">
                  <a:pos x="87" y="6"/>
                </a:cxn>
                <a:cxn ang="0">
                  <a:pos x="82" y="13"/>
                </a:cxn>
                <a:cxn ang="0">
                  <a:pos x="73" y="12"/>
                </a:cxn>
                <a:cxn ang="0">
                  <a:pos x="66" y="16"/>
                </a:cxn>
                <a:cxn ang="0">
                  <a:pos x="61" y="22"/>
                </a:cxn>
                <a:cxn ang="0">
                  <a:pos x="50" y="26"/>
                </a:cxn>
                <a:cxn ang="0">
                  <a:pos x="44" y="32"/>
                </a:cxn>
                <a:cxn ang="0">
                  <a:pos x="41" y="41"/>
                </a:cxn>
                <a:cxn ang="0">
                  <a:pos x="31" y="47"/>
                </a:cxn>
                <a:cxn ang="0">
                  <a:pos x="23" y="57"/>
                </a:cxn>
                <a:cxn ang="0">
                  <a:pos x="8" y="57"/>
                </a:cxn>
                <a:cxn ang="0">
                  <a:pos x="9" y="45"/>
                </a:cxn>
                <a:cxn ang="0">
                  <a:pos x="22" y="39"/>
                </a:cxn>
                <a:cxn ang="0">
                  <a:pos x="25" y="33"/>
                </a:cxn>
              </a:cxnLst>
              <a:rect l="0" t="0" r="r" b="b"/>
              <a:pathLst>
                <a:path w="89" h="61">
                  <a:moveTo>
                    <a:pt x="25" y="33"/>
                  </a:moveTo>
                  <a:cubicBezTo>
                    <a:pt x="25" y="32"/>
                    <a:pt x="29" y="24"/>
                    <a:pt x="35" y="19"/>
                  </a:cubicBezTo>
                  <a:cubicBezTo>
                    <a:pt x="42" y="15"/>
                    <a:pt x="43" y="18"/>
                    <a:pt x="46" y="12"/>
                  </a:cubicBezTo>
                  <a:cubicBezTo>
                    <a:pt x="50" y="7"/>
                    <a:pt x="52" y="5"/>
                    <a:pt x="57" y="3"/>
                  </a:cubicBezTo>
                  <a:cubicBezTo>
                    <a:pt x="63" y="1"/>
                    <a:pt x="67" y="0"/>
                    <a:pt x="73" y="1"/>
                  </a:cubicBezTo>
                  <a:cubicBezTo>
                    <a:pt x="80" y="1"/>
                    <a:pt x="89" y="1"/>
                    <a:pt x="87" y="6"/>
                  </a:cubicBezTo>
                  <a:cubicBezTo>
                    <a:pt x="86" y="10"/>
                    <a:pt x="85" y="13"/>
                    <a:pt x="82" y="13"/>
                  </a:cubicBezTo>
                  <a:cubicBezTo>
                    <a:pt x="78" y="13"/>
                    <a:pt x="77" y="12"/>
                    <a:pt x="73" y="12"/>
                  </a:cubicBezTo>
                  <a:cubicBezTo>
                    <a:pt x="69" y="13"/>
                    <a:pt x="69" y="12"/>
                    <a:pt x="66" y="16"/>
                  </a:cubicBezTo>
                  <a:cubicBezTo>
                    <a:pt x="64" y="19"/>
                    <a:pt x="66" y="21"/>
                    <a:pt x="61" y="22"/>
                  </a:cubicBezTo>
                  <a:cubicBezTo>
                    <a:pt x="56" y="24"/>
                    <a:pt x="52" y="24"/>
                    <a:pt x="50" y="26"/>
                  </a:cubicBezTo>
                  <a:cubicBezTo>
                    <a:pt x="47" y="28"/>
                    <a:pt x="46" y="27"/>
                    <a:pt x="44" y="32"/>
                  </a:cubicBezTo>
                  <a:cubicBezTo>
                    <a:pt x="43" y="37"/>
                    <a:pt x="46" y="38"/>
                    <a:pt x="41" y="41"/>
                  </a:cubicBezTo>
                  <a:cubicBezTo>
                    <a:pt x="35" y="44"/>
                    <a:pt x="34" y="41"/>
                    <a:pt x="31" y="47"/>
                  </a:cubicBezTo>
                  <a:cubicBezTo>
                    <a:pt x="28" y="53"/>
                    <a:pt x="30" y="53"/>
                    <a:pt x="23" y="57"/>
                  </a:cubicBezTo>
                  <a:cubicBezTo>
                    <a:pt x="17" y="61"/>
                    <a:pt x="14" y="60"/>
                    <a:pt x="8" y="57"/>
                  </a:cubicBezTo>
                  <a:cubicBezTo>
                    <a:pt x="3" y="54"/>
                    <a:pt x="0" y="45"/>
                    <a:pt x="9" y="45"/>
                  </a:cubicBezTo>
                  <a:cubicBezTo>
                    <a:pt x="18" y="45"/>
                    <a:pt x="21" y="41"/>
                    <a:pt x="22" y="39"/>
                  </a:cubicBezTo>
                  <a:cubicBezTo>
                    <a:pt x="23" y="37"/>
                    <a:pt x="24" y="34"/>
                    <a:pt x="25" y="33"/>
                  </a:cubicBezTo>
                  <a:close/>
                </a:path>
              </a:pathLst>
            </a:custGeom>
            <a:solidFill>
              <a:srgbClr val="E66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8" name="Freeform 833"/>
            <p:cNvSpPr>
              <a:spLocks/>
            </p:cNvSpPr>
            <p:nvPr/>
          </p:nvSpPr>
          <p:spPr bwMode="auto">
            <a:xfrm>
              <a:off x="2509671" y="1443933"/>
              <a:ext cx="1013478" cy="752954"/>
            </a:xfrm>
            <a:custGeom>
              <a:avLst/>
              <a:gdLst/>
              <a:ahLst/>
              <a:cxnLst>
                <a:cxn ang="0">
                  <a:pos x="25" y="34"/>
                </a:cxn>
                <a:cxn ang="0">
                  <a:pos x="35" y="20"/>
                </a:cxn>
                <a:cxn ang="0">
                  <a:pos x="46" y="13"/>
                </a:cxn>
                <a:cxn ang="0">
                  <a:pos x="57" y="3"/>
                </a:cxn>
                <a:cxn ang="0">
                  <a:pos x="73" y="1"/>
                </a:cxn>
                <a:cxn ang="0">
                  <a:pos x="87" y="5"/>
                </a:cxn>
                <a:cxn ang="0">
                  <a:pos x="82" y="13"/>
                </a:cxn>
                <a:cxn ang="0">
                  <a:pos x="73" y="12"/>
                </a:cxn>
                <a:cxn ang="0">
                  <a:pos x="66" y="15"/>
                </a:cxn>
                <a:cxn ang="0">
                  <a:pos x="61" y="22"/>
                </a:cxn>
                <a:cxn ang="0">
                  <a:pos x="50" y="26"/>
                </a:cxn>
                <a:cxn ang="0">
                  <a:pos x="44" y="31"/>
                </a:cxn>
                <a:cxn ang="0">
                  <a:pos x="40" y="41"/>
                </a:cxn>
                <a:cxn ang="0">
                  <a:pos x="31" y="47"/>
                </a:cxn>
                <a:cxn ang="0">
                  <a:pos x="23" y="57"/>
                </a:cxn>
                <a:cxn ang="0">
                  <a:pos x="9" y="57"/>
                </a:cxn>
                <a:cxn ang="0">
                  <a:pos x="9" y="45"/>
                </a:cxn>
                <a:cxn ang="0">
                  <a:pos x="23" y="40"/>
                </a:cxn>
                <a:cxn ang="0">
                  <a:pos x="25" y="34"/>
                </a:cxn>
              </a:cxnLst>
              <a:rect l="0" t="0" r="r" b="b"/>
              <a:pathLst>
                <a:path w="88" h="61">
                  <a:moveTo>
                    <a:pt x="25" y="34"/>
                  </a:moveTo>
                  <a:cubicBezTo>
                    <a:pt x="25" y="33"/>
                    <a:pt x="29" y="25"/>
                    <a:pt x="35" y="20"/>
                  </a:cubicBezTo>
                  <a:cubicBezTo>
                    <a:pt x="42" y="16"/>
                    <a:pt x="43" y="19"/>
                    <a:pt x="46" y="13"/>
                  </a:cubicBezTo>
                  <a:cubicBezTo>
                    <a:pt x="50" y="8"/>
                    <a:pt x="52" y="5"/>
                    <a:pt x="57" y="3"/>
                  </a:cubicBezTo>
                  <a:cubicBezTo>
                    <a:pt x="63" y="1"/>
                    <a:pt x="66" y="0"/>
                    <a:pt x="73" y="1"/>
                  </a:cubicBezTo>
                  <a:cubicBezTo>
                    <a:pt x="79" y="2"/>
                    <a:pt x="88" y="1"/>
                    <a:pt x="87" y="5"/>
                  </a:cubicBezTo>
                  <a:cubicBezTo>
                    <a:pt x="86" y="10"/>
                    <a:pt x="85" y="13"/>
                    <a:pt x="82" y="13"/>
                  </a:cubicBezTo>
                  <a:cubicBezTo>
                    <a:pt x="78" y="13"/>
                    <a:pt x="77" y="11"/>
                    <a:pt x="73" y="12"/>
                  </a:cubicBezTo>
                  <a:cubicBezTo>
                    <a:pt x="69" y="13"/>
                    <a:pt x="69" y="11"/>
                    <a:pt x="66" y="15"/>
                  </a:cubicBezTo>
                  <a:cubicBezTo>
                    <a:pt x="64" y="19"/>
                    <a:pt x="66" y="20"/>
                    <a:pt x="61" y="22"/>
                  </a:cubicBezTo>
                  <a:cubicBezTo>
                    <a:pt x="56" y="24"/>
                    <a:pt x="52" y="24"/>
                    <a:pt x="50" y="26"/>
                  </a:cubicBezTo>
                  <a:cubicBezTo>
                    <a:pt x="47" y="28"/>
                    <a:pt x="46" y="27"/>
                    <a:pt x="44" y="31"/>
                  </a:cubicBezTo>
                  <a:cubicBezTo>
                    <a:pt x="42" y="36"/>
                    <a:pt x="45" y="38"/>
                    <a:pt x="40" y="41"/>
                  </a:cubicBezTo>
                  <a:cubicBezTo>
                    <a:pt x="35" y="44"/>
                    <a:pt x="34" y="41"/>
                    <a:pt x="31" y="47"/>
                  </a:cubicBezTo>
                  <a:cubicBezTo>
                    <a:pt x="28" y="52"/>
                    <a:pt x="30" y="53"/>
                    <a:pt x="23" y="57"/>
                  </a:cubicBezTo>
                  <a:cubicBezTo>
                    <a:pt x="16" y="61"/>
                    <a:pt x="14" y="60"/>
                    <a:pt x="9" y="57"/>
                  </a:cubicBezTo>
                  <a:cubicBezTo>
                    <a:pt x="3" y="53"/>
                    <a:pt x="0" y="45"/>
                    <a:pt x="9" y="45"/>
                  </a:cubicBezTo>
                  <a:cubicBezTo>
                    <a:pt x="18" y="45"/>
                    <a:pt x="21" y="41"/>
                    <a:pt x="23" y="40"/>
                  </a:cubicBezTo>
                  <a:cubicBezTo>
                    <a:pt x="24" y="38"/>
                    <a:pt x="25" y="35"/>
                    <a:pt x="25" y="34"/>
                  </a:cubicBezTo>
                  <a:close/>
                </a:path>
              </a:pathLst>
            </a:custGeom>
            <a:solidFill>
              <a:srgbClr val="E766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299" name="Freeform 834"/>
            <p:cNvSpPr>
              <a:spLocks/>
            </p:cNvSpPr>
            <p:nvPr/>
          </p:nvSpPr>
          <p:spPr bwMode="auto">
            <a:xfrm>
              <a:off x="2509671" y="1443934"/>
              <a:ext cx="1013478" cy="740611"/>
            </a:xfrm>
            <a:custGeom>
              <a:avLst/>
              <a:gdLst/>
              <a:ahLst/>
              <a:cxnLst>
                <a:cxn ang="0">
                  <a:pos x="26" y="35"/>
                </a:cxn>
                <a:cxn ang="0">
                  <a:pos x="36" y="21"/>
                </a:cxn>
                <a:cxn ang="0">
                  <a:pos x="47" y="14"/>
                </a:cxn>
                <a:cxn ang="0">
                  <a:pos x="58" y="4"/>
                </a:cxn>
                <a:cxn ang="0">
                  <a:pos x="73" y="1"/>
                </a:cxn>
                <a:cxn ang="0">
                  <a:pos x="87" y="5"/>
                </a:cxn>
                <a:cxn ang="0">
                  <a:pos x="82" y="12"/>
                </a:cxn>
                <a:cxn ang="0">
                  <a:pos x="73" y="12"/>
                </a:cxn>
                <a:cxn ang="0">
                  <a:pos x="66" y="15"/>
                </a:cxn>
                <a:cxn ang="0">
                  <a:pos x="61" y="21"/>
                </a:cxn>
                <a:cxn ang="0">
                  <a:pos x="49" y="25"/>
                </a:cxn>
                <a:cxn ang="0">
                  <a:pos x="44" y="31"/>
                </a:cxn>
                <a:cxn ang="0">
                  <a:pos x="40" y="41"/>
                </a:cxn>
                <a:cxn ang="0">
                  <a:pos x="31" y="46"/>
                </a:cxn>
                <a:cxn ang="0">
                  <a:pos x="23" y="56"/>
                </a:cxn>
                <a:cxn ang="0">
                  <a:pos x="9" y="56"/>
                </a:cxn>
                <a:cxn ang="0">
                  <a:pos x="9" y="45"/>
                </a:cxn>
                <a:cxn ang="0">
                  <a:pos x="23" y="41"/>
                </a:cxn>
                <a:cxn ang="0">
                  <a:pos x="26" y="35"/>
                </a:cxn>
              </a:cxnLst>
              <a:rect l="0" t="0" r="r" b="b"/>
              <a:pathLst>
                <a:path w="88" h="60">
                  <a:moveTo>
                    <a:pt x="26" y="35"/>
                  </a:moveTo>
                  <a:cubicBezTo>
                    <a:pt x="25" y="35"/>
                    <a:pt x="29" y="25"/>
                    <a:pt x="36" y="21"/>
                  </a:cubicBezTo>
                  <a:cubicBezTo>
                    <a:pt x="42" y="16"/>
                    <a:pt x="43" y="20"/>
                    <a:pt x="47" y="14"/>
                  </a:cubicBezTo>
                  <a:cubicBezTo>
                    <a:pt x="50" y="9"/>
                    <a:pt x="52" y="6"/>
                    <a:pt x="58" y="4"/>
                  </a:cubicBezTo>
                  <a:cubicBezTo>
                    <a:pt x="63" y="2"/>
                    <a:pt x="66" y="0"/>
                    <a:pt x="73" y="1"/>
                  </a:cubicBezTo>
                  <a:cubicBezTo>
                    <a:pt x="79" y="2"/>
                    <a:pt x="88" y="1"/>
                    <a:pt x="87" y="5"/>
                  </a:cubicBezTo>
                  <a:cubicBezTo>
                    <a:pt x="86" y="9"/>
                    <a:pt x="85" y="12"/>
                    <a:pt x="82" y="12"/>
                  </a:cubicBezTo>
                  <a:cubicBezTo>
                    <a:pt x="78" y="12"/>
                    <a:pt x="77" y="11"/>
                    <a:pt x="73" y="12"/>
                  </a:cubicBezTo>
                  <a:cubicBezTo>
                    <a:pt x="69" y="12"/>
                    <a:pt x="69" y="11"/>
                    <a:pt x="66" y="15"/>
                  </a:cubicBezTo>
                  <a:cubicBezTo>
                    <a:pt x="64" y="18"/>
                    <a:pt x="66" y="20"/>
                    <a:pt x="61" y="21"/>
                  </a:cubicBezTo>
                  <a:cubicBezTo>
                    <a:pt x="56" y="23"/>
                    <a:pt x="52" y="23"/>
                    <a:pt x="49" y="25"/>
                  </a:cubicBezTo>
                  <a:cubicBezTo>
                    <a:pt x="47" y="27"/>
                    <a:pt x="46" y="26"/>
                    <a:pt x="44" y="31"/>
                  </a:cubicBezTo>
                  <a:cubicBezTo>
                    <a:pt x="42" y="36"/>
                    <a:pt x="45" y="38"/>
                    <a:pt x="40" y="41"/>
                  </a:cubicBezTo>
                  <a:cubicBezTo>
                    <a:pt x="35" y="44"/>
                    <a:pt x="34" y="40"/>
                    <a:pt x="31" y="46"/>
                  </a:cubicBezTo>
                  <a:cubicBezTo>
                    <a:pt x="27" y="52"/>
                    <a:pt x="30" y="53"/>
                    <a:pt x="23" y="56"/>
                  </a:cubicBezTo>
                  <a:cubicBezTo>
                    <a:pt x="16" y="60"/>
                    <a:pt x="15" y="60"/>
                    <a:pt x="9" y="56"/>
                  </a:cubicBezTo>
                  <a:cubicBezTo>
                    <a:pt x="4" y="53"/>
                    <a:pt x="0" y="45"/>
                    <a:pt x="9" y="45"/>
                  </a:cubicBezTo>
                  <a:cubicBezTo>
                    <a:pt x="18" y="46"/>
                    <a:pt x="22" y="42"/>
                    <a:pt x="23" y="41"/>
                  </a:cubicBezTo>
                  <a:cubicBezTo>
                    <a:pt x="24" y="39"/>
                    <a:pt x="26" y="36"/>
                    <a:pt x="26" y="35"/>
                  </a:cubicBezTo>
                  <a:close/>
                </a:path>
              </a:pathLst>
            </a:custGeom>
            <a:solidFill>
              <a:srgbClr val="E967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0" name="Freeform 835"/>
            <p:cNvSpPr>
              <a:spLocks/>
            </p:cNvSpPr>
            <p:nvPr/>
          </p:nvSpPr>
          <p:spPr bwMode="auto">
            <a:xfrm>
              <a:off x="2509672" y="1443934"/>
              <a:ext cx="1001961" cy="740611"/>
            </a:xfrm>
            <a:custGeom>
              <a:avLst/>
              <a:gdLst/>
              <a:ahLst/>
              <a:cxnLst>
                <a:cxn ang="0">
                  <a:pos x="26" y="37"/>
                </a:cxn>
                <a:cxn ang="0">
                  <a:pos x="36" y="22"/>
                </a:cxn>
                <a:cxn ang="0">
                  <a:pos x="47" y="15"/>
                </a:cxn>
                <a:cxn ang="0">
                  <a:pos x="58" y="4"/>
                </a:cxn>
                <a:cxn ang="0">
                  <a:pos x="73" y="1"/>
                </a:cxn>
                <a:cxn ang="0">
                  <a:pos x="86" y="5"/>
                </a:cxn>
                <a:cxn ang="0">
                  <a:pos x="81" y="12"/>
                </a:cxn>
                <a:cxn ang="0">
                  <a:pos x="73" y="11"/>
                </a:cxn>
                <a:cxn ang="0">
                  <a:pos x="66" y="14"/>
                </a:cxn>
                <a:cxn ang="0">
                  <a:pos x="61" y="21"/>
                </a:cxn>
                <a:cxn ang="0">
                  <a:pos x="49" y="25"/>
                </a:cxn>
                <a:cxn ang="0">
                  <a:pos x="44" y="31"/>
                </a:cxn>
                <a:cxn ang="0">
                  <a:pos x="40" y="40"/>
                </a:cxn>
                <a:cxn ang="0">
                  <a:pos x="30" y="46"/>
                </a:cxn>
                <a:cxn ang="0">
                  <a:pos x="23" y="56"/>
                </a:cxn>
                <a:cxn ang="0">
                  <a:pos x="10" y="56"/>
                </a:cxn>
                <a:cxn ang="0">
                  <a:pos x="9" y="46"/>
                </a:cxn>
                <a:cxn ang="0">
                  <a:pos x="23" y="42"/>
                </a:cxn>
                <a:cxn ang="0">
                  <a:pos x="26" y="37"/>
                </a:cxn>
              </a:cxnLst>
              <a:rect l="0" t="0" r="r" b="b"/>
              <a:pathLst>
                <a:path w="87" h="60">
                  <a:moveTo>
                    <a:pt x="26" y="37"/>
                  </a:moveTo>
                  <a:cubicBezTo>
                    <a:pt x="26" y="36"/>
                    <a:pt x="29" y="26"/>
                    <a:pt x="36" y="22"/>
                  </a:cubicBezTo>
                  <a:cubicBezTo>
                    <a:pt x="42" y="17"/>
                    <a:pt x="43" y="20"/>
                    <a:pt x="47" y="15"/>
                  </a:cubicBezTo>
                  <a:cubicBezTo>
                    <a:pt x="50" y="9"/>
                    <a:pt x="52" y="7"/>
                    <a:pt x="58" y="4"/>
                  </a:cubicBezTo>
                  <a:cubicBezTo>
                    <a:pt x="63" y="2"/>
                    <a:pt x="66" y="0"/>
                    <a:pt x="73" y="1"/>
                  </a:cubicBezTo>
                  <a:cubicBezTo>
                    <a:pt x="79" y="2"/>
                    <a:pt x="87" y="1"/>
                    <a:pt x="86" y="5"/>
                  </a:cubicBezTo>
                  <a:cubicBezTo>
                    <a:pt x="85" y="9"/>
                    <a:pt x="85" y="12"/>
                    <a:pt x="81" y="12"/>
                  </a:cubicBezTo>
                  <a:cubicBezTo>
                    <a:pt x="78" y="12"/>
                    <a:pt x="77" y="10"/>
                    <a:pt x="73" y="11"/>
                  </a:cubicBezTo>
                  <a:cubicBezTo>
                    <a:pt x="69" y="12"/>
                    <a:pt x="69" y="10"/>
                    <a:pt x="66" y="14"/>
                  </a:cubicBezTo>
                  <a:cubicBezTo>
                    <a:pt x="63" y="18"/>
                    <a:pt x="66" y="19"/>
                    <a:pt x="61" y="21"/>
                  </a:cubicBezTo>
                  <a:cubicBezTo>
                    <a:pt x="56" y="23"/>
                    <a:pt x="52" y="23"/>
                    <a:pt x="49" y="25"/>
                  </a:cubicBezTo>
                  <a:cubicBezTo>
                    <a:pt x="47" y="27"/>
                    <a:pt x="45" y="25"/>
                    <a:pt x="44" y="31"/>
                  </a:cubicBezTo>
                  <a:cubicBezTo>
                    <a:pt x="42" y="36"/>
                    <a:pt x="45" y="37"/>
                    <a:pt x="40" y="40"/>
                  </a:cubicBezTo>
                  <a:cubicBezTo>
                    <a:pt x="35" y="43"/>
                    <a:pt x="34" y="40"/>
                    <a:pt x="30" y="46"/>
                  </a:cubicBezTo>
                  <a:cubicBezTo>
                    <a:pt x="27" y="52"/>
                    <a:pt x="30" y="52"/>
                    <a:pt x="23" y="56"/>
                  </a:cubicBezTo>
                  <a:cubicBezTo>
                    <a:pt x="16" y="60"/>
                    <a:pt x="15" y="60"/>
                    <a:pt x="10" y="56"/>
                  </a:cubicBezTo>
                  <a:cubicBezTo>
                    <a:pt x="4" y="53"/>
                    <a:pt x="0" y="45"/>
                    <a:pt x="9" y="46"/>
                  </a:cubicBezTo>
                  <a:cubicBezTo>
                    <a:pt x="19" y="46"/>
                    <a:pt x="22" y="43"/>
                    <a:pt x="23" y="42"/>
                  </a:cubicBezTo>
                  <a:cubicBezTo>
                    <a:pt x="25" y="40"/>
                    <a:pt x="27" y="38"/>
                    <a:pt x="26" y="37"/>
                  </a:cubicBezTo>
                  <a:close/>
                </a:path>
              </a:pathLst>
            </a:custGeom>
            <a:solidFill>
              <a:srgbClr val="EA69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1" name="Freeform 836"/>
            <p:cNvSpPr>
              <a:spLocks/>
            </p:cNvSpPr>
            <p:nvPr/>
          </p:nvSpPr>
          <p:spPr bwMode="auto">
            <a:xfrm>
              <a:off x="2509672" y="1456276"/>
              <a:ext cx="1001961" cy="715924"/>
            </a:xfrm>
            <a:custGeom>
              <a:avLst/>
              <a:gdLst/>
              <a:ahLst/>
              <a:cxnLst>
                <a:cxn ang="0">
                  <a:pos x="27" y="37"/>
                </a:cxn>
                <a:cxn ang="0">
                  <a:pos x="36" y="21"/>
                </a:cxn>
                <a:cxn ang="0">
                  <a:pos x="47" y="15"/>
                </a:cxn>
                <a:cxn ang="0">
                  <a:pos x="58" y="4"/>
                </a:cxn>
                <a:cxn ang="0">
                  <a:pos x="72" y="0"/>
                </a:cxn>
                <a:cxn ang="0">
                  <a:pos x="86" y="4"/>
                </a:cxn>
                <a:cxn ang="0">
                  <a:pos x="81" y="10"/>
                </a:cxn>
                <a:cxn ang="0">
                  <a:pos x="73" y="10"/>
                </a:cxn>
                <a:cxn ang="0">
                  <a:pos x="66" y="13"/>
                </a:cxn>
                <a:cxn ang="0">
                  <a:pos x="61" y="19"/>
                </a:cxn>
                <a:cxn ang="0">
                  <a:pos x="49" y="23"/>
                </a:cxn>
                <a:cxn ang="0">
                  <a:pos x="43" y="29"/>
                </a:cxn>
                <a:cxn ang="0">
                  <a:pos x="40" y="39"/>
                </a:cxn>
                <a:cxn ang="0">
                  <a:pos x="30" y="44"/>
                </a:cxn>
                <a:cxn ang="0">
                  <a:pos x="23" y="54"/>
                </a:cxn>
                <a:cxn ang="0">
                  <a:pos x="10" y="55"/>
                </a:cxn>
                <a:cxn ang="0">
                  <a:pos x="9" y="45"/>
                </a:cxn>
                <a:cxn ang="0">
                  <a:pos x="24" y="41"/>
                </a:cxn>
                <a:cxn ang="0">
                  <a:pos x="27" y="37"/>
                </a:cxn>
              </a:cxnLst>
              <a:rect l="0" t="0" r="r" b="b"/>
              <a:pathLst>
                <a:path w="87" h="58">
                  <a:moveTo>
                    <a:pt x="27" y="37"/>
                  </a:moveTo>
                  <a:cubicBezTo>
                    <a:pt x="26" y="37"/>
                    <a:pt x="29" y="26"/>
                    <a:pt x="36" y="21"/>
                  </a:cubicBezTo>
                  <a:cubicBezTo>
                    <a:pt x="42" y="17"/>
                    <a:pt x="43" y="20"/>
                    <a:pt x="47" y="15"/>
                  </a:cubicBezTo>
                  <a:cubicBezTo>
                    <a:pt x="50" y="9"/>
                    <a:pt x="52" y="6"/>
                    <a:pt x="58" y="4"/>
                  </a:cubicBezTo>
                  <a:cubicBezTo>
                    <a:pt x="64" y="2"/>
                    <a:pt x="66" y="0"/>
                    <a:pt x="72" y="0"/>
                  </a:cubicBezTo>
                  <a:cubicBezTo>
                    <a:pt x="79" y="1"/>
                    <a:pt x="87" y="0"/>
                    <a:pt x="86" y="4"/>
                  </a:cubicBezTo>
                  <a:cubicBezTo>
                    <a:pt x="85" y="8"/>
                    <a:pt x="85" y="10"/>
                    <a:pt x="81" y="10"/>
                  </a:cubicBezTo>
                  <a:cubicBezTo>
                    <a:pt x="78" y="10"/>
                    <a:pt x="77" y="9"/>
                    <a:pt x="73" y="10"/>
                  </a:cubicBezTo>
                  <a:cubicBezTo>
                    <a:pt x="69" y="10"/>
                    <a:pt x="68" y="9"/>
                    <a:pt x="66" y="13"/>
                  </a:cubicBezTo>
                  <a:cubicBezTo>
                    <a:pt x="63" y="16"/>
                    <a:pt x="65" y="18"/>
                    <a:pt x="61" y="19"/>
                  </a:cubicBezTo>
                  <a:cubicBezTo>
                    <a:pt x="56" y="21"/>
                    <a:pt x="52" y="21"/>
                    <a:pt x="49" y="23"/>
                  </a:cubicBezTo>
                  <a:cubicBezTo>
                    <a:pt x="47" y="25"/>
                    <a:pt x="45" y="24"/>
                    <a:pt x="43" y="29"/>
                  </a:cubicBezTo>
                  <a:cubicBezTo>
                    <a:pt x="42" y="35"/>
                    <a:pt x="45" y="36"/>
                    <a:pt x="40" y="39"/>
                  </a:cubicBezTo>
                  <a:cubicBezTo>
                    <a:pt x="35" y="42"/>
                    <a:pt x="33" y="39"/>
                    <a:pt x="30" y="44"/>
                  </a:cubicBezTo>
                  <a:cubicBezTo>
                    <a:pt x="27" y="50"/>
                    <a:pt x="30" y="51"/>
                    <a:pt x="23" y="54"/>
                  </a:cubicBezTo>
                  <a:cubicBezTo>
                    <a:pt x="16" y="58"/>
                    <a:pt x="16" y="58"/>
                    <a:pt x="10" y="55"/>
                  </a:cubicBezTo>
                  <a:cubicBezTo>
                    <a:pt x="5" y="51"/>
                    <a:pt x="0" y="44"/>
                    <a:pt x="9" y="45"/>
                  </a:cubicBezTo>
                  <a:cubicBezTo>
                    <a:pt x="19" y="46"/>
                    <a:pt x="22" y="42"/>
                    <a:pt x="24" y="41"/>
                  </a:cubicBezTo>
                  <a:cubicBezTo>
                    <a:pt x="25" y="40"/>
                    <a:pt x="27" y="38"/>
                    <a:pt x="27" y="37"/>
                  </a:cubicBezTo>
                  <a:close/>
                </a:path>
              </a:pathLst>
            </a:custGeom>
            <a:solidFill>
              <a:srgbClr val="EB6B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2" name="Freeform 837"/>
            <p:cNvSpPr>
              <a:spLocks/>
            </p:cNvSpPr>
            <p:nvPr/>
          </p:nvSpPr>
          <p:spPr bwMode="auto">
            <a:xfrm>
              <a:off x="2164172" y="1110859"/>
              <a:ext cx="1658419" cy="1098573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7" y="12"/>
                </a:cxn>
                <a:cxn ang="0">
                  <a:pos x="86" y="17"/>
                </a:cxn>
                <a:cxn ang="0">
                  <a:pos x="69" y="27"/>
                </a:cxn>
                <a:cxn ang="0">
                  <a:pos x="45" y="31"/>
                </a:cxn>
                <a:cxn ang="0">
                  <a:pos x="37" y="55"/>
                </a:cxn>
                <a:cxn ang="0">
                  <a:pos x="22" y="79"/>
                </a:cxn>
                <a:cxn ang="0">
                  <a:pos x="4" y="80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4" h="89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4" y="6"/>
                    <a:pt x="137" y="12"/>
                  </a:cubicBezTo>
                  <a:cubicBezTo>
                    <a:pt x="117" y="6"/>
                    <a:pt x="107" y="23"/>
                    <a:pt x="86" y="17"/>
                  </a:cubicBezTo>
                  <a:cubicBezTo>
                    <a:pt x="79" y="16"/>
                    <a:pt x="73" y="21"/>
                    <a:pt x="69" y="27"/>
                  </a:cubicBezTo>
                  <a:cubicBezTo>
                    <a:pt x="65" y="31"/>
                    <a:pt x="54" y="37"/>
                    <a:pt x="45" y="31"/>
                  </a:cubicBezTo>
                  <a:cubicBezTo>
                    <a:pt x="36" y="32"/>
                    <a:pt x="40" y="47"/>
                    <a:pt x="37" y="55"/>
                  </a:cubicBezTo>
                  <a:cubicBezTo>
                    <a:pt x="33" y="64"/>
                    <a:pt x="29" y="72"/>
                    <a:pt x="22" y="79"/>
                  </a:cubicBezTo>
                  <a:cubicBezTo>
                    <a:pt x="17" y="86"/>
                    <a:pt x="12" y="89"/>
                    <a:pt x="4" y="80"/>
                  </a:cubicBezTo>
                  <a:cubicBezTo>
                    <a:pt x="0" y="69"/>
                    <a:pt x="1" y="53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D546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3" name="Freeform 838"/>
            <p:cNvSpPr>
              <a:spLocks/>
            </p:cNvSpPr>
            <p:nvPr/>
          </p:nvSpPr>
          <p:spPr bwMode="auto">
            <a:xfrm>
              <a:off x="2164172" y="1110860"/>
              <a:ext cx="1658419" cy="1086229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7" y="12"/>
                </a:cxn>
                <a:cxn ang="0">
                  <a:pos x="86" y="17"/>
                </a:cxn>
                <a:cxn ang="0">
                  <a:pos x="69" y="27"/>
                </a:cxn>
                <a:cxn ang="0">
                  <a:pos x="45" y="30"/>
                </a:cxn>
                <a:cxn ang="0">
                  <a:pos x="37" y="55"/>
                </a:cxn>
                <a:cxn ang="0">
                  <a:pos x="22" y="78"/>
                </a:cxn>
                <a:cxn ang="0">
                  <a:pos x="5" y="80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4" h="88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4" y="6"/>
                    <a:pt x="137" y="12"/>
                  </a:cubicBezTo>
                  <a:cubicBezTo>
                    <a:pt x="117" y="6"/>
                    <a:pt x="107" y="23"/>
                    <a:pt x="86" y="17"/>
                  </a:cubicBezTo>
                  <a:cubicBezTo>
                    <a:pt x="79" y="16"/>
                    <a:pt x="73" y="20"/>
                    <a:pt x="69" y="27"/>
                  </a:cubicBezTo>
                  <a:cubicBezTo>
                    <a:pt x="65" y="31"/>
                    <a:pt x="54" y="36"/>
                    <a:pt x="45" y="30"/>
                  </a:cubicBezTo>
                  <a:cubicBezTo>
                    <a:pt x="36" y="32"/>
                    <a:pt x="40" y="47"/>
                    <a:pt x="37" y="55"/>
                  </a:cubicBezTo>
                  <a:cubicBezTo>
                    <a:pt x="33" y="64"/>
                    <a:pt x="28" y="71"/>
                    <a:pt x="22" y="78"/>
                  </a:cubicBezTo>
                  <a:cubicBezTo>
                    <a:pt x="17" y="85"/>
                    <a:pt x="13" y="88"/>
                    <a:pt x="5" y="80"/>
                  </a:cubicBezTo>
                  <a:cubicBezTo>
                    <a:pt x="0" y="68"/>
                    <a:pt x="1" y="53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D649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4" name="Freeform 839"/>
            <p:cNvSpPr>
              <a:spLocks/>
            </p:cNvSpPr>
            <p:nvPr/>
          </p:nvSpPr>
          <p:spPr bwMode="auto">
            <a:xfrm>
              <a:off x="2164172" y="1110860"/>
              <a:ext cx="1658419" cy="1086229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6" y="11"/>
                </a:cxn>
                <a:cxn ang="0">
                  <a:pos x="86" y="17"/>
                </a:cxn>
                <a:cxn ang="0">
                  <a:pos x="69" y="27"/>
                </a:cxn>
                <a:cxn ang="0">
                  <a:pos x="45" y="30"/>
                </a:cxn>
                <a:cxn ang="0">
                  <a:pos x="37" y="55"/>
                </a:cxn>
                <a:cxn ang="0">
                  <a:pos x="22" y="78"/>
                </a:cxn>
                <a:cxn ang="0">
                  <a:pos x="5" y="80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4" h="88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4" y="6"/>
                    <a:pt x="136" y="11"/>
                  </a:cubicBezTo>
                  <a:cubicBezTo>
                    <a:pt x="117" y="6"/>
                    <a:pt x="107" y="23"/>
                    <a:pt x="86" y="17"/>
                  </a:cubicBezTo>
                  <a:cubicBezTo>
                    <a:pt x="79" y="15"/>
                    <a:pt x="73" y="20"/>
                    <a:pt x="69" y="27"/>
                  </a:cubicBezTo>
                  <a:cubicBezTo>
                    <a:pt x="65" y="31"/>
                    <a:pt x="54" y="36"/>
                    <a:pt x="45" y="30"/>
                  </a:cubicBezTo>
                  <a:cubicBezTo>
                    <a:pt x="36" y="32"/>
                    <a:pt x="39" y="46"/>
                    <a:pt x="37" y="55"/>
                  </a:cubicBezTo>
                  <a:cubicBezTo>
                    <a:pt x="33" y="63"/>
                    <a:pt x="28" y="71"/>
                    <a:pt x="22" y="78"/>
                  </a:cubicBezTo>
                  <a:cubicBezTo>
                    <a:pt x="17" y="85"/>
                    <a:pt x="13" y="88"/>
                    <a:pt x="5" y="80"/>
                  </a:cubicBezTo>
                  <a:cubicBezTo>
                    <a:pt x="0" y="68"/>
                    <a:pt x="1" y="53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D74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5" name="Freeform 840"/>
            <p:cNvSpPr>
              <a:spLocks/>
            </p:cNvSpPr>
            <p:nvPr/>
          </p:nvSpPr>
          <p:spPr bwMode="auto">
            <a:xfrm>
              <a:off x="2164172" y="1110860"/>
              <a:ext cx="1658419" cy="1086229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6" y="11"/>
                </a:cxn>
                <a:cxn ang="0">
                  <a:pos x="86" y="17"/>
                </a:cxn>
                <a:cxn ang="0">
                  <a:pos x="69" y="27"/>
                </a:cxn>
                <a:cxn ang="0">
                  <a:pos x="45" y="30"/>
                </a:cxn>
                <a:cxn ang="0">
                  <a:pos x="36" y="54"/>
                </a:cxn>
                <a:cxn ang="0">
                  <a:pos x="22" y="78"/>
                </a:cxn>
                <a:cxn ang="0">
                  <a:pos x="5" y="79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4" h="88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4" y="6"/>
                    <a:pt x="136" y="11"/>
                  </a:cubicBezTo>
                  <a:cubicBezTo>
                    <a:pt x="117" y="6"/>
                    <a:pt x="108" y="23"/>
                    <a:pt x="86" y="17"/>
                  </a:cubicBezTo>
                  <a:cubicBezTo>
                    <a:pt x="79" y="15"/>
                    <a:pt x="73" y="20"/>
                    <a:pt x="69" y="27"/>
                  </a:cubicBezTo>
                  <a:cubicBezTo>
                    <a:pt x="65" y="30"/>
                    <a:pt x="54" y="36"/>
                    <a:pt x="45" y="30"/>
                  </a:cubicBezTo>
                  <a:cubicBezTo>
                    <a:pt x="36" y="32"/>
                    <a:pt x="39" y="46"/>
                    <a:pt x="36" y="54"/>
                  </a:cubicBezTo>
                  <a:cubicBezTo>
                    <a:pt x="32" y="63"/>
                    <a:pt x="28" y="70"/>
                    <a:pt x="22" y="78"/>
                  </a:cubicBezTo>
                  <a:cubicBezTo>
                    <a:pt x="17" y="84"/>
                    <a:pt x="13" y="88"/>
                    <a:pt x="5" y="79"/>
                  </a:cubicBezTo>
                  <a:cubicBezTo>
                    <a:pt x="0" y="68"/>
                    <a:pt x="1" y="53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D84C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6" name="Freeform 841"/>
            <p:cNvSpPr>
              <a:spLocks/>
            </p:cNvSpPr>
            <p:nvPr/>
          </p:nvSpPr>
          <p:spPr bwMode="auto">
            <a:xfrm>
              <a:off x="2164172" y="1110658"/>
              <a:ext cx="1658419" cy="1073886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6" y="11"/>
                </a:cxn>
                <a:cxn ang="0">
                  <a:pos x="86" y="16"/>
                </a:cxn>
                <a:cxn ang="0">
                  <a:pos x="69" y="26"/>
                </a:cxn>
                <a:cxn ang="0">
                  <a:pos x="45" y="30"/>
                </a:cxn>
                <a:cxn ang="0">
                  <a:pos x="36" y="54"/>
                </a:cxn>
                <a:cxn ang="0">
                  <a:pos x="22" y="77"/>
                </a:cxn>
                <a:cxn ang="0">
                  <a:pos x="5" y="79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4" h="87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4" y="6"/>
                    <a:pt x="136" y="11"/>
                  </a:cubicBezTo>
                  <a:cubicBezTo>
                    <a:pt x="116" y="6"/>
                    <a:pt x="108" y="22"/>
                    <a:pt x="86" y="16"/>
                  </a:cubicBezTo>
                  <a:cubicBezTo>
                    <a:pt x="79" y="15"/>
                    <a:pt x="73" y="20"/>
                    <a:pt x="69" y="26"/>
                  </a:cubicBezTo>
                  <a:cubicBezTo>
                    <a:pt x="65" y="30"/>
                    <a:pt x="54" y="36"/>
                    <a:pt x="45" y="30"/>
                  </a:cubicBezTo>
                  <a:cubicBezTo>
                    <a:pt x="36" y="31"/>
                    <a:pt x="39" y="46"/>
                    <a:pt x="36" y="54"/>
                  </a:cubicBezTo>
                  <a:cubicBezTo>
                    <a:pt x="32" y="63"/>
                    <a:pt x="28" y="70"/>
                    <a:pt x="22" y="77"/>
                  </a:cubicBezTo>
                  <a:cubicBezTo>
                    <a:pt x="17" y="84"/>
                    <a:pt x="13" y="87"/>
                    <a:pt x="5" y="79"/>
                  </a:cubicBezTo>
                  <a:cubicBezTo>
                    <a:pt x="0" y="67"/>
                    <a:pt x="1" y="53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D94E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7" name="Freeform 842"/>
            <p:cNvSpPr>
              <a:spLocks/>
            </p:cNvSpPr>
            <p:nvPr/>
          </p:nvSpPr>
          <p:spPr bwMode="auto">
            <a:xfrm>
              <a:off x="2164172" y="1110658"/>
              <a:ext cx="1658419" cy="1073886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6" y="11"/>
                </a:cxn>
                <a:cxn ang="0">
                  <a:pos x="86" y="16"/>
                </a:cxn>
                <a:cxn ang="0">
                  <a:pos x="69" y="26"/>
                </a:cxn>
                <a:cxn ang="0">
                  <a:pos x="45" y="30"/>
                </a:cxn>
                <a:cxn ang="0">
                  <a:pos x="36" y="54"/>
                </a:cxn>
                <a:cxn ang="0">
                  <a:pos x="22" y="77"/>
                </a:cxn>
                <a:cxn ang="0">
                  <a:pos x="5" y="79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4" h="87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4" y="6"/>
                    <a:pt x="136" y="11"/>
                  </a:cubicBezTo>
                  <a:cubicBezTo>
                    <a:pt x="116" y="6"/>
                    <a:pt x="108" y="22"/>
                    <a:pt x="86" y="16"/>
                  </a:cubicBezTo>
                  <a:cubicBezTo>
                    <a:pt x="79" y="15"/>
                    <a:pt x="73" y="19"/>
                    <a:pt x="69" y="26"/>
                  </a:cubicBezTo>
                  <a:cubicBezTo>
                    <a:pt x="65" y="30"/>
                    <a:pt x="54" y="36"/>
                    <a:pt x="45" y="30"/>
                  </a:cubicBezTo>
                  <a:cubicBezTo>
                    <a:pt x="36" y="31"/>
                    <a:pt x="39" y="46"/>
                    <a:pt x="36" y="54"/>
                  </a:cubicBezTo>
                  <a:cubicBezTo>
                    <a:pt x="32" y="62"/>
                    <a:pt x="28" y="70"/>
                    <a:pt x="22" y="77"/>
                  </a:cubicBezTo>
                  <a:cubicBezTo>
                    <a:pt x="17" y="84"/>
                    <a:pt x="13" y="87"/>
                    <a:pt x="5" y="79"/>
                  </a:cubicBezTo>
                  <a:cubicBezTo>
                    <a:pt x="0" y="67"/>
                    <a:pt x="1" y="53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DB50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8" name="Freeform 843"/>
            <p:cNvSpPr>
              <a:spLocks/>
            </p:cNvSpPr>
            <p:nvPr/>
          </p:nvSpPr>
          <p:spPr bwMode="auto">
            <a:xfrm>
              <a:off x="2164167" y="1110658"/>
              <a:ext cx="1646902" cy="1073886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6" y="11"/>
                </a:cxn>
                <a:cxn ang="0">
                  <a:pos x="87" y="16"/>
                </a:cxn>
                <a:cxn ang="0">
                  <a:pos x="68" y="26"/>
                </a:cxn>
                <a:cxn ang="0">
                  <a:pos x="45" y="29"/>
                </a:cxn>
                <a:cxn ang="0">
                  <a:pos x="36" y="53"/>
                </a:cxn>
                <a:cxn ang="0">
                  <a:pos x="22" y="76"/>
                </a:cxn>
                <a:cxn ang="0">
                  <a:pos x="5" y="79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3" h="87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3" y="6"/>
                    <a:pt x="136" y="11"/>
                  </a:cubicBezTo>
                  <a:cubicBezTo>
                    <a:pt x="116" y="6"/>
                    <a:pt x="108" y="22"/>
                    <a:pt x="87" y="16"/>
                  </a:cubicBezTo>
                  <a:cubicBezTo>
                    <a:pt x="79" y="14"/>
                    <a:pt x="73" y="19"/>
                    <a:pt x="68" y="26"/>
                  </a:cubicBezTo>
                  <a:cubicBezTo>
                    <a:pt x="64" y="30"/>
                    <a:pt x="54" y="35"/>
                    <a:pt x="45" y="29"/>
                  </a:cubicBezTo>
                  <a:cubicBezTo>
                    <a:pt x="36" y="31"/>
                    <a:pt x="39" y="45"/>
                    <a:pt x="36" y="53"/>
                  </a:cubicBezTo>
                  <a:cubicBezTo>
                    <a:pt x="32" y="62"/>
                    <a:pt x="28" y="69"/>
                    <a:pt x="22" y="76"/>
                  </a:cubicBezTo>
                  <a:cubicBezTo>
                    <a:pt x="17" y="83"/>
                    <a:pt x="13" y="87"/>
                    <a:pt x="5" y="79"/>
                  </a:cubicBezTo>
                  <a:cubicBezTo>
                    <a:pt x="0" y="67"/>
                    <a:pt x="1" y="53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DC522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09" name="Freeform 844"/>
            <p:cNvSpPr>
              <a:spLocks/>
            </p:cNvSpPr>
            <p:nvPr/>
          </p:nvSpPr>
          <p:spPr bwMode="auto">
            <a:xfrm>
              <a:off x="2164167" y="1110658"/>
              <a:ext cx="1646902" cy="1073886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6" y="11"/>
                </a:cxn>
                <a:cxn ang="0">
                  <a:pos x="87" y="16"/>
                </a:cxn>
                <a:cxn ang="0">
                  <a:pos x="68" y="26"/>
                </a:cxn>
                <a:cxn ang="0">
                  <a:pos x="45" y="29"/>
                </a:cxn>
                <a:cxn ang="0">
                  <a:pos x="36" y="53"/>
                </a:cxn>
                <a:cxn ang="0">
                  <a:pos x="22" y="76"/>
                </a:cxn>
                <a:cxn ang="0">
                  <a:pos x="5" y="78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3" h="87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3" y="6"/>
                    <a:pt x="136" y="11"/>
                  </a:cubicBezTo>
                  <a:cubicBezTo>
                    <a:pt x="116" y="6"/>
                    <a:pt x="108" y="22"/>
                    <a:pt x="87" y="16"/>
                  </a:cubicBezTo>
                  <a:cubicBezTo>
                    <a:pt x="79" y="14"/>
                    <a:pt x="73" y="19"/>
                    <a:pt x="68" y="26"/>
                  </a:cubicBezTo>
                  <a:cubicBezTo>
                    <a:pt x="64" y="29"/>
                    <a:pt x="54" y="35"/>
                    <a:pt x="45" y="29"/>
                  </a:cubicBezTo>
                  <a:cubicBezTo>
                    <a:pt x="36" y="31"/>
                    <a:pt x="38" y="45"/>
                    <a:pt x="36" y="53"/>
                  </a:cubicBezTo>
                  <a:cubicBezTo>
                    <a:pt x="32" y="62"/>
                    <a:pt x="28" y="69"/>
                    <a:pt x="22" y="76"/>
                  </a:cubicBezTo>
                  <a:cubicBezTo>
                    <a:pt x="17" y="83"/>
                    <a:pt x="13" y="87"/>
                    <a:pt x="5" y="78"/>
                  </a:cubicBezTo>
                  <a:cubicBezTo>
                    <a:pt x="0" y="67"/>
                    <a:pt x="1" y="53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DC53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0" name="Freeform 845"/>
            <p:cNvSpPr>
              <a:spLocks/>
            </p:cNvSpPr>
            <p:nvPr/>
          </p:nvSpPr>
          <p:spPr bwMode="auto">
            <a:xfrm>
              <a:off x="2164167" y="1110860"/>
              <a:ext cx="1646902" cy="1061543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5" y="11"/>
                </a:cxn>
                <a:cxn ang="0">
                  <a:pos x="87" y="15"/>
                </a:cxn>
                <a:cxn ang="0">
                  <a:pos x="68" y="25"/>
                </a:cxn>
                <a:cxn ang="0">
                  <a:pos x="45" y="29"/>
                </a:cxn>
                <a:cxn ang="0">
                  <a:pos x="36" y="53"/>
                </a:cxn>
                <a:cxn ang="0">
                  <a:pos x="22" y="76"/>
                </a:cxn>
                <a:cxn ang="0">
                  <a:pos x="5" y="78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3" h="86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3" y="6"/>
                    <a:pt x="135" y="11"/>
                  </a:cubicBezTo>
                  <a:cubicBezTo>
                    <a:pt x="116" y="6"/>
                    <a:pt x="108" y="21"/>
                    <a:pt x="87" y="15"/>
                  </a:cubicBezTo>
                  <a:cubicBezTo>
                    <a:pt x="79" y="14"/>
                    <a:pt x="72" y="19"/>
                    <a:pt x="68" y="25"/>
                  </a:cubicBezTo>
                  <a:cubicBezTo>
                    <a:pt x="64" y="29"/>
                    <a:pt x="54" y="35"/>
                    <a:pt x="45" y="29"/>
                  </a:cubicBezTo>
                  <a:cubicBezTo>
                    <a:pt x="36" y="30"/>
                    <a:pt x="38" y="45"/>
                    <a:pt x="36" y="53"/>
                  </a:cubicBezTo>
                  <a:cubicBezTo>
                    <a:pt x="31" y="61"/>
                    <a:pt x="28" y="68"/>
                    <a:pt x="22" y="76"/>
                  </a:cubicBezTo>
                  <a:cubicBezTo>
                    <a:pt x="17" y="82"/>
                    <a:pt x="13" y="86"/>
                    <a:pt x="5" y="78"/>
                  </a:cubicBezTo>
                  <a:cubicBezTo>
                    <a:pt x="0" y="66"/>
                    <a:pt x="1" y="53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DD55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1" name="Freeform 846"/>
            <p:cNvSpPr>
              <a:spLocks/>
            </p:cNvSpPr>
            <p:nvPr/>
          </p:nvSpPr>
          <p:spPr bwMode="auto">
            <a:xfrm>
              <a:off x="2175684" y="1110860"/>
              <a:ext cx="1635386" cy="1061543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4" y="11"/>
                </a:cxn>
                <a:cxn ang="0">
                  <a:pos x="86" y="15"/>
                </a:cxn>
                <a:cxn ang="0">
                  <a:pos x="67" y="25"/>
                </a:cxn>
                <a:cxn ang="0">
                  <a:pos x="44" y="29"/>
                </a:cxn>
                <a:cxn ang="0">
                  <a:pos x="34" y="52"/>
                </a:cxn>
                <a:cxn ang="0">
                  <a:pos x="21" y="75"/>
                </a:cxn>
                <a:cxn ang="0">
                  <a:pos x="5" y="78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2" h="86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2" y="6"/>
                    <a:pt x="134" y="11"/>
                  </a:cubicBezTo>
                  <a:cubicBezTo>
                    <a:pt x="115" y="5"/>
                    <a:pt x="107" y="21"/>
                    <a:pt x="86" y="15"/>
                  </a:cubicBezTo>
                  <a:cubicBezTo>
                    <a:pt x="79" y="14"/>
                    <a:pt x="71" y="18"/>
                    <a:pt x="67" y="25"/>
                  </a:cubicBezTo>
                  <a:cubicBezTo>
                    <a:pt x="63" y="29"/>
                    <a:pt x="53" y="35"/>
                    <a:pt x="44" y="29"/>
                  </a:cubicBezTo>
                  <a:cubicBezTo>
                    <a:pt x="35" y="30"/>
                    <a:pt x="37" y="44"/>
                    <a:pt x="34" y="52"/>
                  </a:cubicBezTo>
                  <a:cubicBezTo>
                    <a:pt x="30" y="61"/>
                    <a:pt x="27" y="68"/>
                    <a:pt x="21" y="75"/>
                  </a:cubicBezTo>
                  <a:cubicBezTo>
                    <a:pt x="16" y="82"/>
                    <a:pt x="13" y="86"/>
                    <a:pt x="5" y="78"/>
                  </a:cubicBezTo>
                  <a:cubicBezTo>
                    <a:pt x="0" y="66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DE57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2" name="Freeform 847"/>
            <p:cNvSpPr>
              <a:spLocks/>
            </p:cNvSpPr>
            <p:nvPr/>
          </p:nvSpPr>
          <p:spPr bwMode="auto">
            <a:xfrm>
              <a:off x="2175684" y="1110860"/>
              <a:ext cx="1635386" cy="1061543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4" y="11"/>
                </a:cxn>
                <a:cxn ang="0">
                  <a:pos x="86" y="15"/>
                </a:cxn>
                <a:cxn ang="0">
                  <a:pos x="67" y="25"/>
                </a:cxn>
                <a:cxn ang="0">
                  <a:pos x="44" y="28"/>
                </a:cxn>
                <a:cxn ang="0">
                  <a:pos x="34" y="52"/>
                </a:cxn>
                <a:cxn ang="0">
                  <a:pos x="21" y="75"/>
                </a:cxn>
                <a:cxn ang="0">
                  <a:pos x="5" y="77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2" h="86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2" y="5"/>
                    <a:pt x="134" y="11"/>
                  </a:cubicBezTo>
                  <a:cubicBezTo>
                    <a:pt x="114" y="5"/>
                    <a:pt x="107" y="21"/>
                    <a:pt x="86" y="15"/>
                  </a:cubicBezTo>
                  <a:cubicBezTo>
                    <a:pt x="79" y="13"/>
                    <a:pt x="71" y="18"/>
                    <a:pt x="67" y="25"/>
                  </a:cubicBezTo>
                  <a:cubicBezTo>
                    <a:pt x="63" y="29"/>
                    <a:pt x="53" y="34"/>
                    <a:pt x="44" y="28"/>
                  </a:cubicBezTo>
                  <a:cubicBezTo>
                    <a:pt x="34" y="30"/>
                    <a:pt x="37" y="44"/>
                    <a:pt x="34" y="52"/>
                  </a:cubicBezTo>
                  <a:cubicBezTo>
                    <a:pt x="30" y="61"/>
                    <a:pt x="27" y="68"/>
                    <a:pt x="21" y="75"/>
                  </a:cubicBezTo>
                  <a:cubicBezTo>
                    <a:pt x="16" y="81"/>
                    <a:pt x="13" y="86"/>
                    <a:pt x="5" y="77"/>
                  </a:cubicBezTo>
                  <a:cubicBezTo>
                    <a:pt x="0" y="66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DF592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3" name="Freeform 848"/>
            <p:cNvSpPr>
              <a:spLocks/>
            </p:cNvSpPr>
            <p:nvPr/>
          </p:nvSpPr>
          <p:spPr bwMode="auto">
            <a:xfrm>
              <a:off x="2175684" y="1110657"/>
              <a:ext cx="1635386" cy="1049198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4" y="11"/>
                </a:cxn>
                <a:cxn ang="0">
                  <a:pos x="86" y="15"/>
                </a:cxn>
                <a:cxn ang="0">
                  <a:pos x="67" y="25"/>
                </a:cxn>
                <a:cxn ang="0">
                  <a:pos x="44" y="28"/>
                </a:cxn>
                <a:cxn ang="0">
                  <a:pos x="34" y="52"/>
                </a:cxn>
                <a:cxn ang="0">
                  <a:pos x="21" y="74"/>
                </a:cxn>
                <a:cxn ang="0">
                  <a:pos x="5" y="77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2" h="85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2" y="5"/>
                    <a:pt x="134" y="11"/>
                  </a:cubicBezTo>
                  <a:cubicBezTo>
                    <a:pt x="114" y="5"/>
                    <a:pt x="108" y="21"/>
                    <a:pt x="86" y="15"/>
                  </a:cubicBezTo>
                  <a:cubicBezTo>
                    <a:pt x="79" y="13"/>
                    <a:pt x="71" y="18"/>
                    <a:pt x="67" y="25"/>
                  </a:cubicBezTo>
                  <a:cubicBezTo>
                    <a:pt x="63" y="29"/>
                    <a:pt x="52" y="34"/>
                    <a:pt x="44" y="28"/>
                  </a:cubicBezTo>
                  <a:cubicBezTo>
                    <a:pt x="34" y="30"/>
                    <a:pt x="37" y="44"/>
                    <a:pt x="34" y="52"/>
                  </a:cubicBezTo>
                  <a:cubicBezTo>
                    <a:pt x="30" y="60"/>
                    <a:pt x="27" y="67"/>
                    <a:pt x="21" y="74"/>
                  </a:cubicBezTo>
                  <a:cubicBezTo>
                    <a:pt x="16" y="81"/>
                    <a:pt x="13" y="85"/>
                    <a:pt x="5" y="77"/>
                  </a:cubicBezTo>
                  <a:cubicBezTo>
                    <a:pt x="0" y="65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15B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4" name="Freeform 849"/>
            <p:cNvSpPr>
              <a:spLocks/>
            </p:cNvSpPr>
            <p:nvPr/>
          </p:nvSpPr>
          <p:spPr bwMode="auto">
            <a:xfrm>
              <a:off x="2175684" y="1110657"/>
              <a:ext cx="1623868" cy="1049198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4" y="11"/>
                </a:cxn>
                <a:cxn ang="0">
                  <a:pos x="86" y="14"/>
                </a:cxn>
                <a:cxn ang="0">
                  <a:pos x="67" y="24"/>
                </a:cxn>
                <a:cxn ang="0">
                  <a:pos x="44" y="28"/>
                </a:cxn>
                <a:cxn ang="0">
                  <a:pos x="34" y="52"/>
                </a:cxn>
                <a:cxn ang="0">
                  <a:pos x="21" y="74"/>
                </a:cxn>
                <a:cxn ang="0">
                  <a:pos x="5" y="77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1" h="85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1" y="5"/>
                    <a:pt x="134" y="11"/>
                  </a:cubicBezTo>
                  <a:cubicBezTo>
                    <a:pt x="114" y="5"/>
                    <a:pt x="108" y="21"/>
                    <a:pt x="86" y="14"/>
                  </a:cubicBezTo>
                  <a:cubicBezTo>
                    <a:pt x="79" y="13"/>
                    <a:pt x="71" y="18"/>
                    <a:pt x="67" y="24"/>
                  </a:cubicBezTo>
                  <a:cubicBezTo>
                    <a:pt x="63" y="28"/>
                    <a:pt x="52" y="34"/>
                    <a:pt x="44" y="28"/>
                  </a:cubicBezTo>
                  <a:cubicBezTo>
                    <a:pt x="34" y="30"/>
                    <a:pt x="37" y="43"/>
                    <a:pt x="34" y="52"/>
                  </a:cubicBezTo>
                  <a:cubicBezTo>
                    <a:pt x="30" y="60"/>
                    <a:pt x="27" y="67"/>
                    <a:pt x="21" y="74"/>
                  </a:cubicBezTo>
                  <a:cubicBezTo>
                    <a:pt x="16" y="81"/>
                    <a:pt x="13" y="85"/>
                    <a:pt x="5" y="77"/>
                  </a:cubicBezTo>
                  <a:cubicBezTo>
                    <a:pt x="0" y="65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25D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5" name="Freeform 850"/>
            <p:cNvSpPr>
              <a:spLocks/>
            </p:cNvSpPr>
            <p:nvPr/>
          </p:nvSpPr>
          <p:spPr bwMode="auto">
            <a:xfrm>
              <a:off x="2175684" y="1110657"/>
              <a:ext cx="1623868" cy="1049198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4" y="10"/>
                </a:cxn>
                <a:cxn ang="0">
                  <a:pos x="86" y="14"/>
                </a:cxn>
                <a:cxn ang="0">
                  <a:pos x="67" y="24"/>
                </a:cxn>
                <a:cxn ang="0">
                  <a:pos x="44" y="28"/>
                </a:cxn>
                <a:cxn ang="0">
                  <a:pos x="34" y="51"/>
                </a:cxn>
                <a:cxn ang="0">
                  <a:pos x="21" y="74"/>
                </a:cxn>
                <a:cxn ang="0">
                  <a:pos x="5" y="77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1" h="85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1" y="5"/>
                    <a:pt x="134" y="10"/>
                  </a:cubicBezTo>
                  <a:cubicBezTo>
                    <a:pt x="114" y="5"/>
                    <a:pt x="108" y="20"/>
                    <a:pt x="86" y="14"/>
                  </a:cubicBezTo>
                  <a:cubicBezTo>
                    <a:pt x="79" y="13"/>
                    <a:pt x="71" y="17"/>
                    <a:pt x="67" y="24"/>
                  </a:cubicBezTo>
                  <a:cubicBezTo>
                    <a:pt x="63" y="28"/>
                    <a:pt x="52" y="34"/>
                    <a:pt x="44" y="28"/>
                  </a:cubicBezTo>
                  <a:cubicBezTo>
                    <a:pt x="34" y="29"/>
                    <a:pt x="36" y="43"/>
                    <a:pt x="34" y="51"/>
                  </a:cubicBezTo>
                  <a:cubicBezTo>
                    <a:pt x="30" y="60"/>
                    <a:pt x="27" y="66"/>
                    <a:pt x="21" y="74"/>
                  </a:cubicBezTo>
                  <a:cubicBezTo>
                    <a:pt x="16" y="80"/>
                    <a:pt x="13" y="85"/>
                    <a:pt x="5" y="77"/>
                  </a:cubicBezTo>
                  <a:cubicBezTo>
                    <a:pt x="0" y="65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35F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6" name="Freeform 851"/>
            <p:cNvSpPr>
              <a:spLocks/>
            </p:cNvSpPr>
            <p:nvPr/>
          </p:nvSpPr>
          <p:spPr bwMode="auto">
            <a:xfrm>
              <a:off x="2175684" y="1110657"/>
              <a:ext cx="1623868" cy="1049198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4" y="10"/>
                </a:cxn>
                <a:cxn ang="0">
                  <a:pos x="86" y="14"/>
                </a:cxn>
                <a:cxn ang="0">
                  <a:pos x="67" y="24"/>
                </a:cxn>
                <a:cxn ang="0">
                  <a:pos x="44" y="27"/>
                </a:cxn>
                <a:cxn ang="0">
                  <a:pos x="33" y="51"/>
                </a:cxn>
                <a:cxn ang="0">
                  <a:pos x="21" y="73"/>
                </a:cxn>
                <a:cxn ang="0">
                  <a:pos x="5" y="76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1" h="85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1" y="5"/>
                    <a:pt x="134" y="10"/>
                  </a:cubicBezTo>
                  <a:cubicBezTo>
                    <a:pt x="114" y="5"/>
                    <a:pt x="108" y="20"/>
                    <a:pt x="86" y="14"/>
                  </a:cubicBezTo>
                  <a:cubicBezTo>
                    <a:pt x="79" y="13"/>
                    <a:pt x="71" y="17"/>
                    <a:pt x="67" y="24"/>
                  </a:cubicBezTo>
                  <a:cubicBezTo>
                    <a:pt x="63" y="28"/>
                    <a:pt x="52" y="33"/>
                    <a:pt x="44" y="27"/>
                  </a:cubicBezTo>
                  <a:cubicBezTo>
                    <a:pt x="34" y="29"/>
                    <a:pt x="36" y="43"/>
                    <a:pt x="33" y="51"/>
                  </a:cubicBezTo>
                  <a:cubicBezTo>
                    <a:pt x="29" y="60"/>
                    <a:pt x="27" y="66"/>
                    <a:pt x="21" y="73"/>
                  </a:cubicBezTo>
                  <a:cubicBezTo>
                    <a:pt x="16" y="80"/>
                    <a:pt x="13" y="85"/>
                    <a:pt x="5" y="76"/>
                  </a:cubicBezTo>
                  <a:cubicBezTo>
                    <a:pt x="0" y="65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461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7" name="Freeform 852"/>
            <p:cNvSpPr>
              <a:spLocks/>
            </p:cNvSpPr>
            <p:nvPr/>
          </p:nvSpPr>
          <p:spPr bwMode="auto">
            <a:xfrm>
              <a:off x="2175684" y="1110859"/>
              <a:ext cx="1623868" cy="1036855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3" y="10"/>
                </a:cxn>
                <a:cxn ang="0">
                  <a:pos x="87" y="14"/>
                </a:cxn>
                <a:cxn ang="0">
                  <a:pos x="67" y="24"/>
                </a:cxn>
                <a:cxn ang="0">
                  <a:pos x="43" y="27"/>
                </a:cxn>
                <a:cxn ang="0">
                  <a:pos x="33" y="51"/>
                </a:cxn>
                <a:cxn ang="0">
                  <a:pos x="21" y="73"/>
                </a:cxn>
                <a:cxn ang="0">
                  <a:pos x="5" y="76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1" h="84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1" y="5"/>
                    <a:pt x="133" y="10"/>
                  </a:cubicBezTo>
                  <a:cubicBezTo>
                    <a:pt x="114" y="5"/>
                    <a:pt x="108" y="20"/>
                    <a:pt x="87" y="14"/>
                  </a:cubicBezTo>
                  <a:cubicBezTo>
                    <a:pt x="79" y="12"/>
                    <a:pt x="71" y="17"/>
                    <a:pt x="67" y="24"/>
                  </a:cubicBezTo>
                  <a:cubicBezTo>
                    <a:pt x="63" y="28"/>
                    <a:pt x="52" y="33"/>
                    <a:pt x="43" y="27"/>
                  </a:cubicBezTo>
                  <a:cubicBezTo>
                    <a:pt x="34" y="29"/>
                    <a:pt x="36" y="42"/>
                    <a:pt x="33" y="51"/>
                  </a:cubicBezTo>
                  <a:cubicBezTo>
                    <a:pt x="29" y="59"/>
                    <a:pt x="27" y="66"/>
                    <a:pt x="21" y="73"/>
                  </a:cubicBezTo>
                  <a:cubicBezTo>
                    <a:pt x="16" y="79"/>
                    <a:pt x="13" y="84"/>
                    <a:pt x="5" y="76"/>
                  </a:cubicBezTo>
                  <a:cubicBezTo>
                    <a:pt x="0" y="64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562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8" name="Freeform 853"/>
            <p:cNvSpPr>
              <a:spLocks/>
            </p:cNvSpPr>
            <p:nvPr/>
          </p:nvSpPr>
          <p:spPr bwMode="auto">
            <a:xfrm>
              <a:off x="2175684" y="1110859"/>
              <a:ext cx="1623868" cy="1036855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3" y="10"/>
                </a:cxn>
                <a:cxn ang="0">
                  <a:pos x="87" y="14"/>
                </a:cxn>
                <a:cxn ang="0">
                  <a:pos x="67" y="23"/>
                </a:cxn>
                <a:cxn ang="0">
                  <a:pos x="43" y="27"/>
                </a:cxn>
                <a:cxn ang="0">
                  <a:pos x="33" y="50"/>
                </a:cxn>
                <a:cxn ang="0">
                  <a:pos x="21" y="72"/>
                </a:cxn>
                <a:cxn ang="0">
                  <a:pos x="5" y="76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1" h="84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1" y="5"/>
                    <a:pt x="133" y="10"/>
                  </a:cubicBezTo>
                  <a:cubicBezTo>
                    <a:pt x="114" y="5"/>
                    <a:pt x="108" y="20"/>
                    <a:pt x="87" y="14"/>
                  </a:cubicBezTo>
                  <a:cubicBezTo>
                    <a:pt x="79" y="12"/>
                    <a:pt x="71" y="17"/>
                    <a:pt x="67" y="23"/>
                  </a:cubicBezTo>
                  <a:cubicBezTo>
                    <a:pt x="63" y="27"/>
                    <a:pt x="52" y="33"/>
                    <a:pt x="43" y="27"/>
                  </a:cubicBezTo>
                  <a:cubicBezTo>
                    <a:pt x="34" y="29"/>
                    <a:pt x="36" y="42"/>
                    <a:pt x="33" y="50"/>
                  </a:cubicBezTo>
                  <a:cubicBezTo>
                    <a:pt x="29" y="59"/>
                    <a:pt x="27" y="65"/>
                    <a:pt x="21" y="72"/>
                  </a:cubicBezTo>
                  <a:cubicBezTo>
                    <a:pt x="16" y="79"/>
                    <a:pt x="13" y="84"/>
                    <a:pt x="5" y="76"/>
                  </a:cubicBezTo>
                  <a:cubicBezTo>
                    <a:pt x="0" y="64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66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19" name="Freeform 854"/>
            <p:cNvSpPr>
              <a:spLocks/>
            </p:cNvSpPr>
            <p:nvPr/>
          </p:nvSpPr>
          <p:spPr bwMode="auto">
            <a:xfrm>
              <a:off x="2175684" y="1110859"/>
              <a:ext cx="1623868" cy="1036855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3" y="10"/>
                </a:cxn>
                <a:cxn ang="0">
                  <a:pos x="87" y="13"/>
                </a:cxn>
                <a:cxn ang="0">
                  <a:pos x="66" y="23"/>
                </a:cxn>
                <a:cxn ang="0">
                  <a:pos x="43" y="27"/>
                </a:cxn>
                <a:cxn ang="0">
                  <a:pos x="33" y="50"/>
                </a:cxn>
                <a:cxn ang="0">
                  <a:pos x="21" y="72"/>
                </a:cxn>
                <a:cxn ang="0">
                  <a:pos x="6" y="75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1" h="84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1" y="5"/>
                    <a:pt x="133" y="10"/>
                  </a:cubicBezTo>
                  <a:cubicBezTo>
                    <a:pt x="113" y="5"/>
                    <a:pt x="108" y="19"/>
                    <a:pt x="87" y="13"/>
                  </a:cubicBezTo>
                  <a:cubicBezTo>
                    <a:pt x="80" y="12"/>
                    <a:pt x="71" y="16"/>
                    <a:pt x="66" y="23"/>
                  </a:cubicBezTo>
                  <a:cubicBezTo>
                    <a:pt x="62" y="27"/>
                    <a:pt x="52" y="33"/>
                    <a:pt x="43" y="27"/>
                  </a:cubicBezTo>
                  <a:cubicBezTo>
                    <a:pt x="34" y="28"/>
                    <a:pt x="36" y="42"/>
                    <a:pt x="33" y="50"/>
                  </a:cubicBezTo>
                  <a:cubicBezTo>
                    <a:pt x="29" y="59"/>
                    <a:pt x="27" y="65"/>
                    <a:pt x="21" y="72"/>
                  </a:cubicBezTo>
                  <a:cubicBezTo>
                    <a:pt x="16" y="79"/>
                    <a:pt x="14" y="84"/>
                    <a:pt x="6" y="75"/>
                  </a:cubicBezTo>
                  <a:cubicBezTo>
                    <a:pt x="1" y="64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766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0" name="Freeform 855"/>
            <p:cNvSpPr>
              <a:spLocks/>
            </p:cNvSpPr>
            <p:nvPr/>
          </p:nvSpPr>
          <p:spPr bwMode="auto">
            <a:xfrm>
              <a:off x="2175684" y="1110657"/>
              <a:ext cx="1623868" cy="1024512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3" y="10"/>
                </a:cxn>
                <a:cxn ang="0">
                  <a:pos x="87" y="13"/>
                </a:cxn>
                <a:cxn ang="0">
                  <a:pos x="66" y="23"/>
                </a:cxn>
                <a:cxn ang="0">
                  <a:pos x="43" y="26"/>
                </a:cxn>
                <a:cxn ang="0">
                  <a:pos x="33" y="50"/>
                </a:cxn>
                <a:cxn ang="0">
                  <a:pos x="21" y="72"/>
                </a:cxn>
                <a:cxn ang="0">
                  <a:pos x="6" y="75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1" h="83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1" y="5"/>
                    <a:pt x="133" y="10"/>
                  </a:cubicBezTo>
                  <a:cubicBezTo>
                    <a:pt x="113" y="5"/>
                    <a:pt x="108" y="19"/>
                    <a:pt x="87" y="13"/>
                  </a:cubicBezTo>
                  <a:cubicBezTo>
                    <a:pt x="80" y="12"/>
                    <a:pt x="71" y="16"/>
                    <a:pt x="66" y="23"/>
                  </a:cubicBezTo>
                  <a:cubicBezTo>
                    <a:pt x="62" y="27"/>
                    <a:pt x="52" y="32"/>
                    <a:pt x="43" y="26"/>
                  </a:cubicBezTo>
                  <a:cubicBezTo>
                    <a:pt x="34" y="28"/>
                    <a:pt x="35" y="41"/>
                    <a:pt x="33" y="50"/>
                  </a:cubicBezTo>
                  <a:cubicBezTo>
                    <a:pt x="29" y="58"/>
                    <a:pt x="27" y="64"/>
                    <a:pt x="21" y="72"/>
                  </a:cubicBezTo>
                  <a:cubicBezTo>
                    <a:pt x="16" y="78"/>
                    <a:pt x="14" y="83"/>
                    <a:pt x="6" y="75"/>
                  </a:cubicBezTo>
                  <a:cubicBezTo>
                    <a:pt x="1" y="63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967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1" name="Freeform 856"/>
            <p:cNvSpPr>
              <a:spLocks/>
            </p:cNvSpPr>
            <p:nvPr/>
          </p:nvSpPr>
          <p:spPr bwMode="auto">
            <a:xfrm>
              <a:off x="2175708" y="1110657"/>
              <a:ext cx="1612351" cy="1024512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3" y="10"/>
                </a:cxn>
                <a:cxn ang="0">
                  <a:pos x="87" y="13"/>
                </a:cxn>
                <a:cxn ang="0">
                  <a:pos x="66" y="23"/>
                </a:cxn>
                <a:cxn ang="0">
                  <a:pos x="43" y="26"/>
                </a:cxn>
                <a:cxn ang="0">
                  <a:pos x="33" y="49"/>
                </a:cxn>
                <a:cxn ang="0">
                  <a:pos x="21" y="71"/>
                </a:cxn>
                <a:cxn ang="0">
                  <a:pos x="6" y="75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0" h="83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0" y="5"/>
                    <a:pt x="133" y="10"/>
                  </a:cubicBezTo>
                  <a:cubicBezTo>
                    <a:pt x="113" y="4"/>
                    <a:pt x="109" y="19"/>
                    <a:pt x="87" y="13"/>
                  </a:cubicBezTo>
                  <a:cubicBezTo>
                    <a:pt x="80" y="11"/>
                    <a:pt x="70" y="16"/>
                    <a:pt x="66" y="23"/>
                  </a:cubicBezTo>
                  <a:cubicBezTo>
                    <a:pt x="62" y="27"/>
                    <a:pt x="52" y="32"/>
                    <a:pt x="43" y="26"/>
                  </a:cubicBezTo>
                  <a:cubicBezTo>
                    <a:pt x="34" y="28"/>
                    <a:pt x="35" y="41"/>
                    <a:pt x="33" y="49"/>
                  </a:cubicBezTo>
                  <a:cubicBezTo>
                    <a:pt x="28" y="58"/>
                    <a:pt x="27" y="64"/>
                    <a:pt x="21" y="71"/>
                  </a:cubicBezTo>
                  <a:cubicBezTo>
                    <a:pt x="16" y="78"/>
                    <a:pt x="14" y="83"/>
                    <a:pt x="6" y="75"/>
                  </a:cubicBezTo>
                  <a:cubicBezTo>
                    <a:pt x="1" y="63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A69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2" name="Freeform 857"/>
            <p:cNvSpPr>
              <a:spLocks/>
            </p:cNvSpPr>
            <p:nvPr/>
          </p:nvSpPr>
          <p:spPr bwMode="auto">
            <a:xfrm>
              <a:off x="2175708" y="1110657"/>
              <a:ext cx="1612351" cy="1024512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3" y="10"/>
                </a:cxn>
                <a:cxn ang="0">
                  <a:pos x="87" y="13"/>
                </a:cxn>
                <a:cxn ang="0">
                  <a:pos x="66" y="23"/>
                </a:cxn>
                <a:cxn ang="0">
                  <a:pos x="43" y="26"/>
                </a:cxn>
                <a:cxn ang="0">
                  <a:pos x="32" y="49"/>
                </a:cxn>
                <a:cxn ang="0">
                  <a:pos x="21" y="71"/>
                </a:cxn>
                <a:cxn ang="0">
                  <a:pos x="6" y="75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40" h="83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8" y="3"/>
                    <a:pt x="140" y="5"/>
                    <a:pt x="133" y="10"/>
                  </a:cubicBezTo>
                  <a:cubicBezTo>
                    <a:pt x="113" y="4"/>
                    <a:pt x="109" y="19"/>
                    <a:pt x="87" y="13"/>
                  </a:cubicBezTo>
                  <a:cubicBezTo>
                    <a:pt x="80" y="11"/>
                    <a:pt x="70" y="16"/>
                    <a:pt x="66" y="23"/>
                  </a:cubicBezTo>
                  <a:cubicBezTo>
                    <a:pt x="62" y="26"/>
                    <a:pt x="52" y="32"/>
                    <a:pt x="43" y="26"/>
                  </a:cubicBezTo>
                  <a:cubicBezTo>
                    <a:pt x="34" y="28"/>
                    <a:pt x="35" y="41"/>
                    <a:pt x="32" y="49"/>
                  </a:cubicBezTo>
                  <a:cubicBezTo>
                    <a:pt x="28" y="58"/>
                    <a:pt x="27" y="64"/>
                    <a:pt x="21" y="71"/>
                  </a:cubicBezTo>
                  <a:cubicBezTo>
                    <a:pt x="16" y="77"/>
                    <a:pt x="14" y="83"/>
                    <a:pt x="6" y="75"/>
                  </a:cubicBezTo>
                  <a:cubicBezTo>
                    <a:pt x="1" y="63"/>
                    <a:pt x="0" y="53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B6B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3" name="Freeform 858"/>
            <p:cNvSpPr>
              <a:spLocks/>
            </p:cNvSpPr>
            <p:nvPr/>
          </p:nvSpPr>
          <p:spPr bwMode="auto">
            <a:xfrm>
              <a:off x="2152650" y="1110860"/>
              <a:ext cx="1635386" cy="925763"/>
            </a:xfrm>
            <a:custGeom>
              <a:avLst/>
              <a:gdLst/>
              <a:ahLst/>
              <a:cxnLst>
                <a:cxn ang="0">
                  <a:pos x="95" y="2"/>
                </a:cxn>
                <a:cxn ang="0">
                  <a:pos x="123" y="1"/>
                </a:cxn>
                <a:cxn ang="0">
                  <a:pos x="134" y="10"/>
                </a:cxn>
                <a:cxn ang="0">
                  <a:pos x="85" y="8"/>
                </a:cxn>
                <a:cxn ang="0">
                  <a:pos x="71" y="17"/>
                </a:cxn>
                <a:cxn ang="0">
                  <a:pos x="50" y="19"/>
                </a:cxn>
                <a:cxn ang="0">
                  <a:pos x="30" y="33"/>
                </a:cxn>
                <a:cxn ang="0">
                  <a:pos x="27" y="52"/>
                </a:cxn>
                <a:cxn ang="0">
                  <a:pos x="6" y="68"/>
                </a:cxn>
                <a:cxn ang="0">
                  <a:pos x="7" y="38"/>
                </a:cxn>
                <a:cxn ang="0">
                  <a:pos x="37" y="12"/>
                </a:cxn>
                <a:cxn ang="0">
                  <a:pos x="95" y="2"/>
                </a:cxn>
              </a:cxnLst>
              <a:rect l="0" t="0" r="r" b="b"/>
              <a:pathLst>
                <a:path w="142" h="75">
                  <a:moveTo>
                    <a:pt x="95" y="2"/>
                  </a:moveTo>
                  <a:cubicBezTo>
                    <a:pt x="102" y="2"/>
                    <a:pt x="109" y="1"/>
                    <a:pt x="123" y="1"/>
                  </a:cubicBezTo>
                  <a:cubicBezTo>
                    <a:pt x="130" y="3"/>
                    <a:pt x="142" y="4"/>
                    <a:pt x="134" y="10"/>
                  </a:cubicBezTo>
                  <a:cubicBezTo>
                    <a:pt x="115" y="4"/>
                    <a:pt x="106" y="14"/>
                    <a:pt x="85" y="8"/>
                  </a:cubicBezTo>
                  <a:cubicBezTo>
                    <a:pt x="77" y="6"/>
                    <a:pt x="76" y="10"/>
                    <a:pt x="71" y="17"/>
                  </a:cubicBezTo>
                  <a:cubicBezTo>
                    <a:pt x="67" y="21"/>
                    <a:pt x="58" y="23"/>
                    <a:pt x="50" y="19"/>
                  </a:cubicBezTo>
                  <a:cubicBezTo>
                    <a:pt x="41" y="21"/>
                    <a:pt x="33" y="24"/>
                    <a:pt x="30" y="33"/>
                  </a:cubicBezTo>
                  <a:cubicBezTo>
                    <a:pt x="26" y="41"/>
                    <a:pt x="29" y="44"/>
                    <a:pt x="27" y="52"/>
                  </a:cubicBezTo>
                  <a:cubicBezTo>
                    <a:pt x="24" y="61"/>
                    <a:pt x="10" y="75"/>
                    <a:pt x="6" y="68"/>
                  </a:cubicBezTo>
                  <a:cubicBezTo>
                    <a:pt x="0" y="63"/>
                    <a:pt x="5" y="44"/>
                    <a:pt x="7" y="38"/>
                  </a:cubicBezTo>
                  <a:cubicBezTo>
                    <a:pt x="12" y="27"/>
                    <a:pt x="22" y="17"/>
                    <a:pt x="37" y="12"/>
                  </a:cubicBezTo>
                  <a:cubicBezTo>
                    <a:pt x="37" y="12"/>
                    <a:pt x="64" y="0"/>
                    <a:pt x="95" y="2"/>
                  </a:cubicBezTo>
                  <a:close/>
                </a:path>
              </a:pathLst>
            </a:custGeom>
            <a:solidFill>
              <a:srgbClr val="EB6B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4" name="Freeform 859"/>
            <p:cNvSpPr>
              <a:spLocks/>
            </p:cNvSpPr>
            <p:nvPr/>
          </p:nvSpPr>
          <p:spPr bwMode="auto">
            <a:xfrm>
              <a:off x="2152650" y="1110658"/>
              <a:ext cx="1635386" cy="913420"/>
            </a:xfrm>
            <a:custGeom>
              <a:avLst/>
              <a:gdLst/>
              <a:ahLst/>
              <a:cxnLst>
                <a:cxn ang="0">
                  <a:pos x="95" y="2"/>
                </a:cxn>
                <a:cxn ang="0">
                  <a:pos x="123" y="1"/>
                </a:cxn>
                <a:cxn ang="0">
                  <a:pos x="134" y="9"/>
                </a:cxn>
                <a:cxn ang="0">
                  <a:pos x="85" y="7"/>
                </a:cxn>
                <a:cxn ang="0">
                  <a:pos x="71" y="17"/>
                </a:cxn>
                <a:cxn ang="0">
                  <a:pos x="50" y="19"/>
                </a:cxn>
                <a:cxn ang="0">
                  <a:pos x="29" y="32"/>
                </a:cxn>
                <a:cxn ang="0">
                  <a:pos x="26" y="52"/>
                </a:cxn>
                <a:cxn ang="0">
                  <a:pos x="6" y="67"/>
                </a:cxn>
                <a:cxn ang="0">
                  <a:pos x="7" y="38"/>
                </a:cxn>
                <a:cxn ang="0">
                  <a:pos x="37" y="12"/>
                </a:cxn>
                <a:cxn ang="0">
                  <a:pos x="95" y="2"/>
                </a:cxn>
              </a:cxnLst>
              <a:rect l="0" t="0" r="r" b="b"/>
              <a:pathLst>
                <a:path w="142" h="74">
                  <a:moveTo>
                    <a:pt x="95" y="2"/>
                  </a:moveTo>
                  <a:cubicBezTo>
                    <a:pt x="102" y="2"/>
                    <a:pt x="109" y="1"/>
                    <a:pt x="123" y="1"/>
                  </a:cubicBezTo>
                  <a:cubicBezTo>
                    <a:pt x="130" y="3"/>
                    <a:pt x="142" y="4"/>
                    <a:pt x="134" y="9"/>
                  </a:cubicBezTo>
                  <a:cubicBezTo>
                    <a:pt x="115" y="4"/>
                    <a:pt x="106" y="14"/>
                    <a:pt x="85" y="7"/>
                  </a:cubicBezTo>
                  <a:cubicBezTo>
                    <a:pt x="77" y="6"/>
                    <a:pt x="75" y="10"/>
                    <a:pt x="71" y="17"/>
                  </a:cubicBezTo>
                  <a:cubicBezTo>
                    <a:pt x="67" y="20"/>
                    <a:pt x="58" y="22"/>
                    <a:pt x="50" y="19"/>
                  </a:cubicBezTo>
                  <a:cubicBezTo>
                    <a:pt x="41" y="20"/>
                    <a:pt x="32" y="24"/>
                    <a:pt x="29" y="32"/>
                  </a:cubicBezTo>
                  <a:cubicBezTo>
                    <a:pt x="25" y="41"/>
                    <a:pt x="28" y="43"/>
                    <a:pt x="26" y="52"/>
                  </a:cubicBezTo>
                  <a:cubicBezTo>
                    <a:pt x="23" y="61"/>
                    <a:pt x="10" y="74"/>
                    <a:pt x="6" y="67"/>
                  </a:cubicBezTo>
                  <a:cubicBezTo>
                    <a:pt x="0" y="62"/>
                    <a:pt x="5" y="44"/>
                    <a:pt x="7" y="38"/>
                  </a:cubicBezTo>
                  <a:cubicBezTo>
                    <a:pt x="12" y="27"/>
                    <a:pt x="22" y="17"/>
                    <a:pt x="37" y="12"/>
                  </a:cubicBezTo>
                  <a:cubicBezTo>
                    <a:pt x="37" y="12"/>
                    <a:pt x="64" y="0"/>
                    <a:pt x="95" y="2"/>
                  </a:cubicBezTo>
                  <a:close/>
                </a:path>
              </a:pathLst>
            </a:custGeom>
            <a:solidFill>
              <a:srgbClr val="EB6C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5" name="Freeform 860"/>
            <p:cNvSpPr>
              <a:spLocks/>
            </p:cNvSpPr>
            <p:nvPr/>
          </p:nvSpPr>
          <p:spPr bwMode="auto">
            <a:xfrm>
              <a:off x="2164167" y="1110860"/>
              <a:ext cx="1623868" cy="901077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3" y="9"/>
                </a:cxn>
                <a:cxn ang="0">
                  <a:pos x="84" y="7"/>
                </a:cxn>
                <a:cxn ang="0">
                  <a:pos x="70" y="16"/>
                </a:cxn>
                <a:cxn ang="0">
                  <a:pos x="49" y="18"/>
                </a:cxn>
                <a:cxn ang="0">
                  <a:pos x="28" y="32"/>
                </a:cxn>
                <a:cxn ang="0">
                  <a:pos x="25" y="51"/>
                </a:cxn>
                <a:cxn ang="0">
                  <a:pos x="5" y="67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1" h="73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9" y="3"/>
                    <a:pt x="141" y="4"/>
                    <a:pt x="133" y="9"/>
                  </a:cubicBezTo>
                  <a:cubicBezTo>
                    <a:pt x="114" y="4"/>
                    <a:pt x="105" y="13"/>
                    <a:pt x="84" y="7"/>
                  </a:cubicBezTo>
                  <a:cubicBezTo>
                    <a:pt x="76" y="6"/>
                    <a:pt x="74" y="9"/>
                    <a:pt x="70" y="16"/>
                  </a:cubicBezTo>
                  <a:cubicBezTo>
                    <a:pt x="66" y="20"/>
                    <a:pt x="57" y="22"/>
                    <a:pt x="49" y="18"/>
                  </a:cubicBezTo>
                  <a:cubicBezTo>
                    <a:pt x="40" y="20"/>
                    <a:pt x="31" y="24"/>
                    <a:pt x="28" y="32"/>
                  </a:cubicBezTo>
                  <a:cubicBezTo>
                    <a:pt x="24" y="41"/>
                    <a:pt x="27" y="43"/>
                    <a:pt x="25" y="51"/>
                  </a:cubicBezTo>
                  <a:cubicBezTo>
                    <a:pt x="22" y="60"/>
                    <a:pt x="9" y="73"/>
                    <a:pt x="5" y="67"/>
                  </a:cubicBezTo>
                  <a:cubicBezTo>
                    <a:pt x="0" y="61"/>
                    <a:pt x="4" y="44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EB6E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6" name="Freeform 861"/>
            <p:cNvSpPr>
              <a:spLocks/>
            </p:cNvSpPr>
            <p:nvPr/>
          </p:nvSpPr>
          <p:spPr bwMode="auto">
            <a:xfrm>
              <a:off x="2164167" y="1110860"/>
              <a:ext cx="1623868" cy="888733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3" y="9"/>
                </a:cxn>
                <a:cxn ang="0">
                  <a:pos x="84" y="7"/>
                </a:cxn>
                <a:cxn ang="0">
                  <a:pos x="70" y="16"/>
                </a:cxn>
                <a:cxn ang="0">
                  <a:pos x="49" y="18"/>
                </a:cxn>
                <a:cxn ang="0">
                  <a:pos x="28" y="32"/>
                </a:cxn>
                <a:cxn ang="0">
                  <a:pos x="25" y="51"/>
                </a:cxn>
                <a:cxn ang="0">
                  <a:pos x="5" y="66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1" h="72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8" y="3"/>
                    <a:pt x="141" y="4"/>
                    <a:pt x="133" y="9"/>
                  </a:cubicBezTo>
                  <a:cubicBezTo>
                    <a:pt x="114" y="4"/>
                    <a:pt x="105" y="13"/>
                    <a:pt x="84" y="7"/>
                  </a:cubicBezTo>
                  <a:cubicBezTo>
                    <a:pt x="76" y="6"/>
                    <a:pt x="74" y="9"/>
                    <a:pt x="70" y="16"/>
                  </a:cubicBezTo>
                  <a:cubicBezTo>
                    <a:pt x="66" y="20"/>
                    <a:pt x="57" y="21"/>
                    <a:pt x="49" y="18"/>
                  </a:cubicBezTo>
                  <a:cubicBezTo>
                    <a:pt x="40" y="19"/>
                    <a:pt x="30" y="24"/>
                    <a:pt x="28" y="32"/>
                  </a:cubicBezTo>
                  <a:cubicBezTo>
                    <a:pt x="24" y="40"/>
                    <a:pt x="27" y="43"/>
                    <a:pt x="25" y="51"/>
                  </a:cubicBezTo>
                  <a:cubicBezTo>
                    <a:pt x="21" y="59"/>
                    <a:pt x="9" y="72"/>
                    <a:pt x="5" y="66"/>
                  </a:cubicBezTo>
                  <a:cubicBezTo>
                    <a:pt x="0" y="61"/>
                    <a:pt x="4" y="44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EC704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7" name="Freeform 862"/>
            <p:cNvSpPr>
              <a:spLocks/>
            </p:cNvSpPr>
            <p:nvPr/>
          </p:nvSpPr>
          <p:spPr bwMode="auto">
            <a:xfrm>
              <a:off x="2164167" y="1110859"/>
              <a:ext cx="1623868" cy="876389"/>
            </a:xfrm>
            <a:custGeom>
              <a:avLst/>
              <a:gdLst/>
              <a:ahLst/>
              <a:cxnLst>
                <a:cxn ang="0">
                  <a:pos x="94" y="2"/>
                </a:cxn>
                <a:cxn ang="0">
                  <a:pos x="122" y="1"/>
                </a:cxn>
                <a:cxn ang="0">
                  <a:pos x="133" y="9"/>
                </a:cxn>
                <a:cxn ang="0">
                  <a:pos x="84" y="7"/>
                </a:cxn>
                <a:cxn ang="0">
                  <a:pos x="69" y="15"/>
                </a:cxn>
                <a:cxn ang="0">
                  <a:pos x="49" y="17"/>
                </a:cxn>
                <a:cxn ang="0">
                  <a:pos x="27" y="31"/>
                </a:cxn>
                <a:cxn ang="0">
                  <a:pos x="24" y="50"/>
                </a:cxn>
                <a:cxn ang="0">
                  <a:pos x="5" y="65"/>
                </a:cxn>
                <a:cxn ang="0">
                  <a:pos x="6" y="38"/>
                </a:cxn>
                <a:cxn ang="0">
                  <a:pos x="36" y="12"/>
                </a:cxn>
                <a:cxn ang="0">
                  <a:pos x="94" y="2"/>
                </a:cxn>
              </a:cxnLst>
              <a:rect l="0" t="0" r="r" b="b"/>
              <a:pathLst>
                <a:path w="141" h="71">
                  <a:moveTo>
                    <a:pt x="94" y="2"/>
                  </a:moveTo>
                  <a:cubicBezTo>
                    <a:pt x="101" y="2"/>
                    <a:pt x="108" y="1"/>
                    <a:pt x="122" y="1"/>
                  </a:cubicBezTo>
                  <a:cubicBezTo>
                    <a:pt x="128" y="3"/>
                    <a:pt x="141" y="4"/>
                    <a:pt x="133" y="9"/>
                  </a:cubicBezTo>
                  <a:cubicBezTo>
                    <a:pt x="114" y="4"/>
                    <a:pt x="105" y="13"/>
                    <a:pt x="84" y="7"/>
                  </a:cubicBezTo>
                  <a:cubicBezTo>
                    <a:pt x="76" y="6"/>
                    <a:pt x="74" y="8"/>
                    <a:pt x="69" y="15"/>
                  </a:cubicBezTo>
                  <a:cubicBezTo>
                    <a:pt x="66" y="19"/>
                    <a:pt x="57" y="21"/>
                    <a:pt x="49" y="17"/>
                  </a:cubicBezTo>
                  <a:cubicBezTo>
                    <a:pt x="40" y="19"/>
                    <a:pt x="30" y="23"/>
                    <a:pt x="27" y="31"/>
                  </a:cubicBezTo>
                  <a:cubicBezTo>
                    <a:pt x="23" y="40"/>
                    <a:pt x="27" y="42"/>
                    <a:pt x="24" y="50"/>
                  </a:cubicBezTo>
                  <a:cubicBezTo>
                    <a:pt x="21" y="59"/>
                    <a:pt x="9" y="71"/>
                    <a:pt x="5" y="65"/>
                  </a:cubicBezTo>
                  <a:cubicBezTo>
                    <a:pt x="0" y="60"/>
                    <a:pt x="4" y="44"/>
                    <a:pt x="6" y="38"/>
                  </a:cubicBezTo>
                  <a:cubicBezTo>
                    <a:pt x="11" y="27"/>
                    <a:pt x="21" y="17"/>
                    <a:pt x="36" y="12"/>
                  </a:cubicBezTo>
                  <a:cubicBezTo>
                    <a:pt x="36" y="12"/>
                    <a:pt x="63" y="0"/>
                    <a:pt x="94" y="2"/>
                  </a:cubicBezTo>
                  <a:close/>
                </a:path>
              </a:pathLst>
            </a:custGeom>
            <a:solidFill>
              <a:srgbClr val="EC724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8" name="Freeform 863"/>
            <p:cNvSpPr>
              <a:spLocks/>
            </p:cNvSpPr>
            <p:nvPr/>
          </p:nvSpPr>
          <p:spPr bwMode="auto">
            <a:xfrm>
              <a:off x="2175685" y="1110859"/>
              <a:ext cx="1600835" cy="876389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2" y="9"/>
                </a:cxn>
                <a:cxn ang="0">
                  <a:pos x="83" y="7"/>
                </a:cxn>
                <a:cxn ang="0">
                  <a:pos x="68" y="15"/>
                </a:cxn>
                <a:cxn ang="0">
                  <a:pos x="48" y="17"/>
                </a:cxn>
                <a:cxn ang="0">
                  <a:pos x="26" y="31"/>
                </a:cxn>
                <a:cxn ang="0">
                  <a:pos x="23" y="50"/>
                </a:cxn>
                <a:cxn ang="0">
                  <a:pos x="4" y="64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39" h="71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7" y="3"/>
                    <a:pt x="139" y="4"/>
                    <a:pt x="132" y="9"/>
                  </a:cubicBezTo>
                  <a:cubicBezTo>
                    <a:pt x="113" y="4"/>
                    <a:pt x="104" y="13"/>
                    <a:pt x="83" y="7"/>
                  </a:cubicBezTo>
                  <a:cubicBezTo>
                    <a:pt x="75" y="6"/>
                    <a:pt x="73" y="8"/>
                    <a:pt x="68" y="15"/>
                  </a:cubicBezTo>
                  <a:cubicBezTo>
                    <a:pt x="64" y="19"/>
                    <a:pt x="56" y="20"/>
                    <a:pt x="48" y="17"/>
                  </a:cubicBezTo>
                  <a:cubicBezTo>
                    <a:pt x="38" y="19"/>
                    <a:pt x="29" y="23"/>
                    <a:pt x="26" y="31"/>
                  </a:cubicBezTo>
                  <a:cubicBezTo>
                    <a:pt x="22" y="40"/>
                    <a:pt x="26" y="42"/>
                    <a:pt x="23" y="50"/>
                  </a:cubicBezTo>
                  <a:cubicBezTo>
                    <a:pt x="19" y="58"/>
                    <a:pt x="8" y="71"/>
                    <a:pt x="4" y="64"/>
                  </a:cubicBezTo>
                  <a:cubicBezTo>
                    <a:pt x="0" y="59"/>
                    <a:pt x="3" y="44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D75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29" name="Freeform 864"/>
            <p:cNvSpPr>
              <a:spLocks/>
            </p:cNvSpPr>
            <p:nvPr/>
          </p:nvSpPr>
          <p:spPr bwMode="auto">
            <a:xfrm>
              <a:off x="2175685" y="1110657"/>
              <a:ext cx="1600835" cy="864046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2" y="9"/>
                </a:cxn>
                <a:cxn ang="0">
                  <a:pos x="83" y="7"/>
                </a:cxn>
                <a:cxn ang="0">
                  <a:pos x="68" y="14"/>
                </a:cxn>
                <a:cxn ang="0">
                  <a:pos x="48" y="17"/>
                </a:cxn>
                <a:cxn ang="0">
                  <a:pos x="26" y="31"/>
                </a:cxn>
                <a:cxn ang="0">
                  <a:pos x="22" y="50"/>
                </a:cxn>
                <a:cxn ang="0">
                  <a:pos x="4" y="63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39" h="70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7" y="3"/>
                    <a:pt x="139" y="4"/>
                    <a:pt x="132" y="9"/>
                  </a:cubicBezTo>
                  <a:cubicBezTo>
                    <a:pt x="113" y="3"/>
                    <a:pt x="104" y="13"/>
                    <a:pt x="83" y="7"/>
                  </a:cubicBezTo>
                  <a:cubicBezTo>
                    <a:pt x="75" y="5"/>
                    <a:pt x="72" y="8"/>
                    <a:pt x="68" y="14"/>
                  </a:cubicBezTo>
                  <a:cubicBezTo>
                    <a:pt x="64" y="18"/>
                    <a:pt x="56" y="20"/>
                    <a:pt x="48" y="17"/>
                  </a:cubicBezTo>
                  <a:cubicBezTo>
                    <a:pt x="38" y="18"/>
                    <a:pt x="28" y="23"/>
                    <a:pt x="26" y="31"/>
                  </a:cubicBezTo>
                  <a:cubicBezTo>
                    <a:pt x="21" y="39"/>
                    <a:pt x="26" y="41"/>
                    <a:pt x="22" y="50"/>
                  </a:cubicBezTo>
                  <a:cubicBezTo>
                    <a:pt x="19" y="58"/>
                    <a:pt x="9" y="70"/>
                    <a:pt x="4" y="63"/>
                  </a:cubicBezTo>
                  <a:cubicBezTo>
                    <a:pt x="0" y="58"/>
                    <a:pt x="3" y="44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D77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0" name="Freeform 865"/>
            <p:cNvSpPr>
              <a:spLocks/>
            </p:cNvSpPr>
            <p:nvPr/>
          </p:nvSpPr>
          <p:spPr bwMode="auto">
            <a:xfrm>
              <a:off x="2175685" y="1110859"/>
              <a:ext cx="1600835" cy="851703"/>
            </a:xfrm>
            <a:custGeom>
              <a:avLst/>
              <a:gdLst/>
              <a:ahLst/>
              <a:cxnLst>
                <a:cxn ang="0">
                  <a:pos x="93" y="2"/>
                </a:cxn>
                <a:cxn ang="0">
                  <a:pos x="121" y="1"/>
                </a:cxn>
                <a:cxn ang="0">
                  <a:pos x="132" y="9"/>
                </a:cxn>
                <a:cxn ang="0">
                  <a:pos x="83" y="7"/>
                </a:cxn>
                <a:cxn ang="0">
                  <a:pos x="68" y="14"/>
                </a:cxn>
                <a:cxn ang="0">
                  <a:pos x="48" y="16"/>
                </a:cxn>
                <a:cxn ang="0">
                  <a:pos x="25" y="30"/>
                </a:cxn>
                <a:cxn ang="0">
                  <a:pos x="22" y="49"/>
                </a:cxn>
                <a:cxn ang="0">
                  <a:pos x="4" y="62"/>
                </a:cxn>
                <a:cxn ang="0">
                  <a:pos x="5" y="38"/>
                </a:cxn>
                <a:cxn ang="0">
                  <a:pos x="35" y="12"/>
                </a:cxn>
                <a:cxn ang="0">
                  <a:pos x="93" y="2"/>
                </a:cxn>
              </a:cxnLst>
              <a:rect l="0" t="0" r="r" b="b"/>
              <a:pathLst>
                <a:path w="139" h="69">
                  <a:moveTo>
                    <a:pt x="93" y="2"/>
                  </a:moveTo>
                  <a:cubicBezTo>
                    <a:pt x="100" y="2"/>
                    <a:pt x="107" y="1"/>
                    <a:pt x="121" y="1"/>
                  </a:cubicBezTo>
                  <a:cubicBezTo>
                    <a:pt x="127" y="3"/>
                    <a:pt x="139" y="4"/>
                    <a:pt x="132" y="9"/>
                  </a:cubicBezTo>
                  <a:cubicBezTo>
                    <a:pt x="113" y="3"/>
                    <a:pt x="104" y="13"/>
                    <a:pt x="83" y="7"/>
                  </a:cubicBezTo>
                  <a:cubicBezTo>
                    <a:pt x="75" y="5"/>
                    <a:pt x="72" y="7"/>
                    <a:pt x="68" y="14"/>
                  </a:cubicBezTo>
                  <a:cubicBezTo>
                    <a:pt x="64" y="18"/>
                    <a:pt x="56" y="20"/>
                    <a:pt x="48" y="16"/>
                  </a:cubicBezTo>
                  <a:cubicBezTo>
                    <a:pt x="38" y="18"/>
                    <a:pt x="28" y="22"/>
                    <a:pt x="25" y="30"/>
                  </a:cubicBezTo>
                  <a:cubicBezTo>
                    <a:pt x="21" y="39"/>
                    <a:pt x="25" y="41"/>
                    <a:pt x="22" y="49"/>
                  </a:cubicBezTo>
                  <a:cubicBezTo>
                    <a:pt x="18" y="57"/>
                    <a:pt x="9" y="69"/>
                    <a:pt x="4" y="62"/>
                  </a:cubicBezTo>
                  <a:cubicBezTo>
                    <a:pt x="0" y="57"/>
                    <a:pt x="3" y="44"/>
                    <a:pt x="5" y="38"/>
                  </a:cubicBezTo>
                  <a:cubicBezTo>
                    <a:pt x="10" y="27"/>
                    <a:pt x="20" y="17"/>
                    <a:pt x="35" y="12"/>
                  </a:cubicBezTo>
                  <a:cubicBezTo>
                    <a:pt x="35" y="12"/>
                    <a:pt x="62" y="0"/>
                    <a:pt x="93" y="2"/>
                  </a:cubicBezTo>
                  <a:close/>
                </a:path>
              </a:pathLst>
            </a:custGeom>
            <a:solidFill>
              <a:srgbClr val="ED795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1" name="Freeform 866"/>
            <p:cNvSpPr>
              <a:spLocks/>
            </p:cNvSpPr>
            <p:nvPr/>
          </p:nvSpPr>
          <p:spPr bwMode="auto">
            <a:xfrm>
              <a:off x="2187200" y="1110658"/>
              <a:ext cx="1589318" cy="839358"/>
            </a:xfrm>
            <a:custGeom>
              <a:avLst/>
              <a:gdLst/>
              <a:ahLst/>
              <a:cxnLst>
                <a:cxn ang="0">
                  <a:pos x="92" y="2"/>
                </a:cxn>
                <a:cxn ang="0">
                  <a:pos x="120" y="1"/>
                </a:cxn>
                <a:cxn ang="0">
                  <a:pos x="131" y="9"/>
                </a:cxn>
                <a:cxn ang="0">
                  <a:pos x="82" y="7"/>
                </a:cxn>
                <a:cxn ang="0">
                  <a:pos x="67" y="13"/>
                </a:cxn>
                <a:cxn ang="0">
                  <a:pos x="47" y="16"/>
                </a:cxn>
                <a:cxn ang="0">
                  <a:pos x="24" y="30"/>
                </a:cxn>
                <a:cxn ang="0">
                  <a:pos x="21" y="49"/>
                </a:cxn>
                <a:cxn ang="0">
                  <a:pos x="4" y="61"/>
                </a:cxn>
                <a:cxn ang="0">
                  <a:pos x="4" y="38"/>
                </a:cxn>
                <a:cxn ang="0">
                  <a:pos x="34" y="12"/>
                </a:cxn>
                <a:cxn ang="0">
                  <a:pos x="92" y="2"/>
                </a:cxn>
              </a:cxnLst>
              <a:rect l="0" t="0" r="r" b="b"/>
              <a:pathLst>
                <a:path w="138" h="68">
                  <a:moveTo>
                    <a:pt x="92" y="2"/>
                  </a:moveTo>
                  <a:cubicBezTo>
                    <a:pt x="99" y="2"/>
                    <a:pt x="106" y="1"/>
                    <a:pt x="120" y="1"/>
                  </a:cubicBezTo>
                  <a:cubicBezTo>
                    <a:pt x="126" y="3"/>
                    <a:pt x="138" y="4"/>
                    <a:pt x="131" y="9"/>
                  </a:cubicBezTo>
                  <a:cubicBezTo>
                    <a:pt x="112" y="3"/>
                    <a:pt x="103" y="13"/>
                    <a:pt x="82" y="7"/>
                  </a:cubicBezTo>
                  <a:cubicBezTo>
                    <a:pt x="74" y="5"/>
                    <a:pt x="71" y="7"/>
                    <a:pt x="67" y="13"/>
                  </a:cubicBezTo>
                  <a:cubicBezTo>
                    <a:pt x="63" y="17"/>
                    <a:pt x="55" y="19"/>
                    <a:pt x="47" y="16"/>
                  </a:cubicBezTo>
                  <a:cubicBezTo>
                    <a:pt x="37" y="17"/>
                    <a:pt x="26" y="22"/>
                    <a:pt x="24" y="30"/>
                  </a:cubicBezTo>
                  <a:cubicBezTo>
                    <a:pt x="20" y="39"/>
                    <a:pt x="24" y="40"/>
                    <a:pt x="21" y="49"/>
                  </a:cubicBezTo>
                  <a:cubicBezTo>
                    <a:pt x="17" y="57"/>
                    <a:pt x="8" y="68"/>
                    <a:pt x="4" y="61"/>
                  </a:cubicBezTo>
                  <a:cubicBezTo>
                    <a:pt x="0" y="56"/>
                    <a:pt x="2" y="44"/>
                    <a:pt x="4" y="38"/>
                  </a:cubicBezTo>
                  <a:cubicBezTo>
                    <a:pt x="9" y="27"/>
                    <a:pt x="19" y="17"/>
                    <a:pt x="34" y="12"/>
                  </a:cubicBezTo>
                  <a:cubicBezTo>
                    <a:pt x="34" y="12"/>
                    <a:pt x="61" y="0"/>
                    <a:pt x="92" y="2"/>
                  </a:cubicBezTo>
                  <a:close/>
                </a:path>
              </a:pathLst>
            </a:custGeom>
            <a:solidFill>
              <a:srgbClr val="EE7B5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2" name="Freeform 867"/>
            <p:cNvSpPr>
              <a:spLocks/>
            </p:cNvSpPr>
            <p:nvPr/>
          </p:nvSpPr>
          <p:spPr bwMode="auto">
            <a:xfrm>
              <a:off x="2187200" y="1110860"/>
              <a:ext cx="1589318" cy="827015"/>
            </a:xfrm>
            <a:custGeom>
              <a:avLst/>
              <a:gdLst/>
              <a:ahLst/>
              <a:cxnLst>
                <a:cxn ang="0">
                  <a:pos x="92" y="2"/>
                </a:cxn>
                <a:cxn ang="0">
                  <a:pos x="120" y="1"/>
                </a:cxn>
                <a:cxn ang="0">
                  <a:pos x="131" y="8"/>
                </a:cxn>
                <a:cxn ang="0">
                  <a:pos x="81" y="7"/>
                </a:cxn>
                <a:cxn ang="0">
                  <a:pos x="66" y="13"/>
                </a:cxn>
                <a:cxn ang="0">
                  <a:pos x="46" y="15"/>
                </a:cxn>
                <a:cxn ang="0">
                  <a:pos x="23" y="30"/>
                </a:cxn>
                <a:cxn ang="0">
                  <a:pos x="20" y="48"/>
                </a:cxn>
                <a:cxn ang="0">
                  <a:pos x="4" y="60"/>
                </a:cxn>
                <a:cxn ang="0">
                  <a:pos x="4" y="38"/>
                </a:cxn>
                <a:cxn ang="0">
                  <a:pos x="34" y="12"/>
                </a:cxn>
                <a:cxn ang="0">
                  <a:pos x="92" y="2"/>
                </a:cxn>
              </a:cxnLst>
              <a:rect l="0" t="0" r="r" b="b"/>
              <a:pathLst>
                <a:path w="138" h="67">
                  <a:moveTo>
                    <a:pt x="92" y="2"/>
                  </a:moveTo>
                  <a:cubicBezTo>
                    <a:pt x="99" y="2"/>
                    <a:pt x="106" y="1"/>
                    <a:pt x="120" y="1"/>
                  </a:cubicBezTo>
                  <a:cubicBezTo>
                    <a:pt x="126" y="3"/>
                    <a:pt x="138" y="4"/>
                    <a:pt x="131" y="8"/>
                  </a:cubicBezTo>
                  <a:cubicBezTo>
                    <a:pt x="112" y="3"/>
                    <a:pt x="103" y="13"/>
                    <a:pt x="81" y="7"/>
                  </a:cubicBezTo>
                  <a:cubicBezTo>
                    <a:pt x="74" y="5"/>
                    <a:pt x="71" y="6"/>
                    <a:pt x="66" y="13"/>
                  </a:cubicBezTo>
                  <a:cubicBezTo>
                    <a:pt x="62" y="17"/>
                    <a:pt x="55" y="19"/>
                    <a:pt x="46" y="15"/>
                  </a:cubicBezTo>
                  <a:cubicBezTo>
                    <a:pt x="37" y="17"/>
                    <a:pt x="26" y="22"/>
                    <a:pt x="23" y="30"/>
                  </a:cubicBezTo>
                  <a:cubicBezTo>
                    <a:pt x="19" y="38"/>
                    <a:pt x="24" y="40"/>
                    <a:pt x="20" y="48"/>
                  </a:cubicBezTo>
                  <a:cubicBezTo>
                    <a:pt x="16" y="56"/>
                    <a:pt x="8" y="67"/>
                    <a:pt x="4" y="60"/>
                  </a:cubicBezTo>
                  <a:cubicBezTo>
                    <a:pt x="0" y="55"/>
                    <a:pt x="2" y="44"/>
                    <a:pt x="4" y="38"/>
                  </a:cubicBezTo>
                  <a:cubicBezTo>
                    <a:pt x="9" y="27"/>
                    <a:pt x="19" y="17"/>
                    <a:pt x="34" y="12"/>
                  </a:cubicBezTo>
                  <a:cubicBezTo>
                    <a:pt x="34" y="12"/>
                    <a:pt x="61" y="0"/>
                    <a:pt x="92" y="2"/>
                  </a:cubicBezTo>
                  <a:close/>
                </a:path>
              </a:pathLst>
            </a:custGeom>
            <a:solidFill>
              <a:srgbClr val="EE7D5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3" name="Freeform 868"/>
            <p:cNvSpPr>
              <a:spLocks/>
            </p:cNvSpPr>
            <p:nvPr/>
          </p:nvSpPr>
          <p:spPr bwMode="auto">
            <a:xfrm>
              <a:off x="2187200" y="1110658"/>
              <a:ext cx="1589318" cy="814672"/>
            </a:xfrm>
            <a:custGeom>
              <a:avLst/>
              <a:gdLst/>
              <a:ahLst/>
              <a:cxnLst>
                <a:cxn ang="0">
                  <a:pos x="92" y="2"/>
                </a:cxn>
                <a:cxn ang="0">
                  <a:pos x="120" y="1"/>
                </a:cxn>
                <a:cxn ang="0">
                  <a:pos x="131" y="8"/>
                </a:cxn>
                <a:cxn ang="0">
                  <a:pos x="81" y="6"/>
                </a:cxn>
                <a:cxn ang="0">
                  <a:pos x="66" y="13"/>
                </a:cxn>
                <a:cxn ang="0">
                  <a:pos x="46" y="15"/>
                </a:cxn>
                <a:cxn ang="0">
                  <a:pos x="23" y="30"/>
                </a:cxn>
                <a:cxn ang="0">
                  <a:pos x="20" y="48"/>
                </a:cxn>
                <a:cxn ang="0">
                  <a:pos x="4" y="59"/>
                </a:cxn>
                <a:cxn ang="0">
                  <a:pos x="4" y="38"/>
                </a:cxn>
                <a:cxn ang="0">
                  <a:pos x="34" y="12"/>
                </a:cxn>
                <a:cxn ang="0">
                  <a:pos x="92" y="2"/>
                </a:cxn>
              </a:cxnLst>
              <a:rect l="0" t="0" r="r" b="b"/>
              <a:pathLst>
                <a:path w="138" h="66">
                  <a:moveTo>
                    <a:pt x="92" y="2"/>
                  </a:moveTo>
                  <a:cubicBezTo>
                    <a:pt x="99" y="2"/>
                    <a:pt x="106" y="1"/>
                    <a:pt x="120" y="1"/>
                  </a:cubicBezTo>
                  <a:cubicBezTo>
                    <a:pt x="125" y="3"/>
                    <a:pt x="138" y="4"/>
                    <a:pt x="131" y="8"/>
                  </a:cubicBezTo>
                  <a:cubicBezTo>
                    <a:pt x="112" y="3"/>
                    <a:pt x="103" y="12"/>
                    <a:pt x="81" y="6"/>
                  </a:cubicBezTo>
                  <a:cubicBezTo>
                    <a:pt x="74" y="5"/>
                    <a:pt x="70" y="6"/>
                    <a:pt x="66" y="13"/>
                  </a:cubicBezTo>
                  <a:cubicBezTo>
                    <a:pt x="62" y="16"/>
                    <a:pt x="54" y="18"/>
                    <a:pt x="46" y="15"/>
                  </a:cubicBezTo>
                  <a:cubicBezTo>
                    <a:pt x="37" y="17"/>
                    <a:pt x="26" y="21"/>
                    <a:pt x="23" y="30"/>
                  </a:cubicBezTo>
                  <a:cubicBezTo>
                    <a:pt x="19" y="38"/>
                    <a:pt x="24" y="40"/>
                    <a:pt x="20" y="48"/>
                  </a:cubicBezTo>
                  <a:cubicBezTo>
                    <a:pt x="16" y="55"/>
                    <a:pt x="8" y="66"/>
                    <a:pt x="4" y="59"/>
                  </a:cubicBezTo>
                  <a:cubicBezTo>
                    <a:pt x="0" y="54"/>
                    <a:pt x="2" y="44"/>
                    <a:pt x="4" y="38"/>
                  </a:cubicBezTo>
                  <a:cubicBezTo>
                    <a:pt x="9" y="27"/>
                    <a:pt x="19" y="17"/>
                    <a:pt x="34" y="12"/>
                  </a:cubicBezTo>
                  <a:cubicBezTo>
                    <a:pt x="34" y="12"/>
                    <a:pt x="61" y="0"/>
                    <a:pt x="92" y="2"/>
                  </a:cubicBezTo>
                  <a:close/>
                </a:path>
              </a:pathLst>
            </a:custGeom>
            <a:solidFill>
              <a:srgbClr val="EE7E5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4" name="Freeform 869"/>
            <p:cNvSpPr>
              <a:spLocks/>
            </p:cNvSpPr>
            <p:nvPr/>
          </p:nvSpPr>
          <p:spPr bwMode="auto">
            <a:xfrm>
              <a:off x="2198721" y="1110860"/>
              <a:ext cx="1577801" cy="802329"/>
            </a:xfrm>
            <a:custGeom>
              <a:avLst/>
              <a:gdLst/>
              <a:ahLst/>
              <a:cxnLst>
                <a:cxn ang="0">
                  <a:pos x="91" y="2"/>
                </a:cxn>
                <a:cxn ang="0">
                  <a:pos x="119" y="1"/>
                </a:cxn>
                <a:cxn ang="0">
                  <a:pos x="130" y="8"/>
                </a:cxn>
                <a:cxn ang="0">
                  <a:pos x="80" y="6"/>
                </a:cxn>
                <a:cxn ang="0">
                  <a:pos x="65" y="12"/>
                </a:cxn>
                <a:cxn ang="0">
                  <a:pos x="45" y="15"/>
                </a:cxn>
                <a:cxn ang="0">
                  <a:pos x="22" y="29"/>
                </a:cxn>
                <a:cxn ang="0">
                  <a:pos x="19" y="47"/>
                </a:cxn>
                <a:cxn ang="0">
                  <a:pos x="3" y="58"/>
                </a:cxn>
                <a:cxn ang="0">
                  <a:pos x="3" y="38"/>
                </a:cxn>
                <a:cxn ang="0">
                  <a:pos x="33" y="12"/>
                </a:cxn>
                <a:cxn ang="0">
                  <a:pos x="91" y="2"/>
                </a:cxn>
              </a:cxnLst>
              <a:rect l="0" t="0" r="r" b="b"/>
              <a:pathLst>
                <a:path w="137" h="65">
                  <a:moveTo>
                    <a:pt x="91" y="2"/>
                  </a:moveTo>
                  <a:cubicBezTo>
                    <a:pt x="98" y="2"/>
                    <a:pt x="105" y="1"/>
                    <a:pt x="119" y="1"/>
                  </a:cubicBezTo>
                  <a:cubicBezTo>
                    <a:pt x="124" y="3"/>
                    <a:pt x="137" y="4"/>
                    <a:pt x="130" y="8"/>
                  </a:cubicBezTo>
                  <a:cubicBezTo>
                    <a:pt x="111" y="3"/>
                    <a:pt x="102" y="12"/>
                    <a:pt x="80" y="6"/>
                  </a:cubicBezTo>
                  <a:cubicBezTo>
                    <a:pt x="73" y="5"/>
                    <a:pt x="69" y="5"/>
                    <a:pt x="65" y="12"/>
                  </a:cubicBezTo>
                  <a:cubicBezTo>
                    <a:pt x="61" y="16"/>
                    <a:pt x="53" y="18"/>
                    <a:pt x="45" y="15"/>
                  </a:cubicBezTo>
                  <a:cubicBezTo>
                    <a:pt x="36" y="16"/>
                    <a:pt x="24" y="21"/>
                    <a:pt x="22" y="29"/>
                  </a:cubicBezTo>
                  <a:cubicBezTo>
                    <a:pt x="17" y="38"/>
                    <a:pt x="23" y="39"/>
                    <a:pt x="19" y="47"/>
                  </a:cubicBezTo>
                  <a:cubicBezTo>
                    <a:pt x="14" y="55"/>
                    <a:pt x="7" y="65"/>
                    <a:pt x="3" y="58"/>
                  </a:cubicBezTo>
                  <a:cubicBezTo>
                    <a:pt x="0" y="54"/>
                    <a:pt x="1" y="44"/>
                    <a:pt x="3" y="38"/>
                  </a:cubicBezTo>
                  <a:cubicBezTo>
                    <a:pt x="8" y="27"/>
                    <a:pt x="18" y="17"/>
                    <a:pt x="33" y="12"/>
                  </a:cubicBezTo>
                  <a:cubicBezTo>
                    <a:pt x="33" y="12"/>
                    <a:pt x="60" y="0"/>
                    <a:pt x="91" y="2"/>
                  </a:cubicBezTo>
                  <a:close/>
                </a:path>
              </a:pathLst>
            </a:custGeom>
            <a:solidFill>
              <a:srgbClr val="EF805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5" name="Freeform 870"/>
            <p:cNvSpPr>
              <a:spLocks/>
            </p:cNvSpPr>
            <p:nvPr/>
          </p:nvSpPr>
          <p:spPr bwMode="auto">
            <a:xfrm>
              <a:off x="2198721" y="1110859"/>
              <a:ext cx="1577801" cy="789985"/>
            </a:xfrm>
            <a:custGeom>
              <a:avLst/>
              <a:gdLst/>
              <a:ahLst/>
              <a:cxnLst>
                <a:cxn ang="0">
                  <a:pos x="91" y="2"/>
                </a:cxn>
                <a:cxn ang="0">
                  <a:pos x="119" y="1"/>
                </a:cxn>
                <a:cxn ang="0">
                  <a:pos x="131" y="8"/>
                </a:cxn>
                <a:cxn ang="0">
                  <a:pos x="80" y="6"/>
                </a:cxn>
                <a:cxn ang="0">
                  <a:pos x="65" y="12"/>
                </a:cxn>
                <a:cxn ang="0">
                  <a:pos x="45" y="14"/>
                </a:cxn>
                <a:cxn ang="0">
                  <a:pos x="21" y="29"/>
                </a:cxn>
                <a:cxn ang="0">
                  <a:pos x="18" y="47"/>
                </a:cxn>
                <a:cxn ang="0">
                  <a:pos x="3" y="57"/>
                </a:cxn>
                <a:cxn ang="0">
                  <a:pos x="3" y="38"/>
                </a:cxn>
                <a:cxn ang="0">
                  <a:pos x="33" y="12"/>
                </a:cxn>
                <a:cxn ang="0">
                  <a:pos x="91" y="2"/>
                </a:cxn>
              </a:cxnLst>
              <a:rect l="0" t="0" r="r" b="b"/>
              <a:pathLst>
                <a:path w="137" h="64">
                  <a:moveTo>
                    <a:pt x="91" y="2"/>
                  </a:moveTo>
                  <a:cubicBezTo>
                    <a:pt x="98" y="2"/>
                    <a:pt x="105" y="1"/>
                    <a:pt x="119" y="1"/>
                  </a:cubicBezTo>
                  <a:cubicBezTo>
                    <a:pt x="124" y="3"/>
                    <a:pt x="137" y="4"/>
                    <a:pt x="131" y="8"/>
                  </a:cubicBezTo>
                  <a:cubicBezTo>
                    <a:pt x="111" y="3"/>
                    <a:pt x="102" y="12"/>
                    <a:pt x="80" y="6"/>
                  </a:cubicBezTo>
                  <a:cubicBezTo>
                    <a:pt x="73" y="5"/>
                    <a:pt x="69" y="5"/>
                    <a:pt x="65" y="12"/>
                  </a:cubicBezTo>
                  <a:cubicBezTo>
                    <a:pt x="61" y="16"/>
                    <a:pt x="53" y="18"/>
                    <a:pt x="45" y="14"/>
                  </a:cubicBezTo>
                  <a:cubicBezTo>
                    <a:pt x="36" y="16"/>
                    <a:pt x="24" y="21"/>
                    <a:pt x="21" y="29"/>
                  </a:cubicBezTo>
                  <a:cubicBezTo>
                    <a:pt x="17" y="37"/>
                    <a:pt x="23" y="39"/>
                    <a:pt x="18" y="47"/>
                  </a:cubicBezTo>
                  <a:cubicBezTo>
                    <a:pt x="14" y="54"/>
                    <a:pt x="7" y="64"/>
                    <a:pt x="3" y="57"/>
                  </a:cubicBezTo>
                  <a:cubicBezTo>
                    <a:pt x="0" y="53"/>
                    <a:pt x="1" y="44"/>
                    <a:pt x="3" y="38"/>
                  </a:cubicBezTo>
                  <a:cubicBezTo>
                    <a:pt x="8" y="27"/>
                    <a:pt x="18" y="17"/>
                    <a:pt x="33" y="12"/>
                  </a:cubicBezTo>
                  <a:cubicBezTo>
                    <a:pt x="33" y="12"/>
                    <a:pt x="60" y="0"/>
                    <a:pt x="91" y="2"/>
                  </a:cubicBezTo>
                  <a:close/>
                </a:path>
              </a:pathLst>
            </a:custGeom>
            <a:solidFill>
              <a:srgbClr val="F082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6" name="Freeform 871"/>
            <p:cNvSpPr>
              <a:spLocks/>
            </p:cNvSpPr>
            <p:nvPr/>
          </p:nvSpPr>
          <p:spPr bwMode="auto">
            <a:xfrm>
              <a:off x="2198721" y="1110859"/>
              <a:ext cx="1577801" cy="777641"/>
            </a:xfrm>
            <a:custGeom>
              <a:avLst/>
              <a:gdLst/>
              <a:ahLst/>
              <a:cxnLst>
                <a:cxn ang="0">
                  <a:pos x="91" y="2"/>
                </a:cxn>
                <a:cxn ang="0">
                  <a:pos x="119" y="1"/>
                </a:cxn>
                <a:cxn ang="0">
                  <a:pos x="131" y="8"/>
                </a:cxn>
                <a:cxn ang="0">
                  <a:pos x="80" y="6"/>
                </a:cxn>
                <a:cxn ang="0">
                  <a:pos x="65" y="11"/>
                </a:cxn>
                <a:cxn ang="0">
                  <a:pos x="45" y="14"/>
                </a:cxn>
                <a:cxn ang="0">
                  <a:pos x="21" y="29"/>
                </a:cxn>
                <a:cxn ang="0">
                  <a:pos x="18" y="46"/>
                </a:cxn>
                <a:cxn ang="0">
                  <a:pos x="3" y="56"/>
                </a:cxn>
                <a:cxn ang="0">
                  <a:pos x="3" y="38"/>
                </a:cxn>
                <a:cxn ang="0">
                  <a:pos x="33" y="12"/>
                </a:cxn>
                <a:cxn ang="0">
                  <a:pos x="91" y="2"/>
                </a:cxn>
              </a:cxnLst>
              <a:rect l="0" t="0" r="r" b="b"/>
              <a:pathLst>
                <a:path w="137" h="63">
                  <a:moveTo>
                    <a:pt x="91" y="2"/>
                  </a:moveTo>
                  <a:cubicBezTo>
                    <a:pt x="98" y="2"/>
                    <a:pt x="105" y="1"/>
                    <a:pt x="119" y="1"/>
                  </a:cubicBezTo>
                  <a:cubicBezTo>
                    <a:pt x="124" y="3"/>
                    <a:pt x="137" y="4"/>
                    <a:pt x="131" y="8"/>
                  </a:cubicBezTo>
                  <a:cubicBezTo>
                    <a:pt x="111" y="3"/>
                    <a:pt x="102" y="12"/>
                    <a:pt x="80" y="6"/>
                  </a:cubicBezTo>
                  <a:cubicBezTo>
                    <a:pt x="73" y="5"/>
                    <a:pt x="69" y="4"/>
                    <a:pt x="65" y="11"/>
                  </a:cubicBezTo>
                  <a:cubicBezTo>
                    <a:pt x="61" y="15"/>
                    <a:pt x="53" y="17"/>
                    <a:pt x="45" y="14"/>
                  </a:cubicBezTo>
                  <a:cubicBezTo>
                    <a:pt x="36" y="15"/>
                    <a:pt x="24" y="20"/>
                    <a:pt x="21" y="29"/>
                  </a:cubicBezTo>
                  <a:cubicBezTo>
                    <a:pt x="17" y="37"/>
                    <a:pt x="22" y="38"/>
                    <a:pt x="18" y="46"/>
                  </a:cubicBezTo>
                  <a:cubicBezTo>
                    <a:pt x="14" y="54"/>
                    <a:pt x="7" y="63"/>
                    <a:pt x="3" y="56"/>
                  </a:cubicBezTo>
                  <a:cubicBezTo>
                    <a:pt x="0" y="52"/>
                    <a:pt x="1" y="44"/>
                    <a:pt x="3" y="38"/>
                  </a:cubicBezTo>
                  <a:cubicBezTo>
                    <a:pt x="8" y="27"/>
                    <a:pt x="18" y="17"/>
                    <a:pt x="33" y="12"/>
                  </a:cubicBezTo>
                  <a:cubicBezTo>
                    <a:pt x="33" y="12"/>
                    <a:pt x="60" y="0"/>
                    <a:pt x="91" y="2"/>
                  </a:cubicBezTo>
                  <a:close/>
                </a:path>
              </a:pathLst>
            </a:custGeom>
            <a:solidFill>
              <a:srgbClr val="F085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7" name="Freeform 872"/>
            <p:cNvSpPr>
              <a:spLocks/>
            </p:cNvSpPr>
            <p:nvPr/>
          </p:nvSpPr>
          <p:spPr bwMode="auto">
            <a:xfrm>
              <a:off x="2210234" y="1110657"/>
              <a:ext cx="1566284" cy="765298"/>
            </a:xfrm>
            <a:custGeom>
              <a:avLst/>
              <a:gdLst/>
              <a:ahLst/>
              <a:cxnLst>
                <a:cxn ang="0">
                  <a:pos x="90" y="2"/>
                </a:cxn>
                <a:cxn ang="0">
                  <a:pos x="118" y="1"/>
                </a:cxn>
                <a:cxn ang="0">
                  <a:pos x="130" y="8"/>
                </a:cxn>
                <a:cxn ang="0">
                  <a:pos x="79" y="6"/>
                </a:cxn>
                <a:cxn ang="0">
                  <a:pos x="63" y="11"/>
                </a:cxn>
                <a:cxn ang="0">
                  <a:pos x="44" y="13"/>
                </a:cxn>
                <a:cxn ang="0">
                  <a:pos x="19" y="28"/>
                </a:cxn>
                <a:cxn ang="0">
                  <a:pos x="16" y="46"/>
                </a:cxn>
                <a:cxn ang="0">
                  <a:pos x="2" y="55"/>
                </a:cxn>
                <a:cxn ang="0">
                  <a:pos x="2" y="38"/>
                </a:cxn>
                <a:cxn ang="0">
                  <a:pos x="32" y="12"/>
                </a:cxn>
                <a:cxn ang="0">
                  <a:pos x="90" y="2"/>
                </a:cxn>
              </a:cxnLst>
              <a:rect l="0" t="0" r="r" b="b"/>
              <a:pathLst>
                <a:path w="136" h="62">
                  <a:moveTo>
                    <a:pt x="90" y="2"/>
                  </a:moveTo>
                  <a:cubicBezTo>
                    <a:pt x="97" y="2"/>
                    <a:pt x="104" y="1"/>
                    <a:pt x="118" y="1"/>
                  </a:cubicBezTo>
                  <a:cubicBezTo>
                    <a:pt x="123" y="3"/>
                    <a:pt x="136" y="4"/>
                    <a:pt x="130" y="8"/>
                  </a:cubicBezTo>
                  <a:cubicBezTo>
                    <a:pt x="110" y="2"/>
                    <a:pt x="101" y="12"/>
                    <a:pt x="79" y="6"/>
                  </a:cubicBezTo>
                  <a:cubicBezTo>
                    <a:pt x="72" y="4"/>
                    <a:pt x="68" y="4"/>
                    <a:pt x="63" y="11"/>
                  </a:cubicBezTo>
                  <a:cubicBezTo>
                    <a:pt x="59" y="15"/>
                    <a:pt x="52" y="17"/>
                    <a:pt x="44" y="13"/>
                  </a:cubicBezTo>
                  <a:cubicBezTo>
                    <a:pt x="35" y="15"/>
                    <a:pt x="22" y="20"/>
                    <a:pt x="19" y="28"/>
                  </a:cubicBezTo>
                  <a:cubicBezTo>
                    <a:pt x="15" y="37"/>
                    <a:pt x="21" y="38"/>
                    <a:pt x="16" y="46"/>
                  </a:cubicBezTo>
                  <a:cubicBezTo>
                    <a:pt x="12" y="53"/>
                    <a:pt x="6" y="62"/>
                    <a:pt x="2" y="55"/>
                  </a:cubicBezTo>
                  <a:cubicBezTo>
                    <a:pt x="0" y="51"/>
                    <a:pt x="0" y="44"/>
                    <a:pt x="2" y="38"/>
                  </a:cubicBezTo>
                  <a:cubicBezTo>
                    <a:pt x="7" y="27"/>
                    <a:pt x="17" y="17"/>
                    <a:pt x="32" y="12"/>
                  </a:cubicBezTo>
                  <a:cubicBezTo>
                    <a:pt x="32" y="12"/>
                    <a:pt x="59" y="0"/>
                    <a:pt x="90" y="2"/>
                  </a:cubicBezTo>
                  <a:close/>
                </a:path>
              </a:pathLst>
            </a:custGeom>
            <a:solidFill>
              <a:srgbClr val="F087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8" name="Freeform 873"/>
            <p:cNvSpPr>
              <a:spLocks/>
            </p:cNvSpPr>
            <p:nvPr/>
          </p:nvSpPr>
          <p:spPr bwMode="auto">
            <a:xfrm>
              <a:off x="2210341" y="1110658"/>
              <a:ext cx="1554767" cy="752954"/>
            </a:xfrm>
            <a:custGeom>
              <a:avLst/>
              <a:gdLst/>
              <a:ahLst/>
              <a:cxnLst>
                <a:cxn ang="0">
                  <a:pos x="90" y="2"/>
                </a:cxn>
                <a:cxn ang="0">
                  <a:pos x="118" y="1"/>
                </a:cxn>
                <a:cxn ang="0">
                  <a:pos x="130" y="8"/>
                </a:cxn>
                <a:cxn ang="0">
                  <a:pos x="79" y="6"/>
                </a:cxn>
                <a:cxn ang="0">
                  <a:pos x="63" y="10"/>
                </a:cxn>
                <a:cxn ang="0">
                  <a:pos x="44" y="13"/>
                </a:cxn>
                <a:cxn ang="0">
                  <a:pos x="19" y="28"/>
                </a:cxn>
                <a:cxn ang="0">
                  <a:pos x="16" y="45"/>
                </a:cxn>
                <a:cxn ang="0">
                  <a:pos x="2" y="54"/>
                </a:cxn>
                <a:cxn ang="0">
                  <a:pos x="2" y="38"/>
                </a:cxn>
                <a:cxn ang="0">
                  <a:pos x="32" y="12"/>
                </a:cxn>
                <a:cxn ang="0">
                  <a:pos x="90" y="2"/>
                </a:cxn>
              </a:cxnLst>
              <a:rect l="0" t="0" r="r" b="b"/>
              <a:pathLst>
                <a:path w="135" h="61">
                  <a:moveTo>
                    <a:pt x="90" y="2"/>
                  </a:moveTo>
                  <a:cubicBezTo>
                    <a:pt x="97" y="2"/>
                    <a:pt x="104" y="1"/>
                    <a:pt x="118" y="1"/>
                  </a:cubicBezTo>
                  <a:cubicBezTo>
                    <a:pt x="123" y="3"/>
                    <a:pt x="135" y="4"/>
                    <a:pt x="130" y="8"/>
                  </a:cubicBezTo>
                  <a:cubicBezTo>
                    <a:pt x="110" y="2"/>
                    <a:pt x="101" y="12"/>
                    <a:pt x="79" y="6"/>
                  </a:cubicBezTo>
                  <a:cubicBezTo>
                    <a:pt x="72" y="4"/>
                    <a:pt x="67" y="4"/>
                    <a:pt x="63" y="10"/>
                  </a:cubicBezTo>
                  <a:cubicBezTo>
                    <a:pt x="59" y="14"/>
                    <a:pt x="52" y="16"/>
                    <a:pt x="44" y="13"/>
                  </a:cubicBezTo>
                  <a:cubicBezTo>
                    <a:pt x="35" y="15"/>
                    <a:pt x="22" y="20"/>
                    <a:pt x="19" y="28"/>
                  </a:cubicBezTo>
                  <a:cubicBezTo>
                    <a:pt x="15" y="37"/>
                    <a:pt x="21" y="38"/>
                    <a:pt x="16" y="45"/>
                  </a:cubicBezTo>
                  <a:cubicBezTo>
                    <a:pt x="12" y="53"/>
                    <a:pt x="6" y="61"/>
                    <a:pt x="2" y="54"/>
                  </a:cubicBezTo>
                  <a:cubicBezTo>
                    <a:pt x="0" y="50"/>
                    <a:pt x="0" y="44"/>
                    <a:pt x="2" y="38"/>
                  </a:cubicBezTo>
                  <a:cubicBezTo>
                    <a:pt x="7" y="27"/>
                    <a:pt x="17" y="17"/>
                    <a:pt x="32" y="12"/>
                  </a:cubicBezTo>
                  <a:cubicBezTo>
                    <a:pt x="32" y="12"/>
                    <a:pt x="59" y="0"/>
                    <a:pt x="90" y="2"/>
                  </a:cubicBezTo>
                  <a:close/>
                </a:path>
              </a:pathLst>
            </a:custGeom>
            <a:solidFill>
              <a:srgbClr val="F089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39" name="Freeform 874"/>
            <p:cNvSpPr>
              <a:spLocks/>
            </p:cNvSpPr>
            <p:nvPr/>
          </p:nvSpPr>
          <p:spPr bwMode="auto">
            <a:xfrm>
              <a:off x="2210341" y="1110860"/>
              <a:ext cx="1554767" cy="740611"/>
            </a:xfrm>
            <a:custGeom>
              <a:avLst/>
              <a:gdLst/>
              <a:ahLst/>
              <a:cxnLst>
                <a:cxn ang="0">
                  <a:pos x="90" y="2"/>
                </a:cxn>
                <a:cxn ang="0">
                  <a:pos x="118" y="1"/>
                </a:cxn>
                <a:cxn ang="0">
                  <a:pos x="130" y="8"/>
                </a:cxn>
                <a:cxn ang="0">
                  <a:pos x="79" y="6"/>
                </a:cxn>
                <a:cxn ang="0">
                  <a:pos x="63" y="10"/>
                </a:cxn>
                <a:cxn ang="0">
                  <a:pos x="44" y="13"/>
                </a:cxn>
                <a:cxn ang="0">
                  <a:pos x="19" y="28"/>
                </a:cxn>
                <a:cxn ang="0">
                  <a:pos x="16" y="45"/>
                </a:cxn>
                <a:cxn ang="0">
                  <a:pos x="2" y="53"/>
                </a:cxn>
                <a:cxn ang="0">
                  <a:pos x="2" y="38"/>
                </a:cxn>
                <a:cxn ang="0">
                  <a:pos x="32" y="12"/>
                </a:cxn>
                <a:cxn ang="0">
                  <a:pos x="90" y="2"/>
                </a:cxn>
              </a:cxnLst>
              <a:rect l="0" t="0" r="r" b="b"/>
              <a:pathLst>
                <a:path w="135" h="60">
                  <a:moveTo>
                    <a:pt x="90" y="2"/>
                  </a:moveTo>
                  <a:cubicBezTo>
                    <a:pt x="97" y="2"/>
                    <a:pt x="104" y="1"/>
                    <a:pt x="118" y="1"/>
                  </a:cubicBezTo>
                  <a:cubicBezTo>
                    <a:pt x="123" y="3"/>
                    <a:pt x="135" y="4"/>
                    <a:pt x="130" y="8"/>
                  </a:cubicBezTo>
                  <a:cubicBezTo>
                    <a:pt x="110" y="2"/>
                    <a:pt x="101" y="12"/>
                    <a:pt x="79" y="6"/>
                  </a:cubicBezTo>
                  <a:cubicBezTo>
                    <a:pt x="72" y="4"/>
                    <a:pt x="67" y="3"/>
                    <a:pt x="63" y="10"/>
                  </a:cubicBezTo>
                  <a:cubicBezTo>
                    <a:pt x="59" y="14"/>
                    <a:pt x="52" y="16"/>
                    <a:pt x="44" y="13"/>
                  </a:cubicBezTo>
                  <a:cubicBezTo>
                    <a:pt x="34" y="14"/>
                    <a:pt x="21" y="19"/>
                    <a:pt x="19" y="28"/>
                  </a:cubicBezTo>
                  <a:cubicBezTo>
                    <a:pt x="14" y="36"/>
                    <a:pt x="21" y="37"/>
                    <a:pt x="16" y="45"/>
                  </a:cubicBezTo>
                  <a:cubicBezTo>
                    <a:pt x="11" y="52"/>
                    <a:pt x="7" y="60"/>
                    <a:pt x="2" y="53"/>
                  </a:cubicBezTo>
                  <a:cubicBezTo>
                    <a:pt x="0" y="49"/>
                    <a:pt x="0" y="44"/>
                    <a:pt x="2" y="38"/>
                  </a:cubicBezTo>
                  <a:cubicBezTo>
                    <a:pt x="7" y="27"/>
                    <a:pt x="17" y="17"/>
                    <a:pt x="32" y="12"/>
                  </a:cubicBezTo>
                  <a:cubicBezTo>
                    <a:pt x="32" y="12"/>
                    <a:pt x="59" y="0"/>
                    <a:pt x="90" y="2"/>
                  </a:cubicBezTo>
                  <a:close/>
                </a:path>
              </a:pathLst>
            </a:custGeom>
            <a:solidFill>
              <a:srgbClr val="F18B6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0" name="Freeform 875"/>
            <p:cNvSpPr>
              <a:spLocks/>
            </p:cNvSpPr>
            <p:nvPr/>
          </p:nvSpPr>
          <p:spPr bwMode="auto">
            <a:xfrm>
              <a:off x="2210341" y="1110860"/>
              <a:ext cx="1554767" cy="728267"/>
            </a:xfrm>
            <a:custGeom>
              <a:avLst/>
              <a:gdLst/>
              <a:ahLst/>
              <a:cxnLst>
                <a:cxn ang="0">
                  <a:pos x="90" y="2"/>
                </a:cxn>
                <a:cxn ang="0">
                  <a:pos x="118" y="1"/>
                </a:cxn>
                <a:cxn ang="0">
                  <a:pos x="130" y="7"/>
                </a:cxn>
                <a:cxn ang="0">
                  <a:pos x="79" y="6"/>
                </a:cxn>
                <a:cxn ang="0">
                  <a:pos x="63" y="9"/>
                </a:cxn>
                <a:cxn ang="0">
                  <a:pos x="44" y="12"/>
                </a:cxn>
                <a:cxn ang="0">
                  <a:pos x="18" y="27"/>
                </a:cxn>
                <a:cxn ang="0">
                  <a:pos x="15" y="44"/>
                </a:cxn>
                <a:cxn ang="0">
                  <a:pos x="2" y="52"/>
                </a:cxn>
                <a:cxn ang="0">
                  <a:pos x="2" y="38"/>
                </a:cxn>
                <a:cxn ang="0">
                  <a:pos x="32" y="12"/>
                </a:cxn>
                <a:cxn ang="0">
                  <a:pos x="90" y="2"/>
                </a:cxn>
              </a:cxnLst>
              <a:rect l="0" t="0" r="r" b="b"/>
              <a:pathLst>
                <a:path w="135" h="59">
                  <a:moveTo>
                    <a:pt x="90" y="2"/>
                  </a:moveTo>
                  <a:cubicBezTo>
                    <a:pt x="97" y="2"/>
                    <a:pt x="104" y="1"/>
                    <a:pt x="118" y="1"/>
                  </a:cubicBezTo>
                  <a:cubicBezTo>
                    <a:pt x="122" y="3"/>
                    <a:pt x="135" y="4"/>
                    <a:pt x="130" y="7"/>
                  </a:cubicBezTo>
                  <a:cubicBezTo>
                    <a:pt x="110" y="2"/>
                    <a:pt x="101" y="12"/>
                    <a:pt x="79" y="6"/>
                  </a:cubicBezTo>
                  <a:cubicBezTo>
                    <a:pt x="72" y="4"/>
                    <a:pt x="67" y="3"/>
                    <a:pt x="63" y="9"/>
                  </a:cubicBezTo>
                  <a:cubicBezTo>
                    <a:pt x="59" y="13"/>
                    <a:pt x="52" y="16"/>
                    <a:pt x="44" y="12"/>
                  </a:cubicBezTo>
                  <a:cubicBezTo>
                    <a:pt x="34" y="14"/>
                    <a:pt x="21" y="19"/>
                    <a:pt x="18" y="27"/>
                  </a:cubicBezTo>
                  <a:cubicBezTo>
                    <a:pt x="14" y="36"/>
                    <a:pt x="21" y="37"/>
                    <a:pt x="15" y="44"/>
                  </a:cubicBezTo>
                  <a:cubicBezTo>
                    <a:pt x="11" y="51"/>
                    <a:pt x="7" y="59"/>
                    <a:pt x="2" y="52"/>
                  </a:cubicBezTo>
                  <a:cubicBezTo>
                    <a:pt x="1" y="48"/>
                    <a:pt x="0" y="44"/>
                    <a:pt x="2" y="38"/>
                  </a:cubicBezTo>
                  <a:cubicBezTo>
                    <a:pt x="7" y="27"/>
                    <a:pt x="17" y="17"/>
                    <a:pt x="32" y="12"/>
                  </a:cubicBezTo>
                  <a:cubicBezTo>
                    <a:pt x="32" y="12"/>
                    <a:pt x="59" y="0"/>
                    <a:pt x="90" y="2"/>
                  </a:cubicBezTo>
                  <a:close/>
                </a:path>
              </a:pathLst>
            </a:custGeom>
            <a:solidFill>
              <a:srgbClr val="F18E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1" name="Freeform 876"/>
            <p:cNvSpPr>
              <a:spLocks/>
            </p:cNvSpPr>
            <p:nvPr/>
          </p:nvSpPr>
          <p:spPr bwMode="auto">
            <a:xfrm>
              <a:off x="2210341" y="1110658"/>
              <a:ext cx="1554767" cy="715924"/>
            </a:xfrm>
            <a:custGeom>
              <a:avLst/>
              <a:gdLst/>
              <a:ahLst/>
              <a:cxnLst>
                <a:cxn ang="0">
                  <a:pos x="90" y="2"/>
                </a:cxn>
                <a:cxn ang="0">
                  <a:pos x="118" y="1"/>
                </a:cxn>
                <a:cxn ang="0">
                  <a:pos x="130" y="7"/>
                </a:cxn>
                <a:cxn ang="0">
                  <a:pos x="79" y="5"/>
                </a:cxn>
                <a:cxn ang="0">
                  <a:pos x="63" y="9"/>
                </a:cxn>
                <a:cxn ang="0">
                  <a:pos x="44" y="12"/>
                </a:cxn>
                <a:cxn ang="0">
                  <a:pos x="18" y="27"/>
                </a:cxn>
                <a:cxn ang="0">
                  <a:pos x="15" y="44"/>
                </a:cxn>
                <a:cxn ang="0">
                  <a:pos x="3" y="51"/>
                </a:cxn>
                <a:cxn ang="0">
                  <a:pos x="2" y="38"/>
                </a:cxn>
                <a:cxn ang="0">
                  <a:pos x="32" y="12"/>
                </a:cxn>
                <a:cxn ang="0">
                  <a:pos x="90" y="2"/>
                </a:cxn>
              </a:cxnLst>
              <a:rect l="0" t="0" r="r" b="b"/>
              <a:pathLst>
                <a:path w="135" h="58">
                  <a:moveTo>
                    <a:pt x="90" y="2"/>
                  </a:moveTo>
                  <a:cubicBezTo>
                    <a:pt x="97" y="2"/>
                    <a:pt x="104" y="1"/>
                    <a:pt x="118" y="1"/>
                  </a:cubicBezTo>
                  <a:cubicBezTo>
                    <a:pt x="122" y="3"/>
                    <a:pt x="135" y="4"/>
                    <a:pt x="130" y="7"/>
                  </a:cubicBezTo>
                  <a:cubicBezTo>
                    <a:pt x="110" y="2"/>
                    <a:pt x="101" y="12"/>
                    <a:pt x="79" y="5"/>
                  </a:cubicBezTo>
                  <a:cubicBezTo>
                    <a:pt x="72" y="4"/>
                    <a:pt x="67" y="2"/>
                    <a:pt x="63" y="9"/>
                  </a:cubicBezTo>
                  <a:cubicBezTo>
                    <a:pt x="59" y="13"/>
                    <a:pt x="52" y="15"/>
                    <a:pt x="44" y="12"/>
                  </a:cubicBezTo>
                  <a:cubicBezTo>
                    <a:pt x="34" y="13"/>
                    <a:pt x="21" y="19"/>
                    <a:pt x="18" y="27"/>
                  </a:cubicBezTo>
                  <a:cubicBezTo>
                    <a:pt x="14" y="36"/>
                    <a:pt x="21" y="36"/>
                    <a:pt x="15" y="44"/>
                  </a:cubicBezTo>
                  <a:cubicBezTo>
                    <a:pt x="10" y="51"/>
                    <a:pt x="7" y="58"/>
                    <a:pt x="3" y="51"/>
                  </a:cubicBezTo>
                  <a:cubicBezTo>
                    <a:pt x="1" y="47"/>
                    <a:pt x="0" y="44"/>
                    <a:pt x="2" y="38"/>
                  </a:cubicBezTo>
                  <a:cubicBezTo>
                    <a:pt x="7" y="27"/>
                    <a:pt x="17" y="17"/>
                    <a:pt x="32" y="12"/>
                  </a:cubicBezTo>
                  <a:cubicBezTo>
                    <a:pt x="32" y="12"/>
                    <a:pt x="59" y="0"/>
                    <a:pt x="90" y="2"/>
                  </a:cubicBezTo>
                  <a:close/>
                </a:path>
              </a:pathLst>
            </a:custGeom>
            <a:solidFill>
              <a:srgbClr val="F190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2" name="Freeform 877"/>
            <p:cNvSpPr>
              <a:spLocks/>
            </p:cNvSpPr>
            <p:nvPr/>
          </p:nvSpPr>
          <p:spPr bwMode="auto">
            <a:xfrm>
              <a:off x="2210341" y="1110657"/>
              <a:ext cx="1554767" cy="703580"/>
            </a:xfrm>
            <a:custGeom>
              <a:avLst/>
              <a:gdLst/>
              <a:ahLst/>
              <a:cxnLst>
                <a:cxn ang="0">
                  <a:pos x="90" y="2"/>
                </a:cxn>
                <a:cxn ang="0">
                  <a:pos x="118" y="1"/>
                </a:cxn>
                <a:cxn ang="0">
                  <a:pos x="130" y="7"/>
                </a:cxn>
                <a:cxn ang="0">
                  <a:pos x="79" y="5"/>
                </a:cxn>
                <a:cxn ang="0">
                  <a:pos x="62" y="8"/>
                </a:cxn>
                <a:cxn ang="0">
                  <a:pos x="44" y="11"/>
                </a:cxn>
                <a:cxn ang="0">
                  <a:pos x="17" y="27"/>
                </a:cxn>
                <a:cxn ang="0">
                  <a:pos x="15" y="43"/>
                </a:cxn>
                <a:cxn ang="0">
                  <a:pos x="3" y="51"/>
                </a:cxn>
                <a:cxn ang="0">
                  <a:pos x="2" y="38"/>
                </a:cxn>
                <a:cxn ang="0">
                  <a:pos x="32" y="12"/>
                </a:cxn>
                <a:cxn ang="0">
                  <a:pos x="90" y="2"/>
                </a:cxn>
              </a:cxnLst>
              <a:rect l="0" t="0" r="r" b="b"/>
              <a:pathLst>
                <a:path w="135" h="57">
                  <a:moveTo>
                    <a:pt x="90" y="2"/>
                  </a:moveTo>
                  <a:cubicBezTo>
                    <a:pt x="97" y="2"/>
                    <a:pt x="104" y="1"/>
                    <a:pt x="118" y="1"/>
                  </a:cubicBezTo>
                  <a:cubicBezTo>
                    <a:pt x="122" y="3"/>
                    <a:pt x="135" y="4"/>
                    <a:pt x="130" y="7"/>
                  </a:cubicBezTo>
                  <a:cubicBezTo>
                    <a:pt x="110" y="2"/>
                    <a:pt x="101" y="11"/>
                    <a:pt x="79" y="5"/>
                  </a:cubicBezTo>
                  <a:cubicBezTo>
                    <a:pt x="72" y="4"/>
                    <a:pt x="67" y="2"/>
                    <a:pt x="62" y="8"/>
                  </a:cubicBezTo>
                  <a:cubicBezTo>
                    <a:pt x="58" y="12"/>
                    <a:pt x="52" y="15"/>
                    <a:pt x="44" y="11"/>
                  </a:cubicBezTo>
                  <a:cubicBezTo>
                    <a:pt x="34" y="13"/>
                    <a:pt x="20" y="19"/>
                    <a:pt x="17" y="27"/>
                  </a:cubicBezTo>
                  <a:cubicBezTo>
                    <a:pt x="13" y="35"/>
                    <a:pt x="20" y="36"/>
                    <a:pt x="15" y="43"/>
                  </a:cubicBezTo>
                  <a:cubicBezTo>
                    <a:pt x="10" y="50"/>
                    <a:pt x="7" y="57"/>
                    <a:pt x="3" y="51"/>
                  </a:cubicBezTo>
                  <a:cubicBezTo>
                    <a:pt x="1" y="47"/>
                    <a:pt x="0" y="44"/>
                    <a:pt x="2" y="38"/>
                  </a:cubicBezTo>
                  <a:cubicBezTo>
                    <a:pt x="7" y="27"/>
                    <a:pt x="17" y="17"/>
                    <a:pt x="32" y="12"/>
                  </a:cubicBezTo>
                  <a:cubicBezTo>
                    <a:pt x="32" y="12"/>
                    <a:pt x="59" y="0"/>
                    <a:pt x="90" y="2"/>
                  </a:cubicBezTo>
                  <a:close/>
                </a:path>
              </a:pathLst>
            </a:custGeom>
            <a:solidFill>
              <a:srgbClr val="F292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3" name="Freeform 878"/>
            <p:cNvSpPr>
              <a:spLocks/>
            </p:cNvSpPr>
            <p:nvPr/>
          </p:nvSpPr>
          <p:spPr bwMode="auto">
            <a:xfrm>
              <a:off x="2210341" y="1110859"/>
              <a:ext cx="1554767" cy="691237"/>
            </a:xfrm>
            <a:custGeom>
              <a:avLst/>
              <a:gdLst/>
              <a:ahLst/>
              <a:cxnLst>
                <a:cxn ang="0">
                  <a:pos x="90" y="2"/>
                </a:cxn>
                <a:cxn ang="0">
                  <a:pos x="118" y="1"/>
                </a:cxn>
                <a:cxn ang="0">
                  <a:pos x="130" y="7"/>
                </a:cxn>
                <a:cxn ang="0">
                  <a:pos x="79" y="5"/>
                </a:cxn>
                <a:cxn ang="0">
                  <a:pos x="62" y="8"/>
                </a:cxn>
                <a:cxn ang="0">
                  <a:pos x="43" y="11"/>
                </a:cxn>
                <a:cxn ang="0">
                  <a:pos x="17" y="26"/>
                </a:cxn>
                <a:cxn ang="0">
                  <a:pos x="14" y="43"/>
                </a:cxn>
                <a:cxn ang="0">
                  <a:pos x="3" y="50"/>
                </a:cxn>
                <a:cxn ang="0">
                  <a:pos x="2" y="38"/>
                </a:cxn>
                <a:cxn ang="0">
                  <a:pos x="32" y="12"/>
                </a:cxn>
                <a:cxn ang="0">
                  <a:pos x="90" y="2"/>
                </a:cxn>
              </a:cxnLst>
              <a:rect l="0" t="0" r="r" b="b"/>
              <a:pathLst>
                <a:path w="135" h="56">
                  <a:moveTo>
                    <a:pt x="90" y="2"/>
                  </a:moveTo>
                  <a:cubicBezTo>
                    <a:pt x="97" y="2"/>
                    <a:pt x="104" y="1"/>
                    <a:pt x="118" y="1"/>
                  </a:cubicBezTo>
                  <a:cubicBezTo>
                    <a:pt x="122" y="3"/>
                    <a:pt x="135" y="4"/>
                    <a:pt x="130" y="7"/>
                  </a:cubicBezTo>
                  <a:cubicBezTo>
                    <a:pt x="110" y="2"/>
                    <a:pt x="101" y="11"/>
                    <a:pt x="79" y="5"/>
                  </a:cubicBezTo>
                  <a:cubicBezTo>
                    <a:pt x="72" y="4"/>
                    <a:pt x="66" y="1"/>
                    <a:pt x="62" y="8"/>
                  </a:cubicBezTo>
                  <a:cubicBezTo>
                    <a:pt x="58" y="12"/>
                    <a:pt x="52" y="14"/>
                    <a:pt x="43" y="11"/>
                  </a:cubicBezTo>
                  <a:cubicBezTo>
                    <a:pt x="34" y="13"/>
                    <a:pt x="20" y="18"/>
                    <a:pt x="17" y="26"/>
                  </a:cubicBezTo>
                  <a:cubicBezTo>
                    <a:pt x="13" y="35"/>
                    <a:pt x="20" y="36"/>
                    <a:pt x="14" y="43"/>
                  </a:cubicBezTo>
                  <a:cubicBezTo>
                    <a:pt x="9" y="50"/>
                    <a:pt x="7" y="56"/>
                    <a:pt x="3" y="50"/>
                  </a:cubicBezTo>
                  <a:cubicBezTo>
                    <a:pt x="1" y="46"/>
                    <a:pt x="0" y="44"/>
                    <a:pt x="2" y="38"/>
                  </a:cubicBezTo>
                  <a:cubicBezTo>
                    <a:pt x="7" y="27"/>
                    <a:pt x="17" y="17"/>
                    <a:pt x="32" y="12"/>
                  </a:cubicBezTo>
                  <a:cubicBezTo>
                    <a:pt x="32" y="12"/>
                    <a:pt x="59" y="0"/>
                    <a:pt x="90" y="2"/>
                  </a:cubicBezTo>
                  <a:close/>
                </a:path>
              </a:pathLst>
            </a:custGeom>
            <a:solidFill>
              <a:srgbClr val="F294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4" name="Freeform 879"/>
            <p:cNvSpPr>
              <a:spLocks/>
            </p:cNvSpPr>
            <p:nvPr/>
          </p:nvSpPr>
          <p:spPr bwMode="auto">
            <a:xfrm>
              <a:off x="2210341" y="1110859"/>
              <a:ext cx="1554767" cy="678893"/>
            </a:xfrm>
            <a:custGeom>
              <a:avLst/>
              <a:gdLst/>
              <a:ahLst/>
              <a:cxnLst>
                <a:cxn ang="0">
                  <a:pos x="90" y="2"/>
                </a:cxn>
                <a:cxn ang="0">
                  <a:pos x="118" y="1"/>
                </a:cxn>
                <a:cxn ang="0">
                  <a:pos x="130" y="7"/>
                </a:cxn>
                <a:cxn ang="0">
                  <a:pos x="79" y="5"/>
                </a:cxn>
                <a:cxn ang="0">
                  <a:pos x="62" y="8"/>
                </a:cxn>
                <a:cxn ang="0">
                  <a:pos x="43" y="10"/>
                </a:cxn>
                <a:cxn ang="0">
                  <a:pos x="17" y="26"/>
                </a:cxn>
                <a:cxn ang="0">
                  <a:pos x="14" y="42"/>
                </a:cxn>
                <a:cxn ang="0">
                  <a:pos x="3" y="49"/>
                </a:cxn>
                <a:cxn ang="0">
                  <a:pos x="2" y="38"/>
                </a:cxn>
                <a:cxn ang="0">
                  <a:pos x="32" y="12"/>
                </a:cxn>
                <a:cxn ang="0">
                  <a:pos x="90" y="2"/>
                </a:cxn>
              </a:cxnLst>
              <a:rect l="0" t="0" r="r" b="b"/>
              <a:pathLst>
                <a:path w="135" h="55">
                  <a:moveTo>
                    <a:pt x="90" y="2"/>
                  </a:moveTo>
                  <a:cubicBezTo>
                    <a:pt x="97" y="2"/>
                    <a:pt x="104" y="1"/>
                    <a:pt x="118" y="1"/>
                  </a:cubicBezTo>
                  <a:cubicBezTo>
                    <a:pt x="122" y="3"/>
                    <a:pt x="135" y="4"/>
                    <a:pt x="130" y="7"/>
                  </a:cubicBezTo>
                  <a:cubicBezTo>
                    <a:pt x="110" y="2"/>
                    <a:pt x="101" y="11"/>
                    <a:pt x="79" y="5"/>
                  </a:cubicBezTo>
                  <a:cubicBezTo>
                    <a:pt x="72" y="4"/>
                    <a:pt x="66" y="1"/>
                    <a:pt x="62" y="8"/>
                  </a:cubicBezTo>
                  <a:cubicBezTo>
                    <a:pt x="58" y="11"/>
                    <a:pt x="51" y="14"/>
                    <a:pt x="43" y="10"/>
                  </a:cubicBezTo>
                  <a:cubicBezTo>
                    <a:pt x="34" y="12"/>
                    <a:pt x="19" y="18"/>
                    <a:pt x="17" y="26"/>
                  </a:cubicBezTo>
                  <a:cubicBezTo>
                    <a:pt x="13" y="35"/>
                    <a:pt x="20" y="35"/>
                    <a:pt x="14" y="42"/>
                  </a:cubicBezTo>
                  <a:cubicBezTo>
                    <a:pt x="9" y="49"/>
                    <a:pt x="7" y="55"/>
                    <a:pt x="3" y="49"/>
                  </a:cubicBezTo>
                  <a:cubicBezTo>
                    <a:pt x="2" y="45"/>
                    <a:pt x="0" y="44"/>
                    <a:pt x="2" y="38"/>
                  </a:cubicBezTo>
                  <a:cubicBezTo>
                    <a:pt x="7" y="27"/>
                    <a:pt x="17" y="17"/>
                    <a:pt x="32" y="12"/>
                  </a:cubicBezTo>
                  <a:cubicBezTo>
                    <a:pt x="32" y="12"/>
                    <a:pt x="59" y="0"/>
                    <a:pt x="90" y="2"/>
                  </a:cubicBezTo>
                  <a:close/>
                </a:path>
              </a:pathLst>
            </a:custGeom>
            <a:solidFill>
              <a:srgbClr val="F3967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5" name="Freeform 880"/>
            <p:cNvSpPr>
              <a:spLocks/>
            </p:cNvSpPr>
            <p:nvPr/>
          </p:nvSpPr>
          <p:spPr bwMode="auto">
            <a:xfrm>
              <a:off x="3707471" y="1073828"/>
              <a:ext cx="1543251" cy="246871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2" y="9"/>
                </a:cxn>
                <a:cxn ang="0">
                  <a:pos x="100" y="11"/>
                </a:cxn>
                <a:cxn ang="0">
                  <a:pos x="85" y="18"/>
                </a:cxn>
                <a:cxn ang="0">
                  <a:pos x="73" y="18"/>
                </a:cxn>
                <a:cxn ang="0">
                  <a:pos x="59" y="13"/>
                </a:cxn>
                <a:cxn ang="0">
                  <a:pos x="44" y="19"/>
                </a:cxn>
                <a:cxn ang="0">
                  <a:pos x="32" y="17"/>
                </a:cxn>
                <a:cxn ang="0">
                  <a:pos x="20" y="18"/>
                </a:cxn>
                <a:cxn ang="0">
                  <a:pos x="6" y="6"/>
                </a:cxn>
              </a:cxnLst>
              <a:rect l="0" t="0" r="r" b="b"/>
              <a:pathLst>
                <a:path w="134" h="20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2" y="9"/>
                    <a:pt x="112" y="9"/>
                  </a:cubicBezTo>
                  <a:cubicBezTo>
                    <a:pt x="112" y="9"/>
                    <a:pt x="104" y="8"/>
                    <a:pt x="100" y="11"/>
                  </a:cubicBezTo>
                  <a:cubicBezTo>
                    <a:pt x="96" y="13"/>
                    <a:pt x="91" y="18"/>
                    <a:pt x="85" y="18"/>
                  </a:cubicBezTo>
                  <a:cubicBezTo>
                    <a:pt x="80" y="19"/>
                    <a:pt x="76" y="20"/>
                    <a:pt x="73" y="18"/>
                  </a:cubicBezTo>
                  <a:cubicBezTo>
                    <a:pt x="70" y="16"/>
                    <a:pt x="63" y="12"/>
                    <a:pt x="59" y="13"/>
                  </a:cubicBezTo>
                  <a:cubicBezTo>
                    <a:pt x="56" y="15"/>
                    <a:pt x="49" y="18"/>
                    <a:pt x="44" y="19"/>
                  </a:cubicBezTo>
                  <a:cubicBezTo>
                    <a:pt x="39" y="19"/>
                    <a:pt x="35" y="16"/>
                    <a:pt x="32" y="17"/>
                  </a:cubicBezTo>
                  <a:cubicBezTo>
                    <a:pt x="28" y="18"/>
                    <a:pt x="24" y="17"/>
                    <a:pt x="20" y="18"/>
                  </a:cubicBezTo>
                  <a:cubicBezTo>
                    <a:pt x="17" y="19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D549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6" name="Freeform 881"/>
            <p:cNvSpPr>
              <a:spLocks/>
            </p:cNvSpPr>
            <p:nvPr/>
          </p:nvSpPr>
          <p:spPr bwMode="auto">
            <a:xfrm>
              <a:off x="3707471" y="1073627"/>
              <a:ext cx="1543251" cy="23452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1" y="9"/>
                </a:cxn>
                <a:cxn ang="0">
                  <a:pos x="100" y="10"/>
                </a:cxn>
                <a:cxn ang="0">
                  <a:pos x="85" y="18"/>
                </a:cxn>
                <a:cxn ang="0">
                  <a:pos x="73" y="17"/>
                </a:cxn>
                <a:cxn ang="0">
                  <a:pos x="59" y="13"/>
                </a:cxn>
                <a:cxn ang="0">
                  <a:pos x="44" y="18"/>
                </a:cxn>
                <a:cxn ang="0">
                  <a:pos x="31" y="17"/>
                </a:cxn>
                <a:cxn ang="0">
                  <a:pos x="20" y="17"/>
                </a:cxn>
                <a:cxn ang="0">
                  <a:pos x="6" y="6"/>
                </a:cxn>
              </a:cxnLst>
              <a:rect l="0" t="0" r="r" b="b"/>
              <a:pathLst>
                <a:path w="134" h="19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1" y="9"/>
                    <a:pt x="111" y="9"/>
                  </a:cubicBezTo>
                  <a:cubicBezTo>
                    <a:pt x="111" y="9"/>
                    <a:pt x="104" y="8"/>
                    <a:pt x="100" y="10"/>
                  </a:cubicBezTo>
                  <a:cubicBezTo>
                    <a:pt x="96" y="13"/>
                    <a:pt x="90" y="17"/>
                    <a:pt x="85" y="18"/>
                  </a:cubicBezTo>
                  <a:cubicBezTo>
                    <a:pt x="80" y="19"/>
                    <a:pt x="76" y="19"/>
                    <a:pt x="73" y="17"/>
                  </a:cubicBezTo>
                  <a:cubicBezTo>
                    <a:pt x="69" y="15"/>
                    <a:pt x="62" y="11"/>
                    <a:pt x="59" y="13"/>
                  </a:cubicBezTo>
                  <a:cubicBezTo>
                    <a:pt x="55" y="15"/>
                    <a:pt x="49" y="18"/>
                    <a:pt x="44" y="18"/>
                  </a:cubicBezTo>
                  <a:cubicBezTo>
                    <a:pt x="38" y="19"/>
                    <a:pt x="35" y="16"/>
                    <a:pt x="31" y="17"/>
                  </a:cubicBezTo>
                  <a:cubicBezTo>
                    <a:pt x="28" y="17"/>
                    <a:pt x="24" y="16"/>
                    <a:pt x="20" y="17"/>
                  </a:cubicBezTo>
                  <a:cubicBezTo>
                    <a:pt x="17" y="18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D64D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7" name="Freeform 882"/>
            <p:cNvSpPr>
              <a:spLocks/>
            </p:cNvSpPr>
            <p:nvPr/>
          </p:nvSpPr>
          <p:spPr bwMode="auto">
            <a:xfrm>
              <a:off x="3707471" y="1073627"/>
              <a:ext cx="1543251" cy="23452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1" y="9"/>
                </a:cxn>
                <a:cxn ang="0">
                  <a:pos x="100" y="10"/>
                </a:cxn>
                <a:cxn ang="0">
                  <a:pos x="85" y="18"/>
                </a:cxn>
                <a:cxn ang="0">
                  <a:pos x="72" y="17"/>
                </a:cxn>
                <a:cxn ang="0">
                  <a:pos x="59" y="13"/>
                </a:cxn>
                <a:cxn ang="0">
                  <a:pos x="44" y="18"/>
                </a:cxn>
                <a:cxn ang="0">
                  <a:pos x="31" y="16"/>
                </a:cxn>
                <a:cxn ang="0">
                  <a:pos x="20" y="17"/>
                </a:cxn>
                <a:cxn ang="0">
                  <a:pos x="6" y="6"/>
                </a:cxn>
              </a:cxnLst>
              <a:rect l="0" t="0" r="r" b="b"/>
              <a:pathLst>
                <a:path w="134" h="19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1" y="9"/>
                    <a:pt x="111" y="9"/>
                  </a:cubicBezTo>
                  <a:cubicBezTo>
                    <a:pt x="111" y="9"/>
                    <a:pt x="103" y="8"/>
                    <a:pt x="100" y="10"/>
                  </a:cubicBezTo>
                  <a:cubicBezTo>
                    <a:pt x="96" y="13"/>
                    <a:pt x="90" y="17"/>
                    <a:pt x="85" y="18"/>
                  </a:cubicBezTo>
                  <a:cubicBezTo>
                    <a:pt x="80" y="18"/>
                    <a:pt x="75" y="19"/>
                    <a:pt x="72" y="17"/>
                  </a:cubicBezTo>
                  <a:cubicBezTo>
                    <a:pt x="69" y="15"/>
                    <a:pt x="62" y="11"/>
                    <a:pt x="59" y="13"/>
                  </a:cubicBezTo>
                  <a:cubicBezTo>
                    <a:pt x="55" y="14"/>
                    <a:pt x="49" y="17"/>
                    <a:pt x="44" y="18"/>
                  </a:cubicBezTo>
                  <a:cubicBezTo>
                    <a:pt x="38" y="19"/>
                    <a:pt x="35" y="16"/>
                    <a:pt x="31" y="16"/>
                  </a:cubicBezTo>
                  <a:cubicBezTo>
                    <a:pt x="28" y="17"/>
                    <a:pt x="23" y="16"/>
                    <a:pt x="20" y="17"/>
                  </a:cubicBezTo>
                  <a:cubicBezTo>
                    <a:pt x="16" y="18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D750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8" name="Freeform 883"/>
            <p:cNvSpPr>
              <a:spLocks/>
            </p:cNvSpPr>
            <p:nvPr/>
          </p:nvSpPr>
          <p:spPr bwMode="auto">
            <a:xfrm>
              <a:off x="3707471" y="1073627"/>
              <a:ext cx="1543251" cy="23452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1" y="8"/>
                </a:cxn>
                <a:cxn ang="0">
                  <a:pos x="99" y="10"/>
                </a:cxn>
                <a:cxn ang="0">
                  <a:pos x="85" y="17"/>
                </a:cxn>
                <a:cxn ang="0">
                  <a:pos x="72" y="17"/>
                </a:cxn>
                <a:cxn ang="0">
                  <a:pos x="59" y="12"/>
                </a:cxn>
                <a:cxn ang="0">
                  <a:pos x="43" y="18"/>
                </a:cxn>
                <a:cxn ang="0">
                  <a:pos x="31" y="16"/>
                </a:cxn>
                <a:cxn ang="0">
                  <a:pos x="20" y="17"/>
                </a:cxn>
                <a:cxn ang="0">
                  <a:pos x="6" y="6"/>
                </a:cxn>
              </a:cxnLst>
              <a:rect l="0" t="0" r="r" b="b"/>
              <a:pathLst>
                <a:path w="134" h="19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1" y="8"/>
                    <a:pt x="111" y="8"/>
                  </a:cubicBezTo>
                  <a:cubicBezTo>
                    <a:pt x="111" y="8"/>
                    <a:pt x="103" y="8"/>
                    <a:pt x="99" y="10"/>
                  </a:cubicBezTo>
                  <a:cubicBezTo>
                    <a:pt x="96" y="12"/>
                    <a:pt x="90" y="17"/>
                    <a:pt x="85" y="17"/>
                  </a:cubicBezTo>
                  <a:cubicBezTo>
                    <a:pt x="80" y="18"/>
                    <a:pt x="75" y="19"/>
                    <a:pt x="72" y="17"/>
                  </a:cubicBezTo>
                  <a:cubicBezTo>
                    <a:pt x="69" y="15"/>
                    <a:pt x="62" y="10"/>
                    <a:pt x="59" y="12"/>
                  </a:cubicBezTo>
                  <a:cubicBezTo>
                    <a:pt x="55" y="14"/>
                    <a:pt x="49" y="17"/>
                    <a:pt x="43" y="18"/>
                  </a:cubicBezTo>
                  <a:cubicBezTo>
                    <a:pt x="38" y="18"/>
                    <a:pt x="35" y="15"/>
                    <a:pt x="31" y="16"/>
                  </a:cubicBezTo>
                  <a:cubicBezTo>
                    <a:pt x="28" y="17"/>
                    <a:pt x="23" y="16"/>
                    <a:pt x="20" y="17"/>
                  </a:cubicBezTo>
                  <a:cubicBezTo>
                    <a:pt x="16" y="18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D9542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49" name="Freeform 884"/>
            <p:cNvSpPr>
              <a:spLocks/>
            </p:cNvSpPr>
            <p:nvPr/>
          </p:nvSpPr>
          <p:spPr bwMode="auto">
            <a:xfrm>
              <a:off x="3707471" y="1073829"/>
              <a:ext cx="1543251" cy="222183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1" y="8"/>
                </a:cxn>
                <a:cxn ang="0">
                  <a:pos x="99" y="10"/>
                </a:cxn>
                <a:cxn ang="0">
                  <a:pos x="85" y="17"/>
                </a:cxn>
                <a:cxn ang="0">
                  <a:pos x="72" y="16"/>
                </a:cxn>
                <a:cxn ang="0">
                  <a:pos x="59" y="12"/>
                </a:cxn>
                <a:cxn ang="0">
                  <a:pos x="43" y="17"/>
                </a:cxn>
                <a:cxn ang="0">
                  <a:pos x="31" y="16"/>
                </a:cxn>
                <a:cxn ang="0">
                  <a:pos x="20" y="16"/>
                </a:cxn>
                <a:cxn ang="0">
                  <a:pos x="6" y="6"/>
                </a:cxn>
              </a:cxnLst>
              <a:rect l="0" t="0" r="r" b="b"/>
              <a:pathLst>
                <a:path w="134" h="18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1" y="8"/>
                    <a:pt x="111" y="8"/>
                  </a:cubicBezTo>
                  <a:cubicBezTo>
                    <a:pt x="111" y="8"/>
                    <a:pt x="103" y="7"/>
                    <a:pt x="99" y="10"/>
                  </a:cubicBezTo>
                  <a:cubicBezTo>
                    <a:pt x="95" y="12"/>
                    <a:pt x="90" y="16"/>
                    <a:pt x="85" y="17"/>
                  </a:cubicBezTo>
                  <a:cubicBezTo>
                    <a:pt x="80" y="18"/>
                    <a:pt x="75" y="18"/>
                    <a:pt x="72" y="16"/>
                  </a:cubicBezTo>
                  <a:cubicBezTo>
                    <a:pt x="69" y="14"/>
                    <a:pt x="62" y="10"/>
                    <a:pt x="59" y="12"/>
                  </a:cubicBezTo>
                  <a:cubicBezTo>
                    <a:pt x="55" y="13"/>
                    <a:pt x="49" y="17"/>
                    <a:pt x="43" y="17"/>
                  </a:cubicBezTo>
                  <a:cubicBezTo>
                    <a:pt x="38" y="18"/>
                    <a:pt x="35" y="15"/>
                    <a:pt x="31" y="16"/>
                  </a:cubicBezTo>
                  <a:cubicBezTo>
                    <a:pt x="28" y="16"/>
                    <a:pt x="23" y="15"/>
                    <a:pt x="20" y="16"/>
                  </a:cubicBezTo>
                  <a:cubicBezTo>
                    <a:pt x="16" y="17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DB59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0" name="Freeform 885"/>
            <p:cNvSpPr>
              <a:spLocks/>
            </p:cNvSpPr>
            <p:nvPr/>
          </p:nvSpPr>
          <p:spPr bwMode="auto">
            <a:xfrm>
              <a:off x="3707471" y="1073829"/>
              <a:ext cx="1543251" cy="222183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1" y="8"/>
                </a:cxn>
                <a:cxn ang="0">
                  <a:pos x="99" y="10"/>
                </a:cxn>
                <a:cxn ang="0">
                  <a:pos x="85" y="17"/>
                </a:cxn>
                <a:cxn ang="0">
                  <a:pos x="72" y="16"/>
                </a:cxn>
                <a:cxn ang="0">
                  <a:pos x="58" y="11"/>
                </a:cxn>
                <a:cxn ang="0">
                  <a:pos x="43" y="17"/>
                </a:cxn>
                <a:cxn ang="0">
                  <a:pos x="31" y="15"/>
                </a:cxn>
                <a:cxn ang="0">
                  <a:pos x="20" y="16"/>
                </a:cxn>
                <a:cxn ang="0">
                  <a:pos x="6" y="6"/>
                </a:cxn>
              </a:cxnLst>
              <a:rect l="0" t="0" r="r" b="b"/>
              <a:pathLst>
                <a:path w="134" h="18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1" y="8"/>
                    <a:pt x="111" y="8"/>
                  </a:cubicBezTo>
                  <a:cubicBezTo>
                    <a:pt x="111" y="8"/>
                    <a:pt x="103" y="7"/>
                    <a:pt x="99" y="10"/>
                  </a:cubicBezTo>
                  <a:cubicBezTo>
                    <a:pt x="95" y="12"/>
                    <a:pt x="90" y="16"/>
                    <a:pt x="85" y="17"/>
                  </a:cubicBezTo>
                  <a:cubicBezTo>
                    <a:pt x="79" y="17"/>
                    <a:pt x="75" y="18"/>
                    <a:pt x="72" y="16"/>
                  </a:cubicBezTo>
                  <a:cubicBezTo>
                    <a:pt x="69" y="14"/>
                    <a:pt x="62" y="10"/>
                    <a:pt x="58" y="11"/>
                  </a:cubicBezTo>
                  <a:cubicBezTo>
                    <a:pt x="55" y="13"/>
                    <a:pt x="48" y="16"/>
                    <a:pt x="43" y="17"/>
                  </a:cubicBezTo>
                  <a:cubicBezTo>
                    <a:pt x="38" y="18"/>
                    <a:pt x="34" y="14"/>
                    <a:pt x="31" y="15"/>
                  </a:cubicBezTo>
                  <a:cubicBezTo>
                    <a:pt x="27" y="16"/>
                    <a:pt x="23" y="15"/>
                    <a:pt x="20" y="16"/>
                  </a:cubicBezTo>
                  <a:cubicBezTo>
                    <a:pt x="16" y="17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DC5C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1" name="Freeform 886"/>
            <p:cNvSpPr>
              <a:spLocks/>
            </p:cNvSpPr>
            <p:nvPr/>
          </p:nvSpPr>
          <p:spPr bwMode="auto">
            <a:xfrm>
              <a:off x="3707471" y="1073627"/>
              <a:ext cx="1543251" cy="209840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1" y="8"/>
                </a:cxn>
                <a:cxn ang="0">
                  <a:pos x="99" y="9"/>
                </a:cxn>
                <a:cxn ang="0">
                  <a:pos x="85" y="16"/>
                </a:cxn>
                <a:cxn ang="0">
                  <a:pos x="72" y="15"/>
                </a:cxn>
                <a:cxn ang="0">
                  <a:pos x="58" y="11"/>
                </a:cxn>
                <a:cxn ang="0">
                  <a:pos x="43" y="16"/>
                </a:cxn>
                <a:cxn ang="0">
                  <a:pos x="31" y="15"/>
                </a:cxn>
                <a:cxn ang="0">
                  <a:pos x="19" y="15"/>
                </a:cxn>
                <a:cxn ang="0">
                  <a:pos x="6" y="6"/>
                </a:cxn>
              </a:cxnLst>
              <a:rect l="0" t="0" r="r" b="b"/>
              <a:pathLst>
                <a:path w="134" h="17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1" y="8"/>
                    <a:pt x="111" y="8"/>
                  </a:cubicBezTo>
                  <a:cubicBezTo>
                    <a:pt x="111" y="8"/>
                    <a:pt x="103" y="7"/>
                    <a:pt x="99" y="9"/>
                  </a:cubicBezTo>
                  <a:cubicBezTo>
                    <a:pt x="95" y="12"/>
                    <a:pt x="90" y="15"/>
                    <a:pt x="85" y="16"/>
                  </a:cubicBezTo>
                  <a:cubicBezTo>
                    <a:pt x="79" y="17"/>
                    <a:pt x="75" y="17"/>
                    <a:pt x="72" y="15"/>
                  </a:cubicBezTo>
                  <a:cubicBezTo>
                    <a:pt x="69" y="13"/>
                    <a:pt x="62" y="9"/>
                    <a:pt x="58" y="11"/>
                  </a:cubicBezTo>
                  <a:cubicBezTo>
                    <a:pt x="55" y="13"/>
                    <a:pt x="48" y="16"/>
                    <a:pt x="43" y="16"/>
                  </a:cubicBezTo>
                  <a:cubicBezTo>
                    <a:pt x="38" y="17"/>
                    <a:pt x="34" y="14"/>
                    <a:pt x="31" y="15"/>
                  </a:cubicBezTo>
                  <a:cubicBezTo>
                    <a:pt x="27" y="15"/>
                    <a:pt x="23" y="14"/>
                    <a:pt x="19" y="15"/>
                  </a:cubicBezTo>
                  <a:cubicBezTo>
                    <a:pt x="16" y="16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DE61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2" name="Freeform 887"/>
            <p:cNvSpPr>
              <a:spLocks/>
            </p:cNvSpPr>
            <p:nvPr/>
          </p:nvSpPr>
          <p:spPr bwMode="auto">
            <a:xfrm>
              <a:off x="3707471" y="1073627"/>
              <a:ext cx="1543251" cy="209840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1" y="7"/>
                </a:cxn>
                <a:cxn ang="0">
                  <a:pos x="99" y="9"/>
                </a:cxn>
                <a:cxn ang="0">
                  <a:pos x="84" y="16"/>
                </a:cxn>
                <a:cxn ang="0">
                  <a:pos x="72" y="15"/>
                </a:cxn>
                <a:cxn ang="0">
                  <a:pos x="58" y="11"/>
                </a:cxn>
                <a:cxn ang="0">
                  <a:pos x="43" y="16"/>
                </a:cxn>
                <a:cxn ang="0">
                  <a:pos x="31" y="14"/>
                </a:cxn>
                <a:cxn ang="0">
                  <a:pos x="19" y="15"/>
                </a:cxn>
                <a:cxn ang="0">
                  <a:pos x="6" y="6"/>
                </a:cxn>
              </a:cxnLst>
              <a:rect l="0" t="0" r="r" b="b"/>
              <a:pathLst>
                <a:path w="134" h="17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1" y="7"/>
                    <a:pt x="111" y="7"/>
                  </a:cubicBezTo>
                  <a:cubicBezTo>
                    <a:pt x="111" y="7"/>
                    <a:pt x="103" y="7"/>
                    <a:pt x="99" y="9"/>
                  </a:cubicBezTo>
                  <a:cubicBezTo>
                    <a:pt x="95" y="11"/>
                    <a:pt x="90" y="15"/>
                    <a:pt x="84" y="16"/>
                  </a:cubicBezTo>
                  <a:cubicBezTo>
                    <a:pt x="79" y="16"/>
                    <a:pt x="75" y="17"/>
                    <a:pt x="72" y="15"/>
                  </a:cubicBezTo>
                  <a:cubicBezTo>
                    <a:pt x="69" y="13"/>
                    <a:pt x="62" y="9"/>
                    <a:pt x="58" y="11"/>
                  </a:cubicBezTo>
                  <a:cubicBezTo>
                    <a:pt x="55" y="12"/>
                    <a:pt x="48" y="15"/>
                    <a:pt x="43" y="16"/>
                  </a:cubicBezTo>
                  <a:cubicBezTo>
                    <a:pt x="38" y="17"/>
                    <a:pt x="34" y="14"/>
                    <a:pt x="31" y="14"/>
                  </a:cubicBezTo>
                  <a:cubicBezTo>
                    <a:pt x="27" y="15"/>
                    <a:pt x="23" y="14"/>
                    <a:pt x="19" y="15"/>
                  </a:cubicBezTo>
                  <a:cubicBezTo>
                    <a:pt x="16" y="16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DF643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3" name="Freeform 888"/>
            <p:cNvSpPr>
              <a:spLocks/>
            </p:cNvSpPr>
            <p:nvPr/>
          </p:nvSpPr>
          <p:spPr bwMode="auto">
            <a:xfrm>
              <a:off x="3707471" y="1073627"/>
              <a:ext cx="1543251" cy="209840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1" y="7"/>
                </a:cxn>
                <a:cxn ang="0">
                  <a:pos x="99" y="9"/>
                </a:cxn>
                <a:cxn ang="0">
                  <a:pos x="84" y="15"/>
                </a:cxn>
                <a:cxn ang="0">
                  <a:pos x="72" y="15"/>
                </a:cxn>
                <a:cxn ang="0">
                  <a:pos x="58" y="10"/>
                </a:cxn>
                <a:cxn ang="0">
                  <a:pos x="43" y="16"/>
                </a:cxn>
                <a:cxn ang="0">
                  <a:pos x="31" y="14"/>
                </a:cxn>
                <a:cxn ang="0">
                  <a:pos x="19" y="15"/>
                </a:cxn>
                <a:cxn ang="0">
                  <a:pos x="6" y="6"/>
                </a:cxn>
              </a:cxnLst>
              <a:rect l="0" t="0" r="r" b="b"/>
              <a:pathLst>
                <a:path w="134" h="17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1" y="7"/>
                    <a:pt x="111" y="7"/>
                  </a:cubicBezTo>
                  <a:cubicBezTo>
                    <a:pt x="111" y="7"/>
                    <a:pt x="103" y="6"/>
                    <a:pt x="99" y="9"/>
                  </a:cubicBezTo>
                  <a:cubicBezTo>
                    <a:pt x="95" y="11"/>
                    <a:pt x="90" y="15"/>
                    <a:pt x="84" y="15"/>
                  </a:cubicBezTo>
                  <a:cubicBezTo>
                    <a:pt x="79" y="16"/>
                    <a:pt x="75" y="17"/>
                    <a:pt x="72" y="15"/>
                  </a:cubicBezTo>
                  <a:cubicBezTo>
                    <a:pt x="69" y="13"/>
                    <a:pt x="62" y="8"/>
                    <a:pt x="58" y="10"/>
                  </a:cubicBezTo>
                  <a:cubicBezTo>
                    <a:pt x="55" y="12"/>
                    <a:pt x="48" y="15"/>
                    <a:pt x="43" y="16"/>
                  </a:cubicBezTo>
                  <a:cubicBezTo>
                    <a:pt x="38" y="16"/>
                    <a:pt x="34" y="13"/>
                    <a:pt x="31" y="14"/>
                  </a:cubicBezTo>
                  <a:cubicBezTo>
                    <a:pt x="27" y="15"/>
                    <a:pt x="23" y="14"/>
                    <a:pt x="19" y="15"/>
                  </a:cubicBezTo>
                  <a:cubicBezTo>
                    <a:pt x="16" y="16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067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4" name="Freeform 889"/>
            <p:cNvSpPr>
              <a:spLocks/>
            </p:cNvSpPr>
            <p:nvPr/>
          </p:nvSpPr>
          <p:spPr bwMode="auto">
            <a:xfrm>
              <a:off x="3707471" y="1073829"/>
              <a:ext cx="1543251" cy="197497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1" y="7"/>
                </a:cxn>
                <a:cxn ang="0">
                  <a:pos x="99" y="9"/>
                </a:cxn>
                <a:cxn ang="0">
                  <a:pos x="84" y="15"/>
                </a:cxn>
                <a:cxn ang="0">
                  <a:pos x="72" y="14"/>
                </a:cxn>
                <a:cxn ang="0">
                  <a:pos x="58" y="10"/>
                </a:cxn>
                <a:cxn ang="0">
                  <a:pos x="43" y="15"/>
                </a:cxn>
                <a:cxn ang="0">
                  <a:pos x="30" y="14"/>
                </a:cxn>
                <a:cxn ang="0">
                  <a:pos x="19" y="14"/>
                </a:cxn>
                <a:cxn ang="0">
                  <a:pos x="6" y="6"/>
                </a:cxn>
              </a:cxnLst>
              <a:rect l="0" t="0" r="r" b="b"/>
              <a:pathLst>
                <a:path w="134" h="16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1" y="7"/>
                    <a:pt x="111" y="7"/>
                  </a:cubicBezTo>
                  <a:cubicBezTo>
                    <a:pt x="111" y="7"/>
                    <a:pt x="103" y="6"/>
                    <a:pt x="99" y="9"/>
                  </a:cubicBezTo>
                  <a:cubicBezTo>
                    <a:pt x="95" y="11"/>
                    <a:pt x="89" y="14"/>
                    <a:pt x="84" y="15"/>
                  </a:cubicBezTo>
                  <a:cubicBezTo>
                    <a:pt x="79" y="16"/>
                    <a:pt x="75" y="16"/>
                    <a:pt x="72" y="14"/>
                  </a:cubicBezTo>
                  <a:cubicBezTo>
                    <a:pt x="68" y="12"/>
                    <a:pt x="61" y="8"/>
                    <a:pt x="58" y="10"/>
                  </a:cubicBezTo>
                  <a:cubicBezTo>
                    <a:pt x="54" y="12"/>
                    <a:pt x="48" y="15"/>
                    <a:pt x="43" y="15"/>
                  </a:cubicBezTo>
                  <a:cubicBezTo>
                    <a:pt x="37" y="16"/>
                    <a:pt x="34" y="13"/>
                    <a:pt x="30" y="14"/>
                  </a:cubicBezTo>
                  <a:cubicBezTo>
                    <a:pt x="27" y="14"/>
                    <a:pt x="23" y="13"/>
                    <a:pt x="19" y="14"/>
                  </a:cubicBezTo>
                  <a:cubicBezTo>
                    <a:pt x="16" y="15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26B4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5" name="Freeform 890"/>
            <p:cNvSpPr>
              <a:spLocks/>
            </p:cNvSpPr>
            <p:nvPr/>
          </p:nvSpPr>
          <p:spPr bwMode="auto">
            <a:xfrm>
              <a:off x="3707471" y="1073829"/>
              <a:ext cx="1543251" cy="197497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0" y="7"/>
                </a:cxn>
                <a:cxn ang="0">
                  <a:pos x="99" y="8"/>
                </a:cxn>
                <a:cxn ang="0">
                  <a:pos x="84" y="15"/>
                </a:cxn>
                <a:cxn ang="0">
                  <a:pos x="71" y="14"/>
                </a:cxn>
                <a:cxn ang="0">
                  <a:pos x="58" y="9"/>
                </a:cxn>
                <a:cxn ang="0">
                  <a:pos x="43" y="15"/>
                </a:cxn>
                <a:cxn ang="0">
                  <a:pos x="30" y="13"/>
                </a:cxn>
                <a:cxn ang="0">
                  <a:pos x="19" y="14"/>
                </a:cxn>
                <a:cxn ang="0">
                  <a:pos x="6" y="6"/>
                </a:cxn>
              </a:cxnLst>
              <a:rect l="0" t="0" r="r" b="b"/>
              <a:pathLst>
                <a:path w="134" h="16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0" y="7"/>
                    <a:pt x="110" y="7"/>
                  </a:cubicBezTo>
                  <a:cubicBezTo>
                    <a:pt x="110" y="7"/>
                    <a:pt x="103" y="6"/>
                    <a:pt x="99" y="8"/>
                  </a:cubicBezTo>
                  <a:cubicBezTo>
                    <a:pt x="95" y="11"/>
                    <a:pt x="89" y="14"/>
                    <a:pt x="84" y="15"/>
                  </a:cubicBezTo>
                  <a:cubicBezTo>
                    <a:pt x="79" y="15"/>
                    <a:pt x="74" y="16"/>
                    <a:pt x="71" y="14"/>
                  </a:cubicBezTo>
                  <a:cubicBezTo>
                    <a:pt x="68" y="12"/>
                    <a:pt x="61" y="8"/>
                    <a:pt x="58" y="9"/>
                  </a:cubicBezTo>
                  <a:cubicBezTo>
                    <a:pt x="54" y="11"/>
                    <a:pt x="48" y="14"/>
                    <a:pt x="43" y="15"/>
                  </a:cubicBezTo>
                  <a:cubicBezTo>
                    <a:pt x="37" y="16"/>
                    <a:pt x="34" y="13"/>
                    <a:pt x="30" y="13"/>
                  </a:cubicBezTo>
                  <a:cubicBezTo>
                    <a:pt x="27" y="14"/>
                    <a:pt x="22" y="13"/>
                    <a:pt x="19" y="14"/>
                  </a:cubicBezTo>
                  <a:cubicBezTo>
                    <a:pt x="15" y="15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46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6" name="Freeform 891"/>
            <p:cNvSpPr>
              <a:spLocks/>
            </p:cNvSpPr>
            <p:nvPr/>
          </p:nvSpPr>
          <p:spPr bwMode="auto">
            <a:xfrm>
              <a:off x="3707471" y="1073829"/>
              <a:ext cx="1543251" cy="197497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0" y="6"/>
                </a:cxn>
                <a:cxn ang="0">
                  <a:pos x="99" y="8"/>
                </a:cxn>
                <a:cxn ang="0">
                  <a:pos x="84" y="14"/>
                </a:cxn>
                <a:cxn ang="0">
                  <a:pos x="71" y="13"/>
                </a:cxn>
                <a:cxn ang="0">
                  <a:pos x="58" y="9"/>
                </a:cxn>
                <a:cxn ang="0">
                  <a:pos x="42" y="15"/>
                </a:cxn>
                <a:cxn ang="0">
                  <a:pos x="30" y="13"/>
                </a:cxn>
                <a:cxn ang="0">
                  <a:pos x="19" y="13"/>
                </a:cxn>
                <a:cxn ang="0">
                  <a:pos x="6" y="6"/>
                </a:cxn>
              </a:cxnLst>
              <a:rect l="0" t="0" r="r" b="b"/>
              <a:pathLst>
                <a:path w="134" h="16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0" y="6"/>
                    <a:pt x="110" y="6"/>
                  </a:cubicBezTo>
                  <a:cubicBezTo>
                    <a:pt x="110" y="6"/>
                    <a:pt x="102" y="6"/>
                    <a:pt x="99" y="8"/>
                  </a:cubicBezTo>
                  <a:cubicBezTo>
                    <a:pt x="95" y="10"/>
                    <a:pt x="89" y="13"/>
                    <a:pt x="84" y="14"/>
                  </a:cubicBezTo>
                  <a:cubicBezTo>
                    <a:pt x="79" y="15"/>
                    <a:pt x="74" y="16"/>
                    <a:pt x="71" y="13"/>
                  </a:cubicBezTo>
                  <a:cubicBezTo>
                    <a:pt x="68" y="11"/>
                    <a:pt x="61" y="7"/>
                    <a:pt x="58" y="9"/>
                  </a:cubicBezTo>
                  <a:cubicBezTo>
                    <a:pt x="54" y="11"/>
                    <a:pt x="48" y="14"/>
                    <a:pt x="42" y="15"/>
                  </a:cubicBezTo>
                  <a:cubicBezTo>
                    <a:pt x="37" y="15"/>
                    <a:pt x="34" y="12"/>
                    <a:pt x="30" y="13"/>
                  </a:cubicBezTo>
                  <a:cubicBezTo>
                    <a:pt x="27" y="13"/>
                    <a:pt x="22" y="12"/>
                    <a:pt x="19" y="13"/>
                  </a:cubicBezTo>
                  <a:cubicBezTo>
                    <a:pt x="15" y="15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573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7" name="Freeform 892"/>
            <p:cNvSpPr>
              <a:spLocks/>
            </p:cNvSpPr>
            <p:nvPr/>
          </p:nvSpPr>
          <p:spPr bwMode="auto">
            <a:xfrm>
              <a:off x="3707471" y="1073626"/>
              <a:ext cx="1543251" cy="185152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0" y="6"/>
                </a:cxn>
                <a:cxn ang="0">
                  <a:pos x="98" y="8"/>
                </a:cxn>
                <a:cxn ang="0">
                  <a:pos x="84" y="14"/>
                </a:cxn>
                <a:cxn ang="0">
                  <a:pos x="71" y="13"/>
                </a:cxn>
                <a:cxn ang="0">
                  <a:pos x="58" y="9"/>
                </a:cxn>
                <a:cxn ang="0">
                  <a:pos x="42" y="14"/>
                </a:cxn>
                <a:cxn ang="0">
                  <a:pos x="30" y="12"/>
                </a:cxn>
                <a:cxn ang="0">
                  <a:pos x="19" y="13"/>
                </a:cxn>
                <a:cxn ang="0">
                  <a:pos x="6" y="6"/>
                </a:cxn>
              </a:cxnLst>
              <a:rect l="0" t="0" r="r" b="b"/>
              <a:pathLst>
                <a:path w="134" h="15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0" y="6"/>
                    <a:pt x="110" y="6"/>
                  </a:cubicBezTo>
                  <a:cubicBezTo>
                    <a:pt x="110" y="6"/>
                    <a:pt x="102" y="5"/>
                    <a:pt x="98" y="8"/>
                  </a:cubicBezTo>
                  <a:cubicBezTo>
                    <a:pt x="94" y="10"/>
                    <a:pt x="89" y="13"/>
                    <a:pt x="84" y="14"/>
                  </a:cubicBezTo>
                  <a:cubicBezTo>
                    <a:pt x="79" y="14"/>
                    <a:pt x="74" y="15"/>
                    <a:pt x="71" y="13"/>
                  </a:cubicBezTo>
                  <a:cubicBezTo>
                    <a:pt x="68" y="11"/>
                    <a:pt x="61" y="7"/>
                    <a:pt x="58" y="9"/>
                  </a:cubicBezTo>
                  <a:cubicBezTo>
                    <a:pt x="54" y="10"/>
                    <a:pt x="48" y="13"/>
                    <a:pt x="42" y="14"/>
                  </a:cubicBezTo>
                  <a:cubicBezTo>
                    <a:pt x="37" y="15"/>
                    <a:pt x="34" y="12"/>
                    <a:pt x="30" y="12"/>
                  </a:cubicBezTo>
                  <a:cubicBezTo>
                    <a:pt x="27" y="13"/>
                    <a:pt x="22" y="12"/>
                    <a:pt x="19" y="13"/>
                  </a:cubicBezTo>
                  <a:cubicBezTo>
                    <a:pt x="15" y="14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7775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8" name="Freeform 893"/>
            <p:cNvSpPr>
              <a:spLocks/>
            </p:cNvSpPr>
            <p:nvPr/>
          </p:nvSpPr>
          <p:spPr bwMode="auto">
            <a:xfrm>
              <a:off x="3707471" y="1073626"/>
              <a:ext cx="1543251" cy="185152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0" y="6"/>
                </a:cxn>
                <a:cxn ang="0">
                  <a:pos x="98" y="8"/>
                </a:cxn>
                <a:cxn ang="0">
                  <a:pos x="84" y="13"/>
                </a:cxn>
                <a:cxn ang="0">
                  <a:pos x="71" y="13"/>
                </a:cxn>
                <a:cxn ang="0">
                  <a:pos x="57" y="8"/>
                </a:cxn>
                <a:cxn ang="0">
                  <a:pos x="42" y="14"/>
                </a:cxn>
                <a:cxn ang="0">
                  <a:pos x="30" y="12"/>
                </a:cxn>
                <a:cxn ang="0">
                  <a:pos x="19" y="13"/>
                </a:cxn>
                <a:cxn ang="0">
                  <a:pos x="6" y="6"/>
                </a:cxn>
              </a:cxnLst>
              <a:rect l="0" t="0" r="r" b="b"/>
              <a:pathLst>
                <a:path w="134" h="15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0" y="6"/>
                    <a:pt x="110" y="6"/>
                  </a:cubicBezTo>
                  <a:cubicBezTo>
                    <a:pt x="110" y="6"/>
                    <a:pt x="102" y="5"/>
                    <a:pt x="98" y="8"/>
                  </a:cubicBezTo>
                  <a:cubicBezTo>
                    <a:pt x="94" y="10"/>
                    <a:pt x="89" y="13"/>
                    <a:pt x="84" y="13"/>
                  </a:cubicBezTo>
                  <a:cubicBezTo>
                    <a:pt x="78" y="14"/>
                    <a:pt x="74" y="15"/>
                    <a:pt x="71" y="13"/>
                  </a:cubicBezTo>
                  <a:cubicBezTo>
                    <a:pt x="68" y="11"/>
                    <a:pt x="61" y="7"/>
                    <a:pt x="57" y="8"/>
                  </a:cubicBezTo>
                  <a:cubicBezTo>
                    <a:pt x="54" y="10"/>
                    <a:pt x="47" y="13"/>
                    <a:pt x="42" y="14"/>
                  </a:cubicBezTo>
                  <a:cubicBezTo>
                    <a:pt x="37" y="14"/>
                    <a:pt x="33" y="11"/>
                    <a:pt x="30" y="12"/>
                  </a:cubicBezTo>
                  <a:cubicBezTo>
                    <a:pt x="26" y="13"/>
                    <a:pt x="22" y="12"/>
                    <a:pt x="19" y="13"/>
                  </a:cubicBezTo>
                  <a:cubicBezTo>
                    <a:pt x="15" y="14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97B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59" name="Freeform 894"/>
            <p:cNvSpPr>
              <a:spLocks/>
            </p:cNvSpPr>
            <p:nvPr/>
          </p:nvSpPr>
          <p:spPr bwMode="auto">
            <a:xfrm>
              <a:off x="3707471" y="1073828"/>
              <a:ext cx="1543251" cy="172809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0" y="6"/>
                </a:cxn>
                <a:cxn ang="0">
                  <a:pos x="98" y="7"/>
                </a:cxn>
                <a:cxn ang="0">
                  <a:pos x="84" y="13"/>
                </a:cxn>
                <a:cxn ang="0">
                  <a:pos x="71" y="12"/>
                </a:cxn>
                <a:cxn ang="0">
                  <a:pos x="57" y="8"/>
                </a:cxn>
                <a:cxn ang="0">
                  <a:pos x="42" y="13"/>
                </a:cxn>
                <a:cxn ang="0">
                  <a:pos x="30" y="12"/>
                </a:cxn>
                <a:cxn ang="0">
                  <a:pos x="18" y="12"/>
                </a:cxn>
                <a:cxn ang="0">
                  <a:pos x="6" y="6"/>
                </a:cxn>
              </a:cxnLst>
              <a:rect l="0" t="0" r="r" b="b"/>
              <a:pathLst>
                <a:path w="134" h="14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0" y="6"/>
                    <a:pt x="110" y="6"/>
                  </a:cubicBezTo>
                  <a:cubicBezTo>
                    <a:pt x="110" y="6"/>
                    <a:pt x="102" y="5"/>
                    <a:pt x="98" y="7"/>
                  </a:cubicBezTo>
                  <a:cubicBezTo>
                    <a:pt x="94" y="10"/>
                    <a:pt x="89" y="12"/>
                    <a:pt x="84" y="13"/>
                  </a:cubicBezTo>
                  <a:cubicBezTo>
                    <a:pt x="78" y="14"/>
                    <a:pt x="74" y="14"/>
                    <a:pt x="71" y="12"/>
                  </a:cubicBezTo>
                  <a:cubicBezTo>
                    <a:pt x="68" y="10"/>
                    <a:pt x="61" y="6"/>
                    <a:pt x="57" y="8"/>
                  </a:cubicBezTo>
                  <a:cubicBezTo>
                    <a:pt x="54" y="10"/>
                    <a:pt x="47" y="13"/>
                    <a:pt x="42" y="13"/>
                  </a:cubicBezTo>
                  <a:cubicBezTo>
                    <a:pt x="37" y="14"/>
                    <a:pt x="33" y="11"/>
                    <a:pt x="30" y="12"/>
                  </a:cubicBezTo>
                  <a:cubicBezTo>
                    <a:pt x="26" y="12"/>
                    <a:pt x="22" y="11"/>
                    <a:pt x="18" y="12"/>
                  </a:cubicBezTo>
                  <a:cubicBezTo>
                    <a:pt x="15" y="13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A7E5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0" name="Freeform 895"/>
            <p:cNvSpPr>
              <a:spLocks/>
            </p:cNvSpPr>
            <p:nvPr/>
          </p:nvSpPr>
          <p:spPr bwMode="auto">
            <a:xfrm>
              <a:off x="3707471" y="1073828"/>
              <a:ext cx="1543251" cy="172809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0" y="5"/>
                </a:cxn>
                <a:cxn ang="0">
                  <a:pos x="98" y="7"/>
                </a:cxn>
                <a:cxn ang="0">
                  <a:pos x="83" y="13"/>
                </a:cxn>
                <a:cxn ang="0">
                  <a:pos x="71" y="12"/>
                </a:cxn>
                <a:cxn ang="0">
                  <a:pos x="57" y="7"/>
                </a:cxn>
                <a:cxn ang="0">
                  <a:pos x="42" y="13"/>
                </a:cxn>
                <a:cxn ang="0">
                  <a:pos x="30" y="11"/>
                </a:cxn>
                <a:cxn ang="0">
                  <a:pos x="18" y="12"/>
                </a:cxn>
                <a:cxn ang="0">
                  <a:pos x="6" y="6"/>
                </a:cxn>
              </a:cxnLst>
              <a:rect l="0" t="0" r="r" b="b"/>
              <a:pathLst>
                <a:path w="134" h="14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0" y="5"/>
                    <a:pt x="110" y="5"/>
                  </a:cubicBezTo>
                  <a:cubicBezTo>
                    <a:pt x="110" y="5"/>
                    <a:pt x="102" y="5"/>
                    <a:pt x="98" y="7"/>
                  </a:cubicBezTo>
                  <a:cubicBezTo>
                    <a:pt x="94" y="9"/>
                    <a:pt x="89" y="12"/>
                    <a:pt x="83" y="13"/>
                  </a:cubicBezTo>
                  <a:cubicBezTo>
                    <a:pt x="78" y="13"/>
                    <a:pt x="74" y="14"/>
                    <a:pt x="71" y="12"/>
                  </a:cubicBezTo>
                  <a:cubicBezTo>
                    <a:pt x="68" y="10"/>
                    <a:pt x="61" y="6"/>
                    <a:pt x="57" y="7"/>
                  </a:cubicBezTo>
                  <a:cubicBezTo>
                    <a:pt x="54" y="9"/>
                    <a:pt x="47" y="12"/>
                    <a:pt x="42" y="13"/>
                  </a:cubicBezTo>
                  <a:cubicBezTo>
                    <a:pt x="37" y="14"/>
                    <a:pt x="33" y="11"/>
                    <a:pt x="30" y="11"/>
                  </a:cubicBezTo>
                  <a:cubicBezTo>
                    <a:pt x="26" y="12"/>
                    <a:pt x="22" y="11"/>
                    <a:pt x="18" y="12"/>
                  </a:cubicBezTo>
                  <a:cubicBezTo>
                    <a:pt x="15" y="13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B81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1" name="Freeform 896"/>
            <p:cNvSpPr>
              <a:spLocks/>
            </p:cNvSpPr>
            <p:nvPr/>
          </p:nvSpPr>
          <p:spPr bwMode="auto">
            <a:xfrm>
              <a:off x="3707471" y="1073828"/>
              <a:ext cx="1543251" cy="172809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0" y="5"/>
                </a:cxn>
                <a:cxn ang="0">
                  <a:pos x="98" y="7"/>
                </a:cxn>
                <a:cxn ang="0">
                  <a:pos x="83" y="12"/>
                </a:cxn>
                <a:cxn ang="0">
                  <a:pos x="71" y="12"/>
                </a:cxn>
                <a:cxn ang="0">
                  <a:pos x="57" y="7"/>
                </a:cxn>
                <a:cxn ang="0">
                  <a:pos x="42" y="13"/>
                </a:cxn>
                <a:cxn ang="0">
                  <a:pos x="30" y="11"/>
                </a:cxn>
                <a:cxn ang="0">
                  <a:pos x="18" y="12"/>
                </a:cxn>
                <a:cxn ang="0">
                  <a:pos x="6" y="6"/>
                </a:cxn>
              </a:cxnLst>
              <a:rect l="0" t="0" r="r" b="b"/>
              <a:pathLst>
                <a:path w="134" h="14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0" y="5"/>
                    <a:pt x="110" y="5"/>
                  </a:cubicBezTo>
                  <a:cubicBezTo>
                    <a:pt x="110" y="5"/>
                    <a:pt x="102" y="4"/>
                    <a:pt x="98" y="7"/>
                  </a:cubicBezTo>
                  <a:cubicBezTo>
                    <a:pt x="94" y="9"/>
                    <a:pt x="89" y="12"/>
                    <a:pt x="83" y="12"/>
                  </a:cubicBezTo>
                  <a:cubicBezTo>
                    <a:pt x="78" y="13"/>
                    <a:pt x="74" y="14"/>
                    <a:pt x="71" y="12"/>
                  </a:cubicBezTo>
                  <a:cubicBezTo>
                    <a:pt x="68" y="9"/>
                    <a:pt x="61" y="5"/>
                    <a:pt x="57" y="7"/>
                  </a:cubicBezTo>
                  <a:cubicBezTo>
                    <a:pt x="54" y="9"/>
                    <a:pt x="47" y="12"/>
                    <a:pt x="42" y="13"/>
                  </a:cubicBezTo>
                  <a:cubicBezTo>
                    <a:pt x="37" y="13"/>
                    <a:pt x="33" y="10"/>
                    <a:pt x="30" y="11"/>
                  </a:cubicBezTo>
                  <a:cubicBezTo>
                    <a:pt x="26" y="12"/>
                    <a:pt x="22" y="10"/>
                    <a:pt x="18" y="12"/>
                  </a:cubicBezTo>
                  <a:cubicBezTo>
                    <a:pt x="15" y="13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D85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2" name="Freeform 897"/>
            <p:cNvSpPr>
              <a:spLocks/>
            </p:cNvSpPr>
            <p:nvPr/>
          </p:nvSpPr>
          <p:spPr bwMode="auto">
            <a:xfrm>
              <a:off x="3707471" y="1073626"/>
              <a:ext cx="1543251" cy="16046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0" y="5"/>
                </a:cxn>
                <a:cxn ang="0">
                  <a:pos x="98" y="7"/>
                </a:cxn>
                <a:cxn ang="0">
                  <a:pos x="83" y="12"/>
                </a:cxn>
                <a:cxn ang="0">
                  <a:pos x="71" y="11"/>
                </a:cxn>
                <a:cxn ang="0">
                  <a:pos x="57" y="7"/>
                </a:cxn>
                <a:cxn ang="0">
                  <a:pos x="42" y="12"/>
                </a:cxn>
                <a:cxn ang="0">
                  <a:pos x="29" y="10"/>
                </a:cxn>
                <a:cxn ang="0">
                  <a:pos x="18" y="11"/>
                </a:cxn>
                <a:cxn ang="0">
                  <a:pos x="6" y="6"/>
                </a:cxn>
              </a:cxnLst>
              <a:rect l="0" t="0" r="r" b="b"/>
              <a:pathLst>
                <a:path w="134" h="13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0" y="5"/>
                    <a:pt x="110" y="5"/>
                  </a:cubicBezTo>
                  <a:cubicBezTo>
                    <a:pt x="110" y="5"/>
                    <a:pt x="102" y="4"/>
                    <a:pt x="98" y="7"/>
                  </a:cubicBezTo>
                  <a:cubicBezTo>
                    <a:pt x="94" y="9"/>
                    <a:pt x="88" y="11"/>
                    <a:pt x="83" y="12"/>
                  </a:cubicBezTo>
                  <a:cubicBezTo>
                    <a:pt x="78" y="13"/>
                    <a:pt x="74" y="13"/>
                    <a:pt x="71" y="11"/>
                  </a:cubicBezTo>
                  <a:cubicBezTo>
                    <a:pt x="67" y="9"/>
                    <a:pt x="60" y="5"/>
                    <a:pt x="57" y="7"/>
                  </a:cubicBezTo>
                  <a:cubicBezTo>
                    <a:pt x="53" y="8"/>
                    <a:pt x="47" y="11"/>
                    <a:pt x="42" y="12"/>
                  </a:cubicBezTo>
                  <a:cubicBezTo>
                    <a:pt x="36" y="13"/>
                    <a:pt x="33" y="10"/>
                    <a:pt x="29" y="10"/>
                  </a:cubicBezTo>
                  <a:cubicBezTo>
                    <a:pt x="26" y="11"/>
                    <a:pt x="22" y="10"/>
                    <a:pt x="18" y="11"/>
                  </a:cubicBezTo>
                  <a:cubicBezTo>
                    <a:pt x="15" y="12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EE8A6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3" name="Freeform 898"/>
            <p:cNvSpPr>
              <a:spLocks/>
            </p:cNvSpPr>
            <p:nvPr/>
          </p:nvSpPr>
          <p:spPr bwMode="auto">
            <a:xfrm>
              <a:off x="3707471" y="1073626"/>
              <a:ext cx="1543251" cy="16046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10" y="5"/>
                </a:cxn>
                <a:cxn ang="0">
                  <a:pos x="98" y="6"/>
                </a:cxn>
                <a:cxn ang="0">
                  <a:pos x="83" y="11"/>
                </a:cxn>
                <a:cxn ang="0">
                  <a:pos x="70" y="11"/>
                </a:cxn>
                <a:cxn ang="0">
                  <a:pos x="57" y="6"/>
                </a:cxn>
                <a:cxn ang="0">
                  <a:pos x="42" y="12"/>
                </a:cxn>
                <a:cxn ang="0">
                  <a:pos x="29" y="10"/>
                </a:cxn>
                <a:cxn ang="0">
                  <a:pos x="18" y="11"/>
                </a:cxn>
                <a:cxn ang="0">
                  <a:pos x="6" y="6"/>
                </a:cxn>
              </a:cxnLst>
              <a:rect l="0" t="0" r="r" b="b"/>
              <a:pathLst>
                <a:path w="134" h="13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10" y="5"/>
                    <a:pt x="110" y="5"/>
                  </a:cubicBezTo>
                  <a:cubicBezTo>
                    <a:pt x="110" y="5"/>
                    <a:pt x="102" y="4"/>
                    <a:pt x="98" y="6"/>
                  </a:cubicBezTo>
                  <a:cubicBezTo>
                    <a:pt x="94" y="9"/>
                    <a:pt x="88" y="11"/>
                    <a:pt x="83" y="11"/>
                  </a:cubicBezTo>
                  <a:cubicBezTo>
                    <a:pt x="78" y="12"/>
                    <a:pt x="73" y="13"/>
                    <a:pt x="70" y="11"/>
                  </a:cubicBezTo>
                  <a:cubicBezTo>
                    <a:pt x="67" y="9"/>
                    <a:pt x="60" y="5"/>
                    <a:pt x="57" y="6"/>
                  </a:cubicBezTo>
                  <a:cubicBezTo>
                    <a:pt x="53" y="8"/>
                    <a:pt x="47" y="11"/>
                    <a:pt x="42" y="12"/>
                  </a:cubicBezTo>
                  <a:cubicBezTo>
                    <a:pt x="36" y="12"/>
                    <a:pt x="33" y="9"/>
                    <a:pt x="29" y="10"/>
                  </a:cubicBezTo>
                  <a:cubicBezTo>
                    <a:pt x="26" y="11"/>
                    <a:pt x="21" y="10"/>
                    <a:pt x="18" y="11"/>
                  </a:cubicBezTo>
                  <a:cubicBezTo>
                    <a:pt x="14" y="12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F08E7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4" name="Freeform 899"/>
            <p:cNvSpPr>
              <a:spLocks/>
            </p:cNvSpPr>
            <p:nvPr/>
          </p:nvSpPr>
          <p:spPr bwMode="auto">
            <a:xfrm>
              <a:off x="3707471" y="1073627"/>
              <a:ext cx="1543251" cy="148122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09" y="4"/>
                </a:cxn>
                <a:cxn ang="0">
                  <a:pos x="98" y="6"/>
                </a:cxn>
                <a:cxn ang="0">
                  <a:pos x="83" y="11"/>
                </a:cxn>
                <a:cxn ang="0">
                  <a:pos x="70" y="10"/>
                </a:cxn>
                <a:cxn ang="0">
                  <a:pos x="57" y="6"/>
                </a:cxn>
                <a:cxn ang="0">
                  <a:pos x="41" y="11"/>
                </a:cxn>
                <a:cxn ang="0">
                  <a:pos x="29" y="10"/>
                </a:cxn>
                <a:cxn ang="0">
                  <a:pos x="18" y="10"/>
                </a:cxn>
                <a:cxn ang="0">
                  <a:pos x="6" y="6"/>
                </a:cxn>
              </a:cxnLst>
              <a:rect l="0" t="0" r="r" b="b"/>
              <a:pathLst>
                <a:path w="134" h="12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09" y="4"/>
                    <a:pt x="109" y="4"/>
                  </a:cubicBezTo>
                  <a:cubicBezTo>
                    <a:pt x="109" y="4"/>
                    <a:pt x="102" y="4"/>
                    <a:pt x="98" y="6"/>
                  </a:cubicBezTo>
                  <a:cubicBezTo>
                    <a:pt x="94" y="8"/>
                    <a:pt x="88" y="10"/>
                    <a:pt x="83" y="11"/>
                  </a:cubicBezTo>
                  <a:cubicBezTo>
                    <a:pt x="78" y="12"/>
                    <a:pt x="73" y="12"/>
                    <a:pt x="70" y="10"/>
                  </a:cubicBezTo>
                  <a:cubicBezTo>
                    <a:pt x="67" y="8"/>
                    <a:pt x="60" y="4"/>
                    <a:pt x="57" y="6"/>
                  </a:cubicBezTo>
                  <a:cubicBezTo>
                    <a:pt x="53" y="8"/>
                    <a:pt x="47" y="11"/>
                    <a:pt x="41" y="11"/>
                  </a:cubicBezTo>
                  <a:cubicBezTo>
                    <a:pt x="36" y="12"/>
                    <a:pt x="33" y="9"/>
                    <a:pt x="29" y="10"/>
                  </a:cubicBezTo>
                  <a:cubicBezTo>
                    <a:pt x="26" y="10"/>
                    <a:pt x="21" y="9"/>
                    <a:pt x="18" y="10"/>
                  </a:cubicBezTo>
                  <a:cubicBezTo>
                    <a:pt x="14" y="11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F292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5" name="Freeform 900"/>
            <p:cNvSpPr>
              <a:spLocks/>
            </p:cNvSpPr>
            <p:nvPr/>
          </p:nvSpPr>
          <p:spPr bwMode="auto">
            <a:xfrm>
              <a:off x="3707471" y="1073627"/>
              <a:ext cx="1543251" cy="148122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28" y="7"/>
                </a:cxn>
                <a:cxn ang="0">
                  <a:pos x="50" y="4"/>
                </a:cxn>
                <a:cxn ang="0">
                  <a:pos x="65" y="2"/>
                </a:cxn>
                <a:cxn ang="0">
                  <a:pos x="99" y="1"/>
                </a:cxn>
                <a:cxn ang="0">
                  <a:pos x="111" y="2"/>
                </a:cxn>
                <a:cxn ang="0">
                  <a:pos x="129" y="6"/>
                </a:cxn>
                <a:cxn ang="0">
                  <a:pos x="131" y="11"/>
                </a:cxn>
                <a:cxn ang="0">
                  <a:pos x="109" y="4"/>
                </a:cxn>
                <a:cxn ang="0">
                  <a:pos x="97" y="6"/>
                </a:cxn>
                <a:cxn ang="0">
                  <a:pos x="83" y="11"/>
                </a:cxn>
                <a:cxn ang="0">
                  <a:pos x="70" y="10"/>
                </a:cxn>
                <a:cxn ang="0">
                  <a:pos x="57" y="6"/>
                </a:cxn>
                <a:cxn ang="0">
                  <a:pos x="41" y="11"/>
                </a:cxn>
                <a:cxn ang="0">
                  <a:pos x="29" y="9"/>
                </a:cxn>
                <a:cxn ang="0">
                  <a:pos x="18" y="10"/>
                </a:cxn>
                <a:cxn ang="0">
                  <a:pos x="6" y="6"/>
                </a:cxn>
              </a:cxnLst>
              <a:rect l="0" t="0" r="r" b="b"/>
              <a:pathLst>
                <a:path w="134" h="12">
                  <a:moveTo>
                    <a:pt x="6" y="6"/>
                  </a:moveTo>
                  <a:cubicBezTo>
                    <a:pt x="11" y="6"/>
                    <a:pt x="21" y="8"/>
                    <a:pt x="28" y="7"/>
                  </a:cubicBezTo>
                  <a:cubicBezTo>
                    <a:pt x="34" y="6"/>
                    <a:pt x="46" y="5"/>
                    <a:pt x="50" y="4"/>
                  </a:cubicBezTo>
                  <a:cubicBezTo>
                    <a:pt x="55" y="3"/>
                    <a:pt x="61" y="3"/>
                    <a:pt x="65" y="2"/>
                  </a:cubicBezTo>
                  <a:cubicBezTo>
                    <a:pt x="69" y="0"/>
                    <a:pt x="95" y="1"/>
                    <a:pt x="99" y="1"/>
                  </a:cubicBezTo>
                  <a:cubicBezTo>
                    <a:pt x="103" y="2"/>
                    <a:pt x="107" y="2"/>
                    <a:pt x="111" y="2"/>
                  </a:cubicBezTo>
                  <a:cubicBezTo>
                    <a:pt x="116" y="3"/>
                    <a:pt x="126" y="4"/>
                    <a:pt x="129" y="6"/>
                  </a:cubicBezTo>
                  <a:cubicBezTo>
                    <a:pt x="131" y="7"/>
                    <a:pt x="134" y="9"/>
                    <a:pt x="131" y="11"/>
                  </a:cubicBezTo>
                  <a:cubicBezTo>
                    <a:pt x="129" y="12"/>
                    <a:pt x="109" y="4"/>
                    <a:pt x="109" y="4"/>
                  </a:cubicBezTo>
                  <a:cubicBezTo>
                    <a:pt x="109" y="4"/>
                    <a:pt x="101" y="3"/>
                    <a:pt x="97" y="6"/>
                  </a:cubicBezTo>
                  <a:cubicBezTo>
                    <a:pt x="94" y="8"/>
                    <a:pt x="88" y="10"/>
                    <a:pt x="83" y="11"/>
                  </a:cubicBezTo>
                  <a:cubicBezTo>
                    <a:pt x="78" y="11"/>
                    <a:pt x="73" y="12"/>
                    <a:pt x="70" y="10"/>
                  </a:cubicBezTo>
                  <a:cubicBezTo>
                    <a:pt x="67" y="8"/>
                    <a:pt x="60" y="4"/>
                    <a:pt x="57" y="6"/>
                  </a:cubicBezTo>
                  <a:cubicBezTo>
                    <a:pt x="53" y="7"/>
                    <a:pt x="47" y="10"/>
                    <a:pt x="41" y="11"/>
                  </a:cubicBezTo>
                  <a:cubicBezTo>
                    <a:pt x="36" y="12"/>
                    <a:pt x="33" y="9"/>
                    <a:pt x="29" y="9"/>
                  </a:cubicBezTo>
                  <a:cubicBezTo>
                    <a:pt x="26" y="10"/>
                    <a:pt x="21" y="9"/>
                    <a:pt x="18" y="10"/>
                  </a:cubicBezTo>
                  <a:cubicBezTo>
                    <a:pt x="14" y="11"/>
                    <a:pt x="0" y="5"/>
                    <a:pt x="6" y="6"/>
                  </a:cubicBezTo>
                  <a:close/>
                </a:path>
              </a:pathLst>
            </a:custGeom>
            <a:solidFill>
              <a:srgbClr val="F3967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6" name="Freeform 901"/>
            <p:cNvSpPr>
              <a:spLocks/>
            </p:cNvSpPr>
            <p:nvPr/>
          </p:nvSpPr>
          <p:spPr bwMode="auto">
            <a:xfrm>
              <a:off x="2198722" y="2122825"/>
              <a:ext cx="161235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6" y="8"/>
                </a:cxn>
                <a:cxn ang="0">
                  <a:pos x="13" y="14"/>
                </a:cxn>
                <a:cxn ang="0">
                  <a:pos x="10" y="21"/>
                </a:cxn>
                <a:cxn ang="0">
                  <a:pos x="8" y="27"/>
                </a:cxn>
                <a:cxn ang="0">
                  <a:pos x="7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4" h="30">
                  <a:moveTo>
                    <a:pt x="1" y="1"/>
                  </a:moveTo>
                  <a:cubicBezTo>
                    <a:pt x="2" y="0"/>
                    <a:pt x="2" y="5"/>
                    <a:pt x="6" y="8"/>
                  </a:cubicBezTo>
                  <a:cubicBezTo>
                    <a:pt x="10" y="11"/>
                    <a:pt x="13" y="11"/>
                    <a:pt x="13" y="14"/>
                  </a:cubicBezTo>
                  <a:cubicBezTo>
                    <a:pt x="14" y="17"/>
                    <a:pt x="12" y="18"/>
                    <a:pt x="10" y="21"/>
                  </a:cubicBezTo>
                  <a:cubicBezTo>
                    <a:pt x="9" y="24"/>
                    <a:pt x="8" y="25"/>
                    <a:pt x="8" y="27"/>
                  </a:cubicBezTo>
                  <a:cubicBezTo>
                    <a:pt x="9" y="29"/>
                    <a:pt x="10" y="28"/>
                    <a:pt x="7" y="29"/>
                  </a:cubicBezTo>
                  <a:cubicBezTo>
                    <a:pt x="3" y="30"/>
                    <a:pt x="3" y="27"/>
                    <a:pt x="3" y="27"/>
                  </a:cubicBezTo>
                  <a:lnTo>
                    <a:pt x="2" y="15"/>
                  </a:ln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545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7" name="Freeform 902"/>
            <p:cNvSpPr>
              <a:spLocks/>
            </p:cNvSpPr>
            <p:nvPr/>
          </p:nvSpPr>
          <p:spPr bwMode="auto">
            <a:xfrm>
              <a:off x="2198722" y="2122825"/>
              <a:ext cx="161235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6" y="8"/>
                </a:cxn>
                <a:cxn ang="0">
                  <a:pos x="13" y="14"/>
                </a:cxn>
                <a:cxn ang="0">
                  <a:pos x="10" y="21"/>
                </a:cxn>
                <a:cxn ang="0">
                  <a:pos x="8" y="27"/>
                </a:cxn>
                <a:cxn ang="0">
                  <a:pos x="7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4" h="30">
                  <a:moveTo>
                    <a:pt x="1" y="1"/>
                  </a:moveTo>
                  <a:cubicBezTo>
                    <a:pt x="2" y="0"/>
                    <a:pt x="2" y="5"/>
                    <a:pt x="6" y="8"/>
                  </a:cubicBezTo>
                  <a:cubicBezTo>
                    <a:pt x="10" y="11"/>
                    <a:pt x="13" y="11"/>
                    <a:pt x="13" y="14"/>
                  </a:cubicBezTo>
                  <a:cubicBezTo>
                    <a:pt x="14" y="17"/>
                    <a:pt x="11" y="18"/>
                    <a:pt x="10" y="21"/>
                  </a:cubicBezTo>
                  <a:cubicBezTo>
                    <a:pt x="9" y="24"/>
                    <a:pt x="8" y="24"/>
                    <a:pt x="8" y="27"/>
                  </a:cubicBezTo>
                  <a:cubicBezTo>
                    <a:pt x="9" y="29"/>
                    <a:pt x="10" y="28"/>
                    <a:pt x="7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548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8" name="Freeform 903"/>
            <p:cNvSpPr>
              <a:spLocks/>
            </p:cNvSpPr>
            <p:nvPr/>
          </p:nvSpPr>
          <p:spPr bwMode="auto">
            <a:xfrm>
              <a:off x="2198717" y="2122825"/>
              <a:ext cx="149718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6" y="8"/>
                </a:cxn>
                <a:cxn ang="0">
                  <a:pos x="13" y="14"/>
                </a:cxn>
                <a:cxn ang="0">
                  <a:pos x="10" y="21"/>
                </a:cxn>
                <a:cxn ang="0">
                  <a:pos x="8" y="27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3" h="30">
                  <a:moveTo>
                    <a:pt x="1" y="1"/>
                  </a:moveTo>
                  <a:cubicBezTo>
                    <a:pt x="2" y="0"/>
                    <a:pt x="2" y="5"/>
                    <a:pt x="6" y="8"/>
                  </a:cubicBezTo>
                  <a:cubicBezTo>
                    <a:pt x="10" y="11"/>
                    <a:pt x="12" y="12"/>
                    <a:pt x="13" y="14"/>
                  </a:cubicBezTo>
                  <a:cubicBezTo>
                    <a:pt x="13" y="17"/>
                    <a:pt x="11" y="18"/>
                    <a:pt x="10" y="21"/>
                  </a:cubicBezTo>
                  <a:cubicBezTo>
                    <a:pt x="9" y="24"/>
                    <a:pt x="7" y="24"/>
                    <a:pt x="8" y="27"/>
                  </a:cubicBezTo>
                  <a:cubicBezTo>
                    <a:pt x="9" y="29"/>
                    <a:pt x="9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64A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69" name="Freeform 904"/>
            <p:cNvSpPr>
              <a:spLocks/>
            </p:cNvSpPr>
            <p:nvPr/>
          </p:nvSpPr>
          <p:spPr bwMode="auto">
            <a:xfrm>
              <a:off x="2198717" y="2122825"/>
              <a:ext cx="149718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6" y="8"/>
                </a:cxn>
                <a:cxn ang="0">
                  <a:pos x="13" y="14"/>
                </a:cxn>
                <a:cxn ang="0">
                  <a:pos x="9" y="21"/>
                </a:cxn>
                <a:cxn ang="0">
                  <a:pos x="8" y="27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3" h="30">
                  <a:moveTo>
                    <a:pt x="1" y="1"/>
                  </a:moveTo>
                  <a:cubicBezTo>
                    <a:pt x="2" y="0"/>
                    <a:pt x="2" y="5"/>
                    <a:pt x="6" y="8"/>
                  </a:cubicBezTo>
                  <a:cubicBezTo>
                    <a:pt x="10" y="11"/>
                    <a:pt x="12" y="12"/>
                    <a:pt x="13" y="14"/>
                  </a:cubicBezTo>
                  <a:cubicBezTo>
                    <a:pt x="13" y="17"/>
                    <a:pt x="11" y="18"/>
                    <a:pt x="9" y="21"/>
                  </a:cubicBezTo>
                  <a:cubicBezTo>
                    <a:pt x="8" y="23"/>
                    <a:pt x="7" y="24"/>
                    <a:pt x="8" y="27"/>
                  </a:cubicBezTo>
                  <a:cubicBezTo>
                    <a:pt x="9" y="29"/>
                    <a:pt x="9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74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0" name="Freeform 905"/>
            <p:cNvSpPr>
              <a:spLocks/>
            </p:cNvSpPr>
            <p:nvPr/>
          </p:nvSpPr>
          <p:spPr bwMode="auto">
            <a:xfrm>
              <a:off x="2198717" y="2122825"/>
              <a:ext cx="149718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6" y="8"/>
                </a:cxn>
                <a:cxn ang="0">
                  <a:pos x="12" y="14"/>
                </a:cxn>
                <a:cxn ang="0">
                  <a:pos x="9" y="21"/>
                </a:cxn>
                <a:cxn ang="0">
                  <a:pos x="8" y="27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3" h="30">
                  <a:moveTo>
                    <a:pt x="1" y="1"/>
                  </a:moveTo>
                  <a:cubicBezTo>
                    <a:pt x="2" y="0"/>
                    <a:pt x="2" y="6"/>
                    <a:pt x="6" y="8"/>
                  </a:cubicBezTo>
                  <a:cubicBezTo>
                    <a:pt x="9" y="11"/>
                    <a:pt x="12" y="12"/>
                    <a:pt x="12" y="14"/>
                  </a:cubicBezTo>
                  <a:cubicBezTo>
                    <a:pt x="13" y="17"/>
                    <a:pt x="10" y="18"/>
                    <a:pt x="9" y="21"/>
                  </a:cubicBezTo>
                  <a:cubicBezTo>
                    <a:pt x="8" y="23"/>
                    <a:pt x="7" y="24"/>
                    <a:pt x="8" y="27"/>
                  </a:cubicBezTo>
                  <a:cubicBezTo>
                    <a:pt x="8" y="29"/>
                    <a:pt x="9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9502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1" name="Freeform 906"/>
            <p:cNvSpPr>
              <a:spLocks/>
            </p:cNvSpPr>
            <p:nvPr/>
          </p:nvSpPr>
          <p:spPr bwMode="auto">
            <a:xfrm>
              <a:off x="2198716" y="2122825"/>
              <a:ext cx="138202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6" y="8"/>
                </a:cxn>
                <a:cxn ang="0">
                  <a:pos x="12" y="14"/>
                </a:cxn>
                <a:cxn ang="0">
                  <a:pos x="9" y="20"/>
                </a:cxn>
                <a:cxn ang="0">
                  <a:pos x="8" y="27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2" h="30">
                  <a:moveTo>
                    <a:pt x="1" y="1"/>
                  </a:moveTo>
                  <a:cubicBezTo>
                    <a:pt x="2" y="0"/>
                    <a:pt x="2" y="6"/>
                    <a:pt x="6" y="8"/>
                  </a:cubicBezTo>
                  <a:cubicBezTo>
                    <a:pt x="9" y="11"/>
                    <a:pt x="12" y="12"/>
                    <a:pt x="12" y="14"/>
                  </a:cubicBezTo>
                  <a:cubicBezTo>
                    <a:pt x="12" y="17"/>
                    <a:pt x="10" y="18"/>
                    <a:pt x="9" y="20"/>
                  </a:cubicBezTo>
                  <a:cubicBezTo>
                    <a:pt x="8" y="23"/>
                    <a:pt x="7" y="24"/>
                    <a:pt x="8" y="27"/>
                  </a:cubicBezTo>
                  <a:cubicBezTo>
                    <a:pt x="8" y="29"/>
                    <a:pt x="9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A52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2" name="Freeform 907"/>
            <p:cNvSpPr>
              <a:spLocks/>
            </p:cNvSpPr>
            <p:nvPr/>
          </p:nvSpPr>
          <p:spPr bwMode="auto">
            <a:xfrm>
              <a:off x="2198716" y="2122825"/>
              <a:ext cx="138202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6" y="8"/>
                </a:cxn>
                <a:cxn ang="0">
                  <a:pos x="12" y="14"/>
                </a:cxn>
                <a:cxn ang="0">
                  <a:pos x="9" y="20"/>
                </a:cxn>
                <a:cxn ang="0">
                  <a:pos x="7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2" h="30">
                  <a:moveTo>
                    <a:pt x="1" y="1"/>
                  </a:moveTo>
                  <a:cubicBezTo>
                    <a:pt x="2" y="0"/>
                    <a:pt x="2" y="6"/>
                    <a:pt x="6" y="8"/>
                  </a:cubicBezTo>
                  <a:cubicBezTo>
                    <a:pt x="9" y="10"/>
                    <a:pt x="11" y="12"/>
                    <a:pt x="12" y="14"/>
                  </a:cubicBezTo>
                  <a:cubicBezTo>
                    <a:pt x="12" y="17"/>
                    <a:pt x="10" y="18"/>
                    <a:pt x="9" y="20"/>
                  </a:cubicBezTo>
                  <a:cubicBezTo>
                    <a:pt x="7" y="23"/>
                    <a:pt x="7" y="24"/>
                    <a:pt x="7" y="26"/>
                  </a:cubicBezTo>
                  <a:cubicBezTo>
                    <a:pt x="8" y="29"/>
                    <a:pt x="9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B5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3" name="Freeform 908"/>
            <p:cNvSpPr>
              <a:spLocks/>
            </p:cNvSpPr>
            <p:nvPr/>
          </p:nvSpPr>
          <p:spPr bwMode="auto">
            <a:xfrm>
              <a:off x="2198716" y="2122825"/>
              <a:ext cx="138202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6" y="8"/>
                </a:cxn>
                <a:cxn ang="0">
                  <a:pos x="11" y="14"/>
                </a:cxn>
                <a:cxn ang="0">
                  <a:pos x="8" y="20"/>
                </a:cxn>
                <a:cxn ang="0">
                  <a:pos x="7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2" h="30">
                  <a:moveTo>
                    <a:pt x="1" y="1"/>
                  </a:moveTo>
                  <a:cubicBezTo>
                    <a:pt x="2" y="0"/>
                    <a:pt x="2" y="6"/>
                    <a:pt x="6" y="8"/>
                  </a:cubicBezTo>
                  <a:cubicBezTo>
                    <a:pt x="9" y="10"/>
                    <a:pt x="11" y="12"/>
                    <a:pt x="11" y="14"/>
                  </a:cubicBezTo>
                  <a:cubicBezTo>
                    <a:pt x="12" y="17"/>
                    <a:pt x="10" y="17"/>
                    <a:pt x="8" y="20"/>
                  </a:cubicBezTo>
                  <a:cubicBezTo>
                    <a:pt x="7" y="23"/>
                    <a:pt x="7" y="24"/>
                    <a:pt x="7" y="26"/>
                  </a:cubicBezTo>
                  <a:cubicBezTo>
                    <a:pt x="8" y="29"/>
                    <a:pt x="8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C572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4" name="Freeform 909"/>
            <p:cNvSpPr>
              <a:spLocks/>
            </p:cNvSpPr>
            <p:nvPr/>
          </p:nvSpPr>
          <p:spPr bwMode="auto">
            <a:xfrm>
              <a:off x="2198832" y="2122825"/>
              <a:ext cx="126685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11" y="15"/>
                </a:cxn>
                <a:cxn ang="0">
                  <a:pos x="8" y="20"/>
                </a:cxn>
                <a:cxn ang="0">
                  <a:pos x="7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1" h="30">
                  <a:moveTo>
                    <a:pt x="1" y="1"/>
                  </a:moveTo>
                  <a:cubicBezTo>
                    <a:pt x="2" y="0"/>
                    <a:pt x="2" y="6"/>
                    <a:pt x="5" y="8"/>
                  </a:cubicBezTo>
                  <a:cubicBezTo>
                    <a:pt x="9" y="10"/>
                    <a:pt x="11" y="12"/>
                    <a:pt x="11" y="15"/>
                  </a:cubicBezTo>
                  <a:cubicBezTo>
                    <a:pt x="11" y="17"/>
                    <a:pt x="9" y="17"/>
                    <a:pt x="8" y="20"/>
                  </a:cubicBezTo>
                  <a:cubicBezTo>
                    <a:pt x="7" y="23"/>
                    <a:pt x="6" y="24"/>
                    <a:pt x="7" y="26"/>
                  </a:cubicBezTo>
                  <a:cubicBezTo>
                    <a:pt x="8" y="29"/>
                    <a:pt x="8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D592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5" name="Freeform 910"/>
            <p:cNvSpPr>
              <a:spLocks/>
            </p:cNvSpPr>
            <p:nvPr/>
          </p:nvSpPr>
          <p:spPr bwMode="auto">
            <a:xfrm>
              <a:off x="2198832" y="2122825"/>
              <a:ext cx="126685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11" y="15"/>
                </a:cxn>
                <a:cxn ang="0">
                  <a:pos x="8" y="20"/>
                </a:cxn>
                <a:cxn ang="0">
                  <a:pos x="7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1" h="30">
                  <a:moveTo>
                    <a:pt x="1" y="1"/>
                  </a:moveTo>
                  <a:cubicBezTo>
                    <a:pt x="2" y="0"/>
                    <a:pt x="2" y="6"/>
                    <a:pt x="5" y="8"/>
                  </a:cubicBezTo>
                  <a:cubicBezTo>
                    <a:pt x="8" y="10"/>
                    <a:pt x="11" y="12"/>
                    <a:pt x="11" y="15"/>
                  </a:cubicBezTo>
                  <a:cubicBezTo>
                    <a:pt x="11" y="17"/>
                    <a:pt x="9" y="17"/>
                    <a:pt x="8" y="20"/>
                  </a:cubicBezTo>
                  <a:cubicBezTo>
                    <a:pt x="7" y="23"/>
                    <a:pt x="6" y="24"/>
                    <a:pt x="7" y="26"/>
                  </a:cubicBezTo>
                  <a:cubicBezTo>
                    <a:pt x="7" y="29"/>
                    <a:pt x="8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DE5C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6" name="Freeform 911"/>
            <p:cNvSpPr>
              <a:spLocks/>
            </p:cNvSpPr>
            <p:nvPr/>
          </p:nvSpPr>
          <p:spPr bwMode="auto">
            <a:xfrm>
              <a:off x="2198832" y="2122825"/>
              <a:ext cx="126685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10" y="15"/>
                </a:cxn>
                <a:cxn ang="0">
                  <a:pos x="8" y="20"/>
                </a:cxn>
                <a:cxn ang="0">
                  <a:pos x="7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1" h="30">
                  <a:moveTo>
                    <a:pt x="1" y="1"/>
                  </a:moveTo>
                  <a:cubicBezTo>
                    <a:pt x="2" y="0"/>
                    <a:pt x="3" y="6"/>
                    <a:pt x="5" y="8"/>
                  </a:cubicBezTo>
                  <a:cubicBezTo>
                    <a:pt x="8" y="10"/>
                    <a:pt x="10" y="12"/>
                    <a:pt x="10" y="15"/>
                  </a:cubicBezTo>
                  <a:cubicBezTo>
                    <a:pt x="11" y="17"/>
                    <a:pt x="9" y="17"/>
                    <a:pt x="8" y="20"/>
                  </a:cubicBezTo>
                  <a:cubicBezTo>
                    <a:pt x="6" y="23"/>
                    <a:pt x="6" y="24"/>
                    <a:pt x="7" y="26"/>
                  </a:cubicBezTo>
                  <a:cubicBezTo>
                    <a:pt x="7" y="29"/>
                    <a:pt x="8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05F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7" name="Freeform 912"/>
            <p:cNvSpPr>
              <a:spLocks/>
            </p:cNvSpPr>
            <p:nvPr/>
          </p:nvSpPr>
          <p:spPr bwMode="auto">
            <a:xfrm>
              <a:off x="2198717" y="2122825"/>
              <a:ext cx="115169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10" y="15"/>
                </a:cxn>
                <a:cxn ang="0">
                  <a:pos x="7" y="20"/>
                </a:cxn>
                <a:cxn ang="0">
                  <a:pos x="6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0" h="30">
                  <a:moveTo>
                    <a:pt x="1" y="1"/>
                  </a:moveTo>
                  <a:cubicBezTo>
                    <a:pt x="2" y="0"/>
                    <a:pt x="3" y="6"/>
                    <a:pt x="5" y="8"/>
                  </a:cubicBezTo>
                  <a:cubicBezTo>
                    <a:pt x="8" y="10"/>
                    <a:pt x="10" y="12"/>
                    <a:pt x="10" y="15"/>
                  </a:cubicBezTo>
                  <a:cubicBezTo>
                    <a:pt x="10" y="17"/>
                    <a:pt x="9" y="17"/>
                    <a:pt x="7" y="20"/>
                  </a:cubicBezTo>
                  <a:cubicBezTo>
                    <a:pt x="6" y="23"/>
                    <a:pt x="6" y="24"/>
                    <a:pt x="6" y="26"/>
                  </a:cubicBezTo>
                  <a:cubicBezTo>
                    <a:pt x="7" y="28"/>
                    <a:pt x="8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162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8" name="Freeform 913"/>
            <p:cNvSpPr>
              <a:spLocks/>
            </p:cNvSpPr>
            <p:nvPr/>
          </p:nvSpPr>
          <p:spPr bwMode="auto">
            <a:xfrm>
              <a:off x="2198717" y="2122825"/>
              <a:ext cx="115169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10" y="15"/>
                </a:cxn>
                <a:cxn ang="0">
                  <a:pos x="7" y="20"/>
                </a:cxn>
                <a:cxn ang="0">
                  <a:pos x="6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0" h="30">
                  <a:moveTo>
                    <a:pt x="1" y="1"/>
                  </a:moveTo>
                  <a:cubicBezTo>
                    <a:pt x="2" y="0"/>
                    <a:pt x="3" y="7"/>
                    <a:pt x="5" y="8"/>
                  </a:cubicBezTo>
                  <a:cubicBezTo>
                    <a:pt x="8" y="10"/>
                    <a:pt x="10" y="12"/>
                    <a:pt x="10" y="15"/>
                  </a:cubicBezTo>
                  <a:cubicBezTo>
                    <a:pt x="10" y="17"/>
                    <a:pt x="8" y="17"/>
                    <a:pt x="7" y="20"/>
                  </a:cubicBezTo>
                  <a:cubicBezTo>
                    <a:pt x="6" y="23"/>
                    <a:pt x="6" y="23"/>
                    <a:pt x="6" y="26"/>
                  </a:cubicBezTo>
                  <a:cubicBezTo>
                    <a:pt x="7" y="28"/>
                    <a:pt x="7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264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79" name="Freeform 914"/>
            <p:cNvSpPr>
              <a:spLocks/>
            </p:cNvSpPr>
            <p:nvPr/>
          </p:nvSpPr>
          <p:spPr bwMode="auto">
            <a:xfrm>
              <a:off x="2198717" y="2122825"/>
              <a:ext cx="115169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10" y="15"/>
                </a:cxn>
                <a:cxn ang="0">
                  <a:pos x="7" y="20"/>
                </a:cxn>
                <a:cxn ang="0">
                  <a:pos x="6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10" h="30">
                  <a:moveTo>
                    <a:pt x="1" y="1"/>
                  </a:moveTo>
                  <a:cubicBezTo>
                    <a:pt x="2" y="0"/>
                    <a:pt x="3" y="7"/>
                    <a:pt x="5" y="8"/>
                  </a:cubicBezTo>
                  <a:cubicBezTo>
                    <a:pt x="7" y="10"/>
                    <a:pt x="10" y="13"/>
                    <a:pt x="10" y="15"/>
                  </a:cubicBezTo>
                  <a:cubicBezTo>
                    <a:pt x="10" y="17"/>
                    <a:pt x="8" y="17"/>
                    <a:pt x="7" y="20"/>
                  </a:cubicBezTo>
                  <a:cubicBezTo>
                    <a:pt x="5" y="23"/>
                    <a:pt x="5" y="23"/>
                    <a:pt x="6" y="26"/>
                  </a:cubicBezTo>
                  <a:cubicBezTo>
                    <a:pt x="7" y="28"/>
                    <a:pt x="7" y="28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466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0" name="Freeform 915"/>
            <p:cNvSpPr>
              <a:spLocks/>
            </p:cNvSpPr>
            <p:nvPr/>
          </p:nvSpPr>
          <p:spPr bwMode="auto">
            <a:xfrm>
              <a:off x="2198723" y="2122825"/>
              <a:ext cx="103651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9" y="15"/>
                </a:cxn>
                <a:cxn ang="0">
                  <a:pos x="6" y="20"/>
                </a:cxn>
                <a:cxn ang="0">
                  <a:pos x="6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9" h="30">
                  <a:moveTo>
                    <a:pt x="1" y="1"/>
                  </a:moveTo>
                  <a:cubicBezTo>
                    <a:pt x="2" y="0"/>
                    <a:pt x="3" y="7"/>
                    <a:pt x="5" y="8"/>
                  </a:cubicBezTo>
                  <a:cubicBezTo>
                    <a:pt x="7" y="10"/>
                    <a:pt x="9" y="13"/>
                    <a:pt x="9" y="15"/>
                  </a:cubicBezTo>
                  <a:cubicBezTo>
                    <a:pt x="9" y="17"/>
                    <a:pt x="8" y="17"/>
                    <a:pt x="6" y="20"/>
                  </a:cubicBezTo>
                  <a:cubicBezTo>
                    <a:pt x="5" y="23"/>
                    <a:pt x="5" y="23"/>
                    <a:pt x="6" y="26"/>
                  </a:cubicBezTo>
                  <a:cubicBezTo>
                    <a:pt x="7" y="28"/>
                    <a:pt x="7" y="27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569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1" name="Freeform 916"/>
            <p:cNvSpPr>
              <a:spLocks/>
            </p:cNvSpPr>
            <p:nvPr/>
          </p:nvSpPr>
          <p:spPr bwMode="auto">
            <a:xfrm>
              <a:off x="2198723" y="2122825"/>
              <a:ext cx="103651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9" y="15"/>
                </a:cxn>
                <a:cxn ang="0">
                  <a:pos x="6" y="20"/>
                </a:cxn>
                <a:cxn ang="0">
                  <a:pos x="6" y="26"/>
                </a:cxn>
                <a:cxn ang="0">
                  <a:pos x="6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9" h="30">
                  <a:moveTo>
                    <a:pt x="1" y="1"/>
                  </a:moveTo>
                  <a:cubicBezTo>
                    <a:pt x="2" y="0"/>
                    <a:pt x="3" y="7"/>
                    <a:pt x="5" y="8"/>
                  </a:cubicBezTo>
                  <a:cubicBezTo>
                    <a:pt x="7" y="10"/>
                    <a:pt x="9" y="13"/>
                    <a:pt x="9" y="15"/>
                  </a:cubicBezTo>
                  <a:cubicBezTo>
                    <a:pt x="9" y="17"/>
                    <a:pt x="7" y="17"/>
                    <a:pt x="6" y="20"/>
                  </a:cubicBezTo>
                  <a:cubicBezTo>
                    <a:pt x="5" y="23"/>
                    <a:pt x="5" y="23"/>
                    <a:pt x="6" y="26"/>
                  </a:cubicBezTo>
                  <a:cubicBezTo>
                    <a:pt x="6" y="28"/>
                    <a:pt x="7" y="27"/>
                    <a:pt x="6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56B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2" name="Freeform 917"/>
            <p:cNvSpPr>
              <a:spLocks/>
            </p:cNvSpPr>
            <p:nvPr/>
          </p:nvSpPr>
          <p:spPr bwMode="auto">
            <a:xfrm>
              <a:off x="2198723" y="2122825"/>
              <a:ext cx="103651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9" y="15"/>
                </a:cxn>
                <a:cxn ang="0">
                  <a:pos x="6" y="20"/>
                </a:cxn>
                <a:cxn ang="0">
                  <a:pos x="6" y="26"/>
                </a:cxn>
                <a:cxn ang="0">
                  <a:pos x="5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9" h="30">
                  <a:moveTo>
                    <a:pt x="1" y="1"/>
                  </a:moveTo>
                  <a:cubicBezTo>
                    <a:pt x="2" y="0"/>
                    <a:pt x="3" y="7"/>
                    <a:pt x="5" y="8"/>
                  </a:cubicBezTo>
                  <a:cubicBezTo>
                    <a:pt x="7" y="10"/>
                    <a:pt x="9" y="13"/>
                    <a:pt x="9" y="15"/>
                  </a:cubicBezTo>
                  <a:cubicBezTo>
                    <a:pt x="9" y="17"/>
                    <a:pt x="7" y="17"/>
                    <a:pt x="6" y="20"/>
                  </a:cubicBezTo>
                  <a:cubicBezTo>
                    <a:pt x="5" y="23"/>
                    <a:pt x="5" y="23"/>
                    <a:pt x="6" y="26"/>
                  </a:cubicBezTo>
                  <a:cubicBezTo>
                    <a:pt x="6" y="28"/>
                    <a:pt x="7" y="27"/>
                    <a:pt x="5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66D4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3" name="Freeform 918"/>
            <p:cNvSpPr>
              <a:spLocks/>
            </p:cNvSpPr>
            <p:nvPr/>
          </p:nvSpPr>
          <p:spPr bwMode="auto">
            <a:xfrm>
              <a:off x="2198723" y="2122825"/>
              <a:ext cx="103651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8" y="15"/>
                </a:cxn>
                <a:cxn ang="0">
                  <a:pos x="6" y="20"/>
                </a:cxn>
                <a:cxn ang="0">
                  <a:pos x="5" y="25"/>
                </a:cxn>
                <a:cxn ang="0">
                  <a:pos x="5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9" h="30">
                  <a:moveTo>
                    <a:pt x="1" y="1"/>
                  </a:moveTo>
                  <a:cubicBezTo>
                    <a:pt x="2" y="0"/>
                    <a:pt x="3" y="7"/>
                    <a:pt x="5" y="8"/>
                  </a:cubicBezTo>
                  <a:cubicBezTo>
                    <a:pt x="7" y="10"/>
                    <a:pt x="9" y="13"/>
                    <a:pt x="8" y="15"/>
                  </a:cubicBezTo>
                  <a:cubicBezTo>
                    <a:pt x="8" y="17"/>
                    <a:pt x="7" y="17"/>
                    <a:pt x="6" y="20"/>
                  </a:cubicBezTo>
                  <a:cubicBezTo>
                    <a:pt x="4" y="23"/>
                    <a:pt x="5" y="23"/>
                    <a:pt x="5" y="25"/>
                  </a:cubicBezTo>
                  <a:cubicBezTo>
                    <a:pt x="6" y="28"/>
                    <a:pt x="7" y="27"/>
                    <a:pt x="5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8704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4" name="Freeform 919"/>
            <p:cNvSpPr>
              <a:spLocks/>
            </p:cNvSpPr>
            <p:nvPr/>
          </p:nvSpPr>
          <p:spPr bwMode="auto">
            <a:xfrm>
              <a:off x="2198717" y="2122825"/>
              <a:ext cx="92134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8"/>
                </a:cxn>
                <a:cxn ang="0">
                  <a:pos x="8" y="15"/>
                </a:cxn>
                <a:cxn ang="0">
                  <a:pos x="5" y="20"/>
                </a:cxn>
                <a:cxn ang="0">
                  <a:pos x="5" y="25"/>
                </a:cxn>
                <a:cxn ang="0">
                  <a:pos x="5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8" h="30">
                  <a:moveTo>
                    <a:pt x="1" y="1"/>
                  </a:moveTo>
                  <a:cubicBezTo>
                    <a:pt x="2" y="0"/>
                    <a:pt x="3" y="7"/>
                    <a:pt x="5" y="8"/>
                  </a:cubicBezTo>
                  <a:cubicBezTo>
                    <a:pt x="6" y="10"/>
                    <a:pt x="8" y="13"/>
                    <a:pt x="8" y="15"/>
                  </a:cubicBezTo>
                  <a:cubicBezTo>
                    <a:pt x="8" y="17"/>
                    <a:pt x="7" y="17"/>
                    <a:pt x="5" y="20"/>
                  </a:cubicBezTo>
                  <a:cubicBezTo>
                    <a:pt x="4" y="23"/>
                    <a:pt x="5" y="23"/>
                    <a:pt x="5" y="25"/>
                  </a:cubicBezTo>
                  <a:cubicBezTo>
                    <a:pt x="6" y="28"/>
                    <a:pt x="6" y="27"/>
                    <a:pt x="5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972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5" name="Freeform 920"/>
            <p:cNvSpPr>
              <a:spLocks/>
            </p:cNvSpPr>
            <p:nvPr/>
          </p:nvSpPr>
          <p:spPr bwMode="auto">
            <a:xfrm>
              <a:off x="2198717" y="2122825"/>
              <a:ext cx="92134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9"/>
                </a:cxn>
                <a:cxn ang="0">
                  <a:pos x="8" y="15"/>
                </a:cxn>
                <a:cxn ang="0">
                  <a:pos x="5" y="20"/>
                </a:cxn>
                <a:cxn ang="0">
                  <a:pos x="5" y="25"/>
                </a:cxn>
                <a:cxn ang="0">
                  <a:pos x="5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8" h="30">
                  <a:moveTo>
                    <a:pt x="1" y="1"/>
                  </a:moveTo>
                  <a:cubicBezTo>
                    <a:pt x="2" y="0"/>
                    <a:pt x="3" y="8"/>
                    <a:pt x="5" y="9"/>
                  </a:cubicBezTo>
                  <a:cubicBezTo>
                    <a:pt x="6" y="9"/>
                    <a:pt x="8" y="13"/>
                    <a:pt x="8" y="15"/>
                  </a:cubicBezTo>
                  <a:cubicBezTo>
                    <a:pt x="7" y="17"/>
                    <a:pt x="6" y="17"/>
                    <a:pt x="5" y="20"/>
                  </a:cubicBezTo>
                  <a:cubicBezTo>
                    <a:pt x="4" y="23"/>
                    <a:pt x="4" y="23"/>
                    <a:pt x="5" y="25"/>
                  </a:cubicBezTo>
                  <a:cubicBezTo>
                    <a:pt x="6" y="28"/>
                    <a:pt x="6" y="27"/>
                    <a:pt x="5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B75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6" name="Freeform 921"/>
            <p:cNvSpPr>
              <a:spLocks/>
            </p:cNvSpPr>
            <p:nvPr/>
          </p:nvSpPr>
          <p:spPr bwMode="auto">
            <a:xfrm>
              <a:off x="2198717" y="2122825"/>
              <a:ext cx="92134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9"/>
                </a:cxn>
                <a:cxn ang="0">
                  <a:pos x="8" y="15"/>
                </a:cxn>
                <a:cxn ang="0">
                  <a:pos x="5" y="20"/>
                </a:cxn>
                <a:cxn ang="0">
                  <a:pos x="5" y="25"/>
                </a:cxn>
                <a:cxn ang="0">
                  <a:pos x="5" y="29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8" h="30">
                  <a:moveTo>
                    <a:pt x="1" y="1"/>
                  </a:moveTo>
                  <a:cubicBezTo>
                    <a:pt x="2" y="0"/>
                    <a:pt x="4" y="8"/>
                    <a:pt x="5" y="9"/>
                  </a:cubicBezTo>
                  <a:cubicBezTo>
                    <a:pt x="6" y="9"/>
                    <a:pt x="8" y="13"/>
                    <a:pt x="8" y="15"/>
                  </a:cubicBezTo>
                  <a:cubicBezTo>
                    <a:pt x="7" y="17"/>
                    <a:pt x="6" y="17"/>
                    <a:pt x="5" y="20"/>
                  </a:cubicBezTo>
                  <a:cubicBezTo>
                    <a:pt x="4" y="23"/>
                    <a:pt x="4" y="23"/>
                    <a:pt x="5" y="25"/>
                  </a:cubicBezTo>
                  <a:cubicBezTo>
                    <a:pt x="5" y="28"/>
                    <a:pt x="6" y="27"/>
                    <a:pt x="5" y="29"/>
                  </a:cubicBezTo>
                  <a:cubicBezTo>
                    <a:pt x="4" y="30"/>
                    <a:pt x="3" y="27"/>
                    <a:pt x="3" y="27"/>
                  </a:cubicBezTo>
                  <a:cubicBezTo>
                    <a:pt x="3" y="23"/>
                    <a:pt x="2" y="19"/>
                    <a:pt x="2" y="15"/>
                  </a:cubicBez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C78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7" name="Freeform 922"/>
            <p:cNvSpPr>
              <a:spLocks/>
            </p:cNvSpPr>
            <p:nvPr/>
          </p:nvSpPr>
          <p:spPr bwMode="auto">
            <a:xfrm>
              <a:off x="2198717" y="2122825"/>
              <a:ext cx="92134" cy="37030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9"/>
                </a:cxn>
                <a:cxn ang="0">
                  <a:pos x="7" y="15"/>
                </a:cxn>
                <a:cxn ang="0">
                  <a:pos x="4" y="20"/>
                </a:cxn>
                <a:cxn ang="0">
                  <a:pos x="5" y="25"/>
                </a:cxn>
                <a:cxn ang="0">
                  <a:pos x="5" y="28"/>
                </a:cxn>
                <a:cxn ang="0">
                  <a:pos x="3" y="27"/>
                </a:cxn>
                <a:cxn ang="0">
                  <a:pos x="2" y="15"/>
                </a:cxn>
                <a:cxn ang="0">
                  <a:pos x="1" y="1"/>
                </a:cxn>
              </a:cxnLst>
              <a:rect l="0" t="0" r="r" b="b"/>
              <a:pathLst>
                <a:path w="8" h="30">
                  <a:moveTo>
                    <a:pt x="1" y="1"/>
                  </a:moveTo>
                  <a:cubicBezTo>
                    <a:pt x="2" y="0"/>
                    <a:pt x="4" y="8"/>
                    <a:pt x="5" y="9"/>
                  </a:cubicBezTo>
                  <a:cubicBezTo>
                    <a:pt x="6" y="9"/>
                    <a:pt x="8" y="13"/>
                    <a:pt x="7" y="15"/>
                  </a:cubicBezTo>
                  <a:cubicBezTo>
                    <a:pt x="7" y="16"/>
                    <a:pt x="6" y="17"/>
                    <a:pt x="4" y="20"/>
                  </a:cubicBezTo>
                  <a:cubicBezTo>
                    <a:pt x="3" y="23"/>
                    <a:pt x="4" y="23"/>
                    <a:pt x="5" y="25"/>
                  </a:cubicBezTo>
                  <a:cubicBezTo>
                    <a:pt x="5" y="28"/>
                    <a:pt x="6" y="27"/>
                    <a:pt x="5" y="28"/>
                  </a:cubicBezTo>
                  <a:cubicBezTo>
                    <a:pt x="4" y="30"/>
                    <a:pt x="3" y="27"/>
                    <a:pt x="3" y="27"/>
                  </a:cubicBezTo>
                  <a:lnTo>
                    <a:pt x="2" y="15"/>
                  </a:lnTo>
                  <a:cubicBezTo>
                    <a:pt x="2" y="15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E7B5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8" name="Freeform 923"/>
            <p:cNvSpPr>
              <a:spLocks/>
            </p:cNvSpPr>
            <p:nvPr/>
          </p:nvSpPr>
          <p:spPr bwMode="auto">
            <a:xfrm>
              <a:off x="3569330" y="1197062"/>
              <a:ext cx="909827" cy="37030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67" y="6"/>
                </a:cxn>
                <a:cxn ang="0">
                  <a:pos x="76" y="11"/>
                </a:cxn>
                <a:cxn ang="0">
                  <a:pos x="70" y="17"/>
                </a:cxn>
                <a:cxn ang="0">
                  <a:pos x="60" y="20"/>
                </a:cxn>
                <a:cxn ang="0">
                  <a:pos x="42" y="24"/>
                </a:cxn>
                <a:cxn ang="0">
                  <a:pos x="25" y="30"/>
                </a:cxn>
                <a:cxn ang="0">
                  <a:pos x="12" y="24"/>
                </a:cxn>
                <a:cxn ang="0">
                  <a:pos x="1" y="21"/>
                </a:cxn>
                <a:cxn ang="0">
                  <a:pos x="9" y="6"/>
                </a:cxn>
              </a:cxnLst>
              <a:rect l="0" t="0" r="r" b="b"/>
              <a:pathLst>
                <a:path w="79" h="30">
                  <a:moveTo>
                    <a:pt x="9" y="6"/>
                  </a:moveTo>
                  <a:cubicBezTo>
                    <a:pt x="18" y="10"/>
                    <a:pt x="55" y="15"/>
                    <a:pt x="67" y="6"/>
                  </a:cubicBezTo>
                  <a:cubicBezTo>
                    <a:pt x="74" y="0"/>
                    <a:pt x="79" y="6"/>
                    <a:pt x="76" y="11"/>
                  </a:cubicBezTo>
                  <a:cubicBezTo>
                    <a:pt x="74" y="17"/>
                    <a:pt x="74" y="15"/>
                    <a:pt x="70" y="17"/>
                  </a:cubicBezTo>
                  <a:cubicBezTo>
                    <a:pt x="67" y="19"/>
                    <a:pt x="67" y="18"/>
                    <a:pt x="60" y="20"/>
                  </a:cubicBezTo>
                  <a:cubicBezTo>
                    <a:pt x="53" y="22"/>
                    <a:pt x="49" y="20"/>
                    <a:pt x="42" y="24"/>
                  </a:cubicBezTo>
                  <a:cubicBezTo>
                    <a:pt x="35" y="29"/>
                    <a:pt x="32" y="30"/>
                    <a:pt x="25" y="30"/>
                  </a:cubicBezTo>
                  <a:cubicBezTo>
                    <a:pt x="18" y="29"/>
                    <a:pt x="15" y="25"/>
                    <a:pt x="12" y="24"/>
                  </a:cubicBezTo>
                  <a:cubicBezTo>
                    <a:pt x="10" y="23"/>
                    <a:pt x="4" y="24"/>
                    <a:pt x="1" y="21"/>
                  </a:cubicBezTo>
                  <a:cubicBezTo>
                    <a:pt x="0" y="18"/>
                    <a:pt x="0" y="3"/>
                    <a:pt x="9" y="6"/>
                  </a:cubicBezTo>
                  <a:close/>
                </a:path>
              </a:pathLst>
            </a:custGeom>
            <a:solidFill>
              <a:srgbClr val="D545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89" name="Freeform 924"/>
            <p:cNvSpPr>
              <a:spLocks/>
            </p:cNvSpPr>
            <p:nvPr/>
          </p:nvSpPr>
          <p:spPr bwMode="auto">
            <a:xfrm>
              <a:off x="3569330" y="1197062"/>
              <a:ext cx="909827" cy="370306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7" y="6"/>
                </a:cxn>
                <a:cxn ang="0">
                  <a:pos x="76" y="11"/>
                </a:cxn>
                <a:cxn ang="0">
                  <a:pos x="70" y="17"/>
                </a:cxn>
                <a:cxn ang="0">
                  <a:pos x="60" y="20"/>
                </a:cxn>
                <a:cxn ang="0">
                  <a:pos x="42" y="24"/>
                </a:cxn>
                <a:cxn ang="0">
                  <a:pos x="25" y="29"/>
                </a:cxn>
                <a:cxn ang="0">
                  <a:pos x="12" y="24"/>
                </a:cxn>
                <a:cxn ang="0">
                  <a:pos x="2" y="21"/>
                </a:cxn>
                <a:cxn ang="0">
                  <a:pos x="9" y="7"/>
                </a:cxn>
              </a:cxnLst>
              <a:rect l="0" t="0" r="r" b="b"/>
              <a:pathLst>
                <a:path w="79" h="30">
                  <a:moveTo>
                    <a:pt x="9" y="7"/>
                  </a:moveTo>
                  <a:cubicBezTo>
                    <a:pt x="18" y="10"/>
                    <a:pt x="55" y="15"/>
                    <a:pt x="67" y="6"/>
                  </a:cubicBezTo>
                  <a:cubicBezTo>
                    <a:pt x="74" y="0"/>
                    <a:pt x="79" y="6"/>
                    <a:pt x="76" y="11"/>
                  </a:cubicBezTo>
                  <a:cubicBezTo>
                    <a:pt x="74" y="16"/>
                    <a:pt x="74" y="14"/>
                    <a:pt x="70" y="17"/>
                  </a:cubicBezTo>
                  <a:cubicBezTo>
                    <a:pt x="67" y="19"/>
                    <a:pt x="67" y="18"/>
                    <a:pt x="60" y="20"/>
                  </a:cubicBezTo>
                  <a:cubicBezTo>
                    <a:pt x="53" y="22"/>
                    <a:pt x="49" y="20"/>
                    <a:pt x="42" y="24"/>
                  </a:cubicBezTo>
                  <a:cubicBezTo>
                    <a:pt x="34" y="28"/>
                    <a:pt x="32" y="30"/>
                    <a:pt x="25" y="29"/>
                  </a:cubicBezTo>
                  <a:cubicBezTo>
                    <a:pt x="19" y="29"/>
                    <a:pt x="15" y="25"/>
                    <a:pt x="12" y="24"/>
                  </a:cubicBezTo>
                  <a:cubicBezTo>
                    <a:pt x="10" y="23"/>
                    <a:pt x="4" y="23"/>
                    <a:pt x="2" y="21"/>
                  </a:cubicBezTo>
                  <a:cubicBezTo>
                    <a:pt x="0" y="18"/>
                    <a:pt x="0" y="4"/>
                    <a:pt x="9" y="7"/>
                  </a:cubicBezTo>
                  <a:close/>
                </a:path>
              </a:pathLst>
            </a:custGeom>
            <a:solidFill>
              <a:srgbClr val="D546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0" name="Freeform 925"/>
            <p:cNvSpPr>
              <a:spLocks/>
            </p:cNvSpPr>
            <p:nvPr/>
          </p:nvSpPr>
          <p:spPr bwMode="auto">
            <a:xfrm>
              <a:off x="3569330" y="1209404"/>
              <a:ext cx="909827" cy="357962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67" y="6"/>
                </a:cxn>
                <a:cxn ang="0">
                  <a:pos x="76" y="10"/>
                </a:cxn>
                <a:cxn ang="0">
                  <a:pos x="70" y="15"/>
                </a:cxn>
                <a:cxn ang="0">
                  <a:pos x="60" y="18"/>
                </a:cxn>
                <a:cxn ang="0">
                  <a:pos x="42" y="23"/>
                </a:cxn>
                <a:cxn ang="0">
                  <a:pos x="25" y="28"/>
                </a:cxn>
                <a:cxn ang="0">
                  <a:pos x="12" y="23"/>
                </a:cxn>
                <a:cxn ang="0">
                  <a:pos x="2" y="20"/>
                </a:cxn>
                <a:cxn ang="0">
                  <a:pos x="9" y="6"/>
                </a:cxn>
              </a:cxnLst>
              <a:rect l="0" t="0" r="r" b="b"/>
              <a:pathLst>
                <a:path w="79" h="29">
                  <a:moveTo>
                    <a:pt x="9" y="6"/>
                  </a:moveTo>
                  <a:cubicBezTo>
                    <a:pt x="17" y="9"/>
                    <a:pt x="55" y="14"/>
                    <a:pt x="67" y="6"/>
                  </a:cubicBezTo>
                  <a:cubicBezTo>
                    <a:pt x="74" y="0"/>
                    <a:pt x="79" y="5"/>
                    <a:pt x="76" y="10"/>
                  </a:cubicBezTo>
                  <a:cubicBezTo>
                    <a:pt x="74" y="15"/>
                    <a:pt x="74" y="13"/>
                    <a:pt x="70" y="15"/>
                  </a:cubicBezTo>
                  <a:cubicBezTo>
                    <a:pt x="67" y="18"/>
                    <a:pt x="67" y="16"/>
                    <a:pt x="60" y="18"/>
                  </a:cubicBezTo>
                  <a:cubicBezTo>
                    <a:pt x="53" y="20"/>
                    <a:pt x="49" y="19"/>
                    <a:pt x="42" y="23"/>
                  </a:cubicBezTo>
                  <a:cubicBezTo>
                    <a:pt x="34" y="27"/>
                    <a:pt x="32" y="29"/>
                    <a:pt x="25" y="28"/>
                  </a:cubicBezTo>
                  <a:cubicBezTo>
                    <a:pt x="19" y="27"/>
                    <a:pt x="15" y="24"/>
                    <a:pt x="12" y="23"/>
                  </a:cubicBezTo>
                  <a:cubicBezTo>
                    <a:pt x="10" y="21"/>
                    <a:pt x="4" y="22"/>
                    <a:pt x="2" y="20"/>
                  </a:cubicBezTo>
                  <a:cubicBezTo>
                    <a:pt x="0" y="17"/>
                    <a:pt x="1" y="4"/>
                    <a:pt x="9" y="6"/>
                  </a:cubicBezTo>
                  <a:close/>
                </a:path>
              </a:pathLst>
            </a:custGeom>
            <a:solidFill>
              <a:srgbClr val="D649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1" name="Freeform 926"/>
            <p:cNvSpPr>
              <a:spLocks/>
            </p:cNvSpPr>
            <p:nvPr/>
          </p:nvSpPr>
          <p:spPr bwMode="auto">
            <a:xfrm>
              <a:off x="3580733" y="1209404"/>
              <a:ext cx="898310" cy="345618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66" y="6"/>
                </a:cxn>
                <a:cxn ang="0">
                  <a:pos x="75" y="10"/>
                </a:cxn>
                <a:cxn ang="0">
                  <a:pos x="69" y="15"/>
                </a:cxn>
                <a:cxn ang="0">
                  <a:pos x="59" y="18"/>
                </a:cxn>
                <a:cxn ang="0">
                  <a:pos x="41" y="22"/>
                </a:cxn>
                <a:cxn ang="0">
                  <a:pos x="24" y="27"/>
                </a:cxn>
                <a:cxn ang="0">
                  <a:pos x="11" y="22"/>
                </a:cxn>
                <a:cxn ang="0">
                  <a:pos x="1" y="20"/>
                </a:cxn>
                <a:cxn ang="0">
                  <a:pos x="8" y="7"/>
                </a:cxn>
              </a:cxnLst>
              <a:rect l="0" t="0" r="r" b="b"/>
              <a:pathLst>
                <a:path w="78" h="28">
                  <a:moveTo>
                    <a:pt x="8" y="7"/>
                  </a:moveTo>
                  <a:cubicBezTo>
                    <a:pt x="16" y="9"/>
                    <a:pt x="55" y="14"/>
                    <a:pt x="66" y="6"/>
                  </a:cubicBezTo>
                  <a:cubicBezTo>
                    <a:pt x="73" y="0"/>
                    <a:pt x="78" y="5"/>
                    <a:pt x="75" y="10"/>
                  </a:cubicBezTo>
                  <a:cubicBezTo>
                    <a:pt x="73" y="14"/>
                    <a:pt x="73" y="13"/>
                    <a:pt x="69" y="15"/>
                  </a:cubicBezTo>
                  <a:cubicBezTo>
                    <a:pt x="66" y="17"/>
                    <a:pt x="66" y="16"/>
                    <a:pt x="59" y="18"/>
                  </a:cubicBezTo>
                  <a:cubicBezTo>
                    <a:pt x="52" y="20"/>
                    <a:pt x="48" y="18"/>
                    <a:pt x="41" y="22"/>
                  </a:cubicBezTo>
                  <a:cubicBezTo>
                    <a:pt x="33" y="27"/>
                    <a:pt x="31" y="28"/>
                    <a:pt x="24" y="27"/>
                  </a:cubicBezTo>
                  <a:cubicBezTo>
                    <a:pt x="18" y="27"/>
                    <a:pt x="14" y="24"/>
                    <a:pt x="11" y="22"/>
                  </a:cubicBezTo>
                  <a:cubicBezTo>
                    <a:pt x="9" y="21"/>
                    <a:pt x="4" y="22"/>
                    <a:pt x="1" y="20"/>
                  </a:cubicBezTo>
                  <a:cubicBezTo>
                    <a:pt x="0" y="17"/>
                    <a:pt x="0" y="5"/>
                    <a:pt x="8" y="7"/>
                  </a:cubicBezTo>
                  <a:close/>
                </a:path>
              </a:pathLst>
            </a:custGeom>
            <a:solidFill>
              <a:srgbClr val="D74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2" name="Freeform 927"/>
            <p:cNvSpPr>
              <a:spLocks/>
            </p:cNvSpPr>
            <p:nvPr/>
          </p:nvSpPr>
          <p:spPr bwMode="auto">
            <a:xfrm>
              <a:off x="3580737" y="1209404"/>
              <a:ext cx="886793" cy="345618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67" y="6"/>
                </a:cxn>
                <a:cxn ang="0">
                  <a:pos x="75" y="9"/>
                </a:cxn>
                <a:cxn ang="0">
                  <a:pos x="69" y="15"/>
                </a:cxn>
                <a:cxn ang="0">
                  <a:pos x="59" y="18"/>
                </a:cxn>
                <a:cxn ang="0">
                  <a:pos x="41" y="22"/>
                </a:cxn>
                <a:cxn ang="0">
                  <a:pos x="24" y="27"/>
                </a:cxn>
                <a:cxn ang="0">
                  <a:pos x="11" y="22"/>
                </a:cxn>
                <a:cxn ang="0">
                  <a:pos x="1" y="20"/>
                </a:cxn>
                <a:cxn ang="0">
                  <a:pos x="8" y="8"/>
                </a:cxn>
              </a:cxnLst>
              <a:rect l="0" t="0" r="r" b="b"/>
              <a:pathLst>
                <a:path w="77" h="28">
                  <a:moveTo>
                    <a:pt x="8" y="8"/>
                  </a:moveTo>
                  <a:cubicBezTo>
                    <a:pt x="15" y="10"/>
                    <a:pt x="55" y="15"/>
                    <a:pt x="67" y="6"/>
                  </a:cubicBezTo>
                  <a:cubicBezTo>
                    <a:pt x="73" y="0"/>
                    <a:pt x="77" y="5"/>
                    <a:pt x="75" y="9"/>
                  </a:cubicBezTo>
                  <a:cubicBezTo>
                    <a:pt x="73" y="14"/>
                    <a:pt x="73" y="13"/>
                    <a:pt x="69" y="15"/>
                  </a:cubicBezTo>
                  <a:cubicBezTo>
                    <a:pt x="66" y="17"/>
                    <a:pt x="66" y="16"/>
                    <a:pt x="59" y="18"/>
                  </a:cubicBezTo>
                  <a:cubicBezTo>
                    <a:pt x="52" y="20"/>
                    <a:pt x="48" y="18"/>
                    <a:pt x="41" y="22"/>
                  </a:cubicBezTo>
                  <a:cubicBezTo>
                    <a:pt x="33" y="26"/>
                    <a:pt x="31" y="28"/>
                    <a:pt x="24" y="27"/>
                  </a:cubicBezTo>
                  <a:cubicBezTo>
                    <a:pt x="18" y="26"/>
                    <a:pt x="14" y="23"/>
                    <a:pt x="11" y="22"/>
                  </a:cubicBezTo>
                  <a:cubicBezTo>
                    <a:pt x="9" y="21"/>
                    <a:pt x="4" y="22"/>
                    <a:pt x="1" y="20"/>
                  </a:cubicBezTo>
                  <a:cubicBezTo>
                    <a:pt x="0" y="17"/>
                    <a:pt x="0" y="6"/>
                    <a:pt x="8" y="8"/>
                  </a:cubicBezTo>
                  <a:close/>
                </a:path>
              </a:pathLst>
            </a:custGeom>
            <a:solidFill>
              <a:srgbClr val="D84C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3" name="Freeform 928"/>
            <p:cNvSpPr>
              <a:spLocks/>
            </p:cNvSpPr>
            <p:nvPr/>
          </p:nvSpPr>
          <p:spPr bwMode="auto">
            <a:xfrm>
              <a:off x="3592251" y="1221951"/>
              <a:ext cx="875276" cy="320931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66" y="5"/>
                </a:cxn>
                <a:cxn ang="0">
                  <a:pos x="74" y="8"/>
                </a:cxn>
                <a:cxn ang="0">
                  <a:pos x="68" y="13"/>
                </a:cxn>
                <a:cxn ang="0">
                  <a:pos x="58" y="17"/>
                </a:cxn>
                <a:cxn ang="0">
                  <a:pos x="40" y="21"/>
                </a:cxn>
                <a:cxn ang="0">
                  <a:pos x="23" y="26"/>
                </a:cxn>
                <a:cxn ang="0">
                  <a:pos x="10" y="21"/>
                </a:cxn>
                <a:cxn ang="0">
                  <a:pos x="0" y="19"/>
                </a:cxn>
                <a:cxn ang="0">
                  <a:pos x="7" y="7"/>
                </a:cxn>
              </a:cxnLst>
              <a:rect l="0" t="0" r="r" b="b"/>
              <a:pathLst>
                <a:path w="76" h="26">
                  <a:moveTo>
                    <a:pt x="7" y="7"/>
                  </a:moveTo>
                  <a:cubicBezTo>
                    <a:pt x="14" y="9"/>
                    <a:pt x="54" y="14"/>
                    <a:pt x="66" y="5"/>
                  </a:cubicBezTo>
                  <a:cubicBezTo>
                    <a:pt x="72" y="0"/>
                    <a:pt x="76" y="4"/>
                    <a:pt x="74" y="8"/>
                  </a:cubicBezTo>
                  <a:cubicBezTo>
                    <a:pt x="72" y="12"/>
                    <a:pt x="71" y="11"/>
                    <a:pt x="68" y="13"/>
                  </a:cubicBezTo>
                  <a:cubicBezTo>
                    <a:pt x="65" y="16"/>
                    <a:pt x="65" y="15"/>
                    <a:pt x="58" y="17"/>
                  </a:cubicBezTo>
                  <a:cubicBezTo>
                    <a:pt x="51" y="19"/>
                    <a:pt x="47" y="17"/>
                    <a:pt x="40" y="21"/>
                  </a:cubicBezTo>
                  <a:cubicBezTo>
                    <a:pt x="32" y="25"/>
                    <a:pt x="30" y="26"/>
                    <a:pt x="23" y="26"/>
                  </a:cubicBezTo>
                  <a:cubicBezTo>
                    <a:pt x="17" y="25"/>
                    <a:pt x="13" y="22"/>
                    <a:pt x="10" y="21"/>
                  </a:cubicBezTo>
                  <a:cubicBezTo>
                    <a:pt x="8" y="20"/>
                    <a:pt x="3" y="21"/>
                    <a:pt x="0" y="19"/>
                  </a:cubicBezTo>
                  <a:cubicBezTo>
                    <a:pt x="0" y="15"/>
                    <a:pt x="0" y="5"/>
                    <a:pt x="7" y="7"/>
                  </a:cubicBezTo>
                  <a:close/>
                </a:path>
              </a:pathLst>
            </a:custGeom>
            <a:solidFill>
              <a:srgbClr val="D94E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4" name="Freeform 929"/>
            <p:cNvSpPr>
              <a:spLocks/>
            </p:cNvSpPr>
            <p:nvPr/>
          </p:nvSpPr>
          <p:spPr bwMode="auto">
            <a:xfrm>
              <a:off x="3592251" y="1221951"/>
              <a:ext cx="875276" cy="320931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66" y="5"/>
                </a:cxn>
                <a:cxn ang="0">
                  <a:pos x="74" y="8"/>
                </a:cxn>
                <a:cxn ang="0">
                  <a:pos x="68" y="13"/>
                </a:cxn>
                <a:cxn ang="0">
                  <a:pos x="58" y="16"/>
                </a:cxn>
                <a:cxn ang="0">
                  <a:pos x="40" y="21"/>
                </a:cxn>
                <a:cxn ang="0">
                  <a:pos x="23" y="25"/>
                </a:cxn>
                <a:cxn ang="0">
                  <a:pos x="10" y="21"/>
                </a:cxn>
                <a:cxn ang="0">
                  <a:pos x="1" y="19"/>
                </a:cxn>
                <a:cxn ang="0">
                  <a:pos x="7" y="8"/>
                </a:cxn>
              </a:cxnLst>
              <a:rect l="0" t="0" r="r" b="b"/>
              <a:pathLst>
                <a:path w="76" h="26">
                  <a:moveTo>
                    <a:pt x="7" y="8"/>
                  </a:moveTo>
                  <a:cubicBezTo>
                    <a:pt x="13" y="9"/>
                    <a:pt x="54" y="14"/>
                    <a:pt x="66" y="5"/>
                  </a:cubicBezTo>
                  <a:cubicBezTo>
                    <a:pt x="72" y="0"/>
                    <a:pt x="76" y="4"/>
                    <a:pt x="74" y="8"/>
                  </a:cubicBezTo>
                  <a:cubicBezTo>
                    <a:pt x="72" y="12"/>
                    <a:pt x="71" y="11"/>
                    <a:pt x="68" y="13"/>
                  </a:cubicBezTo>
                  <a:cubicBezTo>
                    <a:pt x="65" y="15"/>
                    <a:pt x="65" y="14"/>
                    <a:pt x="58" y="16"/>
                  </a:cubicBezTo>
                  <a:cubicBezTo>
                    <a:pt x="51" y="18"/>
                    <a:pt x="47" y="16"/>
                    <a:pt x="40" y="21"/>
                  </a:cubicBezTo>
                  <a:cubicBezTo>
                    <a:pt x="32" y="25"/>
                    <a:pt x="30" y="26"/>
                    <a:pt x="23" y="25"/>
                  </a:cubicBezTo>
                  <a:cubicBezTo>
                    <a:pt x="17" y="24"/>
                    <a:pt x="13" y="22"/>
                    <a:pt x="10" y="21"/>
                  </a:cubicBezTo>
                  <a:cubicBezTo>
                    <a:pt x="8" y="19"/>
                    <a:pt x="3" y="21"/>
                    <a:pt x="1" y="19"/>
                  </a:cubicBezTo>
                  <a:cubicBezTo>
                    <a:pt x="0" y="15"/>
                    <a:pt x="0" y="6"/>
                    <a:pt x="7" y="8"/>
                  </a:cubicBezTo>
                  <a:close/>
                </a:path>
              </a:pathLst>
            </a:custGeom>
            <a:solidFill>
              <a:srgbClr val="DB50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5" name="Freeform 930"/>
            <p:cNvSpPr>
              <a:spLocks/>
            </p:cNvSpPr>
            <p:nvPr/>
          </p:nvSpPr>
          <p:spPr bwMode="auto">
            <a:xfrm>
              <a:off x="3592251" y="1221749"/>
              <a:ext cx="875276" cy="308588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66" y="5"/>
                </a:cxn>
                <a:cxn ang="0">
                  <a:pos x="74" y="8"/>
                </a:cxn>
                <a:cxn ang="0">
                  <a:pos x="68" y="13"/>
                </a:cxn>
                <a:cxn ang="0">
                  <a:pos x="58" y="16"/>
                </a:cxn>
                <a:cxn ang="0">
                  <a:pos x="40" y="20"/>
                </a:cxn>
                <a:cxn ang="0">
                  <a:pos x="23" y="25"/>
                </a:cxn>
                <a:cxn ang="0">
                  <a:pos x="10" y="20"/>
                </a:cxn>
                <a:cxn ang="0">
                  <a:pos x="1" y="19"/>
                </a:cxn>
                <a:cxn ang="0">
                  <a:pos x="6" y="8"/>
                </a:cxn>
              </a:cxnLst>
              <a:rect l="0" t="0" r="r" b="b"/>
              <a:pathLst>
                <a:path w="76" h="25">
                  <a:moveTo>
                    <a:pt x="6" y="8"/>
                  </a:moveTo>
                  <a:cubicBezTo>
                    <a:pt x="13" y="9"/>
                    <a:pt x="55" y="14"/>
                    <a:pt x="66" y="5"/>
                  </a:cubicBezTo>
                  <a:cubicBezTo>
                    <a:pt x="72" y="0"/>
                    <a:pt x="76" y="4"/>
                    <a:pt x="74" y="8"/>
                  </a:cubicBezTo>
                  <a:cubicBezTo>
                    <a:pt x="72" y="12"/>
                    <a:pt x="71" y="11"/>
                    <a:pt x="68" y="13"/>
                  </a:cubicBezTo>
                  <a:cubicBezTo>
                    <a:pt x="65" y="15"/>
                    <a:pt x="65" y="14"/>
                    <a:pt x="58" y="16"/>
                  </a:cubicBezTo>
                  <a:cubicBezTo>
                    <a:pt x="51" y="18"/>
                    <a:pt x="47" y="16"/>
                    <a:pt x="40" y="20"/>
                  </a:cubicBezTo>
                  <a:cubicBezTo>
                    <a:pt x="32" y="25"/>
                    <a:pt x="30" y="25"/>
                    <a:pt x="23" y="25"/>
                  </a:cubicBezTo>
                  <a:cubicBezTo>
                    <a:pt x="17" y="24"/>
                    <a:pt x="13" y="22"/>
                    <a:pt x="10" y="20"/>
                  </a:cubicBezTo>
                  <a:cubicBezTo>
                    <a:pt x="8" y="19"/>
                    <a:pt x="4" y="21"/>
                    <a:pt x="1" y="19"/>
                  </a:cubicBezTo>
                  <a:cubicBezTo>
                    <a:pt x="0" y="15"/>
                    <a:pt x="0" y="7"/>
                    <a:pt x="6" y="8"/>
                  </a:cubicBezTo>
                  <a:close/>
                </a:path>
              </a:pathLst>
            </a:custGeom>
            <a:solidFill>
              <a:srgbClr val="DC522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6" name="Freeform 931"/>
            <p:cNvSpPr>
              <a:spLocks/>
            </p:cNvSpPr>
            <p:nvPr/>
          </p:nvSpPr>
          <p:spPr bwMode="auto">
            <a:xfrm>
              <a:off x="3592251" y="1234093"/>
              <a:ext cx="875276" cy="296244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66" y="4"/>
                </a:cxn>
                <a:cxn ang="0">
                  <a:pos x="74" y="6"/>
                </a:cxn>
                <a:cxn ang="0">
                  <a:pos x="68" y="12"/>
                </a:cxn>
                <a:cxn ang="0">
                  <a:pos x="58" y="15"/>
                </a:cxn>
                <a:cxn ang="0">
                  <a:pos x="40" y="19"/>
                </a:cxn>
                <a:cxn ang="0">
                  <a:pos x="23" y="23"/>
                </a:cxn>
                <a:cxn ang="0">
                  <a:pos x="10" y="19"/>
                </a:cxn>
                <a:cxn ang="0">
                  <a:pos x="1" y="18"/>
                </a:cxn>
                <a:cxn ang="0">
                  <a:pos x="6" y="8"/>
                </a:cxn>
              </a:cxnLst>
              <a:rect l="0" t="0" r="r" b="b"/>
              <a:pathLst>
                <a:path w="76" h="24">
                  <a:moveTo>
                    <a:pt x="6" y="8"/>
                  </a:moveTo>
                  <a:cubicBezTo>
                    <a:pt x="12" y="9"/>
                    <a:pt x="55" y="13"/>
                    <a:pt x="66" y="4"/>
                  </a:cubicBezTo>
                  <a:cubicBezTo>
                    <a:pt x="71" y="0"/>
                    <a:pt x="76" y="2"/>
                    <a:pt x="74" y="6"/>
                  </a:cubicBezTo>
                  <a:cubicBezTo>
                    <a:pt x="71" y="10"/>
                    <a:pt x="71" y="9"/>
                    <a:pt x="68" y="12"/>
                  </a:cubicBezTo>
                  <a:cubicBezTo>
                    <a:pt x="65" y="14"/>
                    <a:pt x="65" y="13"/>
                    <a:pt x="58" y="15"/>
                  </a:cubicBezTo>
                  <a:cubicBezTo>
                    <a:pt x="51" y="17"/>
                    <a:pt x="47" y="15"/>
                    <a:pt x="40" y="19"/>
                  </a:cubicBezTo>
                  <a:cubicBezTo>
                    <a:pt x="32" y="23"/>
                    <a:pt x="30" y="24"/>
                    <a:pt x="23" y="23"/>
                  </a:cubicBezTo>
                  <a:cubicBezTo>
                    <a:pt x="17" y="23"/>
                    <a:pt x="13" y="20"/>
                    <a:pt x="10" y="19"/>
                  </a:cubicBezTo>
                  <a:cubicBezTo>
                    <a:pt x="8" y="18"/>
                    <a:pt x="4" y="20"/>
                    <a:pt x="1" y="18"/>
                  </a:cubicBezTo>
                  <a:cubicBezTo>
                    <a:pt x="1" y="14"/>
                    <a:pt x="0" y="7"/>
                    <a:pt x="6" y="8"/>
                  </a:cubicBezTo>
                  <a:close/>
                </a:path>
              </a:pathLst>
            </a:custGeom>
            <a:solidFill>
              <a:srgbClr val="DC53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7" name="Freeform 932"/>
            <p:cNvSpPr>
              <a:spLocks/>
            </p:cNvSpPr>
            <p:nvPr/>
          </p:nvSpPr>
          <p:spPr bwMode="auto">
            <a:xfrm>
              <a:off x="3603769" y="1234295"/>
              <a:ext cx="863760" cy="283901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5" y="4"/>
                </a:cxn>
                <a:cxn ang="0">
                  <a:pos x="73" y="6"/>
                </a:cxn>
                <a:cxn ang="0">
                  <a:pos x="67" y="11"/>
                </a:cxn>
                <a:cxn ang="0">
                  <a:pos x="57" y="15"/>
                </a:cxn>
                <a:cxn ang="0">
                  <a:pos x="39" y="19"/>
                </a:cxn>
                <a:cxn ang="0">
                  <a:pos x="22" y="23"/>
                </a:cxn>
                <a:cxn ang="0">
                  <a:pos x="9" y="19"/>
                </a:cxn>
                <a:cxn ang="0">
                  <a:pos x="0" y="18"/>
                </a:cxn>
                <a:cxn ang="0">
                  <a:pos x="5" y="9"/>
                </a:cxn>
              </a:cxnLst>
              <a:rect l="0" t="0" r="r" b="b"/>
              <a:pathLst>
                <a:path w="75" h="23">
                  <a:moveTo>
                    <a:pt x="5" y="9"/>
                  </a:moveTo>
                  <a:cubicBezTo>
                    <a:pt x="11" y="9"/>
                    <a:pt x="54" y="13"/>
                    <a:pt x="65" y="4"/>
                  </a:cubicBezTo>
                  <a:cubicBezTo>
                    <a:pt x="70" y="0"/>
                    <a:pt x="75" y="2"/>
                    <a:pt x="73" y="6"/>
                  </a:cubicBezTo>
                  <a:cubicBezTo>
                    <a:pt x="70" y="10"/>
                    <a:pt x="70" y="9"/>
                    <a:pt x="67" y="11"/>
                  </a:cubicBezTo>
                  <a:cubicBezTo>
                    <a:pt x="63" y="14"/>
                    <a:pt x="64" y="13"/>
                    <a:pt x="57" y="15"/>
                  </a:cubicBezTo>
                  <a:cubicBezTo>
                    <a:pt x="50" y="17"/>
                    <a:pt x="46" y="15"/>
                    <a:pt x="39" y="19"/>
                  </a:cubicBezTo>
                  <a:cubicBezTo>
                    <a:pt x="31" y="23"/>
                    <a:pt x="29" y="23"/>
                    <a:pt x="22" y="23"/>
                  </a:cubicBezTo>
                  <a:cubicBezTo>
                    <a:pt x="16" y="22"/>
                    <a:pt x="12" y="20"/>
                    <a:pt x="9" y="19"/>
                  </a:cubicBezTo>
                  <a:cubicBezTo>
                    <a:pt x="7" y="18"/>
                    <a:pt x="3" y="20"/>
                    <a:pt x="0" y="18"/>
                  </a:cubicBezTo>
                  <a:cubicBezTo>
                    <a:pt x="0" y="14"/>
                    <a:pt x="0" y="8"/>
                    <a:pt x="5" y="9"/>
                  </a:cubicBezTo>
                  <a:close/>
                </a:path>
              </a:pathLst>
            </a:custGeom>
            <a:solidFill>
              <a:srgbClr val="DD55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8" name="Freeform 933"/>
            <p:cNvSpPr>
              <a:spLocks/>
            </p:cNvSpPr>
            <p:nvPr/>
          </p:nvSpPr>
          <p:spPr bwMode="auto">
            <a:xfrm>
              <a:off x="3603769" y="1234295"/>
              <a:ext cx="863760" cy="283901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5" y="5"/>
                </a:cxn>
                <a:cxn ang="0">
                  <a:pos x="73" y="6"/>
                </a:cxn>
                <a:cxn ang="0">
                  <a:pos x="67" y="11"/>
                </a:cxn>
                <a:cxn ang="0">
                  <a:pos x="57" y="14"/>
                </a:cxn>
                <a:cxn ang="0">
                  <a:pos x="39" y="18"/>
                </a:cxn>
                <a:cxn ang="0">
                  <a:pos x="22" y="22"/>
                </a:cxn>
                <a:cxn ang="0">
                  <a:pos x="9" y="19"/>
                </a:cxn>
                <a:cxn ang="0">
                  <a:pos x="1" y="17"/>
                </a:cxn>
                <a:cxn ang="0">
                  <a:pos x="5" y="9"/>
                </a:cxn>
              </a:cxnLst>
              <a:rect l="0" t="0" r="r" b="b"/>
              <a:pathLst>
                <a:path w="75" h="23">
                  <a:moveTo>
                    <a:pt x="5" y="9"/>
                  </a:moveTo>
                  <a:cubicBezTo>
                    <a:pt x="10" y="9"/>
                    <a:pt x="54" y="14"/>
                    <a:pt x="65" y="5"/>
                  </a:cubicBezTo>
                  <a:cubicBezTo>
                    <a:pt x="70" y="0"/>
                    <a:pt x="75" y="2"/>
                    <a:pt x="73" y="6"/>
                  </a:cubicBezTo>
                  <a:cubicBezTo>
                    <a:pt x="70" y="9"/>
                    <a:pt x="70" y="9"/>
                    <a:pt x="67" y="11"/>
                  </a:cubicBezTo>
                  <a:cubicBezTo>
                    <a:pt x="63" y="13"/>
                    <a:pt x="64" y="12"/>
                    <a:pt x="57" y="14"/>
                  </a:cubicBezTo>
                  <a:cubicBezTo>
                    <a:pt x="50" y="16"/>
                    <a:pt x="46" y="14"/>
                    <a:pt x="39" y="18"/>
                  </a:cubicBezTo>
                  <a:cubicBezTo>
                    <a:pt x="31" y="23"/>
                    <a:pt x="29" y="23"/>
                    <a:pt x="22" y="22"/>
                  </a:cubicBezTo>
                  <a:cubicBezTo>
                    <a:pt x="16" y="22"/>
                    <a:pt x="12" y="20"/>
                    <a:pt x="9" y="19"/>
                  </a:cubicBezTo>
                  <a:cubicBezTo>
                    <a:pt x="7" y="17"/>
                    <a:pt x="3" y="20"/>
                    <a:pt x="1" y="17"/>
                  </a:cubicBezTo>
                  <a:cubicBezTo>
                    <a:pt x="1" y="14"/>
                    <a:pt x="0" y="9"/>
                    <a:pt x="5" y="9"/>
                  </a:cubicBezTo>
                  <a:close/>
                </a:path>
              </a:pathLst>
            </a:custGeom>
            <a:solidFill>
              <a:srgbClr val="DE57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399" name="Freeform 934"/>
            <p:cNvSpPr>
              <a:spLocks/>
            </p:cNvSpPr>
            <p:nvPr/>
          </p:nvSpPr>
          <p:spPr bwMode="auto">
            <a:xfrm>
              <a:off x="3603769" y="1246637"/>
              <a:ext cx="863760" cy="271557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5" y="4"/>
                </a:cxn>
                <a:cxn ang="0">
                  <a:pos x="72" y="5"/>
                </a:cxn>
                <a:cxn ang="0">
                  <a:pos x="67" y="10"/>
                </a:cxn>
                <a:cxn ang="0">
                  <a:pos x="57" y="13"/>
                </a:cxn>
                <a:cxn ang="0">
                  <a:pos x="39" y="17"/>
                </a:cxn>
                <a:cxn ang="0">
                  <a:pos x="22" y="21"/>
                </a:cxn>
                <a:cxn ang="0">
                  <a:pos x="9" y="17"/>
                </a:cxn>
                <a:cxn ang="0">
                  <a:pos x="1" y="16"/>
                </a:cxn>
                <a:cxn ang="0">
                  <a:pos x="5" y="9"/>
                </a:cxn>
              </a:cxnLst>
              <a:rect l="0" t="0" r="r" b="b"/>
              <a:pathLst>
                <a:path w="75" h="22">
                  <a:moveTo>
                    <a:pt x="5" y="9"/>
                  </a:moveTo>
                  <a:cubicBezTo>
                    <a:pt x="10" y="8"/>
                    <a:pt x="55" y="13"/>
                    <a:pt x="65" y="4"/>
                  </a:cubicBezTo>
                  <a:cubicBezTo>
                    <a:pt x="70" y="0"/>
                    <a:pt x="75" y="1"/>
                    <a:pt x="72" y="5"/>
                  </a:cubicBezTo>
                  <a:cubicBezTo>
                    <a:pt x="70" y="8"/>
                    <a:pt x="70" y="7"/>
                    <a:pt x="67" y="10"/>
                  </a:cubicBezTo>
                  <a:cubicBezTo>
                    <a:pt x="63" y="12"/>
                    <a:pt x="64" y="11"/>
                    <a:pt x="57" y="13"/>
                  </a:cubicBezTo>
                  <a:cubicBezTo>
                    <a:pt x="50" y="15"/>
                    <a:pt x="46" y="13"/>
                    <a:pt x="39" y="17"/>
                  </a:cubicBezTo>
                  <a:cubicBezTo>
                    <a:pt x="31" y="21"/>
                    <a:pt x="29" y="22"/>
                    <a:pt x="22" y="21"/>
                  </a:cubicBezTo>
                  <a:cubicBezTo>
                    <a:pt x="16" y="20"/>
                    <a:pt x="12" y="19"/>
                    <a:pt x="9" y="17"/>
                  </a:cubicBezTo>
                  <a:cubicBezTo>
                    <a:pt x="7" y="16"/>
                    <a:pt x="3" y="19"/>
                    <a:pt x="1" y="16"/>
                  </a:cubicBezTo>
                  <a:cubicBezTo>
                    <a:pt x="1" y="13"/>
                    <a:pt x="0" y="9"/>
                    <a:pt x="5" y="9"/>
                  </a:cubicBezTo>
                  <a:close/>
                </a:path>
              </a:pathLst>
            </a:custGeom>
            <a:solidFill>
              <a:srgbClr val="DF592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0" name="Freeform 935"/>
            <p:cNvSpPr>
              <a:spLocks/>
            </p:cNvSpPr>
            <p:nvPr/>
          </p:nvSpPr>
          <p:spPr bwMode="auto">
            <a:xfrm>
              <a:off x="3615283" y="1246435"/>
              <a:ext cx="840726" cy="259214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65" y="4"/>
                </a:cxn>
                <a:cxn ang="0">
                  <a:pos x="71" y="4"/>
                </a:cxn>
                <a:cxn ang="0">
                  <a:pos x="66" y="9"/>
                </a:cxn>
                <a:cxn ang="0">
                  <a:pos x="56" y="13"/>
                </a:cxn>
                <a:cxn ang="0">
                  <a:pos x="38" y="17"/>
                </a:cxn>
                <a:cxn ang="0">
                  <a:pos x="21" y="21"/>
                </a:cxn>
                <a:cxn ang="0">
                  <a:pos x="8" y="17"/>
                </a:cxn>
                <a:cxn ang="0">
                  <a:pos x="0" y="16"/>
                </a:cxn>
                <a:cxn ang="0">
                  <a:pos x="4" y="9"/>
                </a:cxn>
              </a:cxnLst>
              <a:rect l="0" t="0" r="r" b="b"/>
              <a:pathLst>
                <a:path w="73" h="21">
                  <a:moveTo>
                    <a:pt x="4" y="9"/>
                  </a:moveTo>
                  <a:cubicBezTo>
                    <a:pt x="8" y="9"/>
                    <a:pt x="54" y="13"/>
                    <a:pt x="65" y="4"/>
                  </a:cubicBezTo>
                  <a:cubicBezTo>
                    <a:pt x="69" y="0"/>
                    <a:pt x="73" y="1"/>
                    <a:pt x="71" y="4"/>
                  </a:cubicBezTo>
                  <a:cubicBezTo>
                    <a:pt x="69" y="8"/>
                    <a:pt x="69" y="7"/>
                    <a:pt x="66" y="9"/>
                  </a:cubicBezTo>
                  <a:cubicBezTo>
                    <a:pt x="62" y="12"/>
                    <a:pt x="63" y="11"/>
                    <a:pt x="56" y="13"/>
                  </a:cubicBezTo>
                  <a:cubicBezTo>
                    <a:pt x="49" y="15"/>
                    <a:pt x="45" y="13"/>
                    <a:pt x="38" y="17"/>
                  </a:cubicBezTo>
                  <a:cubicBezTo>
                    <a:pt x="30" y="21"/>
                    <a:pt x="28" y="21"/>
                    <a:pt x="21" y="21"/>
                  </a:cubicBezTo>
                  <a:cubicBezTo>
                    <a:pt x="15" y="20"/>
                    <a:pt x="11" y="18"/>
                    <a:pt x="8" y="17"/>
                  </a:cubicBezTo>
                  <a:cubicBezTo>
                    <a:pt x="6" y="16"/>
                    <a:pt x="3" y="19"/>
                    <a:pt x="0" y="16"/>
                  </a:cubicBezTo>
                  <a:cubicBezTo>
                    <a:pt x="0" y="13"/>
                    <a:pt x="0" y="10"/>
                    <a:pt x="4" y="9"/>
                  </a:cubicBezTo>
                  <a:close/>
                </a:path>
              </a:pathLst>
            </a:custGeom>
            <a:solidFill>
              <a:srgbClr val="E15B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1" name="Freeform 936"/>
            <p:cNvSpPr>
              <a:spLocks/>
            </p:cNvSpPr>
            <p:nvPr/>
          </p:nvSpPr>
          <p:spPr bwMode="auto">
            <a:xfrm>
              <a:off x="3615283" y="1258980"/>
              <a:ext cx="840726" cy="246871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65" y="3"/>
                </a:cxn>
                <a:cxn ang="0">
                  <a:pos x="71" y="3"/>
                </a:cxn>
                <a:cxn ang="0">
                  <a:pos x="66" y="8"/>
                </a:cxn>
                <a:cxn ang="0">
                  <a:pos x="56" y="12"/>
                </a:cxn>
                <a:cxn ang="0">
                  <a:pos x="38" y="16"/>
                </a:cxn>
                <a:cxn ang="0">
                  <a:pos x="21" y="19"/>
                </a:cxn>
                <a:cxn ang="0">
                  <a:pos x="8" y="16"/>
                </a:cxn>
                <a:cxn ang="0">
                  <a:pos x="0" y="15"/>
                </a:cxn>
                <a:cxn ang="0">
                  <a:pos x="4" y="9"/>
                </a:cxn>
              </a:cxnLst>
              <a:rect l="0" t="0" r="r" b="b"/>
              <a:pathLst>
                <a:path w="73" h="20">
                  <a:moveTo>
                    <a:pt x="4" y="9"/>
                  </a:moveTo>
                  <a:cubicBezTo>
                    <a:pt x="8" y="8"/>
                    <a:pt x="54" y="12"/>
                    <a:pt x="65" y="3"/>
                  </a:cubicBezTo>
                  <a:cubicBezTo>
                    <a:pt x="69" y="0"/>
                    <a:pt x="73" y="0"/>
                    <a:pt x="71" y="3"/>
                  </a:cubicBezTo>
                  <a:cubicBezTo>
                    <a:pt x="69" y="6"/>
                    <a:pt x="69" y="6"/>
                    <a:pt x="66" y="8"/>
                  </a:cubicBezTo>
                  <a:cubicBezTo>
                    <a:pt x="62" y="10"/>
                    <a:pt x="63" y="9"/>
                    <a:pt x="56" y="12"/>
                  </a:cubicBezTo>
                  <a:cubicBezTo>
                    <a:pt x="49" y="14"/>
                    <a:pt x="45" y="11"/>
                    <a:pt x="38" y="16"/>
                  </a:cubicBezTo>
                  <a:cubicBezTo>
                    <a:pt x="30" y="20"/>
                    <a:pt x="28" y="20"/>
                    <a:pt x="21" y="19"/>
                  </a:cubicBezTo>
                  <a:cubicBezTo>
                    <a:pt x="15" y="18"/>
                    <a:pt x="11" y="17"/>
                    <a:pt x="8" y="16"/>
                  </a:cubicBezTo>
                  <a:cubicBezTo>
                    <a:pt x="6" y="15"/>
                    <a:pt x="3" y="17"/>
                    <a:pt x="0" y="15"/>
                  </a:cubicBezTo>
                  <a:cubicBezTo>
                    <a:pt x="1" y="12"/>
                    <a:pt x="0" y="10"/>
                    <a:pt x="4" y="9"/>
                  </a:cubicBezTo>
                  <a:close/>
                </a:path>
              </a:pathLst>
            </a:custGeom>
            <a:solidFill>
              <a:srgbClr val="E25D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2" name="Freeform 937"/>
            <p:cNvSpPr>
              <a:spLocks/>
            </p:cNvSpPr>
            <p:nvPr/>
          </p:nvSpPr>
          <p:spPr bwMode="auto">
            <a:xfrm>
              <a:off x="3615283" y="1258779"/>
              <a:ext cx="840726" cy="234526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65" y="3"/>
                </a:cxn>
                <a:cxn ang="0">
                  <a:pos x="71" y="3"/>
                </a:cxn>
                <a:cxn ang="0">
                  <a:pos x="66" y="8"/>
                </a:cxn>
                <a:cxn ang="0">
                  <a:pos x="56" y="11"/>
                </a:cxn>
                <a:cxn ang="0">
                  <a:pos x="38" y="15"/>
                </a:cxn>
                <a:cxn ang="0">
                  <a:pos x="21" y="19"/>
                </a:cxn>
                <a:cxn ang="0">
                  <a:pos x="8" y="16"/>
                </a:cxn>
                <a:cxn ang="0">
                  <a:pos x="0" y="15"/>
                </a:cxn>
                <a:cxn ang="0">
                  <a:pos x="4" y="9"/>
                </a:cxn>
              </a:cxnLst>
              <a:rect l="0" t="0" r="r" b="b"/>
              <a:pathLst>
                <a:path w="73" h="19">
                  <a:moveTo>
                    <a:pt x="4" y="9"/>
                  </a:moveTo>
                  <a:cubicBezTo>
                    <a:pt x="7" y="8"/>
                    <a:pt x="54" y="12"/>
                    <a:pt x="65" y="3"/>
                  </a:cubicBezTo>
                  <a:cubicBezTo>
                    <a:pt x="69" y="0"/>
                    <a:pt x="73" y="0"/>
                    <a:pt x="71" y="3"/>
                  </a:cubicBezTo>
                  <a:cubicBezTo>
                    <a:pt x="69" y="6"/>
                    <a:pt x="69" y="5"/>
                    <a:pt x="66" y="8"/>
                  </a:cubicBezTo>
                  <a:cubicBezTo>
                    <a:pt x="62" y="10"/>
                    <a:pt x="63" y="9"/>
                    <a:pt x="56" y="11"/>
                  </a:cubicBezTo>
                  <a:cubicBezTo>
                    <a:pt x="49" y="13"/>
                    <a:pt x="45" y="11"/>
                    <a:pt x="38" y="15"/>
                  </a:cubicBezTo>
                  <a:cubicBezTo>
                    <a:pt x="30" y="19"/>
                    <a:pt x="28" y="19"/>
                    <a:pt x="21" y="19"/>
                  </a:cubicBezTo>
                  <a:cubicBezTo>
                    <a:pt x="15" y="18"/>
                    <a:pt x="11" y="17"/>
                    <a:pt x="8" y="16"/>
                  </a:cubicBezTo>
                  <a:cubicBezTo>
                    <a:pt x="6" y="14"/>
                    <a:pt x="3" y="17"/>
                    <a:pt x="0" y="15"/>
                  </a:cubicBezTo>
                  <a:cubicBezTo>
                    <a:pt x="1" y="12"/>
                    <a:pt x="0" y="11"/>
                    <a:pt x="4" y="9"/>
                  </a:cubicBezTo>
                  <a:close/>
                </a:path>
              </a:pathLst>
            </a:custGeom>
            <a:solidFill>
              <a:srgbClr val="E35F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3" name="Freeform 938"/>
            <p:cNvSpPr>
              <a:spLocks/>
            </p:cNvSpPr>
            <p:nvPr/>
          </p:nvSpPr>
          <p:spPr bwMode="auto">
            <a:xfrm>
              <a:off x="3615283" y="1258779"/>
              <a:ext cx="840726" cy="234526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65" y="3"/>
                </a:cxn>
                <a:cxn ang="0">
                  <a:pos x="71" y="2"/>
                </a:cxn>
                <a:cxn ang="0">
                  <a:pos x="66" y="7"/>
                </a:cxn>
                <a:cxn ang="0">
                  <a:pos x="56" y="11"/>
                </a:cxn>
                <a:cxn ang="0">
                  <a:pos x="38" y="15"/>
                </a:cxn>
                <a:cxn ang="0">
                  <a:pos x="21" y="18"/>
                </a:cxn>
                <a:cxn ang="0">
                  <a:pos x="8" y="15"/>
                </a:cxn>
                <a:cxn ang="0">
                  <a:pos x="1" y="15"/>
                </a:cxn>
                <a:cxn ang="0">
                  <a:pos x="4" y="10"/>
                </a:cxn>
              </a:cxnLst>
              <a:rect l="0" t="0" r="r" b="b"/>
              <a:pathLst>
                <a:path w="73" h="19">
                  <a:moveTo>
                    <a:pt x="4" y="10"/>
                  </a:moveTo>
                  <a:cubicBezTo>
                    <a:pt x="7" y="8"/>
                    <a:pt x="55" y="12"/>
                    <a:pt x="65" y="3"/>
                  </a:cubicBezTo>
                  <a:cubicBezTo>
                    <a:pt x="69" y="0"/>
                    <a:pt x="73" y="0"/>
                    <a:pt x="71" y="2"/>
                  </a:cubicBezTo>
                  <a:cubicBezTo>
                    <a:pt x="69" y="5"/>
                    <a:pt x="69" y="5"/>
                    <a:pt x="66" y="7"/>
                  </a:cubicBezTo>
                  <a:cubicBezTo>
                    <a:pt x="62" y="10"/>
                    <a:pt x="63" y="9"/>
                    <a:pt x="56" y="11"/>
                  </a:cubicBezTo>
                  <a:cubicBezTo>
                    <a:pt x="49" y="13"/>
                    <a:pt x="45" y="11"/>
                    <a:pt x="38" y="15"/>
                  </a:cubicBezTo>
                  <a:cubicBezTo>
                    <a:pt x="30" y="19"/>
                    <a:pt x="28" y="19"/>
                    <a:pt x="21" y="18"/>
                  </a:cubicBezTo>
                  <a:cubicBezTo>
                    <a:pt x="15" y="18"/>
                    <a:pt x="11" y="17"/>
                    <a:pt x="8" y="15"/>
                  </a:cubicBezTo>
                  <a:cubicBezTo>
                    <a:pt x="6" y="14"/>
                    <a:pt x="3" y="17"/>
                    <a:pt x="1" y="15"/>
                  </a:cubicBezTo>
                  <a:cubicBezTo>
                    <a:pt x="2" y="12"/>
                    <a:pt x="0" y="12"/>
                    <a:pt x="4" y="10"/>
                  </a:cubicBezTo>
                  <a:close/>
                </a:path>
              </a:pathLst>
            </a:custGeom>
            <a:solidFill>
              <a:srgbClr val="E461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4" name="Freeform 939"/>
            <p:cNvSpPr>
              <a:spLocks/>
            </p:cNvSpPr>
            <p:nvPr/>
          </p:nvSpPr>
          <p:spPr bwMode="auto">
            <a:xfrm>
              <a:off x="3626876" y="1246637"/>
              <a:ext cx="829209" cy="246871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64" y="4"/>
                </a:cxn>
                <a:cxn ang="0">
                  <a:pos x="70" y="3"/>
                </a:cxn>
                <a:cxn ang="0">
                  <a:pos x="65" y="8"/>
                </a:cxn>
                <a:cxn ang="0">
                  <a:pos x="55" y="12"/>
                </a:cxn>
                <a:cxn ang="0">
                  <a:pos x="36" y="16"/>
                </a:cxn>
                <a:cxn ang="0">
                  <a:pos x="20" y="19"/>
                </a:cxn>
                <a:cxn ang="0">
                  <a:pos x="7" y="16"/>
                </a:cxn>
                <a:cxn ang="0">
                  <a:pos x="0" y="16"/>
                </a:cxn>
                <a:cxn ang="0">
                  <a:pos x="3" y="12"/>
                </a:cxn>
              </a:cxnLst>
              <a:rect l="0" t="0" r="r" b="b"/>
              <a:pathLst>
                <a:path w="72" h="20">
                  <a:moveTo>
                    <a:pt x="3" y="12"/>
                  </a:moveTo>
                  <a:cubicBezTo>
                    <a:pt x="5" y="10"/>
                    <a:pt x="54" y="13"/>
                    <a:pt x="64" y="4"/>
                  </a:cubicBezTo>
                  <a:cubicBezTo>
                    <a:pt x="67" y="2"/>
                    <a:pt x="72" y="0"/>
                    <a:pt x="70" y="3"/>
                  </a:cubicBezTo>
                  <a:cubicBezTo>
                    <a:pt x="68" y="6"/>
                    <a:pt x="68" y="6"/>
                    <a:pt x="65" y="8"/>
                  </a:cubicBezTo>
                  <a:cubicBezTo>
                    <a:pt x="61" y="10"/>
                    <a:pt x="62" y="10"/>
                    <a:pt x="55" y="12"/>
                  </a:cubicBezTo>
                  <a:cubicBezTo>
                    <a:pt x="48" y="14"/>
                    <a:pt x="44" y="11"/>
                    <a:pt x="36" y="16"/>
                  </a:cubicBezTo>
                  <a:cubicBezTo>
                    <a:pt x="29" y="20"/>
                    <a:pt x="27" y="19"/>
                    <a:pt x="20" y="19"/>
                  </a:cubicBezTo>
                  <a:cubicBezTo>
                    <a:pt x="14" y="18"/>
                    <a:pt x="10" y="17"/>
                    <a:pt x="7" y="16"/>
                  </a:cubicBezTo>
                  <a:cubicBezTo>
                    <a:pt x="5" y="15"/>
                    <a:pt x="2" y="18"/>
                    <a:pt x="0" y="16"/>
                  </a:cubicBezTo>
                  <a:cubicBezTo>
                    <a:pt x="1" y="13"/>
                    <a:pt x="0" y="13"/>
                    <a:pt x="3" y="12"/>
                  </a:cubicBezTo>
                  <a:close/>
                </a:path>
              </a:pathLst>
            </a:custGeom>
            <a:solidFill>
              <a:srgbClr val="E562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5" name="Freeform 940"/>
            <p:cNvSpPr>
              <a:spLocks/>
            </p:cNvSpPr>
            <p:nvPr/>
          </p:nvSpPr>
          <p:spPr bwMode="auto">
            <a:xfrm>
              <a:off x="3626876" y="1246637"/>
              <a:ext cx="829209" cy="246871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64" y="4"/>
                </a:cxn>
                <a:cxn ang="0">
                  <a:pos x="70" y="3"/>
                </a:cxn>
                <a:cxn ang="0">
                  <a:pos x="65" y="8"/>
                </a:cxn>
                <a:cxn ang="0">
                  <a:pos x="55" y="11"/>
                </a:cxn>
                <a:cxn ang="0">
                  <a:pos x="36" y="15"/>
                </a:cxn>
                <a:cxn ang="0">
                  <a:pos x="20" y="18"/>
                </a:cxn>
                <a:cxn ang="0">
                  <a:pos x="7" y="16"/>
                </a:cxn>
                <a:cxn ang="0">
                  <a:pos x="0" y="16"/>
                </a:cxn>
                <a:cxn ang="0">
                  <a:pos x="3" y="12"/>
                </a:cxn>
              </a:cxnLst>
              <a:rect l="0" t="0" r="r" b="b"/>
              <a:pathLst>
                <a:path w="72" h="20">
                  <a:moveTo>
                    <a:pt x="3" y="12"/>
                  </a:moveTo>
                  <a:cubicBezTo>
                    <a:pt x="5" y="10"/>
                    <a:pt x="54" y="14"/>
                    <a:pt x="64" y="4"/>
                  </a:cubicBezTo>
                  <a:cubicBezTo>
                    <a:pt x="67" y="2"/>
                    <a:pt x="72" y="0"/>
                    <a:pt x="70" y="3"/>
                  </a:cubicBezTo>
                  <a:cubicBezTo>
                    <a:pt x="68" y="6"/>
                    <a:pt x="68" y="5"/>
                    <a:pt x="65" y="8"/>
                  </a:cubicBezTo>
                  <a:cubicBezTo>
                    <a:pt x="61" y="10"/>
                    <a:pt x="62" y="9"/>
                    <a:pt x="55" y="11"/>
                  </a:cubicBezTo>
                  <a:cubicBezTo>
                    <a:pt x="48" y="14"/>
                    <a:pt x="44" y="11"/>
                    <a:pt x="36" y="15"/>
                  </a:cubicBezTo>
                  <a:cubicBezTo>
                    <a:pt x="29" y="20"/>
                    <a:pt x="27" y="19"/>
                    <a:pt x="20" y="18"/>
                  </a:cubicBezTo>
                  <a:cubicBezTo>
                    <a:pt x="14" y="18"/>
                    <a:pt x="10" y="17"/>
                    <a:pt x="7" y="16"/>
                  </a:cubicBezTo>
                  <a:cubicBezTo>
                    <a:pt x="5" y="15"/>
                    <a:pt x="3" y="18"/>
                    <a:pt x="0" y="16"/>
                  </a:cubicBezTo>
                  <a:cubicBezTo>
                    <a:pt x="1" y="13"/>
                    <a:pt x="0" y="14"/>
                    <a:pt x="3" y="12"/>
                  </a:cubicBezTo>
                  <a:close/>
                </a:path>
              </a:pathLst>
            </a:custGeom>
            <a:solidFill>
              <a:srgbClr val="E66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6" name="Freeform 941"/>
            <p:cNvSpPr>
              <a:spLocks/>
            </p:cNvSpPr>
            <p:nvPr/>
          </p:nvSpPr>
          <p:spPr bwMode="auto">
            <a:xfrm>
              <a:off x="3626876" y="1246436"/>
              <a:ext cx="829209" cy="2345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64" y="5"/>
                </a:cxn>
                <a:cxn ang="0">
                  <a:pos x="70" y="3"/>
                </a:cxn>
                <a:cxn ang="0">
                  <a:pos x="65" y="7"/>
                </a:cxn>
                <a:cxn ang="0">
                  <a:pos x="55" y="11"/>
                </a:cxn>
                <a:cxn ang="0">
                  <a:pos x="36" y="15"/>
                </a:cxn>
                <a:cxn ang="0">
                  <a:pos x="20" y="18"/>
                </a:cxn>
                <a:cxn ang="0">
                  <a:pos x="7" y="16"/>
                </a:cxn>
                <a:cxn ang="0">
                  <a:pos x="0" y="16"/>
                </a:cxn>
                <a:cxn ang="0">
                  <a:pos x="2" y="13"/>
                </a:cxn>
              </a:cxnLst>
              <a:rect l="0" t="0" r="r" b="b"/>
              <a:pathLst>
                <a:path w="72" h="19">
                  <a:moveTo>
                    <a:pt x="2" y="13"/>
                  </a:moveTo>
                  <a:cubicBezTo>
                    <a:pt x="4" y="10"/>
                    <a:pt x="54" y="14"/>
                    <a:pt x="64" y="5"/>
                  </a:cubicBezTo>
                  <a:cubicBezTo>
                    <a:pt x="67" y="2"/>
                    <a:pt x="72" y="0"/>
                    <a:pt x="70" y="3"/>
                  </a:cubicBezTo>
                  <a:cubicBezTo>
                    <a:pt x="68" y="5"/>
                    <a:pt x="68" y="5"/>
                    <a:pt x="65" y="7"/>
                  </a:cubicBezTo>
                  <a:cubicBezTo>
                    <a:pt x="61" y="10"/>
                    <a:pt x="62" y="9"/>
                    <a:pt x="55" y="11"/>
                  </a:cubicBezTo>
                  <a:cubicBezTo>
                    <a:pt x="48" y="13"/>
                    <a:pt x="44" y="11"/>
                    <a:pt x="36" y="15"/>
                  </a:cubicBezTo>
                  <a:cubicBezTo>
                    <a:pt x="29" y="19"/>
                    <a:pt x="27" y="19"/>
                    <a:pt x="20" y="18"/>
                  </a:cubicBezTo>
                  <a:cubicBezTo>
                    <a:pt x="14" y="17"/>
                    <a:pt x="10" y="17"/>
                    <a:pt x="7" y="16"/>
                  </a:cubicBezTo>
                  <a:cubicBezTo>
                    <a:pt x="5" y="14"/>
                    <a:pt x="3" y="18"/>
                    <a:pt x="0" y="16"/>
                  </a:cubicBezTo>
                  <a:cubicBezTo>
                    <a:pt x="2" y="13"/>
                    <a:pt x="0" y="15"/>
                    <a:pt x="2" y="13"/>
                  </a:cubicBezTo>
                  <a:close/>
                </a:path>
              </a:pathLst>
            </a:custGeom>
            <a:solidFill>
              <a:srgbClr val="E766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7" name="Freeform 942"/>
            <p:cNvSpPr>
              <a:spLocks/>
            </p:cNvSpPr>
            <p:nvPr/>
          </p:nvSpPr>
          <p:spPr bwMode="auto">
            <a:xfrm>
              <a:off x="3626803" y="1246436"/>
              <a:ext cx="817692" cy="2345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64" y="5"/>
                </a:cxn>
                <a:cxn ang="0">
                  <a:pos x="70" y="2"/>
                </a:cxn>
                <a:cxn ang="0">
                  <a:pos x="65" y="7"/>
                </a:cxn>
                <a:cxn ang="0">
                  <a:pos x="55" y="11"/>
                </a:cxn>
                <a:cxn ang="0">
                  <a:pos x="36" y="15"/>
                </a:cxn>
                <a:cxn ang="0">
                  <a:pos x="20" y="17"/>
                </a:cxn>
                <a:cxn ang="0">
                  <a:pos x="8" y="15"/>
                </a:cxn>
                <a:cxn ang="0">
                  <a:pos x="0" y="16"/>
                </a:cxn>
                <a:cxn ang="0">
                  <a:pos x="2" y="13"/>
                </a:cxn>
              </a:cxnLst>
              <a:rect l="0" t="0" r="r" b="b"/>
              <a:pathLst>
                <a:path w="71" h="19">
                  <a:moveTo>
                    <a:pt x="2" y="13"/>
                  </a:moveTo>
                  <a:cubicBezTo>
                    <a:pt x="4" y="10"/>
                    <a:pt x="55" y="14"/>
                    <a:pt x="64" y="5"/>
                  </a:cubicBezTo>
                  <a:cubicBezTo>
                    <a:pt x="67" y="3"/>
                    <a:pt x="71" y="0"/>
                    <a:pt x="70" y="2"/>
                  </a:cubicBezTo>
                  <a:cubicBezTo>
                    <a:pt x="68" y="5"/>
                    <a:pt x="68" y="5"/>
                    <a:pt x="65" y="7"/>
                  </a:cubicBezTo>
                  <a:cubicBezTo>
                    <a:pt x="61" y="9"/>
                    <a:pt x="62" y="9"/>
                    <a:pt x="55" y="11"/>
                  </a:cubicBezTo>
                  <a:cubicBezTo>
                    <a:pt x="48" y="13"/>
                    <a:pt x="44" y="11"/>
                    <a:pt x="36" y="15"/>
                  </a:cubicBezTo>
                  <a:cubicBezTo>
                    <a:pt x="29" y="19"/>
                    <a:pt x="27" y="18"/>
                    <a:pt x="20" y="17"/>
                  </a:cubicBezTo>
                  <a:cubicBezTo>
                    <a:pt x="14" y="17"/>
                    <a:pt x="10" y="17"/>
                    <a:pt x="8" y="15"/>
                  </a:cubicBezTo>
                  <a:cubicBezTo>
                    <a:pt x="5" y="14"/>
                    <a:pt x="3" y="18"/>
                    <a:pt x="0" y="16"/>
                  </a:cubicBezTo>
                  <a:cubicBezTo>
                    <a:pt x="2" y="12"/>
                    <a:pt x="1" y="16"/>
                    <a:pt x="2" y="13"/>
                  </a:cubicBezTo>
                  <a:close/>
                </a:path>
              </a:pathLst>
            </a:custGeom>
            <a:solidFill>
              <a:srgbClr val="E967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8" name="Freeform 943"/>
            <p:cNvSpPr>
              <a:spLocks/>
            </p:cNvSpPr>
            <p:nvPr/>
          </p:nvSpPr>
          <p:spPr bwMode="auto">
            <a:xfrm>
              <a:off x="3638321" y="1246436"/>
              <a:ext cx="806176" cy="234526"/>
            </a:xfrm>
            <a:custGeom>
              <a:avLst/>
              <a:gdLst/>
              <a:ahLst/>
              <a:cxnLst>
                <a:cxn ang="0">
                  <a:pos x="1" y="14"/>
                </a:cxn>
                <a:cxn ang="0">
                  <a:pos x="63" y="5"/>
                </a:cxn>
                <a:cxn ang="0">
                  <a:pos x="69" y="2"/>
                </a:cxn>
                <a:cxn ang="0">
                  <a:pos x="64" y="7"/>
                </a:cxn>
                <a:cxn ang="0">
                  <a:pos x="54" y="11"/>
                </a:cxn>
                <a:cxn ang="0">
                  <a:pos x="35" y="14"/>
                </a:cxn>
                <a:cxn ang="0">
                  <a:pos x="19" y="17"/>
                </a:cxn>
                <a:cxn ang="0">
                  <a:pos x="7" y="15"/>
                </a:cxn>
                <a:cxn ang="0">
                  <a:pos x="0" y="16"/>
                </a:cxn>
                <a:cxn ang="0">
                  <a:pos x="1" y="14"/>
                </a:cxn>
              </a:cxnLst>
              <a:rect l="0" t="0" r="r" b="b"/>
              <a:pathLst>
                <a:path w="70" h="19">
                  <a:moveTo>
                    <a:pt x="1" y="14"/>
                  </a:moveTo>
                  <a:cubicBezTo>
                    <a:pt x="3" y="11"/>
                    <a:pt x="54" y="14"/>
                    <a:pt x="63" y="5"/>
                  </a:cubicBezTo>
                  <a:cubicBezTo>
                    <a:pt x="66" y="3"/>
                    <a:pt x="70" y="0"/>
                    <a:pt x="69" y="2"/>
                  </a:cubicBezTo>
                  <a:cubicBezTo>
                    <a:pt x="67" y="4"/>
                    <a:pt x="67" y="5"/>
                    <a:pt x="64" y="7"/>
                  </a:cubicBezTo>
                  <a:cubicBezTo>
                    <a:pt x="60" y="9"/>
                    <a:pt x="61" y="9"/>
                    <a:pt x="54" y="11"/>
                  </a:cubicBezTo>
                  <a:cubicBezTo>
                    <a:pt x="47" y="13"/>
                    <a:pt x="43" y="10"/>
                    <a:pt x="35" y="14"/>
                  </a:cubicBezTo>
                  <a:cubicBezTo>
                    <a:pt x="28" y="19"/>
                    <a:pt x="26" y="18"/>
                    <a:pt x="19" y="17"/>
                  </a:cubicBezTo>
                  <a:cubicBezTo>
                    <a:pt x="13" y="16"/>
                    <a:pt x="9" y="16"/>
                    <a:pt x="7" y="15"/>
                  </a:cubicBezTo>
                  <a:cubicBezTo>
                    <a:pt x="4" y="14"/>
                    <a:pt x="2" y="18"/>
                    <a:pt x="0" y="16"/>
                  </a:cubicBezTo>
                  <a:cubicBezTo>
                    <a:pt x="2" y="12"/>
                    <a:pt x="0" y="17"/>
                    <a:pt x="1" y="14"/>
                  </a:cubicBezTo>
                  <a:close/>
                </a:path>
              </a:pathLst>
            </a:custGeom>
            <a:solidFill>
              <a:srgbClr val="EA69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09" name="Freeform 944"/>
            <p:cNvSpPr>
              <a:spLocks/>
            </p:cNvSpPr>
            <p:nvPr/>
          </p:nvSpPr>
          <p:spPr bwMode="auto">
            <a:xfrm>
              <a:off x="3638321" y="1246638"/>
              <a:ext cx="806176" cy="222183"/>
            </a:xfrm>
            <a:custGeom>
              <a:avLst/>
              <a:gdLst/>
              <a:ahLst/>
              <a:cxnLst>
                <a:cxn ang="0">
                  <a:pos x="1" y="14"/>
                </a:cxn>
                <a:cxn ang="0">
                  <a:pos x="64" y="5"/>
                </a:cxn>
                <a:cxn ang="0">
                  <a:pos x="69" y="2"/>
                </a:cxn>
                <a:cxn ang="0">
                  <a:pos x="63" y="7"/>
                </a:cxn>
                <a:cxn ang="0">
                  <a:pos x="54" y="10"/>
                </a:cxn>
                <a:cxn ang="0">
                  <a:pos x="35" y="14"/>
                </a:cxn>
                <a:cxn ang="0">
                  <a:pos x="19" y="17"/>
                </a:cxn>
                <a:cxn ang="0">
                  <a:pos x="7" y="15"/>
                </a:cxn>
                <a:cxn ang="0">
                  <a:pos x="0" y="16"/>
                </a:cxn>
                <a:cxn ang="0">
                  <a:pos x="1" y="14"/>
                </a:cxn>
              </a:cxnLst>
              <a:rect l="0" t="0" r="r" b="b"/>
              <a:pathLst>
                <a:path w="70" h="18">
                  <a:moveTo>
                    <a:pt x="1" y="14"/>
                  </a:moveTo>
                  <a:cubicBezTo>
                    <a:pt x="2" y="11"/>
                    <a:pt x="54" y="14"/>
                    <a:pt x="64" y="5"/>
                  </a:cubicBezTo>
                  <a:cubicBezTo>
                    <a:pt x="66" y="3"/>
                    <a:pt x="70" y="0"/>
                    <a:pt x="69" y="2"/>
                  </a:cubicBezTo>
                  <a:cubicBezTo>
                    <a:pt x="67" y="4"/>
                    <a:pt x="67" y="4"/>
                    <a:pt x="63" y="7"/>
                  </a:cubicBezTo>
                  <a:cubicBezTo>
                    <a:pt x="60" y="9"/>
                    <a:pt x="61" y="8"/>
                    <a:pt x="54" y="10"/>
                  </a:cubicBezTo>
                  <a:cubicBezTo>
                    <a:pt x="47" y="13"/>
                    <a:pt x="43" y="10"/>
                    <a:pt x="35" y="14"/>
                  </a:cubicBezTo>
                  <a:cubicBezTo>
                    <a:pt x="28" y="18"/>
                    <a:pt x="26" y="17"/>
                    <a:pt x="19" y="17"/>
                  </a:cubicBezTo>
                  <a:cubicBezTo>
                    <a:pt x="13" y="16"/>
                    <a:pt x="9" y="16"/>
                    <a:pt x="7" y="15"/>
                  </a:cubicBezTo>
                  <a:cubicBezTo>
                    <a:pt x="4" y="14"/>
                    <a:pt x="2" y="18"/>
                    <a:pt x="0" y="16"/>
                  </a:cubicBezTo>
                  <a:cubicBezTo>
                    <a:pt x="2" y="12"/>
                    <a:pt x="0" y="18"/>
                    <a:pt x="1" y="14"/>
                  </a:cubicBezTo>
                  <a:close/>
                </a:path>
              </a:pathLst>
            </a:custGeom>
            <a:solidFill>
              <a:srgbClr val="EB6B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0" name="Freeform 945"/>
            <p:cNvSpPr>
              <a:spLocks/>
            </p:cNvSpPr>
            <p:nvPr/>
          </p:nvSpPr>
          <p:spPr bwMode="auto">
            <a:xfrm>
              <a:off x="3062477" y="1444134"/>
              <a:ext cx="403088" cy="24687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5" y="9"/>
                </a:cxn>
                <a:cxn ang="0">
                  <a:pos x="15" y="5"/>
                </a:cxn>
                <a:cxn ang="0">
                  <a:pos x="23" y="2"/>
                </a:cxn>
                <a:cxn ang="0">
                  <a:pos x="33" y="3"/>
                </a:cxn>
                <a:cxn ang="0">
                  <a:pos x="29" y="8"/>
                </a:cxn>
                <a:cxn ang="0">
                  <a:pos x="21" y="8"/>
                </a:cxn>
                <a:cxn ang="0">
                  <a:pos x="15" y="12"/>
                </a:cxn>
                <a:cxn ang="0">
                  <a:pos x="11" y="19"/>
                </a:cxn>
                <a:cxn ang="0">
                  <a:pos x="3" y="19"/>
                </a:cxn>
                <a:cxn ang="0">
                  <a:pos x="0" y="17"/>
                </a:cxn>
              </a:cxnLst>
              <a:rect l="0" t="0" r="r" b="b"/>
              <a:pathLst>
                <a:path w="35" h="20">
                  <a:moveTo>
                    <a:pt x="0" y="17"/>
                  </a:moveTo>
                  <a:cubicBezTo>
                    <a:pt x="0" y="15"/>
                    <a:pt x="1" y="12"/>
                    <a:pt x="5" y="9"/>
                  </a:cubicBezTo>
                  <a:cubicBezTo>
                    <a:pt x="10" y="7"/>
                    <a:pt x="11" y="6"/>
                    <a:pt x="15" y="5"/>
                  </a:cubicBezTo>
                  <a:cubicBezTo>
                    <a:pt x="20" y="4"/>
                    <a:pt x="23" y="2"/>
                    <a:pt x="23" y="2"/>
                  </a:cubicBezTo>
                  <a:cubicBezTo>
                    <a:pt x="23" y="2"/>
                    <a:pt x="31" y="0"/>
                    <a:pt x="33" y="3"/>
                  </a:cubicBezTo>
                  <a:cubicBezTo>
                    <a:pt x="35" y="6"/>
                    <a:pt x="32" y="7"/>
                    <a:pt x="29" y="8"/>
                  </a:cubicBezTo>
                  <a:cubicBezTo>
                    <a:pt x="26" y="8"/>
                    <a:pt x="24" y="7"/>
                    <a:pt x="21" y="8"/>
                  </a:cubicBezTo>
                  <a:cubicBezTo>
                    <a:pt x="18" y="9"/>
                    <a:pt x="17" y="8"/>
                    <a:pt x="15" y="12"/>
                  </a:cubicBezTo>
                  <a:cubicBezTo>
                    <a:pt x="13" y="16"/>
                    <a:pt x="14" y="17"/>
                    <a:pt x="11" y="19"/>
                  </a:cubicBezTo>
                  <a:cubicBezTo>
                    <a:pt x="8" y="20"/>
                    <a:pt x="3" y="19"/>
                    <a:pt x="3" y="19"/>
                  </a:cubicBezTo>
                  <a:cubicBezTo>
                    <a:pt x="3" y="19"/>
                    <a:pt x="0" y="19"/>
                    <a:pt x="0" y="17"/>
                  </a:cubicBezTo>
                  <a:close/>
                </a:path>
              </a:pathLst>
            </a:custGeom>
            <a:solidFill>
              <a:srgbClr val="EB6B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1" name="Freeform 946"/>
            <p:cNvSpPr>
              <a:spLocks/>
            </p:cNvSpPr>
            <p:nvPr/>
          </p:nvSpPr>
          <p:spPr bwMode="auto">
            <a:xfrm>
              <a:off x="3062477" y="1456276"/>
              <a:ext cx="403088" cy="23452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" y="8"/>
                </a:cxn>
                <a:cxn ang="0">
                  <a:pos x="15" y="4"/>
                </a:cxn>
                <a:cxn ang="0">
                  <a:pos x="24" y="1"/>
                </a:cxn>
                <a:cxn ang="0">
                  <a:pos x="33" y="2"/>
                </a:cxn>
                <a:cxn ang="0">
                  <a:pos x="29" y="6"/>
                </a:cxn>
                <a:cxn ang="0">
                  <a:pos x="21" y="7"/>
                </a:cxn>
                <a:cxn ang="0">
                  <a:pos x="15" y="11"/>
                </a:cxn>
                <a:cxn ang="0">
                  <a:pos x="11" y="17"/>
                </a:cxn>
                <a:cxn ang="0">
                  <a:pos x="3" y="18"/>
                </a:cxn>
                <a:cxn ang="0">
                  <a:pos x="0" y="16"/>
                </a:cxn>
              </a:cxnLst>
              <a:rect l="0" t="0" r="r" b="b"/>
              <a:pathLst>
                <a:path w="35" h="19">
                  <a:moveTo>
                    <a:pt x="0" y="16"/>
                  </a:moveTo>
                  <a:cubicBezTo>
                    <a:pt x="0" y="14"/>
                    <a:pt x="1" y="11"/>
                    <a:pt x="5" y="8"/>
                  </a:cubicBezTo>
                  <a:cubicBezTo>
                    <a:pt x="10" y="6"/>
                    <a:pt x="11" y="5"/>
                    <a:pt x="15" y="4"/>
                  </a:cubicBezTo>
                  <a:cubicBezTo>
                    <a:pt x="20" y="3"/>
                    <a:pt x="24" y="1"/>
                    <a:pt x="24" y="1"/>
                  </a:cubicBezTo>
                  <a:cubicBezTo>
                    <a:pt x="24" y="1"/>
                    <a:pt x="31" y="0"/>
                    <a:pt x="33" y="2"/>
                  </a:cubicBezTo>
                  <a:cubicBezTo>
                    <a:pt x="35" y="5"/>
                    <a:pt x="32" y="6"/>
                    <a:pt x="29" y="6"/>
                  </a:cubicBezTo>
                  <a:cubicBezTo>
                    <a:pt x="26" y="7"/>
                    <a:pt x="24" y="6"/>
                    <a:pt x="21" y="7"/>
                  </a:cubicBezTo>
                  <a:cubicBezTo>
                    <a:pt x="18" y="8"/>
                    <a:pt x="17" y="7"/>
                    <a:pt x="15" y="11"/>
                  </a:cubicBezTo>
                  <a:cubicBezTo>
                    <a:pt x="12" y="15"/>
                    <a:pt x="14" y="16"/>
                    <a:pt x="11" y="17"/>
                  </a:cubicBezTo>
                  <a:cubicBezTo>
                    <a:pt x="8" y="19"/>
                    <a:pt x="3" y="18"/>
                    <a:pt x="3" y="18"/>
                  </a:cubicBezTo>
                  <a:cubicBezTo>
                    <a:pt x="3" y="18"/>
                    <a:pt x="0" y="18"/>
                    <a:pt x="0" y="16"/>
                  </a:cubicBezTo>
                  <a:close/>
                </a:path>
              </a:pathLst>
            </a:custGeom>
            <a:solidFill>
              <a:srgbClr val="EB6B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2" name="Freeform 947"/>
            <p:cNvSpPr>
              <a:spLocks/>
            </p:cNvSpPr>
            <p:nvPr/>
          </p:nvSpPr>
          <p:spPr bwMode="auto">
            <a:xfrm>
              <a:off x="3062477" y="1456478"/>
              <a:ext cx="403088" cy="22218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" y="9"/>
                </a:cxn>
                <a:cxn ang="0">
                  <a:pos x="15" y="4"/>
                </a:cxn>
                <a:cxn ang="0">
                  <a:pos x="24" y="2"/>
                </a:cxn>
                <a:cxn ang="0">
                  <a:pos x="33" y="2"/>
                </a:cxn>
                <a:cxn ang="0">
                  <a:pos x="29" y="6"/>
                </a:cxn>
                <a:cxn ang="0">
                  <a:pos x="21" y="7"/>
                </a:cxn>
                <a:cxn ang="0">
                  <a:pos x="15" y="11"/>
                </a:cxn>
                <a:cxn ang="0">
                  <a:pos x="11" y="17"/>
                </a:cxn>
                <a:cxn ang="0">
                  <a:pos x="3" y="18"/>
                </a:cxn>
                <a:cxn ang="0">
                  <a:pos x="0" y="16"/>
                </a:cxn>
              </a:cxnLst>
              <a:rect l="0" t="0" r="r" b="b"/>
              <a:pathLst>
                <a:path w="35" h="18">
                  <a:moveTo>
                    <a:pt x="0" y="16"/>
                  </a:moveTo>
                  <a:cubicBezTo>
                    <a:pt x="0" y="14"/>
                    <a:pt x="1" y="11"/>
                    <a:pt x="5" y="9"/>
                  </a:cubicBezTo>
                  <a:cubicBezTo>
                    <a:pt x="10" y="6"/>
                    <a:pt x="11" y="5"/>
                    <a:pt x="15" y="4"/>
                  </a:cubicBezTo>
                  <a:cubicBezTo>
                    <a:pt x="20" y="4"/>
                    <a:pt x="24" y="2"/>
                    <a:pt x="24" y="2"/>
                  </a:cubicBezTo>
                  <a:cubicBezTo>
                    <a:pt x="24" y="2"/>
                    <a:pt x="30" y="0"/>
                    <a:pt x="33" y="2"/>
                  </a:cubicBezTo>
                  <a:cubicBezTo>
                    <a:pt x="35" y="5"/>
                    <a:pt x="32" y="6"/>
                    <a:pt x="29" y="6"/>
                  </a:cubicBezTo>
                  <a:cubicBezTo>
                    <a:pt x="26" y="7"/>
                    <a:pt x="24" y="6"/>
                    <a:pt x="21" y="7"/>
                  </a:cubicBezTo>
                  <a:cubicBezTo>
                    <a:pt x="18" y="8"/>
                    <a:pt x="17" y="7"/>
                    <a:pt x="15" y="11"/>
                  </a:cubicBezTo>
                  <a:cubicBezTo>
                    <a:pt x="12" y="15"/>
                    <a:pt x="14" y="16"/>
                    <a:pt x="11" y="17"/>
                  </a:cubicBezTo>
                  <a:cubicBezTo>
                    <a:pt x="8" y="18"/>
                    <a:pt x="3" y="18"/>
                    <a:pt x="3" y="18"/>
                  </a:cubicBezTo>
                  <a:cubicBezTo>
                    <a:pt x="3" y="18"/>
                    <a:pt x="0" y="18"/>
                    <a:pt x="0" y="16"/>
                  </a:cubicBezTo>
                  <a:close/>
                </a:path>
              </a:pathLst>
            </a:custGeom>
            <a:solidFill>
              <a:srgbClr val="EB6C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3" name="Freeform 948"/>
            <p:cNvSpPr>
              <a:spLocks/>
            </p:cNvSpPr>
            <p:nvPr/>
          </p:nvSpPr>
          <p:spPr bwMode="auto">
            <a:xfrm>
              <a:off x="3062477" y="1456478"/>
              <a:ext cx="403088" cy="22218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" y="9"/>
                </a:cxn>
                <a:cxn ang="0">
                  <a:pos x="15" y="4"/>
                </a:cxn>
                <a:cxn ang="0">
                  <a:pos x="24" y="2"/>
                </a:cxn>
                <a:cxn ang="0">
                  <a:pos x="33" y="2"/>
                </a:cxn>
                <a:cxn ang="0">
                  <a:pos x="29" y="6"/>
                </a:cxn>
                <a:cxn ang="0">
                  <a:pos x="21" y="7"/>
                </a:cxn>
                <a:cxn ang="0">
                  <a:pos x="14" y="11"/>
                </a:cxn>
                <a:cxn ang="0">
                  <a:pos x="11" y="17"/>
                </a:cxn>
                <a:cxn ang="0">
                  <a:pos x="3" y="18"/>
                </a:cxn>
                <a:cxn ang="0">
                  <a:pos x="0" y="16"/>
                </a:cxn>
              </a:cxnLst>
              <a:rect l="0" t="0" r="r" b="b"/>
              <a:pathLst>
                <a:path w="35" h="18">
                  <a:moveTo>
                    <a:pt x="0" y="16"/>
                  </a:moveTo>
                  <a:cubicBezTo>
                    <a:pt x="0" y="14"/>
                    <a:pt x="1" y="11"/>
                    <a:pt x="5" y="9"/>
                  </a:cubicBezTo>
                  <a:cubicBezTo>
                    <a:pt x="10" y="6"/>
                    <a:pt x="11" y="5"/>
                    <a:pt x="15" y="4"/>
                  </a:cubicBezTo>
                  <a:cubicBezTo>
                    <a:pt x="20" y="4"/>
                    <a:pt x="24" y="2"/>
                    <a:pt x="24" y="2"/>
                  </a:cubicBezTo>
                  <a:cubicBezTo>
                    <a:pt x="24" y="2"/>
                    <a:pt x="30" y="0"/>
                    <a:pt x="33" y="2"/>
                  </a:cubicBezTo>
                  <a:cubicBezTo>
                    <a:pt x="35" y="5"/>
                    <a:pt x="32" y="5"/>
                    <a:pt x="29" y="6"/>
                  </a:cubicBezTo>
                  <a:cubicBezTo>
                    <a:pt x="26" y="7"/>
                    <a:pt x="24" y="6"/>
                    <a:pt x="21" y="7"/>
                  </a:cubicBezTo>
                  <a:cubicBezTo>
                    <a:pt x="18" y="8"/>
                    <a:pt x="17" y="7"/>
                    <a:pt x="14" y="11"/>
                  </a:cubicBezTo>
                  <a:cubicBezTo>
                    <a:pt x="12" y="14"/>
                    <a:pt x="14" y="15"/>
                    <a:pt x="11" y="17"/>
                  </a:cubicBezTo>
                  <a:cubicBezTo>
                    <a:pt x="7" y="18"/>
                    <a:pt x="3" y="18"/>
                    <a:pt x="3" y="18"/>
                  </a:cubicBezTo>
                  <a:cubicBezTo>
                    <a:pt x="3" y="18"/>
                    <a:pt x="0" y="18"/>
                    <a:pt x="0" y="16"/>
                  </a:cubicBezTo>
                  <a:close/>
                </a:path>
              </a:pathLst>
            </a:custGeom>
            <a:solidFill>
              <a:srgbClr val="EB6D4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4" name="Freeform 949"/>
            <p:cNvSpPr>
              <a:spLocks/>
            </p:cNvSpPr>
            <p:nvPr/>
          </p:nvSpPr>
          <p:spPr bwMode="auto">
            <a:xfrm>
              <a:off x="3062477" y="1456478"/>
              <a:ext cx="403088" cy="22218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" y="9"/>
                </a:cxn>
                <a:cxn ang="0">
                  <a:pos x="15" y="4"/>
                </a:cxn>
                <a:cxn ang="0">
                  <a:pos x="24" y="2"/>
                </a:cxn>
                <a:cxn ang="0">
                  <a:pos x="33" y="2"/>
                </a:cxn>
                <a:cxn ang="0">
                  <a:pos x="29" y="6"/>
                </a:cxn>
                <a:cxn ang="0">
                  <a:pos x="21" y="7"/>
                </a:cxn>
                <a:cxn ang="0">
                  <a:pos x="14" y="11"/>
                </a:cxn>
                <a:cxn ang="0">
                  <a:pos x="10" y="16"/>
                </a:cxn>
                <a:cxn ang="0">
                  <a:pos x="3" y="18"/>
                </a:cxn>
                <a:cxn ang="0">
                  <a:pos x="0" y="16"/>
                </a:cxn>
              </a:cxnLst>
              <a:rect l="0" t="0" r="r" b="b"/>
              <a:pathLst>
                <a:path w="35" h="18">
                  <a:moveTo>
                    <a:pt x="0" y="16"/>
                  </a:moveTo>
                  <a:cubicBezTo>
                    <a:pt x="0" y="14"/>
                    <a:pt x="1" y="11"/>
                    <a:pt x="5" y="9"/>
                  </a:cubicBezTo>
                  <a:cubicBezTo>
                    <a:pt x="10" y="6"/>
                    <a:pt x="11" y="5"/>
                    <a:pt x="15" y="4"/>
                  </a:cubicBezTo>
                  <a:cubicBezTo>
                    <a:pt x="20" y="4"/>
                    <a:pt x="24" y="2"/>
                    <a:pt x="24" y="2"/>
                  </a:cubicBezTo>
                  <a:cubicBezTo>
                    <a:pt x="24" y="2"/>
                    <a:pt x="30" y="0"/>
                    <a:pt x="33" y="2"/>
                  </a:cubicBezTo>
                  <a:cubicBezTo>
                    <a:pt x="35" y="5"/>
                    <a:pt x="32" y="5"/>
                    <a:pt x="29" y="6"/>
                  </a:cubicBezTo>
                  <a:cubicBezTo>
                    <a:pt x="26" y="7"/>
                    <a:pt x="24" y="6"/>
                    <a:pt x="21" y="7"/>
                  </a:cubicBezTo>
                  <a:cubicBezTo>
                    <a:pt x="18" y="8"/>
                    <a:pt x="17" y="7"/>
                    <a:pt x="14" y="11"/>
                  </a:cubicBezTo>
                  <a:cubicBezTo>
                    <a:pt x="12" y="14"/>
                    <a:pt x="14" y="15"/>
                    <a:pt x="10" y="16"/>
                  </a:cubicBezTo>
                  <a:cubicBezTo>
                    <a:pt x="7" y="18"/>
                    <a:pt x="3" y="18"/>
                    <a:pt x="3" y="18"/>
                  </a:cubicBezTo>
                  <a:cubicBezTo>
                    <a:pt x="3" y="18"/>
                    <a:pt x="0" y="18"/>
                    <a:pt x="0" y="16"/>
                  </a:cubicBezTo>
                  <a:close/>
                </a:path>
              </a:pathLst>
            </a:custGeom>
            <a:solidFill>
              <a:srgbClr val="EB6F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5" name="Freeform 950"/>
            <p:cNvSpPr>
              <a:spLocks/>
            </p:cNvSpPr>
            <p:nvPr/>
          </p:nvSpPr>
          <p:spPr bwMode="auto">
            <a:xfrm>
              <a:off x="3062477" y="1456478"/>
              <a:ext cx="403088" cy="22218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" y="9"/>
                </a:cxn>
                <a:cxn ang="0">
                  <a:pos x="15" y="4"/>
                </a:cxn>
                <a:cxn ang="0">
                  <a:pos x="24" y="2"/>
                </a:cxn>
                <a:cxn ang="0">
                  <a:pos x="33" y="2"/>
                </a:cxn>
                <a:cxn ang="0">
                  <a:pos x="29" y="6"/>
                </a:cxn>
                <a:cxn ang="0">
                  <a:pos x="21" y="7"/>
                </a:cxn>
                <a:cxn ang="0">
                  <a:pos x="14" y="10"/>
                </a:cxn>
                <a:cxn ang="0">
                  <a:pos x="10" y="16"/>
                </a:cxn>
                <a:cxn ang="0">
                  <a:pos x="3" y="18"/>
                </a:cxn>
                <a:cxn ang="0">
                  <a:pos x="0" y="16"/>
                </a:cxn>
              </a:cxnLst>
              <a:rect l="0" t="0" r="r" b="b"/>
              <a:pathLst>
                <a:path w="35" h="18">
                  <a:moveTo>
                    <a:pt x="0" y="16"/>
                  </a:moveTo>
                  <a:cubicBezTo>
                    <a:pt x="0" y="15"/>
                    <a:pt x="1" y="11"/>
                    <a:pt x="5" y="9"/>
                  </a:cubicBezTo>
                  <a:cubicBezTo>
                    <a:pt x="10" y="6"/>
                    <a:pt x="11" y="5"/>
                    <a:pt x="15" y="4"/>
                  </a:cubicBezTo>
                  <a:cubicBezTo>
                    <a:pt x="20" y="4"/>
                    <a:pt x="24" y="2"/>
                    <a:pt x="24" y="2"/>
                  </a:cubicBezTo>
                  <a:cubicBezTo>
                    <a:pt x="24" y="2"/>
                    <a:pt x="30" y="0"/>
                    <a:pt x="33" y="2"/>
                  </a:cubicBezTo>
                  <a:cubicBezTo>
                    <a:pt x="35" y="5"/>
                    <a:pt x="32" y="5"/>
                    <a:pt x="29" y="6"/>
                  </a:cubicBezTo>
                  <a:cubicBezTo>
                    <a:pt x="26" y="7"/>
                    <a:pt x="24" y="6"/>
                    <a:pt x="21" y="7"/>
                  </a:cubicBezTo>
                  <a:cubicBezTo>
                    <a:pt x="18" y="8"/>
                    <a:pt x="16" y="7"/>
                    <a:pt x="14" y="10"/>
                  </a:cubicBezTo>
                  <a:cubicBezTo>
                    <a:pt x="12" y="14"/>
                    <a:pt x="13" y="15"/>
                    <a:pt x="10" y="16"/>
                  </a:cubicBezTo>
                  <a:cubicBezTo>
                    <a:pt x="7" y="17"/>
                    <a:pt x="3" y="18"/>
                    <a:pt x="3" y="18"/>
                  </a:cubicBezTo>
                  <a:cubicBezTo>
                    <a:pt x="3" y="18"/>
                    <a:pt x="0" y="18"/>
                    <a:pt x="0" y="16"/>
                  </a:cubicBezTo>
                  <a:close/>
                </a:path>
              </a:pathLst>
            </a:custGeom>
            <a:solidFill>
              <a:srgbClr val="EC70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6" name="Freeform 951"/>
            <p:cNvSpPr>
              <a:spLocks/>
            </p:cNvSpPr>
            <p:nvPr/>
          </p:nvSpPr>
          <p:spPr bwMode="auto">
            <a:xfrm>
              <a:off x="3062477" y="1456478"/>
              <a:ext cx="403088" cy="22218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" y="9"/>
                </a:cxn>
                <a:cxn ang="0">
                  <a:pos x="15" y="5"/>
                </a:cxn>
                <a:cxn ang="0">
                  <a:pos x="24" y="2"/>
                </a:cxn>
                <a:cxn ang="0">
                  <a:pos x="33" y="2"/>
                </a:cxn>
                <a:cxn ang="0">
                  <a:pos x="29" y="6"/>
                </a:cxn>
                <a:cxn ang="0">
                  <a:pos x="21" y="7"/>
                </a:cxn>
                <a:cxn ang="0">
                  <a:pos x="14" y="10"/>
                </a:cxn>
                <a:cxn ang="0">
                  <a:pos x="10" y="16"/>
                </a:cxn>
                <a:cxn ang="0">
                  <a:pos x="4" y="18"/>
                </a:cxn>
                <a:cxn ang="0">
                  <a:pos x="0" y="16"/>
                </a:cxn>
              </a:cxnLst>
              <a:rect l="0" t="0" r="r" b="b"/>
              <a:pathLst>
                <a:path w="35" h="18">
                  <a:moveTo>
                    <a:pt x="0" y="16"/>
                  </a:moveTo>
                  <a:cubicBezTo>
                    <a:pt x="0" y="15"/>
                    <a:pt x="1" y="11"/>
                    <a:pt x="5" y="9"/>
                  </a:cubicBezTo>
                  <a:cubicBezTo>
                    <a:pt x="10" y="6"/>
                    <a:pt x="11" y="5"/>
                    <a:pt x="15" y="5"/>
                  </a:cubicBezTo>
                  <a:cubicBezTo>
                    <a:pt x="20" y="4"/>
                    <a:pt x="24" y="2"/>
                    <a:pt x="24" y="2"/>
                  </a:cubicBezTo>
                  <a:cubicBezTo>
                    <a:pt x="24" y="2"/>
                    <a:pt x="30" y="0"/>
                    <a:pt x="33" y="2"/>
                  </a:cubicBezTo>
                  <a:cubicBezTo>
                    <a:pt x="35" y="5"/>
                    <a:pt x="32" y="5"/>
                    <a:pt x="29" y="6"/>
                  </a:cubicBezTo>
                  <a:cubicBezTo>
                    <a:pt x="26" y="6"/>
                    <a:pt x="24" y="6"/>
                    <a:pt x="21" y="7"/>
                  </a:cubicBezTo>
                  <a:cubicBezTo>
                    <a:pt x="19" y="8"/>
                    <a:pt x="16" y="7"/>
                    <a:pt x="14" y="10"/>
                  </a:cubicBezTo>
                  <a:cubicBezTo>
                    <a:pt x="12" y="14"/>
                    <a:pt x="13" y="14"/>
                    <a:pt x="10" y="16"/>
                  </a:cubicBezTo>
                  <a:cubicBezTo>
                    <a:pt x="7" y="17"/>
                    <a:pt x="4" y="18"/>
                    <a:pt x="4" y="18"/>
                  </a:cubicBezTo>
                  <a:cubicBezTo>
                    <a:pt x="4" y="18"/>
                    <a:pt x="0" y="18"/>
                    <a:pt x="0" y="16"/>
                  </a:cubicBezTo>
                  <a:close/>
                </a:path>
              </a:pathLst>
            </a:custGeom>
            <a:solidFill>
              <a:srgbClr val="EC71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7" name="Freeform 952"/>
            <p:cNvSpPr>
              <a:spLocks/>
            </p:cNvSpPr>
            <p:nvPr/>
          </p:nvSpPr>
          <p:spPr bwMode="auto">
            <a:xfrm>
              <a:off x="3062477" y="1456478"/>
              <a:ext cx="403088" cy="22218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" y="9"/>
                </a:cxn>
                <a:cxn ang="0">
                  <a:pos x="15" y="5"/>
                </a:cxn>
                <a:cxn ang="0">
                  <a:pos x="24" y="2"/>
                </a:cxn>
                <a:cxn ang="0">
                  <a:pos x="32" y="2"/>
                </a:cxn>
                <a:cxn ang="0">
                  <a:pos x="29" y="6"/>
                </a:cxn>
                <a:cxn ang="0">
                  <a:pos x="21" y="6"/>
                </a:cxn>
                <a:cxn ang="0">
                  <a:pos x="14" y="10"/>
                </a:cxn>
                <a:cxn ang="0">
                  <a:pos x="10" y="16"/>
                </a:cxn>
                <a:cxn ang="0">
                  <a:pos x="4" y="17"/>
                </a:cxn>
                <a:cxn ang="0">
                  <a:pos x="0" y="16"/>
                </a:cxn>
              </a:cxnLst>
              <a:rect l="0" t="0" r="r" b="b"/>
              <a:pathLst>
                <a:path w="35" h="18">
                  <a:moveTo>
                    <a:pt x="0" y="16"/>
                  </a:moveTo>
                  <a:cubicBezTo>
                    <a:pt x="0" y="15"/>
                    <a:pt x="1" y="12"/>
                    <a:pt x="6" y="9"/>
                  </a:cubicBezTo>
                  <a:cubicBezTo>
                    <a:pt x="10" y="6"/>
                    <a:pt x="11" y="5"/>
                    <a:pt x="15" y="5"/>
                  </a:cubicBezTo>
                  <a:cubicBezTo>
                    <a:pt x="20" y="4"/>
                    <a:pt x="24" y="2"/>
                    <a:pt x="24" y="2"/>
                  </a:cubicBezTo>
                  <a:cubicBezTo>
                    <a:pt x="24" y="2"/>
                    <a:pt x="30" y="0"/>
                    <a:pt x="32" y="2"/>
                  </a:cubicBezTo>
                  <a:cubicBezTo>
                    <a:pt x="35" y="5"/>
                    <a:pt x="32" y="5"/>
                    <a:pt x="29" y="6"/>
                  </a:cubicBezTo>
                  <a:cubicBezTo>
                    <a:pt x="26" y="6"/>
                    <a:pt x="24" y="5"/>
                    <a:pt x="21" y="6"/>
                  </a:cubicBezTo>
                  <a:cubicBezTo>
                    <a:pt x="19" y="8"/>
                    <a:pt x="16" y="6"/>
                    <a:pt x="14" y="10"/>
                  </a:cubicBezTo>
                  <a:cubicBezTo>
                    <a:pt x="12" y="14"/>
                    <a:pt x="13" y="14"/>
                    <a:pt x="10" y="16"/>
                  </a:cubicBezTo>
                  <a:cubicBezTo>
                    <a:pt x="7" y="17"/>
                    <a:pt x="4" y="17"/>
                    <a:pt x="4" y="17"/>
                  </a:cubicBezTo>
                  <a:cubicBezTo>
                    <a:pt x="4" y="17"/>
                    <a:pt x="0" y="18"/>
                    <a:pt x="0" y="16"/>
                  </a:cubicBezTo>
                  <a:close/>
                </a:path>
              </a:pathLst>
            </a:custGeom>
            <a:solidFill>
              <a:srgbClr val="EC724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8" name="Freeform 953"/>
            <p:cNvSpPr>
              <a:spLocks/>
            </p:cNvSpPr>
            <p:nvPr/>
          </p:nvSpPr>
          <p:spPr bwMode="auto">
            <a:xfrm>
              <a:off x="3062477" y="1456276"/>
              <a:ext cx="403088" cy="20984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" y="9"/>
                </a:cxn>
                <a:cxn ang="0">
                  <a:pos x="15" y="5"/>
                </a:cxn>
                <a:cxn ang="0">
                  <a:pos x="24" y="2"/>
                </a:cxn>
                <a:cxn ang="0">
                  <a:pos x="32" y="2"/>
                </a:cxn>
                <a:cxn ang="0">
                  <a:pos x="29" y="5"/>
                </a:cxn>
                <a:cxn ang="0">
                  <a:pos x="21" y="6"/>
                </a:cxn>
                <a:cxn ang="0">
                  <a:pos x="14" y="10"/>
                </a:cxn>
                <a:cxn ang="0">
                  <a:pos x="10" y="15"/>
                </a:cxn>
                <a:cxn ang="0">
                  <a:pos x="4" y="17"/>
                </a:cxn>
                <a:cxn ang="0">
                  <a:pos x="0" y="16"/>
                </a:cxn>
              </a:cxnLst>
              <a:rect l="0" t="0" r="r" b="b"/>
              <a:pathLst>
                <a:path w="35" h="17">
                  <a:moveTo>
                    <a:pt x="0" y="16"/>
                  </a:moveTo>
                  <a:cubicBezTo>
                    <a:pt x="0" y="15"/>
                    <a:pt x="1" y="12"/>
                    <a:pt x="6" y="9"/>
                  </a:cubicBezTo>
                  <a:cubicBezTo>
                    <a:pt x="10" y="6"/>
                    <a:pt x="11" y="6"/>
                    <a:pt x="15" y="5"/>
                  </a:cubicBezTo>
                  <a:cubicBezTo>
                    <a:pt x="20" y="4"/>
                    <a:pt x="24" y="2"/>
                    <a:pt x="24" y="2"/>
                  </a:cubicBezTo>
                  <a:cubicBezTo>
                    <a:pt x="24" y="2"/>
                    <a:pt x="30" y="0"/>
                    <a:pt x="32" y="2"/>
                  </a:cubicBezTo>
                  <a:cubicBezTo>
                    <a:pt x="35" y="5"/>
                    <a:pt x="32" y="5"/>
                    <a:pt x="29" y="5"/>
                  </a:cubicBezTo>
                  <a:cubicBezTo>
                    <a:pt x="26" y="6"/>
                    <a:pt x="24" y="5"/>
                    <a:pt x="21" y="6"/>
                  </a:cubicBezTo>
                  <a:cubicBezTo>
                    <a:pt x="19" y="7"/>
                    <a:pt x="16" y="6"/>
                    <a:pt x="14" y="10"/>
                  </a:cubicBezTo>
                  <a:cubicBezTo>
                    <a:pt x="12" y="14"/>
                    <a:pt x="13" y="14"/>
                    <a:pt x="10" y="15"/>
                  </a:cubicBezTo>
                  <a:cubicBezTo>
                    <a:pt x="7" y="17"/>
                    <a:pt x="4" y="17"/>
                    <a:pt x="4" y="17"/>
                  </a:cubicBezTo>
                  <a:cubicBezTo>
                    <a:pt x="4" y="17"/>
                    <a:pt x="0" y="17"/>
                    <a:pt x="0" y="16"/>
                  </a:cubicBezTo>
                  <a:close/>
                </a:path>
              </a:pathLst>
            </a:custGeom>
            <a:solidFill>
              <a:srgbClr val="EC74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19" name="Freeform 954"/>
            <p:cNvSpPr>
              <a:spLocks/>
            </p:cNvSpPr>
            <p:nvPr/>
          </p:nvSpPr>
          <p:spPr bwMode="auto">
            <a:xfrm>
              <a:off x="3062477" y="1456276"/>
              <a:ext cx="403088" cy="20984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" y="9"/>
                </a:cxn>
                <a:cxn ang="0">
                  <a:pos x="15" y="5"/>
                </a:cxn>
                <a:cxn ang="0">
                  <a:pos x="24" y="2"/>
                </a:cxn>
                <a:cxn ang="0">
                  <a:pos x="32" y="3"/>
                </a:cxn>
                <a:cxn ang="0">
                  <a:pos x="29" y="5"/>
                </a:cxn>
                <a:cxn ang="0">
                  <a:pos x="21" y="6"/>
                </a:cxn>
                <a:cxn ang="0">
                  <a:pos x="14" y="10"/>
                </a:cxn>
                <a:cxn ang="0">
                  <a:pos x="10" y="15"/>
                </a:cxn>
                <a:cxn ang="0">
                  <a:pos x="4" y="17"/>
                </a:cxn>
                <a:cxn ang="0">
                  <a:pos x="0" y="16"/>
                </a:cxn>
              </a:cxnLst>
              <a:rect l="0" t="0" r="r" b="b"/>
              <a:pathLst>
                <a:path w="35" h="17">
                  <a:moveTo>
                    <a:pt x="0" y="16"/>
                  </a:moveTo>
                  <a:cubicBezTo>
                    <a:pt x="0" y="15"/>
                    <a:pt x="1" y="12"/>
                    <a:pt x="6" y="9"/>
                  </a:cubicBezTo>
                  <a:cubicBezTo>
                    <a:pt x="10" y="6"/>
                    <a:pt x="11" y="6"/>
                    <a:pt x="15" y="5"/>
                  </a:cubicBezTo>
                  <a:cubicBezTo>
                    <a:pt x="20" y="4"/>
                    <a:pt x="24" y="2"/>
                    <a:pt x="24" y="2"/>
                  </a:cubicBezTo>
                  <a:cubicBezTo>
                    <a:pt x="24" y="2"/>
                    <a:pt x="29" y="0"/>
                    <a:pt x="32" y="3"/>
                  </a:cubicBezTo>
                  <a:cubicBezTo>
                    <a:pt x="35" y="5"/>
                    <a:pt x="32" y="5"/>
                    <a:pt x="29" y="5"/>
                  </a:cubicBezTo>
                  <a:cubicBezTo>
                    <a:pt x="26" y="6"/>
                    <a:pt x="24" y="5"/>
                    <a:pt x="21" y="6"/>
                  </a:cubicBezTo>
                  <a:cubicBezTo>
                    <a:pt x="19" y="7"/>
                    <a:pt x="16" y="6"/>
                    <a:pt x="14" y="10"/>
                  </a:cubicBezTo>
                  <a:cubicBezTo>
                    <a:pt x="12" y="14"/>
                    <a:pt x="13" y="14"/>
                    <a:pt x="10" y="15"/>
                  </a:cubicBezTo>
                  <a:cubicBezTo>
                    <a:pt x="7" y="16"/>
                    <a:pt x="4" y="17"/>
                    <a:pt x="4" y="17"/>
                  </a:cubicBezTo>
                  <a:cubicBezTo>
                    <a:pt x="4" y="17"/>
                    <a:pt x="0" y="17"/>
                    <a:pt x="0" y="16"/>
                  </a:cubicBezTo>
                  <a:close/>
                </a:path>
              </a:pathLst>
            </a:custGeom>
            <a:solidFill>
              <a:srgbClr val="ED75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0" name="Freeform 955"/>
            <p:cNvSpPr>
              <a:spLocks/>
            </p:cNvSpPr>
            <p:nvPr/>
          </p:nvSpPr>
          <p:spPr bwMode="auto">
            <a:xfrm>
              <a:off x="3062477" y="1468821"/>
              <a:ext cx="403088" cy="19749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8"/>
                </a:cxn>
                <a:cxn ang="0">
                  <a:pos x="15" y="4"/>
                </a:cxn>
                <a:cxn ang="0">
                  <a:pos x="24" y="1"/>
                </a:cxn>
                <a:cxn ang="0">
                  <a:pos x="32" y="2"/>
                </a:cxn>
                <a:cxn ang="0">
                  <a:pos x="29" y="4"/>
                </a:cxn>
                <a:cxn ang="0">
                  <a:pos x="21" y="5"/>
                </a:cxn>
                <a:cxn ang="0">
                  <a:pos x="14" y="9"/>
                </a:cxn>
                <a:cxn ang="0">
                  <a:pos x="10" y="14"/>
                </a:cxn>
                <a:cxn ang="0">
                  <a:pos x="4" y="16"/>
                </a:cxn>
                <a:cxn ang="0">
                  <a:pos x="0" y="15"/>
                </a:cxn>
              </a:cxnLst>
              <a:rect l="0" t="0" r="r" b="b"/>
              <a:pathLst>
                <a:path w="35" h="16">
                  <a:moveTo>
                    <a:pt x="0" y="15"/>
                  </a:moveTo>
                  <a:cubicBezTo>
                    <a:pt x="0" y="14"/>
                    <a:pt x="1" y="11"/>
                    <a:pt x="6" y="8"/>
                  </a:cubicBezTo>
                  <a:cubicBezTo>
                    <a:pt x="10" y="5"/>
                    <a:pt x="11" y="5"/>
                    <a:pt x="15" y="4"/>
                  </a:cubicBezTo>
                  <a:cubicBezTo>
                    <a:pt x="20" y="3"/>
                    <a:pt x="24" y="1"/>
                    <a:pt x="24" y="1"/>
                  </a:cubicBezTo>
                  <a:cubicBezTo>
                    <a:pt x="24" y="1"/>
                    <a:pt x="29" y="0"/>
                    <a:pt x="32" y="2"/>
                  </a:cubicBezTo>
                  <a:cubicBezTo>
                    <a:pt x="35" y="4"/>
                    <a:pt x="32" y="3"/>
                    <a:pt x="29" y="4"/>
                  </a:cubicBezTo>
                  <a:cubicBezTo>
                    <a:pt x="26" y="5"/>
                    <a:pt x="24" y="4"/>
                    <a:pt x="21" y="5"/>
                  </a:cubicBezTo>
                  <a:cubicBezTo>
                    <a:pt x="19" y="6"/>
                    <a:pt x="16" y="5"/>
                    <a:pt x="14" y="9"/>
                  </a:cubicBezTo>
                  <a:cubicBezTo>
                    <a:pt x="11" y="13"/>
                    <a:pt x="13" y="12"/>
                    <a:pt x="10" y="14"/>
                  </a:cubicBezTo>
                  <a:cubicBezTo>
                    <a:pt x="7" y="15"/>
                    <a:pt x="4" y="16"/>
                    <a:pt x="4" y="16"/>
                  </a:cubicBezTo>
                  <a:cubicBezTo>
                    <a:pt x="4" y="16"/>
                    <a:pt x="0" y="16"/>
                    <a:pt x="0" y="15"/>
                  </a:cubicBezTo>
                  <a:close/>
                </a:path>
              </a:pathLst>
            </a:custGeom>
            <a:solidFill>
              <a:srgbClr val="ED76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1" name="Freeform 956"/>
            <p:cNvSpPr>
              <a:spLocks/>
            </p:cNvSpPr>
            <p:nvPr/>
          </p:nvSpPr>
          <p:spPr bwMode="auto">
            <a:xfrm>
              <a:off x="3062477" y="1468821"/>
              <a:ext cx="403088" cy="19749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8"/>
                </a:cxn>
                <a:cxn ang="0">
                  <a:pos x="15" y="4"/>
                </a:cxn>
                <a:cxn ang="0">
                  <a:pos x="24" y="1"/>
                </a:cxn>
                <a:cxn ang="0">
                  <a:pos x="32" y="2"/>
                </a:cxn>
                <a:cxn ang="0">
                  <a:pos x="29" y="4"/>
                </a:cxn>
                <a:cxn ang="0">
                  <a:pos x="21" y="5"/>
                </a:cxn>
                <a:cxn ang="0">
                  <a:pos x="14" y="9"/>
                </a:cxn>
                <a:cxn ang="0">
                  <a:pos x="10" y="13"/>
                </a:cxn>
                <a:cxn ang="0">
                  <a:pos x="4" y="16"/>
                </a:cxn>
                <a:cxn ang="0">
                  <a:pos x="0" y="15"/>
                </a:cxn>
              </a:cxnLst>
              <a:rect l="0" t="0" r="r" b="b"/>
              <a:pathLst>
                <a:path w="35" h="16">
                  <a:moveTo>
                    <a:pt x="0" y="15"/>
                  </a:moveTo>
                  <a:cubicBezTo>
                    <a:pt x="0" y="14"/>
                    <a:pt x="1" y="11"/>
                    <a:pt x="6" y="8"/>
                  </a:cubicBezTo>
                  <a:cubicBezTo>
                    <a:pt x="10" y="5"/>
                    <a:pt x="11" y="5"/>
                    <a:pt x="15" y="4"/>
                  </a:cubicBezTo>
                  <a:cubicBezTo>
                    <a:pt x="20" y="3"/>
                    <a:pt x="24" y="1"/>
                    <a:pt x="24" y="1"/>
                  </a:cubicBezTo>
                  <a:cubicBezTo>
                    <a:pt x="24" y="1"/>
                    <a:pt x="29" y="0"/>
                    <a:pt x="32" y="2"/>
                  </a:cubicBezTo>
                  <a:cubicBezTo>
                    <a:pt x="35" y="4"/>
                    <a:pt x="32" y="3"/>
                    <a:pt x="29" y="4"/>
                  </a:cubicBezTo>
                  <a:cubicBezTo>
                    <a:pt x="26" y="5"/>
                    <a:pt x="24" y="4"/>
                    <a:pt x="21" y="5"/>
                  </a:cubicBezTo>
                  <a:cubicBezTo>
                    <a:pt x="19" y="6"/>
                    <a:pt x="16" y="5"/>
                    <a:pt x="14" y="9"/>
                  </a:cubicBezTo>
                  <a:cubicBezTo>
                    <a:pt x="11" y="13"/>
                    <a:pt x="13" y="12"/>
                    <a:pt x="10" y="13"/>
                  </a:cubicBezTo>
                  <a:cubicBezTo>
                    <a:pt x="7" y="15"/>
                    <a:pt x="4" y="16"/>
                    <a:pt x="4" y="16"/>
                  </a:cubicBezTo>
                  <a:cubicBezTo>
                    <a:pt x="4" y="16"/>
                    <a:pt x="0" y="16"/>
                    <a:pt x="0" y="15"/>
                  </a:cubicBezTo>
                  <a:close/>
                </a:path>
              </a:pathLst>
            </a:custGeom>
            <a:solidFill>
              <a:srgbClr val="ED77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2" name="Freeform 957"/>
            <p:cNvSpPr>
              <a:spLocks/>
            </p:cNvSpPr>
            <p:nvPr/>
          </p:nvSpPr>
          <p:spPr bwMode="auto">
            <a:xfrm>
              <a:off x="3062477" y="1468821"/>
              <a:ext cx="403088" cy="19749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8"/>
                </a:cxn>
                <a:cxn ang="0">
                  <a:pos x="15" y="4"/>
                </a:cxn>
                <a:cxn ang="0">
                  <a:pos x="25" y="1"/>
                </a:cxn>
                <a:cxn ang="0">
                  <a:pos x="32" y="2"/>
                </a:cxn>
                <a:cxn ang="0">
                  <a:pos x="29" y="4"/>
                </a:cxn>
                <a:cxn ang="0">
                  <a:pos x="21" y="5"/>
                </a:cxn>
                <a:cxn ang="0">
                  <a:pos x="13" y="9"/>
                </a:cxn>
                <a:cxn ang="0">
                  <a:pos x="10" y="13"/>
                </a:cxn>
                <a:cxn ang="0">
                  <a:pos x="4" y="16"/>
                </a:cxn>
                <a:cxn ang="0">
                  <a:pos x="0" y="15"/>
                </a:cxn>
              </a:cxnLst>
              <a:rect l="0" t="0" r="r" b="b"/>
              <a:pathLst>
                <a:path w="35" h="16">
                  <a:moveTo>
                    <a:pt x="0" y="15"/>
                  </a:moveTo>
                  <a:cubicBezTo>
                    <a:pt x="0" y="14"/>
                    <a:pt x="1" y="11"/>
                    <a:pt x="6" y="8"/>
                  </a:cubicBezTo>
                  <a:cubicBezTo>
                    <a:pt x="10" y="5"/>
                    <a:pt x="11" y="5"/>
                    <a:pt x="15" y="4"/>
                  </a:cubicBezTo>
                  <a:cubicBezTo>
                    <a:pt x="20" y="3"/>
                    <a:pt x="25" y="1"/>
                    <a:pt x="25" y="1"/>
                  </a:cubicBezTo>
                  <a:cubicBezTo>
                    <a:pt x="25" y="1"/>
                    <a:pt x="29" y="0"/>
                    <a:pt x="32" y="2"/>
                  </a:cubicBezTo>
                  <a:cubicBezTo>
                    <a:pt x="35" y="4"/>
                    <a:pt x="32" y="3"/>
                    <a:pt x="29" y="4"/>
                  </a:cubicBezTo>
                  <a:cubicBezTo>
                    <a:pt x="26" y="5"/>
                    <a:pt x="24" y="4"/>
                    <a:pt x="21" y="5"/>
                  </a:cubicBezTo>
                  <a:cubicBezTo>
                    <a:pt x="19" y="6"/>
                    <a:pt x="16" y="5"/>
                    <a:pt x="13" y="9"/>
                  </a:cubicBezTo>
                  <a:cubicBezTo>
                    <a:pt x="11" y="13"/>
                    <a:pt x="13" y="12"/>
                    <a:pt x="10" y="13"/>
                  </a:cubicBezTo>
                  <a:cubicBezTo>
                    <a:pt x="7" y="15"/>
                    <a:pt x="4" y="16"/>
                    <a:pt x="4" y="16"/>
                  </a:cubicBezTo>
                  <a:cubicBezTo>
                    <a:pt x="4" y="16"/>
                    <a:pt x="0" y="16"/>
                    <a:pt x="0" y="15"/>
                  </a:cubicBezTo>
                  <a:close/>
                </a:path>
              </a:pathLst>
            </a:custGeom>
            <a:solidFill>
              <a:srgbClr val="ED78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3" name="Freeform 958"/>
            <p:cNvSpPr>
              <a:spLocks/>
            </p:cNvSpPr>
            <p:nvPr/>
          </p:nvSpPr>
          <p:spPr bwMode="auto">
            <a:xfrm>
              <a:off x="3062477" y="1468821"/>
              <a:ext cx="403088" cy="19749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8"/>
                </a:cxn>
                <a:cxn ang="0">
                  <a:pos x="16" y="4"/>
                </a:cxn>
                <a:cxn ang="0">
                  <a:pos x="25" y="1"/>
                </a:cxn>
                <a:cxn ang="0">
                  <a:pos x="32" y="2"/>
                </a:cxn>
                <a:cxn ang="0">
                  <a:pos x="29" y="4"/>
                </a:cxn>
                <a:cxn ang="0">
                  <a:pos x="21" y="5"/>
                </a:cxn>
                <a:cxn ang="0">
                  <a:pos x="13" y="9"/>
                </a:cxn>
                <a:cxn ang="0">
                  <a:pos x="10" y="13"/>
                </a:cxn>
                <a:cxn ang="0">
                  <a:pos x="4" y="16"/>
                </a:cxn>
                <a:cxn ang="0">
                  <a:pos x="0" y="15"/>
                </a:cxn>
              </a:cxnLst>
              <a:rect l="0" t="0" r="r" b="b"/>
              <a:pathLst>
                <a:path w="35" h="16">
                  <a:moveTo>
                    <a:pt x="0" y="15"/>
                  </a:moveTo>
                  <a:cubicBezTo>
                    <a:pt x="0" y="14"/>
                    <a:pt x="2" y="11"/>
                    <a:pt x="6" y="8"/>
                  </a:cubicBezTo>
                  <a:cubicBezTo>
                    <a:pt x="10" y="5"/>
                    <a:pt x="11" y="5"/>
                    <a:pt x="16" y="4"/>
                  </a:cubicBezTo>
                  <a:cubicBezTo>
                    <a:pt x="20" y="3"/>
                    <a:pt x="25" y="1"/>
                    <a:pt x="25" y="1"/>
                  </a:cubicBezTo>
                  <a:cubicBezTo>
                    <a:pt x="25" y="1"/>
                    <a:pt x="29" y="0"/>
                    <a:pt x="32" y="2"/>
                  </a:cubicBezTo>
                  <a:cubicBezTo>
                    <a:pt x="35" y="4"/>
                    <a:pt x="32" y="3"/>
                    <a:pt x="29" y="4"/>
                  </a:cubicBezTo>
                  <a:cubicBezTo>
                    <a:pt x="25" y="4"/>
                    <a:pt x="24" y="4"/>
                    <a:pt x="21" y="5"/>
                  </a:cubicBezTo>
                  <a:cubicBezTo>
                    <a:pt x="19" y="6"/>
                    <a:pt x="16" y="5"/>
                    <a:pt x="13" y="9"/>
                  </a:cubicBezTo>
                  <a:cubicBezTo>
                    <a:pt x="11" y="12"/>
                    <a:pt x="13" y="11"/>
                    <a:pt x="10" y="13"/>
                  </a:cubicBezTo>
                  <a:cubicBezTo>
                    <a:pt x="7" y="14"/>
                    <a:pt x="4" y="16"/>
                    <a:pt x="4" y="16"/>
                  </a:cubicBezTo>
                  <a:cubicBezTo>
                    <a:pt x="4" y="16"/>
                    <a:pt x="1" y="16"/>
                    <a:pt x="0" y="15"/>
                  </a:cubicBezTo>
                  <a:close/>
                </a:path>
              </a:pathLst>
            </a:custGeom>
            <a:solidFill>
              <a:srgbClr val="ED795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4" name="Freeform 959"/>
            <p:cNvSpPr>
              <a:spLocks/>
            </p:cNvSpPr>
            <p:nvPr/>
          </p:nvSpPr>
          <p:spPr bwMode="auto">
            <a:xfrm>
              <a:off x="3062477" y="1468821"/>
              <a:ext cx="403088" cy="19749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8"/>
                </a:cxn>
                <a:cxn ang="0">
                  <a:pos x="16" y="4"/>
                </a:cxn>
                <a:cxn ang="0">
                  <a:pos x="25" y="1"/>
                </a:cxn>
                <a:cxn ang="0">
                  <a:pos x="32" y="2"/>
                </a:cxn>
                <a:cxn ang="0">
                  <a:pos x="29" y="4"/>
                </a:cxn>
                <a:cxn ang="0">
                  <a:pos x="21" y="5"/>
                </a:cxn>
                <a:cxn ang="0">
                  <a:pos x="13" y="9"/>
                </a:cxn>
                <a:cxn ang="0">
                  <a:pos x="10" y="13"/>
                </a:cxn>
                <a:cxn ang="0">
                  <a:pos x="4" y="15"/>
                </a:cxn>
                <a:cxn ang="0">
                  <a:pos x="0" y="15"/>
                </a:cxn>
              </a:cxnLst>
              <a:rect l="0" t="0" r="r" b="b"/>
              <a:pathLst>
                <a:path w="35" h="16">
                  <a:moveTo>
                    <a:pt x="0" y="15"/>
                  </a:moveTo>
                  <a:cubicBezTo>
                    <a:pt x="0" y="14"/>
                    <a:pt x="2" y="11"/>
                    <a:pt x="6" y="8"/>
                  </a:cubicBezTo>
                  <a:cubicBezTo>
                    <a:pt x="10" y="5"/>
                    <a:pt x="11" y="5"/>
                    <a:pt x="16" y="4"/>
                  </a:cubicBezTo>
                  <a:cubicBezTo>
                    <a:pt x="20" y="3"/>
                    <a:pt x="25" y="1"/>
                    <a:pt x="25" y="1"/>
                  </a:cubicBezTo>
                  <a:cubicBezTo>
                    <a:pt x="25" y="1"/>
                    <a:pt x="29" y="0"/>
                    <a:pt x="32" y="2"/>
                  </a:cubicBezTo>
                  <a:cubicBezTo>
                    <a:pt x="35" y="3"/>
                    <a:pt x="32" y="3"/>
                    <a:pt x="29" y="4"/>
                  </a:cubicBezTo>
                  <a:cubicBezTo>
                    <a:pt x="25" y="4"/>
                    <a:pt x="24" y="4"/>
                    <a:pt x="21" y="5"/>
                  </a:cubicBezTo>
                  <a:cubicBezTo>
                    <a:pt x="19" y="6"/>
                    <a:pt x="15" y="5"/>
                    <a:pt x="13" y="9"/>
                  </a:cubicBezTo>
                  <a:cubicBezTo>
                    <a:pt x="11" y="12"/>
                    <a:pt x="13" y="11"/>
                    <a:pt x="10" y="13"/>
                  </a:cubicBezTo>
                  <a:cubicBezTo>
                    <a:pt x="6" y="14"/>
                    <a:pt x="4" y="15"/>
                    <a:pt x="4" y="15"/>
                  </a:cubicBezTo>
                  <a:cubicBezTo>
                    <a:pt x="4" y="15"/>
                    <a:pt x="1" y="16"/>
                    <a:pt x="0" y="15"/>
                  </a:cubicBezTo>
                  <a:close/>
                </a:path>
              </a:pathLst>
            </a:custGeom>
            <a:solidFill>
              <a:srgbClr val="EE7B5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5" name="Freeform 960"/>
            <p:cNvSpPr>
              <a:spLocks/>
            </p:cNvSpPr>
            <p:nvPr/>
          </p:nvSpPr>
          <p:spPr bwMode="auto">
            <a:xfrm>
              <a:off x="3062477" y="1468821"/>
              <a:ext cx="403088" cy="19749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8"/>
                </a:cxn>
                <a:cxn ang="0">
                  <a:pos x="16" y="4"/>
                </a:cxn>
                <a:cxn ang="0">
                  <a:pos x="25" y="1"/>
                </a:cxn>
                <a:cxn ang="0">
                  <a:pos x="32" y="2"/>
                </a:cxn>
                <a:cxn ang="0">
                  <a:pos x="28" y="4"/>
                </a:cxn>
                <a:cxn ang="0">
                  <a:pos x="22" y="5"/>
                </a:cxn>
                <a:cxn ang="0">
                  <a:pos x="13" y="8"/>
                </a:cxn>
                <a:cxn ang="0">
                  <a:pos x="9" y="12"/>
                </a:cxn>
                <a:cxn ang="0">
                  <a:pos x="4" y="15"/>
                </a:cxn>
                <a:cxn ang="0">
                  <a:pos x="0" y="15"/>
                </a:cxn>
              </a:cxnLst>
              <a:rect l="0" t="0" r="r" b="b"/>
              <a:pathLst>
                <a:path w="35" h="16">
                  <a:moveTo>
                    <a:pt x="0" y="15"/>
                  </a:moveTo>
                  <a:cubicBezTo>
                    <a:pt x="0" y="15"/>
                    <a:pt x="2" y="11"/>
                    <a:pt x="6" y="8"/>
                  </a:cubicBezTo>
                  <a:cubicBezTo>
                    <a:pt x="10" y="6"/>
                    <a:pt x="11" y="5"/>
                    <a:pt x="16" y="4"/>
                  </a:cubicBezTo>
                  <a:cubicBezTo>
                    <a:pt x="20" y="3"/>
                    <a:pt x="25" y="1"/>
                    <a:pt x="25" y="1"/>
                  </a:cubicBezTo>
                  <a:cubicBezTo>
                    <a:pt x="25" y="1"/>
                    <a:pt x="29" y="0"/>
                    <a:pt x="32" y="2"/>
                  </a:cubicBezTo>
                  <a:cubicBezTo>
                    <a:pt x="35" y="3"/>
                    <a:pt x="32" y="3"/>
                    <a:pt x="28" y="4"/>
                  </a:cubicBezTo>
                  <a:cubicBezTo>
                    <a:pt x="25" y="4"/>
                    <a:pt x="24" y="4"/>
                    <a:pt x="22" y="5"/>
                  </a:cubicBezTo>
                  <a:cubicBezTo>
                    <a:pt x="19" y="6"/>
                    <a:pt x="15" y="5"/>
                    <a:pt x="13" y="8"/>
                  </a:cubicBezTo>
                  <a:cubicBezTo>
                    <a:pt x="11" y="12"/>
                    <a:pt x="12" y="11"/>
                    <a:pt x="9" y="12"/>
                  </a:cubicBezTo>
                  <a:cubicBezTo>
                    <a:pt x="6" y="14"/>
                    <a:pt x="4" y="15"/>
                    <a:pt x="4" y="15"/>
                  </a:cubicBezTo>
                  <a:cubicBezTo>
                    <a:pt x="4" y="15"/>
                    <a:pt x="1" y="16"/>
                    <a:pt x="0" y="15"/>
                  </a:cubicBezTo>
                  <a:close/>
                </a:path>
              </a:pathLst>
            </a:custGeom>
            <a:solidFill>
              <a:srgbClr val="EE7C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6" name="Freeform 961"/>
            <p:cNvSpPr>
              <a:spLocks/>
            </p:cNvSpPr>
            <p:nvPr/>
          </p:nvSpPr>
          <p:spPr bwMode="auto">
            <a:xfrm>
              <a:off x="3062477" y="1468821"/>
              <a:ext cx="403088" cy="19749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8"/>
                </a:cxn>
                <a:cxn ang="0">
                  <a:pos x="16" y="4"/>
                </a:cxn>
                <a:cxn ang="0">
                  <a:pos x="25" y="1"/>
                </a:cxn>
                <a:cxn ang="0">
                  <a:pos x="32" y="2"/>
                </a:cxn>
                <a:cxn ang="0">
                  <a:pos x="28" y="3"/>
                </a:cxn>
                <a:cxn ang="0">
                  <a:pos x="22" y="5"/>
                </a:cxn>
                <a:cxn ang="0">
                  <a:pos x="13" y="8"/>
                </a:cxn>
                <a:cxn ang="0">
                  <a:pos x="9" y="12"/>
                </a:cxn>
                <a:cxn ang="0">
                  <a:pos x="4" y="15"/>
                </a:cxn>
                <a:cxn ang="0">
                  <a:pos x="0" y="15"/>
                </a:cxn>
              </a:cxnLst>
              <a:rect l="0" t="0" r="r" b="b"/>
              <a:pathLst>
                <a:path w="35" h="16">
                  <a:moveTo>
                    <a:pt x="0" y="15"/>
                  </a:moveTo>
                  <a:cubicBezTo>
                    <a:pt x="0" y="15"/>
                    <a:pt x="2" y="11"/>
                    <a:pt x="6" y="8"/>
                  </a:cubicBezTo>
                  <a:cubicBezTo>
                    <a:pt x="11" y="6"/>
                    <a:pt x="11" y="5"/>
                    <a:pt x="16" y="4"/>
                  </a:cubicBezTo>
                  <a:cubicBezTo>
                    <a:pt x="20" y="3"/>
                    <a:pt x="25" y="1"/>
                    <a:pt x="25" y="1"/>
                  </a:cubicBezTo>
                  <a:cubicBezTo>
                    <a:pt x="25" y="1"/>
                    <a:pt x="28" y="0"/>
                    <a:pt x="32" y="2"/>
                  </a:cubicBezTo>
                  <a:cubicBezTo>
                    <a:pt x="35" y="3"/>
                    <a:pt x="31" y="3"/>
                    <a:pt x="28" y="3"/>
                  </a:cubicBezTo>
                  <a:cubicBezTo>
                    <a:pt x="25" y="4"/>
                    <a:pt x="24" y="4"/>
                    <a:pt x="22" y="5"/>
                  </a:cubicBezTo>
                  <a:cubicBezTo>
                    <a:pt x="19" y="6"/>
                    <a:pt x="15" y="5"/>
                    <a:pt x="13" y="8"/>
                  </a:cubicBezTo>
                  <a:cubicBezTo>
                    <a:pt x="11" y="12"/>
                    <a:pt x="12" y="11"/>
                    <a:pt x="9" y="12"/>
                  </a:cubicBezTo>
                  <a:cubicBezTo>
                    <a:pt x="6" y="13"/>
                    <a:pt x="4" y="15"/>
                    <a:pt x="4" y="15"/>
                  </a:cubicBezTo>
                  <a:cubicBezTo>
                    <a:pt x="4" y="15"/>
                    <a:pt x="1" y="16"/>
                    <a:pt x="0" y="15"/>
                  </a:cubicBezTo>
                  <a:close/>
                </a:path>
              </a:pathLst>
            </a:custGeom>
            <a:solidFill>
              <a:srgbClr val="EE7D5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7" name="Freeform 962"/>
            <p:cNvSpPr>
              <a:spLocks/>
            </p:cNvSpPr>
            <p:nvPr/>
          </p:nvSpPr>
          <p:spPr bwMode="auto">
            <a:xfrm>
              <a:off x="3062477" y="1468821"/>
              <a:ext cx="403088" cy="19749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8"/>
                </a:cxn>
                <a:cxn ang="0">
                  <a:pos x="16" y="4"/>
                </a:cxn>
                <a:cxn ang="0">
                  <a:pos x="25" y="1"/>
                </a:cxn>
                <a:cxn ang="0">
                  <a:pos x="32" y="2"/>
                </a:cxn>
                <a:cxn ang="0">
                  <a:pos x="28" y="3"/>
                </a:cxn>
                <a:cxn ang="0">
                  <a:pos x="22" y="4"/>
                </a:cxn>
                <a:cxn ang="0">
                  <a:pos x="13" y="8"/>
                </a:cxn>
                <a:cxn ang="0">
                  <a:pos x="9" y="12"/>
                </a:cxn>
                <a:cxn ang="0">
                  <a:pos x="4" y="15"/>
                </a:cxn>
                <a:cxn ang="0">
                  <a:pos x="0" y="15"/>
                </a:cxn>
              </a:cxnLst>
              <a:rect l="0" t="0" r="r" b="b"/>
              <a:pathLst>
                <a:path w="35" h="16">
                  <a:moveTo>
                    <a:pt x="0" y="15"/>
                  </a:moveTo>
                  <a:cubicBezTo>
                    <a:pt x="0" y="15"/>
                    <a:pt x="2" y="11"/>
                    <a:pt x="6" y="8"/>
                  </a:cubicBezTo>
                  <a:cubicBezTo>
                    <a:pt x="11" y="6"/>
                    <a:pt x="11" y="5"/>
                    <a:pt x="16" y="4"/>
                  </a:cubicBezTo>
                  <a:cubicBezTo>
                    <a:pt x="20" y="3"/>
                    <a:pt x="25" y="1"/>
                    <a:pt x="25" y="1"/>
                  </a:cubicBezTo>
                  <a:cubicBezTo>
                    <a:pt x="25" y="1"/>
                    <a:pt x="28" y="0"/>
                    <a:pt x="32" y="2"/>
                  </a:cubicBezTo>
                  <a:cubicBezTo>
                    <a:pt x="35" y="3"/>
                    <a:pt x="31" y="3"/>
                    <a:pt x="28" y="3"/>
                  </a:cubicBezTo>
                  <a:cubicBezTo>
                    <a:pt x="25" y="4"/>
                    <a:pt x="24" y="3"/>
                    <a:pt x="22" y="4"/>
                  </a:cubicBezTo>
                  <a:cubicBezTo>
                    <a:pt x="19" y="5"/>
                    <a:pt x="15" y="4"/>
                    <a:pt x="13" y="8"/>
                  </a:cubicBezTo>
                  <a:cubicBezTo>
                    <a:pt x="11" y="12"/>
                    <a:pt x="12" y="10"/>
                    <a:pt x="9" y="12"/>
                  </a:cubicBezTo>
                  <a:cubicBezTo>
                    <a:pt x="6" y="13"/>
                    <a:pt x="4" y="15"/>
                    <a:pt x="4" y="15"/>
                  </a:cubicBezTo>
                  <a:cubicBezTo>
                    <a:pt x="4" y="15"/>
                    <a:pt x="1" y="16"/>
                    <a:pt x="0" y="15"/>
                  </a:cubicBezTo>
                  <a:close/>
                </a:path>
              </a:pathLst>
            </a:custGeom>
            <a:solidFill>
              <a:srgbClr val="EE7E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8" name="Freeform 963"/>
            <p:cNvSpPr>
              <a:spLocks/>
            </p:cNvSpPr>
            <p:nvPr/>
          </p:nvSpPr>
          <p:spPr bwMode="auto">
            <a:xfrm>
              <a:off x="3062478" y="1468618"/>
              <a:ext cx="414605" cy="185152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6" y="8"/>
                </a:cxn>
                <a:cxn ang="0">
                  <a:pos x="16" y="4"/>
                </a:cxn>
                <a:cxn ang="0">
                  <a:pos x="25" y="1"/>
                </a:cxn>
                <a:cxn ang="0">
                  <a:pos x="32" y="2"/>
                </a:cxn>
                <a:cxn ang="0">
                  <a:pos x="28" y="3"/>
                </a:cxn>
                <a:cxn ang="0">
                  <a:pos x="22" y="4"/>
                </a:cxn>
                <a:cxn ang="0">
                  <a:pos x="13" y="8"/>
                </a:cxn>
                <a:cxn ang="0">
                  <a:pos x="9" y="11"/>
                </a:cxn>
                <a:cxn ang="0">
                  <a:pos x="4" y="15"/>
                </a:cxn>
                <a:cxn ang="0">
                  <a:pos x="1" y="15"/>
                </a:cxn>
              </a:cxnLst>
              <a:rect l="0" t="0" r="r" b="b"/>
              <a:pathLst>
                <a:path w="36" h="15">
                  <a:moveTo>
                    <a:pt x="1" y="15"/>
                  </a:moveTo>
                  <a:cubicBezTo>
                    <a:pt x="0" y="15"/>
                    <a:pt x="2" y="11"/>
                    <a:pt x="6" y="8"/>
                  </a:cubicBezTo>
                  <a:cubicBezTo>
                    <a:pt x="11" y="6"/>
                    <a:pt x="11" y="5"/>
                    <a:pt x="16" y="4"/>
                  </a:cubicBezTo>
                  <a:cubicBezTo>
                    <a:pt x="20" y="3"/>
                    <a:pt x="25" y="1"/>
                    <a:pt x="25" y="1"/>
                  </a:cubicBezTo>
                  <a:cubicBezTo>
                    <a:pt x="25" y="1"/>
                    <a:pt x="28" y="0"/>
                    <a:pt x="32" y="2"/>
                  </a:cubicBezTo>
                  <a:cubicBezTo>
                    <a:pt x="36" y="3"/>
                    <a:pt x="31" y="2"/>
                    <a:pt x="28" y="3"/>
                  </a:cubicBezTo>
                  <a:cubicBezTo>
                    <a:pt x="25" y="4"/>
                    <a:pt x="24" y="3"/>
                    <a:pt x="22" y="4"/>
                  </a:cubicBezTo>
                  <a:cubicBezTo>
                    <a:pt x="19" y="5"/>
                    <a:pt x="15" y="4"/>
                    <a:pt x="13" y="8"/>
                  </a:cubicBezTo>
                  <a:cubicBezTo>
                    <a:pt x="11" y="12"/>
                    <a:pt x="12" y="10"/>
                    <a:pt x="9" y="11"/>
                  </a:cubicBezTo>
                  <a:cubicBezTo>
                    <a:pt x="6" y="13"/>
                    <a:pt x="4" y="15"/>
                    <a:pt x="4" y="15"/>
                  </a:cubicBezTo>
                  <a:cubicBezTo>
                    <a:pt x="4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EE7F5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29" name="Freeform 964"/>
            <p:cNvSpPr>
              <a:spLocks/>
            </p:cNvSpPr>
            <p:nvPr/>
          </p:nvSpPr>
          <p:spPr bwMode="auto">
            <a:xfrm>
              <a:off x="3062478" y="1468618"/>
              <a:ext cx="414605" cy="185152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6" y="8"/>
                </a:cxn>
                <a:cxn ang="0">
                  <a:pos x="16" y="4"/>
                </a:cxn>
                <a:cxn ang="0">
                  <a:pos x="25" y="1"/>
                </a:cxn>
                <a:cxn ang="0">
                  <a:pos x="32" y="2"/>
                </a:cxn>
                <a:cxn ang="0">
                  <a:pos x="28" y="3"/>
                </a:cxn>
                <a:cxn ang="0">
                  <a:pos x="22" y="4"/>
                </a:cxn>
                <a:cxn ang="0">
                  <a:pos x="13" y="8"/>
                </a:cxn>
                <a:cxn ang="0">
                  <a:pos x="9" y="11"/>
                </a:cxn>
                <a:cxn ang="0">
                  <a:pos x="4" y="15"/>
                </a:cxn>
                <a:cxn ang="0">
                  <a:pos x="1" y="15"/>
                </a:cxn>
              </a:cxnLst>
              <a:rect l="0" t="0" r="r" b="b"/>
              <a:pathLst>
                <a:path w="36" h="15">
                  <a:moveTo>
                    <a:pt x="1" y="15"/>
                  </a:moveTo>
                  <a:cubicBezTo>
                    <a:pt x="0" y="15"/>
                    <a:pt x="2" y="11"/>
                    <a:pt x="6" y="8"/>
                  </a:cubicBezTo>
                  <a:cubicBezTo>
                    <a:pt x="11" y="6"/>
                    <a:pt x="11" y="5"/>
                    <a:pt x="16" y="4"/>
                  </a:cubicBezTo>
                  <a:cubicBezTo>
                    <a:pt x="20" y="3"/>
                    <a:pt x="25" y="1"/>
                    <a:pt x="25" y="1"/>
                  </a:cubicBezTo>
                  <a:cubicBezTo>
                    <a:pt x="25" y="1"/>
                    <a:pt x="28" y="0"/>
                    <a:pt x="32" y="2"/>
                  </a:cubicBezTo>
                  <a:cubicBezTo>
                    <a:pt x="36" y="3"/>
                    <a:pt x="31" y="2"/>
                    <a:pt x="28" y="3"/>
                  </a:cubicBezTo>
                  <a:cubicBezTo>
                    <a:pt x="25" y="4"/>
                    <a:pt x="24" y="3"/>
                    <a:pt x="22" y="4"/>
                  </a:cubicBezTo>
                  <a:cubicBezTo>
                    <a:pt x="19" y="5"/>
                    <a:pt x="15" y="4"/>
                    <a:pt x="13" y="8"/>
                  </a:cubicBezTo>
                  <a:cubicBezTo>
                    <a:pt x="10" y="12"/>
                    <a:pt x="12" y="10"/>
                    <a:pt x="9" y="11"/>
                  </a:cubicBezTo>
                  <a:cubicBezTo>
                    <a:pt x="6" y="13"/>
                    <a:pt x="4" y="15"/>
                    <a:pt x="4" y="15"/>
                  </a:cubicBezTo>
                  <a:cubicBezTo>
                    <a:pt x="4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EE80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0" name="Freeform 965"/>
            <p:cNvSpPr>
              <a:spLocks/>
            </p:cNvSpPr>
            <p:nvPr/>
          </p:nvSpPr>
          <p:spPr bwMode="auto">
            <a:xfrm>
              <a:off x="3062478" y="1481163"/>
              <a:ext cx="414605" cy="172809"/>
            </a:xfrm>
            <a:custGeom>
              <a:avLst/>
              <a:gdLst/>
              <a:ahLst/>
              <a:cxnLst>
                <a:cxn ang="0">
                  <a:pos x="1" y="14"/>
                </a:cxn>
                <a:cxn ang="0">
                  <a:pos x="6" y="8"/>
                </a:cxn>
                <a:cxn ang="0">
                  <a:pos x="16" y="3"/>
                </a:cxn>
                <a:cxn ang="0">
                  <a:pos x="25" y="0"/>
                </a:cxn>
                <a:cxn ang="0">
                  <a:pos x="32" y="1"/>
                </a:cxn>
                <a:cxn ang="0">
                  <a:pos x="28" y="2"/>
                </a:cxn>
                <a:cxn ang="0">
                  <a:pos x="22" y="3"/>
                </a:cxn>
                <a:cxn ang="0">
                  <a:pos x="13" y="7"/>
                </a:cxn>
                <a:cxn ang="0">
                  <a:pos x="9" y="10"/>
                </a:cxn>
                <a:cxn ang="0">
                  <a:pos x="4" y="14"/>
                </a:cxn>
                <a:cxn ang="0">
                  <a:pos x="1" y="14"/>
                </a:cxn>
              </a:cxnLst>
              <a:rect l="0" t="0" r="r" b="b"/>
              <a:pathLst>
                <a:path w="36" h="14">
                  <a:moveTo>
                    <a:pt x="1" y="14"/>
                  </a:moveTo>
                  <a:cubicBezTo>
                    <a:pt x="0" y="14"/>
                    <a:pt x="2" y="10"/>
                    <a:pt x="6" y="8"/>
                  </a:cubicBezTo>
                  <a:cubicBezTo>
                    <a:pt x="11" y="5"/>
                    <a:pt x="11" y="4"/>
                    <a:pt x="16" y="3"/>
                  </a:cubicBezTo>
                  <a:cubicBezTo>
                    <a:pt x="20" y="2"/>
                    <a:pt x="25" y="0"/>
                    <a:pt x="25" y="0"/>
                  </a:cubicBezTo>
                  <a:cubicBezTo>
                    <a:pt x="25" y="0"/>
                    <a:pt x="28" y="0"/>
                    <a:pt x="32" y="1"/>
                  </a:cubicBezTo>
                  <a:cubicBezTo>
                    <a:pt x="36" y="2"/>
                    <a:pt x="31" y="1"/>
                    <a:pt x="28" y="2"/>
                  </a:cubicBezTo>
                  <a:cubicBezTo>
                    <a:pt x="25" y="3"/>
                    <a:pt x="24" y="2"/>
                    <a:pt x="22" y="3"/>
                  </a:cubicBezTo>
                  <a:cubicBezTo>
                    <a:pt x="19" y="4"/>
                    <a:pt x="15" y="3"/>
                    <a:pt x="13" y="7"/>
                  </a:cubicBezTo>
                  <a:cubicBezTo>
                    <a:pt x="10" y="11"/>
                    <a:pt x="12" y="9"/>
                    <a:pt x="9" y="10"/>
                  </a:cubicBezTo>
                  <a:cubicBezTo>
                    <a:pt x="6" y="11"/>
                    <a:pt x="4" y="14"/>
                    <a:pt x="4" y="14"/>
                  </a:cubicBezTo>
                  <a:cubicBezTo>
                    <a:pt x="4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EE805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1" name="Freeform 966"/>
            <p:cNvSpPr>
              <a:spLocks/>
            </p:cNvSpPr>
            <p:nvPr/>
          </p:nvSpPr>
          <p:spPr bwMode="auto">
            <a:xfrm>
              <a:off x="3062478" y="1481163"/>
              <a:ext cx="414605" cy="172809"/>
            </a:xfrm>
            <a:custGeom>
              <a:avLst/>
              <a:gdLst/>
              <a:ahLst/>
              <a:cxnLst>
                <a:cxn ang="0">
                  <a:pos x="1" y="14"/>
                </a:cxn>
                <a:cxn ang="0">
                  <a:pos x="6" y="8"/>
                </a:cxn>
                <a:cxn ang="0">
                  <a:pos x="16" y="3"/>
                </a:cxn>
                <a:cxn ang="0">
                  <a:pos x="25" y="0"/>
                </a:cxn>
                <a:cxn ang="0">
                  <a:pos x="32" y="1"/>
                </a:cxn>
                <a:cxn ang="0">
                  <a:pos x="28" y="2"/>
                </a:cxn>
                <a:cxn ang="0">
                  <a:pos x="22" y="3"/>
                </a:cxn>
                <a:cxn ang="0">
                  <a:pos x="12" y="7"/>
                </a:cxn>
                <a:cxn ang="0">
                  <a:pos x="9" y="10"/>
                </a:cxn>
                <a:cxn ang="0">
                  <a:pos x="4" y="13"/>
                </a:cxn>
                <a:cxn ang="0">
                  <a:pos x="1" y="14"/>
                </a:cxn>
              </a:cxnLst>
              <a:rect l="0" t="0" r="r" b="b"/>
              <a:pathLst>
                <a:path w="36" h="14">
                  <a:moveTo>
                    <a:pt x="1" y="14"/>
                  </a:moveTo>
                  <a:cubicBezTo>
                    <a:pt x="0" y="14"/>
                    <a:pt x="2" y="10"/>
                    <a:pt x="6" y="8"/>
                  </a:cubicBezTo>
                  <a:cubicBezTo>
                    <a:pt x="11" y="5"/>
                    <a:pt x="11" y="5"/>
                    <a:pt x="16" y="3"/>
                  </a:cubicBezTo>
                  <a:cubicBezTo>
                    <a:pt x="21" y="2"/>
                    <a:pt x="25" y="0"/>
                    <a:pt x="25" y="0"/>
                  </a:cubicBezTo>
                  <a:cubicBezTo>
                    <a:pt x="25" y="0"/>
                    <a:pt x="28" y="0"/>
                    <a:pt x="32" y="1"/>
                  </a:cubicBezTo>
                  <a:cubicBezTo>
                    <a:pt x="36" y="2"/>
                    <a:pt x="31" y="1"/>
                    <a:pt x="28" y="2"/>
                  </a:cubicBezTo>
                  <a:cubicBezTo>
                    <a:pt x="25" y="2"/>
                    <a:pt x="24" y="2"/>
                    <a:pt x="22" y="3"/>
                  </a:cubicBezTo>
                  <a:cubicBezTo>
                    <a:pt x="19" y="4"/>
                    <a:pt x="15" y="3"/>
                    <a:pt x="12" y="7"/>
                  </a:cubicBezTo>
                  <a:cubicBezTo>
                    <a:pt x="10" y="11"/>
                    <a:pt x="12" y="8"/>
                    <a:pt x="9" y="10"/>
                  </a:cubicBezTo>
                  <a:cubicBezTo>
                    <a:pt x="6" y="11"/>
                    <a:pt x="4" y="13"/>
                    <a:pt x="4" y="13"/>
                  </a:cubicBezTo>
                  <a:cubicBezTo>
                    <a:pt x="4" y="13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F082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2" name="Freeform 967"/>
            <p:cNvSpPr>
              <a:spLocks/>
            </p:cNvSpPr>
            <p:nvPr/>
          </p:nvSpPr>
          <p:spPr bwMode="auto">
            <a:xfrm>
              <a:off x="2348440" y="2147513"/>
              <a:ext cx="667974" cy="394992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0" y="13"/>
                </a:cxn>
                <a:cxn ang="0">
                  <a:pos x="52" y="7"/>
                </a:cxn>
                <a:cxn ang="0">
                  <a:pos x="58" y="11"/>
                </a:cxn>
                <a:cxn ang="0">
                  <a:pos x="52" y="21"/>
                </a:cxn>
                <a:cxn ang="0">
                  <a:pos x="35" y="23"/>
                </a:cxn>
                <a:cxn ang="0">
                  <a:pos x="20" y="31"/>
                </a:cxn>
                <a:cxn ang="0">
                  <a:pos x="0" y="24"/>
                </a:cxn>
                <a:cxn ang="0">
                  <a:pos x="4" y="12"/>
                </a:cxn>
                <a:cxn ang="0">
                  <a:pos x="3" y="6"/>
                </a:cxn>
                <a:cxn ang="0">
                  <a:pos x="10" y="2"/>
                </a:cxn>
              </a:cxnLst>
              <a:rect l="0" t="0" r="r" b="b"/>
              <a:pathLst>
                <a:path w="58" h="32">
                  <a:moveTo>
                    <a:pt x="10" y="2"/>
                  </a:moveTo>
                  <a:cubicBezTo>
                    <a:pt x="14" y="4"/>
                    <a:pt x="22" y="13"/>
                    <a:pt x="30" y="13"/>
                  </a:cubicBezTo>
                  <a:cubicBezTo>
                    <a:pt x="38" y="13"/>
                    <a:pt x="47" y="12"/>
                    <a:pt x="52" y="7"/>
                  </a:cubicBezTo>
                  <a:cubicBezTo>
                    <a:pt x="56" y="3"/>
                    <a:pt x="57" y="8"/>
                    <a:pt x="58" y="11"/>
                  </a:cubicBezTo>
                  <a:cubicBezTo>
                    <a:pt x="58" y="15"/>
                    <a:pt x="57" y="20"/>
                    <a:pt x="52" y="21"/>
                  </a:cubicBezTo>
                  <a:cubicBezTo>
                    <a:pt x="46" y="23"/>
                    <a:pt x="40" y="20"/>
                    <a:pt x="35" y="23"/>
                  </a:cubicBezTo>
                  <a:cubicBezTo>
                    <a:pt x="31" y="26"/>
                    <a:pt x="27" y="30"/>
                    <a:pt x="20" y="31"/>
                  </a:cubicBezTo>
                  <a:cubicBezTo>
                    <a:pt x="13" y="32"/>
                    <a:pt x="1" y="30"/>
                    <a:pt x="0" y="24"/>
                  </a:cubicBezTo>
                  <a:cubicBezTo>
                    <a:pt x="0" y="17"/>
                    <a:pt x="4" y="15"/>
                    <a:pt x="4" y="12"/>
                  </a:cubicBezTo>
                  <a:lnTo>
                    <a:pt x="3" y="6"/>
                  </a:lnTo>
                  <a:cubicBezTo>
                    <a:pt x="3" y="6"/>
                    <a:pt x="7" y="0"/>
                    <a:pt x="10" y="2"/>
                  </a:cubicBezTo>
                  <a:close/>
                </a:path>
              </a:pathLst>
            </a:custGeom>
            <a:solidFill>
              <a:srgbClr val="D545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3" name="Freeform 968"/>
            <p:cNvSpPr>
              <a:spLocks/>
            </p:cNvSpPr>
            <p:nvPr/>
          </p:nvSpPr>
          <p:spPr bwMode="auto">
            <a:xfrm>
              <a:off x="2348440" y="2147715"/>
              <a:ext cx="667974" cy="382649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0" y="13"/>
                </a:cxn>
                <a:cxn ang="0">
                  <a:pos x="52" y="8"/>
                </a:cxn>
                <a:cxn ang="0">
                  <a:pos x="58" y="11"/>
                </a:cxn>
                <a:cxn ang="0">
                  <a:pos x="51" y="21"/>
                </a:cxn>
                <a:cxn ang="0">
                  <a:pos x="35" y="23"/>
                </a:cxn>
                <a:cxn ang="0">
                  <a:pos x="20" y="30"/>
                </a:cxn>
                <a:cxn ang="0">
                  <a:pos x="1" y="23"/>
                </a:cxn>
                <a:cxn ang="0">
                  <a:pos x="4" y="12"/>
                </a:cxn>
                <a:cxn ang="0">
                  <a:pos x="3" y="6"/>
                </a:cxn>
                <a:cxn ang="0">
                  <a:pos x="10" y="2"/>
                </a:cxn>
              </a:cxnLst>
              <a:rect l="0" t="0" r="r" b="b"/>
              <a:pathLst>
                <a:path w="58" h="31">
                  <a:moveTo>
                    <a:pt x="10" y="2"/>
                  </a:moveTo>
                  <a:cubicBezTo>
                    <a:pt x="14" y="4"/>
                    <a:pt x="22" y="13"/>
                    <a:pt x="30" y="13"/>
                  </a:cubicBezTo>
                  <a:cubicBezTo>
                    <a:pt x="38" y="13"/>
                    <a:pt x="47" y="12"/>
                    <a:pt x="52" y="8"/>
                  </a:cubicBezTo>
                  <a:cubicBezTo>
                    <a:pt x="56" y="3"/>
                    <a:pt x="57" y="8"/>
                    <a:pt x="58" y="11"/>
                  </a:cubicBezTo>
                  <a:cubicBezTo>
                    <a:pt x="58" y="15"/>
                    <a:pt x="57" y="19"/>
                    <a:pt x="51" y="21"/>
                  </a:cubicBezTo>
                  <a:cubicBezTo>
                    <a:pt x="46" y="22"/>
                    <a:pt x="40" y="20"/>
                    <a:pt x="35" y="23"/>
                  </a:cubicBezTo>
                  <a:cubicBezTo>
                    <a:pt x="31" y="26"/>
                    <a:pt x="26" y="29"/>
                    <a:pt x="20" y="30"/>
                  </a:cubicBezTo>
                  <a:cubicBezTo>
                    <a:pt x="13" y="31"/>
                    <a:pt x="2" y="29"/>
                    <a:pt x="1" y="23"/>
                  </a:cubicBezTo>
                  <a:cubicBezTo>
                    <a:pt x="0" y="17"/>
                    <a:pt x="4" y="15"/>
                    <a:pt x="4" y="12"/>
                  </a:cubicBezTo>
                  <a:cubicBezTo>
                    <a:pt x="4" y="10"/>
                    <a:pt x="3" y="8"/>
                    <a:pt x="3" y="6"/>
                  </a:cubicBezTo>
                  <a:cubicBezTo>
                    <a:pt x="3" y="6"/>
                    <a:pt x="7" y="0"/>
                    <a:pt x="10" y="2"/>
                  </a:cubicBezTo>
                  <a:close/>
                </a:path>
              </a:pathLst>
            </a:custGeom>
            <a:solidFill>
              <a:srgbClr val="D546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4" name="Freeform 969"/>
            <p:cNvSpPr>
              <a:spLocks/>
            </p:cNvSpPr>
            <p:nvPr/>
          </p:nvSpPr>
          <p:spPr bwMode="auto">
            <a:xfrm>
              <a:off x="2360067" y="2159856"/>
              <a:ext cx="656457" cy="370306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29" y="13"/>
                </a:cxn>
                <a:cxn ang="0">
                  <a:pos x="51" y="7"/>
                </a:cxn>
                <a:cxn ang="0">
                  <a:pos x="57" y="10"/>
                </a:cxn>
                <a:cxn ang="0">
                  <a:pos x="50" y="20"/>
                </a:cxn>
                <a:cxn ang="0">
                  <a:pos x="34" y="22"/>
                </a:cxn>
                <a:cxn ang="0">
                  <a:pos x="19" y="29"/>
                </a:cxn>
                <a:cxn ang="0">
                  <a:pos x="0" y="22"/>
                </a:cxn>
                <a:cxn ang="0">
                  <a:pos x="3" y="11"/>
                </a:cxn>
                <a:cxn ang="0">
                  <a:pos x="3" y="5"/>
                </a:cxn>
                <a:cxn ang="0">
                  <a:pos x="9" y="1"/>
                </a:cxn>
              </a:cxnLst>
              <a:rect l="0" t="0" r="r" b="b"/>
              <a:pathLst>
                <a:path w="57" h="30">
                  <a:moveTo>
                    <a:pt x="9" y="1"/>
                  </a:moveTo>
                  <a:cubicBezTo>
                    <a:pt x="13" y="3"/>
                    <a:pt x="21" y="13"/>
                    <a:pt x="29" y="13"/>
                  </a:cubicBezTo>
                  <a:cubicBezTo>
                    <a:pt x="37" y="13"/>
                    <a:pt x="46" y="11"/>
                    <a:pt x="51" y="7"/>
                  </a:cubicBezTo>
                  <a:cubicBezTo>
                    <a:pt x="55" y="2"/>
                    <a:pt x="56" y="7"/>
                    <a:pt x="57" y="10"/>
                  </a:cubicBezTo>
                  <a:cubicBezTo>
                    <a:pt x="57" y="14"/>
                    <a:pt x="56" y="18"/>
                    <a:pt x="50" y="20"/>
                  </a:cubicBezTo>
                  <a:cubicBezTo>
                    <a:pt x="45" y="21"/>
                    <a:pt x="38" y="19"/>
                    <a:pt x="34" y="22"/>
                  </a:cubicBezTo>
                  <a:cubicBezTo>
                    <a:pt x="30" y="25"/>
                    <a:pt x="25" y="28"/>
                    <a:pt x="19" y="29"/>
                  </a:cubicBezTo>
                  <a:cubicBezTo>
                    <a:pt x="12" y="30"/>
                    <a:pt x="1" y="28"/>
                    <a:pt x="0" y="22"/>
                  </a:cubicBezTo>
                  <a:cubicBezTo>
                    <a:pt x="0" y="16"/>
                    <a:pt x="3" y="14"/>
                    <a:pt x="3" y="11"/>
                  </a:cubicBezTo>
                  <a:cubicBezTo>
                    <a:pt x="3" y="9"/>
                    <a:pt x="3" y="7"/>
                    <a:pt x="3" y="5"/>
                  </a:cubicBezTo>
                  <a:cubicBezTo>
                    <a:pt x="3" y="5"/>
                    <a:pt x="6" y="0"/>
                    <a:pt x="9" y="1"/>
                  </a:cubicBezTo>
                  <a:close/>
                </a:path>
              </a:pathLst>
            </a:custGeom>
            <a:solidFill>
              <a:srgbClr val="D648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5" name="Freeform 970"/>
            <p:cNvSpPr>
              <a:spLocks/>
            </p:cNvSpPr>
            <p:nvPr/>
          </p:nvSpPr>
          <p:spPr bwMode="auto">
            <a:xfrm>
              <a:off x="2360067" y="2159855"/>
              <a:ext cx="656457" cy="357962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29" y="13"/>
                </a:cxn>
                <a:cxn ang="0">
                  <a:pos x="50" y="7"/>
                </a:cxn>
                <a:cxn ang="0">
                  <a:pos x="57" y="10"/>
                </a:cxn>
                <a:cxn ang="0">
                  <a:pos x="50" y="19"/>
                </a:cxn>
                <a:cxn ang="0">
                  <a:pos x="34" y="21"/>
                </a:cxn>
                <a:cxn ang="0">
                  <a:pos x="19" y="28"/>
                </a:cxn>
                <a:cxn ang="0">
                  <a:pos x="1" y="22"/>
                </a:cxn>
                <a:cxn ang="0">
                  <a:pos x="3" y="11"/>
                </a:cxn>
                <a:cxn ang="0">
                  <a:pos x="3" y="5"/>
                </a:cxn>
                <a:cxn ang="0">
                  <a:pos x="10" y="2"/>
                </a:cxn>
              </a:cxnLst>
              <a:rect l="0" t="0" r="r" b="b"/>
              <a:pathLst>
                <a:path w="57" h="29">
                  <a:moveTo>
                    <a:pt x="10" y="2"/>
                  </a:moveTo>
                  <a:cubicBezTo>
                    <a:pt x="13" y="4"/>
                    <a:pt x="21" y="13"/>
                    <a:pt x="29" y="13"/>
                  </a:cubicBezTo>
                  <a:cubicBezTo>
                    <a:pt x="37" y="13"/>
                    <a:pt x="46" y="11"/>
                    <a:pt x="50" y="7"/>
                  </a:cubicBezTo>
                  <a:cubicBezTo>
                    <a:pt x="55" y="3"/>
                    <a:pt x="56" y="7"/>
                    <a:pt x="57" y="10"/>
                  </a:cubicBezTo>
                  <a:cubicBezTo>
                    <a:pt x="57" y="14"/>
                    <a:pt x="56" y="18"/>
                    <a:pt x="50" y="19"/>
                  </a:cubicBezTo>
                  <a:cubicBezTo>
                    <a:pt x="45" y="21"/>
                    <a:pt x="38" y="19"/>
                    <a:pt x="34" y="21"/>
                  </a:cubicBezTo>
                  <a:cubicBezTo>
                    <a:pt x="30" y="24"/>
                    <a:pt x="25" y="28"/>
                    <a:pt x="19" y="28"/>
                  </a:cubicBezTo>
                  <a:cubicBezTo>
                    <a:pt x="13" y="29"/>
                    <a:pt x="2" y="27"/>
                    <a:pt x="1" y="22"/>
                  </a:cubicBezTo>
                  <a:cubicBezTo>
                    <a:pt x="0" y="16"/>
                    <a:pt x="3" y="14"/>
                    <a:pt x="3" y="11"/>
                  </a:cubicBezTo>
                  <a:cubicBezTo>
                    <a:pt x="3" y="9"/>
                    <a:pt x="3" y="7"/>
                    <a:pt x="3" y="5"/>
                  </a:cubicBezTo>
                  <a:cubicBezTo>
                    <a:pt x="3" y="5"/>
                    <a:pt x="6" y="0"/>
                    <a:pt x="10" y="2"/>
                  </a:cubicBezTo>
                  <a:close/>
                </a:path>
              </a:pathLst>
            </a:custGeom>
            <a:solidFill>
              <a:srgbClr val="D74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6" name="Freeform 971"/>
            <p:cNvSpPr>
              <a:spLocks/>
            </p:cNvSpPr>
            <p:nvPr/>
          </p:nvSpPr>
          <p:spPr bwMode="auto">
            <a:xfrm>
              <a:off x="2371583" y="2159855"/>
              <a:ext cx="644941" cy="357962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28" y="13"/>
                </a:cxn>
                <a:cxn ang="0">
                  <a:pos x="49" y="7"/>
                </a:cxn>
                <a:cxn ang="0">
                  <a:pos x="56" y="10"/>
                </a:cxn>
                <a:cxn ang="0">
                  <a:pos x="49" y="19"/>
                </a:cxn>
                <a:cxn ang="0">
                  <a:pos x="33" y="21"/>
                </a:cxn>
                <a:cxn ang="0">
                  <a:pos x="18" y="28"/>
                </a:cxn>
                <a:cxn ang="0">
                  <a:pos x="0" y="21"/>
                </a:cxn>
                <a:cxn ang="0">
                  <a:pos x="2" y="11"/>
                </a:cxn>
                <a:cxn ang="0">
                  <a:pos x="2" y="6"/>
                </a:cxn>
                <a:cxn ang="0">
                  <a:pos x="9" y="2"/>
                </a:cxn>
              </a:cxnLst>
              <a:rect l="0" t="0" r="r" b="b"/>
              <a:pathLst>
                <a:path w="56" h="29">
                  <a:moveTo>
                    <a:pt x="9" y="2"/>
                  </a:moveTo>
                  <a:cubicBezTo>
                    <a:pt x="12" y="4"/>
                    <a:pt x="20" y="13"/>
                    <a:pt x="28" y="13"/>
                  </a:cubicBezTo>
                  <a:cubicBezTo>
                    <a:pt x="36" y="13"/>
                    <a:pt x="45" y="12"/>
                    <a:pt x="49" y="7"/>
                  </a:cubicBezTo>
                  <a:cubicBezTo>
                    <a:pt x="54" y="3"/>
                    <a:pt x="55" y="7"/>
                    <a:pt x="56" y="10"/>
                  </a:cubicBezTo>
                  <a:cubicBezTo>
                    <a:pt x="56" y="14"/>
                    <a:pt x="55" y="18"/>
                    <a:pt x="49" y="19"/>
                  </a:cubicBezTo>
                  <a:cubicBezTo>
                    <a:pt x="43" y="21"/>
                    <a:pt x="37" y="18"/>
                    <a:pt x="33" y="21"/>
                  </a:cubicBezTo>
                  <a:cubicBezTo>
                    <a:pt x="28" y="24"/>
                    <a:pt x="23" y="27"/>
                    <a:pt x="18" y="28"/>
                  </a:cubicBezTo>
                  <a:cubicBezTo>
                    <a:pt x="12" y="29"/>
                    <a:pt x="1" y="27"/>
                    <a:pt x="0" y="21"/>
                  </a:cubicBezTo>
                  <a:cubicBezTo>
                    <a:pt x="0" y="16"/>
                    <a:pt x="2" y="14"/>
                    <a:pt x="2" y="11"/>
                  </a:cubicBezTo>
                  <a:cubicBezTo>
                    <a:pt x="2" y="9"/>
                    <a:pt x="2" y="7"/>
                    <a:pt x="2" y="6"/>
                  </a:cubicBezTo>
                  <a:cubicBezTo>
                    <a:pt x="2" y="6"/>
                    <a:pt x="5" y="0"/>
                    <a:pt x="9" y="2"/>
                  </a:cubicBezTo>
                  <a:close/>
                </a:path>
              </a:pathLst>
            </a:custGeom>
            <a:solidFill>
              <a:srgbClr val="D74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7" name="Freeform 972"/>
            <p:cNvSpPr>
              <a:spLocks/>
            </p:cNvSpPr>
            <p:nvPr/>
          </p:nvSpPr>
          <p:spPr bwMode="auto">
            <a:xfrm>
              <a:off x="2371583" y="2159855"/>
              <a:ext cx="644941" cy="345618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28" y="13"/>
                </a:cxn>
                <a:cxn ang="0">
                  <a:pos x="49" y="7"/>
                </a:cxn>
                <a:cxn ang="0">
                  <a:pos x="56" y="10"/>
                </a:cxn>
                <a:cxn ang="0">
                  <a:pos x="49" y="19"/>
                </a:cxn>
                <a:cxn ang="0">
                  <a:pos x="33" y="21"/>
                </a:cxn>
                <a:cxn ang="0">
                  <a:pos x="17" y="28"/>
                </a:cxn>
                <a:cxn ang="0">
                  <a:pos x="1" y="21"/>
                </a:cxn>
                <a:cxn ang="0">
                  <a:pos x="2" y="11"/>
                </a:cxn>
                <a:cxn ang="0">
                  <a:pos x="2" y="6"/>
                </a:cxn>
                <a:cxn ang="0">
                  <a:pos x="9" y="2"/>
                </a:cxn>
              </a:cxnLst>
              <a:rect l="0" t="0" r="r" b="b"/>
              <a:pathLst>
                <a:path w="56" h="28">
                  <a:moveTo>
                    <a:pt x="9" y="2"/>
                  </a:moveTo>
                  <a:cubicBezTo>
                    <a:pt x="12" y="4"/>
                    <a:pt x="20" y="13"/>
                    <a:pt x="28" y="13"/>
                  </a:cubicBezTo>
                  <a:cubicBezTo>
                    <a:pt x="36" y="13"/>
                    <a:pt x="45" y="12"/>
                    <a:pt x="49" y="7"/>
                  </a:cubicBezTo>
                  <a:cubicBezTo>
                    <a:pt x="54" y="3"/>
                    <a:pt x="55" y="7"/>
                    <a:pt x="56" y="10"/>
                  </a:cubicBezTo>
                  <a:cubicBezTo>
                    <a:pt x="56" y="14"/>
                    <a:pt x="55" y="17"/>
                    <a:pt x="49" y="19"/>
                  </a:cubicBezTo>
                  <a:cubicBezTo>
                    <a:pt x="43" y="20"/>
                    <a:pt x="37" y="18"/>
                    <a:pt x="33" y="21"/>
                  </a:cubicBezTo>
                  <a:cubicBezTo>
                    <a:pt x="28" y="24"/>
                    <a:pt x="23" y="27"/>
                    <a:pt x="17" y="28"/>
                  </a:cubicBezTo>
                  <a:cubicBezTo>
                    <a:pt x="12" y="28"/>
                    <a:pt x="2" y="26"/>
                    <a:pt x="1" y="21"/>
                  </a:cubicBezTo>
                  <a:cubicBezTo>
                    <a:pt x="0" y="16"/>
                    <a:pt x="3" y="13"/>
                    <a:pt x="2" y="11"/>
                  </a:cubicBezTo>
                  <a:cubicBezTo>
                    <a:pt x="2" y="10"/>
                    <a:pt x="2" y="8"/>
                    <a:pt x="2" y="6"/>
                  </a:cubicBezTo>
                  <a:cubicBezTo>
                    <a:pt x="2" y="6"/>
                    <a:pt x="5" y="0"/>
                    <a:pt x="9" y="2"/>
                  </a:cubicBezTo>
                  <a:close/>
                </a:path>
              </a:pathLst>
            </a:custGeom>
            <a:solidFill>
              <a:srgbClr val="D84C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8" name="Freeform 973"/>
            <p:cNvSpPr>
              <a:spLocks/>
            </p:cNvSpPr>
            <p:nvPr/>
          </p:nvSpPr>
          <p:spPr bwMode="auto">
            <a:xfrm>
              <a:off x="2382990" y="2159855"/>
              <a:ext cx="633425" cy="345618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27" y="13"/>
                </a:cxn>
                <a:cxn ang="0">
                  <a:pos x="48" y="8"/>
                </a:cxn>
                <a:cxn ang="0">
                  <a:pos x="54" y="10"/>
                </a:cxn>
                <a:cxn ang="0">
                  <a:pos x="48" y="19"/>
                </a:cxn>
                <a:cxn ang="0">
                  <a:pos x="31" y="21"/>
                </a:cxn>
                <a:cxn ang="0">
                  <a:pos x="16" y="27"/>
                </a:cxn>
                <a:cxn ang="0">
                  <a:pos x="0" y="21"/>
                </a:cxn>
                <a:cxn ang="0">
                  <a:pos x="2" y="11"/>
                </a:cxn>
                <a:cxn ang="0">
                  <a:pos x="2" y="6"/>
                </a:cxn>
                <a:cxn ang="0">
                  <a:pos x="8" y="2"/>
                </a:cxn>
              </a:cxnLst>
              <a:rect l="0" t="0" r="r" b="b"/>
              <a:pathLst>
                <a:path w="55" h="28">
                  <a:moveTo>
                    <a:pt x="8" y="2"/>
                  </a:moveTo>
                  <a:cubicBezTo>
                    <a:pt x="11" y="4"/>
                    <a:pt x="19" y="13"/>
                    <a:pt x="27" y="13"/>
                  </a:cubicBezTo>
                  <a:cubicBezTo>
                    <a:pt x="35" y="13"/>
                    <a:pt x="44" y="12"/>
                    <a:pt x="48" y="8"/>
                  </a:cubicBezTo>
                  <a:cubicBezTo>
                    <a:pt x="53" y="3"/>
                    <a:pt x="54" y="7"/>
                    <a:pt x="54" y="10"/>
                  </a:cubicBezTo>
                  <a:cubicBezTo>
                    <a:pt x="55" y="14"/>
                    <a:pt x="53" y="17"/>
                    <a:pt x="48" y="19"/>
                  </a:cubicBezTo>
                  <a:cubicBezTo>
                    <a:pt x="42" y="20"/>
                    <a:pt x="36" y="18"/>
                    <a:pt x="31" y="21"/>
                  </a:cubicBezTo>
                  <a:cubicBezTo>
                    <a:pt x="27" y="24"/>
                    <a:pt x="22" y="26"/>
                    <a:pt x="16" y="27"/>
                  </a:cubicBezTo>
                  <a:cubicBezTo>
                    <a:pt x="11" y="28"/>
                    <a:pt x="1" y="26"/>
                    <a:pt x="0" y="21"/>
                  </a:cubicBezTo>
                  <a:cubicBezTo>
                    <a:pt x="0" y="15"/>
                    <a:pt x="2" y="13"/>
                    <a:pt x="2" y="11"/>
                  </a:cubicBezTo>
                  <a:cubicBezTo>
                    <a:pt x="2" y="10"/>
                    <a:pt x="2" y="8"/>
                    <a:pt x="2" y="6"/>
                  </a:cubicBezTo>
                  <a:cubicBezTo>
                    <a:pt x="2" y="6"/>
                    <a:pt x="4" y="0"/>
                    <a:pt x="8" y="2"/>
                  </a:cubicBezTo>
                  <a:close/>
                </a:path>
              </a:pathLst>
            </a:custGeom>
            <a:solidFill>
              <a:srgbClr val="D94E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39" name="Freeform 974"/>
            <p:cNvSpPr>
              <a:spLocks/>
            </p:cNvSpPr>
            <p:nvPr/>
          </p:nvSpPr>
          <p:spPr bwMode="auto">
            <a:xfrm>
              <a:off x="2382990" y="2172402"/>
              <a:ext cx="633425" cy="320931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27" y="12"/>
                </a:cxn>
                <a:cxn ang="0">
                  <a:pos x="48" y="7"/>
                </a:cxn>
                <a:cxn ang="0">
                  <a:pos x="54" y="10"/>
                </a:cxn>
                <a:cxn ang="0">
                  <a:pos x="48" y="17"/>
                </a:cxn>
                <a:cxn ang="0">
                  <a:pos x="31" y="20"/>
                </a:cxn>
                <a:cxn ang="0">
                  <a:pos x="16" y="26"/>
                </a:cxn>
                <a:cxn ang="0">
                  <a:pos x="1" y="19"/>
                </a:cxn>
                <a:cxn ang="0">
                  <a:pos x="2" y="10"/>
                </a:cxn>
                <a:cxn ang="0">
                  <a:pos x="2" y="5"/>
                </a:cxn>
                <a:cxn ang="0">
                  <a:pos x="8" y="2"/>
                </a:cxn>
              </a:cxnLst>
              <a:rect l="0" t="0" r="r" b="b"/>
              <a:pathLst>
                <a:path w="55" h="26">
                  <a:moveTo>
                    <a:pt x="8" y="2"/>
                  </a:moveTo>
                  <a:cubicBezTo>
                    <a:pt x="11" y="3"/>
                    <a:pt x="19" y="12"/>
                    <a:pt x="27" y="12"/>
                  </a:cubicBezTo>
                  <a:cubicBezTo>
                    <a:pt x="35" y="12"/>
                    <a:pt x="44" y="11"/>
                    <a:pt x="48" y="7"/>
                  </a:cubicBezTo>
                  <a:cubicBezTo>
                    <a:pt x="53" y="3"/>
                    <a:pt x="54" y="6"/>
                    <a:pt x="54" y="10"/>
                  </a:cubicBezTo>
                  <a:cubicBezTo>
                    <a:pt x="55" y="13"/>
                    <a:pt x="53" y="16"/>
                    <a:pt x="48" y="17"/>
                  </a:cubicBezTo>
                  <a:cubicBezTo>
                    <a:pt x="42" y="19"/>
                    <a:pt x="36" y="17"/>
                    <a:pt x="31" y="20"/>
                  </a:cubicBezTo>
                  <a:cubicBezTo>
                    <a:pt x="27" y="23"/>
                    <a:pt x="21" y="25"/>
                    <a:pt x="16" y="26"/>
                  </a:cubicBezTo>
                  <a:cubicBezTo>
                    <a:pt x="11" y="26"/>
                    <a:pt x="2" y="24"/>
                    <a:pt x="1" y="19"/>
                  </a:cubicBezTo>
                  <a:cubicBezTo>
                    <a:pt x="0" y="14"/>
                    <a:pt x="2" y="12"/>
                    <a:pt x="2" y="10"/>
                  </a:cubicBezTo>
                  <a:cubicBezTo>
                    <a:pt x="2" y="9"/>
                    <a:pt x="2" y="7"/>
                    <a:pt x="2" y="5"/>
                  </a:cubicBezTo>
                  <a:cubicBezTo>
                    <a:pt x="2" y="5"/>
                    <a:pt x="4" y="0"/>
                    <a:pt x="8" y="2"/>
                  </a:cubicBezTo>
                  <a:close/>
                </a:path>
              </a:pathLst>
            </a:custGeom>
            <a:solidFill>
              <a:srgbClr val="D94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0" name="Freeform 975"/>
            <p:cNvSpPr>
              <a:spLocks/>
            </p:cNvSpPr>
            <p:nvPr/>
          </p:nvSpPr>
          <p:spPr bwMode="auto">
            <a:xfrm>
              <a:off x="2394509" y="2172402"/>
              <a:ext cx="621907" cy="320931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26" y="12"/>
                </a:cxn>
                <a:cxn ang="0">
                  <a:pos x="47" y="7"/>
                </a:cxn>
                <a:cxn ang="0">
                  <a:pos x="53" y="10"/>
                </a:cxn>
                <a:cxn ang="0">
                  <a:pos x="47" y="17"/>
                </a:cxn>
                <a:cxn ang="0">
                  <a:pos x="30" y="20"/>
                </a:cxn>
                <a:cxn ang="0">
                  <a:pos x="15" y="25"/>
                </a:cxn>
                <a:cxn ang="0">
                  <a:pos x="0" y="19"/>
                </a:cxn>
                <a:cxn ang="0">
                  <a:pos x="1" y="11"/>
                </a:cxn>
                <a:cxn ang="0">
                  <a:pos x="1" y="5"/>
                </a:cxn>
                <a:cxn ang="0">
                  <a:pos x="7" y="2"/>
                </a:cxn>
              </a:cxnLst>
              <a:rect l="0" t="0" r="r" b="b"/>
              <a:pathLst>
                <a:path w="54" h="26">
                  <a:moveTo>
                    <a:pt x="7" y="2"/>
                  </a:moveTo>
                  <a:cubicBezTo>
                    <a:pt x="10" y="4"/>
                    <a:pt x="18" y="12"/>
                    <a:pt x="26" y="12"/>
                  </a:cubicBezTo>
                  <a:cubicBezTo>
                    <a:pt x="34" y="12"/>
                    <a:pt x="43" y="12"/>
                    <a:pt x="47" y="7"/>
                  </a:cubicBezTo>
                  <a:cubicBezTo>
                    <a:pt x="52" y="3"/>
                    <a:pt x="53" y="6"/>
                    <a:pt x="53" y="10"/>
                  </a:cubicBezTo>
                  <a:cubicBezTo>
                    <a:pt x="54" y="13"/>
                    <a:pt x="52" y="16"/>
                    <a:pt x="47" y="17"/>
                  </a:cubicBezTo>
                  <a:cubicBezTo>
                    <a:pt x="41" y="19"/>
                    <a:pt x="35" y="17"/>
                    <a:pt x="30" y="20"/>
                  </a:cubicBezTo>
                  <a:cubicBezTo>
                    <a:pt x="26" y="22"/>
                    <a:pt x="20" y="25"/>
                    <a:pt x="15" y="25"/>
                  </a:cubicBezTo>
                  <a:cubicBezTo>
                    <a:pt x="11" y="26"/>
                    <a:pt x="1" y="24"/>
                    <a:pt x="0" y="19"/>
                  </a:cubicBezTo>
                  <a:cubicBezTo>
                    <a:pt x="0" y="14"/>
                    <a:pt x="1" y="12"/>
                    <a:pt x="1" y="11"/>
                  </a:cubicBezTo>
                  <a:cubicBezTo>
                    <a:pt x="1" y="9"/>
                    <a:pt x="1" y="7"/>
                    <a:pt x="1" y="5"/>
                  </a:cubicBezTo>
                  <a:cubicBezTo>
                    <a:pt x="1" y="5"/>
                    <a:pt x="3" y="0"/>
                    <a:pt x="7" y="2"/>
                  </a:cubicBezTo>
                  <a:close/>
                </a:path>
              </a:pathLst>
            </a:custGeom>
            <a:solidFill>
              <a:srgbClr val="DB5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1" name="Freeform 976"/>
            <p:cNvSpPr>
              <a:spLocks/>
            </p:cNvSpPr>
            <p:nvPr/>
          </p:nvSpPr>
          <p:spPr bwMode="auto">
            <a:xfrm>
              <a:off x="2394509" y="2172200"/>
              <a:ext cx="621907" cy="30858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26" y="12"/>
                </a:cxn>
                <a:cxn ang="0">
                  <a:pos x="47" y="7"/>
                </a:cxn>
                <a:cxn ang="0">
                  <a:pos x="53" y="10"/>
                </a:cxn>
                <a:cxn ang="0">
                  <a:pos x="46" y="17"/>
                </a:cxn>
                <a:cxn ang="0">
                  <a:pos x="30" y="19"/>
                </a:cxn>
                <a:cxn ang="0">
                  <a:pos x="15" y="25"/>
                </a:cxn>
                <a:cxn ang="0">
                  <a:pos x="1" y="19"/>
                </a:cxn>
                <a:cxn ang="0">
                  <a:pos x="1" y="11"/>
                </a:cxn>
                <a:cxn ang="0">
                  <a:pos x="2" y="5"/>
                </a:cxn>
                <a:cxn ang="0">
                  <a:pos x="7" y="2"/>
                </a:cxn>
              </a:cxnLst>
              <a:rect l="0" t="0" r="r" b="b"/>
              <a:pathLst>
                <a:path w="54" h="25">
                  <a:moveTo>
                    <a:pt x="7" y="2"/>
                  </a:moveTo>
                  <a:cubicBezTo>
                    <a:pt x="10" y="4"/>
                    <a:pt x="18" y="12"/>
                    <a:pt x="26" y="12"/>
                  </a:cubicBezTo>
                  <a:cubicBezTo>
                    <a:pt x="34" y="12"/>
                    <a:pt x="43" y="12"/>
                    <a:pt x="47" y="7"/>
                  </a:cubicBezTo>
                  <a:cubicBezTo>
                    <a:pt x="52" y="3"/>
                    <a:pt x="53" y="6"/>
                    <a:pt x="53" y="10"/>
                  </a:cubicBezTo>
                  <a:cubicBezTo>
                    <a:pt x="54" y="13"/>
                    <a:pt x="52" y="16"/>
                    <a:pt x="46" y="17"/>
                  </a:cubicBezTo>
                  <a:cubicBezTo>
                    <a:pt x="41" y="18"/>
                    <a:pt x="34" y="16"/>
                    <a:pt x="30" y="19"/>
                  </a:cubicBezTo>
                  <a:cubicBezTo>
                    <a:pt x="26" y="22"/>
                    <a:pt x="20" y="24"/>
                    <a:pt x="15" y="25"/>
                  </a:cubicBezTo>
                  <a:cubicBezTo>
                    <a:pt x="11" y="25"/>
                    <a:pt x="2" y="23"/>
                    <a:pt x="1" y="19"/>
                  </a:cubicBezTo>
                  <a:cubicBezTo>
                    <a:pt x="0" y="14"/>
                    <a:pt x="1" y="12"/>
                    <a:pt x="1" y="11"/>
                  </a:cubicBezTo>
                  <a:cubicBezTo>
                    <a:pt x="1" y="9"/>
                    <a:pt x="1" y="7"/>
                    <a:pt x="2" y="5"/>
                  </a:cubicBezTo>
                  <a:cubicBezTo>
                    <a:pt x="2" y="5"/>
                    <a:pt x="3" y="0"/>
                    <a:pt x="7" y="2"/>
                  </a:cubicBezTo>
                  <a:close/>
                </a:path>
              </a:pathLst>
            </a:custGeom>
            <a:solidFill>
              <a:srgbClr val="DC52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2" name="Freeform 977"/>
            <p:cNvSpPr>
              <a:spLocks/>
            </p:cNvSpPr>
            <p:nvPr/>
          </p:nvSpPr>
          <p:spPr bwMode="auto">
            <a:xfrm>
              <a:off x="2406023" y="2172200"/>
              <a:ext cx="610390" cy="30858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25" y="12"/>
                </a:cxn>
                <a:cxn ang="0">
                  <a:pos x="46" y="8"/>
                </a:cxn>
                <a:cxn ang="0">
                  <a:pos x="52" y="10"/>
                </a:cxn>
                <a:cxn ang="0">
                  <a:pos x="45" y="17"/>
                </a:cxn>
                <a:cxn ang="0">
                  <a:pos x="29" y="19"/>
                </a:cxn>
                <a:cxn ang="0">
                  <a:pos x="14" y="24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1" y="5"/>
                </a:cxn>
                <a:cxn ang="0">
                  <a:pos x="6" y="2"/>
                </a:cxn>
              </a:cxnLst>
              <a:rect l="0" t="0" r="r" b="b"/>
              <a:pathLst>
                <a:path w="53" h="25">
                  <a:moveTo>
                    <a:pt x="6" y="2"/>
                  </a:moveTo>
                  <a:cubicBezTo>
                    <a:pt x="9" y="4"/>
                    <a:pt x="17" y="12"/>
                    <a:pt x="25" y="12"/>
                  </a:cubicBezTo>
                  <a:cubicBezTo>
                    <a:pt x="33" y="12"/>
                    <a:pt x="42" y="12"/>
                    <a:pt x="46" y="8"/>
                  </a:cubicBezTo>
                  <a:cubicBezTo>
                    <a:pt x="51" y="3"/>
                    <a:pt x="52" y="6"/>
                    <a:pt x="52" y="10"/>
                  </a:cubicBezTo>
                  <a:cubicBezTo>
                    <a:pt x="53" y="13"/>
                    <a:pt x="51" y="15"/>
                    <a:pt x="45" y="17"/>
                  </a:cubicBezTo>
                  <a:cubicBezTo>
                    <a:pt x="40" y="18"/>
                    <a:pt x="33" y="16"/>
                    <a:pt x="29" y="19"/>
                  </a:cubicBezTo>
                  <a:cubicBezTo>
                    <a:pt x="25" y="22"/>
                    <a:pt x="18" y="24"/>
                    <a:pt x="14" y="24"/>
                  </a:cubicBezTo>
                  <a:cubicBezTo>
                    <a:pt x="10" y="25"/>
                    <a:pt x="1" y="23"/>
                    <a:pt x="0" y="18"/>
                  </a:cubicBezTo>
                  <a:cubicBezTo>
                    <a:pt x="0" y="14"/>
                    <a:pt x="0" y="12"/>
                    <a:pt x="0" y="11"/>
                  </a:cubicBezTo>
                  <a:cubicBezTo>
                    <a:pt x="1" y="9"/>
                    <a:pt x="1" y="7"/>
                    <a:pt x="1" y="5"/>
                  </a:cubicBezTo>
                  <a:cubicBezTo>
                    <a:pt x="1" y="5"/>
                    <a:pt x="2" y="0"/>
                    <a:pt x="6" y="2"/>
                  </a:cubicBezTo>
                  <a:close/>
                </a:path>
              </a:pathLst>
            </a:custGeom>
            <a:solidFill>
              <a:srgbClr val="DC53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3" name="Freeform 978"/>
            <p:cNvSpPr>
              <a:spLocks/>
            </p:cNvSpPr>
            <p:nvPr/>
          </p:nvSpPr>
          <p:spPr bwMode="auto">
            <a:xfrm>
              <a:off x="2406023" y="2172200"/>
              <a:ext cx="610390" cy="296244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25" y="13"/>
                </a:cxn>
                <a:cxn ang="0">
                  <a:pos x="46" y="8"/>
                </a:cxn>
                <a:cxn ang="0">
                  <a:pos x="52" y="10"/>
                </a:cxn>
                <a:cxn ang="0">
                  <a:pos x="45" y="17"/>
                </a:cxn>
                <a:cxn ang="0">
                  <a:pos x="29" y="19"/>
                </a:cxn>
                <a:cxn ang="0">
                  <a:pos x="14" y="24"/>
                </a:cxn>
                <a:cxn ang="0">
                  <a:pos x="1" y="18"/>
                </a:cxn>
                <a:cxn ang="0">
                  <a:pos x="1" y="11"/>
                </a:cxn>
                <a:cxn ang="0">
                  <a:pos x="1" y="6"/>
                </a:cxn>
                <a:cxn ang="0">
                  <a:pos x="6" y="2"/>
                </a:cxn>
              </a:cxnLst>
              <a:rect l="0" t="0" r="r" b="b"/>
              <a:pathLst>
                <a:path w="53" h="24">
                  <a:moveTo>
                    <a:pt x="6" y="2"/>
                  </a:moveTo>
                  <a:cubicBezTo>
                    <a:pt x="9" y="4"/>
                    <a:pt x="17" y="13"/>
                    <a:pt x="25" y="13"/>
                  </a:cubicBezTo>
                  <a:cubicBezTo>
                    <a:pt x="33" y="13"/>
                    <a:pt x="42" y="12"/>
                    <a:pt x="46" y="8"/>
                  </a:cubicBezTo>
                  <a:cubicBezTo>
                    <a:pt x="51" y="3"/>
                    <a:pt x="52" y="6"/>
                    <a:pt x="52" y="10"/>
                  </a:cubicBezTo>
                  <a:cubicBezTo>
                    <a:pt x="53" y="13"/>
                    <a:pt x="51" y="15"/>
                    <a:pt x="45" y="17"/>
                  </a:cubicBezTo>
                  <a:cubicBezTo>
                    <a:pt x="40" y="18"/>
                    <a:pt x="33" y="16"/>
                    <a:pt x="29" y="19"/>
                  </a:cubicBezTo>
                  <a:cubicBezTo>
                    <a:pt x="24" y="22"/>
                    <a:pt x="18" y="23"/>
                    <a:pt x="14" y="24"/>
                  </a:cubicBezTo>
                  <a:cubicBezTo>
                    <a:pt x="10" y="24"/>
                    <a:pt x="2" y="22"/>
                    <a:pt x="1" y="18"/>
                  </a:cubicBezTo>
                  <a:cubicBezTo>
                    <a:pt x="0" y="14"/>
                    <a:pt x="1" y="12"/>
                    <a:pt x="1" y="11"/>
                  </a:cubicBezTo>
                  <a:cubicBezTo>
                    <a:pt x="1" y="9"/>
                    <a:pt x="1" y="7"/>
                    <a:pt x="1" y="6"/>
                  </a:cubicBezTo>
                  <a:cubicBezTo>
                    <a:pt x="1" y="6"/>
                    <a:pt x="2" y="0"/>
                    <a:pt x="6" y="2"/>
                  </a:cubicBezTo>
                  <a:close/>
                </a:path>
              </a:pathLst>
            </a:custGeom>
            <a:solidFill>
              <a:srgbClr val="DD54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4" name="Freeform 979"/>
            <p:cNvSpPr>
              <a:spLocks/>
            </p:cNvSpPr>
            <p:nvPr/>
          </p:nvSpPr>
          <p:spPr bwMode="auto">
            <a:xfrm>
              <a:off x="2417536" y="2184745"/>
              <a:ext cx="598874" cy="283901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4" y="12"/>
                </a:cxn>
                <a:cxn ang="0">
                  <a:pos x="45" y="7"/>
                </a:cxn>
                <a:cxn ang="0">
                  <a:pos x="51" y="9"/>
                </a:cxn>
                <a:cxn ang="0">
                  <a:pos x="44" y="15"/>
                </a:cxn>
                <a:cxn ang="0">
                  <a:pos x="28" y="18"/>
                </a:cxn>
                <a:cxn ang="0">
                  <a:pos x="13" y="22"/>
                </a:cxn>
                <a:cxn ang="0">
                  <a:pos x="1" y="17"/>
                </a:cxn>
                <a:cxn ang="0">
                  <a:pos x="0" y="10"/>
                </a:cxn>
                <a:cxn ang="0">
                  <a:pos x="1" y="5"/>
                </a:cxn>
                <a:cxn ang="0">
                  <a:pos x="5" y="2"/>
                </a:cxn>
              </a:cxnLst>
              <a:rect l="0" t="0" r="r" b="b"/>
              <a:pathLst>
                <a:path w="52" h="23">
                  <a:moveTo>
                    <a:pt x="5" y="2"/>
                  </a:moveTo>
                  <a:cubicBezTo>
                    <a:pt x="9" y="4"/>
                    <a:pt x="16" y="12"/>
                    <a:pt x="24" y="12"/>
                  </a:cubicBezTo>
                  <a:cubicBezTo>
                    <a:pt x="32" y="12"/>
                    <a:pt x="41" y="11"/>
                    <a:pt x="45" y="7"/>
                  </a:cubicBezTo>
                  <a:cubicBezTo>
                    <a:pt x="50" y="3"/>
                    <a:pt x="50" y="5"/>
                    <a:pt x="51" y="9"/>
                  </a:cubicBezTo>
                  <a:cubicBezTo>
                    <a:pt x="52" y="12"/>
                    <a:pt x="50" y="14"/>
                    <a:pt x="44" y="15"/>
                  </a:cubicBezTo>
                  <a:cubicBezTo>
                    <a:pt x="39" y="17"/>
                    <a:pt x="32" y="15"/>
                    <a:pt x="28" y="18"/>
                  </a:cubicBezTo>
                  <a:cubicBezTo>
                    <a:pt x="23" y="21"/>
                    <a:pt x="17" y="22"/>
                    <a:pt x="13" y="22"/>
                  </a:cubicBezTo>
                  <a:cubicBezTo>
                    <a:pt x="9" y="23"/>
                    <a:pt x="1" y="20"/>
                    <a:pt x="1" y="17"/>
                  </a:cubicBezTo>
                  <a:cubicBezTo>
                    <a:pt x="0" y="13"/>
                    <a:pt x="0" y="11"/>
                    <a:pt x="0" y="10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5"/>
                    <a:pt x="1" y="0"/>
                    <a:pt x="5" y="2"/>
                  </a:cubicBezTo>
                  <a:close/>
                </a:path>
              </a:pathLst>
            </a:custGeom>
            <a:solidFill>
              <a:srgbClr val="DE56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5" name="Freeform 980"/>
            <p:cNvSpPr>
              <a:spLocks/>
            </p:cNvSpPr>
            <p:nvPr/>
          </p:nvSpPr>
          <p:spPr bwMode="auto">
            <a:xfrm>
              <a:off x="2417536" y="2184744"/>
              <a:ext cx="598874" cy="271557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4" y="12"/>
                </a:cxn>
                <a:cxn ang="0">
                  <a:pos x="45" y="7"/>
                </a:cxn>
                <a:cxn ang="0">
                  <a:pos x="51" y="9"/>
                </a:cxn>
                <a:cxn ang="0">
                  <a:pos x="44" y="15"/>
                </a:cxn>
                <a:cxn ang="0">
                  <a:pos x="27" y="18"/>
                </a:cxn>
                <a:cxn ang="0">
                  <a:pos x="13" y="22"/>
                </a:cxn>
                <a:cxn ang="0">
                  <a:pos x="1" y="16"/>
                </a:cxn>
                <a:cxn ang="0">
                  <a:pos x="0" y="10"/>
                </a:cxn>
                <a:cxn ang="0">
                  <a:pos x="1" y="5"/>
                </a:cxn>
                <a:cxn ang="0">
                  <a:pos x="5" y="2"/>
                </a:cxn>
              </a:cxnLst>
              <a:rect l="0" t="0" r="r" b="b"/>
              <a:pathLst>
                <a:path w="52" h="22">
                  <a:moveTo>
                    <a:pt x="5" y="2"/>
                  </a:moveTo>
                  <a:cubicBezTo>
                    <a:pt x="9" y="4"/>
                    <a:pt x="16" y="12"/>
                    <a:pt x="24" y="12"/>
                  </a:cubicBezTo>
                  <a:cubicBezTo>
                    <a:pt x="32" y="12"/>
                    <a:pt x="41" y="12"/>
                    <a:pt x="45" y="7"/>
                  </a:cubicBezTo>
                  <a:cubicBezTo>
                    <a:pt x="50" y="3"/>
                    <a:pt x="50" y="5"/>
                    <a:pt x="51" y="9"/>
                  </a:cubicBezTo>
                  <a:cubicBezTo>
                    <a:pt x="52" y="12"/>
                    <a:pt x="50" y="14"/>
                    <a:pt x="44" y="15"/>
                  </a:cubicBezTo>
                  <a:cubicBezTo>
                    <a:pt x="38" y="17"/>
                    <a:pt x="32" y="15"/>
                    <a:pt x="27" y="18"/>
                  </a:cubicBezTo>
                  <a:cubicBezTo>
                    <a:pt x="23" y="21"/>
                    <a:pt x="16" y="21"/>
                    <a:pt x="13" y="22"/>
                  </a:cubicBezTo>
                  <a:cubicBezTo>
                    <a:pt x="10" y="22"/>
                    <a:pt x="2" y="20"/>
                    <a:pt x="1" y="16"/>
                  </a:cubicBezTo>
                  <a:cubicBezTo>
                    <a:pt x="0" y="13"/>
                    <a:pt x="0" y="11"/>
                    <a:pt x="0" y="10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5"/>
                    <a:pt x="1" y="0"/>
                    <a:pt x="5" y="2"/>
                  </a:cubicBezTo>
                  <a:close/>
                </a:path>
              </a:pathLst>
            </a:custGeom>
            <a:solidFill>
              <a:srgbClr val="DE58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6" name="Freeform 981"/>
            <p:cNvSpPr>
              <a:spLocks/>
            </p:cNvSpPr>
            <p:nvPr/>
          </p:nvSpPr>
          <p:spPr bwMode="auto">
            <a:xfrm>
              <a:off x="2417536" y="2184744"/>
              <a:ext cx="598874" cy="271557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4" y="12"/>
                </a:cxn>
                <a:cxn ang="0">
                  <a:pos x="45" y="7"/>
                </a:cxn>
                <a:cxn ang="0">
                  <a:pos x="51" y="9"/>
                </a:cxn>
                <a:cxn ang="0">
                  <a:pos x="44" y="15"/>
                </a:cxn>
                <a:cxn ang="0">
                  <a:pos x="27" y="17"/>
                </a:cxn>
                <a:cxn ang="0">
                  <a:pos x="13" y="21"/>
                </a:cxn>
                <a:cxn ang="0">
                  <a:pos x="2" y="16"/>
                </a:cxn>
                <a:cxn ang="0">
                  <a:pos x="0" y="10"/>
                </a:cxn>
                <a:cxn ang="0">
                  <a:pos x="1" y="5"/>
                </a:cxn>
                <a:cxn ang="0">
                  <a:pos x="5" y="2"/>
                </a:cxn>
              </a:cxnLst>
              <a:rect l="0" t="0" r="r" b="b"/>
              <a:pathLst>
                <a:path w="52" h="22">
                  <a:moveTo>
                    <a:pt x="5" y="2"/>
                  </a:moveTo>
                  <a:cubicBezTo>
                    <a:pt x="9" y="4"/>
                    <a:pt x="16" y="12"/>
                    <a:pt x="24" y="12"/>
                  </a:cubicBezTo>
                  <a:cubicBezTo>
                    <a:pt x="32" y="12"/>
                    <a:pt x="41" y="12"/>
                    <a:pt x="45" y="7"/>
                  </a:cubicBezTo>
                  <a:cubicBezTo>
                    <a:pt x="50" y="3"/>
                    <a:pt x="50" y="5"/>
                    <a:pt x="51" y="9"/>
                  </a:cubicBezTo>
                  <a:cubicBezTo>
                    <a:pt x="52" y="12"/>
                    <a:pt x="50" y="13"/>
                    <a:pt x="44" y="15"/>
                  </a:cubicBezTo>
                  <a:cubicBezTo>
                    <a:pt x="38" y="16"/>
                    <a:pt x="32" y="15"/>
                    <a:pt x="27" y="17"/>
                  </a:cubicBezTo>
                  <a:cubicBezTo>
                    <a:pt x="23" y="20"/>
                    <a:pt x="16" y="21"/>
                    <a:pt x="13" y="21"/>
                  </a:cubicBezTo>
                  <a:cubicBezTo>
                    <a:pt x="10" y="22"/>
                    <a:pt x="2" y="19"/>
                    <a:pt x="2" y="16"/>
                  </a:cubicBezTo>
                  <a:cubicBezTo>
                    <a:pt x="1" y="13"/>
                    <a:pt x="0" y="11"/>
                    <a:pt x="0" y="10"/>
                  </a:cubicBezTo>
                  <a:cubicBezTo>
                    <a:pt x="0" y="8"/>
                    <a:pt x="1" y="6"/>
                    <a:pt x="1" y="5"/>
                  </a:cubicBezTo>
                  <a:cubicBezTo>
                    <a:pt x="1" y="5"/>
                    <a:pt x="1" y="0"/>
                    <a:pt x="5" y="2"/>
                  </a:cubicBezTo>
                  <a:close/>
                </a:path>
              </a:pathLst>
            </a:custGeom>
            <a:solidFill>
              <a:srgbClr val="E059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7" name="Freeform 982"/>
            <p:cNvSpPr>
              <a:spLocks/>
            </p:cNvSpPr>
            <p:nvPr/>
          </p:nvSpPr>
          <p:spPr bwMode="auto">
            <a:xfrm>
              <a:off x="2417536" y="2184542"/>
              <a:ext cx="598874" cy="259214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4" y="12"/>
                </a:cxn>
                <a:cxn ang="0">
                  <a:pos x="45" y="8"/>
                </a:cxn>
                <a:cxn ang="0">
                  <a:pos x="51" y="9"/>
                </a:cxn>
                <a:cxn ang="0">
                  <a:pos x="44" y="15"/>
                </a:cxn>
                <a:cxn ang="0">
                  <a:pos x="27" y="17"/>
                </a:cxn>
                <a:cxn ang="0">
                  <a:pos x="13" y="21"/>
                </a:cxn>
                <a:cxn ang="0">
                  <a:pos x="2" y="16"/>
                </a:cxn>
                <a:cxn ang="0">
                  <a:pos x="0" y="10"/>
                </a:cxn>
                <a:cxn ang="0">
                  <a:pos x="1" y="5"/>
                </a:cxn>
                <a:cxn ang="0">
                  <a:pos x="5" y="2"/>
                </a:cxn>
              </a:cxnLst>
              <a:rect l="0" t="0" r="r" b="b"/>
              <a:pathLst>
                <a:path w="52" h="21">
                  <a:moveTo>
                    <a:pt x="5" y="2"/>
                  </a:moveTo>
                  <a:cubicBezTo>
                    <a:pt x="9" y="4"/>
                    <a:pt x="16" y="12"/>
                    <a:pt x="24" y="12"/>
                  </a:cubicBezTo>
                  <a:cubicBezTo>
                    <a:pt x="32" y="12"/>
                    <a:pt x="41" y="12"/>
                    <a:pt x="45" y="8"/>
                  </a:cubicBezTo>
                  <a:cubicBezTo>
                    <a:pt x="49" y="3"/>
                    <a:pt x="50" y="5"/>
                    <a:pt x="51" y="9"/>
                  </a:cubicBezTo>
                  <a:cubicBezTo>
                    <a:pt x="52" y="12"/>
                    <a:pt x="49" y="13"/>
                    <a:pt x="44" y="15"/>
                  </a:cubicBezTo>
                  <a:cubicBezTo>
                    <a:pt x="38" y="16"/>
                    <a:pt x="31" y="14"/>
                    <a:pt x="27" y="17"/>
                  </a:cubicBezTo>
                  <a:cubicBezTo>
                    <a:pt x="23" y="20"/>
                    <a:pt x="16" y="21"/>
                    <a:pt x="13" y="21"/>
                  </a:cubicBezTo>
                  <a:cubicBezTo>
                    <a:pt x="10" y="21"/>
                    <a:pt x="3" y="19"/>
                    <a:pt x="2" y="16"/>
                  </a:cubicBezTo>
                  <a:cubicBezTo>
                    <a:pt x="1" y="12"/>
                    <a:pt x="0" y="10"/>
                    <a:pt x="0" y="10"/>
                  </a:cubicBezTo>
                  <a:cubicBezTo>
                    <a:pt x="1" y="8"/>
                    <a:pt x="1" y="7"/>
                    <a:pt x="1" y="5"/>
                  </a:cubicBezTo>
                  <a:cubicBezTo>
                    <a:pt x="1" y="5"/>
                    <a:pt x="1" y="0"/>
                    <a:pt x="5" y="2"/>
                  </a:cubicBezTo>
                  <a:close/>
                </a:path>
              </a:pathLst>
            </a:custGeom>
            <a:solidFill>
              <a:srgbClr val="E15B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8" name="Freeform 983"/>
            <p:cNvSpPr>
              <a:spLocks/>
            </p:cNvSpPr>
            <p:nvPr/>
          </p:nvSpPr>
          <p:spPr bwMode="auto">
            <a:xfrm>
              <a:off x="2417611" y="2184542"/>
              <a:ext cx="587357" cy="259214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4" y="12"/>
                </a:cxn>
                <a:cxn ang="0">
                  <a:pos x="45" y="8"/>
                </a:cxn>
                <a:cxn ang="0">
                  <a:pos x="51" y="9"/>
                </a:cxn>
                <a:cxn ang="0">
                  <a:pos x="44" y="14"/>
                </a:cxn>
                <a:cxn ang="0">
                  <a:pos x="27" y="17"/>
                </a:cxn>
                <a:cxn ang="0">
                  <a:pos x="13" y="20"/>
                </a:cxn>
                <a:cxn ang="0">
                  <a:pos x="3" y="15"/>
                </a:cxn>
                <a:cxn ang="0">
                  <a:pos x="0" y="10"/>
                </a:cxn>
                <a:cxn ang="0">
                  <a:pos x="2" y="5"/>
                </a:cxn>
                <a:cxn ang="0">
                  <a:pos x="5" y="2"/>
                </a:cxn>
              </a:cxnLst>
              <a:rect l="0" t="0" r="r" b="b"/>
              <a:pathLst>
                <a:path w="51" h="21">
                  <a:moveTo>
                    <a:pt x="5" y="2"/>
                  </a:moveTo>
                  <a:cubicBezTo>
                    <a:pt x="9" y="4"/>
                    <a:pt x="16" y="12"/>
                    <a:pt x="24" y="12"/>
                  </a:cubicBezTo>
                  <a:cubicBezTo>
                    <a:pt x="32" y="12"/>
                    <a:pt x="41" y="12"/>
                    <a:pt x="45" y="8"/>
                  </a:cubicBezTo>
                  <a:cubicBezTo>
                    <a:pt x="49" y="3"/>
                    <a:pt x="50" y="5"/>
                    <a:pt x="51" y="9"/>
                  </a:cubicBezTo>
                  <a:cubicBezTo>
                    <a:pt x="51" y="12"/>
                    <a:pt x="49" y="13"/>
                    <a:pt x="44" y="14"/>
                  </a:cubicBezTo>
                  <a:cubicBezTo>
                    <a:pt x="38" y="16"/>
                    <a:pt x="31" y="14"/>
                    <a:pt x="27" y="17"/>
                  </a:cubicBezTo>
                  <a:cubicBezTo>
                    <a:pt x="23" y="20"/>
                    <a:pt x="15" y="20"/>
                    <a:pt x="13" y="20"/>
                  </a:cubicBezTo>
                  <a:cubicBezTo>
                    <a:pt x="10" y="21"/>
                    <a:pt x="3" y="18"/>
                    <a:pt x="3" y="15"/>
                  </a:cubicBezTo>
                  <a:cubicBezTo>
                    <a:pt x="2" y="12"/>
                    <a:pt x="0" y="10"/>
                    <a:pt x="0" y="10"/>
                  </a:cubicBezTo>
                  <a:cubicBezTo>
                    <a:pt x="1" y="8"/>
                    <a:pt x="1" y="7"/>
                    <a:pt x="2" y="5"/>
                  </a:cubicBezTo>
                  <a:cubicBezTo>
                    <a:pt x="2" y="5"/>
                    <a:pt x="1" y="0"/>
                    <a:pt x="5" y="2"/>
                  </a:cubicBezTo>
                  <a:close/>
                </a:path>
              </a:pathLst>
            </a:custGeom>
            <a:solidFill>
              <a:srgbClr val="E15C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49" name="Freeform 984"/>
            <p:cNvSpPr>
              <a:spLocks/>
            </p:cNvSpPr>
            <p:nvPr/>
          </p:nvSpPr>
          <p:spPr bwMode="auto">
            <a:xfrm>
              <a:off x="2429053" y="2196887"/>
              <a:ext cx="575840" cy="234526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3" y="11"/>
                </a:cxn>
                <a:cxn ang="0">
                  <a:pos x="44" y="7"/>
                </a:cxn>
                <a:cxn ang="0">
                  <a:pos x="50" y="8"/>
                </a:cxn>
                <a:cxn ang="0">
                  <a:pos x="43" y="13"/>
                </a:cxn>
                <a:cxn ang="0">
                  <a:pos x="26" y="16"/>
                </a:cxn>
                <a:cxn ang="0">
                  <a:pos x="12" y="19"/>
                </a:cxn>
                <a:cxn ang="0">
                  <a:pos x="2" y="14"/>
                </a:cxn>
                <a:cxn ang="0">
                  <a:pos x="0" y="9"/>
                </a:cxn>
                <a:cxn ang="0">
                  <a:pos x="1" y="4"/>
                </a:cxn>
                <a:cxn ang="0">
                  <a:pos x="4" y="2"/>
                </a:cxn>
              </a:cxnLst>
              <a:rect l="0" t="0" r="r" b="b"/>
              <a:pathLst>
                <a:path w="50" h="19">
                  <a:moveTo>
                    <a:pt x="4" y="2"/>
                  </a:moveTo>
                  <a:cubicBezTo>
                    <a:pt x="8" y="4"/>
                    <a:pt x="15" y="11"/>
                    <a:pt x="23" y="11"/>
                  </a:cubicBezTo>
                  <a:cubicBezTo>
                    <a:pt x="31" y="11"/>
                    <a:pt x="40" y="11"/>
                    <a:pt x="44" y="7"/>
                  </a:cubicBezTo>
                  <a:cubicBezTo>
                    <a:pt x="48" y="3"/>
                    <a:pt x="49" y="4"/>
                    <a:pt x="50" y="8"/>
                  </a:cubicBezTo>
                  <a:cubicBezTo>
                    <a:pt x="50" y="11"/>
                    <a:pt x="48" y="12"/>
                    <a:pt x="43" y="13"/>
                  </a:cubicBezTo>
                  <a:cubicBezTo>
                    <a:pt x="37" y="15"/>
                    <a:pt x="30" y="13"/>
                    <a:pt x="26" y="16"/>
                  </a:cubicBezTo>
                  <a:cubicBezTo>
                    <a:pt x="21" y="19"/>
                    <a:pt x="14" y="19"/>
                    <a:pt x="12" y="19"/>
                  </a:cubicBezTo>
                  <a:cubicBezTo>
                    <a:pt x="9" y="19"/>
                    <a:pt x="3" y="17"/>
                    <a:pt x="2" y="14"/>
                  </a:cubicBezTo>
                  <a:cubicBezTo>
                    <a:pt x="1" y="11"/>
                    <a:pt x="0" y="9"/>
                    <a:pt x="0" y="9"/>
                  </a:cubicBezTo>
                  <a:cubicBezTo>
                    <a:pt x="0" y="7"/>
                    <a:pt x="1" y="6"/>
                    <a:pt x="1" y="4"/>
                  </a:cubicBezTo>
                  <a:cubicBezTo>
                    <a:pt x="1" y="4"/>
                    <a:pt x="0" y="0"/>
                    <a:pt x="4" y="2"/>
                  </a:cubicBezTo>
                  <a:close/>
                </a:path>
              </a:pathLst>
            </a:custGeom>
            <a:solidFill>
              <a:srgbClr val="E25E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0" name="Freeform 985"/>
            <p:cNvSpPr>
              <a:spLocks/>
            </p:cNvSpPr>
            <p:nvPr/>
          </p:nvSpPr>
          <p:spPr bwMode="auto">
            <a:xfrm>
              <a:off x="2429053" y="2196887"/>
              <a:ext cx="575840" cy="234526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3" y="11"/>
                </a:cxn>
                <a:cxn ang="0">
                  <a:pos x="44" y="7"/>
                </a:cxn>
                <a:cxn ang="0">
                  <a:pos x="50" y="8"/>
                </a:cxn>
                <a:cxn ang="0">
                  <a:pos x="42" y="13"/>
                </a:cxn>
                <a:cxn ang="0">
                  <a:pos x="26" y="16"/>
                </a:cxn>
                <a:cxn ang="0">
                  <a:pos x="12" y="18"/>
                </a:cxn>
                <a:cxn ang="0">
                  <a:pos x="3" y="14"/>
                </a:cxn>
                <a:cxn ang="0">
                  <a:pos x="0" y="9"/>
                </a:cxn>
                <a:cxn ang="0">
                  <a:pos x="1" y="4"/>
                </a:cxn>
                <a:cxn ang="0">
                  <a:pos x="4" y="2"/>
                </a:cxn>
              </a:cxnLst>
              <a:rect l="0" t="0" r="r" b="b"/>
              <a:pathLst>
                <a:path w="50" h="19">
                  <a:moveTo>
                    <a:pt x="4" y="2"/>
                  </a:moveTo>
                  <a:cubicBezTo>
                    <a:pt x="8" y="4"/>
                    <a:pt x="15" y="11"/>
                    <a:pt x="23" y="11"/>
                  </a:cubicBezTo>
                  <a:cubicBezTo>
                    <a:pt x="31" y="11"/>
                    <a:pt x="40" y="12"/>
                    <a:pt x="44" y="7"/>
                  </a:cubicBezTo>
                  <a:cubicBezTo>
                    <a:pt x="48" y="3"/>
                    <a:pt x="49" y="4"/>
                    <a:pt x="50" y="8"/>
                  </a:cubicBezTo>
                  <a:cubicBezTo>
                    <a:pt x="50" y="11"/>
                    <a:pt x="48" y="11"/>
                    <a:pt x="42" y="13"/>
                  </a:cubicBezTo>
                  <a:cubicBezTo>
                    <a:pt x="37" y="14"/>
                    <a:pt x="30" y="13"/>
                    <a:pt x="26" y="16"/>
                  </a:cubicBezTo>
                  <a:cubicBezTo>
                    <a:pt x="21" y="19"/>
                    <a:pt x="14" y="18"/>
                    <a:pt x="12" y="18"/>
                  </a:cubicBezTo>
                  <a:cubicBezTo>
                    <a:pt x="10" y="19"/>
                    <a:pt x="3" y="16"/>
                    <a:pt x="3" y="14"/>
                  </a:cubicBezTo>
                  <a:cubicBezTo>
                    <a:pt x="2" y="11"/>
                    <a:pt x="0" y="9"/>
                    <a:pt x="0" y="9"/>
                  </a:cubicBezTo>
                  <a:cubicBezTo>
                    <a:pt x="0" y="7"/>
                    <a:pt x="1" y="6"/>
                    <a:pt x="1" y="4"/>
                  </a:cubicBezTo>
                  <a:cubicBezTo>
                    <a:pt x="1" y="4"/>
                    <a:pt x="0" y="0"/>
                    <a:pt x="4" y="2"/>
                  </a:cubicBezTo>
                  <a:close/>
                </a:path>
              </a:pathLst>
            </a:custGeom>
            <a:solidFill>
              <a:srgbClr val="E35F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1" name="Freeform 986"/>
            <p:cNvSpPr>
              <a:spLocks/>
            </p:cNvSpPr>
            <p:nvPr/>
          </p:nvSpPr>
          <p:spPr bwMode="auto">
            <a:xfrm>
              <a:off x="2429053" y="2197089"/>
              <a:ext cx="575840" cy="222183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3" y="11"/>
                </a:cxn>
                <a:cxn ang="0">
                  <a:pos x="44" y="7"/>
                </a:cxn>
                <a:cxn ang="0">
                  <a:pos x="50" y="8"/>
                </a:cxn>
                <a:cxn ang="0">
                  <a:pos x="42" y="13"/>
                </a:cxn>
                <a:cxn ang="0">
                  <a:pos x="26" y="16"/>
                </a:cxn>
                <a:cxn ang="0">
                  <a:pos x="12" y="18"/>
                </a:cxn>
                <a:cxn ang="0">
                  <a:pos x="3" y="13"/>
                </a:cxn>
                <a:cxn ang="0">
                  <a:pos x="0" y="9"/>
                </a:cxn>
                <a:cxn ang="0">
                  <a:pos x="2" y="5"/>
                </a:cxn>
                <a:cxn ang="0">
                  <a:pos x="4" y="2"/>
                </a:cxn>
              </a:cxnLst>
              <a:rect l="0" t="0" r="r" b="b"/>
              <a:pathLst>
                <a:path w="50" h="18">
                  <a:moveTo>
                    <a:pt x="4" y="2"/>
                  </a:moveTo>
                  <a:cubicBezTo>
                    <a:pt x="8" y="4"/>
                    <a:pt x="15" y="11"/>
                    <a:pt x="23" y="11"/>
                  </a:cubicBezTo>
                  <a:cubicBezTo>
                    <a:pt x="31" y="11"/>
                    <a:pt x="40" y="12"/>
                    <a:pt x="44" y="7"/>
                  </a:cubicBezTo>
                  <a:cubicBezTo>
                    <a:pt x="48" y="3"/>
                    <a:pt x="49" y="4"/>
                    <a:pt x="50" y="8"/>
                  </a:cubicBezTo>
                  <a:cubicBezTo>
                    <a:pt x="50" y="11"/>
                    <a:pt x="48" y="11"/>
                    <a:pt x="42" y="13"/>
                  </a:cubicBezTo>
                  <a:cubicBezTo>
                    <a:pt x="37" y="14"/>
                    <a:pt x="30" y="13"/>
                    <a:pt x="26" y="16"/>
                  </a:cubicBezTo>
                  <a:cubicBezTo>
                    <a:pt x="21" y="18"/>
                    <a:pt x="13" y="18"/>
                    <a:pt x="12" y="18"/>
                  </a:cubicBezTo>
                  <a:cubicBezTo>
                    <a:pt x="10" y="18"/>
                    <a:pt x="4" y="16"/>
                    <a:pt x="3" y="13"/>
                  </a:cubicBezTo>
                  <a:cubicBezTo>
                    <a:pt x="2" y="11"/>
                    <a:pt x="0" y="9"/>
                    <a:pt x="0" y="9"/>
                  </a:cubicBezTo>
                  <a:cubicBezTo>
                    <a:pt x="0" y="7"/>
                    <a:pt x="1" y="6"/>
                    <a:pt x="2" y="5"/>
                  </a:cubicBezTo>
                  <a:cubicBezTo>
                    <a:pt x="2" y="5"/>
                    <a:pt x="0" y="0"/>
                    <a:pt x="4" y="2"/>
                  </a:cubicBezTo>
                  <a:close/>
                </a:path>
              </a:pathLst>
            </a:custGeom>
            <a:solidFill>
              <a:srgbClr val="E461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2" name="Freeform 987"/>
            <p:cNvSpPr>
              <a:spLocks/>
            </p:cNvSpPr>
            <p:nvPr/>
          </p:nvSpPr>
          <p:spPr bwMode="auto">
            <a:xfrm>
              <a:off x="2429053" y="2197089"/>
              <a:ext cx="575840" cy="222183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3" y="12"/>
                </a:cxn>
                <a:cxn ang="0">
                  <a:pos x="44" y="8"/>
                </a:cxn>
                <a:cxn ang="0">
                  <a:pos x="50" y="8"/>
                </a:cxn>
                <a:cxn ang="0">
                  <a:pos x="42" y="12"/>
                </a:cxn>
                <a:cxn ang="0">
                  <a:pos x="25" y="15"/>
                </a:cxn>
                <a:cxn ang="0">
                  <a:pos x="12" y="18"/>
                </a:cxn>
                <a:cxn ang="0">
                  <a:pos x="4" y="13"/>
                </a:cxn>
                <a:cxn ang="0">
                  <a:pos x="0" y="9"/>
                </a:cxn>
                <a:cxn ang="0">
                  <a:pos x="2" y="5"/>
                </a:cxn>
                <a:cxn ang="0">
                  <a:pos x="4" y="2"/>
                </a:cxn>
              </a:cxnLst>
              <a:rect l="0" t="0" r="r" b="b"/>
              <a:pathLst>
                <a:path w="50" h="18">
                  <a:moveTo>
                    <a:pt x="4" y="2"/>
                  </a:moveTo>
                  <a:cubicBezTo>
                    <a:pt x="8" y="4"/>
                    <a:pt x="15" y="12"/>
                    <a:pt x="23" y="12"/>
                  </a:cubicBezTo>
                  <a:cubicBezTo>
                    <a:pt x="31" y="12"/>
                    <a:pt x="40" y="12"/>
                    <a:pt x="44" y="8"/>
                  </a:cubicBezTo>
                  <a:cubicBezTo>
                    <a:pt x="48" y="3"/>
                    <a:pt x="49" y="4"/>
                    <a:pt x="50" y="8"/>
                  </a:cubicBezTo>
                  <a:cubicBezTo>
                    <a:pt x="50" y="11"/>
                    <a:pt x="48" y="11"/>
                    <a:pt x="42" y="12"/>
                  </a:cubicBezTo>
                  <a:cubicBezTo>
                    <a:pt x="37" y="14"/>
                    <a:pt x="30" y="12"/>
                    <a:pt x="25" y="15"/>
                  </a:cubicBezTo>
                  <a:cubicBezTo>
                    <a:pt x="21" y="18"/>
                    <a:pt x="13" y="18"/>
                    <a:pt x="12" y="18"/>
                  </a:cubicBezTo>
                  <a:cubicBezTo>
                    <a:pt x="10" y="18"/>
                    <a:pt x="4" y="15"/>
                    <a:pt x="4" y="13"/>
                  </a:cubicBezTo>
                  <a:cubicBezTo>
                    <a:pt x="3" y="11"/>
                    <a:pt x="0" y="9"/>
                    <a:pt x="0" y="9"/>
                  </a:cubicBezTo>
                  <a:cubicBezTo>
                    <a:pt x="1" y="7"/>
                    <a:pt x="1" y="6"/>
                    <a:pt x="2" y="5"/>
                  </a:cubicBezTo>
                  <a:cubicBezTo>
                    <a:pt x="2" y="5"/>
                    <a:pt x="0" y="0"/>
                    <a:pt x="4" y="2"/>
                  </a:cubicBezTo>
                  <a:close/>
                </a:path>
              </a:pathLst>
            </a:custGeom>
            <a:solidFill>
              <a:srgbClr val="E562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3" name="Freeform 988"/>
            <p:cNvSpPr>
              <a:spLocks/>
            </p:cNvSpPr>
            <p:nvPr/>
          </p:nvSpPr>
          <p:spPr bwMode="auto">
            <a:xfrm>
              <a:off x="2429053" y="2209230"/>
              <a:ext cx="575840" cy="209840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23" y="11"/>
                </a:cxn>
                <a:cxn ang="0">
                  <a:pos x="44" y="7"/>
                </a:cxn>
                <a:cxn ang="0">
                  <a:pos x="50" y="7"/>
                </a:cxn>
                <a:cxn ang="0">
                  <a:pos x="42" y="11"/>
                </a:cxn>
                <a:cxn ang="0">
                  <a:pos x="25" y="14"/>
                </a:cxn>
                <a:cxn ang="0">
                  <a:pos x="12" y="16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4" y="1"/>
                </a:cxn>
              </a:cxnLst>
              <a:rect l="0" t="0" r="r" b="b"/>
              <a:pathLst>
                <a:path w="50" h="17">
                  <a:moveTo>
                    <a:pt x="4" y="1"/>
                  </a:moveTo>
                  <a:cubicBezTo>
                    <a:pt x="8" y="3"/>
                    <a:pt x="15" y="11"/>
                    <a:pt x="23" y="11"/>
                  </a:cubicBezTo>
                  <a:cubicBezTo>
                    <a:pt x="31" y="11"/>
                    <a:pt x="40" y="11"/>
                    <a:pt x="44" y="7"/>
                  </a:cubicBezTo>
                  <a:cubicBezTo>
                    <a:pt x="48" y="2"/>
                    <a:pt x="49" y="3"/>
                    <a:pt x="50" y="7"/>
                  </a:cubicBezTo>
                  <a:cubicBezTo>
                    <a:pt x="50" y="10"/>
                    <a:pt x="48" y="10"/>
                    <a:pt x="42" y="11"/>
                  </a:cubicBezTo>
                  <a:cubicBezTo>
                    <a:pt x="36" y="13"/>
                    <a:pt x="30" y="11"/>
                    <a:pt x="25" y="14"/>
                  </a:cubicBezTo>
                  <a:cubicBezTo>
                    <a:pt x="21" y="17"/>
                    <a:pt x="13" y="16"/>
                    <a:pt x="12" y="16"/>
                  </a:cubicBezTo>
                  <a:cubicBezTo>
                    <a:pt x="10" y="16"/>
                    <a:pt x="5" y="14"/>
                    <a:pt x="4" y="12"/>
                  </a:cubicBezTo>
                  <a:cubicBezTo>
                    <a:pt x="3" y="10"/>
                    <a:pt x="0" y="8"/>
                    <a:pt x="0" y="8"/>
                  </a:cubicBezTo>
                  <a:lnTo>
                    <a:pt x="2" y="4"/>
                  </a:lnTo>
                  <a:cubicBezTo>
                    <a:pt x="2" y="4"/>
                    <a:pt x="0" y="0"/>
                    <a:pt x="4" y="1"/>
                  </a:cubicBezTo>
                  <a:close/>
                </a:path>
              </a:pathLst>
            </a:custGeom>
            <a:solidFill>
              <a:srgbClr val="E66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4" name="Freeform 989"/>
            <p:cNvSpPr>
              <a:spLocks/>
            </p:cNvSpPr>
            <p:nvPr/>
          </p:nvSpPr>
          <p:spPr bwMode="auto">
            <a:xfrm>
              <a:off x="2947310" y="1184725"/>
              <a:ext cx="2291842" cy="1135603"/>
            </a:xfrm>
            <a:custGeom>
              <a:avLst/>
              <a:gdLst/>
              <a:ahLst/>
              <a:cxnLst>
                <a:cxn ang="0">
                  <a:pos x="2" y="78"/>
                </a:cxn>
                <a:cxn ang="0">
                  <a:pos x="10" y="67"/>
                </a:cxn>
                <a:cxn ang="0">
                  <a:pos x="18" y="58"/>
                </a:cxn>
                <a:cxn ang="0">
                  <a:pos x="33" y="49"/>
                </a:cxn>
                <a:cxn ang="0">
                  <a:pos x="40" y="43"/>
                </a:cxn>
                <a:cxn ang="0">
                  <a:pos x="59" y="38"/>
                </a:cxn>
                <a:cxn ang="0">
                  <a:pos x="79" y="35"/>
                </a:cxn>
                <a:cxn ang="0">
                  <a:pos x="101" y="25"/>
                </a:cxn>
                <a:cxn ang="0">
                  <a:pos x="122" y="21"/>
                </a:cxn>
                <a:cxn ang="0">
                  <a:pos x="140" y="13"/>
                </a:cxn>
                <a:cxn ang="0">
                  <a:pos x="163" y="8"/>
                </a:cxn>
                <a:cxn ang="0">
                  <a:pos x="174" y="4"/>
                </a:cxn>
                <a:cxn ang="0">
                  <a:pos x="193" y="5"/>
                </a:cxn>
                <a:cxn ang="0">
                  <a:pos x="189" y="19"/>
                </a:cxn>
                <a:cxn ang="0">
                  <a:pos x="176" y="25"/>
                </a:cxn>
                <a:cxn ang="0">
                  <a:pos x="162" y="44"/>
                </a:cxn>
                <a:cxn ang="0">
                  <a:pos x="140" y="57"/>
                </a:cxn>
                <a:cxn ang="0">
                  <a:pos x="101" y="62"/>
                </a:cxn>
                <a:cxn ang="0">
                  <a:pos x="66" y="71"/>
                </a:cxn>
                <a:cxn ang="0">
                  <a:pos x="31" y="86"/>
                </a:cxn>
                <a:cxn ang="0">
                  <a:pos x="11" y="90"/>
                </a:cxn>
                <a:cxn ang="0">
                  <a:pos x="2" y="78"/>
                </a:cxn>
              </a:cxnLst>
              <a:rect l="0" t="0" r="r" b="b"/>
              <a:pathLst>
                <a:path w="199" h="92">
                  <a:moveTo>
                    <a:pt x="2" y="78"/>
                  </a:moveTo>
                  <a:cubicBezTo>
                    <a:pt x="4" y="76"/>
                    <a:pt x="5" y="70"/>
                    <a:pt x="10" y="67"/>
                  </a:cubicBezTo>
                  <a:cubicBezTo>
                    <a:pt x="16" y="65"/>
                    <a:pt x="15" y="62"/>
                    <a:pt x="18" y="58"/>
                  </a:cubicBezTo>
                  <a:cubicBezTo>
                    <a:pt x="21" y="54"/>
                    <a:pt x="26" y="50"/>
                    <a:pt x="33" y="49"/>
                  </a:cubicBezTo>
                  <a:cubicBezTo>
                    <a:pt x="41" y="49"/>
                    <a:pt x="37" y="46"/>
                    <a:pt x="40" y="43"/>
                  </a:cubicBezTo>
                  <a:cubicBezTo>
                    <a:pt x="43" y="41"/>
                    <a:pt x="54" y="38"/>
                    <a:pt x="59" y="38"/>
                  </a:cubicBezTo>
                  <a:cubicBezTo>
                    <a:pt x="64" y="37"/>
                    <a:pt x="71" y="38"/>
                    <a:pt x="79" y="35"/>
                  </a:cubicBezTo>
                  <a:cubicBezTo>
                    <a:pt x="88" y="31"/>
                    <a:pt x="94" y="27"/>
                    <a:pt x="101" y="25"/>
                  </a:cubicBezTo>
                  <a:cubicBezTo>
                    <a:pt x="108" y="23"/>
                    <a:pt x="114" y="22"/>
                    <a:pt x="122" y="21"/>
                  </a:cubicBezTo>
                  <a:cubicBezTo>
                    <a:pt x="130" y="21"/>
                    <a:pt x="134" y="16"/>
                    <a:pt x="140" y="13"/>
                  </a:cubicBezTo>
                  <a:cubicBezTo>
                    <a:pt x="147" y="10"/>
                    <a:pt x="155" y="9"/>
                    <a:pt x="163" y="8"/>
                  </a:cubicBezTo>
                  <a:cubicBezTo>
                    <a:pt x="171" y="7"/>
                    <a:pt x="168" y="9"/>
                    <a:pt x="174" y="4"/>
                  </a:cubicBezTo>
                  <a:cubicBezTo>
                    <a:pt x="180" y="0"/>
                    <a:pt x="188" y="3"/>
                    <a:pt x="193" y="5"/>
                  </a:cubicBezTo>
                  <a:cubicBezTo>
                    <a:pt x="199" y="7"/>
                    <a:pt x="193" y="16"/>
                    <a:pt x="189" y="19"/>
                  </a:cubicBezTo>
                  <a:cubicBezTo>
                    <a:pt x="185" y="21"/>
                    <a:pt x="180" y="21"/>
                    <a:pt x="176" y="25"/>
                  </a:cubicBezTo>
                  <a:cubicBezTo>
                    <a:pt x="172" y="29"/>
                    <a:pt x="164" y="40"/>
                    <a:pt x="162" y="44"/>
                  </a:cubicBezTo>
                  <a:cubicBezTo>
                    <a:pt x="159" y="48"/>
                    <a:pt x="150" y="55"/>
                    <a:pt x="140" y="57"/>
                  </a:cubicBezTo>
                  <a:cubicBezTo>
                    <a:pt x="129" y="59"/>
                    <a:pt x="109" y="59"/>
                    <a:pt x="101" y="62"/>
                  </a:cubicBezTo>
                  <a:cubicBezTo>
                    <a:pt x="93" y="64"/>
                    <a:pt x="77" y="65"/>
                    <a:pt x="66" y="71"/>
                  </a:cubicBezTo>
                  <a:cubicBezTo>
                    <a:pt x="56" y="77"/>
                    <a:pt x="39" y="84"/>
                    <a:pt x="31" y="86"/>
                  </a:cubicBezTo>
                  <a:cubicBezTo>
                    <a:pt x="23" y="88"/>
                    <a:pt x="16" y="92"/>
                    <a:pt x="11" y="90"/>
                  </a:cubicBezTo>
                  <a:cubicBezTo>
                    <a:pt x="6" y="88"/>
                    <a:pt x="0" y="80"/>
                    <a:pt x="2" y="78"/>
                  </a:cubicBezTo>
                  <a:close/>
                </a:path>
              </a:pathLst>
            </a:custGeom>
            <a:solidFill>
              <a:srgbClr val="D545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5" name="Freeform 990"/>
            <p:cNvSpPr>
              <a:spLocks/>
            </p:cNvSpPr>
            <p:nvPr/>
          </p:nvSpPr>
          <p:spPr bwMode="auto">
            <a:xfrm>
              <a:off x="2958826" y="1184725"/>
              <a:ext cx="2280326" cy="1135603"/>
            </a:xfrm>
            <a:custGeom>
              <a:avLst/>
              <a:gdLst/>
              <a:ahLst/>
              <a:cxnLst>
                <a:cxn ang="0">
                  <a:pos x="1" y="78"/>
                </a:cxn>
                <a:cxn ang="0">
                  <a:pos x="9" y="68"/>
                </a:cxn>
                <a:cxn ang="0">
                  <a:pos x="17" y="58"/>
                </a:cxn>
                <a:cxn ang="0">
                  <a:pos x="32" y="50"/>
                </a:cxn>
                <a:cxn ang="0">
                  <a:pos x="39" y="44"/>
                </a:cxn>
                <a:cxn ang="0">
                  <a:pos x="59" y="38"/>
                </a:cxn>
                <a:cxn ang="0">
                  <a:pos x="79" y="35"/>
                </a:cxn>
                <a:cxn ang="0">
                  <a:pos x="100" y="26"/>
                </a:cxn>
                <a:cxn ang="0">
                  <a:pos x="121" y="22"/>
                </a:cxn>
                <a:cxn ang="0">
                  <a:pos x="139" y="13"/>
                </a:cxn>
                <a:cxn ang="0">
                  <a:pos x="162" y="8"/>
                </a:cxn>
                <a:cxn ang="0">
                  <a:pos x="173" y="5"/>
                </a:cxn>
                <a:cxn ang="0">
                  <a:pos x="192" y="5"/>
                </a:cxn>
                <a:cxn ang="0">
                  <a:pos x="188" y="18"/>
                </a:cxn>
                <a:cxn ang="0">
                  <a:pos x="175" y="25"/>
                </a:cxn>
                <a:cxn ang="0">
                  <a:pos x="160" y="44"/>
                </a:cxn>
                <a:cxn ang="0">
                  <a:pos x="139" y="56"/>
                </a:cxn>
                <a:cxn ang="0">
                  <a:pos x="100" y="61"/>
                </a:cxn>
                <a:cxn ang="0">
                  <a:pos x="65" y="70"/>
                </a:cxn>
                <a:cxn ang="0">
                  <a:pos x="30" y="86"/>
                </a:cxn>
                <a:cxn ang="0">
                  <a:pos x="11" y="90"/>
                </a:cxn>
                <a:cxn ang="0">
                  <a:pos x="1" y="78"/>
                </a:cxn>
              </a:cxnLst>
              <a:rect l="0" t="0" r="r" b="b"/>
              <a:pathLst>
                <a:path w="198" h="92">
                  <a:moveTo>
                    <a:pt x="1" y="78"/>
                  </a:moveTo>
                  <a:cubicBezTo>
                    <a:pt x="3" y="76"/>
                    <a:pt x="4" y="70"/>
                    <a:pt x="9" y="68"/>
                  </a:cubicBezTo>
                  <a:cubicBezTo>
                    <a:pt x="15" y="65"/>
                    <a:pt x="14" y="63"/>
                    <a:pt x="17" y="58"/>
                  </a:cubicBezTo>
                  <a:cubicBezTo>
                    <a:pt x="21" y="54"/>
                    <a:pt x="25" y="50"/>
                    <a:pt x="32" y="50"/>
                  </a:cubicBezTo>
                  <a:cubicBezTo>
                    <a:pt x="40" y="49"/>
                    <a:pt x="36" y="46"/>
                    <a:pt x="39" y="44"/>
                  </a:cubicBezTo>
                  <a:cubicBezTo>
                    <a:pt x="42" y="41"/>
                    <a:pt x="54" y="38"/>
                    <a:pt x="59" y="38"/>
                  </a:cubicBezTo>
                  <a:cubicBezTo>
                    <a:pt x="64" y="37"/>
                    <a:pt x="70" y="38"/>
                    <a:pt x="79" y="35"/>
                  </a:cubicBezTo>
                  <a:cubicBezTo>
                    <a:pt x="87" y="31"/>
                    <a:pt x="93" y="28"/>
                    <a:pt x="100" y="26"/>
                  </a:cubicBezTo>
                  <a:cubicBezTo>
                    <a:pt x="107" y="24"/>
                    <a:pt x="113" y="23"/>
                    <a:pt x="121" y="22"/>
                  </a:cubicBezTo>
                  <a:cubicBezTo>
                    <a:pt x="129" y="21"/>
                    <a:pt x="133" y="16"/>
                    <a:pt x="139" y="13"/>
                  </a:cubicBezTo>
                  <a:cubicBezTo>
                    <a:pt x="146" y="11"/>
                    <a:pt x="154" y="9"/>
                    <a:pt x="162" y="8"/>
                  </a:cubicBezTo>
                  <a:cubicBezTo>
                    <a:pt x="170" y="7"/>
                    <a:pt x="167" y="10"/>
                    <a:pt x="173" y="5"/>
                  </a:cubicBezTo>
                  <a:cubicBezTo>
                    <a:pt x="179" y="0"/>
                    <a:pt x="187" y="3"/>
                    <a:pt x="192" y="5"/>
                  </a:cubicBezTo>
                  <a:cubicBezTo>
                    <a:pt x="198" y="7"/>
                    <a:pt x="192" y="16"/>
                    <a:pt x="188" y="18"/>
                  </a:cubicBezTo>
                  <a:cubicBezTo>
                    <a:pt x="184" y="21"/>
                    <a:pt x="179" y="21"/>
                    <a:pt x="175" y="25"/>
                  </a:cubicBezTo>
                  <a:cubicBezTo>
                    <a:pt x="171" y="29"/>
                    <a:pt x="163" y="40"/>
                    <a:pt x="160" y="44"/>
                  </a:cubicBezTo>
                  <a:cubicBezTo>
                    <a:pt x="158" y="47"/>
                    <a:pt x="149" y="54"/>
                    <a:pt x="139" y="56"/>
                  </a:cubicBezTo>
                  <a:cubicBezTo>
                    <a:pt x="128" y="58"/>
                    <a:pt x="109" y="58"/>
                    <a:pt x="100" y="61"/>
                  </a:cubicBezTo>
                  <a:cubicBezTo>
                    <a:pt x="92" y="63"/>
                    <a:pt x="76" y="64"/>
                    <a:pt x="65" y="70"/>
                  </a:cubicBezTo>
                  <a:cubicBezTo>
                    <a:pt x="55" y="76"/>
                    <a:pt x="38" y="84"/>
                    <a:pt x="30" y="86"/>
                  </a:cubicBezTo>
                  <a:cubicBezTo>
                    <a:pt x="22" y="88"/>
                    <a:pt x="16" y="92"/>
                    <a:pt x="11" y="90"/>
                  </a:cubicBezTo>
                  <a:cubicBezTo>
                    <a:pt x="6" y="88"/>
                    <a:pt x="0" y="80"/>
                    <a:pt x="1" y="78"/>
                  </a:cubicBezTo>
                  <a:close/>
                </a:path>
              </a:pathLst>
            </a:custGeom>
            <a:solidFill>
              <a:srgbClr val="D546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6" name="Freeform 991"/>
            <p:cNvSpPr>
              <a:spLocks/>
            </p:cNvSpPr>
            <p:nvPr/>
          </p:nvSpPr>
          <p:spPr bwMode="auto">
            <a:xfrm>
              <a:off x="2958826" y="1184725"/>
              <a:ext cx="2280326" cy="1135603"/>
            </a:xfrm>
            <a:custGeom>
              <a:avLst/>
              <a:gdLst/>
              <a:ahLst/>
              <a:cxnLst>
                <a:cxn ang="0">
                  <a:pos x="2" y="78"/>
                </a:cxn>
                <a:cxn ang="0">
                  <a:pos x="9" y="68"/>
                </a:cxn>
                <a:cxn ang="0">
                  <a:pos x="18" y="59"/>
                </a:cxn>
                <a:cxn ang="0">
                  <a:pos x="32" y="50"/>
                </a:cxn>
                <a:cxn ang="0">
                  <a:pos x="39" y="44"/>
                </a:cxn>
                <a:cxn ang="0">
                  <a:pos x="59" y="38"/>
                </a:cxn>
                <a:cxn ang="0">
                  <a:pos x="79" y="35"/>
                </a:cxn>
                <a:cxn ang="0">
                  <a:pos x="100" y="26"/>
                </a:cxn>
                <a:cxn ang="0">
                  <a:pos x="121" y="22"/>
                </a:cxn>
                <a:cxn ang="0">
                  <a:pos x="139" y="14"/>
                </a:cxn>
                <a:cxn ang="0">
                  <a:pos x="162" y="8"/>
                </a:cxn>
                <a:cxn ang="0">
                  <a:pos x="173" y="5"/>
                </a:cxn>
                <a:cxn ang="0">
                  <a:pos x="192" y="5"/>
                </a:cxn>
                <a:cxn ang="0">
                  <a:pos x="188" y="18"/>
                </a:cxn>
                <a:cxn ang="0">
                  <a:pos x="175" y="25"/>
                </a:cxn>
                <a:cxn ang="0">
                  <a:pos x="160" y="43"/>
                </a:cxn>
                <a:cxn ang="0">
                  <a:pos x="139" y="56"/>
                </a:cxn>
                <a:cxn ang="0">
                  <a:pos x="101" y="60"/>
                </a:cxn>
                <a:cxn ang="0">
                  <a:pos x="65" y="69"/>
                </a:cxn>
                <a:cxn ang="0">
                  <a:pos x="30" y="85"/>
                </a:cxn>
                <a:cxn ang="0">
                  <a:pos x="11" y="90"/>
                </a:cxn>
                <a:cxn ang="0">
                  <a:pos x="2" y="78"/>
                </a:cxn>
              </a:cxnLst>
              <a:rect l="0" t="0" r="r" b="b"/>
              <a:pathLst>
                <a:path w="198" h="92">
                  <a:moveTo>
                    <a:pt x="2" y="78"/>
                  </a:moveTo>
                  <a:cubicBezTo>
                    <a:pt x="4" y="76"/>
                    <a:pt x="4" y="70"/>
                    <a:pt x="9" y="68"/>
                  </a:cubicBezTo>
                  <a:cubicBezTo>
                    <a:pt x="15" y="65"/>
                    <a:pt x="14" y="63"/>
                    <a:pt x="18" y="59"/>
                  </a:cubicBezTo>
                  <a:cubicBezTo>
                    <a:pt x="21" y="54"/>
                    <a:pt x="25" y="50"/>
                    <a:pt x="32" y="50"/>
                  </a:cubicBezTo>
                  <a:cubicBezTo>
                    <a:pt x="40" y="49"/>
                    <a:pt x="36" y="46"/>
                    <a:pt x="39" y="44"/>
                  </a:cubicBezTo>
                  <a:cubicBezTo>
                    <a:pt x="43" y="41"/>
                    <a:pt x="54" y="38"/>
                    <a:pt x="59" y="38"/>
                  </a:cubicBezTo>
                  <a:cubicBezTo>
                    <a:pt x="64" y="37"/>
                    <a:pt x="70" y="39"/>
                    <a:pt x="79" y="35"/>
                  </a:cubicBezTo>
                  <a:cubicBezTo>
                    <a:pt x="87" y="32"/>
                    <a:pt x="93" y="28"/>
                    <a:pt x="100" y="26"/>
                  </a:cubicBezTo>
                  <a:cubicBezTo>
                    <a:pt x="107" y="24"/>
                    <a:pt x="113" y="23"/>
                    <a:pt x="121" y="22"/>
                  </a:cubicBezTo>
                  <a:cubicBezTo>
                    <a:pt x="129" y="21"/>
                    <a:pt x="133" y="17"/>
                    <a:pt x="139" y="14"/>
                  </a:cubicBezTo>
                  <a:cubicBezTo>
                    <a:pt x="146" y="11"/>
                    <a:pt x="153" y="9"/>
                    <a:pt x="162" y="8"/>
                  </a:cubicBezTo>
                  <a:cubicBezTo>
                    <a:pt x="170" y="7"/>
                    <a:pt x="167" y="10"/>
                    <a:pt x="173" y="5"/>
                  </a:cubicBezTo>
                  <a:cubicBezTo>
                    <a:pt x="179" y="0"/>
                    <a:pt x="186" y="3"/>
                    <a:pt x="192" y="5"/>
                  </a:cubicBezTo>
                  <a:cubicBezTo>
                    <a:pt x="198" y="7"/>
                    <a:pt x="192" y="16"/>
                    <a:pt x="188" y="18"/>
                  </a:cubicBezTo>
                  <a:cubicBezTo>
                    <a:pt x="184" y="21"/>
                    <a:pt x="178" y="21"/>
                    <a:pt x="175" y="25"/>
                  </a:cubicBezTo>
                  <a:cubicBezTo>
                    <a:pt x="171" y="29"/>
                    <a:pt x="163" y="39"/>
                    <a:pt x="160" y="43"/>
                  </a:cubicBezTo>
                  <a:cubicBezTo>
                    <a:pt x="158" y="47"/>
                    <a:pt x="149" y="54"/>
                    <a:pt x="139" y="56"/>
                  </a:cubicBezTo>
                  <a:cubicBezTo>
                    <a:pt x="128" y="58"/>
                    <a:pt x="109" y="58"/>
                    <a:pt x="101" y="60"/>
                  </a:cubicBezTo>
                  <a:cubicBezTo>
                    <a:pt x="93" y="63"/>
                    <a:pt x="76" y="63"/>
                    <a:pt x="65" y="69"/>
                  </a:cubicBezTo>
                  <a:cubicBezTo>
                    <a:pt x="55" y="75"/>
                    <a:pt x="38" y="83"/>
                    <a:pt x="30" y="85"/>
                  </a:cubicBezTo>
                  <a:cubicBezTo>
                    <a:pt x="22" y="87"/>
                    <a:pt x="16" y="92"/>
                    <a:pt x="11" y="90"/>
                  </a:cubicBezTo>
                  <a:cubicBezTo>
                    <a:pt x="6" y="88"/>
                    <a:pt x="0" y="80"/>
                    <a:pt x="2" y="78"/>
                  </a:cubicBezTo>
                  <a:close/>
                </a:path>
              </a:pathLst>
            </a:custGeom>
            <a:solidFill>
              <a:srgbClr val="D547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7" name="Freeform 992"/>
            <p:cNvSpPr>
              <a:spLocks/>
            </p:cNvSpPr>
            <p:nvPr/>
          </p:nvSpPr>
          <p:spPr bwMode="auto">
            <a:xfrm>
              <a:off x="2958925" y="1197061"/>
              <a:ext cx="2268809" cy="1110916"/>
            </a:xfrm>
            <a:custGeom>
              <a:avLst/>
              <a:gdLst/>
              <a:ahLst/>
              <a:cxnLst>
                <a:cxn ang="0">
                  <a:pos x="2" y="77"/>
                </a:cxn>
                <a:cxn ang="0">
                  <a:pos x="9" y="67"/>
                </a:cxn>
                <a:cxn ang="0">
                  <a:pos x="18" y="58"/>
                </a:cxn>
                <a:cxn ang="0">
                  <a:pos x="33" y="49"/>
                </a:cxn>
                <a:cxn ang="0">
                  <a:pos x="40" y="43"/>
                </a:cxn>
                <a:cxn ang="0">
                  <a:pos x="59" y="37"/>
                </a:cxn>
                <a:cxn ang="0">
                  <a:pos x="79" y="34"/>
                </a:cxn>
                <a:cxn ang="0">
                  <a:pos x="100" y="25"/>
                </a:cxn>
                <a:cxn ang="0">
                  <a:pos x="121" y="21"/>
                </a:cxn>
                <a:cxn ang="0">
                  <a:pos x="139" y="13"/>
                </a:cxn>
                <a:cxn ang="0">
                  <a:pos x="161" y="8"/>
                </a:cxn>
                <a:cxn ang="0">
                  <a:pos x="173" y="4"/>
                </a:cxn>
                <a:cxn ang="0">
                  <a:pos x="192" y="4"/>
                </a:cxn>
                <a:cxn ang="0">
                  <a:pos x="188" y="17"/>
                </a:cxn>
                <a:cxn ang="0">
                  <a:pos x="174" y="24"/>
                </a:cxn>
                <a:cxn ang="0">
                  <a:pos x="160" y="42"/>
                </a:cxn>
                <a:cxn ang="0">
                  <a:pos x="139" y="54"/>
                </a:cxn>
                <a:cxn ang="0">
                  <a:pos x="101" y="59"/>
                </a:cxn>
                <a:cxn ang="0">
                  <a:pos x="65" y="67"/>
                </a:cxn>
                <a:cxn ang="0">
                  <a:pos x="30" y="83"/>
                </a:cxn>
                <a:cxn ang="0">
                  <a:pos x="11" y="88"/>
                </a:cxn>
                <a:cxn ang="0">
                  <a:pos x="2" y="77"/>
                </a:cxn>
              </a:cxnLst>
              <a:rect l="0" t="0" r="r" b="b"/>
              <a:pathLst>
                <a:path w="197" h="90">
                  <a:moveTo>
                    <a:pt x="2" y="77"/>
                  </a:moveTo>
                  <a:cubicBezTo>
                    <a:pt x="4" y="75"/>
                    <a:pt x="4" y="70"/>
                    <a:pt x="9" y="67"/>
                  </a:cubicBezTo>
                  <a:cubicBezTo>
                    <a:pt x="15" y="65"/>
                    <a:pt x="15" y="62"/>
                    <a:pt x="18" y="58"/>
                  </a:cubicBezTo>
                  <a:cubicBezTo>
                    <a:pt x="21" y="53"/>
                    <a:pt x="25" y="50"/>
                    <a:pt x="33" y="49"/>
                  </a:cubicBezTo>
                  <a:cubicBezTo>
                    <a:pt x="40" y="49"/>
                    <a:pt x="37" y="46"/>
                    <a:pt x="40" y="43"/>
                  </a:cubicBezTo>
                  <a:cubicBezTo>
                    <a:pt x="43" y="41"/>
                    <a:pt x="54" y="38"/>
                    <a:pt x="59" y="37"/>
                  </a:cubicBezTo>
                  <a:cubicBezTo>
                    <a:pt x="64" y="37"/>
                    <a:pt x="70" y="38"/>
                    <a:pt x="79" y="34"/>
                  </a:cubicBezTo>
                  <a:cubicBezTo>
                    <a:pt x="88" y="31"/>
                    <a:pt x="93" y="27"/>
                    <a:pt x="100" y="25"/>
                  </a:cubicBezTo>
                  <a:cubicBezTo>
                    <a:pt x="107" y="23"/>
                    <a:pt x="113" y="22"/>
                    <a:pt x="121" y="21"/>
                  </a:cubicBezTo>
                  <a:cubicBezTo>
                    <a:pt x="129" y="20"/>
                    <a:pt x="133" y="16"/>
                    <a:pt x="139" y="13"/>
                  </a:cubicBezTo>
                  <a:cubicBezTo>
                    <a:pt x="146" y="10"/>
                    <a:pt x="153" y="9"/>
                    <a:pt x="161" y="8"/>
                  </a:cubicBezTo>
                  <a:cubicBezTo>
                    <a:pt x="170" y="7"/>
                    <a:pt x="167" y="9"/>
                    <a:pt x="173" y="4"/>
                  </a:cubicBezTo>
                  <a:cubicBezTo>
                    <a:pt x="179" y="0"/>
                    <a:pt x="186" y="2"/>
                    <a:pt x="192" y="4"/>
                  </a:cubicBezTo>
                  <a:cubicBezTo>
                    <a:pt x="197" y="6"/>
                    <a:pt x="192" y="15"/>
                    <a:pt x="188" y="17"/>
                  </a:cubicBezTo>
                  <a:cubicBezTo>
                    <a:pt x="184" y="19"/>
                    <a:pt x="178" y="20"/>
                    <a:pt x="174" y="24"/>
                  </a:cubicBezTo>
                  <a:cubicBezTo>
                    <a:pt x="171" y="28"/>
                    <a:pt x="163" y="38"/>
                    <a:pt x="160" y="42"/>
                  </a:cubicBezTo>
                  <a:cubicBezTo>
                    <a:pt x="158" y="46"/>
                    <a:pt x="150" y="52"/>
                    <a:pt x="139" y="54"/>
                  </a:cubicBezTo>
                  <a:cubicBezTo>
                    <a:pt x="128" y="56"/>
                    <a:pt x="109" y="56"/>
                    <a:pt x="101" y="59"/>
                  </a:cubicBezTo>
                  <a:cubicBezTo>
                    <a:pt x="93" y="61"/>
                    <a:pt x="76" y="62"/>
                    <a:pt x="65" y="67"/>
                  </a:cubicBezTo>
                  <a:cubicBezTo>
                    <a:pt x="55" y="73"/>
                    <a:pt x="38" y="81"/>
                    <a:pt x="30" y="83"/>
                  </a:cubicBezTo>
                  <a:cubicBezTo>
                    <a:pt x="22" y="85"/>
                    <a:pt x="16" y="90"/>
                    <a:pt x="11" y="88"/>
                  </a:cubicBezTo>
                  <a:cubicBezTo>
                    <a:pt x="6" y="86"/>
                    <a:pt x="0" y="79"/>
                    <a:pt x="2" y="77"/>
                  </a:cubicBezTo>
                  <a:close/>
                </a:path>
              </a:pathLst>
            </a:custGeom>
            <a:solidFill>
              <a:srgbClr val="D648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8" name="Freeform 993"/>
            <p:cNvSpPr>
              <a:spLocks/>
            </p:cNvSpPr>
            <p:nvPr/>
          </p:nvSpPr>
          <p:spPr bwMode="auto">
            <a:xfrm>
              <a:off x="2970342" y="1197061"/>
              <a:ext cx="2257292" cy="1110916"/>
            </a:xfrm>
            <a:custGeom>
              <a:avLst/>
              <a:gdLst/>
              <a:ahLst/>
              <a:cxnLst>
                <a:cxn ang="0">
                  <a:pos x="1" y="77"/>
                </a:cxn>
                <a:cxn ang="0">
                  <a:pos x="9" y="67"/>
                </a:cxn>
                <a:cxn ang="0">
                  <a:pos x="17" y="58"/>
                </a:cxn>
                <a:cxn ang="0">
                  <a:pos x="32" y="49"/>
                </a:cxn>
                <a:cxn ang="0">
                  <a:pos x="39" y="43"/>
                </a:cxn>
                <a:cxn ang="0">
                  <a:pos x="58" y="37"/>
                </a:cxn>
                <a:cxn ang="0">
                  <a:pos x="78" y="35"/>
                </a:cxn>
                <a:cxn ang="0">
                  <a:pos x="99" y="25"/>
                </a:cxn>
                <a:cxn ang="0">
                  <a:pos x="120" y="21"/>
                </a:cxn>
                <a:cxn ang="0">
                  <a:pos x="138" y="13"/>
                </a:cxn>
                <a:cxn ang="0">
                  <a:pos x="160" y="8"/>
                </a:cxn>
                <a:cxn ang="0">
                  <a:pos x="172" y="5"/>
                </a:cxn>
                <a:cxn ang="0">
                  <a:pos x="191" y="4"/>
                </a:cxn>
                <a:cxn ang="0">
                  <a:pos x="187" y="17"/>
                </a:cxn>
                <a:cxn ang="0">
                  <a:pos x="173" y="24"/>
                </a:cxn>
                <a:cxn ang="0">
                  <a:pos x="159" y="41"/>
                </a:cxn>
                <a:cxn ang="0">
                  <a:pos x="138" y="53"/>
                </a:cxn>
                <a:cxn ang="0">
                  <a:pos x="100" y="58"/>
                </a:cxn>
                <a:cxn ang="0">
                  <a:pos x="65" y="67"/>
                </a:cxn>
                <a:cxn ang="0">
                  <a:pos x="29" y="83"/>
                </a:cxn>
                <a:cxn ang="0">
                  <a:pos x="10" y="88"/>
                </a:cxn>
                <a:cxn ang="0">
                  <a:pos x="1" y="77"/>
                </a:cxn>
              </a:cxnLst>
              <a:rect l="0" t="0" r="r" b="b"/>
              <a:pathLst>
                <a:path w="196" h="90">
                  <a:moveTo>
                    <a:pt x="1" y="77"/>
                  </a:moveTo>
                  <a:cubicBezTo>
                    <a:pt x="3" y="75"/>
                    <a:pt x="3" y="70"/>
                    <a:pt x="9" y="67"/>
                  </a:cubicBezTo>
                  <a:cubicBezTo>
                    <a:pt x="14" y="65"/>
                    <a:pt x="14" y="63"/>
                    <a:pt x="17" y="58"/>
                  </a:cubicBezTo>
                  <a:cubicBezTo>
                    <a:pt x="20" y="54"/>
                    <a:pt x="24" y="50"/>
                    <a:pt x="32" y="49"/>
                  </a:cubicBezTo>
                  <a:cubicBezTo>
                    <a:pt x="39" y="49"/>
                    <a:pt x="36" y="46"/>
                    <a:pt x="39" y="43"/>
                  </a:cubicBezTo>
                  <a:cubicBezTo>
                    <a:pt x="42" y="41"/>
                    <a:pt x="53" y="38"/>
                    <a:pt x="58" y="37"/>
                  </a:cubicBezTo>
                  <a:cubicBezTo>
                    <a:pt x="63" y="37"/>
                    <a:pt x="69" y="38"/>
                    <a:pt x="78" y="35"/>
                  </a:cubicBezTo>
                  <a:cubicBezTo>
                    <a:pt x="87" y="31"/>
                    <a:pt x="93" y="27"/>
                    <a:pt x="99" y="25"/>
                  </a:cubicBezTo>
                  <a:cubicBezTo>
                    <a:pt x="106" y="23"/>
                    <a:pt x="112" y="22"/>
                    <a:pt x="120" y="21"/>
                  </a:cubicBezTo>
                  <a:cubicBezTo>
                    <a:pt x="128" y="20"/>
                    <a:pt x="132" y="16"/>
                    <a:pt x="138" y="13"/>
                  </a:cubicBezTo>
                  <a:cubicBezTo>
                    <a:pt x="145" y="10"/>
                    <a:pt x="152" y="9"/>
                    <a:pt x="160" y="8"/>
                  </a:cubicBezTo>
                  <a:cubicBezTo>
                    <a:pt x="168" y="7"/>
                    <a:pt x="166" y="10"/>
                    <a:pt x="172" y="5"/>
                  </a:cubicBezTo>
                  <a:cubicBezTo>
                    <a:pt x="178" y="0"/>
                    <a:pt x="185" y="3"/>
                    <a:pt x="191" y="4"/>
                  </a:cubicBezTo>
                  <a:cubicBezTo>
                    <a:pt x="196" y="6"/>
                    <a:pt x="191" y="14"/>
                    <a:pt x="187" y="17"/>
                  </a:cubicBezTo>
                  <a:cubicBezTo>
                    <a:pt x="183" y="19"/>
                    <a:pt x="177" y="20"/>
                    <a:pt x="173" y="24"/>
                  </a:cubicBezTo>
                  <a:cubicBezTo>
                    <a:pt x="169" y="27"/>
                    <a:pt x="162" y="37"/>
                    <a:pt x="159" y="41"/>
                  </a:cubicBezTo>
                  <a:cubicBezTo>
                    <a:pt x="157" y="45"/>
                    <a:pt x="149" y="51"/>
                    <a:pt x="138" y="53"/>
                  </a:cubicBezTo>
                  <a:cubicBezTo>
                    <a:pt x="127" y="55"/>
                    <a:pt x="108" y="55"/>
                    <a:pt x="100" y="58"/>
                  </a:cubicBezTo>
                  <a:cubicBezTo>
                    <a:pt x="92" y="60"/>
                    <a:pt x="75" y="61"/>
                    <a:pt x="65" y="67"/>
                  </a:cubicBezTo>
                  <a:cubicBezTo>
                    <a:pt x="54" y="72"/>
                    <a:pt x="37" y="81"/>
                    <a:pt x="29" y="83"/>
                  </a:cubicBezTo>
                  <a:cubicBezTo>
                    <a:pt x="21" y="84"/>
                    <a:pt x="15" y="90"/>
                    <a:pt x="10" y="88"/>
                  </a:cubicBezTo>
                  <a:cubicBezTo>
                    <a:pt x="5" y="86"/>
                    <a:pt x="0" y="79"/>
                    <a:pt x="1" y="77"/>
                  </a:cubicBezTo>
                  <a:close/>
                </a:path>
              </a:pathLst>
            </a:custGeom>
            <a:solidFill>
              <a:srgbClr val="D64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59" name="Freeform 994"/>
            <p:cNvSpPr>
              <a:spLocks/>
            </p:cNvSpPr>
            <p:nvPr/>
          </p:nvSpPr>
          <p:spPr bwMode="auto">
            <a:xfrm>
              <a:off x="2970342" y="1197066"/>
              <a:ext cx="2257292" cy="1098573"/>
            </a:xfrm>
            <a:custGeom>
              <a:avLst/>
              <a:gdLst/>
              <a:ahLst/>
              <a:cxnLst>
                <a:cxn ang="0">
                  <a:pos x="2" y="77"/>
                </a:cxn>
                <a:cxn ang="0">
                  <a:pos x="9" y="68"/>
                </a:cxn>
                <a:cxn ang="0">
                  <a:pos x="17" y="58"/>
                </a:cxn>
                <a:cxn ang="0">
                  <a:pos x="32" y="50"/>
                </a:cxn>
                <a:cxn ang="0">
                  <a:pos x="39" y="44"/>
                </a:cxn>
                <a:cxn ang="0">
                  <a:pos x="58" y="37"/>
                </a:cxn>
                <a:cxn ang="0">
                  <a:pos x="78" y="35"/>
                </a:cxn>
                <a:cxn ang="0">
                  <a:pos x="99" y="26"/>
                </a:cxn>
                <a:cxn ang="0">
                  <a:pos x="120" y="21"/>
                </a:cxn>
                <a:cxn ang="0">
                  <a:pos x="138" y="14"/>
                </a:cxn>
                <a:cxn ang="0">
                  <a:pos x="160" y="8"/>
                </a:cxn>
                <a:cxn ang="0">
                  <a:pos x="172" y="5"/>
                </a:cxn>
                <a:cxn ang="0">
                  <a:pos x="190" y="5"/>
                </a:cxn>
                <a:cxn ang="0">
                  <a:pos x="187" y="17"/>
                </a:cxn>
                <a:cxn ang="0">
                  <a:pos x="173" y="23"/>
                </a:cxn>
                <a:cxn ang="0">
                  <a:pos x="159" y="41"/>
                </a:cxn>
                <a:cxn ang="0">
                  <a:pos x="138" y="53"/>
                </a:cxn>
                <a:cxn ang="0">
                  <a:pos x="101" y="57"/>
                </a:cxn>
                <a:cxn ang="0">
                  <a:pos x="65" y="66"/>
                </a:cxn>
                <a:cxn ang="0">
                  <a:pos x="29" y="82"/>
                </a:cxn>
                <a:cxn ang="0">
                  <a:pos x="11" y="87"/>
                </a:cxn>
                <a:cxn ang="0">
                  <a:pos x="2" y="77"/>
                </a:cxn>
              </a:cxnLst>
              <a:rect l="0" t="0" r="r" b="b"/>
              <a:pathLst>
                <a:path w="196" h="89">
                  <a:moveTo>
                    <a:pt x="2" y="77"/>
                  </a:moveTo>
                  <a:cubicBezTo>
                    <a:pt x="4" y="75"/>
                    <a:pt x="3" y="70"/>
                    <a:pt x="9" y="68"/>
                  </a:cubicBezTo>
                  <a:cubicBezTo>
                    <a:pt x="14" y="65"/>
                    <a:pt x="14" y="63"/>
                    <a:pt x="17" y="58"/>
                  </a:cubicBezTo>
                  <a:cubicBezTo>
                    <a:pt x="20" y="54"/>
                    <a:pt x="24" y="50"/>
                    <a:pt x="32" y="50"/>
                  </a:cubicBezTo>
                  <a:cubicBezTo>
                    <a:pt x="39" y="49"/>
                    <a:pt x="36" y="46"/>
                    <a:pt x="39" y="44"/>
                  </a:cubicBezTo>
                  <a:cubicBezTo>
                    <a:pt x="42" y="41"/>
                    <a:pt x="53" y="38"/>
                    <a:pt x="58" y="37"/>
                  </a:cubicBezTo>
                  <a:cubicBezTo>
                    <a:pt x="63" y="37"/>
                    <a:pt x="70" y="38"/>
                    <a:pt x="78" y="35"/>
                  </a:cubicBezTo>
                  <a:cubicBezTo>
                    <a:pt x="87" y="31"/>
                    <a:pt x="93" y="28"/>
                    <a:pt x="99" y="26"/>
                  </a:cubicBezTo>
                  <a:cubicBezTo>
                    <a:pt x="106" y="24"/>
                    <a:pt x="111" y="22"/>
                    <a:pt x="120" y="21"/>
                  </a:cubicBezTo>
                  <a:cubicBezTo>
                    <a:pt x="128" y="20"/>
                    <a:pt x="132" y="17"/>
                    <a:pt x="138" y="14"/>
                  </a:cubicBezTo>
                  <a:cubicBezTo>
                    <a:pt x="145" y="11"/>
                    <a:pt x="152" y="9"/>
                    <a:pt x="160" y="8"/>
                  </a:cubicBezTo>
                  <a:cubicBezTo>
                    <a:pt x="168" y="7"/>
                    <a:pt x="166" y="10"/>
                    <a:pt x="172" y="5"/>
                  </a:cubicBezTo>
                  <a:cubicBezTo>
                    <a:pt x="178" y="0"/>
                    <a:pt x="185" y="3"/>
                    <a:pt x="190" y="5"/>
                  </a:cubicBezTo>
                  <a:cubicBezTo>
                    <a:pt x="196" y="7"/>
                    <a:pt x="191" y="14"/>
                    <a:pt x="187" y="17"/>
                  </a:cubicBezTo>
                  <a:cubicBezTo>
                    <a:pt x="183" y="19"/>
                    <a:pt x="177" y="19"/>
                    <a:pt x="173" y="23"/>
                  </a:cubicBezTo>
                  <a:cubicBezTo>
                    <a:pt x="169" y="27"/>
                    <a:pt x="161" y="37"/>
                    <a:pt x="159" y="41"/>
                  </a:cubicBezTo>
                  <a:cubicBezTo>
                    <a:pt x="156" y="45"/>
                    <a:pt x="149" y="51"/>
                    <a:pt x="138" y="53"/>
                  </a:cubicBezTo>
                  <a:cubicBezTo>
                    <a:pt x="127" y="54"/>
                    <a:pt x="109" y="55"/>
                    <a:pt x="101" y="57"/>
                  </a:cubicBezTo>
                  <a:cubicBezTo>
                    <a:pt x="93" y="60"/>
                    <a:pt x="75" y="60"/>
                    <a:pt x="65" y="66"/>
                  </a:cubicBezTo>
                  <a:cubicBezTo>
                    <a:pt x="54" y="72"/>
                    <a:pt x="38" y="80"/>
                    <a:pt x="29" y="82"/>
                  </a:cubicBezTo>
                  <a:cubicBezTo>
                    <a:pt x="21" y="84"/>
                    <a:pt x="16" y="89"/>
                    <a:pt x="11" y="87"/>
                  </a:cubicBezTo>
                  <a:cubicBezTo>
                    <a:pt x="6" y="86"/>
                    <a:pt x="0" y="79"/>
                    <a:pt x="2" y="77"/>
                  </a:cubicBezTo>
                  <a:close/>
                </a:path>
              </a:pathLst>
            </a:custGeom>
            <a:solidFill>
              <a:srgbClr val="D74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0" name="Freeform 995"/>
            <p:cNvSpPr>
              <a:spLocks/>
            </p:cNvSpPr>
            <p:nvPr/>
          </p:nvSpPr>
          <p:spPr bwMode="auto">
            <a:xfrm>
              <a:off x="2970342" y="1197066"/>
              <a:ext cx="2257292" cy="1098573"/>
            </a:xfrm>
            <a:custGeom>
              <a:avLst/>
              <a:gdLst/>
              <a:ahLst/>
              <a:cxnLst>
                <a:cxn ang="0">
                  <a:pos x="2" y="77"/>
                </a:cxn>
                <a:cxn ang="0">
                  <a:pos x="9" y="68"/>
                </a:cxn>
                <a:cxn ang="0">
                  <a:pos x="17" y="59"/>
                </a:cxn>
                <a:cxn ang="0">
                  <a:pos x="32" y="50"/>
                </a:cxn>
                <a:cxn ang="0">
                  <a:pos x="39" y="44"/>
                </a:cxn>
                <a:cxn ang="0">
                  <a:pos x="58" y="37"/>
                </a:cxn>
                <a:cxn ang="0">
                  <a:pos x="79" y="35"/>
                </a:cxn>
                <a:cxn ang="0">
                  <a:pos x="100" y="26"/>
                </a:cxn>
                <a:cxn ang="0">
                  <a:pos x="120" y="22"/>
                </a:cxn>
                <a:cxn ang="0">
                  <a:pos x="138" y="14"/>
                </a:cxn>
                <a:cxn ang="0">
                  <a:pos x="160" y="9"/>
                </a:cxn>
                <a:cxn ang="0">
                  <a:pos x="172" y="5"/>
                </a:cxn>
                <a:cxn ang="0">
                  <a:pos x="190" y="5"/>
                </a:cxn>
                <a:cxn ang="0">
                  <a:pos x="187" y="16"/>
                </a:cxn>
                <a:cxn ang="0">
                  <a:pos x="173" y="23"/>
                </a:cxn>
                <a:cxn ang="0">
                  <a:pos x="159" y="40"/>
                </a:cxn>
                <a:cxn ang="0">
                  <a:pos x="138" y="52"/>
                </a:cxn>
                <a:cxn ang="0">
                  <a:pos x="101" y="57"/>
                </a:cxn>
                <a:cxn ang="0">
                  <a:pos x="65" y="65"/>
                </a:cxn>
                <a:cxn ang="0">
                  <a:pos x="30" y="81"/>
                </a:cxn>
                <a:cxn ang="0">
                  <a:pos x="11" y="87"/>
                </a:cxn>
                <a:cxn ang="0">
                  <a:pos x="2" y="77"/>
                </a:cxn>
              </a:cxnLst>
              <a:rect l="0" t="0" r="r" b="b"/>
              <a:pathLst>
                <a:path w="196" h="89">
                  <a:moveTo>
                    <a:pt x="2" y="77"/>
                  </a:moveTo>
                  <a:cubicBezTo>
                    <a:pt x="4" y="75"/>
                    <a:pt x="3" y="70"/>
                    <a:pt x="9" y="68"/>
                  </a:cubicBezTo>
                  <a:cubicBezTo>
                    <a:pt x="14" y="65"/>
                    <a:pt x="14" y="63"/>
                    <a:pt x="17" y="59"/>
                  </a:cubicBezTo>
                  <a:cubicBezTo>
                    <a:pt x="20" y="54"/>
                    <a:pt x="24" y="50"/>
                    <a:pt x="32" y="50"/>
                  </a:cubicBezTo>
                  <a:cubicBezTo>
                    <a:pt x="39" y="49"/>
                    <a:pt x="36" y="46"/>
                    <a:pt x="39" y="44"/>
                  </a:cubicBezTo>
                  <a:cubicBezTo>
                    <a:pt x="42" y="41"/>
                    <a:pt x="53" y="38"/>
                    <a:pt x="58" y="37"/>
                  </a:cubicBezTo>
                  <a:cubicBezTo>
                    <a:pt x="63" y="37"/>
                    <a:pt x="70" y="38"/>
                    <a:pt x="79" y="35"/>
                  </a:cubicBezTo>
                  <a:cubicBezTo>
                    <a:pt x="87" y="32"/>
                    <a:pt x="93" y="28"/>
                    <a:pt x="100" y="26"/>
                  </a:cubicBezTo>
                  <a:cubicBezTo>
                    <a:pt x="106" y="24"/>
                    <a:pt x="111" y="23"/>
                    <a:pt x="120" y="22"/>
                  </a:cubicBezTo>
                  <a:cubicBezTo>
                    <a:pt x="128" y="21"/>
                    <a:pt x="132" y="17"/>
                    <a:pt x="138" y="14"/>
                  </a:cubicBezTo>
                  <a:cubicBezTo>
                    <a:pt x="145" y="11"/>
                    <a:pt x="152" y="9"/>
                    <a:pt x="160" y="9"/>
                  </a:cubicBezTo>
                  <a:cubicBezTo>
                    <a:pt x="168" y="8"/>
                    <a:pt x="166" y="10"/>
                    <a:pt x="172" y="5"/>
                  </a:cubicBezTo>
                  <a:cubicBezTo>
                    <a:pt x="178" y="0"/>
                    <a:pt x="185" y="3"/>
                    <a:pt x="190" y="5"/>
                  </a:cubicBezTo>
                  <a:cubicBezTo>
                    <a:pt x="196" y="7"/>
                    <a:pt x="191" y="14"/>
                    <a:pt x="187" y="16"/>
                  </a:cubicBezTo>
                  <a:cubicBezTo>
                    <a:pt x="184" y="19"/>
                    <a:pt x="176" y="19"/>
                    <a:pt x="173" y="23"/>
                  </a:cubicBezTo>
                  <a:cubicBezTo>
                    <a:pt x="169" y="27"/>
                    <a:pt x="161" y="36"/>
                    <a:pt x="159" y="40"/>
                  </a:cubicBezTo>
                  <a:cubicBezTo>
                    <a:pt x="156" y="44"/>
                    <a:pt x="149" y="50"/>
                    <a:pt x="138" y="52"/>
                  </a:cubicBezTo>
                  <a:cubicBezTo>
                    <a:pt x="127" y="54"/>
                    <a:pt x="109" y="54"/>
                    <a:pt x="101" y="57"/>
                  </a:cubicBezTo>
                  <a:cubicBezTo>
                    <a:pt x="93" y="59"/>
                    <a:pt x="75" y="59"/>
                    <a:pt x="65" y="65"/>
                  </a:cubicBezTo>
                  <a:cubicBezTo>
                    <a:pt x="54" y="71"/>
                    <a:pt x="38" y="79"/>
                    <a:pt x="30" y="81"/>
                  </a:cubicBezTo>
                  <a:cubicBezTo>
                    <a:pt x="22" y="83"/>
                    <a:pt x="16" y="89"/>
                    <a:pt x="11" y="87"/>
                  </a:cubicBezTo>
                  <a:cubicBezTo>
                    <a:pt x="6" y="85"/>
                    <a:pt x="0" y="79"/>
                    <a:pt x="2" y="77"/>
                  </a:cubicBezTo>
                  <a:close/>
                </a:path>
              </a:pathLst>
            </a:custGeom>
            <a:solidFill>
              <a:srgbClr val="D74B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1" name="Freeform 996"/>
            <p:cNvSpPr>
              <a:spLocks/>
            </p:cNvSpPr>
            <p:nvPr/>
          </p:nvSpPr>
          <p:spPr bwMode="auto">
            <a:xfrm>
              <a:off x="2981860" y="1209412"/>
              <a:ext cx="2245775" cy="1086229"/>
            </a:xfrm>
            <a:custGeom>
              <a:avLst/>
              <a:gdLst/>
              <a:ahLst/>
              <a:cxnLst>
                <a:cxn ang="0">
                  <a:pos x="2" y="76"/>
                </a:cxn>
                <a:cxn ang="0">
                  <a:pos x="8" y="67"/>
                </a:cxn>
                <a:cxn ang="0">
                  <a:pos x="16" y="58"/>
                </a:cxn>
                <a:cxn ang="0">
                  <a:pos x="31" y="49"/>
                </a:cxn>
                <a:cxn ang="0">
                  <a:pos x="39" y="43"/>
                </a:cxn>
                <a:cxn ang="0">
                  <a:pos x="57" y="37"/>
                </a:cxn>
                <a:cxn ang="0">
                  <a:pos x="78" y="34"/>
                </a:cxn>
                <a:cxn ang="0">
                  <a:pos x="99" y="25"/>
                </a:cxn>
                <a:cxn ang="0">
                  <a:pos x="119" y="21"/>
                </a:cxn>
                <a:cxn ang="0">
                  <a:pos x="137" y="13"/>
                </a:cxn>
                <a:cxn ang="0">
                  <a:pos x="159" y="8"/>
                </a:cxn>
                <a:cxn ang="0">
                  <a:pos x="171" y="5"/>
                </a:cxn>
                <a:cxn ang="0">
                  <a:pos x="189" y="4"/>
                </a:cxn>
                <a:cxn ang="0">
                  <a:pos x="186" y="15"/>
                </a:cxn>
                <a:cxn ang="0">
                  <a:pos x="172" y="22"/>
                </a:cxn>
                <a:cxn ang="0">
                  <a:pos x="158" y="39"/>
                </a:cxn>
                <a:cxn ang="0">
                  <a:pos x="137" y="50"/>
                </a:cxn>
                <a:cxn ang="0">
                  <a:pos x="100" y="55"/>
                </a:cxn>
                <a:cxn ang="0">
                  <a:pos x="64" y="63"/>
                </a:cxn>
                <a:cxn ang="0">
                  <a:pos x="29" y="79"/>
                </a:cxn>
                <a:cxn ang="0">
                  <a:pos x="10" y="86"/>
                </a:cxn>
                <a:cxn ang="0">
                  <a:pos x="2" y="76"/>
                </a:cxn>
              </a:cxnLst>
              <a:rect l="0" t="0" r="r" b="b"/>
              <a:pathLst>
                <a:path w="195" h="88">
                  <a:moveTo>
                    <a:pt x="2" y="76"/>
                  </a:moveTo>
                  <a:cubicBezTo>
                    <a:pt x="3" y="74"/>
                    <a:pt x="2" y="70"/>
                    <a:pt x="8" y="67"/>
                  </a:cubicBezTo>
                  <a:cubicBezTo>
                    <a:pt x="13" y="65"/>
                    <a:pt x="13" y="62"/>
                    <a:pt x="16" y="58"/>
                  </a:cubicBezTo>
                  <a:cubicBezTo>
                    <a:pt x="19" y="54"/>
                    <a:pt x="24" y="50"/>
                    <a:pt x="31" y="49"/>
                  </a:cubicBezTo>
                  <a:cubicBezTo>
                    <a:pt x="39" y="49"/>
                    <a:pt x="35" y="46"/>
                    <a:pt x="39" y="43"/>
                  </a:cubicBezTo>
                  <a:cubicBezTo>
                    <a:pt x="42" y="41"/>
                    <a:pt x="52" y="37"/>
                    <a:pt x="57" y="37"/>
                  </a:cubicBezTo>
                  <a:cubicBezTo>
                    <a:pt x="62" y="36"/>
                    <a:pt x="69" y="38"/>
                    <a:pt x="78" y="34"/>
                  </a:cubicBezTo>
                  <a:cubicBezTo>
                    <a:pt x="87" y="31"/>
                    <a:pt x="92" y="27"/>
                    <a:pt x="99" y="25"/>
                  </a:cubicBezTo>
                  <a:cubicBezTo>
                    <a:pt x="105" y="23"/>
                    <a:pt x="110" y="22"/>
                    <a:pt x="119" y="21"/>
                  </a:cubicBezTo>
                  <a:cubicBezTo>
                    <a:pt x="127" y="20"/>
                    <a:pt x="131" y="16"/>
                    <a:pt x="137" y="13"/>
                  </a:cubicBezTo>
                  <a:cubicBezTo>
                    <a:pt x="144" y="10"/>
                    <a:pt x="151" y="9"/>
                    <a:pt x="159" y="8"/>
                  </a:cubicBezTo>
                  <a:cubicBezTo>
                    <a:pt x="167" y="7"/>
                    <a:pt x="165" y="10"/>
                    <a:pt x="171" y="5"/>
                  </a:cubicBezTo>
                  <a:cubicBezTo>
                    <a:pt x="177" y="0"/>
                    <a:pt x="183" y="2"/>
                    <a:pt x="189" y="4"/>
                  </a:cubicBezTo>
                  <a:cubicBezTo>
                    <a:pt x="195" y="6"/>
                    <a:pt x="190" y="13"/>
                    <a:pt x="186" y="15"/>
                  </a:cubicBezTo>
                  <a:cubicBezTo>
                    <a:pt x="183" y="18"/>
                    <a:pt x="175" y="18"/>
                    <a:pt x="172" y="22"/>
                  </a:cubicBezTo>
                  <a:cubicBezTo>
                    <a:pt x="168" y="26"/>
                    <a:pt x="160" y="35"/>
                    <a:pt x="158" y="39"/>
                  </a:cubicBezTo>
                  <a:cubicBezTo>
                    <a:pt x="155" y="43"/>
                    <a:pt x="148" y="48"/>
                    <a:pt x="137" y="50"/>
                  </a:cubicBezTo>
                  <a:cubicBezTo>
                    <a:pt x="126" y="52"/>
                    <a:pt x="108" y="53"/>
                    <a:pt x="100" y="55"/>
                  </a:cubicBezTo>
                  <a:cubicBezTo>
                    <a:pt x="92" y="57"/>
                    <a:pt x="74" y="57"/>
                    <a:pt x="64" y="63"/>
                  </a:cubicBezTo>
                  <a:cubicBezTo>
                    <a:pt x="53" y="69"/>
                    <a:pt x="37" y="77"/>
                    <a:pt x="29" y="79"/>
                  </a:cubicBezTo>
                  <a:cubicBezTo>
                    <a:pt x="21" y="81"/>
                    <a:pt x="15" y="88"/>
                    <a:pt x="10" y="86"/>
                  </a:cubicBezTo>
                  <a:cubicBezTo>
                    <a:pt x="5" y="84"/>
                    <a:pt x="0" y="78"/>
                    <a:pt x="2" y="76"/>
                  </a:cubicBezTo>
                  <a:close/>
                </a:path>
              </a:pathLst>
            </a:custGeom>
            <a:solidFill>
              <a:srgbClr val="D84C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2" name="Freeform 997"/>
            <p:cNvSpPr>
              <a:spLocks/>
            </p:cNvSpPr>
            <p:nvPr/>
          </p:nvSpPr>
          <p:spPr bwMode="auto">
            <a:xfrm>
              <a:off x="2981862" y="1209405"/>
              <a:ext cx="2234258" cy="1073886"/>
            </a:xfrm>
            <a:custGeom>
              <a:avLst/>
              <a:gdLst/>
              <a:ahLst/>
              <a:cxnLst>
                <a:cxn ang="0">
                  <a:pos x="2" y="76"/>
                </a:cxn>
                <a:cxn ang="0">
                  <a:pos x="8" y="67"/>
                </a:cxn>
                <a:cxn ang="0">
                  <a:pos x="16" y="58"/>
                </a:cxn>
                <a:cxn ang="0">
                  <a:pos x="31" y="49"/>
                </a:cxn>
                <a:cxn ang="0">
                  <a:pos x="39" y="43"/>
                </a:cxn>
                <a:cxn ang="0">
                  <a:pos x="57" y="37"/>
                </a:cxn>
                <a:cxn ang="0">
                  <a:pos x="78" y="34"/>
                </a:cxn>
                <a:cxn ang="0">
                  <a:pos x="99" y="25"/>
                </a:cxn>
                <a:cxn ang="0">
                  <a:pos x="119" y="21"/>
                </a:cxn>
                <a:cxn ang="0">
                  <a:pos x="137" y="13"/>
                </a:cxn>
                <a:cxn ang="0">
                  <a:pos x="159" y="8"/>
                </a:cxn>
                <a:cxn ang="0">
                  <a:pos x="171" y="5"/>
                </a:cxn>
                <a:cxn ang="0">
                  <a:pos x="189" y="4"/>
                </a:cxn>
                <a:cxn ang="0">
                  <a:pos x="186" y="15"/>
                </a:cxn>
                <a:cxn ang="0">
                  <a:pos x="171" y="22"/>
                </a:cxn>
                <a:cxn ang="0">
                  <a:pos x="157" y="38"/>
                </a:cxn>
                <a:cxn ang="0">
                  <a:pos x="137" y="49"/>
                </a:cxn>
                <a:cxn ang="0">
                  <a:pos x="101" y="54"/>
                </a:cxn>
                <a:cxn ang="0">
                  <a:pos x="64" y="62"/>
                </a:cxn>
                <a:cxn ang="0">
                  <a:pos x="29" y="79"/>
                </a:cxn>
                <a:cxn ang="0">
                  <a:pos x="11" y="85"/>
                </a:cxn>
                <a:cxn ang="0">
                  <a:pos x="2" y="76"/>
                </a:cxn>
              </a:cxnLst>
              <a:rect l="0" t="0" r="r" b="b"/>
              <a:pathLst>
                <a:path w="194" h="87">
                  <a:moveTo>
                    <a:pt x="2" y="76"/>
                  </a:moveTo>
                  <a:cubicBezTo>
                    <a:pt x="4" y="74"/>
                    <a:pt x="2" y="70"/>
                    <a:pt x="8" y="67"/>
                  </a:cubicBezTo>
                  <a:cubicBezTo>
                    <a:pt x="13" y="65"/>
                    <a:pt x="13" y="63"/>
                    <a:pt x="16" y="58"/>
                  </a:cubicBezTo>
                  <a:cubicBezTo>
                    <a:pt x="19" y="54"/>
                    <a:pt x="24" y="50"/>
                    <a:pt x="31" y="49"/>
                  </a:cubicBezTo>
                  <a:cubicBezTo>
                    <a:pt x="39" y="49"/>
                    <a:pt x="36" y="46"/>
                    <a:pt x="39" y="43"/>
                  </a:cubicBezTo>
                  <a:cubicBezTo>
                    <a:pt x="42" y="41"/>
                    <a:pt x="52" y="37"/>
                    <a:pt x="57" y="37"/>
                  </a:cubicBezTo>
                  <a:cubicBezTo>
                    <a:pt x="62" y="36"/>
                    <a:pt x="69" y="38"/>
                    <a:pt x="78" y="34"/>
                  </a:cubicBezTo>
                  <a:cubicBezTo>
                    <a:pt x="87" y="31"/>
                    <a:pt x="92" y="27"/>
                    <a:pt x="99" y="25"/>
                  </a:cubicBezTo>
                  <a:cubicBezTo>
                    <a:pt x="106" y="23"/>
                    <a:pt x="110" y="22"/>
                    <a:pt x="119" y="21"/>
                  </a:cubicBezTo>
                  <a:cubicBezTo>
                    <a:pt x="127" y="20"/>
                    <a:pt x="131" y="16"/>
                    <a:pt x="137" y="13"/>
                  </a:cubicBezTo>
                  <a:cubicBezTo>
                    <a:pt x="144" y="11"/>
                    <a:pt x="151" y="9"/>
                    <a:pt x="159" y="8"/>
                  </a:cubicBezTo>
                  <a:cubicBezTo>
                    <a:pt x="167" y="7"/>
                    <a:pt x="165" y="10"/>
                    <a:pt x="171" y="5"/>
                  </a:cubicBezTo>
                  <a:cubicBezTo>
                    <a:pt x="177" y="0"/>
                    <a:pt x="183" y="2"/>
                    <a:pt x="189" y="4"/>
                  </a:cubicBezTo>
                  <a:cubicBezTo>
                    <a:pt x="194" y="6"/>
                    <a:pt x="190" y="12"/>
                    <a:pt x="186" y="15"/>
                  </a:cubicBezTo>
                  <a:cubicBezTo>
                    <a:pt x="183" y="17"/>
                    <a:pt x="175" y="18"/>
                    <a:pt x="171" y="22"/>
                  </a:cubicBezTo>
                  <a:cubicBezTo>
                    <a:pt x="168" y="26"/>
                    <a:pt x="160" y="35"/>
                    <a:pt x="157" y="38"/>
                  </a:cubicBezTo>
                  <a:cubicBezTo>
                    <a:pt x="155" y="42"/>
                    <a:pt x="148" y="47"/>
                    <a:pt x="137" y="49"/>
                  </a:cubicBezTo>
                  <a:cubicBezTo>
                    <a:pt x="126" y="51"/>
                    <a:pt x="109" y="52"/>
                    <a:pt x="101" y="54"/>
                  </a:cubicBezTo>
                  <a:cubicBezTo>
                    <a:pt x="92" y="57"/>
                    <a:pt x="74" y="57"/>
                    <a:pt x="64" y="62"/>
                  </a:cubicBezTo>
                  <a:cubicBezTo>
                    <a:pt x="53" y="68"/>
                    <a:pt x="37" y="77"/>
                    <a:pt x="29" y="79"/>
                  </a:cubicBezTo>
                  <a:cubicBezTo>
                    <a:pt x="21" y="81"/>
                    <a:pt x="16" y="87"/>
                    <a:pt x="11" y="85"/>
                  </a:cubicBezTo>
                  <a:cubicBezTo>
                    <a:pt x="6" y="83"/>
                    <a:pt x="0" y="78"/>
                    <a:pt x="2" y="76"/>
                  </a:cubicBezTo>
                  <a:close/>
                </a:path>
              </a:pathLst>
            </a:custGeom>
            <a:solidFill>
              <a:srgbClr val="D84D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3" name="Freeform 998"/>
            <p:cNvSpPr>
              <a:spLocks/>
            </p:cNvSpPr>
            <p:nvPr/>
          </p:nvSpPr>
          <p:spPr bwMode="auto">
            <a:xfrm>
              <a:off x="2981862" y="1209405"/>
              <a:ext cx="2234258" cy="1073886"/>
            </a:xfrm>
            <a:custGeom>
              <a:avLst/>
              <a:gdLst/>
              <a:ahLst/>
              <a:cxnLst>
                <a:cxn ang="0">
                  <a:pos x="2" y="76"/>
                </a:cxn>
                <a:cxn ang="0">
                  <a:pos x="8" y="68"/>
                </a:cxn>
                <a:cxn ang="0">
                  <a:pos x="16" y="58"/>
                </a:cxn>
                <a:cxn ang="0">
                  <a:pos x="31" y="50"/>
                </a:cxn>
                <a:cxn ang="0">
                  <a:pos x="39" y="44"/>
                </a:cxn>
                <a:cxn ang="0">
                  <a:pos x="57" y="37"/>
                </a:cxn>
                <a:cxn ang="0">
                  <a:pos x="78" y="35"/>
                </a:cxn>
                <a:cxn ang="0">
                  <a:pos x="99" y="26"/>
                </a:cxn>
                <a:cxn ang="0">
                  <a:pos x="118" y="21"/>
                </a:cxn>
                <a:cxn ang="0">
                  <a:pos x="137" y="14"/>
                </a:cxn>
                <a:cxn ang="0">
                  <a:pos x="159" y="8"/>
                </a:cxn>
                <a:cxn ang="0">
                  <a:pos x="171" y="5"/>
                </a:cxn>
                <a:cxn ang="0">
                  <a:pos x="189" y="4"/>
                </a:cxn>
                <a:cxn ang="0">
                  <a:pos x="186" y="15"/>
                </a:cxn>
                <a:cxn ang="0">
                  <a:pos x="171" y="22"/>
                </a:cxn>
                <a:cxn ang="0">
                  <a:pos x="157" y="38"/>
                </a:cxn>
                <a:cxn ang="0">
                  <a:pos x="137" y="49"/>
                </a:cxn>
                <a:cxn ang="0">
                  <a:pos x="101" y="54"/>
                </a:cxn>
                <a:cxn ang="0">
                  <a:pos x="64" y="62"/>
                </a:cxn>
                <a:cxn ang="0">
                  <a:pos x="29" y="78"/>
                </a:cxn>
                <a:cxn ang="0">
                  <a:pos x="11" y="85"/>
                </a:cxn>
                <a:cxn ang="0">
                  <a:pos x="2" y="76"/>
                </a:cxn>
              </a:cxnLst>
              <a:rect l="0" t="0" r="r" b="b"/>
              <a:pathLst>
                <a:path w="194" h="87">
                  <a:moveTo>
                    <a:pt x="2" y="76"/>
                  </a:moveTo>
                  <a:cubicBezTo>
                    <a:pt x="4" y="74"/>
                    <a:pt x="2" y="70"/>
                    <a:pt x="8" y="68"/>
                  </a:cubicBezTo>
                  <a:cubicBezTo>
                    <a:pt x="14" y="65"/>
                    <a:pt x="13" y="63"/>
                    <a:pt x="16" y="58"/>
                  </a:cubicBezTo>
                  <a:cubicBezTo>
                    <a:pt x="19" y="54"/>
                    <a:pt x="24" y="50"/>
                    <a:pt x="31" y="50"/>
                  </a:cubicBezTo>
                  <a:cubicBezTo>
                    <a:pt x="39" y="49"/>
                    <a:pt x="36" y="46"/>
                    <a:pt x="39" y="44"/>
                  </a:cubicBezTo>
                  <a:cubicBezTo>
                    <a:pt x="42" y="41"/>
                    <a:pt x="52" y="37"/>
                    <a:pt x="57" y="37"/>
                  </a:cubicBezTo>
                  <a:cubicBezTo>
                    <a:pt x="62" y="36"/>
                    <a:pt x="69" y="38"/>
                    <a:pt x="78" y="35"/>
                  </a:cubicBezTo>
                  <a:cubicBezTo>
                    <a:pt x="87" y="31"/>
                    <a:pt x="92" y="28"/>
                    <a:pt x="99" y="26"/>
                  </a:cubicBezTo>
                  <a:cubicBezTo>
                    <a:pt x="106" y="24"/>
                    <a:pt x="110" y="22"/>
                    <a:pt x="118" y="21"/>
                  </a:cubicBezTo>
                  <a:cubicBezTo>
                    <a:pt x="127" y="20"/>
                    <a:pt x="131" y="17"/>
                    <a:pt x="137" y="14"/>
                  </a:cubicBezTo>
                  <a:cubicBezTo>
                    <a:pt x="144" y="11"/>
                    <a:pt x="150" y="9"/>
                    <a:pt x="159" y="8"/>
                  </a:cubicBezTo>
                  <a:cubicBezTo>
                    <a:pt x="167" y="7"/>
                    <a:pt x="165" y="10"/>
                    <a:pt x="171" y="5"/>
                  </a:cubicBezTo>
                  <a:cubicBezTo>
                    <a:pt x="177" y="0"/>
                    <a:pt x="183" y="2"/>
                    <a:pt x="189" y="4"/>
                  </a:cubicBezTo>
                  <a:cubicBezTo>
                    <a:pt x="194" y="6"/>
                    <a:pt x="190" y="12"/>
                    <a:pt x="186" y="15"/>
                  </a:cubicBezTo>
                  <a:cubicBezTo>
                    <a:pt x="183" y="17"/>
                    <a:pt x="175" y="18"/>
                    <a:pt x="171" y="22"/>
                  </a:cubicBezTo>
                  <a:cubicBezTo>
                    <a:pt x="167" y="25"/>
                    <a:pt x="160" y="34"/>
                    <a:pt x="157" y="38"/>
                  </a:cubicBezTo>
                  <a:cubicBezTo>
                    <a:pt x="155" y="42"/>
                    <a:pt x="148" y="47"/>
                    <a:pt x="137" y="49"/>
                  </a:cubicBezTo>
                  <a:cubicBezTo>
                    <a:pt x="126" y="51"/>
                    <a:pt x="109" y="51"/>
                    <a:pt x="101" y="54"/>
                  </a:cubicBezTo>
                  <a:cubicBezTo>
                    <a:pt x="93" y="56"/>
                    <a:pt x="74" y="56"/>
                    <a:pt x="64" y="62"/>
                  </a:cubicBezTo>
                  <a:cubicBezTo>
                    <a:pt x="53" y="68"/>
                    <a:pt x="37" y="76"/>
                    <a:pt x="29" y="78"/>
                  </a:cubicBezTo>
                  <a:cubicBezTo>
                    <a:pt x="21" y="80"/>
                    <a:pt x="16" y="87"/>
                    <a:pt x="11" y="85"/>
                  </a:cubicBezTo>
                  <a:cubicBezTo>
                    <a:pt x="6" y="83"/>
                    <a:pt x="0" y="78"/>
                    <a:pt x="2" y="76"/>
                  </a:cubicBezTo>
                  <a:close/>
                </a:path>
              </a:pathLst>
            </a:custGeom>
            <a:solidFill>
              <a:srgbClr val="D94E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4" name="Freeform 999"/>
            <p:cNvSpPr>
              <a:spLocks/>
            </p:cNvSpPr>
            <p:nvPr/>
          </p:nvSpPr>
          <p:spPr bwMode="auto">
            <a:xfrm>
              <a:off x="2993380" y="1221755"/>
              <a:ext cx="2222742" cy="1061543"/>
            </a:xfrm>
            <a:custGeom>
              <a:avLst/>
              <a:gdLst/>
              <a:ahLst/>
              <a:cxnLst>
                <a:cxn ang="0">
                  <a:pos x="2" y="75"/>
                </a:cxn>
                <a:cxn ang="0">
                  <a:pos x="7" y="67"/>
                </a:cxn>
                <a:cxn ang="0">
                  <a:pos x="15" y="58"/>
                </a:cxn>
                <a:cxn ang="0">
                  <a:pos x="30" y="49"/>
                </a:cxn>
                <a:cxn ang="0">
                  <a:pos x="38" y="43"/>
                </a:cxn>
                <a:cxn ang="0">
                  <a:pos x="57" y="36"/>
                </a:cxn>
                <a:cxn ang="0">
                  <a:pos x="77" y="34"/>
                </a:cxn>
                <a:cxn ang="0">
                  <a:pos x="98" y="25"/>
                </a:cxn>
                <a:cxn ang="0">
                  <a:pos x="117" y="20"/>
                </a:cxn>
                <a:cxn ang="0">
                  <a:pos x="136" y="13"/>
                </a:cxn>
                <a:cxn ang="0">
                  <a:pos x="157" y="8"/>
                </a:cxn>
                <a:cxn ang="0">
                  <a:pos x="170" y="5"/>
                </a:cxn>
                <a:cxn ang="0">
                  <a:pos x="187" y="3"/>
                </a:cxn>
                <a:cxn ang="0">
                  <a:pos x="185" y="13"/>
                </a:cxn>
                <a:cxn ang="0">
                  <a:pos x="170" y="20"/>
                </a:cxn>
                <a:cxn ang="0">
                  <a:pos x="156" y="37"/>
                </a:cxn>
                <a:cxn ang="0">
                  <a:pos x="136" y="47"/>
                </a:cxn>
                <a:cxn ang="0">
                  <a:pos x="100" y="52"/>
                </a:cxn>
                <a:cxn ang="0">
                  <a:pos x="63" y="60"/>
                </a:cxn>
                <a:cxn ang="0">
                  <a:pos x="28" y="76"/>
                </a:cxn>
                <a:cxn ang="0">
                  <a:pos x="10" y="84"/>
                </a:cxn>
                <a:cxn ang="0">
                  <a:pos x="2" y="75"/>
                </a:cxn>
              </a:cxnLst>
              <a:rect l="0" t="0" r="r" b="b"/>
              <a:pathLst>
                <a:path w="193" h="86">
                  <a:moveTo>
                    <a:pt x="2" y="75"/>
                  </a:moveTo>
                  <a:cubicBezTo>
                    <a:pt x="3" y="73"/>
                    <a:pt x="1" y="69"/>
                    <a:pt x="7" y="67"/>
                  </a:cubicBezTo>
                  <a:cubicBezTo>
                    <a:pt x="13" y="64"/>
                    <a:pt x="12" y="62"/>
                    <a:pt x="15" y="58"/>
                  </a:cubicBezTo>
                  <a:cubicBezTo>
                    <a:pt x="19" y="53"/>
                    <a:pt x="23" y="49"/>
                    <a:pt x="30" y="49"/>
                  </a:cubicBezTo>
                  <a:cubicBezTo>
                    <a:pt x="38" y="48"/>
                    <a:pt x="35" y="45"/>
                    <a:pt x="38" y="43"/>
                  </a:cubicBezTo>
                  <a:cubicBezTo>
                    <a:pt x="41" y="40"/>
                    <a:pt x="52" y="36"/>
                    <a:pt x="57" y="36"/>
                  </a:cubicBezTo>
                  <a:cubicBezTo>
                    <a:pt x="62" y="36"/>
                    <a:pt x="69" y="37"/>
                    <a:pt x="77" y="34"/>
                  </a:cubicBezTo>
                  <a:cubicBezTo>
                    <a:pt x="86" y="30"/>
                    <a:pt x="91" y="27"/>
                    <a:pt x="98" y="25"/>
                  </a:cubicBezTo>
                  <a:cubicBezTo>
                    <a:pt x="105" y="23"/>
                    <a:pt x="109" y="21"/>
                    <a:pt x="117" y="20"/>
                  </a:cubicBezTo>
                  <a:cubicBezTo>
                    <a:pt x="126" y="19"/>
                    <a:pt x="130" y="16"/>
                    <a:pt x="136" y="13"/>
                  </a:cubicBezTo>
                  <a:cubicBezTo>
                    <a:pt x="143" y="10"/>
                    <a:pt x="149" y="9"/>
                    <a:pt x="157" y="8"/>
                  </a:cubicBezTo>
                  <a:cubicBezTo>
                    <a:pt x="166" y="7"/>
                    <a:pt x="164" y="10"/>
                    <a:pt x="170" y="5"/>
                  </a:cubicBezTo>
                  <a:cubicBezTo>
                    <a:pt x="176" y="0"/>
                    <a:pt x="182" y="1"/>
                    <a:pt x="187" y="3"/>
                  </a:cubicBezTo>
                  <a:cubicBezTo>
                    <a:pt x="193" y="5"/>
                    <a:pt x="189" y="11"/>
                    <a:pt x="185" y="13"/>
                  </a:cubicBezTo>
                  <a:cubicBezTo>
                    <a:pt x="182" y="16"/>
                    <a:pt x="174" y="16"/>
                    <a:pt x="170" y="20"/>
                  </a:cubicBezTo>
                  <a:cubicBezTo>
                    <a:pt x="166" y="24"/>
                    <a:pt x="159" y="33"/>
                    <a:pt x="156" y="37"/>
                  </a:cubicBezTo>
                  <a:cubicBezTo>
                    <a:pt x="154" y="40"/>
                    <a:pt x="147" y="45"/>
                    <a:pt x="136" y="47"/>
                  </a:cubicBezTo>
                  <a:cubicBezTo>
                    <a:pt x="126" y="49"/>
                    <a:pt x="108" y="50"/>
                    <a:pt x="100" y="52"/>
                  </a:cubicBezTo>
                  <a:cubicBezTo>
                    <a:pt x="92" y="54"/>
                    <a:pt x="73" y="54"/>
                    <a:pt x="63" y="60"/>
                  </a:cubicBezTo>
                  <a:cubicBezTo>
                    <a:pt x="52" y="66"/>
                    <a:pt x="36" y="74"/>
                    <a:pt x="28" y="76"/>
                  </a:cubicBezTo>
                  <a:cubicBezTo>
                    <a:pt x="20" y="78"/>
                    <a:pt x="15" y="86"/>
                    <a:pt x="10" y="84"/>
                  </a:cubicBezTo>
                  <a:cubicBezTo>
                    <a:pt x="5" y="82"/>
                    <a:pt x="0" y="77"/>
                    <a:pt x="2" y="75"/>
                  </a:cubicBezTo>
                  <a:close/>
                </a:path>
              </a:pathLst>
            </a:custGeom>
            <a:solidFill>
              <a:srgbClr val="D94F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5" name="Freeform 1000"/>
            <p:cNvSpPr>
              <a:spLocks/>
            </p:cNvSpPr>
            <p:nvPr/>
          </p:nvSpPr>
          <p:spPr bwMode="auto">
            <a:xfrm>
              <a:off x="2993380" y="1221748"/>
              <a:ext cx="2222742" cy="1049198"/>
            </a:xfrm>
            <a:custGeom>
              <a:avLst/>
              <a:gdLst/>
              <a:ahLst/>
              <a:cxnLst>
                <a:cxn ang="0">
                  <a:pos x="2" y="75"/>
                </a:cxn>
                <a:cxn ang="0">
                  <a:pos x="7" y="67"/>
                </a:cxn>
                <a:cxn ang="0">
                  <a:pos x="16" y="58"/>
                </a:cxn>
                <a:cxn ang="0">
                  <a:pos x="31" y="49"/>
                </a:cxn>
                <a:cxn ang="0">
                  <a:pos x="38" y="43"/>
                </a:cxn>
                <a:cxn ang="0">
                  <a:pos x="57" y="36"/>
                </a:cxn>
                <a:cxn ang="0">
                  <a:pos x="78" y="34"/>
                </a:cxn>
                <a:cxn ang="0">
                  <a:pos x="98" y="25"/>
                </a:cxn>
                <a:cxn ang="0">
                  <a:pos x="117" y="21"/>
                </a:cxn>
                <a:cxn ang="0">
                  <a:pos x="136" y="13"/>
                </a:cxn>
                <a:cxn ang="0">
                  <a:pos x="157" y="8"/>
                </a:cxn>
                <a:cxn ang="0">
                  <a:pos x="170" y="5"/>
                </a:cxn>
                <a:cxn ang="0">
                  <a:pos x="187" y="3"/>
                </a:cxn>
                <a:cxn ang="0">
                  <a:pos x="185" y="13"/>
                </a:cxn>
                <a:cxn ang="0">
                  <a:pos x="170" y="20"/>
                </a:cxn>
                <a:cxn ang="0">
                  <a:pos x="156" y="36"/>
                </a:cxn>
                <a:cxn ang="0">
                  <a:pos x="136" y="46"/>
                </a:cxn>
                <a:cxn ang="0">
                  <a:pos x="100" y="51"/>
                </a:cxn>
                <a:cxn ang="0">
                  <a:pos x="63" y="59"/>
                </a:cxn>
                <a:cxn ang="0">
                  <a:pos x="28" y="75"/>
                </a:cxn>
                <a:cxn ang="0">
                  <a:pos x="10" y="83"/>
                </a:cxn>
                <a:cxn ang="0">
                  <a:pos x="2" y="75"/>
                </a:cxn>
              </a:cxnLst>
              <a:rect l="0" t="0" r="r" b="b"/>
              <a:pathLst>
                <a:path w="193" h="85">
                  <a:moveTo>
                    <a:pt x="2" y="75"/>
                  </a:moveTo>
                  <a:cubicBezTo>
                    <a:pt x="4" y="73"/>
                    <a:pt x="2" y="70"/>
                    <a:pt x="7" y="67"/>
                  </a:cubicBezTo>
                  <a:cubicBezTo>
                    <a:pt x="13" y="65"/>
                    <a:pt x="12" y="62"/>
                    <a:pt x="16" y="58"/>
                  </a:cubicBezTo>
                  <a:cubicBezTo>
                    <a:pt x="19" y="54"/>
                    <a:pt x="23" y="50"/>
                    <a:pt x="31" y="49"/>
                  </a:cubicBezTo>
                  <a:cubicBezTo>
                    <a:pt x="38" y="49"/>
                    <a:pt x="35" y="45"/>
                    <a:pt x="38" y="43"/>
                  </a:cubicBezTo>
                  <a:cubicBezTo>
                    <a:pt x="41" y="41"/>
                    <a:pt x="52" y="37"/>
                    <a:pt x="57" y="36"/>
                  </a:cubicBezTo>
                  <a:cubicBezTo>
                    <a:pt x="62" y="36"/>
                    <a:pt x="69" y="37"/>
                    <a:pt x="78" y="34"/>
                  </a:cubicBezTo>
                  <a:cubicBezTo>
                    <a:pt x="86" y="31"/>
                    <a:pt x="91" y="27"/>
                    <a:pt x="98" y="25"/>
                  </a:cubicBezTo>
                  <a:cubicBezTo>
                    <a:pt x="105" y="23"/>
                    <a:pt x="109" y="22"/>
                    <a:pt x="117" y="21"/>
                  </a:cubicBezTo>
                  <a:cubicBezTo>
                    <a:pt x="126" y="20"/>
                    <a:pt x="130" y="16"/>
                    <a:pt x="136" y="13"/>
                  </a:cubicBezTo>
                  <a:cubicBezTo>
                    <a:pt x="143" y="10"/>
                    <a:pt x="149" y="9"/>
                    <a:pt x="157" y="8"/>
                  </a:cubicBezTo>
                  <a:cubicBezTo>
                    <a:pt x="165" y="7"/>
                    <a:pt x="164" y="10"/>
                    <a:pt x="170" y="5"/>
                  </a:cubicBezTo>
                  <a:cubicBezTo>
                    <a:pt x="176" y="0"/>
                    <a:pt x="182" y="1"/>
                    <a:pt x="187" y="3"/>
                  </a:cubicBezTo>
                  <a:cubicBezTo>
                    <a:pt x="193" y="5"/>
                    <a:pt x="189" y="11"/>
                    <a:pt x="185" y="13"/>
                  </a:cubicBezTo>
                  <a:cubicBezTo>
                    <a:pt x="182" y="16"/>
                    <a:pt x="173" y="16"/>
                    <a:pt x="170" y="20"/>
                  </a:cubicBezTo>
                  <a:cubicBezTo>
                    <a:pt x="166" y="24"/>
                    <a:pt x="158" y="32"/>
                    <a:pt x="156" y="36"/>
                  </a:cubicBezTo>
                  <a:cubicBezTo>
                    <a:pt x="154" y="40"/>
                    <a:pt x="147" y="44"/>
                    <a:pt x="136" y="46"/>
                  </a:cubicBezTo>
                  <a:cubicBezTo>
                    <a:pt x="126" y="48"/>
                    <a:pt x="109" y="49"/>
                    <a:pt x="100" y="51"/>
                  </a:cubicBezTo>
                  <a:cubicBezTo>
                    <a:pt x="92" y="54"/>
                    <a:pt x="74" y="53"/>
                    <a:pt x="63" y="59"/>
                  </a:cubicBezTo>
                  <a:cubicBezTo>
                    <a:pt x="52" y="65"/>
                    <a:pt x="36" y="74"/>
                    <a:pt x="28" y="75"/>
                  </a:cubicBezTo>
                  <a:cubicBezTo>
                    <a:pt x="20" y="77"/>
                    <a:pt x="15" y="85"/>
                    <a:pt x="10" y="83"/>
                  </a:cubicBezTo>
                  <a:cubicBezTo>
                    <a:pt x="5" y="81"/>
                    <a:pt x="0" y="77"/>
                    <a:pt x="2" y="75"/>
                  </a:cubicBezTo>
                  <a:close/>
                </a:path>
              </a:pathLst>
            </a:custGeom>
            <a:solidFill>
              <a:srgbClr val="DB5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6" name="Freeform 1001"/>
            <p:cNvSpPr>
              <a:spLocks/>
            </p:cNvSpPr>
            <p:nvPr/>
          </p:nvSpPr>
          <p:spPr bwMode="auto">
            <a:xfrm>
              <a:off x="2993380" y="1221748"/>
              <a:ext cx="2222742" cy="1049198"/>
            </a:xfrm>
            <a:custGeom>
              <a:avLst/>
              <a:gdLst/>
              <a:ahLst/>
              <a:cxnLst>
                <a:cxn ang="0">
                  <a:pos x="2" y="75"/>
                </a:cxn>
                <a:cxn ang="0">
                  <a:pos x="7" y="67"/>
                </a:cxn>
                <a:cxn ang="0">
                  <a:pos x="16" y="58"/>
                </a:cxn>
                <a:cxn ang="0">
                  <a:pos x="31" y="49"/>
                </a:cxn>
                <a:cxn ang="0">
                  <a:pos x="39" y="43"/>
                </a:cxn>
                <a:cxn ang="0">
                  <a:pos x="57" y="36"/>
                </a:cxn>
                <a:cxn ang="0">
                  <a:pos x="78" y="34"/>
                </a:cxn>
                <a:cxn ang="0">
                  <a:pos x="98" y="25"/>
                </a:cxn>
                <a:cxn ang="0">
                  <a:pos x="117" y="21"/>
                </a:cxn>
                <a:cxn ang="0">
                  <a:pos x="136" y="14"/>
                </a:cxn>
                <a:cxn ang="0">
                  <a:pos x="157" y="8"/>
                </a:cxn>
                <a:cxn ang="0">
                  <a:pos x="170" y="5"/>
                </a:cxn>
                <a:cxn ang="0">
                  <a:pos x="187" y="4"/>
                </a:cxn>
                <a:cxn ang="0">
                  <a:pos x="185" y="13"/>
                </a:cxn>
                <a:cxn ang="0">
                  <a:pos x="169" y="20"/>
                </a:cxn>
                <a:cxn ang="0">
                  <a:pos x="156" y="36"/>
                </a:cxn>
                <a:cxn ang="0">
                  <a:pos x="136" y="45"/>
                </a:cxn>
                <a:cxn ang="0">
                  <a:pos x="101" y="51"/>
                </a:cxn>
                <a:cxn ang="0">
                  <a:pos x="63" y="58"/>
                </a:cxn>
                <a:cxn ang="0">
                  <a:pos x="29" y="75"/>
                </a:cxn>
                <a:cxn ang="0">
                  <a:pos x="11" y="83"/>
                </a:cxn>
                <a:cxn ang="0">
                  <a:pos x="2" y="75"/>
                </a:cxn>
              </a:cxnLst>
              <a:rect l="0" t="0" r="r" b="b"/>
              <a:pathLst>
                <a:path w="193" h="85">
                  <a:moveTo>
                    <a:pt x="2" y="75"/>
                  </a:moveTo>
                  <a:cubicBezTo>
                    <a:pt x="4" y="73"/>
                    <a:pt x="2" y="70"/>
                    <a:pt x="7" y="67"/>
                  </a:cubicBezTo>
                  <a:cubicBezTo>
                    <a:pt x="13" y="65"/>
                    <a:pt x="13" y="63"/>
                    <a:pt x="16" y="58"/>
                  </a:cubicBezTo>
                  <a:cubicBezTo>
                    <a:pt x="19" y="54"/>
                    <a:pt x="23" y="50"/>
                    <a:pt x="31" y="49"/>
                  </a:cubicBezTo>
                  <a:cubicBezTo>
                    <a:pt x="38" y="49"/>
                    <a:pt x="35" y="46"/>
                    <a:pt x="39" y="43"/>
                  </a:cubicBezTo>
                  <a:cubicBezTo>
                    <a:pt x="42" y="41"/>
                    <a:pt x="52" y="37"/>
                    <a:pt x="57" y="36"/>
                  </a:cubicBezTo>
                  <a:cubicBezTo>
                    <a:pt x="62" y="36"/>
                    <a:pt x="69" y="38"/>
                    <a:pt x="78" y="34"/>
                  </a:cubicBezTo>
                  <a:cubicBezTo>
                    <a:pt x="87" y="31"/>
                    <a:pt x="91" y="27"/>
                    <a:pt x="98" y="25"/>
                  </a:cubicBezTo>
                  <a:cubicBezTo>
                    <a:pt x="105" y="24"/>
                    <a:pt x="109" y="22"/>
                    <a:pt x="117" y="21"/>
                  </a:cubicBezTo>
                  <a:cubicBezTo>
                    <a:pt x="125" y="20"/>
                    <a:pt x="130" y="16"/>
                    <a:pt x="136" y="14"/>
                  </a:cubicBezTo>
                  <a:cubicBezTo>
                    <a:pt x="143" y="11"/>
                    <a:pt x="149" y="9"/>
                    <a:pt x="157" y="8"/>
                  </a:cubicBezTo>
                  <a:cubicBezTo>
                    <a:pt x="165" y="7"/>
                    <a:pt x="164" y="10"/>
                    <a:pt x="170" y="5"/>
                  </a:cubicBezTo>
                  <a:cubicBezTo>
                    <a:pt x="176" y="0"/>
                    <a:pt x="181" y="2"/>
                    <a:pt x="187" y="4"/>
                  </a:cubicBezTo>
                  <a:cubicBezTo>
                    <a:pt x="193" y="6"/>
                    <a:pt x="189" y="11"/>
                    <a:pt x="185" y="13"/>
                  </a:cubicBezTo>
                  <a:cubicBezTo>
                    <a:pt x="182" y="16"/>
                    <a:pt x="173" y="16"/>
                    <a:pt x="169" y="20"/>
                  </a:cubicBezTo>
                  <a:cubicBezTo>
                    <a:pt x="166" y="24"/>
                    <a:pt x="158" y="32"/>
                    <a:pt x="156" y="36"/>
                  </a:cubicBezTo>
                  <a:cubicBezTo>
                    <a:pt x="153" y="40"/>
                    <a:pt x="147" y="44"/>
                    <a:pt x="136" y="45"/>
                  </a:cubicBezTo>
                  <a:cubicBezTo>
                    <a:pt x="126" y="47"/>
                    <a:pt x="109" y="48"/>
                    <a:pt x="101" y="51"/>
                  </a:cubicBezTo>
                  <a:cubicBezTo>
                    <a:pt x="93" y="53"/>
                    <a:pt x="74" y="52"/>
                    <a:pt x="63" y="58"/>
                  </a:cubicBezTo>
                  <a:cubicBezTo>
                    <a:pt x="52" y="64"/>
                    <a:pt x="37" y="73"/>
                    <a:pt x="29" y="75"/>
                  </a:cubicBezTo>
                  <a:cubicBezTo>
                    <a:pt x="20" y="77"/>
                    <a:pt x="16" y="85"/>
                    <a:pt x="11" y="83"/>
                  </a:cubicBezTo>
                  <a:cubicBezTo>
                    <a:pt x="6" y="81"/>
                    <a:pt x="0" y="77"/>
                    <a:pt x="2" y="75"/>
                  </a:cubicBezTo>
                  <a:close/>
                </a:path>
              </a:pathLst>
            </a:custGeom>
            <a:solidFill>
              <a:srgbClr val="DB512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7" name="Freeform 1002"/>
            <p:cNvSpPr>
              <a:spLocks/>
            </p:cNvSpPr>
            <p:nvPr/>
          </p:nvSpPr>
          <p:spPr bwMode="auto">
            <a:xfrm>
              <a:off x="3004893" y="1234092"/>
              <a:ext cx="2199708" cy="1024512"/>
            </a:xfrm>
            <a:custGeom>
              <a:avLst/>
              <a:gdLst/>
              <a:ahLst/>
              <a:cxnLst>
                <a:cxn ang="0">
                  <a:pos x="2" y="74"/>
                </a:cxn>
                <a:cxn ang="0">
                  <a:pos x="6" y="67"/>
                </a:cxn>
                <a:cxn ang="0">
                  <a:pos x="15" y="57"/>
                </a:cxn>
                <a:cxn ang="0">
                  <a:pos x="30" y="49"/>
                </a:cxn>
                <a:cxn ang="0">
                  <a:pos x="38" y="42"/>
                </a:cxn>
                <a:cxn ang="0">
                  <a:pos x="56" y="35"/>
                </a:cxn>
                <a:cxn ang="0">
                  <a:pos x="77" y="33"/>
                </a:cxn>
                <a:cxn ang="0">
                  <a:pos x="97" y="25"/>
                </a:cxn>
                <a:cxn ang="0">
                  <a:pos x="116" y="20"/>
                </a:cxn>
                <a:cxn ang="0">
                  <a:pos x="135" y="13"/>
                </a:cxn>
                <a:cxn ang="0">
                  <a:pos x="156" y="7"/>
                </a:cxn>
                <a:cxn ang="0">
                  <a:pos x="169" y="5"/>
                </a:cxn>
                <a:cxn ang="0">
                  <a:pos x="186" y="3"/>
                </a:cxn>
                <a:cxn ang="0">
                  <a:pos x="184" y="12"/>
                </a:cxn>
                <a:cxn ang="0">
                  <a:pos x="168" y="19"/>
                </a:cxn>
                <a:cxn ang="0">
                  <a:pos x="155" y="34"/>
                </a:cxn>
                <a:cxn ang="0">
                  <a:pos x="135" y="44"/>
                </a:cxn>
                <a:cxn ang="0">
                  <a:pos x="100" y="49"/>
                </a:cxn>
                <a:cxn ang="0">
                  <a:pos x="62" y="57"/>
                </a:cxn>
                <a:cxn ang="0">
                  <a:pos x="28" y="73"/>
                </a:cxn>
                <a:cxn ang="0">
                  <a:pos x="10" y="81"/>
                </a:cxn>
                <a:cxn ang="0">
                  <a:pos x="2" y="74"/>
                </a:cxn>
              </a:cxnLst>
              <a:rect l="0" t="0" r="r" b="b"/>
              <a:pathLst>
                <a:path w="191" h="83">
                  <a:moveTo>
                    <a:pt x="2" y="74"/>
                  </a:moveTo>
                  <a:cubicBezTo>
                    <a:pt x="4" y="72"/>
                    <a:pt x="1" y="69"/>
                    <a:pt x="6" y="67"/>
                  </a:cubicBezTo>
                  <a:cubicBezTo>
                    <a:pt x="12" y="64"/>
                    <a:pt x="12" y="62"/>
                    <a:pt x="15" y="57"/>
                  </a:cubicBezTo>
                  <a:cubicBezTo>
                    <a:pt x="18" y="53"/>
                    <a:pt x="22" y="49"/>
                    <a:pt x="30" y="49"/>
                  </a:cubicBezTo>
                  <a:cubicBezTo>
                    <a:pt x="37" y="48"/>
                    <a:pt x="35" y="45"/>
                    <a:pt x="38" y="42"/>
                  </a:cubicBezTo>
                  <a:cubicBezTo>
                    <a:pt x="41" y="40"/>
                    <a:pt x="51" y="36"/>
                    <a:pt x="56" y="35"/>
                  </a:cubicBezTo>
                  <a:cubicBezTo>
                    <a:pt x="61" y="35"/>
                    <a:pt x="68" y="37"/>
                    <a:pt x="77" y="33"/>
                  </a:cubicBezTo>
                  <a:cubicBezTo>
                    <a:pt x="86" y="30"/>
                    <a:pt x="90" y="27"/>
                    <a:pt x="97" y="25"/>
                  </a:cubicBezTo>
                  <a:cubicBezTo>
                    <a:pt x="104" y="23"/>
                    <a:pt x="108" y="21"/>
                    <a:pt x="116" y="20"/>
                  </a:cubicBezTo>
                  <a:cubicBezTo>
                    <a:pt x="124" y="19"/>
                    <a:pt x="129" y="16"/>
                    <a:pt x="135" y="13"/>
                  </a:cubicBezTo>
                  <a:cubicBezTo>
                    <a:pt x="142" y="10"/>
                    <a:pt x="148" y="8"/>
                    <a:pt x="156" y="7"/>
                  </a:cubicBezTo>
                  <a:cubicBezTo>
                    <a:pt x="164" y="6"/>
                    <a:pt x="163" y="10"/>
                    <a:pt x="169" y="5"/>
                  </a:cubicBezTo>
                  <a:cubicBezTo>
                    <a:pt x="175" y="0"/>
                    <a:pt x="180" y="1"/>
                    <a:pt x="186" y="3"/>
                  </a:cubicBezTo>
                  <a:cubicBezTo>
                    <a:pt x="191" y="5"/>
                    <a:pt x="188" y="9"/>
                    <a:pt x="184" y="12"/>
                  </a:cubicBezTo>
                  <a:cubicBezTo>
                    <a:pt x="181" y="14"/>
                    <a:pt x="172" y="15"/>
                    <a:pt x="168" y="19"/>
                  </a:cubicBezTo>
                  <a:cubicBezTo>
                    <a:pt x="165" y="23"/>
                    <a:pt x="157" y="30"/>
                    <a:pt x="155" y="34"/>
                  </a:cubicBezTo>
                  <a:cubicBezTo>
                    <a:pt x="152" y="38"/>
                    <a:pt x="146" y="42"/>
                    <a:pt x="135" y="44"/>
                  </a:cubicBezTo>
                  <a:cubicBezTo>
                    <a:pt x="125" y="46"/>
                    <a:pt x="108" y="47"/>
                    <a:pt x="100" y="49"/>
                  </a:cubicBezTo>
                  <a:cubicBezTo>
                    <a:pt x="92" y="52"/>
                    <a:pt x="73" y="51"/>
                    <a:pt x="62" y="57"/>
                  </a:cubicBezTo>
                  <a:cubicBezTo>
                    <a:pt x="51" y="62"/>
                    <a:pt x="36" y="71"/>
                    <a:pt x="28" y="73"/>
                  </a:cubicBezTo>
                  <a:cubicBezTo>
                    <a:pt x="20" y="75"/>
                    <a:pt x="15" y="83"/>
                    <a:pt x="10" y="81"/>
                  </a:cubicBezTo>
                  <a:cubicBezTo>
                    <a:pt x="5" y="80"/>
                    <a:pt x="0" y="76"/>
                    <a:pt x="2" y="74"/>
                  </a:cubicBezTo>
                  <a:close/>
                </a:path>
              </a:pathLst>
            </a:custGeom>
            <a:solidFill>
              <a:srgbClr val="DC52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8" name="Freeform 1003"/>
            <p:cNvSpPr>
              <a:spLocks/>
            </p:cNvSpPr>
            <p:nvPr/>
          </p:nvSpPr>
          <p:spPr bwMode="auto">
            <a:xfrm>
              <a:off x="3004893" y="1234092"/>
              <a:ext cx="2199708" cy="1024512"/>
            </a:xfrm>
            <a:custGeom>
              <a:avLst/>
              <a:gdLst/>
              <a:ahLst/>
              <a:cxnLst>
                <a:cxn ang="0">
                  <a:pos x="2" y="74"/>
                </a:cxn>
                <a:cxn ang="0">
                  <a:pos x="6" y="67"/>
                </a:cxn>
                <a:cxn ang="0">
                  <a:pos x="15" y="58"/>
                </a:cxn>
                <a:cxn ang="0">
                  <a:pos x="30" y="49"/>
                </a:cxn>
                <a:cxn ang="0">
                  <a:pos x="38" y="43"/>
                </a:cxn>
                <a:cxn ang="0">
                  <a:pos x="56" y="36"/>
                </a:cxn>
                <a:cxn ang="0">
                  <a:pos x="77" y="34"/>
                </a:cxn>
                <a:cxn ang="0">
                  <a:pos x="97" y="25"/>
                </a:cxn>
                <a:cxn ang="0">
                  <a:pos x="116" y="20"/>
                </a:cxn>
                <a:cxn ang="0">
                  <a:pos x="135" y="13"/>
                </a:cxn>
                <a:cxn ang="0">
                  <a:pos x="156" y="8"/>
                </a:cxn>
                <a:cxn ang="0">
                  <a:pos x="169" y="5"/>
                </a:cxn>
                <a:cxn ang="0">
                  <a:pos x="186" y="3"/>
                </a:cxn>
                <a:cxn ang="0">
                  <a:pos x="184" y="12"/>
                </a:cxn>
                <a:cxn ang="0">
                  <a:pos x="168" y="18"/>
                </a:cxn>
                <a:cxn ang="0">
                  <a:pos x="155" y="34"/>
                </a:cxn>
                <a:cxn ang="0">
                  <a:pos x="135" y="43"/>
                </a:cxn>
                <a:cxn ang="0">
                  <a:pos x="100" y="48"/>
                </a:cxn>
                <a:cxn ang="0">
                  <a:pos x="62" y="56"/>
                </a:cxn>
                <a:cxn ang="0">
                  <a:pos x="28" y="72"/>
                </a:cxn>
                <a:cxn ang="0">
                  <a:pos x="10" y="81"/>
                </a:cxn>
                <a:cxn ang="0">
                  <a:pos x="2" y="74"/>
                </a:cxn>
              </a:cxnLst>
              <a:rect l="0" t="0" r="r" b="b"/>
              <a:pathLst>
                <a:path w="191" h="83">
                  <a:moveTo>
                    <a:pt x="2" y="74"/>
                  </a:moveTo>
                  <a:cubicBezTo>
                    <a:pt x="4" y="72"/>
                    <a:pt x="1" y="69"/>
                    <a:pt x="6" y="67"/>
                  </a:cubicBezTo>
                  <a:cubicBezTo>
                    <a:pt x="12" y="65"/>
                    <a:pt x="12" y="62"/>
                    <a:pt x="15" y="58"/>
                  </a:cubicBezTo>
                  <a:cubicBezTo>
                    <a:pt x="18" y="53"/>
                    <a:pt x="22" y="49"/>
                    <a:pt x="30" y="49"/>
                  </a:cubicBezTo>
                  <a:cubicBezTo>
                    <a:pt x="37" y="48"/>
                    <a:pt x="35" y="45"/>
                    <a:pt x="38" y="43"/>
                  </a:cubicBezTo>
                  <a:cubicBezTo>
                    <a:pt x="41" y="40"/>
                    <a:pt x="51" y="36"/>
                    <a:pt x="56" y="36"/>
                  </a:cubicBezTo>
                  <a:cubicBezTo>
                    <a:pt x="61" y="35"/>
                    <a:pt x="69" y="37"/>
                    <a:pt x="77" y="34"/>
                  </a:cubicBezTo>
                  <a:cubicBezTo>
                    <a:pt x="86" y="30"/>
                    <a:pt x="90" y="27"/>
                    <a:pt x="97" y="25"/>
                  </a:cubicBezTo>
                  <a:cubicBezTo>
                    <a:pt x="104" y="23"/>
                    <a:pt x="108" y="21"/>
                    <a:pt x="116" y="20"/>
                  </a:cubicBezTo>
                  <a:cubicBezTo>
                    <a:pt x="124" y="19"/>
                    <a:pt x="129" y="16"/>
                    <a:pt x="135" y="13"/>
                  </a:cubicBezTo>
                  <a:cubicBezTo>
                    <a:pt x="142" y="10"/>
                    <a:pt x="148" y="9"/>
                    <a:pt x="156" y="8"/>
                  </a:cubicBezTo>
                  <a:cubicBezTo>
                    <a:pt x="164" y="7"/>
                    <a:pt x="163" y="10"/>
                    <a:pt x="169" y="5"/>
                  </a:cubicBezTo>
                  <a:cubicBezTo>
                    <a:pt x="175" y="0"/>
                    <a:pt x="180" y="1"/>
                    <a:pt x="186" y="3"/>
                  </a:cubicBezTo>
                  <a:cubicBezTo>
                    <a:pt x="191" y="5"/>
                    <a:pt x="188" y="9"/>
                    <a:pt x="184" y="12"/>
                  </a:cubicBezTo>
                  <a:cubicBezTo>
                    <a:pt x="181" y="14"/>
                    <a:pt x="172" y="15"/>
                    <a:pt x="168" y="18"/>
                  </a:cubicBezTo>
                  <a:cubicBezTo>
                    <a:pt x="164" y="22"/>
                    <a:pt x="157" y="30"/>
                    <a:pt x="155" y="34"/>
                  </a:cubicBezTo>
                  <a:cubicBezTo>
                    <a:pt x="152" y="38"/>
                    <a:pt x="146" y="41"/>
                    <a:pt x="135" y="43"/>
                  </a:cubicBezTo>
                  <a:cubicBezTo>
                    <a:pt x="125" y="45"/>
                    <a:pt x="108" y="46"/>
                    <a:pt x="100" y="48"/>
                  </a:cubicBezTo>
                  <a:cubicBezTo>
                    <a:pt x="92" y="51"/>
                    <a:pt x="73" y="50"/>
                    <a:pt x="62" y="56"/>
                  </a:cubicBezTo>
                  <a:cubicBezTo>
                    <a:pt x="51" y="62"/>
                    <a:pt x="36" y="70"/>
                    <a:pt x="28" y="72"/>
                  </a:cubicBezTo>
                  <a:cubicBezTo>
                    <a:pt x="20" y="74"/>
                    <a:pt x="15" y="83"/>
                    <a:pt x="10" y="81"/>
                  </a:cubicBezTo>
                  <a:cubicBezTo>
                    <a:pt x="5" y="79"/>
                    <a:pt x="0" y="76"/>
                    <a:pt x="2" y="74"/>
                  </a:cubicBezTo>
                  <a:close/>
                </a:path>
              </a:pathLst>
            </a:custGeom>
            <a:solidFill>
              <a:srgbClr val="DC53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69" name="Freeform 1004"/>
            <p:cNvSpPr>
              <a:spLocks/>
            </p:cNvSpPr>
            <p:nvPr/>
          </p:nvSpPr>
          <p:spPr bwMode="auto">
            <a:xfrm>
              <a:off x="3016525" y="1234092"/>
              <a:ext cx="2188191" cy="1024512"/>
            </a:xfrm>
            <a:custGeom>
              <a:avLst/>
              <a:gdLst/>
              <a:ahLst/>
              <a:cxnLst>
                <a:cxn ang="0">
                  <a:pos x="1" y="74"/>
                </a:cxn>
                <a:cxn ang="0">
                  <a:pos x="5" y="67"/>
                </a:cxn>
                <a:cxn ang="0">
                  <a:pos x="14" y="58"/>
                </a:cxn>
                <a:cxn ang="0">
                  <a:pos x="29" y="49"/>
                </a:cxn>
                <a:cxn ang="0">
                  <a:pos x="37" y="43"/>
                </a:cxn>
                <a:cxn ang="0">
                  <a:pos x="55" y="36"/>
                </a:cxn>
                <a:cxn ang="0">
                  <a:pos x="76" y="34"/>
                </a:cxn>
                <a:cxn ang="0">
                  <a:pos x="96" y="25"/>
                </a:cxn>
                <a:cxn ang="0">
                  <a:pos x="115" y="20"/>
                </a:cxn>
                <a:cxn ang="0">
                  <a:pos x="134" y="13"/>
                </a:cxn>
                <a:cxn ang="0">
                  <a:pos x="155" y="8"/>
                </a:cxn>
                <a:cxn ang="0">
                  <a:pos x="168" y="5"/>
                </a:cxn>
                <a:cxn ang="0">
                  <a:pos x="184" y="3"/>
                </a:cxn>
                <a:cxn ang="0">
                  <a:pos x="184" y="11"/>
                </a:cxn>
                <a:cxn ang="0">
                  <a:pos x="167" y="18"/>
                </a:cxn>
                <a:cxn ang="0">
                  <a:pos x="153" y="33"/>
                </a:cxn>
                <a:cxn ang="0">
                  <a:pos x="134" y="42"/>
                </a:cxn>
                <a:cxn ang="0">
                  <a:pos x="100" y="48"/>
                </a:cxn>
                <a:cxn ang="0">
                  <a:pos x="61" y="55"/>
                </a:cxn>
                <a:cxn ang="0">
                  <a:pos x="27" y="72"/>
                </a:cxn>
                <a:cxn ang="0">
                  <a:pos x="9" y="81"/>
                </a:cxn>
                <a:cxn ang="0">
                  <a:pos x="1" y="74"/>
                </a:cxn>
              </a:cxnLst>
              <a:rect l="0" t="0" r="r" b="b"/>
              <a:pathLst>
                <a:path w="190" h="83">
                  <a:moveTo>
                    <a:pt x="1" y="74"/>
                  </a:moveTo>
                  <a:cubicBezTo>
                    <a:pt x="3" y="73"/>
                    <a:pt x="0" y="70"/>
                    <a:pt x="5" y="67"/>
                  </a:cubicBezTo>
                  <a:cubicBezTo>
                    <a:pt x="11" y="65"/>
                    <a:pt x="11" y="62"/>
                    <a:pt x="14" y="58"/>
                  </a:cubicBezTo>
                  <a:cubicBezTo>
                    <a:pt x="17" y="54"/>
                    <a:pt x="22" y="50"/>
                    <a:pt x="29" y="49"/>
                  </a:cubicBezTo>
                  <a:cubicBezTo>
                    <a:pt x="36" y="49"/>
                    <a:pt x="34" y="45"/>
                    <a:pt x="37" y="43"/>
                  </a:cubicBezTo>
                  <a:cubicBezTo>
                    <a:pt x="40" y="41"/>
                    <a:pt x="50" y="36"/>
                    <a:pt x="55" y="36"/>
                  </a:cubicBezTo>
                  <a:cubicBezTo>
                    <a:pt x="60" y="35"/>
                    <a:pt x="68" y="37"/>
                    <a:pt x="76" y="34"/>
                  </a:cubicBezTo>
                  <a:cubicBezTo>
                    <a:pt x="85" y="30"/>
                    <a:pt x="89" y="27"/>
                    <a:pt x="96" y="25"/>
                  </a:cubicBezTo>
                  <a:cubicBezTo>
                    <a:pt x="103" y="23"/>
                    <a:pt x="107" y="21"/>
                    <a:pt x="115" y="20"/>
                  </a:cubicBezTo>
                  <a:cubicBezTo>
                    <a:pt x="123" y="19"/>
                    <a:pt x="128" y="16"/>
                    <a:pt x="134" y="13"/>
                  </a:cubicBezTo>
                  <a:cubicBezTo>
                    <a:pt x="141" y="10"/>
                    <a:pt x="147" y="9"/>
                    <a:pt x="155" y="8"/>
                  </a:cubicBezTo>
                  <a:cubicBezTo>
                    <a:pt x="163" y="7"/>
                    <a:pt x="162" y="10"/>
                    <a:pt x="168" y="5"/>
                  </a:cubicBezTo>
                  <a:cubicBezTo>
                    <a:pt x="174" y="0"/>
                    <a:pt x="179" y="1"/>
                    <a:pt x="184" y="3"/>
                  </a:cubicBezTo>
                  <a:cubicBezTo>
                    <a:pt x="190" y="5"/>
                    <a:pt x="187" y="9"/>
                    <a:pt x="184" y="11"/>
                  </a:cubicBezTo>
                  <a:cubicBezTo>
                    <a:pt x="180" y="14"/>
                    <a:pt x="171" y="14"/>
                    <a:pt x="167" y="18"/>
                  </a:cubicBezTo>
                  <a:cubicBezTo>
                    <a:pt x="163" y="22"/>
                    <a:pt x="156" y="29"/>
                    <a:pt x="153" y="33"/>
                  </a:cubicBezTo>
                  <a:cubicBezTo>
                    <a:pt x="151" y="37"/>
                    <a:pt x="145" y="40"/>
                    <a:pt x="134" y="42"/>
                  </a:cubicBezTo>
                  <a:cubicBezTo>
                    <a:pt x="124" y="44"/>
                    <a:pt x="108" y="45"/>
                    <a:pt x="100" y="48"/>
                  </a:cubicBezTo>
                  <a:cubicBezTo>
                    <a:pt x="92" y="50"/>
                    <a:pt x="72" y="49"/>
                    <a:pt x="61" y="55"/>
                  </a:cubicBezTo>
                  <a:cubicBezTo>
                    <a:pt x="51" y="61"/>
                    <a:pt x="35" y="70"/>
                    <a:pt x="27" y="72"/>
                  </a:cubicBezTo>
                  <a:cubicBezTo>
                    <a:pt x="19" y="74"/>
                    <a:pt x="14" y="83"/>
                    <a:pt x="9" y="81"/>
                  </a:cubicBezTo>
                  <a:cubicBezTo>
                    <a:pt x="4" y="79"/>
                    <a:pt x="0" y="76"/>
                    <a:pt x="1" y="74"/>
                  </a:cubicBezTo>
                  <a:close/>
                </a:path>
              </a:pathLst>
            </a:custGeom>
            <a:solidFill>
              <a:srgbClr val="DD54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0" name="Freeform 1005"/>
            <p:cNvSpPr>
              <a:spLocks/>
            </p:cNvSpPr>
            <p:nvPr/>
          </p:nvSpPr>
          <p:spPr bwMode="auto">
            <a:xfrm>
              <a:off x="3016525" y="1246436"/>
              <a:ext cx="2188191" cy="999824"/>
            </a:xfrm>
            <a:custGeom>
              <a:avLst/>
              <a:gdLst/>
              <a:ahLst/>
              <a:cxnLst>
                <a:cxn ang="0">
                  <a:pos x="2" y="73"/>
                </a:cxn>
                <a:cxn ang="0">
                  <a:pos x="6" y="66"/>
                </a:cxn>
                <a:cxn ang="0">
                  <a:pos x="14" y="57"/>
                </a:cxn>
                <a:cxn ang="0">
                  <a:pos x="29" y="48"/>
                </a:cxn>
                <a:cxn ang="0">
                  <a:pos x="37" y="42"/>
                </a:cxn>
                <a:cxn ang="0">
                  <a:pos x="55" y="35"/>
                </a:cxn>
                <a:cxn ang="0">
                  <a:pos x="77" y="33"/>
                </a:cxn>
                <a:cxn ang="0">
                  <a:pos x="96" y="24"/>
                </a:cxn>
                <a:cxn ang="0">
                  <a:pos x="115" y="19"/>
                </a:cxn>
                <a:cxn ang="0">
                  <a:pos x="134" y="13"/>
                </a:cxn>
                <a:cxn ang="0">
                  <a:pos x="155" y="7"/>
                </a:cxn>
                <a:cxn ang="0">
                  <a:pos x="168" y="5"/>
                </a:cxn>
                <a:cxn ang="0">
                  <a:pos x="184" y="2"/>
                </a:cxn>
                <a:cxn ang="0">
                  <a:pos x="184" y="10"/>
                </a:cxn>
                <a:cxn ang="0">
                  <a:pos x="167" y="17"/>
                </a:cxn>
                <a:cxn ang="0">
                  <a:pos x="153" y="32"/>
                </a:cxn>
                <a:cxn ang="0">
                  <a:pos x="134" y="41"/>
                </a:cxn>
                <a:cxn ang="0">
                  <a:pos x="100" y="46"/>
                </a:cxn>
                <a:cxn ang="0">
                  <a:pos x="61" y="53"/>
                </a:cxn>
                <a:cxn ang="0">
                  <a:pos x="27" y="70"/>
                </a:cxn>
                <a:cxn ang="0">
                  <a:pos x="10" y="79"/>
                </a:cxn>
                <a:cxn ang="0">
                  <a:pos x="2" y="73"/>
                </a:cxn>
              </a:cxnLst>
              <a:rect l="0" t="0" r="r" b="b"/>
              <a:pathLst>
                <a:path w="190" h="81">
                  <a:moveTo>
                    <a:pt x="2" y="73"/>
                  </a:moveTo>
                  <a:cubicBezTo>
                    <a:pt x="4" y="72"/>
                    <a:pt x="0" y="69"/>
                    <a:pt x="6" y="66"/>
                  </a:cubicBezTo>
                  <a:cubicBezTo>
                    <a:pt x="11" y="64"/>
                    <a:pt x="11" y="62"/>
                    <a:pt x="14" y="57"/>
                  </a:cubicBezTo>
                  <a:cubicBezTo>
                    <a:pt x="17" y="53"/>
                    <a:pt x="22" y="49"/>
                    <a:pt x="29" y="48"/>
                  </a:cubicBezTo>
                  <a:cubicBezTo>
                    <a:pt x="37" y="48"/>
                    <a:pt x="34" y="45"/>
                    <a:pt x="37" y="42"/>
                  </a:cubicBezTo>
                  <a:cubicBezTo>
                    <a:pt x="41" y="40"/>
                    <a:pt x="50" y="35"/>
                    <a:pt x="55" y="35"/>
                  </a:cubicBezTo>
                  <a:cubicBezTo>
                    <a:pt x="60" y="34"/>
                    <a:pt x="68" y="36"/>
                    <a:pt x="77" y="33"/>
                  </a:cubicBezTo>
                  <a:cubicBezTo>
                    <a:pt x="85" y="30"/>
                    <a:pt x="89" y="26"/>
                    <a:pt x="96" y="24"/>
                  </a:cubicBezTo>
                  <a:cubicBezTo>
                    <a:pt x="103" y="23"/>
                    <a:pt x="107" y="20"/>
                    <a:pt x="115" y="19"/>
                  </a:cubicBezTo>
                  <a:cubicBezTo>
                    <a:pt x="123" y="18"/>
                    <a:pt x="128" y="16"/>
                    <a:pt x="134" y="13"/>
                  </a:cubicBezTo>
                  <a:cubicBezTo>
                    <a:pt x="141" y="10"/>
                    <a:pt x="146" y="8"/>
                    <a:pt x="155" y="7"/>
                  </a:cubicBezTo>
                  <a:cubicBezTo>
                    <a:pt x="163" y="6"/>
                    <a:pt x="162" y="10"/>
                    <a:pt x="168" y="5"/>
                  </a:cubicBezTo>
                  <a:cubicBezTo>
                    <a:pt x="174" y="0"/>
                    <a:pt x="178" y="0"/>
                    <a:pt x="184" y="2"/>
                  </a:cubicBezTo>
                  <a:cubicBezTo>
                    <a:pt x="190" y="4"/>
                    <a:pt x="187" y="8"/>
                    <a:pt x="184" y="10"/>
                  </a:cubicBezTo>
                  <a:cubicBezTo>
                    <a:pt x="180" y="13"/>
                    <a:pt x="170" y="13"/>
                    <a:pt x="167" y="17"/>
                  </a:cubicBezTo>
                  <a:cubicBezTo>
                    <a:pt x="163" y="21"/>
                    <a:pt x="156" y="28"/>
                    <a:pt x="153" y="32"/>
                  </a:cubicBezTo>
                  <a:cubicBezTo>
                    <a:pt x="151" y="36"/>
                    <a:pt x="145" y="39"/>
                    <a:pt x="134" y="41"/>
                  </a:cubicBezTo>
                  <a:cubicBezTo>
                    <a:pt x="124" y="43"/>
                    <a:pt x="108" y="44"/>
                    <a:pt x="100" y="46"/>
                  </a:cubicBezTo>
                  <a:cubicBezTo>
                    <a:pt x="92" y="49"/>
                    <a:pt x="72" y="47"/>
                    <a:pt x="61" y="53"/>
                  </a:cubicBezTo>
                  <a:cubicBezTo>
                    <a:pt x="51" y="59"/>
                    <a:pt x="35" y="68"/>
                    <a:pt x="27" y="70"/>
                  </a:cubicBezTo>
                  <a:cubicBezTo>
                    <a:pt x="19" y="72"/>
                    <a:pt x="15" y="81"/>
                    <a:pt x="10" y="79"/>
                  </a:cubicBezTo>
                  <a:cubicBezTo>
                    <a:pt x="5" y="77"/>
                    <a:pt x="0" y="75"/>
                    <a:pt x="2" y="73"/>
                  </a:cubicBezTo>
                  <a:close/>
                </a:path>
              </a:pathLst>
            </a:custGeom>
            <a:solidFill>
              <a:srgbClr val="DD552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1" name="Freeform 1006"/>
            <p:cNvSpPr>
              <a:spLocks/>
            </p:cNvSpPr>
            <p:nvPr/>
          </p:nvSpPr>
          <p:spPr bwMode="auto">
            <a:xfrm>
              <a:off x="3016525" y="1246436"/>
              <a:ext cx="2188191" cy="999824"/>
            </a:xfrm>
            <a:custGeom>
              <a:avLst/>
              <a:gdLst/>
              <a:ahLst/>
              <a:cxnLst>
                <a:cxn ang="0">
                  <a:pos x="2" y="74"/>
                </a:cxn>
                <a:cxn ang="0">
                  <a:pos x="6" y="67"/>
                </a:cxn>
                <a:cxn ang="0">
                  <a:pos x="14" y="57"/>
                </a:cxn>
                <a:cxn ang="0">
                  <a:pos x="29" y="49"/>
                </a:cxn>
                <a:cxn ang="0">
                  <a:pos x="38" y="42"/>
                </a:cxn>
                <a:cxn ang="0">
                  <a:pos x="55" y="35"/>
                </a:cxn>
                <a:cxn ang="0">
                  <a:pos x="77" y="33"/>
                </a:cxn>
                <a:cxn ang="0">
                  <a:pos x="96" y="25"/>
                </a:cxn>
                <a:cxn ang="0">
                  <a:pos x="115" y="20"/>
                </a:cxn>
                <a:cxn ang="0">
                  <a:pos x="134" y="13"/>
                </a:cxn>
                <a:cxn ang="0">
                  <a:pos x="154" y="8"/>
                </a:cxn>
                <a:cxn ang="0">
                  <a:pos x="168" y="5"/>
                </a:cxn>
                <a:cxn ang="0">
                  <a:pos x="184" y="2"/>
                </a:cxn>
                <a:cxn ang="0">
                  <a:pos x="184" y="10"/>
                </a:cxn>
                <a:cxn ang="0">
                  <a:pos x="166" y="17"/>
                </a:cxn>
                <a:cxn ang="0">
                  <a:pos x="153" y="31"/>
                </a:cxn>
                <a:cxn ang="0">
                  <a:pos x="134" y="40"/>
                </a:cxn>
                <a:cxn ang="0">
                  <a:pos x="100" y="45"/>
                </a:cxn>
                <a:cxn ang="0">
                  <a:pos x="61" y="52"/>
                </a:cxn>
                <a:cxn ang="0">
                  <a:pos x="27" y="69"/>
                </a:cxn>
                <a:cxn ang="0">
                  <a:pos x="10" y="79"/>
                </a:cxn>
                <a:cxn ang="0">
                  <a:pos x="2" y="74"/>
                </a:cxn>
              </a:cxnLst>
              <a:rect l="0" t="0" r="r" b="b"/>
              <a:pathLst>
                <a:path w="190" h="81">
                  <a:moveTo>
                    <a:pt x="2" y="74"/>
                  </a:moveTo>
                  <a:cubicBezTo>
                    <a:pt x="4" y="72"/>
                    <a:pt x="0" y="69"/>
                    <a:pt x="6" y="67"/>
                  </a:cubicBezTo>
                  <a:cubicBezTo>
                    <a:pt x="11" y="64"/>
                    <a:pt x="11" y="62"/>
                    <a:pt x="14" y="57"/>
                  </a:cubicBezTo>
                  <a:cubicBezTo>
                    <a:pt x="17" y="53"/>
                    <a:pt x="22" y="49"/>
                    <a:pt x="29" y="49"/>
                  </a:cubicBezTo>
                  <a:cubicBezTo>
                    <a:pt x="37" y="48"/>
                    <a:pt x="34" y="45"/>
                    <a:pt x="38" y="42"/>
                  </a:cubicBezTo>
                  <a:cubicBezTo>
                    <a:pt x="41" y="40"/>
                    <a:pt x="50" y="35"/>
                    <a:pt x="55" y="35"/>
                  </a:cubicBezTo>
                  <a:cubicBezTo>
                    <a:pt x="60" y="34"/>
                    <a:pt x="68" y="37"/>
                    <a:pt x="77" y="33"/>
                  </a:cubicBezTo>
                  <a:cubicBezTo>
                    <a:pt x="86" y="30"/>
                    <a:pt x="89" y="27"/>
                    <a:pt x="96" y="25"/>
                  </a:cubicBezTo>
                  <a:cubicBezTo>
                    <a:pt x="103" y="23"/>
                    <a:pt x="107" y="21"/>
                    <a:pt x="115" y="20"/>
                  </a:cubicBezTo>
                  <a:cubicBezTo>
                    <a:pt x="123" y="19"/>
                    <a:pt x="128" y="16"/>
                    <a:pt x="134" y="13"/>
                  </a:cubicBezTo>
                  <a:cubicBezTo>
                    <a:pt x="141" y="10"/>
                    <a:pt x="146" y="9"/>
                    <a:pt x="154" y="8"/>
                  </a:cubicBezTo>
                  <a:cubicBezTo>
                    <a:pt x="162" y="7"/>
                    <a:pt x="162" y="10"/>
                    <a:pt x="168" y="5"/>
                  </a:cubicBezTo>
                  <a:cubicBezTo>
                    <a:pt x="174" y="0"/>
                    <a:pt x="178" y="0"/>
                    <a:pt x="184" y="2"/>
                  </a:cubicBezTo>
                  <a:cubicBezTo>
                    <a:pt x="190" y="4"/>
                    <a:pt x="187" y="8"/>
                    <a:pt x="184" y="10"/>
                  </a:cubicBezTo>
                  <a:cubicBezTo>
                    <a:pt x="180" y="12"/>
                    <a:pt x="170" y="13"/>
                    <a:pt x="166" y="17"/>
                  </a:cubicBezTo>
                  <a:cubicBezTo>
                    <a:pt x="163" y="21"/>
                    <a:pt x="156" y="28"/>
                    <a:pt x="153" y="31"/>
                  </a:cubicBezTo>
                  <a:cubicBezTo>
                    <a:pt x="151" y="35"/>
                    <a:pt x="145" y="38"/>
                    <a:pt x="134" y="40"/>
                  </a:cubicBezTo>
                  <a:cubicBezTo>
                    <a:pt x="124" y="42"/>
                    <a:pt x="108" y="43"/>
                    <a:pt x="100" y="45"/>
                  </a:cubicBezTo>
                  <a:cubicBezTo>
                    <a:pt x="92" y="48"/>
                    <a:pt x="72" y="47"/>
                    <a:pt x="61" y="52"/>
                  </a:cubicBezTo>
                  <a:cubicBezTo>
                    <a:pt x="51" y="58"/>
                    <a:pt x="35" y="67"/>
                    <a:pt x="27" y="69"/>
                  </a:cubicBezTo>
                  <a:cubicBezTo>
                    <a:pt x="19" y="71"/>
                    <a:pt x="15" y="81"/>
                    <a:pt x="10" y="79"/>
                  </a:cubicBezTo>
                  <a:cubicBezTo>
                    <a:pt x="5" y="77"/>
                    <a:pt x="0" y="75"/>
                    <a:pt x="2" y="74"/>
                  </a:cubicBezTo>
                  <a:close/>
                </a:path>
              </a:pathLst>
            </a:custGeom>
            <a:solidFill>
              <a:srgbClr val="DE56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2" name="Freeform 1007"/>
            <p:cNvSpPr>
              <a:spLocks/>
            </p:cNvSpPr>
            <p:nvPr/>
          </p:nvSpPr>
          <p:spPr bwMode="auto">
            <a:xfrm>
              <a:off x="3016414" y="1246436"/>
              <a:ext cx="2176674" cy="999824"/>
            </a:xfrm>
            <a:custGeom>
              <a:avLst/>
              <a:gdLst/>
              <a:ahLst/>
              <a:cxnLst>
                <a:cxn ang="0">
                  <a:pos x="2" y="74"/>
                </a:cxn>
                <a:cxn ang="0">
                  <a:pos x="6" y="67"/>
                </a:cxn>
                <a:cxn ang="0">
                  <a:pos x="14" y="58"/>
                </a:cxn>
                <a:cxn ang="0">
                  <a:pos x="29" y="49"/>
                </a:cxn>
                <a:cxn ang="0">
                  <a:pos x="38" y="43"/>
                </a:cxn>
                <a:cxn ang="0">
                  <a:pos x="56" y="35"/>
                </a:cxn>
                <a:cxn ang="0">
                  <a:pos x="77" y="33"/>
                </a:cxn>
                <a:cxn ang="0">
                  <a:pos x="96" y="25"/>
                </a:cxn>
                <a:cxn ang="0">
                  <a:pos x="115" y="20"/>
                </a:cxn>
                <a:cxn ang="0">
                  <a:pos x="134" y="13"/>
                </a:cxn>
                <a:cxn ang="0">
                  <a:pos x="154" y="8"/>
                </a:cxn>
                <a:cxn ang="0">
                  <a:pos x="168" y="5"/>
                </a:cxn>
                <a:cxn ang="0">
                  <a:pos x="184" y="2"/>
                </a:cxn>
                <a:cxn ang="0">
                  <a:pos x="184" y="10"/>
                </a:cxn>
                <a:cxn ang="0">
                  <a:pos x="166" y="17"/>
                </a:cxn>
                <a:cxn ang="0">
                  <a:pos x="153" y="31"/>
                </a:cxn>
                <a:cxn ang="0">
                  <a:pos x="134" y="39"/>
                </a:cxn>
                <a:cxn ang="0">
                  <a:pos x="101" y="45"/>
                </a:cxn>
                <a:cxn ang="0">
                  <a:pos x="61" y="52"/>
                </a:cxn>
                <a:cxn ang="0">
                  <a:pos x="27" y="68"/>
                </a:cxn>
                <a:cxn ang="0">
                  <a:pos x="10" y="79"/>
                </a:cxn>
                <a:cxn ang="0">
                  <a:pos x="2" y="74"/>
                </a:cxn>
              </a:cxnLst>
              <a:rect l="0" t="0" r="r" b="b"/>
              <a:pathLst>
                <a:path w="189" h="81">
                  <a:moveTo>
                    <a:pt x="2" y="74"/>
                  </a:moveTo>
                  <a:cubicBezTo>
                    <a:pt x="4" y="72"/>
                    <a:pt x="0" y="69"/>
                    <a:pt x="6" y="67"/>
                  </a:cubicBezTo>
                  <a:cubicBezTo>
                    <a:pt x="11" y="65"/>
                    <a:pt x="11" y="62"/>
                    <a:pt x="14" y="58"/>
                  </a:cubicBezTo>
                  <a:cubicBezTo>
                    <a:pt x="18" y="53"/>
                    <a:pt x="22" y="49"/>
                    <a:pt x="29" y="49"/>
                  </a:cubicBezTo>
                  <a:cubicBezTo>
                    <a:pt x="37" y="48"/>
                    <a:pt x="35" y="45"/>
                    <a:pt x="38" y="43"/>
                  </a:cubicBezTo>
                  <a:cubicBezTo>
                    <a:pt x="41" y="40"/>
                    <a:pt x="51" y="36"/>
                    <a:pt x="56" y="35"/>
                  </a:cubicBezTo>
                  <a:cubicBezTo>
                    <a:pt x="61" y="35"/>
                    <a:pt x="68" y="37"/>
                    <a:pt x="77" y="33"/>
                  </a:cubicBezTo>
                  <a:cubicBezTo>
                    <a:pt x="86" y="30"/>
                    <a:pt x="89" y="27"/>
                    <a:pt x="96" y="25"/>
                  </a:cubicBezTo>
                  <a:cubicBezTo>
                    <a:pt x="103" y="23"/>
                    <a:pt x="107" y="21"/>
                    <a:pt x="115" y="20"/>
                  </a:cubicBezTo>
                  <a:cubicBezTo>
                    <a:pt x="123" y="19"/>
                    <a:pt x="128" y="16"/>
                    <a:pt x="134" y="13"/>
                  </a:cubicBezTo>
                  <a:cubicBezTo>
                    <a:pt x="141" y="10"/>
                    <a:pt x="146" y="9"/>
                    <a:pt x="154" y="8"/>
                  </a:cubicBezTo>
                  <a:cubicBezTo>
                    <a:pt x="162" y="7"/>
                    <a:pt x="162" y="10"/>
                    <a:pt x="168" y="5"/>
                  </a:cubicBezTo>
                  <a:cubicBezTo>
                    <a:pt x="174" y="0"/>
                    <a:pt x="178" y="0"/>
                    <a:pt x="184" y="2"/>
                  </a:cubicBezTo>
                  <a:cubicBezTo>
                    <a:pt x="189" y="4"/>
                    <a:pt x="187" y="7"/>
                    <a:pt x="184" y="10"/>
                  </a:cubicBezTo>
                  <a:cubicBezTo>
                    <a:pt x="180" y="12"/>
                    <a:pt x="170" y="13"/>
                    <a:pt x="166" y="17"/>
                  </a:cubicBezTo>
                  <a:cubicBezTo>
                    <a:pt x="162" y="21"/>
                    <a:pt x="155" y="27"/>
                    <a:pt x="153" y="31"/>
                  </a:cubicBezTo>
                  <a:cubicBezTo>
                    <a:pt x="150" y="35"/>
                    <a:pt x="145" y="37"/>
                    <a:pt x="134" y="39"/>
                  </a:cubicBezTo>
                  <a:cubicBezTo>
                    <a:pt x="124" y="41"/>
                    <a:pt x="109" y="42"/>
                    <a:pt x="101" y="45"/>
                  </a:cubicBezTo>
                  <a:cubicBezTo>
                    <a:pt x="92" y="47"/>
                    <a:pt x="72" y="46"/>
                    <a:pt x="61" y="52"/>
                  </a:cubicBezTo>
                  <a:cubicBezTo>
                    <a:pt x="51" y="57"/>
                    <a:pt x="36" y="66"/>
                    <a:pt x="27" y="68"/>
                  </a:cubicBezTo>
                  <a:cubicBezTo>
                    <a:pt x="19" y="70"/>
                    <a:pt x="15" y="81"/>
                    <a:pt x="10" y="79"/>
                  </a:cubicBezTo>
                  <a:cubicBezTo>
                    <a:pt x="5" y="77"/>
                    <a:pt x="1" y="75"/>
                    <a:pt x="2" y="74"/>
                  </a:cubicBezTo>
                  <a:close/>
                </a:path>
              </a:pathLst>
            </a:custGeom>
            <a:solidFill>
              <a:srgbClr val="DE57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3" name="Freeform 1008"/>
            <p:cNvSpPr>
              <a:spLocks/>
            </p:cNvSpPr>
            <p:nvPr/>
          </p:nvSpPr>
          <p:spPr bwMode="auto">
            <a:xfrm>
              <a:off x="3016414" y="1258779"/>
              <a:ext cx="2176674" cy="975138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6" y="66"/>
                </a:cxn>
                <a:cxn ang="0">
                  <a:pos x="15" y="57"/>
                </a:cxn>
                <a:cxn ang="0">
                  <a:pos x="29" y="48"/>
                </a:cxn>
                <a:cxn ang="0">
                  <a:pos x="38" y="42"/>
                </a:cxn>
                <a:cxn ang="0">
                  <a:pos x="56" y="34"/>
                </a:cxn>
                <a:cxn ang="0">
                  <a:pos x="77" y="33"/>
                </a:cxn>
                <a:cxn ang="0">
                  <a:pos x="96" y="24"/>
                </a:cxn>
                <a:cxn ang="0">
                  <a:pos x="115" y="19"/>
                </a:cxn>
                <a:cxn ang="0">
                  <a:pos x="134" y="13"/>
                </a:cxn>
                <a:cxn ang="0">
                  <a:pos x="154" y="7"/>
                </a:cxn>
                <a:cxn ang="0">
                  <a:pos x="168" y="5"/>
                </a:cxn>
                <a:cxn ang="0">
                  <a:pos x="183" y="2"/>
                </a:cxn>
                <a:cxn ang="0">
                  <a:pos x="184" y="9"/>
                </a:cxn>
                <a:cxn ang="0">
                  <a:pos x="166" y="15"/>
                </a:cxn>
                <a:cxn ang="0">
                  <a:pos x="153" y="30"/>
                </a:cxn>
                <a:cxn ang="0">
                  <a:pos x="134" y="37"/>
                </a:cxn>
                <a:cxn ang="0">
                  <a:pos x="101" y="43"/>
                </a:cxn>
                <a:cxn ang="0">
                  <a:pos x="61" y="50"/>
                </a:cxn>
                <a:cxn ang="0">
                  <a:pos x="28" y="67"/>
                </a:cxn>
                <a:cxn ang="0">
                  <a:pos x="10" y="77"/>
                </a:cxn>
                <a:cxn ang="0">
                  <a:pos x="3" y="73"/>
                </a:cxn>
              </a:cxnLst>
              <a:rect l="0" t="0" r="r" b="b"/>
              <a:pathLst>
                <a:path w="189" h="79">
                  <a:moveTo>
                    <a:pt x="3" y="73"/>
                  </a:moveTo>
                  <a:cubicBezTo>
                    <a:pt x="5" y="71"/>
                    <a:pt x="0" y="69"/>
                    <a:pt x="6" y="66"/>
                  </a:cubicBezTo>
                  <a:cubicBezTo>
                    <a:pt x="11" y="64"/>
                    <a:pt x="11" y="61"/>
                    <a:pt x="15" y="57"/>
                  </a:cubicBezTo>
                  <a:cubicBezTo>
                    <a:pt x="18" y="53"/>
                    <a:pt x="22" y="49"/>
                    <a:pt x="29" y="48"/>
                  </a:cubicBezTo>
                  <a:cubicBezTo>
                    <a:pt x="37" y="48"/>
                    <a:pt x="35" y="44"/>
                    <a:pt x="38" y="42"/>
                  </a:cubicBezTo>
                  <a:cubicBezTo>
                    <a:pt x="41" y="39"/>
                    <a:pt x="51" y="35"/>
                    <a:pt x="56" y="34"/>
                  </a:cubicBezTo>
                  <a:cubicBezTo>
                    <a:pt x="61" y="34"/>
                    <a:pt x="69" y="36"/>
                    <a:pt x="77" y="33"/>
                  </a:cubicBezTo>
                  <a:cubicBezTo>
                    <a:pt x="86" y="29"/>
                    <a:pt x="89" y="26"/>
                    <a:pt x="96" y="24"/>
                  </a:cubicBezTo>
                  <a:cubicBezTo>
                    <a:pt x="103" y="22"/>
                    <a:pt x="107" y="20"/>
                    <a:pt x="115" y="19"/>
                  </a:cubicBezTo>
                  <a:cubicBezTo>
                    <a:pt x="123" y="18"/>
                    <a:pt x="128" y="15"/>
                    <a:pt x="134" y="13"/>
                  </a:cubicBezTo>
                  <a:cubicBezTo>
                    <a:pt x="141" y="10"/>
                    <a:pt x="146" y="8"/>
                    <a:pt x="154" y="7"/>
                  </a:cubicBezTo>
                  <a:cubicBezTo>
                    <a:pt x="162" y="6"/>
                    <a:pt x="162" y="9"/>
                    <a:pt x="168" y="5"/>
                  </a:cubicBezTo>
                  <a:cubicBezTo>
                    <a:pt x="174" y="0"/>
                    <a:pt x="178" y="0"/>
                    <a:pt x="183" y="2"/>
                  </a:cubicBezTo>
                  <a:cubicBezTo>
                    <a:pt x="189" y="4"/>
                    <a:pt x="187" y="6"/>
                    <a:pt x="184" y="9"/>
                  </a:cubicBezTo>
                  <a:cubicBezTo>
                    <a:pt x="180" y="11"/>
                    <a:pt x="170" y="12"/>
                    <a:pt x="166" y="15"/>
                  </a:cubicBezTo>
                  <a:cubicBezTo>
                    <a:pt x="162" y="19"/>
                    <a:pt x="155" y="26"/>
                    <a:pt x="153" y="30"/>
                  </a:cubicBezTo>
                  <a:cubicBezTo>
                    <a:pt x="150" y="33"/>
                    <a:pt x="145" y="35"/>
                    <a:pt x="134" y="37"/>
                  </a:cubicBezTo>
                  <a:cubicBezTo>
                    <a:pt x="124" y="39"/>
                    <a:pt x="109" y="41"/>
                    <a:pt x="101" y="43"/>
                  </a:cubicBezTo>
                  <a:cubicBezTo>
                    <a:pt x="93" y="46"/>
                    <a:pt x="72" y="44"/>
                    <a:pt x="61" y="50"/>
                  </a:cubicBezTo>
                  <a:cubicBezTo>
                    <a:pt x="51" y="56"/>
                    <a:pt x="36" y="65"/>
                    <a:pt x="28" y="67"/>
                  </a:cubicBezTo>
                  <a:cubicBezTo>
                    <a:pt x="19" y="69"/>
                    <a:pt x="15" y="79"/>
                    <a:pt x="10" y="77"/>
                  </a:cubicBezTo>
                  <a:cubicBezTo>
                    <a:pt x="5" y="75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DF58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4" name="Freeform 1009"/>
            <p:cNvSpPr>
              <a:spLocks/>
            </p:cNvSpPr>
            <p:nvPr/>
          </p:nvSpPr>
          <p:spPr bwMode="auto">
            <a:xfrm>
              <a:off x="3016414" y="1258779"/>
              <a:ext cx="2176674" cy="975138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6" y="66"/>
                </a:cxn>
                <a:cxn ang="0">
                  <a:pos x="15" y="57"/>
                </a:cxn>
                <a:cxn ang="0">
                  <a:pos x="30" y="48"/>
                </a:cxn>
                <a:cxn ang="0">
                  <a:pos x="38" y="42"/>
                </a:cxn>
                <a:cxn ang="0">
                  <a:pos x="56" y="34"/>
                </a:cxn>
                <a:cxn ang="0">
                  <a:pos x="78" y="33"/>
                </a:cxn>
                <a:cxn ang="0">
                  <a:pos x="96" y="25"/>
                </a:cxn>
                <a:cxn ang="0">
                  <a:pos x="115" y="19"/>
                </a:cxn>
                <a:cxn ang="0">
                  <a:pos x="134" y="13"/>
                </a:cxn>
                <a:cxn ang="0">
                  <a:pos x="154" y="7"/>
                </a:cxn>
                <a:cxn ang="0">
                  <a:pos x="168" y="5"/>
                </a:cxn>
                <a:cxn ang="0">
                  <a:pos x="183" y="2"/>
                </a:cxn>
                <a:cxn ang="0">
                  <a:pos x="184" y="8"/>
                </a:cxn>
                <a:cxn ang="0">
                  <a:pos x="166" y="15"/>
                </a:cxn>
                <a:cxn ang="0">
                  <a:pos x="153" y="29"/>
                </a:cxn>
                <a:cxn ang="0">
                  <a:pos x="134" y="37"/>
                </a:cxn>
                <a:cxn ang="0">
                  <a:pos x="101" y="43"/>
                </a:cxn>
                <a:cxn ang="0">
                  <a:pos x="61" y="49"/>
                </a:cxn>
                <a:cxn ang="0">
                  <a:pos x="28" y="66"/>
                </a:cxn>
                <a:cxn ang="0">
                  <a:pos x="11" y="77"/>
                </a:cxn>
                <a:cxn ang="0">
                  <a:pos x="3" y="73"/>
                </a:cxn>
              </a:cxnLst>
              <a:rect l="0" t="0" r="r" b="b"/>
              <a:pathLst>
                <a:path w="189" h="79">
                  <a:moveTo>
                    <a:pt x="3" y="73"/>
                  </a:moveTo>
                  <a:cubicBezTo>
                    <a:pt x="5" y="71"/>
                    <a:pt x="0" y="69"/>
                    <a:pt x="6" y="66"/>
                  </a:cubicBezTo>
                  <a:cubicBezTo>
                    <a:pt x="12" y="64"/>
                    <a:pt x="12" y="62"/>
                    <a:pt x="15" y="57"/>
                  </a:cubicBezTo>
                  <a:cubicBezTo>
                    <a:pt x="18" y="53"/>
                    <a:pt x="22" y="49"/>
                    <a:pt x="30" y="48"/>
                  </a:cubicBezTo>
                  <a:cubicBezTo>
                    <a:pt x="37" y="48"/>
                    <a:pt x="35" y="45"/>
                    <a:pt x="38" y="42"/>
                  </a:cubicBezTo>
                  <a:cubicBezTo>
                    <a:pt x="41" y="40"/>
                    <a:pt x="51" y="35"/>
                    <a:pt x="56" y="34"/>
                  </a:cubicBezTo>
                  <a:cubicBezTo>
                    <a:pt x="61" y="34"/>
                    <a:pt x="69" y="36"/>
                    <a:pt x="78" y="33"/>
                  </a:cubicBezTo>
                  <a:cubicBezTo>
                    <a:pt x="86" y="29"/>
                    <a:pt x="90" y="26"/>
                    <a:pt x="96" y="25"/>
                  </a:cubicBezTo>
                  <a:cubicBezTo>
                    <a:pt x="103" y="23"/>
                    <a:pt x="107" y="20"/>
                    <a:pt x="115" y="19"/>
                  </a:cubicBezTo>
                  <a:cubicBezTo>
                    <a:pt x="123" y="18"/>
                    <a:pt x="128" y="16"/>
                    <a:pt x="134" y="13"/>
                  </a:cubicBezTo>
                  <a:cubicBezTo>
                    <a:pt x="141" y="10"/>
                    <a:pt x="146" y="8"/>
                    <a:pt x="154" y="7"/>
                  </a:cubicBezTo>
                  <a:cubicBezTo>
                    <a:pt x="162" y="6"/>
                    <a:pt x="162" y="10"/>
                    <a:pt x="168" y="5"/>
                  </a:cubicBezTo>
                  <a:cubicBezTo>
                    <a:pt x="174" y="0"/>
                    <a:pt x="178" y="0"/>
                    <a:pt x="183" y="2"/>
                  </a:cubicBezTo>
                  <a:cubicBezTo>
                    <a:pt x="189" y="4"/>
                    <a:pt x="187" y="6"/>
                    <a:pt x="184" y="8"/>
                  </a:cubicBezTo>
                  <a:cubicBezTo>
                    <a:pt x="180" y="11"/>
                    <a:pt x="170" y="11"/>
                    <a:pt x="166" y="15"/>
                  </a:cubicBezTo>
                  <a:cubicBezTo>
                    <a:pt x="162" y="19"/>
                    <a:pt x="155" y="25"/>
                    <a:pt x="153" y="29"/>
                  </a:cubicBezTo>
                  <a:cubicBezTo>
                    <a:pt x="150" y="33"/>
                    <a:pt x="145" y="35"/>
                    <a:pt x="134" y="37"/>
                  </a:cubicBezTo>
                  <a:cubicBezTo>
                    <a:pt x="124" y="39"/>
                    <a:pt x="109" y="40"/>
                    <a:pt x="101" y="43"/>
                  </a:cubicBezTo>
                  <a:cubicBezTo>
                    <a:pt x="93" y="45"/>
                    <a:pt x="72" y="43"/>
                    <a:pt x="61" y="49"/>
                  </a:cubicBezTo>
                  <a:cubicBezTo>
                    <a:pt x="51" y="55"/>
                    <a:pt x="36" y="64"/>
                    <a:pt x="28" y="66"/>
                  </a:cubicBezTo>
                  <a:cubicBezTo>
                    <a:pt x="20" y="68"/>
                    <a:pt x="16" y="79"/>
                    <a:pt x="11" y="77"/>
                  </a:cubicBezTo>
                  <a:cubicBezTo>
                    <a:pt x="6" y="75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059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5" name="Freeform 1010"/>
            <p:cNvSpPr>
              <a:spLocks/>
            </p:cNvSpPr>
            <p:nvPr/>
          </p:nvSpPr>
          <p:spPr bwMode="auto">
            <a:xfrm>
              <a:off x="3016414" y="1258778"/>
              <a:ext cx="2176674" cy="962794"/>
            </a:xfrm>
            <a:custGeom>
              <a:avLst/>
              <a:gdLst/>
              <a:ahLst/>
              <a:cxnLst>
                <a:cxn ang="0">
                  <a:pos x="4" y="73"/>
                </a:cxn>
                <a:cxn ang="0">
                  <a:pos x="6" y="67"/>
                </a:cxn>
                <a:cxn ang="0">
                  <a:pos x="15" y="57"/>
                </a:cxn>
                <a:cxn ang="0">
                  <a:pos x="30" y="49"/>
                </a:cxn>
                <a:cxn ang="0">
                  <a:pos x="38" y="42"/>
                </a:cxn>
                <a:cxn ang="0">
                  <a:pos x="56" y="35"/>
                </a:cxn>
                <a:cxn ang="0">
                  <a:pos x="78" y="33"/>
                </a:cxn>
                <a:cxn ang="0">
                  <a:pos x="96" y="25"/>
                </a:cxn>
                <a:cxn ang="0">
                  <a:pos x="115" y="19"/>
                </a:cxn>
                <a:cxn ang="0">
                  <a:pos x="134" y="13"/>
                </a:cxn>
                <a:cxn ang="0">
                  <a:pos x="154" y="8"/>
                </a:cxn>
                <a:cxn ang="0">
                  <a:pos x="168" y="5"/>
                </a:cxn>
                <a:cxn ang="0">
                  <a:pos x="183" y="2"/>
                </a:cxn>
                <a:cxn ang="0">
                  <a:pos x="184" y="8"/>
                </a:cxn>
                <a:cxn ang="0">
                  <a:pos x="166" y="15"/>
                </a:cxn>
                <a:cxn ang="0">
                  <a:pos x="153" y="29"/>
                </a:cxn>
                <a:cxn ang="0">
                  <a:pos x="134" y="36"/>
                </a:cxn>
                <a:cxn ang="0">
                  <a:pos x="101" y="42"/>
                </a:cxn>
                <a:cxn ang="0">
                  <a:pos x="62" y="48"/>
                </a:cxn>
                <a:cxn ang="0">
                  <a:pos x="28" y="65"/>
                </a:cxn>
                <a:cxn ang="0">
                  <a:pos x="11" y="77"/>
                </a:cxn>
                <a:cxn ang="0">
                  <a:pos x="4" y="73"/>
                </a:cxn>
              </a:cxnLst>
              <a:rect l="0" t="0" r="r" b="b"/>
              <a:pathLst>
                <a:path w="189" h="78">
                  <a:moveTo>
                    <a:pt x="4" y="73"/>
                  </a:moveTo>
                  <a:cubicBezTo>
                    <a:pt x="5" y="71"/>
                    <a:pt x="0" y="69"/>
                    <a:pt x="6" y="67"/>
                  </a:cubicBezTo>
                  <a:cubicBezTo>
                    <a:pt x="12" y="64"/>
                    <a:pt x="12" y="62"/>
                    <a:pt x="15" y="57"/>
                  </a:cubicBezTo>
                  <a:cubicBezTo>
                    <a:pt x="18" y="53"/>
                    <a:pt x="22" y="49"/>
                    <a:pt x="30" y="49"/>
                  </a:cubicBezTo>
                  <a:cubicBezTo>
                    <a:pt x="37" y="48"/>
                    <a:pt x="35" y="45"/>
                    <a:pt x="38" y="42"/>
                  </a:cubicBezTo>
                  <a:cubicBezTo>
                    <a:pt x="42" y="40"/>
                    <a:pt x="51" y="35"/>
                    <a:pt x="56" y="35"/>
                  </a:cubicBezTo>
                  <a:cubicBezTo>
                    <a:pt x="61" y="34"/>
                    <a:pt x="69" y="36"/>
                    <a:pt x="78" y="33"/>
                  </a:cubicBezTo>
                  <a:cubicBezTo>
                    <a:pt x="86" y="30"/>
                    <a:pt x="90" y="27"/>
                    <a:pt x="96" y="25"/>
                  </a:cubicBezTo>
                  <a:cubicBezTo>
                    <a:pt x="103" y="23"/>
                    <a:pt x="107" y="20"/>
                    <a:pt x="115" y="19"/>
                  </a:cubicBezTo>
                  <a:cubicBezTo>
                    <a:pt x="123" y="18"/>
                    <a:pt x="128" y="16"/>
                    <a:pt x="134" y="13"/>
                  </a:cubicBezTo>
                  <a:cubicBezTo>
                    <a:pt x="141" y="10"/>
                    <a:pt x="146" y="9"/>
                    <a:pt x="154" y="8"/>
                  </a:cubicBezTo>
                  <a:cubicBezTo>
                    <a:pt x="162" y="7"/>
                    <a:pt x="162" y="10"/>
                    <a:pt x="168" y="5"/>
                  </a:cubicBezTo>
                  <a:cubicBezTo>
                    <a:pt x="174" y="0"/>
                    <a:pt x="177" y="0"/>
                    <a:pt x="183" y="2"/>
                  </a:cubicBezTo>
                  <a:cubicBezTo>
                    <a:pt x="189" y="4"/>
                    <a:pt x="187" y="6"/>
                    <a:pt x="184" y="8"/>
                  </a:cubicBezTo>
                  <a:cubicBezTo>
                    <a:pt x="180" y="11"/>
                    <a:pt x="169" y="11"/>
                    <a:pt x="166" y="15"/>
                  </a:cubicBezTo>
                  <a:cubicBezTo>
                    <a:pt x="162" y="19"/>
                    <a:pt x="155" y="25"/>
                    <a:pt x="153" y="29"/>
                  </a:cubicBezTo>
                  <a:cubicBezTo>
                    <a:pt x="150" y="33"/>
                    <a:pt x="145" y="34"/>
                    <a:pt x="134" y="36"/>
                  </a:cubicBezTo>
                  <a:cubicBezTo>
                    <a:pt x="124" y="38"/>
                    <a:pt x="110" y="39"/>
                    <a:pt x="101" y="42"/>
                  </a:cubicBezTo>
                  <a:cubicBezTo>
                    <a:pt x="93" y="44"/>
                    <a:pt x="72" y="42"/>
                    <a:pt x="62" y="48"/>
                  </a:cubicBezTo>
                  <a:cubicBezTo>
                    <a:pt x="51" y="54"/>
                    <a:pt x="36" y="63"/>
                    <a:pt x="28" y="65"/>
                  </a:cubicBezTo>
                  <a:cubicBezTo>
                    <a:pt x="20" y="67"/>
                    <a:pt x="16" y="78"/>
                    <a:pt x="11" y="77"/>
                  </a:cubicBezTo>
                  <a:cubicBezTo>
                    <a:pt x="6" y="75"/>
                    <a:pt x="2" y="75"/>
                    <a:pt x="4" y="73"/>
                  </a:cubicBezTo>
                  <a:close/>
                </a:path>
              </a:pathLst>
            </a:custGeom>
            <a:solidFill>
              <a:srgbClr val="E15B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6" name="Freeform 1011"/>
            <p:cNvSpPr>
              <a:spLocks/>
            </p:cNvSpPr>
            <p:nvPr/>
          </p:nvSpPr>
          <p:spPr bwMode="auto">
            <a:xfrm>
              <a:off x="3016414" y="1258778"/>
              <a:ext cx="2176674" cy="962794"/>
            </a:xfrm>
            <a:custGeom>
              <a:avLst/>
              <a:gdLst/>
              <a:ahLst/>
              <a:cxnLst>
                <a:cxn ang="0">
                  <a:pos x="4" y="73"/>
                </a:cxn>
                <a:cxn ang="0">
                  <a:pos x="6" y="67"/>
                </a:cxn>
                <a:cxn ang="0">
                  <a:pos x="15" y="57"/>
                </a:cxn>
                <a:cxn ang="0">
                  <a:pos x="30" y="49"/>
                </a:cxn>
                <a:cxn ang="0">
                  <a:pos x="38" y="42"/>
                </a:cxn>
                <a:cxn ang="0">
                  <a:pos x="56" y="35"/>
                </a:cxn>
                <a:cxn ang="0">
                  <a:pos x="78" y="33"/>
                </a:cxn>
                <a:cxn ang="0">
                  <a:pos x="96" y="25"/>
                </a:cxn>
                <a:cxn ang="0">
                  <a:pos x="115" y="19"/>
                </a:cxn>
                <a:cxn ang="0">
                  <a:pos x="134" y="13"/>
                </a:cxn>
                <a:cxn ang="0">
                  <a:pos x="154" y="8"/>
                </a:cxn>
                <a:cxn ang="0">
                  <a:pos x="168" y="5"/>
                </a:cxn>
                <a:cxn ang="0">
                  <a:pos x="183" y="2"/>
                </a:cxn>
                <a:cxn ang="0">
                  <a:pos x="184" y="8"/>
                </a:cxn>
                <a:cxn ang="0">
                  <a:pos x="166" y="15"/>
                </a:cxn>
                <a:cxn ang="0">
                  <a:pos x="153" y="29"/>
                </a:cxn>
                <a:cxn ang="0">
                  <a:pos x="134" y="36"/>
                </a:cxn>
                <a:cxn ang="0">
                  <a:pos x="101" y="42"/>
                </a:cxn>
                <a:cxn ang="0">
                  <a:pos x="62" y="48"/>
                </a:cxn>
                <a:cxn ang="0">
                  <a:pos x="28" y="65"/>
                </a:cxn>
                <a:cxn ang="0">
                  <a:pos x="11" y="77"/>
                </a:cxn>
                <a:cxn ang="0">
                  <a:pos x="4" y="73"/>
                </a:cxn>
              </a:cxnLst>
              <a:rect l="0" t="0" r="r" b="b"/>
              <a:pathLst>
                <a:path w="189" h="78">
                  <a:moveTo>
                    <a:pt x="4" y="73"/>
                  </a:moveTo>
                  <a:cubicBezTo>
                    <a:pt x="5" y="71"/>
                    <a:pt x="0" y="69"/>
                    <a:pt x="6" y="67"/>
                  </a:cubicBezTo>
                  <a:cubicBezTo>
                    <a:pt x="12" y="64"/>
                    <a:pt x="12" y="62"/>
                    <a:pt x="15" y="57"/>
                  </a:cubicBezTo>
                  <a:cubicBezTo>
                    <a:pt x="18" y="53"/>
                    <a:pt x="22" y="49"/>
                    <a:pt x="30" y="49"/>
                  </a:cubicBezTo>
                  <a:cubicBezTo>
                    <a:pt x="37" y="48"/>
                    <a:pt x="35" y="45"/>
                    <a:pt x="38" y="42"/>
                  </a:cubicBezTo>
                  <a:cubicBezTo>
                    <a:pt x="42" y="40"/>
                    <a:pt x="51" y="35"/>
                    <a:pt x="56" y="35"/>
                  </a:cubicBezTo>
                  <a:cubicBezTo>
                    <a:pt x="61" y="34"/>
                    <a:pt x="69" y="36"/>
                    <a:pt x="78" y="33"/>
                  </a:cubicBezTo>
                  <a:cubicBezTo>
                    <a:pt x="86" y="30"/>
                    <a:pt x="90" y="27"/>
                    <a:pt x="96" y="25"/>
                  </a:cubicBezTo>
                  <a:cubicBezTo>
                    <a:pt x="103" y="23"/>
                    <a:pt x="107" y="20"/>
                    <a:pt x="115" y="19"/>
                  </a:cubicBezTo>
                  <a:cubicBezTo>
                    <a:pt x="123" y="18"/>
                    <a:pt x="128" y="16"/>
                    <a:pt x="134" y="13"/>
                  </a:cubicBezTo>
                  <a:cubicBezTo>
                    <a:pt x="141" y="10"/>
                    <a:pt x="146" y="9"/>
                    <a:pt x="154" y="8"/>
                  </a:cubicBezTo>
                  <a:cubicBezTo>
                    <a:pt x="162" y="7"/>
                    <a:pt x="162" y="10"/>
                    <a:pt x="168" y="5"/>
                  </a:cubicBezTo>
                  <a:cubicBezTo>
                    <a:pt x="174" y="0"/>
                    <a:pt x="177" y="0"/>
                    <a:pt x="183" y="2"/>
                  </a:cubicBezTo>
                  <a:cubicBezTo>
                    <a:pt x="189" y="4"/>
                    <a:pt x="187" y="6"/>
                    <a:pt x="184" y="8"/>
                  </a:cubicBezTo>
                  <a:cubicBezTo>
                    <a:pt x="180" y="11"/>
                    <a:pt x="169" y="11"/>
                    <a:pt x="166" y="15"/>
                  </a:cubicBezTo>
                  <a:cubicBezTo>
                    <a:pt x="162" y="19"/>
                    <a:pt x="155" y="25"/>
                    <a:pt x="153" y="29"/>
                  </a:cubicBezTo>
                  <a:cubicBezTo>
                    <a:pt x="150" y="33"/>
                    <a:pt x="145" y="34"/>
                    <a:pt x="134" y="36"/>
                  </a:cubicBezTo>
                  <a:cubicBezTo>
                    <a:pt x="124" y="38"/>
                    <a:pt x="110" y="39"/>
                    <a:pt x="101" y="42"/>
                  </a:cubicBezTo>
                  <a:cubicBezTo>
                    <a:pt x="93" y="44"/>
                    <a:pt x="72" y="42"/>
                    <a:pt x="62" y="48"/>
                  </a:cubicBezTo>
                  <a:cubicBezTo>
                    <a:pt x="51" y="54"/>
                    <a:pt x="36" y="63"/>
                    <a:pt x="28" y="65"/>
                  </a:cubicBezTo>
                  <a:cubicBezTo>
                    <a:pt x="20" y="67"/>
                    <a:pt x="16" y="78"/>
                    <a:pt x="11" y="77"/>
                  </a:cubicBezTo>
                  <a:cubicBezTo>
                    <a:pt x="6" y="75"/>
                    <a:pt x="2" y="75"/>
                    <a:pt x="4" y="73"/>
                  </a:cubicBezTo>
                  <a:close/>
                </a:path>
              </a:pathLst>
            </a:custGeom>
            <a:solidFill>
              <a:srgbClr val="E15B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7" name="Freeform 1012"/>
            <p:cNvSpPr>
              <a:spLocks/>
            </p:cNvSpPr>
            <p:nvPr/>
          </p:nvSpPr>
          <p:spPr bwMode="auto">
            <a:xfrm>
              <a:off x="3027932" y="1258778"/>
              <a:ext cx="2165158" cy="962794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5" y="67"/>
                </a:cxn>
                <a:cxn ang="0">
                  <a:pos x="14" y="58"/>
                </a:cxn>
                <a:cxn ang="0">
                  <a:pos x="29" y="49"/>
                </a:cxn>
                <a:cxn ang="0">
                  <a:pos x="38" y="42"/>
                </a:cxn>
                <a:cxn ang="0">
                  <a:pos x="55" y="35"/>
                </a:cxn>
                <a:cxn ang="0">
                  <a:pos x="77" y="33"/>
                </a:cxn>
                <a:cxn ang="0">
                  <a:pos x="96" y="25"/>
                </a:cxn>
                <a:cxn ang="0">
                  <a:pos x="114" y="20"/>
                </a:cxn>
                <a:cxn ang="0">
                  <a:pos x="134" y="13"/>
                </a:cxn>
                <a:cxn ang="0">
                  <a:pos x="153" y="8"/>
                </a:cxn>
                <a:cxn ang="0">
                  <a:pos x="167" y="5"/>
                </a:cxn>
                <a:cxn ang="0">
                  <a:pos x="182" y="2"/>
                </a:cxn>
                <a:cxn ang="0">
                  <a:pos x="182" y="8"/>
                </a:cxn>
                <a:cxn ang="0">
                  <a:pos x="165" y="15"/>
                </a:cxn>
                <a:cxn ang="0">
                  <a:pos x="151" y="28"/>
                </a:cxn>
                <a:cxn ang="0">
                  <a:pos x="133" y="36"/>
                </a:cxn>
                <a:cxn ang="0">
                  <a:pos x="100" y="42"/>
                </a:cxn>
                <a:cxn ang="0">
                  <a:pos x="60" y="48"/>
                </a:cxn>
                <a:cxn ang="0">
                  <a:pos x="27" y="65"/>
                </a:cxn>
                <a:cxn ang="0">
                  <a:pos x="10" y="76"/>
                </a:cxn>
                <a:cxn ang="0">
                  <a:pos x="3" y="73"/>
                </a:cxn>
              </a:cxnLst>
              <a:rect l="0" t="0" r="r" b="b"/>
              <a:pathLst>
                <a:path w="188" h="78">
                  <a:moveTo>
                    <a:pt x="3" y="73"/>
                  </a:moveTo>
                  <a:cubicBezTo>
                    <a:pt x="5" y="71"/>
                    <a:pt x="0" y="69"/>
                    <a:pt x="5" y="67"/>
                  </a:cubicBezTo>
                  <a:cubicBezTo>
                    <a:pt x="11" y="64"/>
                    <a:pt x="11" y="62"/>
                    <a:pt x="14" y="58"/>
                  </a:cubicBezTo>
                  <a:cubicBezTo>
                    <a:pt x="17" y="53"/>
                    <a:pt x="22" y="49"/>
                    <a:pt x="29" y="49"/>
                  </a:cubicBezTo>
                  <a:cubicBezTo>
                    <a:pt x="36" y="48"/>
                    <a:pt x="35" y="45"/>
                    <a:pt x="38" y="42"/>
                  </a:cubicBezTo>
                  <a:cubicBezTo>
                    <a:pt x="41" y="40"/>
                    <a:pt x="50" y="35"/>
                    <a:pt x="55" y="35"/>
                  </a:cubicBezTo>
                  <a:cubicBezTo>
                    <a:pt x="60" y="34"/>
                    <a:pt x="68" y="37"/>
                    <a:pt x="77" y="33"/>
                  </a:cubicBezTo>
                  <a:cubicBezTo>
                    <a:pt x="86" y="30"/>
                    <a:pt x="89" y="27"/>
                    <a:pt x="96" y="25"/>
                  </a:cubicBezTo>
                  <a:cubicBezTo>
                    <a:pt x="103" y="23"/>
                    <a:pt x="106" y="20"/>
                    <a:pt x="114" y="20"/>
                  </a:cubicBezTo>
                  <a:cubicBezTo>
                    <a:pt x="122" y="19"/>
                    <a:pt x="127" y="16"/>
                    <a:pt x="134" y="13"/>
                  </a:cubicBezTo>
                  <a:cubicBezTo>
                    <a:pt x="140" y="10"/>
                    <a:pt x="145" y="9"/>
                    <a:pt x="153" y="8"/>
                  </a:cubicBezTo>
                  <a:cubicBezTo>
                    <a:pt x="161" y="7"/>
                    <a:pt x="161" y="10"/>
                    <a:pt x="167" y="5"/>
                  </a:cubicBezTo>
                  <a:cubicBezTo>
                    <a:pt x="174" y="1"/>
                    <a:pt x="176" y="0"/>
                    <a:pt x="182" y="2"/>
                  </a:cubicBezTo>
                  <a:cubicBezTo>
                    <a:pt x="188" y="4"/>
                    <a:pt x="186" y="6"/>
                    <a:pt x="182" y="8"/>
                  </a:cubicBezTo>
                  <a:cubicBezTo>
                    <a:pt x="179" y="11"/>
                    <a:pt x="168" y="11"/>
                    <a:pt x="165" y="15"/>
                  </a:cubicBezTo>
                  <a:cubicBezTo>
                    <a:pt x="161" y="19"/>
                    <a:pt x="154" y="24"/>
                    <a:pt x="151" y="28"/>
                  </a:cubicBezTo>
                  <a:cubicBezTo>
                    <a:pt x="149" y="32"/>
                    <a:pt x="144" y="34"/>
                    <a:pt x="133" y="36"/>
                  </a:cubicBezTo>
                  <a:cubicBezTo>
                    <a:pt x="123" y="38"/>
                    <a:pt x="108" y="39"/>
                    <a:pt x="100" y="42"/>
                  </a:cubicBezTo>
                  <a:cubicBezTo>
                    <a:pt x="92" y="44"/>
                    <a:pt x="71" y="42"/>
                    <a:pt x="60" y="48"/>
                  </a:cubicBezTo>
                  <a:cubicBezTo>
                    <a:pt x="50" y="54"/>
                    <a:pt x="35" y="63"/>
                    <a:pt x="27" y="65"/>
                  </a:cubicBezTo>
                  <a:cubicBezTo>
                    <a:pt x="19" y="67"/>
                    <a:pt x="15" y="78"/>
                    <a:pt x="10" y="76"/>
                  </a:cubicBezTo>
                  <a:cubicBezTo>
                    <a:pt x="5" y="74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15B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8" name="Freeform 1014"/>
            <p:cNvSpPr>
              <a:spLocks/>
            </p:cNvSpPr>
            <p:nvPr/>
          </p:nvSpPr>
          <p:spPr bwMode="auto">
            <a:xfrm>
              <a:off x="3027928" y="1258777"/>
              <a:ext cx="2165157" cy="962794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6" y="67"/>
                </a:cxn>
                <a:cxn ang="0">
                  <a:pos x="14" y="58"/>
                </a:cxn>
                <a:cxn ang="0">
                  <a:pos x="29" y="49"/>
                </a:cxn>
                <a:cxn ang="0">
                  <a:pos x="38" y="43"/>
                </a:cxn>
                <a:cxn ang="0">
                  <a:pos x="55" y="35"/>
                </a:cxn>
                <a:cxn ang="0">
                  <a:pos x="77" y="33"/>
                </a:cxn>
                <a:cxn ang="0">
                  <a:pos x="96" y="25"/>
                </a:cxn>
                <a:cxn ang="0">
                  <a:pos x="115" y="20"/>
                </a:cxn>
                <a:cxn ang="0">
                  <a:pos x="134" y="13"/>
                </a:cxn>
                <a:cxn ang="0">
                  <a:pos x="153" y="8"/>
                </a:cxn>
                <a:cxn ang="0">
                  <a:pos x="168" y="6"/>
                </a:cxn>
                <a:cxn ang="0">
                  <a:pos x="182" y="2"/>
                </a:cxn>
                <a:cxn ang="0">
                  <a:pos x="182" y="8"/>
                </a:cxn>
                <a:cxn ang="0">
                  <a:pos x="165" y="15"/>
                </a:cxn>
                <a:cxn ang="0">
                  <a:pos x="151" y="28"/>
                </a:cxn>
                <a:cxn ang="0">
                  <a:pos x="133" y="36"/>
                </a:cxn>
                <a:cxn ang="0">
                  <a:pos x="100" y="41"/>
                </a:cxn>
                <a:cxn ang="0">
                  <a:pos x="60" y="48"/>
                </a:cxn>
                <a:cxn ang="0">
                  <a:pos x="27" y="65"/>
                </a:cxn>
                <a:cxn ang="0">
                  <a:pos x="10" y="76"/>
                </a:cxn>
                <a:cxn ang="0">
                  <a:pos x="3" y="73"/>
                </a:cxn>
              </a:cxnLst>
              <a:rect l="0" t="0" r="r" b="b"/>
              <a:pathLst>
                <a:path w="188" h="78">
                  <a:moveTo>
                    <a:pt x="3" y="73"/>
                  </a:moveTo>
                  <a:cubicBezTo>
                    <a:pt x="5" y="71"/>
                    <a:pt x="0" y="69"/>
                    <a:pt x="6" y="67"/>
                  </a:cubicBezTo>
                  <a:cubicBezTo>
                    <a:pt x="11" y="64"/>
                    <a:pt x="11" y="62"/>
                    <a:pt x="14" y="58"/>
                  </a:cubicBezTo>
                  <a:cubicBezTo>
                    <a:pt x="17" y="53"/>
                    <a:pt x="22" y="49"/>
                    <a:pt x="29" y="49"/>
                  </a:cubicBezTo>
                  <a:cubicBezTo>
                    <a:pt x="37" y="48"/>
                    <a:pt x="35" y="45"/>
                    <a:pt x="38" y="43"/>
                  </a:cubicBezTo>
                  <a:cubicBezTo>
                    <a:pt x="41" y="40"/>
                    <a:pt x="50" y="35"/>
                    <a:pt x="55" y="35"/>
                  </a:cubicBezTo>
                  <a:cubicBezTo>
                    <a:pt x="60" y="34"/>
                    <a:pt x="68" y="37"/>
                    <a:pt x="77" y="33"/>
                  </a:cubicBezTo>
                  <a:cubicBezTo>
                    <a:pt x="86" y="30"/>
                    <a:pt x="89" y="27"/>
                    <a:pt x="96" y="25"/>
                  </a:cubicBezTo>
                  <a:cubicBezTo>
                    <a:pt x="103" y="23"/>
                    <a:pt x="106" y="21"/>
                    <a:pt x="115" y="20"/>
                  </a:cubicBezTo>
                  <a:cubicBezTo>
                    <a:pt x="123" y="19"/>
                    <a:pt x="128" y="16"/>
                    <a:pt x="134" y="13"/>
                  </a:cubicBezTo>
                  <a:cubicBezTo>
                    <a:pt x="140" y="10"/>
                    <a:pt x="145" y="9"/>
                    <a:pt x="153" y="8"/>
                  </a:cubicBezTo>
                  <a:cubicBezTo>
                    <a:pt x="161" y="7"/>
                    <a:pt x="161" y="10"/>
                    <a:pt x="168" y="6"/>
                  </a:cubicBezTo>
                  <a:cubicBezTo>
                    <a:pt x="174" y="1"/>
                    <a:pt x="176" y="0"/>
                    <a:pt x="182" y="2"/>
                  </a:cubicBezTo>
                  <a:cubicBezTo>
                    <a:pt x="188" y="4"/>
                    <a:pt x="186" y="6"/>
                    <a:pt x="182" y="8"/>
                  </a:cubicBezTo>
                  <a:cubicBezTo>
                    <a:pt x="179" y="10"/>
                    <a:pt x="168" y="11"/>
                    <a:pt x="165" y="15"/>
                  </a:cubicBezTo>
                  <a:cubicBezTo>
                    <a:pt x="161" y="19"/>
                    <a:pt x="154" y="24"/>
                    <a:pt x="151" y="28"/>
                  </a:cubicBezTo>
                  <a:cubicBezTo>
                    <a:pt x="149" y="31"/>
                    <a:pt x="144" y="34"/>
                    <a:pt x="133" y="36"/>
                  </a:cubicBezTo>
                  <a:cubicBezTo>
                    <a:pt x="122" y="37"/>
                    <a:pt x="108" y="39"/>
                    <a:pt x="100" y="41"/>
                  </a:cubicBezTo>
                  <a:cubicBezTo>
                    <a:pt x="92" y="44"/>
                    <a:pt x="71" y="42"/>
                    <a:pt x="60" y="48"/>
                  </a:cubicBezTo>
                  <a:cubicBezTo>
                    <a:pt x="50" y="54"/>
                    <a:pt x="35" y="63"/>
                    <a:pt x="27" y="65"/>
                  </a:cubicBezTo>
                  <a:cubicBezTo>
                    <a:pt x="18" y="67"/>
                    <a:pt x="15" y="78"/>
                    <a:pt x="10" y="76"/>
                  </a:cubicBezTo>
                  <a:cubicBezTo>
                    <a:pt x="5" y="74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15C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79" name="Freeform 1015"/>
            <p:cNvSpPr>
              <a:spLocks/>
            </p:cNvSpPr>
            <p:nvPr/>
          </p:nvSpPr>
          <p:spPr bwMode="auto">
            <a:xfrm>
              <a:off x="3027928" y="1258777"/>
              <a:ext cx="2165157" cy="962794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6" y="67"/>
                </a:cxn>
                <a:cxn ang="0">
                  <a:pos x="15" y="58"/>
                </a:cxn>
                <a:cxn ang="0">
                  <a:pos x="30" y="49"/>
                </a:cxn>
                <a:cxn ang="0">
                  <a:pos x="38" y="43"/>
                </a:cxn>
                <a:cxn ang="0">
                  <a:pos x="56" y="35"/>
                </a:cxn>
                <a:cxn ang="0">
                  <a:pos x="77" y="33"/>
                </a:cxn>
                <a:cxn ang="0">
                  <a:pos x="96" y="25"/>
                </a:cxn>
                <a:cxn ang="0">
                  <a:pos x="115" y="20"/>
                </a:cxn>
                <a:cxn ang="0">
                  <a:pos x="134" y="13"/>
                </a:cxn>
                <a:cxn ang="0">
                  <a:pos x="153" y="8"/>
                </a:cxn>
                <a:cxn ang="0">
                  <a:pos x="168" y="6"/>
                </a:cxn>
                <a:cxn ang="0">
                  <a:pos x="182" y="2"/>
                </a:cxn>
                <a:cxn ang="0">
                  <a:pos x="182" y="8"/>
                </a:cxn>
                <a:cxn ang="0">
                  <a:pos x="165" y="15"/>
                </a:cxn>
                <a:cxn ang="0">
                  <a:pos x="151" y="27"/>
                </a:cxn>
                <a:cxn ang="0">
                  <a:pos x="133" y="35"/>
                </a:cxn>
                <a:cxn ang="0">
                  <a:pos x="100" y="41"/>
                </a:cxn>
                <a:cxn ang="0">
                  <a:pos x="60" y="47"/>
                </a:cxn>
                <a:cxn ang="0">
                  <a:pos x="26" y="65"/>
                </a:cxn>
                <a:cxn ang="0">
                  <a:pos x="10" y="76"/>
                </a:cxn>
                <a:cxn ang="0">
                  <a:pos x="3" y="73"/>
                </a:cxn>
              </a:cxnLst>
              <a:rect l="0" t="0" r="r" b="b"/>
              <a:pathLst>
                <a:path w="188" h="78">
                  <a:moveTo>
                    <a:pt x="3" y="73"/>
                  </a:moveTo>
                  <a:cubicBezTo>
                    <a:pt x="5" y="71"/>
                    <a:pt x="0" y="69"/>
                    <a:pt x="6" y="67"/>
                  </a:cubicBezTo>
                  <a:cubicBezTo>
                    <a:pt x="12" y="64"/>
                    <a:pt x="11" y="62"/>
                    <a:pt x="15" y="58"/>
                  </a:cubicBezTo>
                  <a:cubicBezTo>
                    <a:pt x="18" y="53"/>
                    <a:pt x="22" y="49"/>
                    <a:pt x="30" y="49"/>
                  </a:cubicBezTo>
                  <a:cubicBezTo>
                    <a:pt x="37" y="48"/>
                    <a:pt x="35" y="45"/>
                    <a:pt x="38" y="43"/>
                  </a:cubicBezTo>
                  <a:cubicBezTo>
                    <a:pt x="41" y="40"/>
                    <a:pt x="51" y="35"/>
                    <a:pt x="56" y="35"/>
                  </a:cubicBezTo>
                  <a:cubicBezTo>
                    <a:pt x="61" y="34"/>
                    <a:pt x="69" y="37"/>
                    <a:pt x="77" y="33"/>
                  </a:cubicBezTo>
                  <a:cubicBezTo>
                    <a:pt x="86" y="30"/>
                    <a:pt x="89" y="27"/>
                    <a:pt x="96" y="25"/>
                  </a:cubicBezTo>
                  <a:cubicBezTo>
                    <a:pt x="103" y="23"/>
                    <a:pt x="107" y="21"/>
                    <a:pt x="115" y="20"/>
                  </a:cubicBezTo>
                  <a:cubicBezTo>
                    <a:pt x="123" y="19"/>
                    <a:pt x="128" y="16"/>
                    <a:pt x="134" y="13"/>
                  </a:cubicBezTo>
                  <a:cubicBezTo>
                    <a:pt x="140" y="11"/>
                    <a:pt x="145" y="9"/>
                    <a:pt x="153" y="8"/>
                  </a:cubicBezTo>
                  <a:cubicBezTo>
                    <a:pt x="162" y="7"/>
                    <a:pt x="161" y="11"/>
                    <a:pt x="168" y="6"/>
                  </a:cubicBezTo>
                  <a:cubicBezTo>
                    <a:pt x="174" y="1"/>
                    <a:pt x="176" y="0"/>
                    <a:pt x="182" y="2"/>
                  </a:cubicBezTo>
                  <a:cubicBezTo>
                    <a:pt x="188" y="4"/>
                    <a:pt x="186" y="5"/>
                    <a:pt x="182" y="8"/>
                  </a:cubicBezTo>
                  <a:cubicBezTo>
                    <a:pt x="178" y="10"/>
                    <a:pt x="168" y="11"/>
                    <a:pt x="165" y="15"/>
                  </a:cubicBezTo>
                  <a:cubicBezTo>
                    <a:pt x="161" y="19"/>
                    <a:pt x="153" y="23"/>
                    <a:pt x="151" y="27"/>
                  </a:cubicBezTo>
                  <a:cubicBezTo>
                    <a:pt x="148" y="31"/>
                    <a:pt x="143" y="33"/>
                    <a:pt x="133" y="35"/>
                  </a:cubicBezTo>
                  <a:cubicBezTo>
                    <a:pt x="122" y="37"/>
                    <a:pt x="108" y="39"/>
                    <a:pt x="100" y="41"/>
                  </a:cubicBezTo>
                  <a:cubicBezTo>
                    <a:pt x="92" y="44"/>
                    <a:pt x="71" y="42"/>
                    <a:pt x="60" y="47"/>
                  </a:cubicBezTo>
                  <a:cubicBezTo>
                    <a:pt x="49" y="53"/>
                    <a:pt x="35" y="63"/>
                    <a:pt x="26" y="65"/>
                  </a:cubicBezTo>
                  <a:cubicBezTo>
                    <a:pt x="18" y="66"/>
                    <a:pt x="15" y="78"/>
                    <a:pt x="10" y="76"/>
                  </a:cubicBezTo>
                  <a:cubicBezTo>
                    <a:pt x="5" y="74"/>
                    <a:pt x="2" y="75"/>
                    <a:pt x="3" y="73"/>
                  </a:cubicBezTo>
                  <a:close/>
                </a:path>
              </a:pathLst>
            </a:custGeom>
            <a:solidFill>
              <a:srgbClr val="E25D2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0" name="Freeform 1016"/>
            <p:cNvSpPr>
              <a:spLocks/>
            </p:cNvSpPr>
            <p:nvPr/>
          </p:nvSpPr>
          <p:spPr bwMode="auto">
            <a:xfrm>
              <a:off x="3039442" y="1258777"/>
              <a:ext cx="2153642" cy="950450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5" y="67"/>
                </a:cxn>
                <a:cxn ang="0">
                  <a:pos x="14" y="58"/>
                </a:cxn>
                <a:cxn ang="0">
                  <a:pos x="29" y="49"/>
                </a:cxn>
                <a:cxn ang="0">
                  <a:pos x="37" y="43"/>
                </a:cxn>
                <a:cxn ang="0">
                  <a:pos x="55" y="35"/>
                </a:cxn>
                <a:cxn ang="0">
                  <a:pos x="77" y="33"/>
                </a:cxn>
                <a:cxn ang="0">
                  <a:pos x="95" y="25"/>
                </a:cxn>
                <a:cxn ang="0">
                  <a:pos x="114" y="20"/>
                </a:cxn>
                <a:cxn ang="0">
                  <a:pos x="133" y="14"/>
                </a:cxn>
                <a:cxn ang="0">
                  <a:pos x="153" y="8"/>
                </a:cxn>
                <a:cxn ang="0">
                  <a:pos x="167" y="6"/>
                </a:cxn>
                <a:cxn ang="0">
                  <a:pos x="181" y="2"/>
                </a:cxn>
                <a:cxn ang="0">
                  <a:pos x="181" y="8"/>
                </a:cxn>
                <a:cxn ang="0">
                  <a:pos x="164" y="15"/>
                </a:cxn>
                <a:cxn ang="0">
                  <a:pos x="150" y="26"/>
                </a:cxn>
                <a:cxn ang="0">
                  <a:pos x="131" y="35"/>
                </a:cxn>
                <a:cxn ang="0">
                  <a:pos x="99" y="41"/>
                </a:cxn>
                <a:cxn ang="0">
                  <a:pos x="59" y="47"/>
                </a:cxn>
                <a:cxn ang="0">
                  <a:pos x="25" y="64"/>
                </a:cxn>
                <a:cxn ang="0">
                  <a:pos x="8" y="75"/>
                </a:cxn>
                <a:cxn ang="0">
                  <a:pos x="3" y="73"/>
                </a:cxn>
              </a:cxnLst>
              <a:rect l="0" t="0" r="r" b="b"/>
              <a:pathLst>
                <a:path w="187" h="77">
                  <a:moveTo>
                    <a:pt x="3" y="73"/>
                  </a:moveTo>
                  <a:cubicBezTo>
                    <a:pt x="5" y="71"/>
                    <a:pt x="0" y="69"/>
                    <a:pt x="5" y="67"/>
                  </a:cubicBezTo>
                  <a:cubicBezTo>
                    <a:pt x="11" y="64"/>
                    <a:pt x="11" y="62"/>
                    <a:pt x="14" y="58"/>
                  </a:cubicBezTo>
                  <a:cubicBezTo>
                    <a:pt x="17" y="53"/>
                    <a:pt x="21" y="50"/>
                    <a:pt x="29" y="49"/>
                  </a:cubicBezTo>
                  <a:cubicBezTo>
                    <a:pt x="36" y="49"/>
                    <a:pt x="34" y="45"/>
                    <a:pt x="37" y="43"/>
                  </a:cubicBezTo>
                  <a:cubicBezTo>
                    <a:pt x="41" y="40"/>
                    <a:pt x="50" y="35"/>
                    <a:pt x="55" y="35"/>
                  </a:cubicBezTo>
                  <a:cubicBezTo>
                    <a:pt x="60" y="34"/>
                    <a:pt x="68" y="37"/>
                    <a:pt x="77" y="33"/>
                  </a:cubicBezTo>
                  <a:cubicBezTo>
                    <a:pt x="85" y="30"/>
                    <a:pt x="89" y="27"/>
                    <a:pt x="95" y="25"/>
                  </a:cubicBezTo>
                  <a:cubicBezTo>
                    <a:pt x="102" y="23"/>
                    <a:pt x="106" y="21"/>
                    <a:pt x="114" y="20"/>
                  </a:cubicBezTo>
                  <a:cubicBezTo>
                    <a:pt x="122" y="19"/>
                    <a:pt x="127" y="17"/>
                    <a:pt x="133" y="14"/>
                  </a:cubicBezTo>
                  <a:cubicBezTo>
                    <a:pt x="140" y="11"/>
                    <a:pt x="145" y="9"/>
                    <a:pt x="153" y="8"/>
                  </a:cubicBezTo>
                  <a:cubicBezTo>
                    <a:pt x="161" y="7"/>
                    <a:pt x="161" y="11"/>
                    <a:pt x="167" y="6"/>
                  </a:cubicBezTo>
                  <a:cubicBezTo>
                    <a:pt x="173" y="1"/>
                    <a:pt x="175" y="0"/>
                    <a:pt x="181" y="2"/>
                  </a:cubicBezTo>
                  <a:cubicBezTo>
                    <a:pt x="187" y="4"/>
                    <a:pt x="185" y="5"/>
                    <a:pt x="181" y="8"/>
                  </a:cubicBezTo>
                  <a:cubicBezTo>
                    <a:pt x="177" y="10"/>
                    <a:pt x="167" y="11"/>
                    <a:pt x="164" y="15"/>
                  </a:cubicBezTo>
                  <a:cubicBezTo>
                    <a:pt x="160" y="19"/>
                    <a:pt x="152" y="22"/>
                    <a:pt x="150" y="26"/>
                  </a:cubicBezTo>
                  <a:cubicBezTo>
                    <a:pt x="147" y="30"/>
                    <a:pt x="142" y="33"/>
                    <a:pt x="131" y="35"/>
                  </a:cubicBezTo>
                  <a:cubicBezTo>
                    <a:pt x="121" y="37"/>
                    <a:pt x="107" y="38"/>
                    <a:pt x="99" y="41"/>
                  </a:cubicBezTo>
                  <a:cubicBezTo>
                    <a:pt x="90" y="43"/>
                    <a:pt x="69" y="41"/>
                    <a:pt x="59" y="47"/>
                  </a:cubicBezTo>
                  <a:cubicBezTo>
                    <a:pt x="48" y="53"/>
                    <a:pt x="33" y="62"/>
                    <a:pt x="25" y="64"/>
                  </a:cubicBezTo>
                  <a:cubicBezTo>
                    <a:pt x="17" y="66"/>
                    <a:pt x="13" y="77"/>
                    <a:pt x="8" y="75"/>
                  </a:cubicBezTo>
                  <a:cubicBezTo>
                    <a:pt x="3" y="74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25D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1" name="Freeform 1017"/>
            <p:cNvSpPr>
              <a:spLocks/>
            </p:cNvSpPr>
            <p:nvPr/>
          </p:nvSpPr>
          <p:spPr bwMode="auto">
            <a:xfrm>
              <a:off x="3039442" y="1258777"/>
              <a:ext cx="2153642" cy="950450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6" y="67"/>
                </a:cxn>
                <a:cxn ang="0">
                  <a:pos x="14" y="58"/>
                </a:cxn>
                <a:cxn ang="0">
                  <a:pos x="29" y="49"/>
                </a:cxn>
                <a:cxn ang="0">
                  <a:pos x="38" y="43"/>
                </a:cxn>
                <a:cxn ang="0">
                  <a:pos x="55" y="35"/>
                </a:cxn>
                <a:cxn ang="0">
                  <a:pos x="77" y="34"/>
                </a:cxn>
                <a:cxn ang="0">
                  <a:pos x="96" y="25"/>
                </a:cxn>
                <a:cxn ang="0">
                  <a:pos x="114" y="20"/>
                </a:cxn>
                <a:cxn ang="0">
                  <a:pos x="134" y="14"/>
                </a:cxn>
                <a:cxn ang="0">
                  <a:pos x="153" y="8"/>
                </a:cxn>
                <a:cxn ang="0">
                  <a:pos x="167" y="6"/>
                </a:cxn>
                <a:cxn ang="0">
                  <a:pos x="181" y="2"/>
                </a:cxn>
                <a:cxn ang="0">
                  <a:pos x="181" y="8"/>
                </a:cxn>
                <a:cxn ang="0">
                  <a:pos x="164" y="15"/>
                </a:cxn>
                <a:cxn ang="0">
                  <a:pos x="150" y="26"/>
                </a:cxn>
                <a:cxn ang="0">
                  <a:pos x="131" y="35"/>
                </a:cxn>
                <a:cxn ang="0">
                  <a:pos x="98" y="41"/>
                </a:cxn>
                <a:cxn ang="0">
                  <a:pos x="59" y="47"/>
                </a:cxn>
                <a:cxn ang="0">
                  <a:pos x="25" y="64"/>
                </a:cxn>
                <a:cxn ang="0">
                  <a:pos x="8" y="75"/>
                </a:cxn>
                <a:cxn ang="0">
                  <a:pos x="3" y="73"/>
                </a:cxn>
              </a:cxnLst>
              <a:rect l="0" t="0" r="r" b="b"/>
              <a:pathLst>
                <a:path w="187" h="77">
                  <a:moveTo>
                    <a:pt x="3" y="73"/>
                  </a:moveTo>
                  <a:cubicBezTo>
                    <a:pt x="5" y="71"/>
                    <a:pt x="0" y="69"/>
                    <a:pt x="6" y="67"/>
                  </a:cubicBezTo>
                  <a:cubicBezTo>
                    <a:pt x="11" y="65"/>
                    <a:pt x="11" y="62"/>
                    <a:pt x="14" y="58"/>
                  </a:cubicBezTo>
                  <a:cubicBezTo>
                    <a:pt x="17" y="53"/>
                    <a:pt x="22" y="50"/>
                    <a:pt x="29" y="49"/>
                  </a:cubicBezTo>
                  <a:cubicBezTo>
                    <a:pt x="37" y="49"/>
                    <a:pt x="35" y="45"/>
                    <a:pt x="38" y="43"/>
                  </a:cubicBezTo>
                  <a:cubicBezTo>
                    <a:pt x="41" y="40"/>
                    <a:pt x="50" y="35"/>
                    <a:pt x="55" y="35"/>
                  </a:cubicBezTo>
                  <a:cubicBezTo>
                    <a:pt x="60" y="35"/>
                    <a:pt x="68" y="37"/>
                    <a:pt x="77" y="34"/>
                  </a:cubicBezTo>
                  <a:cubicBezTo>
                    <a:pt x="86" y="30"/>
                    <a:pt x="89" y="27"/>
                    <a:pt x="96" y="25"/>
                  </a:cubicBezTo>
                  <a:cubicBezTo>
                    <a:pt x="102" y="23"/>
                    <a:pt x="106" y="21"/>
                    <a:pt x="114" y="20"/>
                  </a:cubicBezTo>
                  <a:cubicBezTo>
                    <a:pt x="122" y="19"/>
                    <a:pt x="127" y="17"/>
                    <a:pt x="134" y="14"/>
                  </a:cubicBezTo>
                  <a:cubicBezTo>
                    <a:pt x="140" y="11"/>
                    <a:pt x="145" y="9"/>
                    <a:pt x="153" y="8"/>
                  </a:cubicBezTo>
                  <a:cubicBezTo>
                    <a:pt x="161" y="7"/>
                    <a:pt x="161" y="11"/>
                    <a:pt x="167" y="6"/>
                  </a:cubicBezTo>
                  <a:cubicBezTo>
                    <a:pt x="173" y="1"/>
                    <a:pt x="175" y="0"/>
                    <a:pt x="181" y="2"/>
                  </a:cubicBezTo>
                  <a:cubicBezTo>
                    <a:pt x="187" y="4"/>
                    <a:pt x="184" y="5"/>
                    <a:pt x="181" y="8"/>
                  </a:cubicBezTo>
                  <a:cubicBezTo>
                    <a:pt x="177" y="10"/>
                    <a:pt x="167" y="11"/>
                    <a:pt x="164" y="15"/>
                  </a:cubicBezTo>
                  <a:cubicBezTo>
                    <a:pt x="160" y="18"/>
                    <a:pt x="152" y="22"/>
                    <a:pt x="150" y="26"/>
                  </a:cubicBezTo>
                  <a:cubicBezTo>
                    <a:pt x="147" y="30"/>
                    <a:pt x="142" y="33"/>
                    <a:pt x="131" y="35"/>
                  </a:cubicBezTo>
                  <a:cubicBezTo>
                    <a:pt x="121" y="37"/>
                    <a:pt x="106" y="38"/>
                    <a:pt x="98" y="41"/>
                  </a:cubicBezTo>
                  <a:cubicBezTo>
                    <a:pt x="90" y="43"/>
                    <a:pt x="69" y="41"/>
                    <a:pt x="59" y="47"/>
                  </a:cubicBezTo>
                  <a:cubicBezTo>
                    <a:pt x="48" y="53"/>
                    <a:pt x="33" y="62"/>
                    <a:pt x="25" y="64"/>
                  </a:cubicBezTo>
                  <a:cubicBezTo>
                    <a:pt x="17" y="66"/>
                    <a:pt x="13" y="77"/>
                    <a:pt x="8" y="75"/>
                  </a:cubicBezTo>
                  <a:cubicBezTo>
                    <a:pt x="3" y="73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25F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2" name="Freeform 1018"/>
            <p:cNvSpPr>
              <a:spLocks/>
            </p:cNvSpPr>
            <p:nvPr/>
          </p:nvSpPr>
          <p:spPr bwMode="auto">
            <a:xfrm>
              <a:off x="3039442" y="1258777"/>
              <a:ext cx="2153642" cy="950450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6" y="67"/>
                </a:cxn>
                <a:cxn ang="0">
                  <a:pos x="14" y="58"/>
                </a:cxn>
                <a:cxn ang="0">
                  <a:pos x="29" y="49"/>
                </a:cxn>
                <a:cxn ang="0">
                  <a:pos x="38" y="43"/>
                </a:cxn>
                <a:cxn ang="0">
                  <a:pos x="55" y="35"/>
                </a:cxn>
                <a:cxn ang="0">
                  <a:pos x="77" y="34"/>
                </a:cxn>
                <a:cxn ang="0">
                  <a:pos x="96" y="25"/>
                </a:cxn>
                <a:cxn ang="0">
                  <a:pos x="114" y="20"/>
                </a:cxn>
                <a:cxn ang="0">
                  <a:pos x="134" y="14"/>
                </a:cxn>
                <a:cxn ang="0">
                  <a:pos x="153" y="9"/>
                </a:cxn>
                <a:cxn ang="0">
                  <a:pos x="167" y="6"/>
                </a:cxn>
                <a:cxn ang="0">
                  <a:pos x="181" y="2"/>
                </a:cxn>
                <a:cxn ang="0">
                  <a:pos x="180" y="8"/>
                </a:cxn>
                <a:cxn ang="0">
                  <a:pos x="164" y="14"/>
                </a:cxn>
                <a:cxn ang="0">
                  <a:pos x="149" y="25"/>
                </a:cxn>
                <a:cxn ang="0">
                  <a:pos x="131" y="35"/>
                </a:cxn>
                <a:cxn ang="0">
                  <a:pos x="98" y="40"/>
                </a:cxn>
                <a:cxn ang="0">
                  <a:pos x="58" y="47"/>
                </a:cxn>
                <a:cxn ang="0">
                  <a:pos x="25" y="64"/>
                </a:cxn>
                <a:cxn ang="0">
                  <a:pos x="8" y="75"/>
                </a:cxn>
                <a:cxn ang="0">
                  <a:pos x="3" y="73"/>
                </a:cxn>
              </a:cxnLst>
              <a:rect l="0" t="0" r="r" b="b"/>
              <a:pathLst>
                <a:path w="187" h="77">
                  <a:moveTo>
                    <a:pt x="3" y="73"/>
                  </a:moveTo>
                  <a:cubicBezTo>
                    <a:pt x="5" y="71"/>
                    <a:pt x="0" y="69"/>
                    <a:pt x="6" y="67"/>
                  </a:cubicBezTo>
                  <a:cubicBezTo>
                    <a:pt x="11" y="65"/>
                    <a:pt x="11" y="62"/>
                    <a:pt x="14" y="58"/>
                  </a:cubicBezTo>
                  <a:cubicBezTo>
                    <a:pt x="17" y="53"/>
                    <a:pt x="22" y="50"/>
                    <a:pt x="29" y="49"/>
                  </a:cubicBezTo>
                  <a:cubicBezTo>
                    <a:pt x="37" y="49"/>
                    <a:pt x="35" y="45"/>
                    <a:pt x="38" y="43"/>
                  </a:cubicBezTo>
                  <a:cubicBezTo>
                    <a:pt x="41" y="40"/>
                    <a:pt x="50" y="36"/>
                    <a:pt x="55" y="35"/>
                  </a:cubicBezTo>
                  <a:cubicBezTo>
                    <a:pt x="60" y="35"/>
                    <a:pt x="68" y="37"/>
                    <a:pt x="77" y="34"/>
                  </a:cubicBezTo>
                  <a:cubicBezTo>
                    <a:pt x="86" y="30"/>
                    <a:pt x="89" y="27"/>
                    <a:pt x="96" y="25"/>
                  </a:cubicBezTo>
                  <a:cubicBezTo>
                    <a:pt x="103" y="24"/>
                    <a:pt x="106" y="21"/>
                    <a:pt x="114" y="20"/>
                  </a:cubicBezTo>
                  <a:cubicBezTo>
                    <a:pt x="122" y="19"/>
                    <a:pt x="128" y="17"/>
                    <a:pt x="134" y="14"/>
                  </a:cubicBezTo>
                  <a:cubicBezTo>
                    <a:pt x="140" y="11"/>
                    <a:pt x="145" y="10"/>
                    <a:pt x="153" y="9"/>
                  </a:cubicBezTo>
                  <a:cubicBezTo>
                    <a:pt x="161" y="8"/>
                    <a:pt x="161" y="11"/>
                    <a:pt x="167" y="6"/>
                  </a:cubicBezTo>
                  <a:cubicBezTo>
                    <a:pt x="174" y="1"/>
                    <a:pt x="175" y="0"/>
                    <a:pt x="181" y="2"/>
                  </a:cubicBezTo>
                  <a:cubicBezTo>
                    <a:pt x="187" y="4"/>
                    <a:pt x="184" y="5"/>
                    <a:pt x="180" y="8"/>
                  </a:cubicBezTo>
                  <a:cubicBezTo>
                    <a:pt x="177" y="10"/>
                    <a:pt x="167" y="11"/>
                    <a:pt x="164" y="14"/>
                  </a:cubicBezTo>
                  <a:cubicBezTo>
                    <a:pt x="160" y="18"/>
                    <a:pt x="152" y="21"/>
                    <a:pt x="149" y="25"/>
                  </a:cubicBezTo>
                  <a:cubicBezTo>
                    <a:pt x="147" y="29"/>
                    <a:pt x="141" y="33"/>
                    <a:pt x="131" y="35"/>
                  </a:cubicBezTo>
                  <a:cubicBezTo>
                    <a:pt x="120" y="37"/>
                    <a:pt x="106" y="38"/>
                    <a:pt x="98" y="40"/>
                  </a:cubicBezTo>
                  <a:cubicBezTo>
                    <a:pt x="90" y="43"/>
                    <a:pt x="69" y="41"/>
                    <a:pt x="58" y="47"/>
                  </a:cubicBezTo>
                  <a:cubicBezTo>
                    <a:pt x="48" y="53"/>
                    <a:pt x="33" y="62"/>
                    <a:pt x="25" y="64"/>
                  </a:cubicBezTo>
                  <a:cubicBezTo>
                    <a:pt x="17" y="66"/>
                    <a:pt x="13" y="77"/>
                    <a:pt x="8" y="75"/>
                  </a:cubicBezTo>
                  <a:cubicBezTo>
                    <a:pt x="3" y="73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35F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3" name="Freeform 1019"/>
            <p:cNvSpPr>
              <a:spLocks/>
            </p:cNvSpPr>
            <p:nvPr/>
          </p:nvSpPr>
          <p:spPr bwMode="auto">
            <a:xfrm>
              <a:off x="3050960" y="1258777"/>
              <a:ext cx="2142124" cy="950450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5" y="67"/>
                </a:cxn>
                <a:cxn ang="0">
                  <a:pos x="14" y="58"/>
                </a:cxn>
                <a:cxn ang="0">
                  <a:pos x="29" y="49"/>
                </a:cxn>
                <a:cxn ang="0">
                  <a:pos x="37" y="43"/>
                </a:cxn>
                <a:cxn ang="0">
                  <a:pos x="55" y="35"/>
                </a:cxn>
                <a:cxn ang="0">
                  <a:pos x="76" y="34"/>
                </a:cxn>
                <a:cxn ang="0">
                  <a:pos x="95" y="26"/>
                </a:cxn>
                <a:cxn ang="0">
                  <a:pos x="114" y="20"/>
                </a:cxn>
                <a:cxn ang="0">
                  <a:pos x="133" y="14"/>
                </a:cxn>
                <a:cxn ang="0">
                  <a:pos x="152" y="9"/>
                </a:cxn>
                <a:cxn ang="0">
                  <a:pos x="167" y="6"/>
                </a:cxn>
                <a:cxn ang="0">
                  <a:pos x="180" y="2"/>
                </a:cxn>
                <a:cxn ang="0">
                  <a:pos x="179" y="8"/>
                </a:cxn>
                <a:cxn ang="0">
                  <a:pos x="163" y="14"/>
                </a:cxn>
                <a:cxn ang="0">
                  <a:pos x="148" y="25"/>
                </a:cxn>
                <a:cxn ang="0">
                  <a:pos x="130" y="34"/>
                </a:cxn>
                <a:cxn ang="0">
                  <a:pos x="97" y="40"/>
                </a:cxn>
                <a:cxn ang="0">
                  <a:pos x="57" y="46"/>
                </a:cxn>
                <a:cxn ang="0">
                  <a:pos x="24" y="63"/>
                </a:cxn>
                <a:cxn ang="0">
                  <a:pos x="7" y="75"/>
                </a:cxn>
                <a:cxn ang="0">
                  <a:pos x="3" y="73"/>
                </a:cxn>
              </a:cxnLst>
              <a:rect l="0" t="0" r="r" b="b"/>
              <a:pathLst>
                <a:path w="186" h="77">
                  <a:moveTo>
                    <a:pt x="3" y="73"/>
                  </a:moveTo>
                  <a:cubicBezTo>
                    <a:pt x="4" y="71"/>
                    <a:pt x="0" y="70"/>
                    <a:pt x="5" y="67"/>
                  </a:cubicBezTo>
                  <a:cubicBezTo>
                    <a:pt x="11" y="65"/>
                    <a:pt x="11" y="62"/>
                    <a:pt x="14" y="58"/>
                  </a:cubicBezTo>
                  <a:cubicBezTo>
                    <a:pt x="17" y="54"/>
                    <a:pt x="21" y="50"/>
                    <a:pt x="29" y="49"/>
                  </a:cubicBezTo>
                  <a:cubicBezTo>
                    <a:pt x="36" y="49"/>
                    <a:pt x="34" y="45"/>
                    <a:pt x="37" y="43"/>
                  </a:cubicBezTo>
                  <a:cubicBezTo>
                    <a:pt x="40" y="41"/>
                    <a:pt x="50" y="36"/>
                    <a:pt x="55" y="35"/>
                  </a:cubicBezTo>
                  <a:cubicBezTo>
                    <a:pt x="60" y="35"/>
                    <a:pt x="68" y="37"/>
                    <a:pt x="76" y="34"/>
                  </a:cubicBezTo>
                  <a:cubicBezTo>
                    <a:pt x="85" y="30"/>
                    <a:pt x="88" y="28"/>
                    <a:pt x="95" y="26"/>
                  </a:cubicBezTo>
                  <a:cubicBezTo>
                    <a:pt x="102" y="24"/>
                    <a:pt x="105" y="21"/>
                    <a:pt x="114" y="20"/>
                  </a:cubicBezTo>
                  <a:cubicBezTo>
                    <a:pt x="122" y="19"/>
                    <a:pt x="127" y="17"/>
                    <a:pt x="133" y="14"/>
                  </a:cubicBezTo>
                  <a:cubicBezTo>
                    <a:pt x="139" y="11"/>
                    <a:pt x="144" y="10"/>
                    <a:pt x="152" y="9"/>
                  </a:cubicBezTo>
                  <a:cubicBezTo>
                    <a:pt x="161" y="8"/>
                    <a:pt x="160" y="11"/>
                    <a:pt x="167" y="6"/>
                  </a:cubicBezTo>
                  <a:cubicBezTo>
                    <a:pt x="173" y="1"/>
                    <a:pt x="174" y="0"/>
                    <a:pt x="180" y="2"/>
                  </a:cubicBezTo>
                  <a:cubicBezTo>
                    <a:pt x="186" y="4"/>
                    <a:pt x="183" y="5"/>
                    <a:pt x="179" y="8"/>
                  </a:cubicBezTo>
                  <a:cubicBezTo>
                    <a:pt x="175" y="10"/>
                    <a:pt x="166" y="10"/>
                    <a:pt x="163" y="14"/>
                  </a:cubicBezTo>
                  <a:cubicBezTo>
                    <a:pt x="159" y="18"/>
                    <a:pt x="151" y="21"/>
                    <a:pt x="148" y="25"/>
                  </a:cubicBezTo>
                  <a:cubicBezTo>
                    <a:pt x="146" y="29"/>
                    <a:pt x="140" y="32"/>
                    <a:pt x="130" y="34"/>
                  </a:cubicBezTo>
                  <a:cubicBezTo>
                    <a:pt x="119" y="36"/>
                    <a:pt x="105" y="38"/>
                    <a:pt x="97" y="40"/>
                  </a:cubicBezTo>
                  <a:cubicBezTo>
                    <a:pt x="89" y="43"/>
                    <a:pt x="68" y="41"/>
                    <a:pt x="57" y="46"/>
                  </a:cubicBezTo>
                  <a:cubicBezTo>
                    <a:pt x="47" y="52"/>
                    <a:pt x="32" y="62"/>
                    <a:pt x="24" y="63"/>
                  </a:cubicBezTo>
                  <a:cubicBezTo>
                    <a:pt x="16" y="65"/>
                    <a:pt x="12" y="77"/>
                    <a:pt x="7" y="75"/>
                  </a:cubicBezTo>
                  <a:cubicBezTo>
                    <a:pt x="2" y="73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46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4" name="Freeform 1020"/>
            <p:cNvSpPr>
              <a:spLocks/>
            </p:cNvSpPr>
            <p:nvPr/>
          </p:nvSpPr>
          <p:spPr bwMode="auto">
            <a:xfrm>
              <a:off x="3050960" y="1258781"/>
              <a:ext cx="2142124" cy="938107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5" y="67"/>
                </a:cxn>
                <a:cxn ang="0">
                  <a:pos x="14" y="58"/>
                </a:cxn>
                <a:cxn ang="0">
                  <a:pos x="29" y="49"/>
                </a:cxn>
                <a:cxn ang="0">
                  <a:pos x="37" y="43"/>
                </a:cxn>
                <a:cxn ang="0">
                  <a:pos x="55" y="35"/>
                </a:cxn>
                <a:cxn ang="0">
                  <a:pos x="77" y="34"/>
                </a:cxn>
                <a:cxn ang="0">
                  <a:pos x="95" y="26"/>
                </a:cxn>
                <a:cxn ang="0">
                  <a:pos x="114" y="20"/>
                </a:cxn>
                <a:cxn ang="0">
                  <a:pos x="133" y="14"/>
                </a:cxn>
                <a:cxn ang="0">
                  <a:pos x="153" y="9"/>
                </a:cxn>
                <a:cxn ang="0">
                  <a:pos x="167" y="6"/>
                </a:cxn>
                <a:cxn ang="0">
                  <a:pos x="180" y="2"/>
                </a:cxn>
                <a:cxn ang="0">
                  <a:pos x="179" y="7"/>
                </a:cxn>
                <a:cxn ang="0">
                  <a:pos x="163" y="14"/>
                </a:cxn>
                <a:cxn ang="0">
                  <a:pos x="148" y="24"/>
                </a:cxn>
                <a:cxn ang="0">
                  <a:pos x="129" y="34"/>
                </a:cxn>
                <a:cxn ang="0">
                  <a:pos x="97" y="40"/>
                </a:cxn>
                <a:cxn ang="0">
                  <a:pos x="57" y="46"/>
                </a:cxn>
                <a:cxn ang="0">
                  <a:pos x="24" y="63"/>
                </a:cxn>
                <a:cxn ang="0">
                  <a:pos x="7" y="74"/>
                </a:cxn>
                <a:cxn ang="0">
                  <a:pos x="3" y="73"/>
                </a:cxn>
              </a:cxnLst>
              <a:rect l="0" t="0" r="r" b="b"/>
              <a:pathLst>
                <a:path w="186" h="76">
                  <a:moveTo>
                    <a:pt x="3" y="73"/>
                  </a:moveTo>
                  <a:cubicBezTo>
                    <a:pt x="5" y="71"/>
                    <a:pt x="0" y="70"/>
                    <a:pt x="5" y="67"/>
                  </a:cubicBezTo>
                  <a:cubicBezTo>
                    <a:pt x="11" y="65"/>
                    <a:pt x="11" y="62"/>
                    <a:pt x="14" y="58"/>
                  </a:cubicBezTo>
                  <a:cubicBezTo>
                    <a:pt x="17" y="54"/>
                    <a:pt x="21" y="50"/>
                    <a:pt x="29" y="49"/>
                  </a:cubicBezTo>
                  <a:cubicBezTo>
                    <a:pt x="36" y="49"/>
                    <a:pt x="34" y="46"/>
                    <a:pt x="37" y="43"/>
                  </a:cubicBezTo>
                  <a:cubicBezTo>
                    <a:pt x="40" y="41"/>
                    <a:pt x="50" y="36"/>
                    <a:pt x="55" y="35"/>
                  </a:cubicBezTo>
                  <a:cubicBezTo>
                    <a:pt x="60" y="35"/>
                    <a:pt x="68" y="37"/>
                    <a:pt x="77" y="34"/>
                  </a:cubicBezTo>
                  <a:cubicBezTo>
                    <a:pt x="85" y="30"/>
                    <a:pt x="88" y="28"/>
                    <a:pt x="95" y="26"/>
                  </a:cubicBezTo>
                  <a:cubicBezTo>
                    <a:pt x="102" y="24"/>
                    <a:pt x="106" y="21"/>
                    <a:pt x="114" y="20"/>
                  </a:cubicBezTo>
                  <a:cubicBezTo>
                    <a:pt x="122" y="19"/>
                    <a:pt x="127" y="17"/>
                    <a:pt x="133" y="14"/>
                  </a:cubicBezTo>
                  <a:cubicBezTo>
                    <a:pt x="140" y="11"/>
                    <a:pt x="145" y="10"/>
                    <a:pt x="153" y="9"/>
                  </a:cubicBezTo>
                  <a:cubicBezTo>
                    <a:pt x="161" y="8"/>
                    <a:pt x="161" y="11"/>
                    <a:pt x="167" y="6"/>
                  </a:cubicBezTo>
                  <a:cubicBezTo>
                    <a:pt x="173" y="1"/>
                    <a:pt x="174" y="0"/>
                    <a:pt x="180" y="2"/>
                  </a:cubicBezTo>
                  <a:cubicBezTo>
                    <a:pt x="186" y="4"/>
                    <a:pt x="183" y="5"/>
                    <a:pt x="179" y="7"/>
                  </a:cubicBezTo>
                  <a:cubicBezTo>
                    <a:pt x="175" y="10"/>
                    <a:pt x="166" y="10"/>
                    <a:pt x="163" y="14"/>
                  </a:cubicBezTo>
                  <a:cubicBezTo>
                    <a:pt x="159" y="18"/>
                    <a:pt x="151" y="20"/>
                    <a:pt x="148" y="24"/>
                  </a:cubicBezTo>
                  <a:cubicBezTo>
                    <a:pt x="146" y="28"/>
                    <a:pt x="140" y="32"/>
                    <a:pt x="129" y="34"/>
                  </a:cubicBezTo>
                  <a:cubicBezTo>
                    <a:pt x="119" y="36"/>
                    <a:pt x="105" y="37"/>
                    <a:pt x="97" y="40"/>
                  </a:cubicBezTo>
                  <a:cubicBezTo>
                    <a:pt x="89" y="42"/>
                    <a:pt x="68" y="40"/>
                    <a:pt x="57" y="46"/>
                  </a:cubicBezTo>
                  <a:cubicBezTo>
                    <a:pt x="46" y="52"/>
                    <a:pt x="32" y="61"/>
                    <a:pt x="24" y="63"/>
                  </a:cubicBezTo>
                  <a:cubicBezTo>
                    <a:pt x="16" y="65"/>
                    <a:pt x="12" y="76"/>
                    <a:pt x="7" y="74"/>
                  </a:cubicBezTo>
                  <a:cubicBezTo>
                    <a:pt x="2" y="73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561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5" name="Freeform 1021"/>
            <p:cNvSpPr>
              <a:spLocks/>
            </p:cNvSpPr>
            <p:nvPr/>
          </p:nvSpPr>
          <p:spPr bwMode="auto">
            <a:xfrm>
              <a:off x="3050960" y="1258781"/>
              <a:ext cx="2142124" cy="938107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6" y="67"/>
                </a:cxn>
                <a:cxn ang="0">
                  <a:pos x="14" y="58"/>
                </a:cxn>
                <a:cxn ang="0">
                  <a:pos x="29" y="50"/>
                </a:cxn>
                <a:cxn ang="0">
                  <a:pos x="38" y="43"/>
                </a:cxn>
                <a:cxn ang="0">
                  <a:pos x="55" y="35"/>
                </a:cxn>
                <a:cxn ang="0">
                  <a:pos x="77" y="34"/>
                </a:cxn>
                <a:cxn ang="0">
                  <a:pos x="96" y="26"/>
                </a:cxn>
                <a:cxn ang="0">
                  <a:pos x="114" y="20"/>
                </a:cxn>
                <a:cxn ang="0">
                  <a:pos x="134" y="14"/>
                </a:cxn>
                <a:cxn ang="0">
                  <a:pos x="153" y="9"/>
                </a:cxn>
                <a:cxn ang="0">
                  <a:pos x="167" y="7"/>
                </a:cxn>
                <a:cxn ang="0">
                  <a:pos x="180" y="2"/>
                </a:cxn>
                <a:cxn ang="0">
                  <a:pos x="179" y="7"/>
                </a:cxn>
                <a:cxn ang="0">
                  <a:pos x="163" y="14"/>
                </a:cxn>
                <a:cxn ang="0">
                  <a:pos x="148" y="23"/>
                </a:cxn>
                <a:cxn ang="0">
                  <a:pos x="129" y="34"/>
                </a:cxn>
                <a:cxn ang="0">
                  <a:pos x="97" y="40"/>
                </a:cxn>
                <a:cxn ang="0">
                  <a:pos x="57" y="46"/>
                </a:cxn>
                <a:cxn ang="0">
                  <a:pos x="24" y="63"/>
                </a:cxn>
                <a:cxn ang="0">
                  <a:pos x="7" y="74"/>
                </a:cxn>
                <a:cxn ang="0">
                  <a:pos x="3" y="73"/>
                </a:cxn>
              </a:cxnLst>
              <a:rect l="0" t="0" r="r" b="b"/>
              <a:pathLst>
                <a:path w="186" h="76">
                  <a:moveTo>
                    <a:pt x="3" y="73"/>
                  </a:moveTo>
                  <a:cubicBezTo>
                    <a:pt x="5" y="71"/>
                    <a:pt x="0" y="70"/>
                    <a:pt x="6" y="67"/>
                  </a:cubicBezTo>
                  <a:cubicBezTo>
                    <a:pt x="11" y="65"/>
                    <a:pt x="11" y="62"/>
                    <a:pt x="14" y="58"/>
                  </a:cubicBezTo>
                  <a:cubicBezTo>
                    <a:pt x="17" y="54"/>
                    <a:pt x="22" y="50"/>
                    <a:pt x="29" y="50"/>
                  </a:cubicBezTo>
                  <a:cubicBezTo>
                    <a:pt x="37" y="49"/>
                    <a:pt x="34" y="46"/>
                    <a:pt x="38" y="43"/>
                  </a:cubicBezTo>
                  <a:cubicBezTo>
                    <a:pt x="41" y="41"/>
                    <a:pt x="50" y="36"/>
                    <a:pt x="55" y="35"/>
                  </a:cubicBezTo>
                  <a:cubicBezTo>
                    <a:pt x="60" y="35"/>
                    <a:pt x="68" y="37"/>
                    <a:pt x="77" y="34"/>
                  </a:cubicBezTo>
                  <a:cubicBezTo>
                    <a:pt x="86" y="30"/>
                    <a:pt x="89" y="28"/>
                    <a:pt x="96" y="26"/>
                  </a:cubicBezTo>
                  <a:cubicBezTo>
                    <a:pt x="102" y="24"/>
                    <a:pt x="106" y="21"/>
                    <a:pt x="114" y="20"/>
                  </a:cubicBezTo>
                  <a:cubicBezTo>
                    <a:pt x="122" y="19"/>
                    <a:pt x="127" y="17"/>
                    <a:pt x="134" y="14"/>
                  </a:cubicBezTo>
                  <a:cubicBezTo>
                    <a:pt x="140" y="11"/>
                    <a:pt x="145" y="10"/>
                    <a:pt x="153" y="9"/>
                  </a:cubicBezTo>
                  <a:cubicBezTo>
                    <a:pt x="161" y="8"/>
                    <a:pt x="161" y="11"/>
                    <a:pt x="167" y="7"/>
                  </a:cubicBezTo>
                  <a:cubicBezTo>
                    <a:pt x="173" y="2"/>
                    <a:pt x="174" y="0"/>
                    <a:pt x="180" y="2"/>
                  </a:cubicBezTo>
                  <a:cubicBezTo>
                    <a:pt x="186" y="4"/>
                    <a:pt x="183" y="5"/>
                    <a:pt x="179" y="7"/>
                  </a:cubicBezTo>
                  <a:cubicBezTo>
                    <a:pt x="175" y="10"/>
                    <a:pt x="166" y="10"/>
                    <a:pt x="163" y="14"/>
                  </a:cubicBezTo>
                  <a:cubicBezTo>
                    <a:pt x="159" y="18"/>
                    <a:pt x="150" y="20"/>
                    <a:pt x="148" y="23"/>
                  </a:cubicBezTo>
                  <a:cubicBezTo>
                    <a:pt x="145" y="27"/>
                    <a:pt x="140" y="32"/>
                    <a:pt x="129" y="34"/>
                  </a:cubicBezTo>
                  <a:cubicBezTo>
                    <a:pt x="118" y="36"/>
                    <a:pt x="105" y="37"/>
                    <a:pt x="97" y="40"/>
                  </a:cubicBezTo>
                  <a:cubicBezTo>
                    <a:pt x="88" y="42"/>
                    <a:pt x="68" y="40"/>
                    <a:pt x="57" y="46"/>
                  </a:cubicBezTo>
                  <a:cubicBezTo>
                    <a:pt x="46" y="52"/>
                    <a:pt x="32" y="61"/>
                    <a:pt x="24" y="63"/>
                  </a:cubicBezTo>
                  <a:cubicBezTo>
                    <a:pt x="15" y="65"/>
                    <a:pt x="12" y="76"/>
                    <a:pt x="7" y="74"/>
                  </a:cubicBezTo>
                  <a:cubicBezTo>
                    <a:pt x="2" y="72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562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6" name="Freeform 1022"/>
            <p:cNvSpPr>
              <a:spLocks/>
            </p:cNvSpPr>
            <p:nvPr/>
          </p:nvSpPr>
          <p:spPr bwMode="auto">
            <a:xfrm>
              <a:off x="3050960" y="1258781"/>
              <a:ext cx="2142124" cy="938107"/>
            </a:xfrm>
            <a:custGeom>
              <a:avLst/>
              <a:gdLst/>
              <a:ahLst/>
              <a:cxnLst>
                <a:cxn ang="0">
                  <a:pos x="4" y="73"/>
                </a:cxn>
                <a:cxn ang="0">
                  <a:pos x="6" y="67"/>
                </a:cxn>
                <a:cxn ang="0">
                  <a:pos x="14" y="58"/>
                </a:cxn>
                <a:cxn ang="0">
                  <a:pos x="29" y="50"/>
                </a:cxn>
                <a:cxn ang="0">
                  <a:pos x="38" y="43"/>
                </a:cxn>
                <a:cxn ang="0">
                  <a:pos x="55" y="35"/>
                </a:cxn>
                <a:cxn ang="0">
                  <a:pos x="77" y="34"/>
                </a:cxn>
                <a:cxn ang="0">
                  <a:pos x="96" y="26"/>
                </a:cxn>
                <a:cxn ang="0">
                  <a:pos x="114" y="21"/>
                </a:cxn>
                <a:cxn ang="0">
                  <a:pos x="134" y="14"/>
                </a:cxn>
                <a:cxn ang="0">
                  <a:pos x="153" y="9"/>
                </a:cxn>
                <a:cxn ang="0">
                  <a:pos x="167" y="7"/>
                </a:cxn>
                <a:cxn ang="0">
                  <a:pos x="180" y="2"/>
                </a:cxn>
                <a:cxn ang="0">
                  <a:pos x="179" y="7"/>
                </a:cxn>
                <a:cxn ang="0">
                  <a:pos x="163" y="14"/>
                </a:cxn>
                <a:cxn ang="0">
                  <a:pos x="148" y="23"/>
                </a:cxn>
                <a:cxn ang="0">
                  <a:pos x="129" y="34"/>
                </a:cxn>
                <a:cxn ang="0">
                  <a:pos x="96" y="39"/>
                </a:cxn>
                <a:cxn ang="0">
                  <a:pos x="57" y="46"/>
                </a:cxn>
                <a:cxn ang="0">
                  <a:pos x="23" y="63"/>
                </a:cxn>
                <a:cxn ang="0">
                  <a:pos x="7" y="74"/>
                </a:cxn>
                <a:cxn ang="0">
                  <a:pos x="4" y="73"/>
                </a:cxn>
              </a:cxnLst>
              <a:rect l="0" t="0" r="r" b="b"/>
              <a:pathLst>
                <a:path w="186" h="76">
                  <a:moveTo>
                    <a:pt x="4" y="73"/>
                  </a:moveTo>
                  <a:cubicBezTo>
                    <a:pt x="5" y="71"/>
                    <a:pt x="0" y="70"/>
                    <a:pt x="6" y="67"/>
                  </a:cubicBezTo>
                  <a:cubicBezTo>
                    <a:pt x="12" y="65"/>
                    <a:pt x="11" y="63"/>
                    <a:pt x="14" y="58"/>
                  </a:cubicBezTo>
                  <a:cubicBezTo>
                    <a:pt x="18" y="54"/>
                    <a:pt x="22" y="50"/>
                    <a:pt x="29" y="50"/>
                  </a:cubicBezTo>
                  <a:cubicBezTo>
                    <a:pt x="37" y="49"/>
                    <a:pt x="35" y="46"/>
                    <a:pt x="38" y="43"/>
                  </a:cubicBezTo>
                  <a:cubicBezTo>
                    <a:pt x="41" y="41"/>
                    <a:pt x="50" y="36"/>
                    <a:pt x="55" y="35"/>
                  </a:cubicBezTo>
                  <a:cubicBezTo>
                    <a:pt x="60" y="35"/>
                    <a:pt x="68" y="37"/>
                    <a:pt x="77" y="34"/>
                  </a:cubicBezTo>
                  <a:cubicBezTo>
                    <a:pt x="86" y="31"/>
                    <a:pt x="89" y="28"/>
                    <a:pt x="96" y="26"/>
                  </a:cubicBezTo>
                  <a:cubicBezTo>
                    <a:pt x="103" y="24"/>
                    <a:pt x="106" y="22"/>
                    <a:pt x="114" y="21"/>
                  </a:cubicBezTo>
                  <a:cubicBezTo>
                    <a:pt x="122" y="20"/>
                    <a:pt x="128" y="17"/>
                    <a:pt x="134" y="14"/>
                  </a:cubicBezTo>
                  <a:cubicBezTo>
                    <a:pt x="140" y="12"/>
                    <a:pt x="145" y="10"/>
                    <a:pt x="153" y="9"/>
                  </a:cubicBezTo>
                  <a:cubicBezTo>
                    <a:pt x="161" y="8"/>
                    <a:pt x="161" y="12"/>
                    <a:pt x="167" y="7"/>
                  </a:cubicBezTo>
                  <a:cubicBezTo>
                    <a:pt x="173" y="2"/>
                    <a:pt x="174" y="0"/>
                    <a:pt x="180" y="2"/>
                  </a:cubicBezTo>
                  <a:cubicBezTo>
                    <a:pt x="186" y="4"/>
                    <a:pt x="182" y="5"/>
                    <a:pt x="179" y="7"/>
                  </a:cubicBezTo>
                  <a:cubicBezTo>
                    <a:pt x="175" y="10"/>
                    <a:pt x="166" y="10"/>
                    <a:pt x="163" y="14"/>
                  </a:cubicBezTo>
                  <a:cubicBezTo>
                    <a:pt x="159" y="18"/>
                    <a:pt x="150" y="19"/>
                    <a:pt x="148" y="23"/>
                  </a:cubicBezTo>
                  <a:cubicBezTo>
                    <a:pt x="145" y="27"/>
                    <a:pt x="139" y="32"/>
                    <a:pt x="129" y="34"/>
                  </a:cubicBezTo>
                  <a:cubicBezTo>
                    <a:pt x="118" y="36"/>
                    <a:pt x="104" y="37"/>
                    <a:pt x="96" y="39"/>
                  </a:cubicBezTo>
                  <a:cubicBezTo>
                    <a:pt x="88" y="42"/>
                    <a:pt x="67" y="40"/>
                    <a:pt x="57" y="46"/>
                  </a:cubicBezTo>
                  <a:cubicBezTo>
                    <a:pt x="46" y="51"/>
                    <a:pt x="31" y="61"/>
                    <a:pt x="23" y="63"/>
                  </a:cubicBezTo>
                  <a:cubicBezTo>
                    <a:pt x="15" y="65"/>
                    <a:pt x="12" y="76"/>
                    <a:pt x="7" y="74"/>
                  </a:cubicBezTo>
                  <a:cubicBezTo>
                    <a:pt x="2" y="72"/>
                    <a:pt x="2" y="75"/>
                    <a:pt x="4" y="73"/>
                  </a:cubicBezTo>
                  <a:close/>
                </a:path>
              </a:pathLst>
            </a:custGeom>
            <a:solidFill>
              <a:srgbClr val="E56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7" name="Freeform 1023"/>
            <p:cNvSpPr>
              <a:spLocks/>
            </p:cNvSpPr>
            <p:nvPr/>
          </p:nvSpPr>
          <p:spPr bwMode="auto">
            <a:xfrm>
              <a:off x="3062496" y="1258781"/>
              <a:ext cx="2130607" cy="938107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5" y="67"/>
                </a:cxn>
                <a:cxn ang="0">
                  <a:pos x="14" y="58"/>
                </a:cxn>
                <a:cxn ang="0">
                  <a:pos x="29" y="50"/>
                </a:cxn>
                <a:cxn ang="0">
                  <a:pos x="37" y="43"/>
                </a:cxn>
                <a:cxn ang="0">
                  <a:pos x="55" y="36"/>
                </a:cxn>
                <a:cxn ang="0">
                  <a:pos x="76" y="34"/>
                </a:cxn>
                <a:cxn ang="0">
                  <a:pos x="95" y="26"/>
                </a:cxn>
                <a:cxn ang="0">
                  <a:pos x="113" y="21"/>
                </a:cxn>
                <a:cxn ang="0">
                  <a:pos x="133" y="15"/>
                </a:cxn>
                <a:cxn ang="0">
                  <a:pos x="152" y="9"/>
                </a:cxn>
                <a:cxn ang="0">
                  <a:pos x="166" y="7"/>
                </a:cxn>
                <a:cxn ang="0">
                  <a:pos x="179" y="2"/>
                </a:cxn>
                <a:cxn ang="0">
                  <a:pos x="177" y="7"/>
                </a:cxn>
                <a:cxn ang="0">
                  <a:pos x="162" y="14"/>
                </a:cxn>
                <a:cxn ang="0">
                  <a:pos x="147" y="22"/>
                </a:cxn>
                <a:cxn ang="0">
                  <a:pos x="128" y="33"/>
                </a:cxn>
                <a:cxn ang="0">
                  <a:pos x="95" y="39"/>
                </a:cxn>
                <a:cxn ang="0">
                  <a:pos x="56" y="45"/>
                </a:cxn>
                <a:cxn ang="0">
                  <a:pos x="22" y="62"/>
                </a:cxn>
                <a:cxn ang="0">
                  <a:pos x="5" y="74"/>
                </a:cxn>
                <a:cxn ang="0">
                  <a:pos x="3" y="73"/>
                </a:cxn>
              </a:cxnLst>
              <a:rect l="0" t="0" r="r" b="b"/>
              <a:pathLst>
                <a:path w="185" h="76">
                  <a:moveTo>
                    <a:pt x="3" y="73"/>
                  </a:moveTo>
                  <a:cubicBezTo>
                    <a:pt x="5" y="71"/>
                    <a:pt x="0" y="70"/>
                    <a:pt x="5" y="67"/>
                  </a:cubicBezTo>
                  <a:cubicBezTo>
                    <a:pt x="11" y="65"/>
                    <a:pt x="11" y="63"/>
                    <a:pt x="14" y="58"/>
                  </a:cubicBezTo>
                  <a:cubicBezTo>
                    <a:pt x="17" y="54"/>
                    <a:pt x="21" y="50"/>
                    <a:pt x="29" y="50"/>
                  </a:cubicBezTo>
                  <a:cubicBezTo>
                    <a:pt x="36" y="49"/>
                    <a:pt x="34" y="46"/>
                    <a:pt x="37" y="43"/>
                  </a:cubicBezTo>
                  <a:cubicBezTo>
                    <a:pt x="40" y="41"/>
                    <a:pt x="50" y="36"/>
                    <a:pt x="55" y="36"/>
                  </a:cubicBezTo>
                  <a:cubicBezTo>
                    <a:pt x="59" y="35"/>
                    <a:pt x="68" y="38"/>
                    <a:pt x="76" y="34"/>
                  </a:cubicBezTo>
                  <a:cubicBezTo>
                    <a:pt x="85" y="31"/>
                    <a:pt x="88" y="28"/>
                    <a:pt x="95" y="26"/>
                  </a:cubicBezTo>
                  <a:cubicBezTo>
                    <a:pt x="102" y="24"/>
                    <a:pt x="105" y="22"/>
                    <a:pt x="113" y="21"/>
                  </a:cubicBezTo>
                  <a:cubicBezTo>
                    <a:pt x="122" y="20"/>
                    <a:pt x="127" y="18"/>
                    <a:pt x="133" y="15"/>
                  </a:cubicBezTo>
                  <a:cubicBezTo>
                    <a:pt x="139" y="12"/>
                    <a:pt x="144" y="10"/>
                    <a:pt x="152" y="9"/>
                  </a:cubicBezTo>
                  <a:cubicBezTo>
                    <a:pt x="160" y="8"/>
                    <a:pt x="160" y="12"/>
                    <a:pt x="166" y="7"/>
                  </a:cubicBezTo>
                  <a:cubicBezTo>
                    <a:pt x="173" y="2"/>
                    <a:pt x="173" y="0"/>
                    <a:pt x="179" y="2"/>
                  </a:cubicBezTo>
                  <a:cubicBezTo>
                    <a:pt x="185" y="4"/>
                    <a:pt x="181" y="5"/>
                    <a:pt x="177" y="7"/>
                  </a:cubicBezTo>
                  <a:cubicBezTo>
                    <a:pt x="174" y="10"/>
                    <a:pt x="165" y="10"/>
                    <a:pt x="162" y="14"/>
                  </a:cubicBezTo>
                  <a:cubicBezTo>
                    <a:pt x="158" y="18"/>
                    <a:pt x="149" y="18"/>
                    <a:pt x="147" y="22"/>
                  </a:cubicBezTo>
                  <a:cubicBezTo>
                    <a:pt x="144" y="26"/>
                    <a:pt x="138" y="31"/>
                    <a:pt x="128" y="33"/>
                  </a:cubicBezTo>
                  <a:cubicBezTo>
                    <a:pt x="117" y="35"/>
                    <a:pt x="103" y="37"/>
                    <a:pt x="95" y="39"/>
                  </a:cubicBezTo>
                  <a:cubicBezTo>
                    <a:pt x="87" y="41"/>
                    <a:pt x="66" y="40"/>
                    <a:pt x="56" y="45"/>
                  </a:cubicBezTo>
                  <a:cubicBezTo>
                    <a:pt x="45" y="51"/>
                    <a:pt x="30" y="61"/>
                    <a:pt x="22" y="62"/>
                  </a:cubicBezTo>
                  <a:cubicBezTo>
                    <a:pt x="14" y="64"/>
                    <a:pt x="10" y="76"/>
                    <a:pt x="5" y="74"/>
                  </a:cubicBezTo>
                  <a:cubicBezTo>
                    <a:pt x="0" y="72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663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8" name="Freeform 1024"/>
            <p:cNvSpPr>
              <a:spLocks/>
            </p:cNvSpPr>
            <p:nvPr/>
          </p:nvSpPr>
          <p:spPr bwMode="auto">
            <a:xfrm>
              <a:off x="3062496" y="1258779"/>
              <a:ext cx="2130607" cy="925763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6" y="67"/>
                </a:cxn>
                <a:cxn ang="0">
                  <a:pos x="14" y="58"/>
                </a:cxn>
                <a:cxn ang="0">
                  <a:pos x="29" y="50"/>
                </a:cxn>
                <a:cxn ang="0">
                  <a:pos x="37" y="43"/>
                </a:cxn>
                <a:cxn ang="0">
                  <a:pos x="55" y="36"/>
                </a:cxn>
                <a:cxn ang="0">
                  <a:pos x="77" y="34"/>
                </a:cxn>
                <a:cxn ang="0">
                  <a:pos x="95" y="26"/>
                </a:cxn>
                <a:cxn ang="0">
                  <a:pos x="114" y="21"/>
                </a:cxn>
                <a:cxn ang="0">
                  <a:pos x="133" y="15"/>
                </a:cxn>
                <a:cxn ang="0">
                  <a:pos x="153" y="9"/>
                </a:cxn>
                <a:cxn ang="0">
                  <a:pos x="167" y="7"/>
                </a:cxn>
                <a:cxn ang="0">
                  <a:pos x="179" y="2"/>
                </a:cxn>
                <a:cxn ang="0">
                  <a:pos x="177" y="7"/>
                </a:cxn>
                <a:cxn ang="0">
                  <a:pos x="162" y="14"/>
                </a:cxn>
                <a:cxn ang="0">
                  <a:pos x="146" y="22"/>
                </a:cxn>
                <a:cxn ang="0">
                  <a:pos x="127" y="33"/>
                </a:cxn>
                <a:cxn ang="0">
                  <a:pos x="95" y="39"/>
                </a:cxn>
                <a:cxn ang="0">
                  <a:pos x="55" y="45"/>
                </a:cxn>
                <a:cxn ang="0">
                  <a:pos x="22" y="62"/>
                </a:cxn>
                <a:cxn ang="0">
                  <a:pos x="5" y="73"/>
                </a:cxn>
                <a:cxn ang="0">
                  <a:pos x="3" y="73"/>
                </a:cxn>
              </a:cxnLst>
              <a:rect l="0" t="0" r="r" b="b"/>
              <a:pathLst>
                <a:path w="185" h="75">
                  <a:moveTo>
                    <a:pt x="3" y="73"/>
                  </a:moveTo>
                  <a:cubicBezTo>
                    <a:pt x="5" y="71"/>
                    <a:pt x="0" y="70"/>
                    <a:pt x="6" y="67"/>
                  </a:cubicBezTo>
                  <a:cubicBezTo>
                    <a:pt x="11" y="65"/>
                    <a:pt x="11" y="63"/>
                    <a:pt x="14" y="58"/>
                  </a:cubicBezTo>
                  <a:cubicBezTo>
                    <a:pt x="17" y="54"/>
                    <a:pt x="21" y="50"/>
                    <a:pt x="29" y="50"/>
                  </a:cubicBezTo>
                  <a:cubicBezTo>
                    <a:pt x="36" y="49"/>
                    <a:pt x="34" y="46"/>
                    <a:pt x="37" y="43"/>
                  </a:cubicBezTo>
                  <a:cubicBezTo>
                    <a:pt x="40" y="41"/>
                    <a:pt x="50" y="36"/>
                    <a:pt x="55" y="36"/>
                  </a:cubicBezTo>
                  <a:cubicBezTo>
                    <a:pt x="60" y="35"/>
                    <a:pt x="68" y="38"/>
                    <a:pt x="77" y="34"/>
                  </a:cubicBezTo>
                  <a:cubicBezTo>
                    <a:pt x="85" y="31"/>
                    <a:pt x="88" y="28"/>
                    <a:pt x="95" y="26"/>
                  </a:cubicBezTo>
                  <a:cubicBezTo>
                    <a:pt x="102" y="24"/>
                    <a:pt x="106" y="22"/>
                    <a:pt x="114" y="21"/>
                  </a:cubicBezTo>
                  <a:cubicBezTo>
                    <a:pt x="122" y="20"/>
                    <a:pt x="127" y="18"/>
                    <a:pt x="133" y="15"/>
                  </a:cubicBezTo>
                  <a:cubicBezTo>
                    <a:pt x="140" y="12"/>
                    <a:pt x="145" y="10"/>
                    <a:pt x="153" y="9"/>
                  </a:cubicBezTo>
                  <a:cubicBezTo>
                    <a:pt x="161" y="8"/>
                    <a:pt x="160" y="12"/>
                    <a:pt x="167" y="7"/>
                  </a:cubicBezTo>
                  <a:cubicBezTo>
                    <a:pt x="173" y="2"/>
                    <a:pt x="173" y="0"/>
                    <a:pt x="179" y="2"/>
                  </a:cubicBezTo>
                  <a:cubicBezTo>
                    <a:pt x="185" y="4"/>
                    <a:pt x="181" y="5"/>
                    <a:pt x="177" y="7"/>
                  </a:cubicBezTo>
                  <a:cubicBezTo>
                    <a:pt x="173" y="10"/>
                    <a:pt x="165" y="10"/>
                    <a:pt x="162" y="14"/>
                  </a:cubicBezTo>
                  <a:cubicBezTo>
                    <a:pt x="158" y="18"/>
                    <a:pt x="149" y="18"/>
                    <a:pt x="146" y="22"/>
                  </a:cubicBezTo>
                  <a:cubicBezTo>
                    <a:pt x="144" y="26"/>
                    <a:pt x="138" y="31"/>
                    <a:pt x="127" y="33"/>
                  </a:cubicBezTo>
                  <a:cubicBezTo>
                    <a:pt x="117" y="35"/>
                    <a:pt x="103" y="36"/>
                    <a:pt x="95" y="39"/>
                  </a:cubicBezTo>
                  <a:cubicBezTo>
                    <a:pt x="87" y="41"/>
                    <a:pt x="66" y="39"/>
                    <a:pt x="55" y="45"/>
                  </a:cubicBezTo>
                  <a:cubicBezTo>
                    <a:pt x="45" y="51"/>
                    <a:pt x="30" y="60"/>
                    <a:pt x="22" y="62"/>
                  </a:cubicBezTo>
                  <a:cubicBezTo>
                    <a:pt x="14" y="64"/>
                    <a:pt x="10" y="75"/>
                    <a:pt x="5" y="73"/>
                  </a:cubicBezTo>
                  <a:cubicBezTo>
                    <a:pt x="0" y="71"/>
                    <a:pt x="1" y="75"/>
                    <a:pt x="3" y="73"/>
                  </a:cubicBezTo>
                  <a:close/>
                </a:path>
              </a:pathLst>
            </a:custGeom>
            <a:solidFill>
              <a:srgbClr val="E664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89" name="Freeform 1025"/>
            <p:cNvSpPr>
              <a:spLocks/>
            </p:cNvSpPr>
            <p:nvPr/>
          </p:nvSpPr>
          <p:spPr bwMode="auto">
            <a:xfrm>
              <a:off x="3062496" y="1258779"/>
              <a:ext cx="2130607" cy="925763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6" y="67"/>
                </a:cxn>
                <a:cxn ang="0">
                  <a:pos x="14" y="58"/>
                </a:cxn>
                <a:cxn ang="0">
                  <a:pos x="29" y="50"/>
                </a:cxn>
                <a:cxn ang="0">
                  <a:pos x="38" y="44"/>
                </a:cxn>
                <a:cxn ang="0">
                  <a:pos x="55" y="36"/>
                </a:cxn>
                <a:cxn ang="0">
                  <a:pos x="77" y="34"/>
                </a:cxn>
                <a:cxn ang="0">
                  <a:pos x="96" y="26"/>
                </a:cxn>
                <a:cxn ang="0">
                  <a:pos x="114" y="21"/>
                </a:cxn>
                <a:cxn ang="0">
                  <a:pos x="134" y="15"/>
                </a:cxn>
                <a:cxn ang="0">
                  <a:pos x="153" y="10"/>
                </a:cxn>
                <a:cxn ang="0">
                  <a:pos x="167" y="7"/>
                </a:cxn>
                <a:cxn ang="0">
                  <a:pos x="179" y="2"/>
                </a:cxn>
                <a:cxn ang="0">
                  <a:pos x="177" y="7"/>
                </a:cxn>
                <a:cxn ang="0">
                  <a:pos x="162" y="14"/>
                </a:cxn>
                <a:cxn ang="0">
                  <a:pos x="146" y="21"/>
                </a:cxn>
                <a:cxn ang="0">
                  <a:pos x="127" y="33"/>
                </a:cxn>
                <a:cxn ang="0">
                  <a:pos x="95" y="39"/>
                </a:cxn>
                <a:cxn ang="0">
                  <a:pos x="55" y="45"/>
                </a:cxn>
                <a:cxn ang="0">
                  <a:pos x="22" y="62"/>
                </a:cxn>
                <a:cxn ang="0">
                  <a:pos x="5" y="73"/>
                </a:cxn>
                <a:cxn ang="0">
                  <a:pos x="3" y="73"/>
                </a:cxn>
              </a:cxnLst>
              <a:rect l="0" t="0" r="r" b="b"/>
              <a:pathLst>
                <a:path w="185" h="75">
                  <a:moveTo>
                    <a:pt x="3" y="73"/>
                  </a:moveTo>
                  <a:cubicBezTo>
                    <a:pt x="5" y="71"/>
                    <a:pt x="0" y="70"/>
                    <a:pt x="6" y="67"/>
                  </a:cubicBezTo>
                  <a:cubicBezTo>
                    <a:pt x="12" y="65"/>
                    <a:pt x="11" y="63"/>
                    <a:pt x="14" y="58"/>
                  </a:cubicBezTo>
                  <a:cubicBezTo>
                    <a:pt x="17" y="54"/>
                    <a:pt x="22" y="50"/>
                    <a:pt x="29" y="50"/>
                  </a:cubicBezTo>
                  <a:cubicBezTo>
                    <a:pt x="37" y="49"/>
                    <a:pt x="34" y="46"/>
                    <a:pt x="38" y="44"/>
                  </a:cubicBezTo>
                  <a:cubicBezTo>
                    <a:pt x="41" y="41"/>
                    <a:pt x="50" y="36"/>
                    <a:pt x="55" y="36"/>
                  </a:cubicBezTo>
                  <a:cubicBezTo>
                    <a:pt x="60" y="35"/>
                    <a:pt x="68" y="38"/>
                    <a:pt x="77" y="34"/>
                  </a:cubicBezTo>
                  <a:cubicBezTo>
                    <a:pt x="86" y="31"/>
                    <a:pt x="89" y="28"/>
                    <a:pt x="96" y="26"/>
                  </a:cubicBezTo>
                  <a:cubicBezTo>
                    <a:pt x="102" y="24"/>
                    <a:pt x="106" y="22"/>
                    <a:pt x="114" y="21"/>
                  </a:cubicBezTo>
                  <a:cubicBezTo>
                    <a:pt x="122" y="20"/>
                    <a:pt x="127" y="18"/>
                    <a:pt x="134" y="15"/>
                  </a:cubicBezTo>
                  <a:cubicBezTo>
                    <a:pt x="140" y="12"/>
                    <a:pt x="145" y="10"/>
                    <a:pt x="153" y="10"/>
                  </a:cubicBezTo>
                  <a:cubicBezTo>
                    <a:pt x="161" y="9"/>
                    <a:pt x="161" y="12"/>
                    <a:pt x="167" y="7"/>
                  </a:cubicBezTo>
                  <a:cubicBezTo>
                    <a:pt x="173" y="2"/>
                    <a:pt x="173" y="0"/>
                    <a:pt x="179" y="2"/>
                  </a:cubicBezTo>
                  <a:cubicBezTo>
                    <a:pt x="185" y="4"/>
                    <a:pt x="181" y="5"/>
                    <a:pt x="177" y="7"/>
                  </a:cubicBezTo>
                  <a:cubicBezTo>
                    <a:pt x="173" y="9"/>
                    <a:pt x="165" y="10"/>
                    <a:pt x="162" y="14"/>
                  </a:cubicBezTo>
                  <a:cubicBezTo>
                    <a:pt x="158" y="18"/>
                    <a:pt x="149" y="17"/>
                    <a:pt x="146" y="21"/>
                  </a:cubicBezTo>
                  <a:cubicBezTo>
                    <a:pt x="144" y="25"/>
                    <a:pt x="138" y="31"/>
                    <a:pt x="127" y="33"/>
                  </a:cubicBezTo>
                  <a:cubicBezTo>
                    <a:pt x="116" y="35"/>
                    <a:pt x="103" y="36"/>
                    <a:pt x="95" y="39"/>
                  </a:cubicBezTo>
                  <a:cubicBezTo>
                    <a:pt x="87" y="41"/>
                    <a:pt x="66" y="39"/>
                    <a:pt x="55" y="45"/>
                  </a:cubicBezTo>
                  <a:cubicBezTo>
                    <a:pt x="45" y="51"/>
                    <a:pt x="30" y="60"/>
                    <a:pt x="22" y="62"/>
                  </a:cubicBezTo>
                  <a:cubicBezTo>
                    <a:pt x="14" y="64"/>
                    <a:pt x="10" y="75"/>
                    <a:pt x="5" y="73"/>
                  </a:cubicBezTo>
                  <a:cubicBezTo>
                    <a:pt x="0" y="71"/>
                    <a:pt x="2" y="75"/>
                    <a:pt x="3" y="73"/>
                  </a:cubicBezTo>
                  <a:close/>
                </a:path>
              </a:pathLst>
            </a:custGeom>
            <a:solidFill>
              <a:srgbClr val="E665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0" name="Freeform 1026"/>
            <p:cNvSpPr>
              <a:spLocks/>
            </p:cNvSpPr>
            <p:nvPr/>
          </p:nvSpPr>
          <p:spPr bwMode="auto">
            <a:xfrm>
              <a:off x="3062496" y="1258779"/>
              <a:ext cx="2130607" cy="925763"/>
            </a:xfrm>
            <a:custGeom>
              <a:avLst/>
              <a:gdLst/>
              <a:ahLst/>
              <a:cxnLst>
                <a:cxn ang="0">
                  <a:pos x="4" y="73"/>
                </a:cxn>
                <a:cxn ang="0">
                  <a:pos x="6" y="67"/>
                </a:cxn>
                <a:cxn ang="0">
                  <a:pos x="14" y="58"/>
                </a:cxn>
                <a:cxn ang="0">
                  <a:pos x="29" y="50"/>
                </a:cxn>
                <a:cxn ang="0">
                  <a:pos x="38" y="44"/>
                </a:cxn>
                <a:cxn ang="0">
                  <a:pos x="55" y="36"/>
                </a:cxn>
                <a:cxn ang="0">
                  <a:pos x="77" y="34"/>
                </a:cxn>
                <a:cxn ang="0">
                  <a:pos x="96" y="26"/>
                </a:cxn>
                <a:cxn ang="0">
                  <a:pos x="114" y="21"/>
                </a:cxn>
                <a:cxn ang="0">
                  <a:pos x="134" y="15"/>
                </a:cxn>
                <a:cxn ang="0">
                  <a:pos x="153" y="10"/>
                </a:cxn>
                <a:cxn ang="0">
                  <a:pos x="167" y="7"/>
                </a:cxn>
                <a:cxn ang="0">
                  <a:pos x="179" y="2"/>
                </a:cxn>
                <a:cxn ang="0">
                  <a:pos x="177" y="7"/>
                </a:cxn>
                <a:cxn ang="0">
                  <a:pos x="162" y="14"/>
                </a:cxn>
                <a:cxn ang="0">
                  <a:pos x="146" y="21"/>
                </a:cxn>
                <a:cxn ang="0">
                  <a:pos x="127" y="33"/>
                </a:cxn>
                <a:cxn ang="0">
                  <a:pos x="94" y="38"/>
                </a:cxn>
                <a:cxn ang="0">
                  <a:pos x="55" y="45"/>
                </a:cxn>
                <a:cxn ang="0">
                  <a:pos x="22" y="62"/>
                </a:cxn>
                <a:cxn ang="0">
                  <a:pos x="5" y="73"/>
                </a:cxn>
                <a:cxn ang="0">
                  <a:pos x="4" y="73"/>
                </a:cxn>
              </a:cxnLst>
              <a:rect l="0" t="0" r="r" b="b"/>
              <a:pathLst>
                <a:path w="185" h="75">
                  <a:moveTo>
                    <a:pt x="4" y="73"/>
                  </a:moveTo>
                  <a:cubicBezTo>
                    <a:pt x="6" y="71"/>
                    <a:pt x="1" y="70"/>
                    <a:pt x="6" y="67"/>
                  </a:cubicBezTo>
                  <a:cubicBezTo>
                    <a:pt x="12" y="65"/>
                    <a:pt x="11" y="63"/>
                    <a:pt x="14" y="58"/>
                  </a:cubicBezTo>
                  <a:cubicBezTo>
                    <a:pt x="18" y="54"/>
                    <a:pt x="22" y="50"/>
                    <a:pt x="29" y="50"/>
                  </a:cubicBezTo>
                  <a:cubicBezTo>
                    <a:pt x="37" y="50"/>
                    <a:pt x="35" y="46"/>
                    <a:pt x="38" y="44"/>
                  </a:cubicBezTo>
                  <a:cubicBezTo>
                    <a:pt x="41" y="41"/>
                    <a:pt x="50" y="36"/>
                    <a:pt x="55" y="36"/>
                  </a:cubicBezTo>
                  <a:cubicBezTo>
                    <a:pt x="60" y="35"/>
                    <a:pt x="68" y="38"/>
                    <a:pt x="77" y="34"/>
                  </a:cubicBezTo>
                  <a:cubicBezTo>
                    <a:pt x="86" y="31"/>
                    <a:pt x="89" y="28"/>
                    <a:pt x="96" y="26"/>
                  </a:cubicBezTo>
                  <a:cubicBezTo>
                    <a:pt x="103" y="24"/>
                    <a:pt x="106" y="22"/>
                    <a:pt x="114" y="21"/>
                  </a:cubicBezTo>
                  <a:cubicBezTo>
                    <a:pt x="122" y="20"/>
                    <a:pt x="128" y="18"/>
                    <a:pt x="134" y="15"/>
                  </a:cubicBezTo>
                  <a:cubicBezTo>
                    <a:pt x="140" y="12"/>
                    <a:pt x="145" y="11"/>
                    <a:pt x="153" y="10"/>
                  </a:cubicBezTo>
                  <a:cubicBezTo>
                    <a:pt x="161" y="9"/>
                    <a:pt x="161" y="12"/>
                    <a:pt x="167" y="7"/>
                  </a:cubicBezTo>
                  <a:cubicBezTo>
                    <a:pt x="173" y="2"/>
                    <a:pt x="173" y="0"/>
                    <a:pt x="179" y="2"/>
                  </a:cubicBezTo>
                  <a:cubicBezTo>
                    <a:pt x="185" y="4"/>
                    <a:pt x="181" y="4"/>
                    <a:pt x="177" y="7"/>
                  </a:cubicBezTo>
                  <a:cubicBezTo>
                    <a:pt x="173" y="9"/>
                    <a:pt x="165" y="10"/>
                    <a:pt x="162" y="14"/>
                  </a:cubicBezTo>
                  <a:cubicBezTo>
                    <a:pt x="158" y="18"/>
                    <a:pt x="149" y="17"/>
                    <a:pt x="146" y="21"/>
                  </a:cubicBezTo>
                  <a:cubicBezTo>
                    <a:pt x="144" y="24"/>
                    <a:pt x="137" y="31"/>
                    <a:pt x="127" y="33"/>
                  </a:cubicBezTo>
                  <a:cubicBezTo>
                    <a:pt x="116" y="35"/>
                    <a:pt x="103" y="36"/>
                    <a:pt x="94" y="38"/>
                  </a:cubicBezTo>
                  <a:cubicBezTo>
                    <a:pt x="86" y="41"/>
                    <a:pt x="66" y="39"/>
                    <a:pt x="55" y="45"/>
                  </a:cubicBezTo>
                  <a:cubicBezTo>
                    <a:pt x="44" y="50"/>
                    <a:pt x="30" y="60"/>
                    <a:pt x="22" y="62"/>
                  </a:cubicBezTo>
                  <a:cubicBezTo>
                    <a:pt x="14" y="64"/>
                    <a:pt x="10" y="75"/>
                    <a:pt x="5" y="73"/>
                  </a:cubicBezTo>
                  <a:cubicBezTo>
                    <a:pt x="0" y="71"/>
                    <a:pt x="2" y="75"/>
                    <a:pt x="4" y="73"/>
                  </a:cubicBezTo>
                  <a:close/>
                </a:path>
              </a:pathLst>
            </a:custGeom>
            <a:solidFill>
              <a:srgbClr val="E766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1" name="Freeform 1027"/>
            <p:cNvSpPr>
              <a:spLocks/>
            </p:cNvSpPr>
            <p:nvPr/>
          </p:nvSpPr>
          <p:spPr bwMode="auto">
            <a:xfrm>
              <a:off x="3062496" y="1258779"/>
              <a:ext cx="2130607" cy="925763"/>
            </a:xfrm>
            <a:custGeom>
              <a:avLst/>
              <a:gdLst/>
              <a:ahLst/>
              <a:cxnLst>
                <a:cxn ang="0">
                  <a:pos x="4" y="73"/>
                </a:cxn>
                <a:cxn ang="0">
                  <a:pos x="6" y="67"/>
                </a:cxn>
                <a:cxn ang="0">
                  <a:pos x="15" y="59"/>
                </a:cxn>
                <a:cxn ang="0">
                  <a:pos x="30" y="50"/>
                </a:cxn>
                <a:cxn ang="0">
                  <a:pos x="38" y="44"/>
                </a:cxn>
                <a:cxn ang="0">
                  <a:pos x="55" y="36"/>
                </a:cxn>
                <a:cxn ang="0">
                  <a:pos x="77" y="34"/>
                </a:cxn>
                <a:cxn ang="0">
                  <a:pos x="96" y="27"/>
                </a:cxn>
                <a:cxn ang="0">
                  <a:pos x="114" y="21"/>
                </a:cxn>
                <a:cxn ang="0">
                  <a:pos x="134" y="15"/>
                </a:cxn>
                <a:cxn ang="0">
                  <a:pos x="153" y="10"/>
                </a:cxn>
                <a:cxn ang="0">
                  <a:pos x="167" y="7"/>
                </a:cxn>
                <a:cxn ang="0">
                  <a:pos x="179" y="2"/>
                </a:cxn>
                <a:cxn ang="0">
                  <a:pos x="177" y="7"/>
                </a:cxn>
                <a:cxn ang="0">
                  <a:pos x="162" y="14"/>
                </a:cxn>
                <a:cxn ang="0">
                  <a:pos x="146" y="20"/>
                </a:cxn>
                <a:cxn ang="0">
                  <a:pos x="126" y="33"/>
                </a:cxn>
                <a:cxn ang="0">
                  <a:pos x="94" y="38"/>
                </a:cxn>
                <a:cxn ang="0">
                  <a:pos x="55" y="44"/>
                </a:cxn>
                <a:cxn ang="0">
                  <a:pos x="22" y="61"/>
                </a:cxn>
                <a:cxn ang="0">
                  <a:pos x="5" y="73"/>
                </a:cxn>
                <a:cxn ang="0">
                  <a:pos x="4" y="73"/>
                </a:cxn>
              </a:cxnLst>
              <a:rect l="0" t="0" r="r" b="b"/>
              <a:pathLst>
                <a:path w="185" h="75">
                  <a:moveTo>
                    <a:pt x="4" y="73"/>
                  </a:moveTo>
                  <a:cubicBezTo>
                    <a:pt x="6" y="71"/>
                    <a:pt x="1" y="70"/>
                    <a:pt x="6" y="67"/>
                  </a:cubicBezTo>
                  <a:cubicBezTo>
                    <a:pt x="12" y="65"/>
                    <a:pt x="12" y="63"/>
                    <a:pt x="15" y="59"/>
                  </a:cubicBezTo>
                  <a:cubicBezTo>
                    <a:pt x="18" y="54"/>
                    <a:pt x="22" y="51"/>
                    <a:pt x="30" y="50"/>
                  </a:cubicBezTo>
                  <a:cubicBezTo>
                    <a:pt x="37" y="50"/>
                    <a:pt x="35" y="46"/>
                    <a:pt x="38" y="44"/>
                  </a:cubicBezTo>
                  <a:cubicBezTo>
                    <a:pt x="41" y="41"/>
                    <a:pt x="50" y="36"/>
                    <a:pt x="55" y="36"/>
                  </a:cubicBezTo>
                  <a:cubicBezTo>
                    <a:pt x="60" y="35"/>
                    <a:pt x="69" y="38"/>
                    <a:pt x="77" y="34"/>
                  </a:cubicBezTo>
                  <a:cubicBezTo>
                    <a:pt x="86" y="31"/>
                    <a:pt x="89" y="28"/>
                    <a:pt x="96" y="27"/>
                  </a:cubicBezTo>
                  <a:cubicBezTo>
                    <a:pt x="103" y="25"/>
                    <a:pt x="106" y="22"/>
                    <a:pt x="114" y="21"/>
                  </a:cubicBezTo>
                  <a:cubicBezTo>
                    <a:pt x="122" y="20"/>
                    <a:pt x="128" y="18"/>
                    <a:pt x="134" y="15"/>
                  </a:cubicBezTo>
                  <a:cubicBezTo>
                    <a:pt x="140" y="12"/>
                    <a:pt x="145" y="11"/>
                    <a:pt x="153" y="10"/>
                  </a:cubicBezTo>
                  <a:cubicBezTo>
                    <a:pt x="161" y="9"/>
                    <a:pt x="161" y="12"/>
                    <a:pt x="167" y="7"/>
                  </a:cubicBezTo>
                  <a:cubicBezTo>
                    <a:pt x="173" y="2"/>
                    <a:pt x="173" y="0"/>
                    <a:pt x="179" y="2"/>
                  </a:cubicBezTo>
                  <a:cubicBezTo>
                    <a:pt x="185" y="4"/>
                    <a:pt x="180" y="4"/>
                    <a:pt x="177" y="7"/>
                  </a:cubicBezTo>
                  <a:cubicBezTo>
                    <a:pt x="173" y="9"/>
                    <a:pt x="165" y="10"/>
                    <a:pt x="162" y="14"/>
                  </a:cubicBezTo>
                  <a:cubicBezTo>
                    <a:pt x="158" y="18"/>
                    <a:pt x="148" y="16"/>
                    <a:pt x="146" y="20"/>
                  </a:cubicBezTo>
                  <a:cubicBezTo>
                    <a:pt x="143" y="24"/>
                    <a:pt x="137" y="31"/>
                    <a:pt x="126" y="33"/>
                  </a:cubicBezTo>
                  <a:cubicBezTo>
                    <a:pt x="116" y="34"/>
                    <a:pt x="102" y="36"/>
                    <a:pt x="94" y="38"/>
                  </a:cubicBezTo>
                  <a:cubicBezTo>
                    <a:pt x="86" y="40"/>
                    <a:pt x="65" y="39"/>
                    <a:pt x="55" y="44"/>
                  </a:cubicBezTo>
                  <a:cubicBezTo>
                    <a:pt x="44" y="50"/>
                    <a:pt x="30" y="59"/>
                    <a:pt x="22" y="61"/>
                  </a:cubicBezTo>
                  <a:cubicBezTo>
                    <a:pt x="14" y="63"/>
                    <a:pt x="10" y="75"/>
                    <a:pt x="5" y="73"/>
                  </a:cubicBezTo>
                  <a:cubicBezTo>
                    <a:pt x="0" y="71"/>
                    <a:pt x="2" y="75"/>
                    <a:pt x="4" y="73"/>
                  </a:cubicBezTo>
                  <a:close/>
                </a:path>
              </a:pathLst>
            </a:custGeom>
            <a:solidFill>
              <a:srgbClr val="E866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2" name="Freeform 1028"/>
            <p:cNvSpPr>
              <a:spLocks/>
            </p:cNvSpPr>
            <p:nvPr/>
          </p:nvSpPr>
          <p:spPr bwMode="auto">
            <a:xfrm>
              <a:off x="3062496" y="1258779"/>
              <a:ext cx="2130607" cy="925763"/>
            </a:xfrm>
            <a:custGeom>
              <a:avLst/>
              <a:gdLst/>
              <a:ahLst/>
              <a:cxnLst>
                <a:cxn ang="0">
                  <a:pos x="4" y="73"/>
                </a:cxn>
                <a:cxn ang="0">
                  <a:pos x="7" y="67"/>
                </a:cxn>
                <a:cxn ang="0">
                  <a:pos x="15" y="59"/>
                </a:cxn>
                <a:cxn ang="0">
                  <a:pos x="30" y="50"/>
                </a:cxn>
                <a:cxn ang="0">
                  <a:pos x="38" y="44"/>
                </a:cxn>
                <a:cxn ang="0">
                  <a:pos x="56" y="36"/>
                </a:cxn>
                <a:cxn ang="0">
                  <a:pos x="78" y="35"/>
                </a:cxn>
                <a:cxn ang="0">
                  <a:pos x="96" y="27"/>
                </a:cxn>
                <a:cxn ang="0">
                  <a:pos x="114" y="21"/>
                </a:cxn>
                <a:cxn ang="0">
                  <a:pos x="134" y="15"/>
                </a:cxn>
                <a:cxn ang="0">
                  <a:pos x="154" y="10"/>
                </a:cxn>
                <a:cxn ang="0">
                  <a:pos x="167" y="7"/>
                </a:cxn>
                <a:cxn ang="0">
                  <a:pos x="179" y="2"/>
                </a:cxn>
                <a:cxn ang="0">
                  <a:pos x="176" y="7"/>
                </a:cxn>
                <a:cxn ang="0">
                  <a:pos x="162" y="14"/>
                </a:cxn>
                <a:cxn ang="0">
                  <a:pos x="146" y="19"/>
                </a:cxn>
                <a:cxn ang="0">
                  <a:pos x="126" y="32"/>
                </a:cxn>
                <a:cxn ang="0">
                  <a:pos x="94" y="38"/>
                </a:cxn>
                <a:cxn ang="0">
                  <a:pos x="55" y="44"/>
                </a:cxn>
                <a:cxn ang="0">
                  <a:pos x="21" y="61"/>
                </a:cxn>
                <a:cxn ang="0">
                  <a:pos x="5" y="72"/>
                </a:cxn>
                <a:cxn ang="0">
                  <a:pos x="4" y="73"/>
                </a:cxn>
              </a:cxnLst>
              <a:rect l="0" t="0" r="r" b="b"/>
              <a:pathLst>
                <a:path w="185" h="75">
                  <a:moveTo>
                    <a:pt x="4" y="73"/>
                  </a:moveTo>
                  <a:cubicBezTo>
                    <a:pt x="6" y="71"/>
                    <a:pt x="1" y="70"/>
                    <a:pt x="7" y="67"/>
                  </a:cubicBezTo>
                  <a:cubicBezTo>
                    <a:pt x="12" y="65"/>
                    <a:pt x="12" y="63"/>
                    <a:pt x="15" y="59"/>
                  </a:cubicBezTo>
                  <a:cubicBezTo>
                    <a:pt x="18" y="54"/>
                    <a:pt x="23" y="51"/>
                    <a:pt x="30" y="50"/>
                  </a:cubicBezTo>
                  <a:cubicBezTo>
                    <a:pt x="37" y="50"/>
                    <a:pt x="35" y="46"/>
                    <a:pt x="38" y="44"/>
                  </a:cubicBezTo>
                  <a:cubicBezTo>
                    <a:pt x="41" y="41"/>
                    <a:pt x="51" y="37"/>
                    <a:pt x="56" y="36"/>
                  </a:cubicBezTo>
                  <a:cubicBezTo>
                    <a:pt x="61" y="36"/>
                    <a:pt x="69" y="38"/>
                    <a:pt x="78" y="35"/>
                  </a:cubicBezTo>
                  <a:cubicBezTo>
                    <a:pt x="86" y="31"/>
                    <a:pt x="89" y="29"/>
                    <a:pt x="96" y="27"/>
                  </a:cubicBezTo>
                  <a:cubicBezTo>
                    <a:pt x="103" y="25"/>
                    <a:pt x="106" y="22"/>
                    <a:pt x="114" y="21"/>
                  </a:cubicBezTo>
                  <a:cubicBezTo>
                    <a:pt x="123" y="20"/>
                    <a:pt x="128" y="18"/>
                    <a:pt x="134" y="15"/>
                  </a:cubicBezTo>
                  <a:cubicBezTo>
                    <a:pt x="140" y="12"/>
                    <a:pt x="145" y="11"/>
                    <a:pt x="154" y="10"/>
                  </a:cubicBezTo>
                  <a:cubicBezTo>
                    <a:pt x="162" y="9"/>
                    <a:pt x="161" y="12"/>
                    <a:pt x="167" y="7"/>
                  </a:cubicBezTo>
                  <a:cubicBezTo>
                    <a:pt x="174" y="3"/>
                    <a:pt x="173" y="0"/>
                    <a:pt x="179" y="2"/>
                  </a:cubicBezTo>
                  <a:cubicBezTo>
                    <a:pt x="185" y="4"/>
                    <a:pt x="180" y="4"/>
                    <a:pt x="176" y="7"/>
                  </a:cubicBezTo>
                  <a:cubicBezTo>
                    <a:pt x="173" y="9"/>
                    <a:pt x="165" y="10"/>
                    <a:pt x="162" y="14"/>
                  </a:cubicBezTo>
                  <a:cubicBezTo>
                    <a:pt x="158" y="17"/>
                    <a:pt x="148" y="15"/>
                    <a:pt x="146" y="19"/>
                  </a:cubicBezTo>
                  <a:cubicBezTo>
                    <a:pt x="143" y="23"/>
                    <a:pt x="137" y="30"/>
                    <a:pt x="126" y="32"/>
                  </a:cubicBezTo>
                  <a:cubicBezTo>
                    <a:pt x="116" y="34"/>
                    <a:pt x="102" y="35"/>
                    <a:pt x="94" y="38"/>
                  </a:cubicBezTo>
                  <a:cubicBezTo>
                    <a:pt x="86" y="40"/>
                    <a:pt x="65" y="38"/>
                    <a:pt x="55" y="44"/>
                  </a:cubicBezTo>
                  <a:cubicBezTo>
                    <a:pt x="44" y="50"/>
                    <a:pt x="30" y="59"/>
                    <a:pt x="21" y="61"/>
                  </a:cubicBezTo>
                  <a:cubicBezTo>
                    <a:pt x="13" y="63"/>
                    <a:pt x="10" y="74"/>
                    <a:pt x="5" y="72"/>
                  </a:cubicBezTo>
                  <a:cubicBezTo>
                    <a:pt x="0" y="70"/>
                    <a:pt x="2" y="75"/>
                    <a:pt x="4" y="73"/>
                  </a:cubicBezTo>
                  <a:close/>
                </a:path>
              </a:pathLst>
            </a:custGeom>
            <a:solidFill>
              <a:srgbClr val="E967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3" name="Freeform 1029"/>
            <p:cNvSpPr>
              <a:spLocks/>
            </p:cNvSpPr>
            <p:nvPr/>
          </p:nvSpPr>
          <p:spPr bwMode="auto">
            <a:xfrm>
              <a:off x="3062496" y="1258779"/>
              <a:ext cx="2130607" cy="925763"/>
            </a:xfrm>
            <a:custGeom>
              <a:avLst/>
              <a:gdLst/>
              <a:ahLst/>
              <a:cxnLst>
                <a:cxn ang="0">
                  <a:pos x="5" y="73"/>
                </a:cxn>
                <a:cxn ang="0">
                  <a:pos x="7" y="68"/>
                </a:cxn>
                <a:cxn ang="0">
                  <a:pos x="15" y="59"/>
                </a:cxn>
                <a:cxn ang="0">
                  <a:pos x="30" y="50"/>
                </a:cxn>
                <a:cxn ang="0">
                  <a:pos x="38" y="44"/>
                </a:cxn>
                <a:cxn ang="0">
                  <a:pos x="56" y="36"/>
                </a:cxn>
                <a:cxn ang="0">
                  <a:pos x="78" y="35"/>
                </a:cxn>
                <a:cxn ang="0">
                  <a:pos x="96" y="27"/>
                </a:cxn>
                <a:cxn ang="0">
                  <a:pos x="115" y="21"/>
                </a:cxn>
                <a:cxn ang="0">
                  <a:pos x="134" y="15"/>
                </a:cxn>
                <a:cxn ang="0">
                  <a:pos x="154" y="10"/>
                </a:cxn>
                <a:cxn ang="0">
                  <a:pos x="168" y="8"/>
                </a:cxn>
                <a:cxn ang="0">
                  <a:pos x="179" y="2"/>
                </a:cxn>
                <a:cxn ang="0">
                  <a:pos x="176" y="7"/>
                </a:cxn>
                <a:cxn ang="0">
                  <a:pos x="162" y="13"/>
                </a:cxn>
                <a:cxn ang="0">
                  <a:pos x="145" y="19"/>
                </a:cxn>
                <a:cxn ang="0">
                  <a:pos x="126" y="32"/>
                </a:cxn>
                <a:cxn ang="0">
                  <a:pos x="94" y="38"/>
                </a:cxn>
                <a:cxn ang="0">
                  <a:pos x="54" y="44"/>
                </a:cxn>
                <a:cxn ang="0">
                  <a:pos x="21" y="61"/>
                </a:cxn>
                <a:cxn ang="0">
                  <a:pos x="4" y="72"/>
                </a:cxn>
                <a:cxn ang="0">
                  <a:pos x="5" y="73"/>
                </a:cxn>
              </a:cxnLst>
              <a:rect l="0" t="0" r="r" b="b"/>
              <a:pathLst>
                <a:path w="185" h="75">
                  <a:moveTo>
                    <a:pt x="5" y="73"/>
                  </a:moveTo>
                  <a:cubicBezTo>
                    <a:pt x="6" y="71"/>
                    <a:pt x="1" y="70"/>
                    <a:pt x="7" y="68"/>
                  </a:cubicBezTo>
                  <a:cubicBezTo>
                    <a:pt x="13" y="65"/>
                    <a:pt x="12" y="63"/>
                    <a:pt x="15" y="59"/>
                  </a:cubicBezTo>
                  <a:cubicBezTo>
                    <a:pt x="18" y="54"/>
                    <a:pt x="23" y="51"/>
                    <a:pt x="30" y="50"/>
                  </a:cubicBezTo>
                  <a:cubicBezTo>
                    <a:pt x="38" y="50"/>
                    <a:pt x="35" y="46"/>
                    <a:pt x="38" y="44"/>
                  </a:cubicBezTo>
                  <a:cubicBezTo>
                    <a:pt x="42" y="41"/>
                    <a:pt x="51" y="37"/>
                    <a:pt x="56" y="36"/>
                  </a:cubicBezTo>
                  <a:cubicBezTo>
                    <a:pt x="61" y="36"/>
                    <a:pt x="69" y="38"/>
                    <a:pt x="78" y="35"/>
                  </a:cubicBezTo>
                  <a:cubicBezTo>
                    <a:pt x="86" y="31"/>
                    <a:pt x="90" y="29"/>
                    <a:pt x="96" y="27"/>
                  </a:cubicBezTo>
                  <a:cubicBezTo>
                    <a:pt x="103" y="25"/>
                    <a:pt x="107" y="22"/>
                    <a:pt x="115" y="21"/>
                  </a:cubicBezTo>
                  <a:cubicBezTo>
                    <a:pt x="123" y="20"/>
                    <a:pt x="128" y="18"/>
                    <a:pt x="134" y="15"/>
                  </a:cubicBezTo>
                  <a:cubicBezTo>
                    <a:pt x="141" y="13"/>
                    <a:pt x="146" y="11"/>
                    <a:pt x="154" y="10"/>
                  </a:cubicBezTo>
                  <a:cubicBezTo>
                    <a:pt x="162" y="9"/>
                    <a:pt x="161" y="13"/>
                    <a:pt x="168" y="8"/>
                  </a:cubicBezTo>
                  <a:cubicBezTo>
                    <a:pt x="174" y="3"/>
                    <a:pt x="173" y="0"/>
                    <a:pt x="179" y="2"/>
                  </a:cubicBezTo>
                  <a:cubicBezTo>
                    <a:pt x="185" y="4"/>
                    <a:pt x="180" y="4"/>
                    <a:pt x="176" y="7"/>
                  </a:cubicBezTo>
                  <a:cubicBezTo>
                    <a:pt x="172" y="9"/>
                    <a:pt x="165" y="10"/>
                    <a:pt x="162" y="13"/>
                  </a:cubicBezTo>
                  <a:cubicBezTo>
                    <a:pt x="158" y="17"/>
                    <a:pt x="148" y="15"/>
                    <a:pt x="145" y="19"/>
                  </a:cubicBezTo>
                  <a:cubicBezTo>
                    <a:pt x="143" y="23"/>
                    <a:pt x="136" y="30"/>
                    <a:pt x="126" y="32"/>
                  </a:cubicBezTo>
                  <a:cubicBezTo>
                    <a:pt x="115" y="34"/>
                    <a:pt x="102" y="35"/>
                    <a:pt x="94" y="38"/>
                  </a:cubicBezTo>
                  <a:cubicBezTo>
                    <a:pt x="86" y="40"/>
                    <a:pt x="65" y="38"/>
                    <a:pt x="54" y="44"/>
                  </a:cubicBezTo>
                  <a:cubicBezTo>
                    <a:pt x="44" y="50"/>
                    <a:pt x="29" y="59"/>
                    <a:pt x="21" y="61"/>
                  </a:cubicBezTo>
                  <a:cubicBezTo>
                    <a:pt x="13" y="63"/>
                    <a:pt x="9" y="74"/>
                    <a:pt x="4" y="72"/>
                  </a:cubicBezTo>
                  <a:cubicBezTo>
                    <a:pt x="0" y="70"/>
                    <a:pt x="3" y="75"/>
                    <a:pt x="5" y="73"/>
                  </a:cubicBezTo>
                  <a:close/>
                </a:path>
              </a:pathLst>
            </a:custGeom>
            <a:solidFill>
              <a:srgbClr val="E968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4" name="Freeform 1030"/>
            <p:cNvSpPr>
              <a:spLocks/>
            </p:cNvSpPr>
            <p:nvPr/>
          </p:nvSpPr>
          <p:spPr bwMode="auto">
            <a:xfrm>
              <a:off x="3050960" y="1258779"/>
              <a:ext cx="2142124" cy="925763"/>
            </a:xfrm>
            <a:custGeom>
              <a:avLst/>
              <a:gdLst/>
              <a:ahLst/>
              <a:cxnLst>
                <a:cxn ang="0">
                  <a:pos x="6" y="73"/>
                </a:cxn>
                <a:cxn ang="0">
                  <a:pos x="8" y="68"/>
                </a:cxn>
                <a:cxn ang="0">
                  <a:pos x="17" y="59"/>
                </a:cxn>
                <a:cxn ang="0">
                  <a:pos x="32" y="50"/>
                </a:cxn>
                <a:cxn ang="0">
                  <a:pos x="40" y="44"/>
                </a:cxn>
                <a:cxn ang="0">
                  <a:pos x="57" y="36"/>
                </a:cxn>
                <a:cxn ang="0">
                  <a:pos x="79" y="35"/>
                </a:cxn>
                <a:cxn ang="0">
                  <a:pos x="98" y="27"/>
                </a:cxn>
                <a:cxn ang="0">
                  <a:pos x="116" y="21"/>
                </a:cxn>
                <a:cxn ang="0">
                  <a:pos x="136" y="16"/>
                </a:cxn>
                <a:cxn ang="0">
                  <a:pos x="155" y="10"/>
                </a:cxn>
                <a:cxn ang="0">
                  <a:pos x="169" y="8"/>
                </a:cxn>
                <a:cxn ang="0">
                  <a:pos x="180" y="2"/>
                </a:cxn>
                <a:cxn ang="0">
                  <a:pos x="177" y="7"/>
                </a:cxn>
                <a:cxn ang="0">
                  <a:pos x="163" y="13"/>
                </a:cxn>
                <a:cxn ang="0">
                  <a:pos x="146" y="18"/>
                </a:cxn>
                <a:cxn ang="0">
                  <a:pos x="127" y="32"/>
                </a:cxn>
                <a:cxn ang="0">
                  <a:pos x="95" y="37"/>
                </a:cxn>
                <a:cxn ang="0">
                  <a:pos x="55" y="44"/>
                </a:cxn>
                <a:cxn ang="0">
                  <a:pos x="22" y="61"/>
                </a:cxn>
                <a:cxn ang="0">
                  <a:pos x="5" y="72"/>
                </a:cxn>
                <a:cxn ang="0">
                  <a:pos x="6" y="73"/>
                </a:cxn>
              </a:cxnLst>
              <a:rect l="0" t="0" r="r" b="b"/>
              <a:pathLst>
                <a:path w="186" h="75">
                  <a:moveTo>
                    <a:pt x="6" y="73"/>
                  </a:moveTo>
                  <a:cubicBezTo>
                    <a:pt x="8" y="71"/>
                    <a:pt x="3" y="70"/>
                    <a:pt x="8" y="68"/>
                  </a:cubicBezTo>
                  <a:cubicBezTo>
                    <a:pt x="14" y="65"/>
                    <a:pt x="13" y="63"/>
                    <a:pt x="17" y="59"/>
                  </a:cubicBezTo>
                  <a:cubicBezTo>
                    <a:pt x="20" y="54"/>
                    <a:pt x="24" y="51"/>
                    <a:pt x="32" y="50"/>
                  </a:cubicBezTo>
                  <a:cubicBezTo>
                    <a:pt x="39" y="50"/>
                    <a:pt x="37" y="46"/>
                    <a:pt x="40" y="44"/>
                  </a:cubicBezTo>
                  <a:cubicBezTo>
                    <a:pt x="43" y="42"/>
                    <a:pt x="52" y="37"/>
                    <a:pt x="57" y="36"/>
                  </a:cubicBezTo>
                  <a:cubicBezTo>
                    <a:pt x="62" y="36"/>
                    <a:pt x="70" y="38"/>
                    <a:pt x="79" y="35"/>
                  </a:cubicBezTo>
                  <a:cubicBezTo>
                    <a:pt x="88" y="31"/>
                    <a:pt x="91" y="29"/>
                    <a:pt x="98" y="27"/>
                  </a:cubicBezTo>
                  <a:cubicBezTo>
                    <a:pt x="105" y="25"/>
                    <a:pt x="108" y="22"/>
                    <a:pt x="116" y="21"/>
                  </a:cubicBezTo>
                  <a:cubicBezTo>
                    <a:pt x="124" y="21"/>
                    <a:pt x="129" y="18"/>
                    <a:pt x="136" y="16"/>
                  </a:cubicBezTo>
                  <a:cubicBezTo>
                    <a:pt x="142" y="13"/>
                    <a:pt x="147" y="11"/>
                    <a:pt x="155" y="10"/>
                  </a:cubicBezTo>
                  <a:cubicBezTo>
                    <a:pt x="163" y="9"/>
                    <a:pt x="163" y="13"/>
                    <a:pt x="169" y="8"/>
                  </a:cubicBezTo>
                  <a:cubicBezTo>
                    <a:pt x="175" y="3"/>
                    <a:pt x="174" y="0"/>
                    <a:pt x="180" y="2"/>
                  </a:cubicBezTo>
                  <a:cubicBezTo>
                    <a:pt x="186" y="4"/>
                    <a:pt x="181" y="4"/>
                    <a:pt x="177" y="7"/>
                  </a:cubicBezTo>
                  <a:cubicBezTo>
                    <a:pt x="173" y="9"/>
                    <a:pt x="166" y="9"/>
                    <a:pt x="163" y="13"/>
                  </a:cubicBezTo>
                  <a:cubicBezTo>
                    <a:pt x="159" y="17"/>
                    <a:pt x="149" y="14"/>
                    <a:pt x="146" y="18"/>
                  </a:cubicBezTo>
                  <a:cubicBezTo>
                    <a:pt x="144" y="22"/>
                    <a:pt x="137" y="30"/>
                    <a:pt x="127" y="32"/>
                  </a:cubicBezTo>
                  <a:cubicBezTo>
                    <a:pt x="116" y="34"/>
                    <a:pt x="103" y="35"/>
                    <a:pt x="95" y="37"/>
                  </a:cubicBezTo>
                  <a:cubicBezTo>
                    <a:pt x="87" y="40"/>
                    <a:pt x="66" y="38"/>
                    <a:pt x="55" y="44"/>
                  </a:cubicBezTo>
                  <a:cubicBezTo>
                    <a:pt x="45" y="49"/>
                    <a:pt x="30" y="59"/>
                    <a:pt x="22" y="61"/>
                  </a:cubicBezTo>
                  <a:cubicBezTo>
                    <a:pt x="14" y="63"/>
                    <a:pt x="10" y="74"/>
                    <a:pt x="5" y="72"/>
                  </a:cubicBezTo>
                  <a:cubicBezTo>
                    <a:pt x="0" y="70"/>
                    <a:pt x="4" y="75"/>
                    <a:pt x="6" y="73"/>
                  </a:cubicBezTo>
                  <a:close/>
                </a:path>
              </a:pathLst>
            </a:custGeom>
            <a:solidFill>
              <a:srgbClr val="E968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5" name="Freeform 1031"/>
            <p:cNvSpPr>
              <a:spLocks/>
            </p:cNvSpPr>
            <p:nvPr/>
          </p:nvSpPr>
          <p:spPr bwMode="auto">
            <a:xfrm>
              <a:off x="3050960" y="1258779"/>
              <a:ext cx="2142124" cy="925763"/>
            </a:xfrm>
            <a:custGeom>
              <a:avLst/>
              <a:gdLst/>
              <a:ahLst/>
              <a:cxnLst>
                <a:cxn ang="0">
                  <a:pos x="6" y="73"/>
                </a:cxn>
                <a:cxn ang="0">
                  <a:pos x="9" y="68"/>
                </a:cxn>
                <a:cxn ang="0">
                  <a:pos x="17" y="59"/>
                </a:cxn>
                <a:cxn ang="0">
                  <a:pos x="32" y="50"/>
                </a:cxn>
                <a:cxn ang="0">
                  <a:pos x="40" y="44"/>
                </a:cxn>
                <a:cxn ang="0">
                  <a:pos x="57" y="36"/>
                </a:cxn>
                <a:cxn ang="0">
                  <a:pos x="79" y="35"/>
                </a:cxn>
                <a:cxn ang="0">
                  <a:pos x="98" y="27"/>
                </a:cxn>
                <a:cxn ang="0">
                  <a:pos x="116" y="22"/>
                </a:cxn>
                <a:cxn ang="0">
                  <a:pos x="136" y="16"/>
                </a:cxn>
                <a:cxn ang="0">
                  <a:pos x="155" y="10"/>
                </a:cxn>
                <a:cxn ang="0">
                  <a:pos x="169" y="8"/>
                </a:cxn>
                <a:cxn ang="0">
                  <a:pos x="180" y="2"/>
                </a:cxn>
                <a:cxn ang="0">
                  <a:pos x="177" y="6"/>
                </a:cxn>
                <a:cxn ang="0">
                  <a:pos x="163" y="13"/>
                </a:cxn>
                <a:cxn ang="0">
                  <a:pos x="146" y="18"/>
                </a:cxn>
                <a:cxn ang="0">
                  <a:pos x="126" y="32"/>
                </a:cxn>
                <a:cxn ang="0">
                  <a:pos x="94" y="37"/>
                </a:cxn>
                <a:cxn ang="0">
                  <a:pos x="55" y="43"/>
                </a:cxn>
                <a:cxn ang="0">
                  <a:pos x="22" y="60"/>
                </a:cxn>
                <a:cxn ang="0">
                  <a:pos x="5" y="72"/>
                </a:cxn>
                <a:cxn ang="0">
                  <a:pos x="6" y="73"/>
                </a:cxn>
              </a:cxnLst>
              <a:rect l="0" t="0" r="r" b="b"/>
              <a:pathLst>
                <a:path w="186" h="75">
                  <a:moveTo>
                    <a:pt x="6" y="73"/>
                  </a:moveTo>
                  <a:cubicBezTo>
                    <a:pt x="8" y="72"/>
                    <a:pt x="3" y="70"/>
                    <a:pt x="9" y="68"/>
                  </a:cubicBezTo>
                  <a:cubicBezTo>
                    <a:pt x="14" y="65"/>
                    <a:pt x="14" y="63"/>
                    <a:pt x="17" y="59"/>
                  </a:cubicBezTo>
                  <a:cubicBezTo>
                    <a:pt x="20" y="54"/>
                    <a:pt x="24" y="51"/>
                    <a:pt x="32" y="50"/>
                  </a:cubicBezTo>
                  <a:cubicBezTo>
                    <a:pt x="39" y="50"/>
                    <a:pt x="37" y="47"/>
                    <a:pt x="40" y="44"/>
                  </a:cubicBezTo>
                  <a:cubicBezTo>
                    <a:pt x="43" y="42"/>
                    <a:pt x="52" y="37"/>
                    <a:pt x="57" y="36"/>
                  </a:cubicBezTo>
                  <a:cubicBezTo>
                    <a:pt x="62" y="36"/>
                    <a:pt x="71" y="38"/>
                    <a:pt x="79" y="35"/>
                  </a:cubicBezTo>
                  <a:cubicBezTo>
                    <a:pt x="88" y="31"/>
                    <a:pt x="91" y="29"/>
                    <a:pt x="98" y="27"/>
                  </a:cubicBezTo>
                  <a:cubicBezTo>
                    <a:pt x="105" y="25"/>
                    <a:pt x="108" y="23"/>
                    <a:pt x="116" y="22"/>
                  </a:cubicBezTo>
                  <a:cubicBezTo>
                    <a:pt x="124" y="21"/>
                    <a:pt x="130" y="19"/>
                    <a:pt x="136" y="16"/>
                  </a:cubicBezTo>
                  <a:cubicBezTo>
                    <a:pt x="142" y="13"/>
                    <a:pt x="147" y="11"/>
                    <a:pt x="155" y="10"/>
                  </a:cubicBezTo>
                  <a:cubicBezTo>
                    <a:pt x="163" y="9"/>
                    <a:pt x="163" y="13"/>
                    <a:pt x="169" y="8"/>
                  </a:cubicBezTo>
                  <a:cubicBezTo>
                    <a:pt x="175" y="3"/>
                    <a:pt x="174" y="0"/>
                    <a:pt x="180" y="2"/>
                  </a:cubicBezTo>
                  <a:cubicBezTo>
                    <a:pt x="186" y="4"/>
                    <a:pt x="180" y="4"/>
                    <a:pt x="177" y="6"/>
                  </a:cubicBezTo>
                  <a:cubicBezTo>
                    <a:pt x="173" y="9"/>
                    <a:pt x="166" y="9"/>
                    <a:pt x="163" y="13"/>
                  </a:cubicBezTo>
                  <a:cubicBezTo>
                    <a:pt x="159" y="17"/>
                    <a:pt x="149" y="14"/>
                    <a:pt x="146" y="18"/>
                  </a:cubicBezTo>
                  <a:cubicBezTo>
                    <a:pt x="144" y="22"/>
                    <a:pt x="137" y="30"/>
                    <a:pt x="126" y="32"/>
                  </a:cubicBezTo>
                  <a:cubicBezTo>
                    <a:pt x="116" y="34"/>
                    <a:pt x="103" y="35"/>
                    <a:pt x="94" y="37"/>
                  </a:cubicBezTo>
                  <a:cubicBezTo>
                    <a:pt x="86" y="39"/>
                    <a:pt x="66" y="37"/>
                    <a:pt x="55" y="43"/>
                  </a:cubicBezTo>
                  <a:cubicBezTo>
                    <a:pt x="45" y="49"/>
                    <a:pt x="30" y="58"/>
                    <a:pt x="22" y="60"/>
                  </a:cubicBezTo>
                  <a:cubicBezTo>
                    <a:pt x="14" y="62"/>
                    <a:pt x="10" y="74"/>
                    <a:pt x="5" y="72"/>
                  </a:cubicBezTo>
                  <a:cubicBezTo>
                    <a:pt x="0" y="70"/>
                    <a:pt x="4" y="75"/>
                    <a:pt x="6" y="73"/>
                  </a:cubicBezTo>
                  <a:close/>
                </a:path>
              </a:pathLst>
            </a:custGeom>
            <a:solidFill>
              <a:srgbClr val="EA69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6" name="Freeform 1032"/>
            <p:cNvSpPr>
              <a:spLocks/>
            </p:cNvSpPr>
            <p:nvPr/>
          </p:nvSpPr>
          <p:spPr bwMode="auto">
            <a:xfrm>
              <a:off x="3050960" y="1258779"/>
              <a:ext cx="2142124" cy="925763"/>
            </a:xfrm>
            <a:custGeom>
              <a:avLst/>
              <a:gdLst/>
              <a:ahLst/>
              <a:cxnLst>
                <a:cxn ang="0">
                  <a:pos x="6" y="74"/>
                </a:cxn>
                <a:cxn ang="0">
                  <a:pos x="9" y="68"/>
                </a:cxn>
                <a:cxn ang="0">
                  <a:pos x="17" y="59"/>
                </a:cxn>
                <a:cxn ang="0">
                  <a:pos x="32" y="51"/>
                </a:cxn>
                <a:cxn ang="0">
                  <a:pos x="40" y="44"/>
                </a:cxn>
                <a:cxn ang="0">
                  <a:pos x="58" y="36"/>
                </a:cxn>
                <a:cxn ang="0">
                  <a:pos x="79" y="35"/>
                </a:cxn>
                <a:cxn ang="0">
                  <a:pos x="98" y="27"/>
                </a:cxn>
                <a:cxn ang="0">
                  <a:pos x="116" y="22"/>
                </a:cxn>
                <a:cxn ang="0">
                  <a:pos x="136" y="16"/>
                </a:cxn>
                <a:cxn ang="0">
                  <a:pos x="156" y="10"/>
                </a:cxn>
                <a:cxn ang="0">
                  <a:pos x="169" y="8"/>
                </a:cxn>
                <a:cxn ang="0">
                  <a:pos x="180" y="2"/>
                </a:cxn>
                <a:cxn ang="0">
                  <a:pos x="177" y="6"/>
                </a:cxn>
                <a:cxn ang="0">
                  <a:pos x="163" y="13"/>
                </a:cxn>
                <a:cxn ang="0">
                  <a:pos x="146" y="17"/>
                </a:cxn>
                <a:cxn ang="0">
                  <a:pos x="126" y="31"/>
                </a:cxn>
                <a:cxn ang="0">
                  <a:pos x="94" y="37"/>
                </a:cxn>
                <a:cxn ang="0">
                  <a:pos x="55" y="43"/>
                </a:cxn>
                <a:cxn ang="0">
                  <a:pos x="22" y="60"/>
                </a:cxn>
                <a:cxn ang="0">
                  <a:pos x="5" y="71"/>
                </a:cxn>
                <a:cxn ang="0">
                  <a:pos x="6" y="74"/>
                </a:cxn>
              </a:cxnLst>
              <a:rect l="0" t="0" r="r" b="b"/>
              <a:pathLst>
                <a:path w="186" h="75">
                  <a:moveTo>
                    <a:pt x="6" y="74"/>
                  </a:moveTo>
                  <a:cubicBezTo>
                    <a:pt x="8" y="72"/>
                    <a:pt x="3" y="70"/>
                    <a:pt x="9" y="68"/>
                  </a:cubicBezTo>
                  <a:cubicBezTo>
                    <a:pt x="15" y="65"/>
                    <a:pt x="14" y="63"/>
                    <a:pt x="17" y="59"/>
                  </a:cubicBezTo>
                  <a:cubicBezTo>
                    <a:pt x="20" y="54"/>
                    <a:pt x="25" y="51"/>
                    <a:pt x="32" y="51"/>
                  </a:cubicBezTo>
                  <a:cubicBezTo>
                    <a:pt x="40" y="50"/>
                    <a:pt x="37" y="47"/>
                    <a:pt x="40" y="44"/>
                  </a:cubicBezTo>
                  <a:cubicBezTo>
                    <a:pt x="43" y="42"/>
                    <a:pt x="53" y="37"/>
                    <a:pt x="58" y="36"/>
                  </a:cubicBezTo>
                  <a:cubicBezTo>
                    <a:pt x="63" y="36"/>
                    <a:pt x="71" y="38"/>
                    <a:pt x="79" y="35"/>
                  </a:cubicBezTo>
                  <a:cubicBezTo>
                    <a:pt x="88" y="32"/>
                    <a:pt x="91" y="29"/>
                    <a:pt x="98" y="27"/>
                  </a:cubicBezTo>
                  <a:cubicBezTo>
                    <a:pt x="105" y="25"/>
                    <a:pt x="108" y="23"/>
                    <a:pt x="116" y="22"/>
                  </a:cubicBezTo>
                  <a:cubicBezTo>
                    <a:pt x="124" y="21"/>
                    <a:pt x="130" y="19"/>
                    <a:pt x="136" y="16"/>
                  </a:cubicBezTo>
                  <a:cubicBezTo>
                    <a:pt x="142" y="13"/>
                    <a:pt x="147" y="11"/>
                    <a:pt x="156" y="10"/>
                  </a:cubicBezTo>
                  <a:cubicBezTo>
                    <a:pt x="164" y="10"/>
                    <a:pt x="163" y="13"/>
                    <a:pt x="169" y="8"/>
                  </a:cubicBezTo>
                  <a:cubicBezTo>
                    <a:pt x="175" y="3"/>
                    <a:pt x="174" y="0"/>
                    <a:pt x="180" y="2"/>
                  </a:cubicBezTo>
                  <a:cubicBezTo>
                    <a:pt x="186" y="4"/>
                    <a:pt x="180" y="4"/>
                    <a:pt x="177" y="6"/>
                  </a:cubicBezTo>
                  <a:cubicBezTo>
                    <a:pt x="173" y="9"/>
                    <a:pt x="166" y="9"/>
                    <a:pt x="163" y="13"/>
                  </a:cubicBezTo>
                  <a:cubicBezTo>
                    <a:pt x="159" y="17"/>
                    <a:pt x="148" y="13"/>
                    <a:pt x="146" y="17"/>
                  </a:cubicBezTo>
                  <a:cubicBezTo>
                    <a:pt x="143" y="21"/>
                    <a:pt x="137" y="29"/>
                    <a:pt x="126" y="31"/>
                  </a:cubicBezTo>
                  <a:cubicBezTo>
                    <a:pt x="116" y="33"/>
                    <a:pt x="102" y="34"/>
                    <a:pt x="94" y="37"/>
                  </a:cubicBezTo>
                  <a:cubicBezTo>
                    <a:pt x="86" y="39"/>
                    <a:pt x="66" y="37"/>
                    <a:pt x="55" y="43"/>
                  </a:cubicBezTo>
                  <a:cubicBezTo>
                    <a:pt x="44" y="49"/>
                    <a:pt x="30" y="58"/>
                    <a:pt x="22" y="60"/>
                  </a:cubicBezTo>
                  <a:cubicBezTo>
                    <a:pt x="14" y="62"/>
                    <a:pt x="10" y="73"/>
                    <a:pt x="5" y="71"/>
                  </a:cubicBezTo>
                  <a:cubicBezTo>
                    <a:pt x="0" y="69"/>
                    <a:pt x="5" y="75"/>
                    <a:pt x="6" y="74"/>
                  </a:cubicBezTo>
                  <a:close/>
                </a:path>
              </a:pathLst>
            </a:custGeom>
            <a:solidFill>
              <a:srgbClr val="EA693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7" name="Freeform 1033"/>
            <p:cNvSpPr>
              <a:spLocks/>
            </p:cNvSpPr>
            <p:nvPr/>
          </p:nvSpPr>
          <p:spPr bwMode="auto">
            <a:xfrm>
              <a:off x="3050960" y="1258781"/>
              <a:ext cx="2142124" cy="938107"/>
            </a:xfrm>
            <a:custGeom>
              <a:avLst/>
              <a:gdLst/>
              <a:ahLst/>
              <a:cxnLst>
                <a:cxn ang="0">
                  <a:pos x="7" y="74"/>
                </a:cxn>
                <a:cxn ang="0">
                  <a:pos x="9" y="68"/>
                </a:cxn>
                <a:cxn ang="0">
                  <a:pos x="17" y="59"/>
                </a:cxn>
                <a:cxn ang="0">
                  <a:pos x="32" y="51"/>
                </a:cxn>
                <a:cxn ang="0">
                  <a:pos x="40" y="44"/>
                </a:cxn>
                <a:cxn ang="0">
                  <a:pos x="58" y="36"/>
                </a:cxn>
                <a:cxn ang="0">
                  <a:pos x="80" y="35"/>
                </a:cxn>
                <a:cxn ang="0">
                  <a:pos x="98" y="27"/>
                </a:cxn>
                <a:cxn ang="0">
                  <a:pos x="116" y="22"/>
                </a:cxn>
                <a:cxn ang="0">
                  <a:pos x="136" y="16"/>
                </a:cxn>
                <a:cxn ang="0">
                  <a:pos x="156" y="11"/>
                </a:cxn>
                <a:cxn ang="0">
                  <a:pos x="169" y="8"/>
                </a:cxn>
                <a:cxn ang="0">
                  <a:pos x="180" y="2"/>
                </a:cxn>
                <a:cxn ang="0">
                  <a:pos x="176" y="6"/>
                </a:cxn>
                <a:cxn ang="0">
                  <a:pos x="163" y="13"/>
                </a:cxn>
                <a:cxn ang="0">
                  <a:pos x="146" y="16"/>
                </a:cxn>
                <a:cxn ang="0">
                  <a:pos x="126" y="31"/>
                </a:cxn>
                <a:cxn ang="0">
                  <a:pos x="94" y="36"/>
                </a:cxn>
                <a:cxn ang="0">
                  <a:pos x="55" y="43"/>
                </a:cxn>
                <a:cxn ang="0">
                  <a:pos x="22" y="60"/>
                </a:cxn>
                <a:cxn ang="0">
                  <a:pos x="5" y="71"/>
                </a:cxn>
                <a:cxn ang="0">
                  <a:pos x="7" y="74"/>
                </a:cxn>
              </a:cxnLst>
              <a:rect l="0" t="0" r="r" b="b"/>
              <a:pathLst>
                <a:path w="186" h="76">
                  <a:moveTo>
                    <a:pt x="7" y="74"/>
                  </a:moveTo>
                  <a:cubicBezTo>
                    <a:pt x="9" y="72"/>
                    <a:pt x="4" y="70"/>
                    <a:pt x="9" y="68"/>
                  </a:cubicBezTo>
                  <a:cubicBezTo>
                    <a:pt x="15" y="65"/>
                    <a:pt x="14" y="63"/>
                    <a:pt x="17" y="59"/>
                  </a:cubicBezTo>
                  <a:cubicBezTo>
                    <a:pt x="20" y="55"/>
                    <a:pt x="25" y="51"/>
                    <a:pt x="32" y="51"/>
                  </a:cubicBezTo>
                  <a:cubicBezTo>
                    <a:pt x="40" y="50"/>
                    <a:pt x="37" y="47"/>
                    <a:pt x="40" y="44"/>
                  </a:cubicBezTo>
                  <a:cubicBezTo>
                    <a:pt x="44" y="42"/>
                    <a:pt x="53" y="37"/>
                    <a:pt x="58" y="36"/>
                  </a:cubicBezTo>
                  <a:cubicBezTo>
                    <a:pt x="63" y="36"/>
                    <a:pt x="71" y="38"/>
                    <a:pt x="80" y="35"/>
                  </a:cubicBezTo>
                  <a:cubicBezTo>
                    <a:pt x="88" y="32"/>
                    <a:pt x="92" y="29"/>
                    <a:pt x="98" y="27"/>
                  </a:cubicBezTo>
                  <a:cubicBezTo>
                    <a:pt x="105" y="25"/>
                    <a:pt x="108" y="23"/>
                    <a:pt x="116" y="22"/>
                  </a:cubicBezTo>
                  <a:cubicBezTo>
                    <a:pt x="125" y="21"/>
                    <a:pt x="130" y="19"/>
                    <a:pt x="136" y="16"/>
                  </a:cubicBezTo>
                  <a:cubicBezTo>
                    <a:pt x="143" y="13"/>
                    <a:pt x="148" y="12"/>
                    <a:pt x="156" y="11"/>
                  </a:cubicBezTo>
                  <a:cubicBezTo>
                    <a:pt x="164" y="10"/>
                    <a:pt x="163" y="13"/>
                    <a:pt x="169" y="8"/>
                  </a:cubicBezTo>
                  <a:cubicBezTo>
                    <a:pt x="176" y="3"/>
                    <a:pt x="174" y="0"/>
                    <a:pt x="180" y="2"/>
                  </a:cubicBezTo>
                  <a:cubicBezTo>
                    <a:pt x="186" y="4"/>
                    <a:pt x="180" y="4"/>
                    <a:pt x="176" y="6"/>
                  </a:cubicBezTo>
                  <a:cubicBezTo>
                    <a:pt x="173" y="9"/>
                    <a:pt x="166" y="9"/>
                    <a:pt x="163" y="13"/>
                  </a:cubicBezTo>
                  <a:cubicBezTo>
                    <a:pt x="159" y="17"/>
                    <a:pt x="148" y="13"/>
                    <a:pt x="146" y="16"/>
                  </a:cubicBezTo>
                  <a:cubicBezTo>
                    <a:pt x="143" y="20"/>
                    <a:pt x="136" y="29"/>
                    <a:pt x="126" y="31"/>
                  </a:cubicBezTo>
                  <a:cubicBezTo>
                    <a:pt x="115" y="33"/>
                    <a:pt x="102" y="34"/>
                    <a:pt x="94" y="36"/>
                  </a:cubicBezTo>
                  <a:cubicBezTo>
                    <a:pt x="86" y="39"/>
                    <a:pt x="65" y="37"/>
                    <a:pt x="55" y="43"/>
                  </a:cubicBezTo>
                  <a:cubicBezTo>
                    <a:pt x="44" y="49"/>
                    <a:pt x="30" y="58"/>
                    <a:pt x="22" y="60"/>
                  </a:cubicBezTo>
                  <a:cubicBezTo>
                    <a:pt x="14" y="62"/>
                    <a:pt x="10" y="73"/>
                    <a:pt x="5" y="71"/>
                  </a:cubicBezTo>
                  <a:cubicBezTo>
                    <a:pt x="0" y="69"/>
                    <a:pt x="5" y="76"/>
                    <a:pt x="7" y="74"/>
                  </a:cubicBezTo>
                  <a:close/>
                </a:path>
              </a:pathLst>
            </a:custGeom>
            <a:solidFill>
              <a:srgbClr val="EB6B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8" name="Freeform 1035"/>
            <p:cNvSpPr>
              <a:spLocks/>
            </p:cNvSpPr>
            <p:nvPr/>
          </p:nvSpPr>
          <p:spPr bwMode="auto">
            <a:xfrm>
              <a:off x="2210234" y="2085794"/>
              <a:ext cx="138202" cy="1110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5"/>
                </a:cxn>
                <a:cxn ang="0">
                  <a:pos x="7" y="9"/>
                </a:cxn>
                <a:cxn ang="0">
                  <a:pos x="1" y="7"/>
                </a:cxn>
                <a:cxn ang="0">
                  <a:pos x="0" y="0"/>
                </a:cxn>
              </a:cxnLst>
              <a:rect l="0" t="0" r="r" b="b"/>
              <a:pathLst>
                <a:path w="12" h="9">
                  <a:moveTo>
                    <a:pt x="0" y="0"/>
                  </a:moveTo>
                  <a:cubicBezTo>
                    <a:pt x="0" y="0"/>
                    <a:pt x="4" y="5"/>
                    <a:pt x="8" y="5"/>
                  </a:cubicBezTo>
                  <a:cubicBezTo>
                    <a:pt x="12" y="5"/>
                    <a:pt x="9" y="8"/>
                    <a:pt x="7" y="9"/>
                  </a:cubicBezTo>
                  <a:cubicBezTo>
                    <a:pt x="4" y="9"/>
                    <a:pt x="1" y="7"/>
                    <a:pt x="1" y="7"/>
                  </a:cubicBezTo>
                  <a:cubicBezTo>
                    <a:pt x="1" y="7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B63F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499" name="Freeform 1036"/>
            <p:cNvSpPr>
              <a:spLocks/>
            </p:cNvSpPr>
            <p:nvPr/>
          </p:nvSpPr>
          <p:spPr bwMode="auto">
            <a:xfrm>
              <a:off x="2267933" y="2604220"/>
              <a:ext cx="310953" cy="35796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9"/>
                </a:cxn>
                <a:cxn ang="0">
                  <a:pos x="8" y="15"/>
                </a:cxn>
                <a:cxn ang="0">
                  <a:pos x="12" y="21"/>
                </a:cxn>
                <a:cxn ang="0">
                  <a:pos x="18" y="24"/>
                </a:cxn>
                <a:cxn ang="0">
                  <a:pos x="24" y="27"/>
                </a:cxn>
                <a:cxn ang="0">
                  <a:pos x="27" y="29"/>
                </a:cxn>
                <a:cxn ang="0">
                  <a:pos x="18" y="28"/>
                </a:cxn>
                <a:cxn ang="0">
                  <a:pos x="12" y="25"/>
                </a:cxn>
                <a:cxn ang="0">
                  <a:pos x="7" y="21"/>
                </a:cxn>
                <a:cxn ang="0">
                  <a:pos x="3" y="15"/>
                </a:cxn>
                <a:cxn ang="0">
                  <a:pos x="1" y="12"/>
                </a:cxn>
                <a:cxn ang="0">
                  <a:pos x="0" y="1"/>
                </a:cxn>
              </a:cxnLst>
              <a:rect l="0" t="0" r="r" b="b"/>
              <a:pathLst>
                <a:path w="27" h="29">
                  <a:moveTo>
                    <a:pt x="0" y="1"/>
                  </a:moveTo>
                  <a:cubicBezTo>
                    <a:pt x="0" y="0"/>
                    <a:pt x="2" y="4"/>
                    <a:pt x="4" y="9"/>
                  </a:cubicBezTo>
                  <a:cubicBezTo>
                    <a:pt x="7" y="13"/>
                    <a:pt x="7" y="11"/>
                    <a:pt x="8" y="15"/>
                  </a:cubicBezTo>
                  <a:cubicBezTo>
                    <a:pt x="9" y="19"/>
                    <a:pt x="8" y="20"/>
                    <a:pt x="12" y="21"/>
                  </a:cubicBezTo>
                  <a:cubicBezTo>
                    <a:pt x="15" y="22"/>
                    <a:pt x="14" y="21"/>
                    <a:pt x="18" y="24"/>
                  </a:cubicBezTo>
                  <a:cubicBezTo>
                    <a:pt x="21" y="26"/>
                    <a:pt x="22" y="27"/>
                    <a:pt x="24" y="27"/>
                  </a:cubicBezTo>
                  <a:cubicBezTo>
                    <a:pt x="26" y="26"/>
                    <a:pt x="27" y="29"/>
                    <a:pt x="27" y="29"/>
                  </a:cubicBezTo>
                  <a:lnTo>
                    <a:pt x="18" y="28"/>
                  </a:lnTo>
                  <a:lnTo>
                    <a:pt x="12" y="25"/>
                  </a:lnTo>
                  <a:lnTo>
                    <a:pt x="7" y="21"/>
                  </a:lnTo>
                  <a:lnTo>
                    <a:pt x="3" y="15"/>
                  </a:lnTo>
                  <a:lnTo>
                    <a:pt x="1" y="12"/>
                  </a:lnTo>
                  <a:cubicBezTo>
                    <a:pt x="1" y="1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803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0" name="Freeform 1037"/>
            <p:cNvSpPr>
              <a:spLocks/>
            </p:cNvSpPr>
            <p:nvPr/>
          </p:nvSpPr>
          <p:spPr bwMode="auto">
            <a:xfrm>
              <a:off x="2624844" y="2703170"/>
              <a:ext cx="414605" cy="246871"/>
            </a:xfrm>
            <a:custGeom>
              <a:avLst/>
              <a:gdLst/>
              <a:ahLst/>
              <a:cxnLst>
                <a:cxn ang="0">
                  <a:pos x="36" y="1"/>
                </a:cxn>
                <a:cxn ang="0">
                  <a:pos x="27" y="3"/>
                </a:cxn>
                <a:cxn ang="0">
                  <a:pos x="22" y="8"/>
                </a:cxn>
                <a:cxn ang="0">
                  <a:pos x="15" y="10"/>
                </a:cxn>
                <a:cxn ang="0">
                  <a:pos x="10" y="16"/>
                </a:cxn>
                <a:cxn ang="0">
                  <a:pos x="2" y="19"/>
                </a:cxn>
                <a:cxn ang="0">
                  <a:pos x="4" y="20"/>
                </a:cxn>
                <a:cxn ang="0">
                  <a:pos x="15" y="17"/>
                </a:cxn>
                <a:cxn ang="0">
                  <a:pos x="21" y="13"/>
                </a:cxn>
                <a:cxn ang="0">
                  <a:pos x="28" y="7"/>
                </a:cxn>
                <a:cxn ang="0">
                  <a:pos x="36" y="1"/>
                </a:cxn>
              </a:cxnLst>
              <a:rect l="0" t="0" r="r" b="b"/>
              <a:pathLst>
                <a:path w="36" h="20">
                  <a:moveTo>
                    <a:pt x="36" y="1"/>
                  </a:moveTo>
                  <a:cubicBezTo>
                    <a:pt x="35" y="1"/>
                    <a:pt x="30" y="0"/>
                    <a:pt x="27" y="3"/>
                  </a:cubicBezTo>
                  <a:cubicBezTo>
                    <a:pt x="24" y="7"/>
                    <a:pt x="26" y="7"/>
                    <a:pt x="22" y="8"/>
                  </a:cubicBezTo>
                  <a:cubicBezTo>
                    <a:pt x="18" y="10"/>
                    <a:pt x="19" y="6"/>
                    <a:pt x="15" y="10"/>
                  </a:cubicBezTo>
                  <a:cubicBezTo>
                    <a:pt x="10" y="14"/>
                    <a:pt x="13" y="15"/>
                    <a:pt x="10" y="16"/>
                  </a:cubicBezTo>
                  <a:cubicBezTo>
                    <a:pt x="6" y="18"/>
                    <a:pt x="5" y="19"/>
                    <a:pt x="2" y="19"/>
                  </a:cubicBezTo>
                  <a:cubicBezTo>
                    <a:pt x="0" y="20"/>
                    <a:pt x="4" y="20"/>
                    <a:pt x="4" y="20"/>
                  </a:cubicBezTo>
                  <a:lnTo>
                    <a:pt x="15" y="17"/>
                  </a:lnTo>
                  <a:lnTo>
                    <a:pt x="21" y="13"/>
                  </a:lnTo>
                  <a:lnTo>
                    <a:pt x="28" y="7"/>
                  </a:lnTo>
                  <a:cubicBezTo>
                    <a:pt x="28" y="7"/>
                    <a:pt x="36" y="1"/>
                    <a:pt x="36" y="1"/>
                  </a:cubicBezTo>
                  <a:close/>
                </a:path>
              </a:pathLst>
            </a:custGeom>
            <a:solidFill>
              <a:srgbClr val="803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1" name="Freeform 1038"/>
            <p:cNvSpPr>
              <a:spLocks/>
            </p:cNvSpPr>
            <p:nvPr/>
          </p:nvSpPr>
          <p:spPr bwMode="auto">
            <a:xfrm>
              <a:off x="3062477" y="2024277"/>
              <a:ext cx="840726" cy="333275"/>
            </a:xfrm>
            <a:custGeom>
              <a:avLst/>
              <a:gdLst/>
              <a:ahLst/>
              <a:cxnLst>
                <a:cxn ang="0">
                  <a:pos x="3" y="26"/>
                </a:cxn>
                <a:cxn ang="0">
                  <a:pos x="23" y="22"/>
                </a:cxn>
                <a:cxn ang="0">
                  <a:pos x="44" y="12"/>
                </a:cxn>
                <a:cxn ang="0">
                  <a:pos x="64" y="3"/>
                </a:cxn>
                <a:cxn ang="0">
                  <a:pos x="55" y="8"/>
                </a:cxn>
                <a:cxn ang="0">
                  <a:pos x="49" y="14"/>
                </a:cxn>
                <a:cxn ang="0">
                  <a:pos x="41" y="19"/>
                </a:cxn>
                <a:cxn ang="0">
                  <a:pos x="32" y="22"/>
                </a:cxn>
                <a:cxn ang="0">
                  <a:pos x="23" y="26"/>
                </a:cxn>
                <a:cxn ang="0">
                  <a:pos x="3" y="26"/>
                </a:cxn>
              </a:cxnLst>
              <a:rect l="0" t="0" r="r" b="b"/>
              <a:pathLst>
                <a:path w="73" h="27">
                  <a:moveTo>
                    <a:pt x="3" y="26"/>
                  </a:moveTo>
                  <a:cubicBezTo>
                    <a:pt x="0" y="25"/>
                    <a:pt x="16" y="24"/>
                    <a:pt x="23" y="22"/>
                  </a:cubicBezTo>
                  <a:cubicBezTo>
                    <a:pt x="31" y="19"/>
                    <a:pt x="37" y="17"/>
                    <a:pt x="44" y="12"/>
                  </a:cubicBezTo>
                  <a:cubicBezTo>
                    <a:pt x="51" y="7"/>
                    <a:pt x="54" y="5"/>
                    <a:pt x="64" y="3"/>
                  </a:cubicBezTo>
                  <a:cubicBezTo>
                    <a:pt x="73" y="0"/>
                    <a:pt x="55" y="8"/>
                    <a:pt x="55" y="8"/>
                  </a:cubicBezTo>
                  <a:cubicBezTo>
                    <a:pt x="55" y="8"/>
                    <a:pt x="51" y="12"/>
                    <a:pt x="49" y="14"/>
                  </a:cubicBezTo>
                  <a:cubicBezTo>
                    <a:pt x="47" y="17"/>
                    <a:pt x="45" y="17"/>
                    <a:pt x="41" y="19"/>
                  </a:cubicBezTo>
                  <a:cubicBezTo>
                    <a:pt x="38" y="21"/>
                    <a:pt x="35" y="20"/>
                    <a:pt x="32" y="22"/>
                  </a:cubicBezTo>
                  <a:cubicBezTo>
                    <a:pt x="29" y="24"/>
                    <a:pt x="26" y="24"/>
                    <a:pt x="23" y="26"/>
                  </a:cubicBezTo>
                  <a:cubicBezTo>
                    <a:pt x="19" y="27"/>
                    <a:pt x="6" y="27"/>
                    <a:pt x="3" y="26"/>
                  </a:cubicBezTo>
                  <a:close/>
                </a:path>
              </a:pathLst>
            </a:custGeom>
            <a:solidFill>
              <a:srgbClr val="B63F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2" name="Freeform 1039"/>
            <p:cNvSpPr>
              <a:spLocks/>
            </p:cNvSpPr>
            <p:nvPr/>
          </p:nvSpPr>
          <p:spPr bwMode="auto">
            <a:xfrm>
              <a:off x="2256301" y="2406926"/>
              <a:ext cx="610390" cy="432023"/>
            </a:xfrm>
            <a:custGeom>
              <a:avLst/>
              <a:gdLst/>
              <a:ahLst/>
              <a:cxnLst>
                <a:cxn ang="0">
                  <a:pos x="11" y="8"/>
                </a:cxn>
                <a:cxn ang="0">
                  <a:pos x="27" y="12"/>
                </a:cxn>
                <a:cxn ang="0">
                  <a:pos x="44" y="6"/>
                </a:cxn>
                <a:cxn ang="0">
                  <a:pos x="37" y="17"/>
                </a:cxn>
                <a:cxn ang="0">
                  <a:pos x="33" y="32"/>
                </a:cxn>
                <a:cxn ang="0">
                  <a:pos x="13" y="27"/>
                </a:cxn>
                <a:cxn ang="0">
                  <a:pos x="4" y="12"/>
                </a:cxn>
                <a:cxn ang="0">
                  <a:pos x="11" y="8"/>
                </a:cxn>
              </a:cxnLst>
              <a:rect l="0" t="0" r="r" b="b"/>
              <a:pathLst>
                <a:path w="53" h="35">
                  <a:moveTo>
                    <a:pt x="11" y="8"/>
                  </a:moveTo>
                  <a:cubicBezTo>
                    <a:pt x="14" y="9"/>
                    <a:pt x="19" y="15"/>
                    <a:pt x="27" y="12"/>
                  </a:cubicBezTo>
                  <a:cubicBezTo>
                    <a:pt x="35" y="10"/>
                    <a:pt x="34" y="11"/>
                    <a:pt x="44" y="6"/>
                  </a:cubicBezTo>
                  <a:cubicBezTo>
                    <a:pt x="53" y="0"/>
                    <a:pt x="39" y="10"/>
                    <a:pt x="37" y="17"/>
                  </a:cubicBezTo>
                  <a:cubicBezTo>
                    <a:pt x="34" y="23"/>
                    <a:pt x="39" y="28"/>
                    <a:pt x="33" y="32"/>
                  </a:cubicBezTo>
                  <a:cubicBezTo>
                    <a:pt x="26" y="35"/>
                    <a:pt x="14" y="33"/>
                    <a:pt x="13" y="27"/>
                  </a:cubicBezTo>
                  <a:cubicBezTo>
                    <a:pt x="12" y="20"/>
                    <a:pt x="7" y="17"/>
                    <a:pt x="4" y="12"/>
                  </a:cubicBezTo>
                  <a:cubicBezTo>
                    <a:pt x="0" y="8"/>
                    <a:pt x="8" y="7"/>
                    <a:pt x="11" y="8"/>
                  </a:cubicBezTo>
                  <a:close/>
                </a:path>
              </a:pathLst>
            </a:custGeom>
            <a:solidFill>
              <a:srgbClr val="A436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3" name="Freeform 1040"/>
            <p:cNvSpPr>
              <a:spLocks/>
            </p:cNvSpPr>
            <p:nvPr/>
          </p:nvSpPr>
          <p:spPr bwMode="auto">
            <a:xfrm>
              <a:off x="2498153" y="2123026"/>
              <a:ext cx="322470" cy="197497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8" y="8"/>
                </a:cxn>
                <a:cxn ang="0">
                  <a:pos x="23" y="10"/>
                </a:cxn>
                <a:cxn ang="0">
                  <a:pos x="23" y="13"/>
                </a:cxn>
                <a:cxn ang="0">
                  <a:pos x="13" y="14"/>
                </a:cxn>
                <a:cxn ang="0">
                  <a:pos x="6" y="10"/>
                </a:cxn>
                <a:cxn ang="0">
                  <a:pos x="1" y="2"/>
                </a:cxn>
              </a:cxnLst>
              <a:rect l="0" t="0" r="r" b="b"/>
              <a:pathLst>
                <a:path w="28" h="16">
                  <a:moveTo>
                    <a:pt x="1" y="2"/>
                  </a:moveTo>
                  <a:cubicBezTo>
                    <a:pt x="2" y="0"/>
                    <a:pt x="3" y="7"/>
                    <a:pt x="8" y="8"/>
                  </a:cubicBezTo>
                  <a:cubicBezTo>
                    <a:pt x="13" y="10"/>
                    <a:pt x="18" y="13"/>
                    <a:pt x="23" y="10"/>
                  </a:cubicBezTo>
                  <a:cubicBezTo>
                    <a:pt x="28" y="8"/>
                    <a:pt x="26" y="12"/>
                    <a:pt x="23" y="13"/>
                  </a:cubicBezTo>
                  <a:cubicBezTo>
                    <a:pt x="20" y="14"/>
                    <a:pt x="17" y="16"/>
                    <a:pt x="13" y="14"/>
                  </a:cubicBezTo>
                  <a:cubicBezTo>
                    <a:pt x="10" y="13"/>
                    <a:pt x="10" y="12"/>
                    <a:pt x="6" y="10"/>
                  </a:cubicBezTo>
                  <a:cubicBezTo>
                    <a:pt x="2" y="8"/>
                    <a:pt x="0" y="3"/>
                    <a:pt x="1" y="2"/>
                  </a:cubicBezTo>
                  <a:close/>
                </a:path>
              </a:pathLst>
            </a:custGeom>
            <a:solidFill>
              <a:srgbClr val="B63F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4" name="Freeform 1041"/>
            <p:cNvSpPr>
              <a:spLocks/>
            </p:cNvSpPr>
            <p:nvPr/>
          </p:nvSpPr>
          <p:spPr bwMode="auto">
            <a:xfrm>
              <a:off x="4029892" y="2024076"/>
              <a:ext cx="667974" cy="296244"/>
            </a:xfrm>
            <a:custGeom>
              <a:avLst/>
              <a:gdLst/>
              <a:ahLst/>
              <a:cxnLst>
                <a:cxn ang="0">
                  <a:pos x="58" y="1"/>
                </a:cxn>
                <a:cxn ang="0">
                  <a:pos x="44" y="5"/>
                </a:cxn>
                <a:cxn ang="0">
                  <a:pos x="39" y="8"/>
                </a:cxn>
                <a:cxn ang="0">
                  <a:pos x="44" y="10"/>
                </a:cxn>
                <a:cxn ang="0">
                  <a:pos x="33" y="11"/>
                </a:cxn>
                <a:cxn ang="0">
                  <a:pos x="28" y="16"/>
                </a:cxn>
                <a:cxn ang="0">
                  <a:pos x="19" y="16"/>
                </a:cxn>
                <a:cxn ang="0">
                  <a:pos x="13" y="19"/>
                </a:cxn>
                <a:cxn ang="0">
                  <a:pos x="8" y="20"/>
                </a:cxn>
                <a:cxn ang="0">
                  <a:pos x="3" y="21"/>
                </a:cxn>
                <a:cxn ang="0">
                  <a:pos x="1" y="24"/>
                </a:cxn>
                <a:cxn ang="0">
                  <a:pos x="10" y="22"/>
                </a:cxn>
                <a:cxn ang="0">
                  <a:pos x="17" y="22"/>
                </a:cxn>
                <a:cxn ang="0">
                  <a:pos x="23" y="21"/>
                </a:cxn>
                <a:cxn ang="0">
                  <a:pos x="30" y="19"/>
                </a:cxn>
                <a:cxn ang="0">
                  <a:pos x="38" y="16"/>
                </a:cxn>
                <a:cxn ang="0">
                  <a:pos x="46" y="12"/>
                </a:cxn>
                <a:cxn ang="0">
                  <a:pos x="50" y="8"/>
                </a:cxn>
                <a:cxn ang="0">
                  <a:pos x="58" y="1"/>
                </a:cxn>
              </a:cxnLst>
              <a:rect l="0" t="0" r="r" b="b"/>
              <a:pathLst>
                <a:path w="58" h="24">
                  <a:moveTo>
                    <a:pt x="58" y="1"/>
                  </a:moveTo>
                  <a:cubicBezTo>
                    <a:pt x="58" y="2"/>
                    <a:pt x="53" y="5"/>
                    <a:pt x="44" y="5"/>
                  </a:cubicBezTo>
                  <a:cubicBezTo>
                    <a:pt x="35" y="6"/>
                    <a:pt x="33" y="8"/>
                    <a:pt x="39" y="8"/>
                  </a:cubicBezTo>
                  <a:cubicBezTo>
                    <a:pt x="45" y="8"/>
                    <a:pt x="50" y="8"/>
                    <a:pt x="44" y="10"/>
                  </a:cubicBezTo>
                  <a:cubicBezTo>
                    <a:pt x="38" y="12"/>
                    <a:pt x="34" y="8"/>
                    <a:pt x="33" y="11"/>
                  </a:cubicBezTo>
                  <a:cubicBezTo>
                    <a:pt x="31" y="15"/>
                    <a:pt x="33" y="15"/>
                    <a:pt x="28" y="16"/>
                  </a:cubicBezTo>
                  <a:cubicBezTo>
                    <a:pt x="22" y="16"/>
                    <a:pt x="23" y="13"/>
                    <a:pt x="19" y="16"/>
                  </a:cubicBezTo>
                  <a:cubicBezTo>
                    <a:pt x="15" y="18"/>
                    <a:pt x="17" y="17"/>
                    <a:pt x="13" y="19"/>
                  </a:cubicBezTo>
                  <a:cubicBezTo>
                    <a:pt x="9" y="20"/>
                    <a:pt x="11" y="20"/>
                    <a:pt x="8" y="20"/>
                  </a:cubicBezTo>
                  <a:cubicBezTo>
                    <a:pt x="5" y="20"/>
                    <a:pt x="7" y="19"/>
                    <a:pt x="3" y="21"/>
                  </a:cubicBezTo>
                  <a:cubicBezTo>
                    <a:pt x="0" y="23"/>
                    <a:pt x="1" y="24"/>
                    <a:pt x="1" y="24"/>
                  </a:cubicBezTo>
                  <a:lnTo>
                    <a:pt x="10" y="22"/>
                  </a:lnTo>
                  <a:lnTo>
                    <a:pt x="17" y="22"/>
                  </a:lnTo>
                  <a:lnTo>
                    <a:pt x="23" y="21"/>
                  </a:lnTo>
                  <a:lnTo>
                    <a:pt x="30" y="19"/>
                  </a:lnTo>
                  <a:lnTo>
                    <a:pt x="38" y="16"/>
                  </a:lnTo>
                  <a:lnTo>
                    <a:pt x="46" y="12"/>
                  </a:lnTo>
                  <a:lnTo>
                    <a:pt x="50" y="8"/>
                  </a:lnTo>
                  <a:cubicBezTo>
                    <a:pt x="50" y="8"/>
                    <a:pt x="58" y="0"/>
                    <a:pt x="58" y="1"/>
                  </a:cubicBezTo>
                  <a:close/>
                </a:path>
              </a:pathLst>
            </a:custGeom>
            <a:solidFill>
              <a:srgbClr val="803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5" name="Freeform 1042"/>
            <p:cNvSpPr>
              <a:spLocks/>
            </p:cNvSpPr>
            <p:nvPr/>
          </p:nvSpPr>
          <p:spPr bwMode="auto">
            <a:xfrm>
              <a:off x="3672895" y="2073650"/>
              <a:ext cx="391571" cy="246871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9" y="11"/>
                </a:cxn>
                <a:cxn ang="0">
                  <a:pos x="16" y="5"/>
                </a:cxn>
                <a:cxn ang="0">
                  <a:pos x="27" y="1"/>
                </a:cxn>
                <a:cxn ang="0">
                  <a:pos x="29" y="4"/>
                </a:cxn>
                <a:cxn ang="0">
                  <a:pos x="20" y="9"/>
                </a:cxn>
                <a:cxn ang="0">
                  <a:pos x="21" y="13"/>
                </a:cxn>
                <a:cxn ang="0">
                  <a:pos x="27" y="14"/>
                </a:cxn>
                <a:cxn ang="0">
                  <a:pos x="28" y="18"/>
                </a:cxn>
                <a:cxn ang="0">
                  <a:pos x="23" y="18"/>
                </a:cxn>
                <a:cxn ang="0">
                  <a:pos x="15" y="16"/>
                </a:cxn>
                <a:cxn ang="0">
                  <a:pos x="10" y="18"/>
                </a:cxn>
                <a:cxn ang="0">
                  <a:pos x="1" y="15"/>
                </a:cxn>
              </a:cxnLst>
              <a:rect l="0" t="0" r="r" b="b"/>
              <a:pathLst>
                <a:path w="34" h="20">
                  <a:moveTo>
                    <a:pt x="1" y="15"/>
                  </a:moveTo>
                  <a:cubicBezTo>
                    <a:pt x="0" y="14"/>
                    <a:pt x="6" y="15"/>
                    <a:pt x="9" y="11"/>
                  </a:cubicBezTo>
                  <a:cubicBezTo>
                    <a:pt x="11" y="8"/>
                    <a:pt x="12" y="6"/>
                    <a:pt x="16" y="5"/>
                  </a:cubicBezTo>
                  <a:cubicBezTo>
                    <a:pt x="19" y="3"/>
                    <a:pt x="22" y="1"/>
                    <a:pt x="27" y="1"/>
                  </a:cubicBezTo>
                  <a:cubicBezTo>
                    <a:pt x="31" y="0"/>
                    <a:pt x="34" y="1"/>
                    <a:pt x="29" y="4"/>
                  </a:cubicBezTo>
                  <a:cubicBezTo>
                    <a:pt x="25" y="6"/>
                    <a:pt x="21" y="6"/>
                    <a:pt x="20" y="9"/>
                  </a:cubicBezTo>
                  <a:cubicBezTo>
                    <a:pt x="19" y="13"/>
                    <a:pt x="18" y="14"/>
                    <a:pt x="21" y="13"/>
                  </a:cubicBezTo>
                  <a:cubicBezTo>
                    <a:pt x="25" y="12"/>
                    <a:pt x="28" y="11"/>
                    <a:pt x="27" y="14"/>
                  </a:cubicBezTo>
                  <a:cubicBezTo>
                    <a:pt x="27" y="17"/>
                    <a:pt x="28" y="18"/>
                    <a:pt x="28" y="18"/>
                  </a:cubicBezTo>
                  <a:cubicBezTo>
                    <a:pt x="28" y="18"/>
                    <a:pt x="27" y="20"/>
                    <a:pt x="23" y="18"/>
                  </a:cubicBezTo>
                  <a:cubicBezTo>
                    <a:pt x="20" y="16"/>
                    <a:pt x="18" y="13"/>
                    <a:pt x="15" y="16"/>
                  </a:cubicBezTo>
                  <a:cubicBezTo>
                    <a:pt x="13" y="18"/>
                    <a:pt x="15" y="20"/>
                    <a:pt x="10" y="18"/>
                  </a:cubicBezTo>
                  <a:cubicBezTo>
                    <a:pt x="4" y="17"/>
                    <a:pt x="1" y="16"/>
                    <a:pt x="1" y="15"/>
                  </a:cubicBezTo>
                  <a:close/>
                </a:path>
              </a:pathLst>
            </a:custGeom>
            <a:solidFill>
              <a:srgbClr val="A436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6" name="Freeform 1043"/>
            <p:cNvSpPr>
              <a:spLocks/>
            </p:cNvSpPr>
            <p:nvPr/>
          </p:nvSpPr>
          <p:spPr bwMode="auto">
            <a:xfrm>
              <a:off x="3062592" y="2357552"/>
              <a:ext cx="529773" cy="246871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14" y="10"/>
                </a:cxn>
                <a:cxn ang="0">
                  <a:pos x="29" y="8"/>
                </a:cxn>
                <a:cxn ang="0">
                  <a:pos x="38" y="1"/>
                </a:cxn>
                <a:cxn ang="0">
                  <a:pos x="42" y="3"/>
                </a:cxn>
                <a:cxn ang="0">
                  <a:pos x="35" y="7"/>
                </a:cxn>
                <a:cxn ang="0">
                  <a:pos x="32" y="12"/>
                </a:cxn>
                <a:cxn ang="0">
                  <a:pos x="31" y="16"/>
                </a:cxn>
                <a:cxn ang="0">
                  <a:pos x="23" y="18"/>
                </a:cxn>
                <a:cxn ang="0">
                  <a:pos x="14" y="16"/>
                </a:cxn>
                <a:cxn ang="0">
                  <a:pos x="4" y="18"/>
                </a:cxn>
                <a:cxn ang="0">
                  <a:pos x="4" y="14"/>
                </a:cxn>
              </a:cxnLst>
              <a:rect l="0" t="0" r="r" b="b"/>
              <a:pathLst>
                <a:path w="46" h="20">
                  <a:moveTo>
                    <a:pt x="4" y="14"/>
                  </a:moveTo>
                  <a:cubicBezTo>
                    <a:pt x="5" y="13"/>
                    <a:pt x="7" y="9"/>
                    <a:pt x="14" y="10"/>
                  </a:cubicBezTo>
                  <a:cubicBezTo>
                    <a:pt x="21" y="11"/>
                    <a:pt x="25" y="10"/>
                    <a:pt x="29" y="8"/>
                  </a:cubicBezTo>
                  <a:cubicBezTo>
                    <a:pt x="32" y="6"/>
                    <a:pt x="34" y="3"/>
                    <a:pt x="38" y="1"/>
                  </a:cubicBezTo>
                  <a:cubicBezTo>
                    <a:pt x="41" y="0"/>
                    <a:pt x="46" y="2"/>
                    <a:pt x="42" y="3"/>
                  </a:cubicBezTo>
                  <a:cubicBezTo>
                    <a:pt x="39" y="4"/>
                    <a:pt x="39" y="4"/>
                    <a:pt x="35" y="7"/>
                  </a:cubicBezTo>
                  <a:cubicBezTo>
                    <a:pt x="32" y="10"/>
                    <a:pt x="31" y="10"/>
                    <a:pt x="32" y="12"/>
                  </a:cubicBezTo>
                  <a:cubicBezTo>
                    <a:pt x="32" y="15"/>
                    <a:pt x="36" y="14"/>
                    <a:pt x="31" y="16"/>
                  </a:cubicBezTo>
                  <a:cubicBezTo>
                    <a:pt x="26" y="18"/>
                    <a:pt x="29" y="20"/>
                    <a:pt x="23" y="18"/>
                  </a:cubicBezTo>
                  <a:cubicBezTo>
                    <a:pt x="16" y="17"/>
                    <a:pt x="19" y="15"/>
                    <a:pt x="14" y="16"/>
                  </a:cubicBezTo>
                  <a:cubicBezTo>
                    <a:pt x="9" y="17"/>
                    <a:pt x="9" y="20"/>
                    <a:pt x="4" y="18"/>
                  </a:cubicBezTo>
                  <a:cubicBezTo>
                    <a:pt x="0" y="16"/>
                    <a:pt x="3" y="15"/>
                    <a:pt x="4" y="14"/>
                  </a:cubicBezTo>
                  <a:close/>
                </a:path>
              </a:pathLst>
            </a:custGeom>
            <a:solidFill>
              <a:srgbClr val="9937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7" name="Freeform 1044"/>
            <p:cNvSpPr>
              <a:spLocks/>
            </p:cNvSpPr>
            <p:nvPr/>
          </p:nvSpPr>
          <p:spPr bwMode="auto">
            <a:xfrm>
              <a:off x="3569217" y="1419244"/>
              <a:ext cx="426121" cy="234526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9" y="5"/>
                </a:cxn>
                <a:cxn ang="0">
                  <a:pos x="14" y="6"/>
                </a:cxn>
                <a:cxn ang="0">
                  <a:pos x="22" y="11"/>
                </a:cxn>
                <a:cxn ang="0">
                  <a:pos x="33" y="11"/>
                </a:cxn>
                <a:cxn ang="0">
                  <a:pos x="34" y="12"/>
                </a:cxn>
                <a:cxn ang="0">
                  <a:pos x="28" y="15"/>
                </a:cxn>
                <a:cxn ang="0">
                  <a:pos x="21" y="18"/>
                </a:cxn>
                <a:cxn ang="0">
                  <a:pos x="16" y="14"/>
                </a:cxn>
                <a:cxn ang="0">
                  <a:pos x="11" y="8"/>
                </a:cxn>
                <a:cxn ang="0">
                  <a:pos x="3" y="6"/>
                </a:cxn>
                <a:cxn ang="0">
                  <a:pos x="2" y="1"/>
                </a:cxn>
                <a:cxn ang="0">
                  <a:pos x="2" y="2"/>
                </a:cxn>
              </a:cxnLst>
              <a:rect l="0" t="0" r="r" b="b"/>
              <a:pathLst>
                <a:path w="37" h="19">
                  <a:moveTo>
                    <a:pt x="2" y="2"/>
                  </a:moveTo>
                  <a:cubicBezTo>
                    <a:pt x="2" y="3"/>
                    <a:pt x="7" y="5"/>
                    <a:pt x="9" y="5"/>
                  </a:cubicBezTo>
                  <a:cubicBezTo>
                    <a:pt x="11" y="4"/>
                    <a:pt x="12" y="4"/>
                    <a:pt x="14" y="6"/>
                  </a:cubicBezTo>
                  <a:cubicBezTo>
                    <a:pt x="17" y="8"/>
                    <a:pt x="18" y="11"/>
                    <a:pt x="22" y="11"/>
                  </a:cubicBezTo>
                  <a:cubicBezTo>
                    <a:pt x="26" y="11"/>
                    <a:pt x="31" y="12"/>
                    <a:pt x="33" y="11"/>
                  </a:cubicBezTo>
                  <a:cubicBezTo>
                    <a:pt x="35" y="9"/>
                    <a:pt x="37" y="11"/>
                    <a:pt x="34" y="12"/>
                  </a:cubicBezTo>
                  <a:cubicBezTo>
                    <a:pt x="32" y="13"/>
                    <a:pt x="31" y="13"/>
                    <a:pt x="28" y="15"/>
                  </a:cubicBezTo>
                  <a:cubicBezTo>
                    <a:pt x="25" y="17"/>
                    <a:pt x="24" y="19"/>
                    <a:pt x="21" y="18"/>
                  </a:cubicBezTo>
                  <a:cubicBezTo>
                    <a:pt x="17" y="17"/>
                    <a:pt x="18" y="19"/>
                    <a:pt x="16" y="14"/>
                  </a:cubicBezTo>
                  <a:cubicBezTo>
                    <a:pt x="13" y="10"/>
                    <a:pt x="16" y="9"/>
                    <a:pt x="11" y="8"/>
                  </a:cubicBezTo>
                  <a:cubicBezTo>
                    <a:pt x="6" y="7"/>
                    <a:pt x="6" y="8"/>
                    <a:pt x="3" y="6"/>
                  </a:cubicBezTo>
                  <a:cubicBezTo>
                    <a:pt x="0" y="4"/>
                    <a:pt x="2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C343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8" name="Freeform 1046"/>
            <p:cNvSpPr>
              <a:spLocks/>
            </p:cNvSpPr>
            <p:nvPr/>
          </p:nvSpPr>
          <p:spPr bwMode="auto">
            <a:xfrm>
              <a:off x="2981859" y="1308353"/>
              <a:ext cx="264886" cy="74061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11" y="0"/>
                </a:cxn>
                <a:cxn ang="0">
                  <a:pos x="20" y="2"/>
                </a:cxn>
                <a:cxn ang="0">
                  <a:pos x="12" y="3"/>
                </a:cxn>
                <a:cxn ang="0">
                  <a:pos x="1" y="6"/>
                </a:cxn>
              </a:cxnLst>
              <a:rect l="0" t="0" r="r" b="b"/>
              <a:pathLst>
                <a:path w="23" h="6">
                  <a:moveTo>
                    <a:pt x="1" y="6"/>
                  </a:moveTo>
                  <a:cubicBezTo>
                    <a:pt x="0" y="6"/>
                    <a:pt x="6" y="0"/>
                    <a:pt x="11" y="0"/>
                  </a:cubicBezTo>
                  <a:cubicBezTo>
                    <a:pt x="16" y="1"/>
                    <a:pt x="18" y="3"/>
                    <a:pt x="20" y="2"/>
                  </a:cubicBezTo>
                  <a:cubicBezTo>
                    <a:pt x="23" y="2"/>
                    <a:pt x="14" y="4"/>
                    <a:pt x="12" y="3"/>
                  </a:cubicBezTo>
                  <a:cubicBezTo>
                    <a:pt x="10" y="2"/>
                    <a:pt x="2" y="6"/>
                    <a:pt x="1" y="6"/>
                  </a:cubicBezTo>
                  <a:close/>
                </a:path>
              </a:pathLst>
            </a:custGeom>
            <a:solidFill>
              <a:srgbClr val="C343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09" name="Freeform 1047"/>
            <p:cNvSpPr>
              <a:spLocks/>
            </p:cNvSpPr>
            <p:nvPr/>
          </p:nvSpPr>
          <p:spPr bwMode="auto">
            <a:xfrm>
              <a:off x="4813030" y="1160232"/>
              <a:ext cx="380054" cy="8640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" y="3"/>
                </a:cxn>
                <a:cxn ang="0">
                  <a:pos x="15" y="1"/>
                </a:cxn>
                <a:cxn ang="0">
                  <a:pos x="27" y="4"/>
                </a:cxn>
                <a:cxn ang="0">
                  <a:pos x="19" y="4"/>
                </a:cxn>
                <a:cxn ang="0">
                  <a:pos x="11" y="4"/>
                </a:cxn>
                <a:cxn ang="0">
                  <a:pos x="0" y="7"/>
                </a:cxn>
              </a:cxnLst>
              <a:rect l="0" t="0" r="r" b="b"/>
              <a:pathLst>
                <a:path w="33" h="7">
                  <a:moveTo>
                    <a:pt x="0" y="7"/>
                  </a:moveTo>
                  <a:cubicBezTo>
                    <a:pt x="0" y="6"/>
                    <a:pt x="3" y="4"/>
                    <a:pt x="6" y="3"/>
                  </a:cubicBezTo>
                  <a:cubicBezTo>
                    <a:pt x="10" y="2"/>
                    <a:pt x="10" y="0"/>
                    <a:pt x="15" y="1"/>
                  </a:cubicBezTo>
                  <a:cubicBezTo>
                    <a:pt x="21" y="3"/>
                    <a:pt x="21" y="3"/>
                    <a:pt x="27" y="4"/>
                  </a:cubicBezTo>
                  <a:cubicBezTo>
                    <a:pt x="33" y="4"/>
                    <a:pt x="22" y="5"/>
                    <a:pt x="19" y="4"/>
                  </a:cubicBezTo>
                  <a:cubicBezTo>
                    <a:pt x="16" y="4"/>
                    <a:pt x="15" y="4"/>
                    <a:pt x="11" y="4"/>
                  </a:cubicBezTo>
                  <a:cubicBezTo>
                    <a:pt x="8" y="5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343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10" name="Freeform 1048"/>
            <p:cNvSpPr>
              <a:spLocks/>
            </p:cNvSpPr>
            <p:nvPr/>
          </p:nvSpPr>
          <p:spPr bwMode="auto">
            <a:xfrm>
              <a:off x="3638344" y="1135343"/>
              <a:ext cx="391571" cy="20984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9" y="10"/>
                </a:cxn>
                <a:cxn ang="0">
                  <a:pos x="28" y="12"/>
                </a:cxn>
                <a:cxn ang="0">
                  <a:pos x="32" y="14"/>
                </a:cxn>
                <a:cxn ang="0">
                  <a:pos x="23" y="15"/>
                </a:cxn>
                <a:cxn ang="0">
                  <a:pos x="16" y="12"/>
                </a:cxn>
                <a:cxn ang="0">
                  <a:pos x="4" y="12"/>
                </a:cxn>
                <a:cxn ang="0">
                  <a:pos x="4" y="10"/>
                </a:cxn>
                <a:cxn ang="0">
                  <a:pos x="11" y="9"/>
                </a:cxn>
                <a:cxn ang="0">
                  <a:pos x="10" y="5"/>
                </a:cxn>
                <a:cxn ang="0">
                  <a:pos x="6" y="3"/>
                </a:cxn>
                <a:cxn ang="0">
                  <a:pos x="2" y="1"/>
                </a:cxn>
                <a:cxn ang="0">
                  <a:pos x="9" y="0"/>
                </a:cxn>
              </a:cxnLst>
              <a:rect l="0" t="0" r="r" b="b"/>
              <a:pathLst>
                <a:path w="34" h="17">
                  <a:moveTo>
                    <a:pt x="9" y="0"/>
                  </a:moveTo>
                  <a:cubicBezTo>
                    <a:pt x="9" y="0"/>
                    <a:pt x="16" y="8"/>
                    <a:pt x="19" y="10"/>
                  </a:cubicBezTo>
                  <a:cubicBezTo>
                    <a:pt x="23" y="12"/>
                    <a:pt x="26" y="13"/>
                    <a:pt x="28" y="12"/>
                  </a:cubicBezTo>
                  <a:cubicBezTo>
                    <a:pt x="31" y="12"/>
                    <a:pt x="34" y="13"/>
                    <a:pt x="32" y="14"/>
                  </a:cubicBezTo>
                  <a:cubicBezTo>
                    <a:pt x="30" y="14"/>
                    <a:pt x="27" y="17"/>
                    <a:pt x="23" y="15"/>
                  </a:cubicBezTo>
                  <a:cubicBezTo>
                    <a:pt x="20" y="13"/>
                    <a:pt x="19" y="12"/>
                    <a:pt x="16" y="12"/>
                  </a:cubicBezTo>
                  <a:cubicBezTo>
                    <a:pt x="12" y="13"/>
                    <a:pt x="6" y="13"/>
                    <a:pt x="4" y="12"/>
                  </a:cubicBezTo>
                  <a:cubicBezTo>
                    <a:pt x="1" y="11"/>
                    <a:pt x="0" y="10"/>
                    <a:pt x="4" y="10"/>
                  </a:cubicBezTo>
                  <a:cubicBezTo>
                    <a:pt x="9" y="11"/>
                    <a:pt x="12" y="12"/>
                    <a:pt x="11" y="9"/>
                  </a:cubicBezTo>
                  <a:cubicBezTo>
                    <a:pt x="11" y="7"/>
                    <a:pt x="12" y="6"/>
                    <a:pt x="10" y="5"/>
                  </a:cubicBezTo>
                  <a:cubicBezTo>
                    <a:pt x="8" y="4"/>
                    <a:pt x="9" y="4"/>
                    <a:pt x="6" y="3"/>
                  </a:cubicBezTo>
                  <a:cubicBezTo>
                    <a:pt x="4" y="1"/>
                    <a:pt x="2" y="1"/>
                    <a:pt x="2" y="1"/>
                  </a:cubicBezTo>
                  <a:cubicBezTo>
                    <a:pt x="2" y="1"/>
                    <a:pt x="9" y="1"/>
                    <a:pt x="9" y="0"/>
                  </a:cubicBezTo>
                  <a:close/>
                </a:path>
              </a:pathLst>
            </a:custGeom>
            <a:solidFill>
              <a:srgbClr val="C343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11" name="Freeform 1049"/>
            <p:cNvSpPr>
              <a:spLocks/>
            </p:cNvSpPr>
            <p:nvPr/>
          </p:nvSpPr>
          <p:spPr bwMode="auto">
            <a:xfrm>
              <a:off x="2901247" y="1999389"/>
              <a:ext cx="149718" cy="13577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9" y="1"/>
                </a:cxn>
                <a:cxn ang="0">
                  <a:pos x="5" y="5"/>
                </a:cxn>
                <a:cxn ang="0">
                  <a:pos x="0" y="11"/>
                </a:cxn>
              </a:cxnLst>
              <a:rect l="0" t="0" r="r" b="b"/>
              <a:pathLst>
                <a:path w="13" h="11">
                  <a:moveTo>
                    <a:pt x="0" y="11"/>
                  </a:moveTo>
                  <a:cubicBezTo>
                    <a:pt x="0" y="11"/>
                    <a:pt x="4" y="2"/>
                    <a:pt x="9" y="1"/>
                  </a:cubicBezTo>
                  <a:cubicBezTo>
                    <a:pt x="13" y="0"/>
                    <a:pt x="7" y="4"/>
                    <a:pt x="5" y="5"/>
                  </a:cubicBezTo>
                  <a:cubicBezTo>
                    <a:pt x="3" y="6"/>
                    <a:pt x="1" y="10"/>
                    <a:pt x="0" y="11"/>
                  </a:cubicBezTo>
                  <a:close/>
                </a:path>
              </a:pathLst>
            </a:custGeom>
            <a:solidFill>
              <a:srgbClr val="C343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12" name="Freeform 1050"/>
            <p:cNvSpPr>
              <a:spLocks/>
            </p:cNvSpPr>
            <p:nvPr/>
          </p:nvSpPr>
          <p:spPr bwMode="auto">
            <a:xfrm>
              <a:off x="3580808" y="1814241"/>
              <a:ext cx="852243" cy="320931"/>
            </a:xfrm>
            <a:custGeom>
              <a:avLst/>
              <a:gdLst/>
              <a:ahLst/>
              <a:cxnLst>
                <a:cxn ang="0">
                  <a:pos x="11" y="18"/>
                </a:cxn>
                <a:cxn ang="0">
                  <a:pos x="26" y="10"/>
                </a:cxn>
                <a:cxn ang="0">
                  <a:pos x="47" y="7"/>
                </a:cxn>
                <a:cxn ang="0">
                  <a:pos x="68" y="1"/>
                </a:cxn>
                <a:cxn ang="0">
                  <a:pos x="53" y="7"/>
                </a:cxn>
                <a:cxn ang="0">
                  <a:pos x="37" y="11"/>
                </a:cxn>
                <a:cxn ang="0">
                  <a:pos x="21" y="13"/>
                </a:cxn>
                <a:cxn ang="0">
                  <a:pos x="14" y="19"/>
                </a:cxn>
                <a:cxn ang="0">
                  <a:pos x="2" y="23"/>
                </a:cxn>
                <a:cxn ang="0">
                  <a:pos x="11" y="18"/>
                </a:cxn>
              </a:cxnLst>
              <a:rect l="0" t="0" r="r" b="b"/>
              <a:pathLst>
                <a:path w="74" h="26">
                  <a:moveTo>
                    <a:pt x="11" y="18"/>
                  </a:moveTo>
                  <a:cubicBezTo>
                    <a:pt x="11" y="17"/>
                    <a:pt x="18" y="11"/>
                    <a:pt x="26" y="10"/>
                  </a:cubicBezTo>
                  <a:cubicBezTo>
                    <a:pt x="35" y="8"/>
                    <a:pt x="39" y="9"/>
                    <a:pt x="47" y="7"/>
                  </a:cubicBezTo>
                  <a:cubicBezTo>
                    <a:pt x="55" y="5"/>
                    <a:pt x="61" y="2"/>
                    <a:pt x="68" y="1"/>
                  </a:cubicBezTo>
                  <a:cubicBezTo>
                    <a:pt x="74" y="0"/>
                    <a:pt x="61" y="3"/>
                    <a:pt x="53" y="7"/>
                  </a:cubicBezTo>
                  <a:cubicBezTo>
                    <a:pt x="45" y="10"/>
                    <a:pt x="43" y="11"/>
                    <a:pt x="37" y="11"/>
                  </a:cubicBezTo>
                  <a:cubicBezTo>
                    <a:pt x="30" y="11"/>
                    <a:pt x="25" y="10"/>
                    <a:pt x="21" y="13"/>
                  </a:cubicBezTo>
                  <a:cubicBezTo>
                    <a:pt x="17" y="17"/>
                    <a:pt x="18" y="17"/>
                    <a:pt x="14" y="19"/>
                  </a:cubicBezTo>
                  <a:cubicBezTo>
                    <a:pt x="9" y="21"/>
                    <a:pt x="4" y="19"/>
                    <a:pt x="2" y="23"/>
                  </a:cubicBezTo>
                  <a:cubicBezTo>
                    <a:pt x="0" y="26"/>
                    <a:pt x="11" y="18"/>
                    <a:pt x="11" y="18"/>
                  </a:cubicBezTo>
                  <a:close/>
                </a:path>
              </a:pathLst>
            </a:custGeom>
            <a:solidFill>
              <a:srgbClr val="C343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13" name="Freeform 1051"/>
            <p:cNvSpPr>
              <a:spLocks/>
            </p:cNvSpPr>
            <p:nvPr/>
          </p:nvSpPr>
          <p:spPr bwMode="auto">
            <a:xfrm>
              <a:off x="3062479" y="1666117"/>
              <a:ext cx="357021" cy="246871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" y="13"/>
                </a:cxn>
                <a:cxn ang="0">
                  <a:pos x="10" y="11"/>
                </a:cxn>
                <a:cxn ang="0">
                  <a:pos x="19" y="8"/>
                </a:cxn>
                <a:cxn ang="0">
                  <a:pos x="21" y="3"/>
                </a:cxn>
                <a:cxn ang="0">
                  <a:pos x="27" y="0"/>
                </a:cxn>
                <a:cxn ang="0">
                  <a:pos x="28" y="2"/>
                </a:cxn>
                <a:cxn ang="0">
                  <a:pos x="23" y="5"/>
                </a:cxn>
                <a:cxn ang="0">
                  <a:pos x="20" y="10"/>
                </a:cxn>
                <a:cxn ang="0">
                  <a:pos x="14" y="12"/>
                </a:cxn>
                <a:cxn ang="0">
                  <a:pos x="7" y="14"/>
                </a:cxn>
                <a:cxn ang="0">
                  <a:pos x="2" y="17"/>
                </a:cxn>
                <a:cxn ang="0">
                  <a:pos x="0" y="19"/>
                </a:cxn>
              </a:cxnLst>
              <a:rect l="0" t="0" r="r" b="b"/>
              <a:pathLst>
                <a:path w="31" h="20">
                  <a:moveTo>
                    <a:pt x="0" y="19"/>
                  </a:moveTo>
                  <a:cubicBezTo>
                    <a:pt x="0" y="18"/>
                    <a:pt x="0" y="14"/>
                    <a:pt x="3" y="13"/>
                  </a:cubicBezTo>
                  <a:cubicBezTo>
                    <a:pt x="7" y="12"/>
                    <a:pt x="5" y="11"/>
                    <a:pt x="10" y="11"/>
                  </a:cubicBezTo>
                  <a:cubicBezTo>
                    <a:pt x="15" y="11"/>
                    <a:pt x="17" y="10"/>
                    <a:pt x="19" y="8"/>
                  </a:cubicBezTo>
                  <a:cubicBezTo>
                    <a:pt x="20" y="7"/>
                    <a:pt x="19" y="5"/>
                    <a:pt x="21" y="3"/>
                  </a:cubicBezTo>
                  <a:cubicBezTo>
                    <a:pt x="24" y="1"/>
                    <a:pt x="23" y="0"/>
                    <a:pt x="27" y="0"/>
                  </a:cubicBezTo>
                  <a:cubicBezTo>
                    <a:pt x="30" y="0"/>
                    <a:pt x="31" y="0"/>
                    <a:pt x="28" y="2"/>
                  </a:cubicBezTo>
                  <a:cubicBezTo>
                    <a:pt x="25" y="3"/>
                    <a:pt x="24" y="2"/>
                    <a:pt x="23" y="5"/>
                  </a:cubicBezTo>
                  <a:cubicBezTo>
                    <a:pt x="22" y="8"/>
                    <a:pt x="23" y="9"/>
                    <a:pt x="20" y="10"/>
                  </a:cubicBezTo>
                  <a:cubicBezTo>
                    <a:pt x="17" y="11"/>
                    <a:pt x="16" y="11"/>
                    <a:pt x="14" y="12"/>
                  </a:cubicBezTo>
                  <a:cubicBezTo>
                    <a:pt x="12" y="12"/>
                    <a:pt x="10" y="12"/>
                    <a:pt x="7" y="14"/>
                  </a:cubicBezTo>
                  <a:cubicBezTo>
                    <a:pt x="5" y="15"/>
                    <a:pt x="4" y="15"/>
                    <a:pt x="2" y="17"/>
                  </a:cubicBezTo>
                  <a:cubicBezTo>
                    <a:pt x="1" y="18"/>
                    <a:pt x="0" y="20"/>
                    <a:pt x="0" y="19"/>
                  </a:cubicBezTo>
                  <a:close/>
                </a:path>
              </a:pathLst>
            </a:custGeom>
            <a:solidFill>
              <a:srgbClr val="C343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14" name="Freeform 1052"/>
            <p:cNvSpPr>
              <a:spLocks/>
            </p:cNvSpPr>
            <p:nvPr/>
          </p:nvSpPr>
          <p:spPr bwMode="auto">
            <a:xfrm>
              <a:off x="4168203" y="1271323"/>
              <a:ext cx="310953" cy="172809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1" y="8"/>
                </a:cxn>
                <a:cxn ang="0">
                  <a:pos x="24" y="1"/>
                </a:cxn>
                <a:cxn ang="0">
                  <a:pos x="26" y="4"/>
                </a:cxn>
                <a:cxn ang="0">
                  <a:pos x="23" y="9"/>
                </a:cxn>
                <a:cxn ang="0">
                  <a:pos x="19" y="13"/>
                </a:cxn>
                <a:cxn ang="0">
                  <a:pos x="2" y="14"/>
                </a:cxn>
              </a:cxnLst>
              <a:rect l="0" t="0" r="r" b="b"/>
              <a:pathLst>
                <a:path w="27" h="14">
                  <a:moveTo>
                    <a:pt x="2" y="14"/>
                  </a:moveTo>
                  <a:cubicBezTo>
                    <a:pt x="0" y="14"/>
                    <a:pt x="18" y="11"/>
                    <a:pt x="21" y="8"/>
                  </a:cubicBezTo>
                  <a:cubicBezTo>
                    <a:pt x="25" y="5"/>
                    <a:pt x="24" y="3"/>
                    <a:pt x="24" y="1"/>
                  </a:cubicBezTo>
                  <a:cubicBezTo>
                    <a:pt x="24" y="0"/>
                    <a:pt x="26" y="2"/>
                    <a:pt x="26" y="4"/>
                  </a:cubicBezTo>
                  <a:cubicBezTo>
                    <a:pt x="27" y="6"/>
                    <a:pt x="23" y="9"/>
                    <a:pt x="23" y="9"/>
                  </a:cubicBezTo>
                  <a:cubicBezTo>
                    <a:pt x="23" y="9"/>
                    <a:pt x="22" y="13"/>
                    <a:pt x="19" y="13"/>
                  </a:cubicBezTo>
                  <a:cubicBezTo>
                    <a:pt x="17" y="14"/>
                    <a:pt x="4" y="14"/>
                    <a:pt x="2" y="14"/>
                  </a:cubicBezTo>
                  <a:close/>
                </a:path>
              </a:pathLst>
            </a:custGeom>
            <a:solidFill>
              <a:srgbClr val="C343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15" name="Freeform 1053"/>
            <p:cNvSpPr>
              <a:spLocks/>
            </p:cNvSpPr>
            <p:nvPr/>
          </p:nvSpPr>
          <p:spPr bwMode="auto">
            <a:xfrm>
              <a:off x="4617249" y="1456274"/>
              <a:ext cx="368537" cy="357962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5" y="22"/>
                </a:cxn>
                <a:cxn ang="0">
                  <a:pos x="20" y="13"/>
                </a:cxn>
                <a:cxn ang="0">
                  <a:pos x="28" y="4"/>
                </a:cxn>
                <a:cxn ang="0">
                  <a:pos x="28" y="7"/>
                </a:cxn>
                <a:cxn ang="0">
                  <a:pos x="22" y="15"/>
                </a:cxn>
                <a:cxn ang="0">
                  <a:pos x="19" y="22"/>
                </a:cxn>
                <a:cxn ang="0">
                  <a:pos x="3" y="28"/>
                </a:cxn>
              </a:cxnLst>
              <a:rect l="0" t="0" r="r" b="b"/>
              <a:pathLst>
                <a:path w="32" h="29">
                  <a:moveTo>
                    <a:pt x="3" y="28"/>
                  </a:moveTo>
                  <a:cubicBezTo>
                    <a:pt x="0" y="27"/>
                    <a:pt x="11" y="26"/>
                    <a:pt x="15" y="22"/>
                  </a:cubicBezTo>
                  <a:cubicBezTo>
                    <a:pt x="18" y="18"/>
                    <a:pt x="19" y="16"/>
                    <a:pt x="20" y="13"/>
                  </a:cubicBezTo>
                  <a:cubicBezTo>
                    <a:pt x="21" y="10"/>
                    <a:pt x="23" y="8"/>
                    <a:pt x="28" y="4"/>
                  </a:cubicBezTo>
                  <a:cubicBezTo>
                    <a:pt x="32" y="0"/>
                    <a:pt x="31" y="5"/>
                    <a:pt x="28" y="7"/>
                  </a:cubicBezTo>
                  <a:cubicBezTo>
                    <a:pt x="25" y="9"/>
                    <a:pt x="23" y="11"/>
                    <a:pt x="22" y="15"/>
                  </a:cubicBezTo>
                  <a:cubicBezTo>
                    <a:pt x="21" y="19"/>
                    <a:pt x="21" y="20"/>
                    <a:pt x="19" y="22"/>
                  </a:cubicBezTo>
                  <a:cubicBezTo>
                    <a:pt x="17" y="23"/>
                    <a:pt x="6" y="29"/>
                    <a:pt x="3" y="28"/>
                  </a:cubicBezTo>
                  <a:close/>
                </a:path>
              </a:pathLst>
            </a:custGeom>
            <a:solidFill>
              <a:srgbClr val="C343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16" name="Freeform 2381"/>
            <p:cNvSpPr>
              <a:spLocks/>
            </p:cNvSpPr>
            <p:nvPr/>
          </p:nvSpPr>
          <p:spPr bwMode="auto">
            <a:xfrm>
              <a:off x="3868652" y="2061109"/>
              <a:ext cx="80618" cy="61717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5" y="1"/>
                </a:cxn>
                <a:cxn ang="0">
                  <a:pos x="5" y="4"/>
                </a:cxn>
              </a:cxnLst>
              <a:rect l="0" t="0" r="r" b="b"/>
              <a:pathLst>
                <a:path w="7" h="5">
                  <a:moveTo>
                    <a:pt x="5" y="4"/>
                  </a:moveTo>
                  <a:cubicBezTo>
                    <a:pt x="3" y="5"/>
                    <a:pt x="2" y="4"/>
                    <a:pt x="1" y="3"/>
                  </a:cubicBezTo>
                  <a:cubicBezTo>
                    <a:pt x="0" y="2"/>
                    <a:pt x="0" y="1"/>
                    <a:pt x="2" y="1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6" y="2"/>
                    <a:pt x="7" y="3"/>
                    <a:pt x="5" y="4"/>
                  </a:cubicBezTo>
                  <a:close/>
                </a:path>
              </a:pathLst>
            </a:custGeom>
            <a:solidFill>
              <a:srgbClr val="FAFF12"/>
            </a:solidFill>
            <a:ln w="0">
              <a:solidFill>
                <a:srgbClr val="14141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  <p:sp>
          <p:nvSpPr>
            <p:cNvPr id="517" name="Freeform 2382"/>
            <p:cNvSpPr>
              <a:spLocks/>
            </p:cNvSpPr>
            <p:nvPr/>
          </p:nvSpPr>
          <p:spPr bwMode="auto">
            <a:xfrm>
              <a:off x="3903202" y="2061107"/>
              <a:ext cx="34550" cy="4937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cubicBezTo>
                    <a:pt x="2" y="4"/>
                    <a:pt x="2" y="3"/>
                    <a:pt x="1" y="3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2"/>
                    <a:pt x="2" y="2"/>
                  </a:cubicBezTo>
                  <a:cubicBezTo>
                    <a:pt x="3" y="2"/>
                    <a:pt x="3" y="3"/>
                    <a:pt x="3" y="4"/>
                  </a:cubicBezTo>
                  <a:close/>
                </a:path>
              </a:pathLst>
            </a:custGeom>
            <a:solidFill>
              <a:srgbClr val="FFA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519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3" name="Group 1977"/>
          <p:cNvGrpSpPr/>
          <p:nvPr/>
        </p:nvGrpSpPr>
        <p:grpSpPr>
          <a:xfrm rot="257222">
            <a:off x="4897388" y="2154282"/>
            <a:ext cx="645162" cy="721560"/>
            <a:chOff x="-1517227" y="4975211"/>
            <a:chExt cx="861640" cy="1077750"/>
          </a:xfrm>
        </p:grpSpPr>
        <p:sp>
          <p:nvSpPr>
            <p:cNvPr id="834" name="AutoShape 12"/>
            <p:cNvSpPr>
              <a:spLocks noChangeArrowheads="1"/>
            </p:cNvSpPr>
            <p:nvPr/>
          </p:nvSpPr>
          <p:spPr bwMode="auto">
            <a:xfrm rot="18483405">
              <a:off x="-1415504" y="5293043"/>
              <a:ext cx="743572" cy="7762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37 w 21600"/>
                <a:gd name="T13" fmla="*/ 0 h 21600"/>
                <a:gd name="T14" fmla="*/ 21463 w 21600"/>
                <a:gd name="T15" fmla="*/ 93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53" y="7225"/>
                  </a:moveTo>
                  <a:cubicBezTo>
                    <a:pt x="3978" y="3938"/>
                    <a:pt x="7218" y="1811"/>
                    <a:pt x="10800" y="1812"/>
                  </a:cubicBezTo>
                  <a:cubicBezTo>
                    <a:pt x="14381" y="1812"/>
                    <a:pt x="17621" y="3938"/>
                    <a:pt x="19046" y="7225"/>
                  </a:cubicBezTo>
                  <a:lnTo>
                    <a:pt x="20709" y="6504"/>
                  </a:lnTo>
                  <a:cubicBezTo>
                    <a:pt x="18997" y="2555"/>
                    <a:pt x="15104" y="-1"/>
                    <a:pt x="10799" y="0"/>
                  </a:cubicBezTo>
                  <a:cubicBezTo>
                    <a:pt x="6495" y="0"/>
                    <a:pt x="2602" y="2555"/>
                    <a:pt x="890" y="6504"/>
                  </a:cubicBezTo>
                  <a:close/>
                </a:path>
              </a:pathLst>
            </a:custGeom>
            <a:solidFill>
              <a:srgbClr val="FFFF00"/>
            </a:solidFill>
            <a:ln w="635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28" dirty="0">
                <a:solidFill>
                  <a:srgbClr val="FFFFFF"/>
                </a:solidFill>
              </a:endParaRPr>
            </a:p>
          </p:txBody>
        </p:sp>
        <p:sp>
          <p:nvSpPr>
            <p:cNvPr id="835" name="Text Box 13"/>
            <p:cNvSpPr txBox="1">
              <a:spLocks noChangeArrowheads="1"/>
            </p:cNvSpPr>
            <p:nvPr/>
          </p:nvSpPr>
          <p:spPr bwMode="auto">
            <a:xfrm rot="18691471">
              <a:off x="-1721497" y="5179481"/>
              <a:ext cx="675721" cy="267182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7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LDLR</a:t>
              </a:r>
              <a:endParaRPr lang="en-US" sz="591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36" name="Group 1977"/>
          <p:cNvGrpSpPr/>
          <p:nvPr/>
        </p:nvGrpSpPr>
        <p:grpSpPr>
          <a:xfrm rot="1538389">
            <a:off x="3971951" y="2847244"/>
            <a:ext cx="710087" cy="682444"/>
            <a:chOff x="-1603942" y="5033629"/>
            <a:chExt cx="948355" cy="1019332"/>
          </a:xfrm>
        </p:grpSpPr>
        <p:sp>
          <p:nvSpPr>
            <p:cNvPr id="837" name="AutoShape 12"/>
            <p:cNvSpPr>
              <a:spLocks noChangeArrowheads="1"/>
            </p:cNvSpPr>
            <p:nvPr/>
          </p:nvSpPr>
          <p:spPr bwMode="auto">
            <a:xfrm rot="18483405">
              <a:off x="-1415504" y="5293043"/>
              <a:ext cx="743572" cy="7762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37 w 21600"/>
                <a:gd name="T13" fmla="*/ 0 h 21600"/>
                <a:gd name="T14" fmla="*/ 21463 w 21600"/>
                <a:gd name="T15" fmla="*/ 93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53" y="7225"/>
                  </a:moveTo>
                  <a:cubicBezTo>
                    <a:pt x="3978" y="3938"/>
                    <a:pt x="7218" y="1811"/>
                    <a:pt x="10800" y="1812"/>
                  </a:cubicBezTo>
                  <a:cubicBezTo>
                    <a:pt x="14381" y="1812"/>
                    <a:pt x="17621" y="3938"/>
                    <a:pt x="19046" y="7225"/>
                  </a:cubicBezTo>
                  <a:lnTo>
                    <a:pt x="20709" y="6504"/>
                  </a:lnTo>
                  <a:cubicBezTo>
                    <a:pt x="18997" y="2555"/>
                    <a:pt x="15104" y="-1"/>
                    <a:pt x="10799" y="0"/>
                  </a:cubicBezTo>
                  <a:cubicBezTo>
                    <a:pt x="6495" y="0"/>
                    <a:pt x="2602" y="2555"/>
                    <a:pt x="890" y="6504"/>
                  </a:cubicBezTo>
                  <a:close/>
                </a:path>
              </a:pathLst>
            </a:custGeom>
            <a:solidFill>
              <a:srgbClr val="0066CC"/>
            </a:solidFill>
            <a:ln w="635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181" dirty="0">
                <a:solidFill>
                  <a:srgbClr val="FFFFFF"/>
                </a:solidFill>
              </a:endParaRPr>
            </a:p>
          </p:txBody>
        </p:sp>
        <p:sp>
          <p:nvSpPr>
            <p:cNvPr id="838" name="Text Box 13"/>
            <p:cNvSpPr txBox="1">
              <a:spLocks noChangeArrowheads="1"/>
            </p:cNvSpPr>
            <p:nvPr/>
          </p:nvSpPr>
          <p:spPr bwMode="auto">
            <a:xfrm rot="18691471">
              <a:off x="-1850885" y="5280572"/>
              <a:ext cx="773230" cy="279343"/>
            </a:xfrm>
            <a:prstGeom prst="rect">
              <a:avLst/>
            </a:prstGeom>
            <a:solidFill>
              <a:srgbClr val="0066CC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759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SR-BI</a:t>
              </a:r>
            </a:p>
          </p:txBody>
        </p:sp>
      </p:grpSp>
      <p:grpSp>
        <p:nvGrpSpPr>
          <p:cNvPr id="840" name="Group 616"/>
          <p:cNvGrpSpPr/>
          <p:nvPr/>
        </p:nvGrpSpPr>
        <p:grpSpPr>
          <a:xfrm rot="641966">
            <a:off x="2917117" y="3232056"/>
            <a:ext cx="528926" cy="687220"/>
            <a:chOff x="1125040" y="2666794"/>
            <a:chExt cx="551360" cy="681599"/>
          </a:xfrm>
        </p:grpSpPr>
        <p:sp>
          <p:nvSpPr>
            <p:cNvPr id="841" name="AutoShape 46"/>
            <p:cNvSpPr>
              <a:spLocks noChangeArrowheads="1"/>
            </p:cNvSpPr>
            <p:nvPr/>
          </p:nvSpPr>
          <p:spPr bwMode="auto">
            <a:xfrm rot="20463262">
              <a:off x="1148611" y="2831702"/>
              <a:ext cx="527789" cy="516691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17 w 21600"/>
                <a:gd name="T13" fmla="*/ 0 h 21600"/>
                <a:gd name="T14" fmla="*/ 21483 w 21600"/>
                <a:gd name="T15" fmla="*/ 938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53" y="7225"/>
                  </a:moveTo>
                  <a:cubicBezTo>
                    <a:pt x="3978" y="3938"/>
                    <a:pt x="7218" y="1811"/>
                    <a:pt x="10800" y="1812"/>
                  </a:cubicBezTo>
                  <a:cubicBezTo>
                    <a:pt x="14381" y="1812"/>
                    <a:pt x="17621" y="3938"/>
                    <a:pt x="19046" y="7225"/>
                  </a:cubicBezTo>
                  <a:lnTo>
                    <a:pt x="20709" y="6504"/>
                  </a:lnTo>
                  <a:cubicBezTo>
                    <a:pt x="18997" y="2555"/>
                    <a:pt x="15104" y="-1"/>
                    <a:pt x="10799" y="0"/>
                  </a:cubicBezTo>
                  <a:cubicBezTo>
                    <a:pt x="6495" y="0"/>
                    <a:pt x="2602" y="2555"/>
                    <a:pt x="890" y="6504"/>
                  </a:cubicBezTo>
                  <a:close/>
                </a:path>
              </a:pathLst>
            </a:custGeom>
            <a:solidFill>
              <a:srgbClr val="FF66CC"/>
            </a:solidFill>
            <a:ln w="38100" algn="ctr">
              <a:solidFill>
                <a:srgbClr val="FF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 dirty="0">
                <a:solidFill>
                  <a:prstClr val="white"/>
                </a:solidFill>
              </a:endParaRPr>
            </a:p>
          </p:txBody>
        </p:sp>
        <p:sp>
          <p:nvSpPr>
            <p:cNvPr id="842" name="TextBox 841"/>
            <p:cNvSpPr txBox="1"/>
            <p:nvPr/>
          </p:nvSpPr>
          <p:spPr>
            <a:xfrm rot="20958034">
              <a:off x="1125040" y="2666794"/>
              <a:ext cx="478281" cy="244207"/>
            </a:xfrm>
            <a:prstGeom prst="rect">
              <a:avLst/>
            </a:prstGeom>
            <a:solidFill>
              <a:srgbClr val="FF66CC"/>
            </a:solidFill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LRP</a:t>
              </a:r>
            </a:p>
          </p:txBody>
        </p:sp>
      </p:grpSp>
      <p:pic>
        <p:nvPicPr>
          <p:cNvPr id="843" name="Picture 49" descr="C_Po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8800" y="1936261"/>
            <a:ext cx="202525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7" name="Freeform 240"/>
          <p:cNvSpPr>
            <a:spLocks/>
          </p:cNvSpPr>
          <p:nvPr/>
        </p:nvSpPr>
        <p:spPr bwMode="auto">
          <a:xfrm rot="10800000" flipV="1">
            <a:off x="2553905" y="3808301"/>
            <a:ext cx="389147" cy="235411"/>
          </a:xfrm>
          <a:custGeom>
            <a:avLst/>
            <a:gdLst>
              <a:gd name="T0" fmla="*/ 0 w 768"/>
              <a:gd name="T1" fmla="*/ 2147483647 h 576"/>
              <a:gd name="T2" fmla="*/ 2147483647 w 768"/>
              <a:gd name="T3" fmla="*/ 2147483647 h 576"/>
              <a:gd name="T4" fmla="*/ 2147483647 w 768"/>
              <a:gd name="T5" fmla="*/ 2147483647 h 576"/>
              <a:gd name="T6" fmla="*/ 2147483647 w 768"/>
              <a:gd name="T7" fmla="*/ 2147483647 h 576"/>
              <a:gd name="T8" fmla="*/ 2147483647 w 768"/>
              <a:gd name="T9" fmla="*/ 2147483647 h 576"/>
              <a:gd name="T10" fmla="*/ 2147483647 w 768"/>
              <a:gd name="T11" fmla="*/ 2147483647 h 576"/>
              <a:gd name="T12" fmla="*/ 2147483647 w 768"/>
              <a:gd name="T13" fmla="*/ 2147483647 h 576"/>
              <a:gd name="T14" fmla="*/ 2147483647 w 768"/>
              <a:gd name="T15" fmla="*/ 0 h 5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68"/>
              <a:gd name="T25" fmla="*/ 0 h 576"/>
              <a:gd name="T26" fmla="*/ 768 w 768"/>
              <a:gd name="T27" fmla="*/ 576 h 5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68" h="576">
                <a:moveTo>
                  <a:pt x="0" y="576"/>
                </a:moveTo>
                <a:cubicBezTo>
                  <a:pt x="42" y="574"/>
                  <a:pt x="182" y="570"/>
                  <a:pt x="252" y="564"/>
                </a:cubicBezTo>
                <a:cubicBezTo>
                  <a:pt x="322" y="558"/>
                  <a:pt x="368" y="552"/>
                  <a:pt x="420" y="540"/>
                </a:cubicBezTo>
                <a:cubicBezTo>
                  <a:pt x="472" y="528"/>
                  <a:pt x="525" y="514"/>
                  <a:pt x="564" y="492"/>
                </a:cubicBezTo>
                <a:cubicBezTo>
                  <a:pt x="603" y="470"/>
                  <a:pt x="630" y="444"/>
                  <a:pt x="656" y="408"/>
                </a:cubicBezTo>
                <a:cubicBezTo>
                  <a:pt x="682" y="372"/>
                  <a:pt x="704" y="320"/>
                  <a:pt x="720" y="276"/>
                </a:cubicBezTo>
                <a:cubicBezTo>
                  <a:pt x="736" y="232"/>
                  <a:pt x="744" y="190"/>
                  <a:pt x="752" y="144"/>
                </a:cubicBezTo>
                <a:cubicBezTo>
                  <a:pt x="760" y="98"/>
                  <a:pt x="765" y="30"/>
                  <a:pt x="768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sz="1519" dirty="0">
              <a:solidFill>
                <a:srgbClr val="000000"/>
              </a:solidFill>
            </a:endParaRPr>
          </a:p>
        </p:txBody>
      </p:sp>
      <p:sp>
        <p:nvSpPr>
          <p:cNvPr id="848" name="Freeform 222"/>
          <p:cNvSpPr>
            <a:spLocks/>
          </p:cNvSpPr>
          <p:nvPr/>
        </p:nvSpPr>
        <p:spPr bwMode="auto">
          <a:xfrm rot="15541079">
            <a:off x="3177906" y="3468331"/>
            <a:ext cx="280141" cy="274354"/>
          </a:xfrm>
          <a:custGeom>
            <a:avLst/>
            <a:gdLst>
              <a:gd name="T0" fmla="*/ 0 w 288"/>
              <a:gd name="T1" fmla="*/ 0 h 1"/>
              <a:gd name="T2" fmla="*/ 2147483647 w 288"/>
              <a:gd name="T3" fmla="*/ 0 h 1"/>
              <a:gd name="T4" fmla="*/ 0 60000 65536"/>
              <a:gd name="T5" fmla="*/ 0 60000 65536"/>
              <a:gd name="T6" fmla="*/ 0 w 288"/>
              <a:gd name="T7" fmla="*/ 0 h 1"/>
              <a:gd name="T8" fmla="*/ 288 w 2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1">
                <a:moveTo>
                  <a:pt x="0" y="0"/>
                </a:moveTo>
                <a:lnTo>
                  <a:pt x="288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519" dirty="0">
              <a:solidFill>
                <a:srgbClr val="000000"/>
              </a:solidFill>
            </a:endParaRPr>
          </a:p>
        </p:txBody>
      </p:sp>
      <p:grpSp>
        <p:nvGrpSpPr>
          <p:cNvPr id="849" name="Group 434"/>
          <p:cNvGrpSpPr/>
          <p:nvPr/>
        </p:nvGrpSpPr>
        <p:grpSpPr>
          <a:xfrm>
            <a:off x="2812146" y="3552274"/>
            <a:ext cx="558919" cy="346183"/>
            <a:chOff x="7848600" y="457201"/>
            <a:chExt cx="588820" cy="410290"/>
          </a:xfrm>
          <a:noFill/>
        </p:grpSpPr>
        <p:sp>
          <p:nvSpPr>
            <p:cNvPr id="850" name="TextBox 849"/>
            <p:cNvSpPr txBox="1"/>
            <p:nvPr/>
          </p:nvSpPr>
          <p:spPr>
            <a:xfrm>
              <a:off x="7848600" y="457201"/>
              <a:ext cx="533400" cy="27867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28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LPL </a:t>
              </a:r>
            </a:p>
          </p:txBody>
        </p:sp>
        <p:sp>
          <p:nvSpPr>
            <p:cNvPr id="851" name="TextBox 850"/>
            <p:cNvSpPr txBox="1"/>
            <p:nvPr/>
          </p:nvSpPr>
          <p:spPr>
            <a:xfrm>
              <a:off x="7904020" y="588820"/>
              <a:ext cx="533400" cy="27867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28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HL </a:t>
              </a:r>
            </a:p>
          </p:txBody>
        </p:sp>
      </p:grpSp>
      <p:sp>
        <p:nvSpPr>
          <p:cNvPr id="857" name="TextBox 616"/>
          <p:cNvSpPr txBox="1">
            <a:spLocks noChangeArrowheads="1"/>
          </p:cNvSpPr>
          <p:nvPr/>
        </p:nvSpPr>
        <p:spPr bwMode="auto">
          <a:xfrm>
            <a:off x="3598891" y="1512527"/>
            <a:ext cx="906358" cy="40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2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</a:p>
        </p:txBody>
      </p:sp>
      <p:sp>
        <p:nvSpPr>
          <p:cNvPr id="858" name="TextBox 617"/>
          <p:cNvSpPr txBox="1">
            <a:spLocks noChangeArrowheads="1"/>
          </p:cNvSpPr>
          <p:nvPr/>
        </p:nvSpPr>
        <p:spPr bwMode="auto">
          <a:xfrm>
            <a:off x="1178624" y="2019405"/>
            <a:ext cx="1465373" cy="40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2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Intestine</a:t>
            </a:r>
            <a:endParaRPr lang="en-US" sz="3038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6" name="Rectangle 6"/>
          <p:cNvSpPr>
            <a:spLocks noChangeArrowheads="1"/>
          </p:cNvSpPr>
          <p:nvPr/>
        </p:nvSpPr>
        <p:spPr bwMode="auto">
          <a:xfrm>
            <a:off x="-32838" y="1139340"/>
            <a:ext cx="12224838" cy="111007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519" dirty="0">
              <a:solidFill>
                <a:srgbClr val="000000"/>
              </a:solidFill>
            </a:endParaRPr>
          </a:p>
        </p:txBody>
      </p:sp>
      <p:grpSp>
        <p:nvGrpSpPr>
          <p:cNvPr id="576" name="Group 575"/>
          <p:cNvGrpSpPr/>
          <p:nvPr/>
        </p:nvGrpSpPr>
        <p:grpSpPr>
          <a:xfrm>
            <a:off x="2770155" y="3866536"/>
            <a:ext cx="1669947" cy="1389528"/>
            <a:chOff x="1766316" y="3850576"/>
            <a:chExt cx="1979197" cy="1646848"/>
          </a:xfrm>
        </p:grpSpPr>
        <p:pic>
          <p:nvPicPr>
            <p:cNvPr id="577" name="Picture 57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93068">
              <a:off x="1866530" y="3850576"/>
              <a:ext cx="1273578" cy="1273579"/>
            </a:xfrm>
            <a:prstGeom prst="rect">
              <a:avLst/>
            </a:prstGeom>
          </p:spPr>
        </p:pic>
        <p:sp>
          <p:nvSpPr>
            <p:cNvPr id="578" name="TextBox 577"/>
            <p:cNvSpPr txBox="1"/>
            <p:nvPr/>
          </p:nvSpPr>
          <p:spPr>
            <a:xfrm>
              <a:off x="2290377" y="3853524"/>
              <a:ext cx="987673" cy="247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59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B-48</a:t>
              </a:r>
            </a:p>
          </p:txBody>
        </p:sp>
        <p:grpSp>
          <p:nvGrpSpPr>
            <p:cNvPr id="579" name="Group 578"/>
            <p:cNvGrpSpPr/>
            <p:nvPr/>
          </p:nvGrpSpPr>
          <p:grpSpPr>
            <a:xfrm>
              <a:off x="2054092" y="4266440"/>
              <a:ext cx="1195604" cy="675777"/>
              <a:chOff x="3913483" y="3105152"/>
              <a:chExt cx="1752600" cy="990600"/>
            </a:xfrm>
          </p:grpSpPr>
          <p:sp>
            <p:nvSpPr>
              <p:cNvPr id="584" name="Oval 583"/>
              <p:cNvSpPr/>
              <p:nvPr/>
            </p:nvSpPr>
            <p:spPr>
              <a:xfrm>
                <a:off x="4065270" y="3105152"/>
                <a:ext cx="1089660" cy="99060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1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85" name="TextBox 584"/>
              <p:cNvSpPr txBox="1"/>
              <p:nvPr/>
            </p:nvSpPr>
            <p:spPr>
              <a:xfrm>
                <a:off x="3913483" y="3394005"/>
                <a:ext cx="1752600" cy="397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86" b="1" dirty="0">
                    <a:solidFill>
                      <a:srgbClr val="EEECE1"/>
                    </a:solidFill>
                    <a:latin typeface="Arial" panose="020B0604020202020204" pitchFamily="34" charset="0"/>
                  </a:rPr>
                  <a:t>Triglyerides</a:t>
                </a:r>
              </a:p>
            </p:txBody>
          </p:sp>
        </p:grpSp>
        <p:sp>
          <p:nvSpPr>
            <p:cNvPr id="580" name="TextBox 579"/>
            <p:cNvSpPr txBox="1"/>
            <p:nvPr/>
          </p:nvSpPr>
          <p:spPr>
            <a:xfrm>
              <a:off x="1766316" y="4305086"/>
              <a:ext cx="847018" cy="21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91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C-III</a:t>
              </a:r>
            </a:p>
          </p:txBody>
        </p:sp>
        <p:grpSp>
          <p:nvGrpSpPr>
            <p:cNvPr id="581" name="Group 580"/>
            <p:cNvGrpSpPr/>
            <p:nvPr/>
          </p:nvGrpSpPr>
          <p:grpSpPr>
            <a:xfrm>
              <a:off x="2846290" y="4294033"/>
              <a:ext cx="899223" cy="1203391"/>
              <a:chOff x="3400490" y="4294033"/>
              <a:chExt cx="899223" cy="1203391"/>
            </a:xfrm>
          </p:grpSpPr>
          <p:pic>
            <p:nvPicPr>
              <p:cNvPr id="582" name="Picture 581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00490" y="4294033"/>
                <a:ext cx="458375" cy="120339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83" name="TextBox 582"/>
              <p:cNvSpPr txBox="1"/>
              <p:nvPr/>
            </p:nvSpPr>
            <p:spPr>
              <a:xfrm>
                <a:off x="3452695" y="4338423"/>
                <a:ext cx="847018" cy="294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13" b="1" dirty="0">
                    <a:solidFill>
                      <a:prstClr val="white"/>
                    </a:solidFill>
                    <a:latin typeface="Arial" panose="020B0604020202020204" pitchFamily="34" charset="0"/>
                  </a:rPr>
                  <a:t> 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347856" y="1927515"/>
            <a:ext cx="1710827" cy="1434761"/>
            <a:chOff x="5347856" y="1927515"/>
            <a:chExt cx="1710827" cy="1434761"/>
          </a:xfrm>
        </p:grpSpPr>
        <p:pic>
          <p:nvPicPr>
            <p:cNvPr id="587" name="Picture 58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93068">
              <a:off x="5434481" y="1927515"/>
              <a:ext cx="1100887" cy="1109563"/>
            </a:xfrm>
            <a:prstGeom prst="rect">
              <a:avLst/>
            </a:prstGeom>
          </p:spPr>
        </p:pic>
        <p:sp>
          <p:nvSpPr>
            <p:cNvPr id="588" name="TextBox 587"/>
            <p:cNvSpPr txBox="1"/>
            <p:nvPr/>
          </p:nvSpPr>
          <p:spPr>
            <a:xfrm>
              <a:off x="5765983" y="1930083"/>
              <a:ext cx="853749" cy="215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59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B-100</a:t>
              </a:r>
            </a:p>
          </p:txBody>
        </p:sp>
        <p:grpSp>
          <p:nvGrpSpPr>
            <p:cNvPr id="589" name="Group 588"/>
            <p:cNvGrpSpPr/>
            <p:nvPr/>
          </p:nvGrpSpPr>
          <p:grpSpPr>
            <a:xfrm>
              <a:off x="5597239" y="2289823"/>
              <a:ext cx="1033540" cy="588748"/>
              <a:chOff x="3914557" y="3105152"/>
              <a:chExt cx="1752693" cy="990600"/>
            </a:xfrm>
          </p:grpSpPr>
          <p:sp>
            <p:nvSpPr>
              <p:cNvPr id="594" name="Oval 593"/>
              <p:cNvSpPr/>
              <p:nvPr/>
            </p:nvSpPr>
            <p:spPr>
              <a:xfrm>
                <a:off x="4065270" y="3105152"/>
                <a:ext cx="1089660" cy="99060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1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95" name="TextBox 594"/>
              <p:cNvSpPr txBox="1"/>
              <p:nvPr/>
            </p:nvSpPr>
            <p:spPr>
              <a:xfrm>
                <a:off x="3914557" y="3404678"/>
                <a:ext cx="1752693" cy="386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86" b="1" dirty="0">
                    <a:solidFill>
                      <a:srgbClr val="EEECE1"/>
                    </a:solidFill>
                    <a:latin typeface="Arial" panose="020B0604020202020204" pitchFamily="34" charset="0"/>
                  </a:rPr>
                  <a:t>Triglyerides</a:t>
                </a:r>
              </a:p>
            </p:txBody>
          </p:sp>
        </p:grpSp>
        <p:sp>
          <p:nvSpPr>
            <p:cNvPr id="590" name="TextBox 589"/>
            <p:cNvSpPr txBox="1"/>
            <p:nvPr/>
          </p:nvSpPr>
          <p:spPr>
            <a:xfrm>
              <a:off x="5347856" y="2323492"/>
              <a:ext cx="732166" cy="189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91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C-III</a:t>
              </a:r>
            </a:p>
          </p:txBody>
        </p:sp>
        <p:grpSp>
          <p:nvGrpSpPr>
            <p:cNvPr id="591" name="Group 590"/>
            <p:cNvGrpSpPr/>
            <p:nvPr/>
          </p:nvGrpSpPr>
          <p:grpSpPr>
            <a:xfrm>
              <a:off x="6281390" y="2313862"/>
              <a:ext cx="777293" cy="1048414"/>
              <a:chOff x="3400490" y="4294033"/>
              <a:chExt cx="899223" cy="1203391"/>
            </a:xfrm>
          </p:grpSpPr>
          <p:pic>
            <p:nvPicPr>
              <p:cNvPr id="592" name="Picture 591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00490" y="4294033"/>
                <a:ext cx="458375" cy="120339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93" name="TextBox 592"/>
              <p:cNvSpPr txBox="1"/>
              <p:nvPr/>
            </p:nvSpPr>
            <p:spPr>
              <a:xfrm>
                <a:off x="3452695" y="4338423"/>
                <a:ext cx="847018" cy="294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13" b="1" dirty="0">
                    <a:solidFill>
                      <a:prstClr val="white"/>
                    </a:solidFill>
                    <a:latin typeface="Arial" panose="020B0604020202020204" pitchFamily="34" charset="0"/>
                  </a:rPr>
                  <a:t> E</a:t>
                </a:r>
              </a:p>
            </p:txBody>
          </p:sp>
        </p:grpSp>
      </p:grpSp>
      <p:sp>
        <p:nvSpPr>
          <p:cNvPr id="115" name="Freeform 114"/>
          <p:cNvSpPr/>
          <p:nvPr/>
        </p:nvSpPr>
        <p:spPr>
          <a:xfrm rot="1200000">
            <a:off x="5173865" y="2064867"/>
            <a:ext cx="329249" cy="12814"/>
          </a:xfrm>
          <a:custGeom>
            <a:avLst/>
            <a:gdLst>
              <a:gd name="connsiteX0" fmla="*/ 0 w 390221"/>
              <a:gd name="connsiteY0" fmla="*/ 0 h 15187"/>
              <a:gd name="connsiteX1" fmla="*/ 346363 w 390221"/>
              <a:gd name="connsiteY1" fmla="*/ 13855 h 15187"/>
              <a:gd name="connsiteX2" fmla="*/ 374073 w 390221"/>
              <a:gd name="connsiteY2" fmla="*/ 13855 h 1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221" h="15187">
                <a:moveTo>
                  <a:pt x="0" y="0"/>
                </a:moveTo>
                <a:lnTo>
                  <a:pt x="346363" y="13855"/>
                </a:lnTo>
                <a:cubicBezTo>
                  <a:pt x="408708" y="16164"/>
                  <a:pt x="391390" y="15009"/>
                  <a:pt x="374073" y="13855"/>
                </a:cubicBezTo>
              </a:path>
            </a:pathLst>
          </a:custGeom>
          <a:solidFill>
            <a:schemeClr val="tx1"/>
          </a:solidFill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>
              <a:solidFill>
                <a:prstClr val="white"/>
              </a:solidFill>
            </a:endParaRPr>
          </a:p>
        </p:txBody>
      </p:sp>
      <p:sp>
        <p:nvSpPr>
          <p:cNvPr id="596" name="Freeform 595"/>
          <p:cNvSpPr/>
          <p:nvPr/>
        </p:nvSpPr>
        <p:spPr>
          <a:xfrm rot="840000">
            <a:off x="7173810" y="2616572"/>
            <a:ext cx="329249" cy="12814"/>
          </a:xfrm>
          <a:custGeom>
            <a:avLst/>
            <a:gdLst>
              <a:gd name="connsiteX0" fmla="*/ 0 w 390221"/>
              <a:gd name="connsiteY0" fmla="*/ 0 h 15187"/>
              <a:gd name="connsiteX1" fmla="*/ 346363 w 390221"/>
              <a:gd name="connsiteY1" fmla="*/ 13855 h 15187"/>
              <a:gd name="connsiteX2" fmla="*/ 374073 w 390221"/>
              <a:gd name="connsiteY2" fmla="*/ 13855 h 1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221" h="15187">
                <a:moveTo>
                  <a:pt x="0" y="0"/>
                </a:moveTo>
                <a:lnTo>
                  <a:pt x="346363" y="13855"/>
                </a:lnTo>
                <a:cubicBezTo>
                  <a:pt x="408708" y="16164"/>
                  <a:pt x="391390" y="15009"/>
                  <a:pt x="374073" y="1385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>
              <a:solidFill>
                <a:prstClr val="white"/>
              </a:solidFill>
            </a:endParaRPr>
          </a:p>
        </p:txBody>
      </p:sp>
      <p:sp>
        <p:nvSpPr>
          <p:cNvPr id="599" name="Freeform 598"/>
          <p:cNvSpPr/>
          <p:nvPr/>
        </p:nvSpPr>
        <p:spPr>
          <a:xfrm rot="120000">
            <a:off x="6693835" y="2568975"/>
            <a:ext cx="329249" cy="12814"/>
          </a:xfrm>
          <a:custGeom>
            <a:avLst/>
            <a:gdLst>
              <a:gd name="connsiteX0" fmla="*/ 0 w 390221"/>
              <a:gd name="connsiteY0" fmla="*/ 0 h 15187"/>
              <a:gd name="connsiteX1" fmla="*/ 346363 w 390221"/>
              <a:gd name="connsiteY1" fmla="*/ 13855 h 15187"/>
              <a:gd name="connsiteX2" fmla="*/ 374073 w 390221"/>
              <a:gd name="connsiteY2" fmla="*/ 13855 h 1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221" h="15187">
                <a:moveTo>
                  <a:pt x="0" y="0"/>
                </a:moveTo>
                <a:lnTo>
                  <a:pt x="346363" y="13855"/>
                </a:lnTo>
                <a:cubicBezTo>
                  <a:pt x="408708" y="16164"/>
                  <a:pt x="391390" y="15009"/>
                  <a:pt x="374073" y="13855"/>
                </a:cubicBezTo>
              </a:path>
            </a:pathLst>
          </a:custGeom>
          <a:solidFill>
            <a:schemeClr val="tx1"/>
          </a:solidFill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>
              <a:solidFill>
                <a:prstClr val="white"/>
              </a:solidFill>
            </a:endParaRPr>
          </a:p>
        </p:txBody>
      </p:sp>
      <p:sp>
        <p:nvSpPr>
          <p:cNvPr id="600" name="Freeform 599"/>
          <p:cNvSpPr/>
          <p:nvPr/>
        </p:nvSpPr>
        <p:spPr>
          <a:xfrm rot="1740000">
            <a:off x="8523404" y="2999667"/>
            <a:ext cx="329249" cy="12814"/>
          </a:xfrm>
          <a:custGeom>
            <a:avLst/>
            <a:gdLst>
              <a:gd name="connsiteX0" fmla="*/ 0 w 390221"/>
              <a:gd name="connsiteY0" fmla="*/ 0 h 15187"/>
              <a:gd name="connsiteX1" fmla="*/ 346363 w 390221"/>
              <a:gd name="connsiteY1" fmla="*/ 13855 h 15187"/>
              <a:gd name="connsiteX2" fmla="*/ 374073 w 390221"/>
              <a:gd name="connsiteY2" fmla="*/ 13855 h 1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221" h="15187">
                <a:moveTo>
                  <a:pt x="0" y="0"/>
                </a:moveTo>
                <a:lnTo>
                  <a:pt x="346363" y="13855"/>
                </a:lnTo>
                <a:cubicBezTo>
                  <a:pt x="408708" y="16164"/>
                  <a:pt x="391390" y="15009"/>
                  <a:pt x="374073" y="13855"/>
                </a:cubicBezTo>
              </a:path>
            </a:pathLst>
          </a:custGeom>
          <a:solidFill>
            <a:schemeClr val="tx1"/>
          </a:solidFill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>
              <a:solidFill>
                <a:prstClr val="white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7532713" y="2087499"/>
            <a:ext cx="1103122" cy="1351079"/>
            <a:chOff x="7798770" y="1839071"/>
            <a:chExt cx="1307404" cy="1601279"/>
          </a:xfrm>
        </p:grpSpPr>
        <p:graphicFrame>
          <p:nvGraphicFramePr>
            <p:cNvPr id="116" name="Object 115"/>
            <p:cNvGraphicFramePr>
              <a:graphicFrameLocks noChangeAspect="1"/>
            </p:cNvGraphicFramePr>
            <p:nvPr>
              <p:extLst/>
            </p:nvPr>
          </p:nvGraphicFramePr>
          <p:xfrm>
            <a:off x="7798770" y="1839071"/>
            <a:ext cx="1202951" cy="1601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6" name="Image" r:id="rId8" imgW="1917360" imgH="2552040" progId="Photoshop.Image.12">
                    <p:embed/>
                  </p:oleObj>
                </mc:Choice>
                <mc:Fallback>
                  <p:oleObj name="Image" r:id="rId8" imgW="1917360" imgH="2552040" progId="Photoshop.Image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798770" y="1839071"/>
                          <a:ext cx="1202951" cy="16012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8" name="TextBox 597"/>
            <p:cNvSpPr txBox="1"/>
            <p:nvPr/>
          </p:nvSpPr>
          <p:spPr>
            <a:xfrm>
              <a:off x="7960991" y="2538638"/>
              <a:ext cx="1077393" cy="263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44" b="1" dirty="0">
                  <a:solidFill>
                    <a:srgbClr val="EEECE1"/>
                  </a:solidFill>
                  <a:latin typeface="Arial" panose="020B0604020202020204" pitchFamily="34" charset="0"/>
                </a:rPr>
                <a:t>Cholesterol</a:t>
              </a:r>
            </a:p>
          </p:txBody>
        </p:sp>
        <p:sp>
          <p:nvSpPr>
            <p:cNvPr id="601" name="TextBox 600"/>
            <p:cNvSpPr txBox="1"/>
            <p:nvPr/>
          </p:nvSpPr>
          <p:spPr>
            <a:xfrm>
              <a:off x="8118501" y="1937460"/>
              <a:ext cx="987673" cy="247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59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B-100</a:t>
              </a:r>
            </a:p>
          </p:txBody>
        </p:sp>
      </p:grpSp>
      <p:pic>
        <p:nvPicPr>
          <p:cNvPr id="548" name="Picture 547" descr="MACROPHAGE-V-3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15823245">
            <a:off x="8890408" y="2620213"/>
            <a:ext cx="1564881" cy="1689512"/>
          </a:xfrm>
          <a:prstGeom prst="rect">
            <a:avLst/>
          </a:prstGeom>
        </p:spPr>
      </p:pic>
      <p:sp>
        <p:nvSpPr>
          <p:cNvPr id="549" name="AutoShape 12"/>
          <p:cNvSpPr>
            <a:spLocks noChangeArrowheads="1"/>
          </p:cNvSpPr>
          <p:nvPr/>
        </p:nvSpPr>
        <p:spPr bwMode="auto">
          <a:xfrm rot="4417916">
            <a:off x="8357803" y="3389115"/>
            <a:ext cx="685141" cy="63674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37 w 21600"/>
              <a:gd name="T13" fmla="*/ 0 h 21600"/>
              <a:gd name="T14" fmla="*/ 21463 w 21600"/>
              <a:gd name="T15" fmla="*/ 939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553" y="7225"/>
                </a:moveTo>
                <a:cubicBezTo>
                  <a:pt x="3978" y="3938"/>
                  <a:pt x="7218" y="1811"/>
                  <a:pt x="10800" y="1812"/>
                </a:cubicBezTo>
                <a:cubicBezTo>
                  <a:pt x="14381" y="1812"/>
                  <a:pt x="17621" y="3938"/>
                  <a:pt x="19046" y="7225"/>
                </a:cubicBezTo>
                <a:lnTo>
                  <a:pt x="20709" y="6504"/>
                </a:lnTo>
                <a:cubicBezTo>
                  <a:pt x="18997" y="2555"/>
                  <a:pt x="15104" y="-1"/>
                  <a:pt x="10799" y="0"/>
                </a:cubicBezTo>
                <a:cubicBezTo>
                  <a:pt x="6495" y="0"/>
                  <a:pt x="2602" y="2555"/>
                  <a:pt x="890" y="6504"/>
                </a:cubicBezTo>
                <a:close/>
              </a:path>
            </a:pathLst>
          </a:custGeom>
          <a:solidFill>
            <a:srgbClr val="92D050"/>
          </a:solidFill>
          <a:ln w="5715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519" dirty="0">
              <a:solidFill>
                <a:srgbClr val="FFFFFF"/>
              </a:solidFill>
            </a:endParaRPr>
          </a:p>
        </p:txBody>
      </p:sp>
      <p:sp>
        <p:nvSpPr>
          <p:cNvPr id="550" name="Text Box 13"/>
          <p:cNvSpPr txBox="1">
            <a:spLocks noChangeArrowheads="1"/>
          </p:cNvSpPr>
          <p:nvPr/>
        </p:nvSpPr>
        <p:spPr bwMode="auto">
          <a:xfrm>
            <a:off x="8427373" y="3521770"/>
            <a:ext cx="786992" cy="253916"/>
          </a:xfrm>
          <a:prstGeom prst="rect">
            <a:avLst/>
          </a:prstGeom>
          <a:solidFill>
            <a:srgbClr val="92D050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ABCG1</a:t>
            </a:r>
            <a:endParaRPr lang="en-US" sz="844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3" name="Picture 5" descr="C_Po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21629" y="2910012"/>
            <a:ext cx="1061531" cy="108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8" name="AutoShape 12"/>
          <p:cNvSpPr>
            <a:spLocks noChangeArrowheads="1"/>
          </p:cNvSpPr>
          <p:nvPr/>
        </p:nvSpPr>
        <p:spPr bwMode="auto">
          <a:xfrm rot="21458174">
            <a:off x="8970488" y="4187928"/>
            <a:ext cx="689563" cy="693099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37 w 21600"/>
              <a:gd name="T13" fmla="*/ 0 h 21600"/>
              <a:gd name="T14" fmla="*/ 21463 w 21600"/>
              <a:gd name="T15" fmla="*/ 939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553" y="7225"/>
                </a:moveTo>
                <a:cubicBezTo>
                  <a:pt x="3978" y="3938"/>
                  <a:pt x="7218" y="1811"/>
                  <a:pt x="10800" y="1812"/>
                </a:cubicBezTo>
                <a:cubicBezTo>
                  <a:pt x="14381" y="1812"/>
                  <a:pt x="17621" y="3938"/>
                  <a:pt x="19046" y="7225"/>
                </a:cubicBezTo>
                <a:lnTo>
                  <a:pt x="20709" y="6504"/>
                </a:lnTo>
                <a:cubicBezTo>
                  <a:pt x="18997" y="2555"/>
                  <a:pt x="15104" y="-1"/>
                  <a:pt x="10799" y="0"/>
                </a:cubicBezTo>
                <a:cubicBezTo>
                  <a:pt x="6495" y="0"/>
                  <a:pt x="2602" y="2555"/>
                  <a:pt x="890" y="6504"/>
                </a:cubicBezTo>
                <a:close/>
              </a:path>
            </a:pathLst>
          </a:custGeom>
          <a:solidFill>
            <a:srgbClr val="FFFF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519" dirty="0">
              <a:solidFill>
                <a:srgbClr val="000000"/>
              </a:solidFill>
            </a:endParaRPr>
          </a:p>
        </p:txBody>
      </p:sp>
      <p:sp>
        <p:nvSpPr>
          <p:cNvPr id="559" name="Text Box 13"/>
          <p:cNvSpPr txBox="1">
            <a:spLocks noChangeArrowheads="1"/>
          </p:cNvSpPr>
          <p:nvPr/>
        </p:nvSpPr>
        <p:spPr bwMode="auto">
          <a:xfrm rot="66240">
            <a:off x="8993099" y="3952140"/>
            <a:ext cx="737725" cy="253916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ABCA1</a:t>
            </a:r>
            <a:endParaRPr lang="en-US" sz="844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62" name="Picture 223" descr="CD3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9203790">
            <a:off x="8663654" y="2932840"/>
            <a:ext cx="604697" cy="39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95601" y="4919832"/>
            <a:ext cx="1282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charset="0"/>
              </a:rPr>
              <a:t>Chylomicron</a:t>
            </a:r>
          </a:p>
        </p:txBody>
      </p:sp>
      <p:sp>
        <p:nvSpPr>
          <p:cNvPr id="735" name="TextBox 734"/>
          <p:cNvSpPr txBox="1"/>
          <p:nvPr/>
        </p:nvSpPr>
        <p:spPr>
          <a:xfrm>
            <a:off x="5726516" y="3036348"/>
            <a:ext cx="598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charset="0"/>
              </a:rPr>
              <a:t>VLDL</a:t>
            </a:r>
          </a:p>
        </p:txBody>
      </p:sp>
      <p:sp>
        <p:nvSpPr>
          <p:cNvPr id="737" name="TextBox 736"/>
          <p:cNvSpPr txBox="1"/>
          <p:nvPr/>
        </p:nvSpPr>
        <p:spPr>
          <a:xfrm rot="21433336">
            <a:off x="7860116" y="3200400"/>
            <a:ext cx="598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charset="0"/>
              </a:rPr>
              <a:t>LDL</a:t>
            </a:r>
          </a:p>
        </p:txBody>
      </p:sp>
      <p:sp>
        <p:nvSpPr>
          <p:cNvPr id="248" name="Freeform 247"/>
          <p:cNvSpPr/>
          <p:nvPr/>
        </p:nvSpPr>
        <p:spPr>
          <a:xfrm rot="19040759">
            <a:off x="7231925" y="3381396"/>
            <a:ext cx="714222" cy="162840"/>
          </a:xfrm>
          <a:custGeom>
            <a:avLst/>
            <a:gdLst>
              <a:gd name="connsiteX0" fmla="*/ 0 w 1212166"/>
              <a:gd name="connsiteY0" fmla="*/ 1275471 h 1275471"/>
              <a:gd name="connsiteX1" fmla="*/ 239151 w 1212166"/>
              <a:gd name="connsiteY1" fmla="*/ 965981 h 1275471"/>
              <a:gd name="connsiteX2" fmla="*/ 436098 w 1212166"/>
              <a:gd name="connsiteY2" fmla="*/ 698695 h 1275471"/>
              <a:gd name="connsiteX3" fmla="*/ 618978 w 1212166"/>
              <a:gd name="connsiteY3" fmla="*/ 431409 h 1275471"/>
              <a:gd name="connsiteX4" fmla="*/ 942535 w 1212166"/>
              <a:gd name="connsiteY4" fmla="*/ 150055 h 1275471"/>
              <a:gd name="connsiteX5" fmla="*/ 1181686 w 1212166"/>
              <a:gd name="connsiteY5" fmla="*/ 23446 h 1275471"/>
              <a:gd name="connsiteX6" fmla="*/ 1125415 w 1212166"/>
              <a:gd name="connsiteY6" fmla="*/ 9378 h 1275471"/>
              <a:gd name="connsiteX0" fmla="*/ 0 w 1125415"/>
              <a:gd name="connsiteY0" fmla="*/ 1266093 h 1266093"/>
              <a:gd name="connsiteX1" fmla="*/ 239151 w 1125415"/>
              <a:gd name="connsiteY1" fmla="*/ 956603 h 1266093"/>
              <a:gd name="connsiteX2" fmla="*/ 436098 w 1125415"/>
              <a:gd name="connsiteY2" fmla="*/ 689317 h 1266093"/>
              <a:gd name="connsiteX3" fmla="*/ 618978 w 1125415"/>
              <a:gd name="connsiteY3" fmla="*/ 422031 h 1266093"/>
              <a:gd name="connsiteX4" fmla="*/ 942535 w 1125415"/>
              <a:gd name="connsiteY4" fmla="*/ 140677 h 1266093"/>
              <a:gd name="connsiteX5" fmla="*/ 1125415 w 1125415"/>
              <a:gd name="connsiteY5" fmla="*/ 0 h 1266093"/>
              <a:gd name="connsiteX0" fmla="*/ 0 w 1125415"/>
              <a:gd name="connsiteY0" fmla="*/ 1266093 h 1266093"/>
              <a:gd name="connsiteX1" fmla="*/ 239151 w 1125415"/>
              <a:gd name="connsiteY1" fmla="*/ 956603 h 1266093"/>
              <a:gd name="connsiteX2" fmla="*/ 373967 w 1125415"/>
              <a:gd name="connsiteY2" fmla="*/ 669388 h 1266093"/>
              <a:gd name="connsiteX3" fmla="*/ 618978 w 1125415"/>
              <a:gd name="connsiteY3" fmla="*/ 422031 h 1266093"/>
              <a:gd name="connsiteX4" fmla="*/ 942535 w 1125415"/>
              <a:gd name="connsiteY4" fmla="*/ 140677 h 1266093"/>
              <a:gd name="connsiteX5" fmla="*/ 1125415 w 1125415"/>
              <a:gd name="connsiteY5" fmla="*/ 0 h 1266093"/>
              <a:gd name="connsiteX0" fmla="*/ 0 w 1125415"/>
              <a:gd name="connsiteY0" fmla="*/ 1266093 h 1266093"/>
              <a:gd name="connsiteX1" fmla="*/ 221567 w 1125415"/>
              <a:gd name="connsiteY1" fmla="*/ 897988 h 1266093"/>
              <a:gd name="connsiteX2" fmla="*/ 373967 w 1125415"/>
              <a:gd name="connsiteY2" fmla="*/ 669388 h 1266093"/>
              <a:gd name="connsiteX3" fmla="*/ 618978 w 1125415"/>
              <a:gd name="connsiteY3" fmla="*/ 422031 h 1266093"/>
              <a:gd name="connsiteX4" fmla="*/ 942535 w 1125415"/>
              <a:gd name="connsiteY4" fmla="*/ 140677 h 1266093"/>
              <a:gd name="connsiteX5" fmla="*/ 1125415 w 1125415"/>
              <a:gd name="connsiteY5" fmla="*/ 0 h 1266093"/>
              <a:gd name="connsiteX0" fmla="*/ 0 w 1125415"/>
              <a:gd name="connsiteY0" fmla="*/ 1266093 h 1416539"/>
              <a:gd name="connsiteX1" fmla="*/ 69167 w 1125415"/>
              <a:gd name="connsiteY1" fmla="*/ 1355188 h 1416539"/>
              <a:gd name="connsiteX2" fmla="*/ 221567 w 1125415"/>
              <a:gd name="connsiteY2" fmla="*/ 897988 h 1416539"/>
              <a:gd name="connsiteX3" fmla="*/ 373967 w 1125415"/>
              <a:gd name="connsiteY3" fmla="*/ 669388 h 1416539"/>
              <a:gd name="connsiteX4" fmla="*/ 618978 w 1125415"/>
              <a:gd name="connsiteY4" fmla="*/ 422031 h 1416539"/>
              <a:gd name="connsiteX5" fmla="*/ 942535 w 1125415"/>
              <a:gd name="connsiteY5" fmla="*/ 140677 h 1416539"/>
              <a:gd name="connsiteX6" fmla="*/ 1125415 w 1125415"/>
              <a:gd name="connsiteY6" fmla="*/ 0 h 1416539"/>
              <a:gd name="connsiteX0" fmla="*/ 0 w 1056248"/>
              <a:gd name="connsiteY0" fmla="*/ 1355188 h 1355188"/>
              <a:gd name="connsiteX1" fmla="*/ 152400 w 1056248"/>
              <a:gd name="connsiteY1" fmla="*/ 897988 h 1355188"/>
              <a:gd name="connsiteX2" fmla="*/ 304800 w 1056248"/>
              <a:gd name="connsiteY2" fmla="*/ 669388 h 1355188"/>
              <a:gd name="connsiteX3" fmla="*/ 549811 w 1056248"/>
              <a:gd name="connsiteY3" fmla="*/ 422031 h 1355188"/>
              <a:gd name="connsiteX4" fmla="*/ 873368 w 1056248"/>
              <a:gd name="connsiteY4" fmla="*/ 140677 h 1355188"/>
              <a:gd name="connsiteX5" fmla="*/ 1056248 w 1056248"/>
              <a:gd name="connsiteY5" fmla="*/ 0 h 1355188"/>
              <a:gd name="connsiteX0" fmla="*/ 0 w 1056248"/>
              <a:gd name="connsiteY0" fmla="*/ 1355188 h 1355188"/>
              <a:gd name="connsiteX1" fmla="*/ 152400 w 1056248"/>
              <a:gd name="connsiteY1" fmla="*/ 897988 h 1355188"/>
              <a:gd name="connsiteX2" fmla="*/ 304800 w 1056248"/>
              <a:gd name="connsiteY2" fmla="*/ 669388 h 1355188"/>
              <a:gd name="connsiteX3" fmla="*/ 549811 w 1056248"/>
              <a:gd name="connsiteY3" fmla="*/ 422031 h 1355188"/>
              <a:gd name="connsiteX4" fmla="*/ 873368 w 1056248"/>
              <a:gd name="connsiteY4" fmla="*/ 140677 h 1355188"/>
              <a:gd name="connsiteX5" fmla="*/ 1056248 w 1056248"/>
              <a:gd name="connsiteY5" fmla="*/ 0 h 1355188"/>
              <a:gd name="connsiteX0" fmla="*/ 0 w 1056248"/>
              <a:gd name="connsiteY0" fmla="*/ 1355188 h 1355188"/>
              <a:gd name="connsiteX1" fmla="*/ 68769 w 1056248"/>
              <a:gd name="connsiteY1" fmla="*/ 1133662 h 1355188"/>
              <a:gd name="connsiteX2" fmla="*/ 152400 w 1056248"/>
              <a:gd name="connsiteY2" fmla="*/ 897988 h 1355188"/>
              <a:gd name="connsiteX3" fmla="*/ 304800 w 1056248"/>
              <a:gd name="connsiteY3" fmla="*/ 669388 h 1355188"/>
              <a:gd name="connsiteX4" fmla="*/ 549811 w 1056248"/>
              <a:gd name="connsiteY4" fmla="*/ 422031 h 1355188"/>
              <a:gd name="connsiteX5" fmla="*/ 873368 w 1056248"/>
              <a:gd name="connsiteY5" fmla="*/ 140677 h 1355188"/>
              <a:gd name="connsiteX6" fmla="*/ 1056248 w 1056248"/>
              <a:gd name="connsiteY6" fmla="*/ 0 h 1355188"/>
              <a:gd name="connsiteX0" fmla="*/ 0 w 1056248"/>
              <a:gd name="connsiteY0" fmla="*/ 1355188 h 1355188"/>
              <a:gd name="connsiteX1" fmla="*/ 40519 w 1056248"/>
              <a:gd name="connsiteY1" fmla="*/ 1176408 h 1355188"/>
              <a:gd name="connsiteX2" fmla="*/ 152400 w 1056248"/>
              <a:gd name="connsiteY2" fmla="*/ 897988 h 1355188"/>
              <a:gd name="connsiteX3" fmla="*/ 304800 w 1056248"/>
              <a:gd name="connsiteY3" fmla="*/ 669388 h 1355188"/>
              <a:gd name="connsiteX4" fmla="*/ 549811 w 1056248"/>
              <a:gd name="connsiteY4" fmla="*/ 422031 h 1355188"/>
              <a:gd name="connsiteX5" fmla="*/ 873368 w 1056248"/>
              <a:gd name="connsiteY5" fmla="*/ 140677 h 1355188"/>
              <a:gd name="connsiteX6" fmla="*/ 1056248 w 1056248"/>
              <a:gd name="connsiteY6" fmla="*/ 0 h 1355188"/>
              <a:gd name="connsiteX0" fmla="*/ 0 w 1056248"/>
              <a:gd name="connsiteY0" fmla="*/ 1355188 h 1355188"/>
              <a:gd name="connsiteX1" fmla="*/ 152400 w 1056248"/>
              <a:gd name="connsiteY1" fmla="*/ 897988 h 1355188"/>
              <a:gd name="connsiteX2" fmla="*/ 304800 w 1056248"/>
              <a:gd name="connsiteY2" fmla="*/ 669388 h 1355188"/>
              <a:gd name="connsiteX3" fmla="*/ 549811 w 1056248"/>
              <a:gd name="connsiteY3" fmla="*/ 422031 h 1355188"/>
              <a:gd name="connsiteX4" fmla="*/ 873368 w 1056248"/>
              <a:gd name="connsiteY4" fmla="*/ 140677 h 1355188"/>
              <a:gd name="connsiteX5" fmla="*/ 1056248 w 1056248"/>
              <a:gd name="connsiteY5" fmla="*/ 0 h 1355188"/>
              <a:gd name="connsiteX0" fmla="*/ 0 w 903848"/>
              <a:gd name="connsiteY0" fmla="*/ 897988 h 897988"/>
              <a:gd name="connsiteX1" fmla="*/ 152400 w 903848"/>
              <a:gd name="connsiteY1" fmla="*/ 669388 h 897988"/>
              <a:gd name="connsiteX2" fmla="*/ 397411 w 903848"/>
              <a:gd name="connsiteY2" fmla="*/ 422031 h 897988"/>
              <a:gd name="connsiteX3" fmla="*/ 720968 w 903848"/>
              <a:gd name="connsiteY3" fmla="*/ 140677 h 897988"/>
              <a:gd name="connsiteX4" fmla="*/ 903848 w 903848"/>
              <a:gd name="connsiteY4" fmla="*/ 0 h 897988"/>
              <a:gd name="connsiteX0" fmla="*/ 0 w 939529"/>
              <a:gd name="connsiteY0" fmla="*/ 947808 h 947808"/>
              <a:gd name="connsiteX1" fmla="*/ 188081 w 939529"/>
              <a:gd name="connsiteY1" fmla="*/ 669388 h 947808"/>
              <a:gd name="connsiteX2" fmla="*/ 433092 w 939529"/>
              <a:gd name="connsiteY2" fmla="*/ 422031 h 947808"/>
              <a:gd name="connsiteX3" fmla="*/ 756649 w 939529"/>
              <a:gd name="connsiteY3" fmla="*/ 140677 h 947808"/>
              <a:gd name="connsiteX4" fmla="*/ 939529 w 939529"/>
              <a:gd name="connsiteY4" fmla="*/ 0 h 947808"/>
              <a:gd name="connsiteX0" fmla="*/ 0 w 939529"/>
              <a:gd name="connsiteY0" fmla="*/ 947808 h 947808"/>
              <a:gd name="connsiteX1" fmla="*/ 188081 w 939529"/>
              <a:gd name="connsiteY1" fmla="*/ 669388 h 947808"/>
              <a:gd name="connsiteX2" fmla="*/ 433092 w 939529"/>
              <a:gd name="connsiteY2" fmla="*/ 422031 h 947808"/>
              <a:gd name="connsiteX3" fmla="*/ 756649 w 939529"/>
              <a:gd name="connsiteY3" fmla="*/ 140677 h 947808"/>
              <a:gd name="connsiteX4" fmla="*/ 939529 w 939529"/>
              <a:gd name="connsiteY4" fmla="*/ 0 h 947808"/>
              <a:gd name="connsiteX0" fmla="*/ 107546 w 1047075"/>
              <a:gd name="connsiteY0" fmla="*/ 947808 h 994211"/>
              <a:gd name="connsiteX1" fmla="*/ 31347 w 1047075"/>
              <a:gd name="connsiteY1" fmla="*/ 947808 h 994211"/>
              <a:gd name="connsiteX2" fmla="*/ 295627 w 1047075"/>
              <a:gd name="connsiteY2" fmla="*/ 669388 h 994211"/>
              <a:gd name="connsiteX3" fmla="*/ 540638 w 1047075"/>
              <a:gd name="connsiteY3" fmla="*/ 422031 h 994211"/>
              <a:gd name="connsiteX4" fmla="*/ 864195 w 1047075"/>
              <a:gd name="connsiteY4" fmla="*/ 140677 h 994211"/>
              <a:gd name="connsiteX5" fmla="*/ 1047075 w 1047075"/>
              <a:gd name="connsiteY5" fmla="*/ 0 h 994211"/>
              <a:gd name="connsiteX0" fmla="*/ 0 w 1015728"/>
              <a:gd name="connsiteY0" fmla="*/ 947808 h 947808"/>
              <a:gd name="connsiteX1" fmla="*/ 264280 w 1015728"/>
              <a:gd name="connsiteY1" fmla="*/ 669388 h 947808"/>
              <a:gd name="connsiteX2" fmla="*/ 509291 w 1015728"/>
              <a:gd name="connsiteY2" fmla="*/ 422031 h 947808"/>
              <a:gd name="connsiteX3" fmla="*/ 832848 w 1015728"/>
              <a:gd name="connsiteY3" fmla="*/ 140677 h 947808"/>
              <a:gd name="connsiteX4" fmla="*/ 1015728 w 1015728"/>
              <a:gd name="connsiteY4" fmla="*/ 0 h 947808"/>
              <a:gd name="connsiteX0" fmla="*/ 0 w 1015728"/>
              <a:gd name="connsiteY0" fmla="*/ 947808 h 947808"/>
              <a:gd name="connsiteX1" fmla="*/ 127461 w 1015728"/>
              <a:gd name="connsiteY1" fmla="*/ 798179 h 947808"/>
              <a:gd name="connsiteX2" fmla="*/ 264280 w 1015728"/>
              <a:gd name="connsiteY2" fmla="*/ 669388 h 947808"/>
              <a:gd name="connsiteX3" fmla="*/ 509291 w 1015728"/>
              <a:gd name="connsiteY3" fmla="*/ 422031 h 947808"/>
              <a:gd name="connsiteX4" fmla="*/ 832848 w 1015728"/>
              <a:gd name="connsiteY4" fmla="*/ 140677 h 947808"/>
              <a:gd name="connsiteX5" fmla="*/ 1015728 w 1015728"/>
              <a:gd name="connsiteY5" fmla="*/ 0 h 947808"/>
              <a:gd name="connsiteX0" fmla="*/ 0 w 888267"/>
              <a:gd name="connsiteY0" fmla="*/ 798179 h 798179"/>
              <a:gd name="connsiteX1" fmla="*/ 136819 w 888267"/>
              <a:gd name="connsiteY1" fmla="*/ 669388 h 798179"/>
              <a:gd name="connsiteX2" fmla="*/ 381830 w 888267"/>
              <a:gd name="connsiteY2" fmla="*/ 422031 h 798179"/>
              <a:gd name="connsiteX3" fmla="*/ 705387 w 888267"/>
              <a:gd name="connsiteY3" fmla="*/ 140677 h 798179"/>
              <a:gd name="connsiteX4" fmla="*/ 888267 w 888267"/>
              <a:gd name="connsiteY4" fmla="*/ 0 h 7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267" h="798179">
                <a:moveTo>
                  <a:pt x="0" y="798179"/>
                </a:moveTo>
                <a:cubicBezTo>
                  <a:pt x="44047" y="751776"/>
                  <a:pt x="73181" y="732079"/>
                  <a:pt x="136819" y="669388"/>
                </a:cubicBezTo>
                <a:cubicBezTo>
                  <a:pt x="200457" y="606697"/>
                  <a:pt x="287069" y="510150"/>
                  <a:pt x="381830" y="422031"/>
                </a:cubicBezTo>
                <a:cubicBezTo>
                  <a:pt x="476591" y="333913"/>
                  <a:pt x="620981" y="211015"/>
                  <a:pt x="705387" y="140677"/>
                </a:cubicBezTo>
                <a:cubicBezTo>
                  <a:pt x="789793" y="70339"/>
                  <a:pt x="850167" y="29308"/>
                  <a:pt x="888267" y="0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19" dirty="0">
              <a:solidFill>
                <a:prstClr val="black"/>
              </a:solidFill>
            </a:endParaRPr>
          </a:p>
        </p:txBody>
      </p:sp>
      <p:sp>
        <p:nvSpPr>
          <p:cNvPr id="249" name="Freeform 248"/>
          <p:cNvSpPr/>
          <p:nvPr/>
        </p:nvSpPr>
        <p:spPr>
          <a:xfrm rot="15669427">
            <a:off x="6373638" y="2887876"/>
            <a:ext cx="1058220" cy="884333"/>
          </a:xfrm>
          <a:custGeom>
            <a:avLst/>
            <a:gdLst>
              <a:gd name="connsiteX0" fmla="*/ 0 w 1212166"/>
              <a:gd name="connsiteY0" fmla="*/ 1275471 h 1275471"/>
              <a:gd name="connsiteX1" fmla="*/ 239151 w 1212166"/>
              <a:gd name="connsiteY1" fmla="*/ 965981 h 1275471"/>
              <a:gd name="connsiteX2" fmla="*/ 436098 w 1212166"/>
              <a:gd name="connsiteY2" fmla="*/ 698695 h 1275471"/>
              <a:gd name="connsiteX3" fmla="*/ 618978 w 1212166"/>
              <a:gd name="connsiteY3" fmla="*/ 431409 h 1275471"/>
              <a:gd name="connsiteX4" fmla="*/ 942535 w 1212166"/>
              <a:gd name="connsiteY4" fmla="*/ 150055 h 1275471"/>
              <a:gd name="connsiteX5" fmla="*/ 1181686 w 1212166"/>
              <a:gd name="connsiteY5" fmla="*/ 23446 h 1275471"/>
              <a:gd name="connsiteX6" fmla="*/ 1125415 w 1212166"/>
              <a:gd name="connsiteY6" fmla="*/ 9378 h 1275471"/>
              <a:gd name="connsiteX0" fmla="*/ 0 w 1125415"/>
              <a:gd name="connsiteY0" fmla="*/ 1266093 h 1266093"/>
              <a:gd name="connsiteX1" fmla="*/ 239151 w 1125415"/>
              <a:gd name="connsiteY1" fmla="*/ 956603 h 1266093"/>
              <a:gd name="connsiteX2" fmla="*/ 436098 w 1125415"/>
              <a:gd name="connsiteY2" fmla="*/ 689317 h 1266093"/>
              <a:gd name="connsiteX3" fmla="*/ 618978 w 1125415"/>
              <a:gd name="connsiteY3" fmla="*/ 422031 h 1266093"/>
              <a:gd name="connsiteX4" fmla="*/ 942535 w 1125415"/>
              <a:gd name="connsiteY4" fmla="*/ 140677 h 1266093"/>
              <a:gd name="connsiteX5" fmla="*/ 1125415 w 1125415"/>
              <a:gd name="connsiteY5" fmla="*/ 0 h 1266093"/>
              <a:gd name="connsiteX0" fmla="*/ 0 w 1125415"/>
              <a:gd name="connsiteY0" fmla="*/ 1266093 h 1266093"/>
              <a:gd name="connsiteX1" fmla="*/ 239151 w 1125415"/>
              <a:gd name="connsiteY1" fmla="*/ 956603 h 1266093"/>
              <a:gd name="connsiteX2" fmla="*/ 373967 w 1125415"/>
              <a:gd name="connsiteY2" fmla="*/ 669388 h 1266093"/>
              <a:gd name="connsiteX3" fmla="*/ 618978 w 1125415"/>
              <a:gd name="connsiteY3" fmla="*/ 422031 h 1266093"/>
              <a:gd name="connsiteX4" fmla="*/ 942535 w 1125415"/>
              <a:gd name="connsiteY4" fmla="*/ 140677 h 1266093"/>
              <a:gd name="connsiteX5" fmla="*/ 1125415 w 1125415"/>
              <a:gd name="connsiteY5" fmla="*/ 0 h 1266093"/>
              <a:gd name="connsiteX0" fmla="*/ 0 w 1125415"/>
              <a:gd name="connsiteY0" fmla="*/ 1266093 h 1266093"/>
              <a:gd name="connsiteX1" fmla="*/ 221567 w 1125415"/>
              <a:gd name="connsiteY1" fmla="*/ 897988 h 1266093"/>
              <a:gd name="connsiteX2" fmla="*/ 373967 w 1125415"/>
              <a:gd name="connsiteY2" fmla="*/ 669388 h 1266093"/>
              <a:gd name="connsiteX3" fmla="*/ 618978 w 1125415"/>
              <a:gd name="connsiteY3" fmla="*/ 422031 h 1266093"/>
              <a:gd name="connsiteX4" fmla="*/ 942535 w 1125415"/>
              <a:gd name="connsiteY4" fmla="*/ 140677 h 1266093"/>
              <a:gd name="connsiteX5" fmla="*/ 1125415 w 1125415"/>
              <a:gd name="connsiteY5" fmla="*/ 0 h 1266093"/>
              <a:gd name="connsiteX0" fmla="*/ 0 w 1125415"/>
              <a:gd name="connsiteY0" fmla="*/ 1266093 h 1416539"/>
              <a:gd name="connsiteX1" fmla="*/ 69167 w 1125415"/>
              <a:gd name="connsiteY1" fmla="*/ 1355188 h 1416539"/>
              <a:gd name="connsiteX2" fmla="*/ 221567 w 1125415"/>
              <a:gd name="connsiteY2" fmla="*/ 897988 h 1416539"/>
              <a:gd name="connsiteX3" fmla="*/ 373967 w 1125415"/>
              <a:gd name="connsiteY3" fmla="*/ 669388 h 1416539"/>
              <a:gd name="connsiteX4" fmla="*/ 618978 w 1125415"/>
              <a:gd name="connsiteY4" fmla="*/ 422031 h 1416539"/>
              <a:gd name="connsiteX5" fmla="*/ 942535 w 1125415"/>
              <a:gd name="connsiteY5" fmla="*/ 140677 h 1416539"/>
              <a:gd name="connsiteX6" fmla="*/ 1125415 w 1125415"/>
              <a:gd name="connsiteY6" fmla="*/ 0 h 1416539"/>
              <a:gd name="connsiteX0" fmla="*/ 0 w 1056248"/>
              <a:gd name="connsiteY0" fmla="*/ 1355188 h 1355188"/>
              <a:gd name="connsiteX1" fmla="*/ 152400 w 1056248"/>
              <a:gd name="connsiteY1" fmla="*/ 897988 h 1355188"/>
              <a:gd name="connsiteX2" fmla="*/ 304800 w 1056248"/>
              <a:gd name="connsiteY2" fmla="*/ 669388 h 1355188"/>
              <a:gd name="connsiteX3" fmla="*/ 549811 w 1056248"/>
              <a:gd name="connsiteY3" fmla="*/ 422031 h 1355188"/>
              <a:gd name="connsiteX4" fmla="*/ 873368 w 1056248"/>
              <a:gd name="connsiteY4" fmla="*/ 140677 h 1355188"/>
              <a:gd name="connsiteX5" fmla="*/ 1056248 w 1056248"/>
              <a:gd name="connsiteY5" fmla="*/ 0 h 1355188"/>
              <a:gd name="connsiteX0" fmla="*/ 0 w 1056248"/>
              <a:gd name="connsiteY0" fmla="*/ 1355188 h 1355188"/>
              <a:gd name="connsiteX1" fmla="*/ 152400 w 1056248"/>
              <a:gd name="connsiteY1" fmla="*/ 897988 h 1355188"/>
              <a:gd name="connsiteX2" fmla="*/ 304800 w 1056248"/>
              <a:gd name="connsiteY2" fmla="*/ 669388 h 1355188"/>
              <a:gd name="connsiteX3" fmla="*/ 549811 w 1056248"/>
              <a:gd name="connsiteY3" fmla="*/ 422031 h 1355188"/>
              <a:gd name="connsiteX4" fmla="*/ 873368 w 1056248"/>
              <a:gd name="connsiteY4" fmla="*/ 140677 h 1355188"/>
              <a:gd name="connsiteX5" fmla="*/ 1056248 w 1056248"/>
              <a:gd name="connsiteY5" fmla="*/ 0 h 1355188"/>
              <a:gd name="connsiteX0" fmla="*/ 0 w 1056248"/>
              <a:gd name="connsiteY0" fmla="*/ 1355188 h 1355188"/>
              <a:gd name="connsiteX1" fmla="*/ 68769 w 1056248"/>
              <a:gd name="connsiteY1" fmla="*/ 1133662 h 1355188"/>
              <a:gd name="connsiteX2" fmla="*/ 152400 w 1056248"/>
              <a:gd name="connsiteY2" fmla="*/ 897988 h 1355188"/>
              <a:gd name="connsiteX3" fmla="*/ 304800 w 1056248"/>
              <a:gd name="connsiteY3" fmla="*/ 669388 h 1355188"/>
              <a:gd name="connsiteX4" fmla="*/ 549811 w 1056248"/>
              <a:gd name="connsiteY4" fmla="*/ 422031 h 1355188"/>
              <a:gd name="connsiteX5" fmla="*/ 873368 w 1056248"/>
              <a:gd name="connsiteY5" fmla="*/ 140677 h 1355188"/>
              <a:gd name="connsiteX6" fmla="*/ 1056248 w 1056248"/>
              <a:gd name="connsiteY6" fmla="*/ 0 h 1355188"/>
              <a:gd name="connsiteX0" fmla="*/ 0 w 1056248"/>
              <a:gd name="connsiteY0" fmla="*/ 1355188 h 1355188"/>
              <a:gd name="connsiteX1" fmla="*/ 40519 w 1056248"/>
              <a:gd name="connsiteY1" fmla="*/ 1176408 h 1355188"/>
              <a:gd name="connsiteX2" fmla="*/ 152400 w 1056248"/>
              <a:gd name="connsiteY2" fmla="*/ 897988 h 1355188"/>
              <a:gd name="connsiteX3" fmla="*/ 304800 w 1056248"/>
              <a:gd name="connsiteY3" fmla="*/ 669388 h 1355188"/>
              <a:gd name="connsiteX4" fmla="*/ 549811 w 1056248"/>
              <a:gd name="connsiteY4" fmla="*/ 422031 h 1355188"/>
              <a:gd name="connsiteX5" fmla="*/ 873368 w 1056248"/>
              <a:gd name="connsiteY5" fmla="*/ 140677 h 1355188"/>
              <a:gd name="connsiteX6" fmla="*/ 1056248 w 1056248"/>
              <a:gd name="connsiteY6" fmla="*/ 0 h 1355188"/>
              <a:gd name="connsiteX0" fmla="*/ 0 w 1056248"/>
              <a:gd name="connsiteY0" fmla="*/ 1355188 h 1355188"/>
              <a:gd name="connsiteX1" fmla="*/ 152400 w 1056248"/>
              <a:gd name="connsiteY1" fmla="*/ 897988 h 1355188"/>
              <a:gd name="connsiteX2" fmla="*/ 304800 w 1056248"/>
              <a:gd name="connsiteY2" fmla="*/ 669388 h 1355188"/>
              <a:gd name="connsiteX3" fmla="*/ 549811 w 1056248"/>
              <a:gd name="connsiteY3" fmla="*/ 422031 h 1355188"/>
              <a:gd name="connsiteX4" fmla="*/ 873368 w 1056248"/>
              <a:gd name="connsiteY4" fmla="*/ 140677 h 1355188"/>
              <a:gd name="connsiteX5" fmla="*/ 1056248 w 1056248"/>
              <a:gd name="connsiteY5" fmla="*/ 0 h 1355188"/>
              <a:gd name="connsiteX0" fmla="*/ 0 w 903848"/>
              <a:gd name="connsiteY0" fmla="*/ 897988 h 897988"/>
              <a:gd name="connsiteX1" fmla="*/ 152400 w 903848"/>
              <a:gd name="connsiteY1" fmla="*/ 669388 h 897988"/>
              <a:gd name="connsiteX2" fmla="*/ 397411 w 903848"/>
              <a:gd name="connsiteY2" fmla="*/ 422031 h 897988"/>
              <a:gd name="connsiteX3" fmla="*/ 720968 w 903848"/>
              <a:gd name="connsiteY3" fmla="*/ 140677 h 897988"/>
              <a:gd name="connsiteX4" fmla="*/ 903848 w 903848"/>
              <a:gd name="connsiteY4" fmla="*/ 0 h 897988"/>
              <a:gd name="connsiteX0" fmla="*/ 0 w 939529"/>
              <a:gd name="connsiteY0" fmla="*/ 947808 h 947808"/>
              <a:gd name="connsiteX1" fmla="*/ 188081 w 939529"/>
              <a:gd name="connsiteY1" fmla="*/ 669388 h 947808"/>
              <a:gd name="connsiteX2" fmla="*/ 433092 w 939529"/>
              <a:gd name="connsiteY2" fmla="*/ 422031 h 947808"/>
              <a:gd name="connsiteX3" fmla="*/ 756649 w 939529"/>
              <a:gd name="connsiteY3" fmla="*/ 140677 h 947808"/>
              <a:gd name="connsiteX4" fmla="*/ 939529 w 939529"/>
              <a:gd name="connsiteY4" fmla="*/ 0 h 947808"/>
              <a:gd name="connsiteX0" fmla="*/ 0 w 939529"/>
              <a:gd name="connsiteY0" fmla="*/ 947808 h 947808"/>
              <a:gd name="connsiteX1" fmla="*/ 188081 w 939529"/>
              <a:gd name="connsiteY1" fmla="*/ 669388 h 947808"/>
              <a:gd name="connsiteX2" fmla="*/ 433092 w 939529"/>
              <a:gd name="connsiteY2" fmla="*/ 422031 h 947808"/>
              <a:gd name="connsiteX3" fmla="*/ 756649 w 939529"/>
              <a:gd name="connsiteY3" fmla="*/ 140677 h 947808"/>
              <a:gd name="connsiteX4" fmla="*/ 939529 w 939529"/>
              <a:gd name="connsiteY4" fmla="*/ 0 h 947808"/>
              <a:gd name="connsiteX0" fmla="*/ 107546 w 1047075"/>
              <a:gd name="connsiteY0" fmla="*/ 947808 h 994211"/>
              <a:gd name="connsiteX1" fmla="*/ 31347 w 1047075"/>
              <a:gd name="connsiteY1" fmla="*/ 947808 h 994211"/>
              <a:gd name="connsiteX2" fmla="*/ 295627 w 1047075"/>
              <a:gd name="connsiteY2" fmla="*/ 669388 h 994211"/>
              <a:gd name="connsiteX3" fmla="*/ 540638 w 1047075"/>
              <a:gd name="connsiteY3" fmla="*/ 422031 h 994211"/>
              <a:gd name="connsiteX4" fmla="*/ 864195 w 1047075"/>
              <a:gd name="connsiteY4" fmla="*/ 140677 h 994211"/>
              <a:gd name="connsiteX5" fmla="*/ 1047075 w 1047075"/>
              <a:gd name="connsiteY5" fmla="*/ 0 h 994211"/>
              <a:gd name="connsiteX0" fmla="*/ 0 w 1015728"/>
              <a:gd name="connsiteY0" fmla="*/ 947808 h 947808"/>
              <a:gd name="connsiteX1" fmla="*/ 264280 w 1015728"/>
              <a:gd name="connsiteY1" fmla="*/ 669388 h 947808"/>
              <a:gd name="connsiteX2" fmla="*/ 509291 w 1015728"/>
              <a:gd name="connsiteY2" fmla="*/ 422031 h 947808"/>
              <a:gd name="connsiteX3" fmla="*/ 832848 w 1015728"/>
              <a:gd name="connsiteY3" fmla="*/ 140677 h 947808"/>
              <a:gd name="connsiteX4" fmla="*/ 1015728 w 1015728"/>
              <a:gd name="connsiteY4" fmla="*/ 0 h 947808"/>
              <a:gd name="connsiteX0" fmla="*/ 0 w 1015728"/>
              <a:gd name="connsiteY0" fmla="*/ 947808 h 947808"/>
              <a:gd name="connsiteX1" fmla="*/ 127461 w 1015728"/>
              <a:gd name="connsiteY1" fmla="*/ 798179 h 947808"/>
              <a:gd name="connsiteX2" fmla="*/ 264280 w 1015728"/>
              <a:gd name="connsiteY2" fmla="*/ 669388 h 947808"/>
              <a:gd name="connsiteX3" fmla="*/ 509291 w 1015728"/>
              <a:gd name="connsiteY3" fmla="*/ 422031 h 947808"/>
              <a:gd name="connsiteX4" fmla="*/ 832848 w 1015728"/>
              <a:gd name="connsiteY4" fmla="*/ 140677 h 947808"/>
              <a:gd name="connsiteX5" fmla="*/ 1015728 w 1015728"/>
              <a:gd name="connsiteY5" fmla="*/ 0 h 947808"/>
              <a:gd name="connsiteX0" fmla="*/ 0 w 888267"/>
              <a:gd name="connsiteY0" fmla="*/ 798179 h 798179"/>
              <a:gd name="connsiteX1" fmla="*/ 136819 w 888267"/>
              <a:gd name="connsiteY1" fmla="*/ 669388 h 798179"/>
              <a:gd name="connsiteX2" fmla="*/ 381830 w 888267"/>
              <a:gd name="connsiteY2" fmla="*/ 422031 h 798179"/>
              <a:gd name="connsiteX3" fmla="*/ 705387 w 888267"/>
              <a:gd name="connsiteY3" fmla="*/ 140677 h 798179"/>
              <a:gd name="connsiteX4" fmla="*/ 888267 w 888267"/>
              <a:gd name="connsiteY4" fmla="*/ 0 h 7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267" h="798179">
                <a:moveTo>
                  <a:pt x="0" y="798179"/>
                </a:moveTo>
                <a:cubicBezTo>
                  <a:pt x="44047" y="751776"/>
                  <a:pt x="73181" y="732079"/>
                  <a:pt x="136819" y="669388"/>
                </a:cubicBezTo>
                <a:cubicBezTo>
                  <a:pt x="200457" y="606697"/>
                  <a:pt x="287069" y="510150"/>
                  <a:pt x="381830" y="422031"/>
                </a:cubicBezTo>
                <a:cubicBezTo>
                  <a:pt x="476591" y="333913"/>
                  <a:pt x="620981" y="211015"/>
                  <a:pt x="705387" y="140677"/>
                </a:cubicBezTo>
                <a:cubicBezTo>
                  <a:pt x="789793" y="70339"/>
                  <a:pt x="850167" y="29308"/>
                  <a:pt x="888267" y="0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19" dirty="0">
              <a:solidFill>
                <a:prstClr val="black"/>
              </a:solidFill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982374" y="4788592"/>
            <a:ext cx="950343" cy="1220480"/>
            <a:chOff x="6490030" y="1624335"/>
            <a:chExt cx="2094194" cy="2761928"/>
          </a:xfrm>
        </p:grpSpPr>
        <p:grpSp>
          <p:nvGrpSpPr>
            <p:cNvPr id="126" name="Group 125"/>
            <p:cNvGrpSpPr/>
            <p:nvPr/>
          </p:nvGrpSpPr>
          <p:grpSpPr>
            <a:xfrm>
              <a:off x="6490030" y="1624335"/>
              <a:ext cx="2094194" cy="2761928"/>
              <a:chOff x="6201799" y="1624335"/>
              <a:chExt cx="2094194" cy="2761928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6201799" y="1624335"/>
                <a:ext cx="2074881" cy="2761928"/>
                <a:chOff x="6201799" y="1624335"/>
                <a:chExt cx="2074881" cy="2761928"/>
              </a:xfrm>
            </p:grpSpPr>
            <p:pic>
              <p:nvPicPr>
                <p:cNvPr id="121" name="Picture 120"/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01799" y="1624335"/>
                  <a:ext cx="2074881" cy="2761928"/>
                </a:xfrm>
                <a:prstGeom prst="rect">
                  <a:avLst/>
                </a:prstGeom>
              </p:spPr>
            </p:pic>
            <p:sp>
              <p:nvSpPr>
                <p:cNvPr id="123" name="Freeform 122"/>
                <p:cNvSpPr/>
                <p:nvPr/>
              </p:nvSpPr>
              <p:spPr>
                <a:xfrm>
                  <a:off x="6818118" y="1670304"/>
                  <a:ext cx="715732" cy="700178"/>
                </a:xfrm>
                <a:custGeom>
                  <a:avLst/>
                  <a:gdLst>
                    <a:gd name="connsiteX0" fmla="*/ 656097 w 715732"/>
                    <a:gd name="connsiteY0" fmla="*/ 78983 h 700178"/>
                    <a:gd name="connsiteX1" fmla="*/ 715732 w 715732"/>
                    <a:gd name="connsiteY1" fmla="*/ 277766 h 700178"/>
                    <a:gd name="connsiteX2" fmla="*/ 656097 w 715732"/>
                    <a:gd name="connsiteY2" fmla="*/ 496426 h 700178"/>
                    <a:gd name="connsiteX3" fmla="*/ 606401 w 715732"/>
                    <a:gd name="connsiteY3" fmla="*/ 675331 h 700178"/>
                    <a:gd name="connsiteX4" fmla="*/ 238653 w 715732"/>
                    <a:gd name="connsiteY4" fmla="*/ 655453 h 700178"/>
                    <a:gd name="connsiteX5" fmla="*/ 29932 w 715732"/>
                    <a:gd name="connsiteY5" fmla="*/ 277766 h 700178"/>
                    <a:gd name="connsiteX6" fmla="*/ 29932 w 715732"/>
                    <a:gd name="connsiteY6" fmla="*/ 98861 h 700178"/>
                    <a:gd name="connsiteX7" fmla="*/ 298288 w 715732"/>
                    <a:gd name="connsiteY7" fmla="*/ 9409 h 700178"/>
                    <a:gd name="connsiteX8" fmla="*/ 497071 w 715732"/>
                    <a:gd name="connsiteY8" fmla="*/ 9409 h 700178"/>
                    <a:gd name="connsiteX9" fmla="*/ 656097 w 715732"/>
                    <a:gd name="connsiteY9" fmla="*/ 78983 h 700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732" h="700178">
                      <a:moveTo>
                        <a:pt x="656097" y="78983"/>
                      </a:moveTo>
                      <a:cubicBezTo>
                        <a:pt x="692541" y="123709"/>
                        <a:pt x="715732" y="208192"/>
                        <a:pt x="715732" y="277766"/>
                      </a:cubicBezTo>
                      <a:cubicBezTo>
                        <a:pt x="715732" y="347340"/>
                        <a:pt x="674319" y="430165"/>
                        <a:pt x="656097" y="496426"/>
                      </a:cubicBezTo>
                      <a:cubicBezTo>
                        <a:pt x="637875" y="562687"/>
                        <a:pt x="675975" y="648827"/>
                        <a:pt x="606401" y="675331"/>
                      </a:cubicBezTo>
                      <a:cubicBezTo>
                        <a:pt x="536827" y="701835"/>
                        <a:pt x="334731" y="721714"/>
                        <a:pt x="238653" y="655453"/>
                      </a:cubicBezTo>
                      <a:cubicBezTo>
                        <a:pt x="142575" y="589192"/>
                        <a:pt x="64719" y="370531"/>
                        <a:pt x="29932" y="277766"/>
                      </a:cubicBezTo>
                      <a:cubicBezTo>
                        <a:pt x="-4855" y="185001"/>
                        <a:pt x="-14794" y="143587"/>
                        <a:pt x="29932" y="98861"/>
                      </a:cubicBezTo>
                      <a:cubicBezTo>
                        <a:pt x="74658" y="54135"/>
                        <a:pt x="220431" y="24318"/>
                        <a:pt x="298288" y="9409"/>
                      </a:cubicBezTo>
                      <a:cubicBezTo>
                        <a:pt x="376145" y="-5500"/>
                        <a:pt x="437436" y="-530"/>
                        <a:pt x="497071" y="9409"/>
                      </a:cubicBezTo>
                      <a:cubicBezTo>
                        <a:pt x="556706" y="19348"/>
                        <a:pt x="619653" y="34257"/>
                        <a:pt x="656097" y="78983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519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7" name="TextBox 596"/>
              <p:cNvSpPr txBox="1"/>
              <p:nvPr/>
            </p:nvSpPr>
            <p:spPr>
              <a:xfrm>
                <a:off x="6543391" y="2846677"/>
                <a:ext cx="1752602" cy="444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675" b="1" dirty="0">
                    <a:solidFill>
                      <a:srgbClr val="EEECE1"/>
                    </a:solidFill>
                    <a:latin typeface="Arial" panose="020B0604020202020204" pitchFamily="34" charset="0"/>
                  </a:rPr>
                  <a:t>Cholesterol</a:t>
                </a:r>
              </a:p>
            </p:txBody>
          </p:sp>
        </p:grpSp>
        <p:sp>
          <p:nvSpPr>
            <p:cNvPr id="602" name="TextBox 601"/>
            <p:cNvSpPr txBox="1"/>
            <p:nvPr/>
          </p:nvSpPr>
          <p:spPr>
            <a:xfrm>
              <a:off x="7112510" y="1709057"/>
              <a:ext cx="987673" cy="532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28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A-I </a:t>
              </a:r>
            </a:p>
          </p:txBody>
        </p:sp>
      </p:grpSp>
      <p:sp>
        <p:nvSpPr>
          <p:cNvPr id="734" name="Freeform 733"/>
          <p:cNvSpPr/>
          <p:nvPr/>
        </p:nvSpPr>
        <p:spPr>
          <a:xfrm rot="18240000" flipH="1">
            <a:off x="5534145" y="2560676"/>
            <a:ext cx="135084" cy="3232356"/>
          </a:xfrm>
          <a:custGeom>
            <a:avLst/>
            <a:gdLst>
              <a:gd name="connsiteX0" fmla="*/ 0 w 814426"/>
              <a:gd name="connsiteY0" fmla="*/ 0 h 641299"/>
              <a:gd name="connsiteX1" fmla="*/ 226772 w 814426"/>
              <a:gd name="connsiteY1" fmla="*/ 73152 h 641299"/>
              <a:gd name="connsiteX2" fmla="*/ 380391 w 814426"/>
              <a:gd name="connsiteY2" fmla="*/ 146304 h 641299"/>
              <a:gd name="connsiteX3" fmla="*/ 519380 w 814426"/>
              <a:gd name="connsiteY3" fmla="*/ 256032 h 641299"/>
              <a:gd name="connsiteX4" fmla="*/ 636423 w 814426"/>
              <a:gd name="connsiteY4" fmla="*/ 387706 h 641299"/>
              <a:gd name="connsiteX5" fmla="*/ 790042 w 814426"/>
              <a:gd name="connsiteY5" fmla="*/ 607162 h 641299"/>
              <a:gd name="connsiteX6" fmla="*/ 782727 w 814426"/>
              <a:gd name="connsiteY6" fmla="*/ 592531 h 641299"/>
              <a:gd name="connsiteX0" fmla="*/ 0 w 876334"/>
              <a:gd name="connsiteY0" fmla="*/ 0 h 636255"/>
              <a:gd name="connsiteX1" fmla="*/ 226772 w 876334"/>
              <a:gd name="connsiteY1" fmla="*/ 73152 h 636255"/>
              <a:gd name="connsiteX2" fmla="*/ 380391 w 876334"/>
              <a:gd name="connsiteY2" fmla="*/ 146304 h 636255"/>
              <a:gd name="connsiteX3" fmla="*/ 519380 w 876334"/>
              <a:gd name="connsiteY3" fmla="*/ 256032 h 636255"/>
              <a:gd name="connsiteX4" fmla="*/ 636423 w 876334"/>
              <a:gd name="connsiteY4" fmla="*/ 387706 h 636255"/>
              <a:gd name="connsiteX5" fmla="*/ 790042 w 876334"/>
              <a:gd name="connsiteY5" fmla="*/ 607162 h 636255"/>
              <a:gd name="connsiteX6" fmla="*/ 860485 w 876334"/>
              <a:gd name="connsiteY6" fmla="*/ 562265 h 636255"/>
              <a:gd name="connsiteX0" fmla="*/ 0 w 790042"/>
              <a:gd name="connsiteY0" fmla="*/ 0 h 607162"/>
              <a:gd name="connsiteX1" fmla="*/ 226772 w 790042"/>
              <a:gd name="connsiteY1" fmla="*/ 73152 h 607162"/>
              <a:gd name="connsiteX2" fmla="*/ 380391 w 790042"/>
              <a:gd name="connsiteY2" fmla="*/ 146304 h 607162"/>
              <a:gd name="connsiteX3" fmla="*/ 519380 w 790042"/>
              <a:gd name="connsiteY3" fmla="*/ 256032 h 607162"/>
              <a:gd name="connsiteX4" fmla="*/ 636423 w 790042"/>
              <a:gd name="connsiteY4" fmla="*/ 387706 h 607162"/>
              <a:gd name="connsiteX5" fmla="*/ 790042 w 790042"/>
              <a:gd name="connsiteY5" fmla="*/ 607162 h 607162"/>
              <a:gd name="connsiteX0" fmla="*/ 0 w 790042"/>
              <a:gd name="connsiteY0" fmla="*/ 0 h 607162"/>
              <a:gd name="connsiteX1" fmla="*/ 226772 w 790042"/>
              <a:gd name="connsiteY1" fmla="*/ 73152 h 607162"/>
              <a:gd name="connsiteX2" fmla="*/ 380391 w 790042"/>
              <a:gd name="connsiteY2" fmla="*/ 146304 h 607162"/>
              <a:gd name="connsiteX3" fmla="*/ 519380 w 790042"/>
              <a:gd name="connsiteY3" fmla="*/ 256032 h 607162"/>
              <a:gd name="connsiteX4" fmla="*/ 709778 w 790042"/>
              <a:gd name="connsiteY4" fmla="*/ 356850 h 607162"/>
              <a:gd name="connsiteX5" fmla="*/ 790042 w 790042"/>
              <a:gd name="connsiteY5" fmla="*/ 607162 h 607162"/>
              <a:gd name="connsiteX0" fmla="*/ 0 w 790042"/>
              <a:gd name="connsiteY0" fmla="*/ 0 h 607162"/>
              <a:gd name="connsiteX1" fmla="*/ 226772 w 790042"/>
              <a:gd name="connsiteY1" fmla="*/ 73152 h 607162"/>
              <a:gd name="connsiteX2" fmla="*/ 380391 w 790042"/>
              <a:gd name="connsiteY2" fmla="*/ 146304 h 607162"/>
              <a:gd name="connsiteX3" fmla="*/ 480643 w 790042"/>
              <a:gd name="connsiteY3" fmla="*/ 231764 h 607162"/>
              <a:gd name="connsiteX4" fmla="*/ 709778 w 790042"/>
              <a:gd name="connsiteY4" fmla="*/ 356850 h 607162"/>
              <a:gd name="connsiteX5" fmla="*/ 790042 w 790042"/>
              <a:gd name="connsiteY5" fmla="*/ 607162 h 607162"/>
              <a:gd name="connsiteX0" fmla="*/ 0 w 790042"/>
              <a:gd name="connsiteY0" fmla="*/ 0 h 607162"/>
              <a:gd name="connsiteX1" fmla="*/ 226772 w 790042"/>
              <a:gd name="connsiteY1" fmla="*/ 73152 h 607162"/>
              <a:gd name="connsiteX2" fmla="*/ 380391 w 790042"/>
              <a:gd name="connsiteY2" fmla="*/ 146304 h 607162"/>
              <a:gd name="connsiteX3" fmla="*/ 557021 w 790042"/>
              <a:gd name="connsiteY3" fmla="*/ 231764 h 607162"/>
              <a:gd name="connsiteX4" fmla="*/ 709778 w 790042"/>
              <a:gd name="connsiteY4" fmla="*/ 356850 h 607162"/>
              <a:gd name="connsiteX5" fmla="*/ 790042 w 790042"/>
              <a:gd name="connsiteY5" fmla="*/ 607162 h 607162"/>
              <a:gd name="connsiteX0" fmla="*/ 0 w 790042"/>
              <a:gd name="connsiteY0" fmla="*/ 0 h 607162"/>
              <a:gd name="connsiteX1" fmla="*/ 226772 w 790042"/>
              <a:gd name="connsiteY1" fmla="*/ 73152 h 607162"/>
              <a:gd name="connsiteX2" fmla="*/ 380391 w 790042"/>
              <a:gd name="connsiteY2" fmla="*/ 146304 h 607162"/>
              <a:gd name="connsiteX3" fmla="*/ 557021 w 790042"/>
              <a:gd name="connsiteY3" fmla="*/ 231764 h 607162"/>
              <a:gd name="connsiteX4" fmla="*/ 709778 w 790042"/>
              <a:gd name="connsiteY4" fmla="*/ 356850 h 607162"/>
              <a:gd name="connsiteX5" fmla="*/ 790042 w 790042"/>
              <a:gd name="connsiteY5" fmla="*/ 607162 h 607162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380391 w 862534"/>
              <a:gd name="connsiteY2" fmla="*/ 146304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380391 w 862534"/>
              <a:gd name="connsiteY2" fmla="*/ 146304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380391 w 862534"/>
              <a:gd name="connsiteY2" fmla="*/ 146304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380391 w 862534"/>
              <a:gd name="connsiteY2" fmla="*/ 146304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380391 w 862534"/>
              <a:gd name="connsiteY2" fmla="*/ 146304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380391 w 862534"/>
              <a:gd name="connsiteY2" fmla="*/ 146304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380391 w 862534"/>
              <a:gd name="connsiteY2" fmla="*/ 146304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404264 w 862534"/>
              <a:gd name="connsiteY2" fmla="*/ 169220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404264 w 862534"/>
              <a:gd name="connsiteY2" fmla="*/ 106677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404264 w 862534"/>
              <a:gd name="connsiteY2" fmla="*/ 106677 h 544481"/>
              <a:gd name="connsiteX3" fmla="*/ 557021 w 862534"/>
              <a:gd name="connsiteY3" fmla="*/ 231764 h 544481"/>
              <a:gd name="connsiteX4" fmla="*/ 709778 w 862534"/>
              <a:gd name="connsiteY4" fmla="*/ 356850 h 544481"/>
              <a:gd name="connsiteX5" fmla="*/ 862534 w 862534"/>
              <a:gd name="connsiteY5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557021 w 862534"/>
              <a:gd name="connsiteY2" fmla="*/ 231764 h 544481"/>
              <a:gd name="connsiteX3" fmla="*/ 709778 w 862534"/>
              <a:gd name="connsiteY3" fmla="*/ 356850 h 544481"/>
              <a:gd name="connsiteX4" fmla="*/ 862534 w 862534"/>
              <a:gd name="connsiteY4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557021 w 862534"/>
              <a:gd name="connsiteY2" fmla="*/ 231764 h 544481"/>
              <a:gd name="connsiteX3" fmla="*/ 709778 w 862534"/>
              <a:gd name="connsiteY3" fmla="*/ 356850 h 544481"/>
              <a:gd name="connsiteX4" fmla="*/ 862534 w 862534"/>
              <a:gd name="connsiteY4" fmla="*/ 544481 h 544481"/>
              <a:gd name="connsiteX0" fmla="*/ 0 w 862534"/>
              <a:gd name="connsiteY0" fmla="*/ 0 h 544481"/>
              <a:gd name="connsiteX1" fmla="*/ 226772 w 862534"/>
              <a:gd name="connsiteY1" fmla="*/ 73152 h 544481"/>
              <a:gd name="connsiteX2" fmla="*/ 557021 w 862534"/>
              <a:gd name="connsiteY2" fmla="*/ 231764 h 544481"/>
              <a:gd name="connsiteX3" fmla="*/ 709778 w 862534"/>
              <a:gd name="connsiteY3" fmla="*/ 356850 h 544481"/>
              <a:gd name="connsiteX4" fmla="*/ 862534 w 862534"/>
              <a:gd name="connsiteY4" fmla="*/ 544481 h 54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2534" h="544481">
                <a:moveTo>
                  <a:pt x="0" y="0"/>
                </a:moveTo>
                <a:cubicBezTo>
                  <a:pt x="81687" y="24384"/>
                  <a:pt x="133935" y="34525"/>
                  <a:pt x="226772" y="73152"/>
                </a:cubicBezTo>
                <a:cubicBezTo>
                  <a:pt x="319609" y="111779"/>
                  <a:pt x="476520" y="184481"/>
                  <a:pt x="557021" y="231764"/>
                </a:cubicBezTo>
                <a:cubicBezTo>
                  <a:pt x="637522" y="279047"/>
                  <a:pt x="658859" y="304731"/>
                  <a:pt x="709778" y="356850"/>
                </a:cubicBezTo>
                <a:cubicBezTo>
                  <a:pt x="760697" y="408969"/>
                  <a:pt x="825190" y="515388"/>
                  <a:pt x="862534" y="544481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19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00033" y="3729944"/>
            <a:ext cx="45719" cy="98210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3" name="Text Box 236"/>
          <p:cNvSpPr txBox="1">
            <a:spLocks noChangeArrowheads="1"/>
          </p:cNvSpPr>
          <p:nvPr/>
        </p:nvSpPr>
        <p:spPr bwMode="auto">
          <a:xfrm>
            <a:off x="7151087" y="5820888"/>
            <a:ext cx="73858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prstClr val="black"/>
                </a:solidFill>
              </a:rPr>
              <a:t>α</a:t>
            </a:r>
            <a:r>
              <a:rPr lang="en-US" b="1" dirty="0" smtClean="0">
                <a:solidFill>
                  <a:prstClr val="black"/>
                </a:solidFill>
              </a:rPr>
              <a:t>HDL </a:t>
            </a:r>
            <a:endParaRPr lang="en-US" b="1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876108" y="4656773"/>
            <a:ext cx="2126634" cy="1088696"/>
            <a:chOff x="7876108" y="4656773"/>
            <a:chExt cx="2126634" cy="1088696"/>
          </a:xfrm>
        </p:grpSpPr>
        <p:sp>
          <p:nvSpPr>
            <p:cNvPr id="733" name="Text Box 236"/>
            <p:cNvSpPr txBox="1">
              <a:spLocks noChangeArrowheads="1"/>
            </p:cNvSpPr>
            <p:nvPr/>
          </p:nvSpPr>
          <p:spPr bwMode="auto">
            <a:xfrm rot="20125375">
              <a:off x="8415912" y="4656773"/>
              <a:ext cx="804971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LCAT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876108" y="4712681"/>
              <a:ext cx="2126634" cy="1032788"/>
              <a:chOff x="7876108" y="4712681"/>
              <a:chExt cx="2126634" cy="1032788"/>
            </a:xfrm>
          </p:grpSpPr>
          <p:sp>
            <p:nvSpPr>
              <p:cNvPr id="561" name="Text Box 236"/>
              <p:cNvSpPr txBox="1">
                <a:spLocks noChangeArrowheads="1"/>
              </p:cNvSpPr>
              <p:nvPr/>
            </p:nvSpPr>
            <p:spPr bwMode="auto">
              <a:xfrm>
                <a:off x="9025619" y="5437692"/>
                <a:ext cx="977123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 smtClean="0">
                    <a:solidFill>
                      <a:prstClr val="black"/>
                    </a:solidFill>
                  </a:rPr>
                  <a:t>Pre</a:t>
                </a:r>
                <a:r>
                  <a:rPr lang="el-GR" sz="1400" b="1" dirty="0">
                    <a:solidFill>
                      <a:prstClr val="black"/>
                    </a:solidFill>
                  </a:rPr>
                  <a:t>β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-HDL </a:t>
                </a:r>
              </a:p>
            </p:txBody>
          </p:sp>
          <p:grpSp>
            <p:nvGrpSpPr>
              <p:cNvPr id="565" name="Group 58"/>
              <p:cNvGrpSpPr>
                <a:grpSpLocks/>
              </p:cNvGrpSpPr>
              <p:nvPr/>
            </p:nvGrpSpPr>
            <p:grpSpPr bwMode="auto">
              <a:xfrm>
                <a:off x="8832534" y="4905564"/>
                <a:ext cx="1168716" cy="523685"/>
                <a:chOff x="6210301" y="5713716"/>
                <a:chExt cx="914399" cy="272189"/>
              </a:xfrm>
            </p:grpSpPr>
            <p:pic>
              <p:nvPicPr>
                <p:cNvPr id="566" name="Picture 236" descr="pre-beta-gif.gif"/>
                <p:cNvPicPr>
                  <a:picLocks noChangeAspect="1"/>
                </p:cNvPicPr>
                <p:nvPr/>
              </p:nvPicPr>
              <p:blipFill>
                <a:blip r:embed="rId13" cstate="print"/>
                <a:srcRect t="47397" b="40755"/>
                <a:stretch>
                  <a:fillRect/>
                </a:stretch>
              </p:blipFill>
              <p:spPr bwMode="auto">
                <a:xfrm>
                  <a:off x="6210301" y="5833480"/>
                  <a:ext cx="914399" cy="152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567" name="Group 95"/>
                <p:cNvGrpSpPr>
                  <a:grpSpLocks/>
                </p:cNvGrpSpPr>
                <p:nvPr/>
              </p:nvGrpSpPr>
              <p:grpSpPr bwMode="auto">
                <a:xfrm>
                  <a:off x="6435919" y="5713716"/>
                  <a:ext cx="554375" cy="272189"/>
                  <a:chOff x="6435919" y="5713716"/>
                  <a:chExt cx="554375" cy="272189"/>
                </a:xfrm>
              </p:grpSpPr>
              <p:cxnSp>
                <p:nvCxnSpPr>
                  <p:cNvPr id="568" name="Straight Connector 117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438900" y="5903714"/>
                    <a:ext cx="462898" cy="0"/>
                  </a:xfrm>
                  <a:prstGeom prst="line">
                    <a:avLst/>
                  </a:prstGeom>
                  <a:noFill/>
                  <a:ln w="38100" algn="ctr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569" name="Oval 568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554772" y="5938961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70" name="Oval 569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498010" y="5938963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71" name="Oval 570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436306" y="5941035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72" name="Oval 500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734988" y="5936155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73" name="Oval 572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678226" y="5936157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74" name="Oval 573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616522" y="5938229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75" name="Oval 574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860663" y="5932974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18" name="Oval 504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796110" y="5935046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19" name="Oval 618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554385" y="5797618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0" name="Oval 619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497623" y="5797620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1" name="Oval 507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435919" y="5799692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2" name="Oval 508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866042" y="5800469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3" name="Oval 509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758754" y="5796843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  <p:grpSp>
                <p:nvGrpSpPr>
                  <p:cNvPr id="624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6531851" y="5713716"/>
                    <a:ext cx="458443" cy="173627"/>
                    <a:chOff x="6689949" y="6186450"/>
                    <a:chExt cx="458443" cy="173627"/>
                  </a:xfrm>
                </p:grpSpPr>
                <p:sp>
                  <p:nvSpPr>
                    <p:cNvPr id="626" name="Freeform 17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718416" y="6186450"/>
                      <a:ext cx="223524" cy="173627"/>
                    </a:xfrm>
                    <a:custGeom>
                      <a:avLst/>
                      <a:gdLst>
                        <a:gd name="T0" fmla="*/ 2147483647 w 438"/>
                        <a:gd name="T1" fmla="*/ 2147483647 h 318"/>
                        <a:gd name="T2" fmla="*/ 2147483647 w 438"/>
                        <a:gd name="T3" fmla="*/ 2147483647 h 318"/>
                        <a:gd name="T4" fmla="*/ 2147483647 w 438"/>
                        <a:gd name="T5" fmla="*/ 2147483647 h 318"/>
                        <a:gd name="T6" fmla="*/ 2147483647 w 438"/>
                        <a:gd name="T7" fmla="*/ 2147483647 h 318"/>
                        <a:gd name="T8" fmla="*/ 2147483647 w 438"/>
                        <a:gd name="T9" fmla="*/ 2147483647 h 318"/>
                        <a:gd name="T10" fmla="*/ 2147483647 w 438"/>
                        <a:gd name="T11" fmla="*/ 2147483647 h 318"/>
                        <a:gd name="T12" fmla="*/ 2147483647 w 438"/>
                        <a:gd name="T13" fmla="*/ 2147483647 h 318"/>
                        <a:gd name="T14" fmla="*/ 2147483647 w 438"/>
                        <a:gd name="T15" fmla="*/ 2147483647 h 318"/>
                        <a:gd name="T16" fmla="*/ 2147483647 w 438"/>
                        <a:gd name="T17" fmla="*/ 2147483647 h 318"/>
                        <a:gd name="T18" fmla="*/ 2147483647 w 438"/>
                        <a:gd name="T19" fmla="*/ 2147483647 h 318"/>
                        <a:gd name="T20" fmla="*/ 2147483647 w 438"/>
                        <a:gd name="T21" fmla="*/ 2147483647 h 318"/>
                        <a:gd name="T22" fmla="*/ 2147483647 w 438"/>
                        <a:gd name="T23" fmla="*/ 2147483647 h 318"/>
                        <a:gd name="T24" fmla="*/ 2147483647 w 438"/>
                        <a:gd name="T25" fmla="*/ 2147483647 h 318"/>
                        <a:gd name="T26" fmla="*/ 2147483647 w 438"/>
                        <a:gd name="T27" fmla="*/ 2147483647 h 318"/>
                        <a:gd name="T28" fmla="*/ 2147483647 w 438"/>
                        <a:gd name="T29" fmla="*/ 2147483647 h 318"/>
                        <a:gd name="T30" fmla="*/ 2147483647 w 438"/>
                        <a:gd name="T31" fmla="*/ 2147483647 h 318"/>
                        <a:gd name="T32" fmla="*/ 2147483647 w 438"/>
                        <a:gd name="T33" fmla="*/ 2147483647 h 318"/>
                        <a:gd name="T34" fmla="*/ 2147483647 w 438"/>
                        <a:gd name="T35" fmla="*/ 2147483647 h 318"/>
                        <a:gd name="T36" fmla="*/ 2147483647 w 438"/>
                        <a:gd name="T37" fmla="*/ 2147483647 h 318"/>
                        <a:gd name="T38" fmla="*/ 2147483647 w 438"/>
                        <a:gd name="T39" fmla="*/ 2147483647 h 318"/>
                        <a:gd name="T40" fmla="*/ 2147483647 w 438"/>
                        <a:gd name="T41" fmla="*/ 2147483647 h 318"/>
                        <a:gd name="T42" fmla="*/ 2147483647 w 438"/>
                        <a:gd name="T43" fmla="*/ 2147483647 h 318"/>
                        <a:gd name="T44" fmla="*/ 2147483647 w 438"/>
                        <a:gd name="T45" fmla="*/ 2147483647 h 318"/>
                        <a:gd name="T46" fmla="*/ 2147483647 w 438"/>
                        <a:gd name="T47" fmla="*/ 2147483647 h 318"/>
                        <a:gd name="T48" fmla="*/ 2147483647 w 438"/>
                        <a:gd name="T49" fmla="*/ 2147483647 h 318"/>
                        <a:gd name="T50" fmla="*/ 2147483647 w 438"/>
                        <a:gd name="T51" fmla="*/ 2147483647 h 318"/>
                        <a:gd name="T52" fmla="*/ 2147483647 w 438"/>
                        <a:gd name="T53" fmla="*/ 2147483647 h 318"/>
                        <a:gd name="T54" fmla="*/ 2147483647 w 438"/>
                        <a:gd name="T55" fmla="*/ 2147483647 h 318"/>
                        <a:gd name="T56" fmla="*/ 2147483647 w 438"/>
                        <a:gd name="T57" fmla="*/ 2147483647 h 318"/>
                        <a:gd name="T58" fmla="*/ 2147483647 w 438"/>
                        <a:gd name="T59" fmla="*/ 2147483647 h 318"/>
                        <a:gd name="T60" fmla="*/ 2147483647 w 438"/>
                        <a:gd name="T61" fmla="*/ 2147483647 h 318"/>
                        <a:gd name="T62" fmla="*/ 2147483647 w 438"/>
                        <a:gd name="T63" fmla="*/ 2147483647 h 318"/>
                        <a:gd name="T64" fmla="*/ 2147483647 w 438"/>
                        <a:gd name="T65" fmla="*/ 2147483647 h 318"/>
                        <a:gd name="T66" fmla="*/ 2147483647 w 438"/>
                        <a:gd name="T67" fmla="*/ 2147483647 h 318"/>
                        <a:gd name="T68" fmla="*/ 2147483647 w 438"/>
                        <a:gd name="T69" fmla="*/ 2147483647 h 318"/>
                        <a:gd name="T70" fmla="*/ 2147483647 w 438"/>
                        <a:gd name="T71" fmla="*/ 2147483647 h 318"/>
                        <a:gd name="T72" fmla="*/ 2147483647 w 438"/>
                        <a:gd name="T73" fmla="*/ 2147483647 h 318"/>
                        <a:gd name="T74" fmla="*/ 2147483647 w 438"/>
                        <a:gd name="T75" fmla="*/ 2147483647 h 318"/>
                        <a:gd name="T76" fmla="*/ 2147483647 w 438"/>
                        <a:gd name="T77" fmla="*/ 2147483647 h 318"/>
                        <a:gd name="T78" fmla="*/ 2147483647 w 438"/>
                        <a:gd name="T79" fmla="*/ 2147483647 h 318"/>
                        <a:gd name="T80" fmla="*/ 2147483647 w 438"/>
                        <a:gd name="T81" fmla="*/ 2147483647 h 318"/>
                        <a:gd name="T82" fmla="*/ 2147483647 w 438"/>
                        <a:gd name="T83" fmla="*/ 2147483647 h 318"/>
                        <a:gd name="T84" fmla="*/ 0 w 438"/>
                        <a:gd name="T85" fmla="*/ 2147483647 h 318"/>
                        <a:gd name="T86" fmla="*/ 2147483647 w 438"/>
                        <a:gd name="T87" fmla="*/ 2147483647 h 318"/>
                        <a:gd name="T88" fmla="*/ 2147483647 w 438"/>
                        <a:gd name="T89" fmla="*/ 2147483647 h 318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w 438"/>
                        <a:gd name="T136" fmla="*/ 0 h 318"/>
                        <a:gd name="T137" fmla="*/ 438 w 438"/>
                        <a:gd name="T138" fmla="*/ 318 h 318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T135" t="T136" r="T137" b="T138"/>
                      <a:pathLst>
                        <a:path w="438" h="318">
                          <a:moveTo>
                            <a:pt x="12" y="257"/>
                          </a:moveTo>
                          <a:lnTo>
                            <a:pt x="17" y="257"/>
                          </a:lnTo>
                          <a:lnTo>
                            <a:pt x="22" y="256"/>
                          </a:lnTo>
                          <a:lnTo>
                            <a:pt x="26" y="254"/>
                          </a:lnTo>
                          <a:lnTo>
                            <a:pt x="30" y="252"/>
                          </a:lnTo>
                          <a:lnTo>
                            <a:pt x="34" y="249"/>
                          </a:lnTo>
                          <a:lnTo>
                            <a:pt x="37" y="246"/>
                          </a:lnTo>
                          <a:lnTo>
                            <a:pt x="40" y="243"/>
                          </a:lnTo>
                          <a:lnTo>
                            <a:pt x="44" y="241"/>
                          </a:lnTo>
                          <a:lnTo>
                            <a:pt x="48" y="239"/>
                          </a:lnTo>
                          <a:lnTo>
                            <a:pt x="51" y="238"/>
                          </a:lnTo>
                          <a:lnTo>
                            <a:pt x="55" y="239"/>
                          </a:lnTo>
                          <a:lnTo>
                            <a:pt x="60" y="241"/>
                          </a:lnTo>
                          <a:lnTo>
                            <a:pt x="65" y="245"/>
                          </a:lnTo>
                          <a:lnTo>
                            <a:pt x="70" y="248"/>
                          </a:lnTo>
                          <a:lnTo>
                            <a:pt x="75" y="251"/>
                          </a:lnTo>
                          <a:lnTo>
                            <a:pt x="81" y="253"/>
                          </a:lnTo>
                          <a:lnTo>
                            <a:pt x="86" y="256"/>
                          </a:lnTo>
                          <a:lnTo>
                            <a:pt x="92" y="257"/>
                          </a:lnTo>
                          <a:lnTo>
                            <a:pt x="98" y="259"/>
                          </a:lnTo>
                          <a:lnTo>
                            <a:pt x="104" y="259"/>
                          </a:lnTo>
                          <a:lnTo>
                            <a:pt x="110" y="259"/>
                          </a:lnTo>
                          <a:lnTo>
                            <a:pt x="115" y="259"/>
                          </a:lnTo>
                          <a:lnTo>
                            <a:pt x="121" y="257"/>
                          </a:lnTo>
                          <a:lnTo>
                            <a:pt x="126" y="254"/>
                          </a:lnTo>
                          <a:lnTo>
                            <a:pt x="133" y="252"/>
                          </a:lnTo>
                          <a:lnTo>
                            <a:pt x="141" y="249"/>
                          </a:lnTo>
                          <a:lnTo>
                            <a:pt x="149" y="247"/>
                          </a:lnTo>
                          <a:lnTo>
                            <a:pt x="158" y="245"/>
                          </a:lnTo>
                          <a:lnTo>
                            <a:pt x="167" y="244"/>
                          </a:lnTo>
                          <a:lnTo>
                            <a:pt x="176" y="243"/>
                          </a:lnTo>
                          <a:lnTo>
                            <a:pt x="185" y="242"/>
                          </a:lnTo>
                          <a:lnTo>
                            <a:pt x="193" y="242"/>
                          </a:lnTo>
                          <a:lnTo>
                            <a:pt x="200" y="242"/>
                          </a:lnTo>
                          <a:lnTo>
                            <a:pt x="205" y="242"/>
                          </a:lnTo>
                          <a:lnTo>
                            <a:pt x="208" y="242"/>
                          </a:lnTo>
                          <a:lnTo>
                            <a:pt x="209" y="241"/>
                          </a:lnTo>
                          <a:lnTo>
                            <a:pt x="260" y="260"/>
                          </a:lnTo>
                          <a:lnTo>
                            <a:pt x="261" y="260"/>
                          </a:lnTo>
                          <a:lnTo>
                            <a:pt x="263" y="260"/>
                          </a:lnTo>
                          <a:lnTo>
                            <a:pt x="266" y="261"/>
                          </a:lnTo>
                          <a:lnTo>
                            <a:pt x="269" y="263"/>
                          </a:lnTo>
                          <a:lnTo>
                            <a:pt x="273" y="264"/>
                          </a:lnTo>
                          <a:lnTo>
                            <a:pt x="277" y="267"/>
                          </a:lnTo>
                          <a:lnTo>
                            <a:pt x="282" y="270"/>
                          </a:lnTo>
                          <a:lnTo>
                            <a:pt x="286" y="273"/>
                          </a:lnTo>
                          <a:lnTo>
                            <a:pt x="290" y="278"/>
                          </a:lnTo>
                          <a:lnTo>
                            <a:pt x="293" y="283"/>
                          </a:lnTo>
                          <a:lnTo>
                            <a:pt x="297" y="288"/>
                          </a:lnTo>
                          <a:lnTo>
                            <a:pt x="298" y="295"/>
                          </a:lnTo>
                          <a:lnTo>
                            <a:pt x="300" y="302"/>
                          </a:lnTo>
                          <a:lnTo>
                            <a:pt x="304" y="307"/>
                          </a:lnTo>
                          <a:lnTo>
                            <a:pt x="308" y="312"/>
                          </a:lnTo>
                          <a:lnTo>
                            <a:pt x="312" y="315"/>
                          </a:lnTo>
                          <a:lnTo>
                            <a:pt x="316" y="317"/>
                          </a:lnTo>
                          <a:lnTo>
                            <a:pt x="322" y="318"/>
                          </a:lnTo>
                          <a:lnTo>
                            <a:pt x="326" y="318"/>
                          </a:lnTo>
                          <a:lnTo>
                            <a:pt x="331" y="316"/>
                          </a:lnTo>
                          <a:lnTo>
                            <a:pt x="336" y="313"/>
                          </a:lnTo>
                          <a:lnTo>
                            <a:pt x="340" y="308"/>
                          </a:lnTo>
                          <a:lnTo>
                            <a:pt x="343" y="302"/>
                          </a:lnTo>
                          <a:lnTo>
                            <a:pt x="346" y="295"/>
                          </a:lnTo>
                          <a:lnTo>
                            <a:pt x="349" y="288"/>
                          </a:lnTo>
                          <a:lnTo>
                            <a:pt x="352" y="281"/>
                          </a:lnTo>
                          <a:lnTo>
                            <a:pt x="355" y="275"/>
                          </a:lnTo>
                          <a:lnTo>
                            <a:pt x="359" y="271"/>
                          </a:lnTo>
                          <a:lnTo>
                            <a:pt x="363" y="267"/>
                          </a:lnTo>
                          <a:lnTo>
                            <a:pt x="367" y="264"/>
                          </a:lnTo>
                          <a:lnTo>
                            <a:pt x="372" y="261"/>
                          </a:lnTo>
                          <a:lnTo>
                            <a:pt x="377" y="260"/>
                          </a:lnTo>
                          <a:lnTo>
                            <a:pt x="382" y="259"/>
                          </a:lnTo>
                          <a:lnTo>
                            <a:pt x="388" y="258"/>
                          </a:lnTo>
                          <a:lnTo>
                            <a:pt x="393" y="259"/>
                          </a:lnTo>
                          <a:lnTo>
                            <a:pt x="400" y="260"/>
                          </a:lnTo>
                          <a:lnTo>
                            <a:pt x="406" y="261"/>
                          </a:lnTo>
                          <a:lnTo>
                            <a:pt x="412" y="261"/>
                          </a:lnTo>
                          <a:lnTo>
                            <a:pt x="418" y="260"/>
                          </a:lnTo>
                          <a:lnTo>
                            <a:pt x="423" y="259"/>
                          </a:lnTo>
                          <a:lnTo>
                            <a:pt x="427" y="257"/>
                          </a:lnTo>
                          <a:lnTo>
                            <a:pt x="431" y="253"/>
                          </a:lnTo>
                          <a:lnTo>
                            <a:pt x="434" y="249"/>
                          </a:lnTo>
                          <a:lnTo>
                            <a:pt x="437" y="245"/>
                          </a:lnTo>
                          <a:lnTo>
                            <a:pt x="438" y="240"/>
                          </a:lnTo>
                          <a:lnTo>
                            <a:pt x="438" y="234"/>
                          </a:lnTo>
                          <a:lnTo>
                            <a:pt x="437" y="229"/>
                          </a:lnTo>
                          <a:lnTo>
                            <a:pt x="435" y="222"/>
                          </a:lnTo>
                          <a:lnTo>
                            <a:pt x="431" y="216"/>
                          </a:lnTo>
                          <a:lnTo>
                            <a:pt x="427" y="209"/>
                          </a:lnTo>
                          <a:lnTo>
                            <a:pt x="423" y="201"/>
                          </a:lnTo>
                          <a:lnTo>
                            <a:pt x="418" y="192"/>
                          </a:lnTo>
                          <a:lnTo>
                            <a:pt x="413" y="182"/>
                          </a:lnTo>
                          <a:lnTo>
                            <a:pt x="408" y="171"/>
                          </a:lnTo>
                          <a:lnTo>
                            <a:pt x="402" y="160"/>
                          </a:lnTo>
                          <a:lnTo>
                            <a:pt x="397" y="145"/>
                          </a:lnTo>
                          <a:lnTo>
                            <a:pt x="393" y="130"/>
                          </a:lnTo>
                          <a:lnTo>
                            <a:pt x="388" y="113"/>
                          </a:lnTo>
                          <a:lnTo>
                            <a:pt x="384" y="94"/>
                          </a:lnTo>
                          <a:lnTo>
                            <a:pt x="381" y="73"/>
                          </a:lnTo>
                          <a:lnTo>
                            <a:pt x="372" y="52"/>
                          </a:lnTo>
                          <a:lnTo>
                            <a:pt x="354" y="34"/>
                          </a:lnTo>
                          <a:lnTo>
                            <a:pt x="328" y="19"/>
                          </a:lnTo>
                          <a:lnTo>
                            <a:pt x="297" y="8"/>
                          </a:lnTo>
                          <a:lnTo>
                            <a:pt x="261" y="2"/>
                          </a:lnTo>
                          <a:lnTo>
                            <a:pt x="223" y="0"/>
                          </a:lnTo>
                          <a:lnTo>
                            <a:pt x="185" y="4"/>
                          </a:lnTo>
                          <a:lnTo>
                            <a:pt x="150" y="14"/>
                          </a:lnTo>
                          <a:lnTo>
                            <a:pt x="118" y="29"/>
                          </a:lnTo>
                          <a:lnTo>
                            <a:pt x="91" y="51"/>
                          </a:lnTo>
                          <a:lnTo>
                            <a:pt x="72" y="81"/>
                          </a:lnTo>
                          <a:lnTo>
                            <a:pt x="63" y="117"/>
                          </a:lnTo>
                          <a:lnTo>
                            <a:pt x="59" y="153"/>
                          </a:lnTo>
                          <a:lnTo>
                            <a:pt x="55" y="180"/>
                          </a:lnTo>
                          <a:lnTo>
                            <a:pt x="51" y="200"/>
                          </a:lnTo>
                          <a:lnTo>
                            <a:pt x="48" y="212"/>
                          </a:lnTo>
                          <a:lnTo>
                            <a:pt x="44" y="219"/>
                          </a:lnTo>
                          <a:lnTo>
                            <a:pt x="40" y="223"/>
                          </a:lnTo>
                          <a:lnTo>
                            <a:pt x="37" y="222"/>
                          </a:lnTo>
                          <a:lnTo>
                            <a:pt x="33" y="220"/>
                          </a:lnTo>
                          <a:lnTo>
                            <a:pt x="30" y="217"/>
                          </a:lnTo>
                          <a:lnTo>
                            <a:pt x="26" y="214"/>
                          </a:lnTo>
                          <a:lnTo>
                            <a:pt x="22" y="212"/>
                          </a:lnTo>
                          <a:lnTo>
                            <a:pt x="18" y="212"/>
                          </a:lnTo>
                          <a:lnTo>
                            <a:pt x="14" y="216"/>
                          </a:lnTo>
                          <a:lnTo>
                            <a:pt x="11" y="219"/>
                          </a:lnTo>
                          <a:lnTo>
                            <a:pt x="8" y="223"/>
                          </a:lnTo>
                          <a:lnTo>
                            <a:pt x="5" y="228"/>
                          </a:lnTo>
                          <a:lnTo>
                            <a:pt x="3" y="233"/>
                          </a:lnTo>
                          <a:lnTo>
                            <a:pt x="1" y="238"/>
                          </a:lnTo>
                          <a:lnTo>
                            <a:pt x="0" y="242"/>
                          </a:lnTo>
                          <a:lnTo>
                            <a:pt x="0" y="247"/>
                          </a:lnTo>
                          <a:lnTo>
                            <a:pt x="2" y="250"/>
                          </a:lnTo>
                          <a:lnTo>
                            <a:pt x="4" y="253"/>
                          </a:lnTo>
                          <a:lnTo>
                            <a:pt x="7" y="256"/>
                          </a:lnTo>
                          <a:lnTo>
                            <a:pt x="12" y="25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12700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519" dirty="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7" name="Text Box 17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689949" y="6195612"/>
                      <a:ext cx="458443" cy="142704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en-US" sz="844" b="1" dirty="0">
                          <a:solidFill>
                            <a:srgbClr val="FFFFFF"/>
                          </a:solidFill>
                        </a:rPr>
                        <a:t> A-I</a:t>
                      </a:r>
                    </a:p>
                  </p:txBody>
                </p:sp>
              </p:grpSp>
              <p:sp>
                <p:nvSpPr>
                  <p:cNvPr id="625" name="Oval 27"/>
                  <p:cNvSpPr>
                    <a:spLocks noChangeAspect="1"/>
                  </p:cNvSpPr>
                  <p:nvPr/>
                </p:nvSpPr>
                <p:spPr bwMode="auto">
                  <a:xfrm rot="1718379">
                    <a:off x="6815265" y="5800467"/>
                    <a:ext cx="38232" cy="44870"/>
                  </a:xfrm>
                  <a:prstGeom prst="ellipse">
                    <a:avLst/>
                  </a:prstGeom>
                  <a:solidFill>
                    <a:srgbClr val="6699FF"/>
                  </a:solidFill>
                  <a:ln w="19050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519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sp>
            <p:nvSpPr>
              <p:cNvPr id="738" name="Freeform 625"/>
              <p:cNvSpPr>
                <a:spLocks noChangeArrowheads="1"/>
              </p:cNvSpPr>
              <p:nvPr/>
            </p:nvSpPr>
            <p:spPr bwMode="auto">
              <a:xfrm rot="20007809">
                <a:off x="7876108" y="4712681"/>
                <a:ext cx="1736672" cy="465494"/>
              </a:xfrm>
              <a:custGeom>
                <a:avLst/>
                <a:gdLst>
                  <a:gd name="T0" fmla="*/ 123826 w 902043"/>
                  <a:gd name="T1" fmla="*/ 375518 h 700216"/>
                  <a:gd name="T2" fmla="*/ 154027 w 902043"/>
                  <a:gd name="T3" fmla="*/ 229728 h 700216"/>
                  <a:gd name="T4" fmla="*/ 208390 w 902043"/>
                  <a:gd name="T5" fmla="*/ 189968 h 700216"/>
                  <a:gd name="T6" fmla="*/ 217451 w 902043"/>
                  <a:gd name="T7" fmla="*/ 83938 h 700216"/>
                  <a:gd name="T8" fmla="*/ 190269 w 902043"/>
                  <a:gd name="T9" fmla="*/ 11044 h 700216"/>
                  <a:gd name="T10" fmla="*/ 141947 w 902043"/>
                  <a:gd name="T11" fmla="*/ 17672 h 700216"/>
                  <a:gd name="T12" fmla="*/ 123826 w 902043"/>
                  <a:gd name="T13" fmla="*/ 77313 h 700216"/>
                  <a:gd name="T14" fmla="*/ 120806 w 902043"/>
                  <a:gd name="T15" fmla="*/ 143579 h 700216"/>
                  <a:gd name="T16" fmla="*/ 114765 w 902043"/>
                  <a:gd name="T17" fmla="*/ 189968 h 700216"/>
                  <a:gd name="T18" fmla="*/ 87585 w 902043"/>
                  <a:gd name="T19" fmla="*/ 216475 h 700216"/>
                  <a:gd name="T20" fmla="*/ 39262 w 902043"/>
                  <a:gd name="T21" fmla="*/ 223102 h 700216"/>
                  <a:gd name="T22" fmla="*/ 0 w 902043"/>
                  <a:gd name="T23" fmla="*/ 223102 h 70021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02043"/>
                  <a:gd name="T37" fmla="*/ 0 h 700216"/>
                  <a:gd name="T38" fmla="*/ 902043 w 902043"/>
                  <a:gd name="T39" fmla="*/ 700216 h 700216"/>
                  <a:gd name="connsiteX0" fmla="*/ 572251 w 895308"/>
                  <a:gd name="connsiteY0" fmla="*/ 569883 h 569883"/>
                  <a:gd name="connsiteX1" fmla="*/ 630194 w 895308"/>
                  <a:gd name="connsiteY1" fmla="*/ 418357 h 569883"/>
                  <a:gd name="connsiteX2" fmla="*/ 852616 w 895308"/>
                  <a:gd name="connsiteY2" fmla="*/ 344217 h 569883"/>
                  <a:gd name="connsiteX3" fmla="*/ 889686 w 895308"/>
                  <a:gd name="connsiteY3" fmla="*/ 146508 h 569883"/>
                  <a:gd name="connsiteX4" fmla="*/ 778475 w 895308"/>
                  <a:gd name="connsiteY4" fmla="*/ 10584 h 569883"/>
                  <a:gd name="connsiteX5" fmla="*/ 580767 w 895308"/>
                  <a:gd name="connsiteY5" fmla="*/ 22941 h 569883"/>
                  <a:gd name="connsiteX6" fmla="*/ 506627 w 895308"/>
                  <a:gd name="connsiteY6" fmla="*/ 134152 h 569883"/>
                  <a:gd name="connsiteX7" fmla="*/ 494270 w 895308"/>
                  <a:gd name="connsiteY7" fmla="*/ 257719 h 569883"/>
                  <a:gd name="connsiteX8" fmla="*/ 469556 w 895308"/>
                  <a:gd name="connsiteY8" fmla="*/ 344217 h 569883"/>
                  <a:gd name="connsiteX9" fmla="*/ 358346 w 895308"/>
                  <a:gd name="connsiteY9" fmla="*/ 393644 h 569883"/>
                  <a:gd name="connsiteX10" fmla="*/ 160638 w 895308"/>
                  <a:gd name="connsiteY10" fmla="*/ 406000 h 569883"/>
                  <a:gd name="connsiteX11" fmla="*/ 0 w 895308"/>
                  <a:gd name="connsiteY11" fmla="*/ 406000 h 569883"/>
                  <a:gd name="connsiteX0" fmla="*/ 589655 w 895308"/>
                  <a:gd name="connsiteY0" fmla="*/ 544032 h 544032"/>
                  <a:gd name="connsiteX1" fmla="*/ 630194 w 895308"/>
                  <a:gd name="connsiteY1" fmla="*/ 418357 h 544032"/>
                  <a:gd name="connsiteX2" fmla="*/ 852616 w 895308"/>
                  <a:gd name="connsiteY2" fmla="*/ 344217 h 544032"/>
                  <a:gd name="connsiteX3" fmla="*/ 889686 w 895308"/>
                  <a:gd name="connsiteY3" fmla="*/ 146508 h 544032"/>
                  <a:gd name="connsiteX4" fmla="*/ 778475 w 895308"/>
                  <a:gd name="connsiteY4" fmla="*/ 10584 h 544032"/>
                  <a:gd name="connsiteX5" fmla="*/ 580767 w 895308"/>
                  <a:gd name="connsiteY5" fmla="*/ 22941 h 544032"/>
                  <a:gd name="connsiteX6" fmla="*/ 506627 w 895308"/>
                  <a:gd name="connsiteY6" fmla="*/ 134152 h 544032"/>
                  <a:gd name="connsiteX7" fmla="*/ 494270 w 895308"/>
                  <a:gd name="connsiteY7" fmla="*/ 257719 h 544032"/>
                  <a:gd name="connsiteX8" fmla="*/ 469556 w 895308"/>
                  <a:gd name="connsiteY8" fmla="*/ 344217 h 544032"/>
                  <a:gd name="connsiteX9" fmla="*/ 358346 w 895308"/>
                  <a:gd name="connsiteY9" fmla="*/ 393644 h 544032"/>
                  <a:gd name="connsiteX10" fmla="*/ 160638 w 895308"/>
                  <a:gd name="connsiteY10" fmla="*/ 406000 h 544032"/>
                  <a:gd name="connsiteX11" fmla="*/ 0 w 895308"/>
                  <a:gd name="connsiteY11" fmla="*/ 406000 h 544032"/>
                  <a:gd name="connsiteX0" fmla="*/ 589655 w 895308"/>
                  <a:gd name="connsiteY0" fmla="*/ 544032 h 544032"/>
                  <a:gd name="connsiteX1" fmla="*/ 630194 w 895308"/>
                  <a:gd name="connsiteY1" fmla="*/ 418357 h 544032"/>
                  <a:gd name="connsiteX2" fmla="*/ 852616 w 895308"/>
                  <a:gd name="connsiteY2" fmla="*/ 344217 h 544032"/>
                  <a:gd name="connsiteX3" fmla="*/ 889686 w 895308"/>
                  <a:gd name="connsiteY3" fmla="*/ 146508 h 544032"/>
                  <a:gd name="connsiteX4" fmla="*/ 778475 w 895308"/>
                  <a:gd name="connsiteY4" fmla="*/ 10584 h 544032"/>
                  <a:gd name="connsiteX5" fmla="*/ 580767 w 895308"/>
                  <a:gd name="connsiteY5" fmla="*/ 22941 h 544032"/>
                  <a:gd name="connsiteX6" fmla="*/ 506627 w 895308"/>
                  <a:gd name="connsiteY6" fmla="*/ 134152 h 544032"/>
                  <a:gd name="connsiteX7" fmla="*/ 494270 w 895308"/>
                  <a:gd name="connsiteY7" fmla="*/ 257719 h 544032"/>
                  <a:gd name="connsiteX8" fmla="*/ 469556 w 895308"/>
                  <a:gd name="connsiteY8" fmla="*/ 344217 h 544032"/>
                  <a:gd name="connsiteX9" fmla="*/ 358346 w 895308"/>
                  <a:gd name="connsiteY9" fmla="*/ 393644 h 544032"/>
                  <a:gd name="connsiteX10" fmla="*/ 160638 w 895308"/>
                  <a:gd name="connsiteY10" fmla="*/ 406000 h 544032"/>
                  <a:gd name="connsiteX11" fmla="*/ 0 w 895308"/>
                  <a:gd name="connsiteY11" fmla="*/ 406001 h 544032"/>
                  <a:gd name="connsiteX0" fmla="*/ 807558 w 1113211"/>
                  <a:gd name="connsiteY0" fmla="*/ 544032 h 544032"/>
                  <a:gd name="connsiteX1" fmla="*/ 848097 w 1113211"/>
                  <a:gd name="connsiteY1" fmla="*/ 418357 h 544032"/>
                  <a:gd name="connsiteX2" fmla="*/ 1070519 w 1113211"/>
                  <a:gd name="connsiteY2" fmla="*/ 344217 h 544032"/>
                  <a:gd name="connsiteX3" fmla="*/ 1107589 w 1113211"/>
                  <a:gd name="connsiteY3" fmla="*/ 146508 h 544032"/>
                  <a:gd name="connsiteX4" fmla="*/ 996378 w 1113211"/>
                  <a:gd name="connsiteY4" fmla="*/ 10584 h 544032"/>
                  <a:gd name="connsiteX5" fmla="*/ 798670 w 1113211"/>
                  <a:gd name="connsiteY5" fmla="*/ 22941 h 544032"/>
                  <a:gd name="connsiteX6" fmla="*/ 724530 w 1113211"/>
                  <a:gd name="connsiteY6" fmla="*/ 134152 h 544032"/>
                  <a:gd name="connsiteX7" fmla="*/ 712173 w 1113211"/>
                  <a:gd name="connsiteY7" fmla="*/ 257719 h 544032"/>
                  <a:gd name="connsiteX8" fmla="*/ 687459 w 1113211"/>
                  <a:gd name="connsiteY8" fmla="*/ 344217 h 544032"/>
                  <a:gd name="connsiteX9" fmla="*/ 576249 w 1113211"/>
                  <a:gd name="connsiteY9" fmla="*/ 393644 h 544032"/>
                  <a:gd name="connsiteX10" fmla="*/ 378541 w 1113211"/>
                  <a:gd name="connsiteY10" fmla="*/ 406000 h 544032"/>
                  <a:gd name="connsiteX11" fmla="*/ 0 w 1113211"/>
                  <a:gd name="connsiteY11" fmla="*/ 398553 h 544032"/>
                  <a:gd name="connsiteX0" fmla="*/ 1119812 w 1425465"/>
                  <a:gd name="connsiteY0" fmla="*/ 544032 h 544032"/>
                  <a:gd name="connsiteX1" fmla="*/ 1160351 w 1425465"/>
                  <a:gd name="connsiteY1" fmla="*/ 418357 h 544032"/>
                  <a:gd name="connsiteX2" fmla="*/ 1382773 w 1425465"/>
                  <a:gd name="connsiteY2" fmla="*/ 344217 h 544032"/>
                  <a:gd name="connsiteX3" fmla="*/ 1419843 w 1425465"/>
                  <a:gd name="connsiteY3" fmla="*/ 146508 h 544032"/>
                  <a:gd name="connsiteX4" fmla="*/ 1308632 w 1425465"/>
                  <a:gd name="connsiteY4" fmla="*/ 10584 h 544032"/>
                  <a:gd name="connsiteX5" fmla="*/ 1110924 w 1425465"/>
                  <a:gd name="connsiteY5" fmla="*/ 22941 h 544032"/>
                  <a:gd name="connsiteX6" fmla="*/ 1036784 w 1425465"/>
                  <a:gd name="connsiteY6" fmla="*/ 134152 h 544032"/>
                  <a:gd name="connsiteX7" fmla="*/ 1024427 w 1425465"/>
                  <a:gd name="connsiteY7" fmla="*/ 257719 h 544032"/>
                  <a:gd name="connsiteX8" fmla="*/ 999713 w 1425465"/>
                  <a:gd name="connsiteY8" fmla="*/ 344217 h 544032"/>
                  <a:gd name="connsiteX9" fmla="*/ 888503 w 1425465"/>
                  <a:gd name="connsiteY9" fmla="*/ 393644 h 544032"/>
                  <a:gd name="connsiteX10" fmla="*/ 690795 w 1425465"/>
                  <a:gd name="connsiteY10" fmla="*/ 406000 h 544032"/>
                  <a:gd name="connsiteX11" fmla="*/ 0 w 1425465"/>
                  <a:gd name="connsiteY11" fmla="*/ 396968 h 544032"/>
                  <a:gd name="connsiteX0" fmla="*/ 1478741 w 1784394"/>
                  <a:gd name="connsiteY0" fmla="*/ 544032 h 544032"/>
                  <a:gd name="connsiteX1" fmla="*/ 1519280 w 1784394"/>
                  <a:gd name="connsiteY1" fmla="*/ 418357 h 544032"/>
                  <a:gd name="connsiteX2" fmla="*/ 1741702 w 1784394"/>
                  <a:gd name="connsiteY2" fmla="*/ 344217 h 544032"/>
                  <a:gd name="connsiteX3" fmla="*/ 1778772 w 1784394"/>
                  <a:gd name="connsiteY3" fmla="*/ 146508 h 544032"/>
                  <a:gd name="connsiteX4" fmla="*/ 1667561 w 1784394"/>
                  <a:gd name="connsiteY4" fmla="*/ 10584 h 544032"/>
                  <a:gd name="connsiteX5" fmla="*/ 1469853 w 1784394"/>
                  <a:gd name="connsiteY5" fmla="*/ 22941 h 544032"/>
                  <a:gd name="connsiteX6" fmla="*/ 1395713 w 1784394"/>
                  <a:gd name="connsiteY6" fmla="*/ 134152 h 544032"/>
                  <a:gd name="connsiteX7" fmla="*/ 1383356 w 1784394"/>
                  <a:gd name="connsiteY7" fmla="*/ 257719 h 544032"/>
                  <a:gd name="connsiteX8" fmla="*/ 1358642 w 1784394"/>
                  <a:gd name="connsiteY8" fmla="*/ 344217 h 544032"/>
                  <a:gd name="connsiteX9" fmla="*/ 1247432 w 1784394"/>
                  <a:gd name="connsiteY9" fmla="*/ 393644 h 544032"/>
                  <a:gd name="connsiteX10" fmla="*/ 1049724 w 1784394"/>
                  <a:gd name="connsiteY10" fmla="*/ 406000 h 544032"/>
                  <a:gd name="connsiteX11" fmla="*/ 0 w 1784394"/>
                  <a:gd name="connsiteY11" fmla="*/ 317517 h 544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4394" h="544032">
                    <a:moveTo>
                      <a:pt x="1478741" y="544032"/>
                    </a:moveTo>
                    <a:cubicBezTo>
                      <a:pt x="1511692" y="436940"/>
                      <a:pt x="1475453" y="451659"/>
                      <a:pt x="1519280" y="418357"/>
                    </a:cubicBezTo>
                    <a:cubicBezTo>
                      <a:pt x="1563107" y="385055"/>
                      <a:pt x="1698453" y="389525"/>
                      <a:pt x="1741702" y="344217"/>
                    </a:cubicBezTo>
                    <a:cubicBezTo>
                      <a:pt x="1784951" y="298909"/>
                      <a:pt x="1791129" y="202113"/>
                      <a:pt x="1778772" y="146508"/>
                    </a:cubicBezTo>
                    <a:cubicBezTo>
                      <a:pt x="1766415" y="90903"/>
                      <a:pt x="1719047" y="31178"/>
                      <a:pt x="1667561" y="10584"/>
                    </a:cubicBezTo>
                    <a:cubicBezTo>
                      <a:pt x="1616075" y="-10010"/>
                      <a:pt x="1515161" y="2346"/>
                      <a:pt x="1469853" y="22941"/>
                    </a:cubicBezTo>
                    <a:cubicBezTo>
                      <a:pt x="1424545" y="43536"/>
                      <a:pt x="1410129" y="95022"/>
                      <a:pt x="1395713" y="134152"/>
                    </a:cubicBezTo>
                    <a:cubicBezTo>
                      <a:pt x="1381297" y="173282"/>
                      <a:pt x="1389534" y="222708"/>
                      <a:pt x="1383356" y="257719"/>
                    </a:cubicBezTo>
                    <a:cubicBezTo>
                      <a:pt x="1377178" y="292730"/>
                      <a:pt x="1381296" y="321563"/>
                      <a:pt x="1358642" y="344217"/>
                    </a:cubicBezTo>
                    <a:cubicBezTo>
                      <a:pt x="1335988" y="366871"/>
                      <a:pt x="1298918" y="383347"/>
                      <a:pt x="1247432" y="393644"/>
                    </a:cubicBezTo>
                    <a:cubicBezTo>
                      <a:pt x="1195946" y="403941"/>
                      <a:pt x="1109448" y="403941"/>
                      <a:pt x="1049724" y="406000"/>
                    </a:cubicBezTo>
                    <a:cubicBezTo>
                      <a:pt x="990000" y="408059"/>
                      <a:pt x="50457" y="318546"/>
                      <a:pt x="0" y="317517"/>
                    </a:cubicBezTo>
                  </a:path>
                </a:pathLst>
              </a:custGeom>
              <a:noFill/>
              <a:ln w="76200" algn="ctr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519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45" name="Rectangle 6"/>
          <p:cNvSpPr>
            <a:spLocks noChangeArrowheads="1"/>
          </p:cNvSpPr>
          <p:nvPr/>
        </p:nvSpPr>
        <p:spPr bwMode="auto">
          <a:xfrm>
            <a:off x="7268" y="6361012"/>
            <a:ext cx="12224838" cy="111007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519" dirty="0">
              <a:solidFill>
                <a:srgbClr val="000000"/>
              </a:solidFill>
            </a:endParaRPr>
          </a:p>
        </p:txBody>
      </p:sp>
      <p:grpSp>
        <p:nvGrpSpPr>
          <p:cNvPr id="563" name="Group 562"/>
          <p:cNvGrpSpPr/>
          <p:nvPr/>
        </p:nvGrpSpPr>
        <p:grpSpPr>
          <a:xfrm>
            <a:off x="7396027" y="4810366"/>
            <a:ext cx="950343" cy="1220480"/>
            <a:chOff x="6490030" y="1624335"/>
            <a:chExt cx="2094194" cy="2761928"/>
          </a:xfrm>
        </p:grpSpPr>
        <p:grpSp>
          <p:nvGrpSpPr>
            <p:cNvPr id="564" name="Group 563"/>
            <p:cNvGrpSpPr/>
            <p:nvPr/>
          </p:nvGrpSpPr>
          <p:grpSpPr>
            <a:xfrm>
              <a:off x="6490030" y="1624335"/>
              <a:ext cx="2094194" cy="2761928"/>
              <a:chOff x="6201799" y="1624335"/>
              <a:chExt cx="2094194" cy="2761928"/>
            </a:xfrm>
          </p:grpSpPr>
          <p:grpSp>
            <p:nvGrpSpPr>
              <p:cNvPr id="605" name="Group 604"/>
              <p:cNvGrpSpPr/>
              <p:nvPr/>
            </p:nvGrpSpPr>
            <p:grpSpPr>
              <a:xfrm>
                <a:off x="6201799" y="1624335"/>
                <a:ext cx="2074881" cy="2761928"/>
                <a:chOff x="6201799" y="1624335"/>
                <a:chExt cx="2074881" cy="2761928"/>
              </a:xfrm>
            </p:grpSpPr>
            <p:pic>
              <p:nvPicPr>
                <p:cNvPr id="607" name="Picture 606"/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01799" y="1624335"/>
                  <a:ext cx="2074881" cy="2761928"/>
                </a:xfrm>
                <a:prstGeom prst="rect">
                  <a:avLst/>
                </a:prstGeom>
              </p:spPr>
            </p:pic>
            <p:sp>
              <p:nvSpPr>
                <p:cNvPr id="608" name="Freeform 607"/>
                <p:cNvSpPr/>
                <p:nvPr/>
              </p:nvSpPr>
              <p:spPr>
                <a:xfrm>
                  <a:off x="6818118" y="1670304"/>
                  <a:ext cx="715732" cy="700178"/>
                </a:xfrm>
                <a:custGeom>
                  <a:avLst/>
                  <a:gdLst>
                    <a:gd name="connsiteX0" fmla="*/ 656097 w 715732"/>
                    <a:gd name="connsiteY0" fmla="*/ 78983 h 700178"/>
                    <a:gd name="connsiteX1" fmla="*/ 715732 w 715732"/>
                    <a:gd name="connsiteY1" fmla="*/ 277766 h 700178"/>
                    <a:gd name="connsiteX2" fmla="*/ 656097 w 715732"/>
                    <a:gd name="connsiteY2" fmla="*/ 496426 h 700178"/>
                    <a:gd name="connsiteX3" fmla="*/ 606401 w 715732"/>
                    <a:gd name="connsiteY3" fmla="*/ 675331 h 700178"/>
                    <a:gd name="connsiteX4" fmla="*/ 238653 w 715732"/>
                    <a:gd name="connsiteY4" fmla="*/ 655453 h 700178"/>
                    <a:gd name="connsiteX5" fmla="*/ 29932 w 715732"/>
                    <a:gd name="connsiteY5" fmla="*/ 277766 h 700178"/>
                    <a:gd name="connsiteX6" fmla="*/ 29932 w 715732"/>
                    <a:gd name="connsiteY6" fmla="*/ 98861 h 700178"/>
                    <a:gd name="connsiteX7" fmla="*/ 298288 w 715732"/>
                    <a:gd name="connsiteY7" fmla="*/ 9409 h 700178"/>
                    <a:gd name="connsiteX8" fmla="*/ 497071 w 715732"/>
                    <a:gd name="connsiteY8" fmla="*/ 9409 h 700178"/>
                    <a:gd name="connsiteX9" fmla="*/ 656097 w 715732"/>
                    <a:gd name="connsiteY9" fmla="*/ 78983 h 700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732" h="700178">
                      <a:moveTo>
                        <a:pt x="656097" y="78983"/>
                      </a:moveTo>
                      <a:cubicBezTo>
                        <a:pt x="692541" y="123709"/>
                        <a:pt x="715732" y="208192"/>
                        <a:pt x="715732" y="277766"/>
                      </a:cubicBezTo>
                      <a:cubicBezTo>
                        <a:pt x="715732" y="347340"/>
                        <a:pt x="674319" y="430165"/>
                        <a:pt x="656097" y="496426"/>
                      </a:cubicBezTo>
                      <a:cubicBezTo>
                        <a:pt x="637875" y="562687"/>
                        <a:pt x="675975" y="648827"/>
                        <a:pt x="606401" y="675331"/>
                      </a:cubicBezTo>
                      <a:cubicBezTo>
                        <a:pt x="536827" y="701835"/>
                        <a:pt x="334731" y="721714"/>
                        <a:pt x="238653" y="655453"/>
                      </a:cubicBezTo>
                      <a:cubicBezTo>
                        <a:pt x="142575" y="589192"/>
                        <a:pt x="64719" y="370531"/>
                        <a:pt x="29932" y="277766"/>
                      </a:cubicBezTo>
                      <a:cubicBezTo>
                        <a:pt x="-4855" y="185001"/>
                        <a:pt x="-14794" y="143587"/>
                        <a:pt x="29932" y="98861"/>
                      </a:cubicBezTo>
                      <a:cubicBezTo>
                        <a:pt x="74658" y="54135"/>
                        <a:pt x="220431" y="24318"/>
                        <a:pt x="298288" y="9409"/>
                      </a:cubicBezTo>
                      <a:cubicBezTo>
                        <a:pt x="376145" y="-5500"/>
                        <a:pt x="437436" y="-530"/>
                        <a:pt x="497071" y="9409"/>
                      </a:cubicBezTo>
                      <a:cubicBezTo>
                        <a:pt x="556706" y="19348"/>
                        <a:pt x="619653" y="34257"/>
                        <a:pt x="656097" y="78983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519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06" name="TextBox 605"/>
              <p:cNvSpPr txBox="1"/>
              <p:nvPr/>
            </p:nvSpPr>
            <p:spPr>
              <a:xfrm>
                <a:off x="6543391" y="2846677"/>
                <a:ext cx="1752602" cy="444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675" b="1" dirty="0">
                    <a:solidFill>
                      <a:srgbClr val="EEECE1"/>
                    </a:solidFill>
                    <a:latin typeface="Arial" panose="020B0604020202020204" pitchFamily="34" charset="0"/>
                  </a:rPr>
                  <a:t>Cholesterol</a:t>
                </a:r>
              </a:p>
            </p:txBody>
          </p:sp>
        </p:grpSp>
        <p:sp>
          <p:nvSpPr>
            <p:cNvPr id="604" name="TextBox 603"/>
            <p:cNvSpPr txBox="1"/>
            <p:nvPr/>
          </p:nvSpPr>
          <p:spPr>
            <a:xfrm>
              <a:off x="7112510" y="1709057"/>
              <a:ext cx="987673" cy="532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28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A-I </a:t>
              </a:r>
            </a:p>
          </p:txBody>
        </p:sp>
      </p:grpSp>
      <p:grpSp>
        <p:nvGrpSpPr>
          <p:cNvPr id="610" name="Group 609"/>
          <p:cNvGrpSpPr/>
          <p:nvPr/>
        </p:nvGrpSpPr>
        <p:grpSpPr>
          <a:xfrm>
            <a:off x="5540855" y="2124164"/>
            <a:ext cx="1189240" cy="997339"/>
            <a:chOff x="5347856" y="1927515"/>
            <a:chExt cx="1710827" cy="1434761"/>
          </a:xfrm>
        </p:grpSpPr>
        <p:pic>
          <p:nvPicPr>
            <p:cNvPr id="611" name="Picture 6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93068">
              <a:off x="5434481" y="1927515"/>
              <a:ext cx="1100887" cy="1109563"/>
            </a:xfrm>
            <a:prstGeom prst="rect">
              <a:avLst/>
            </a:prstGeom>
          </p:spPr>
        </p:pic>
        <p:sp>
          <p:nvSpPr>
            <p:cNvPr id="612" name="TextBox 611"/>
            <p:cNvSpPr txBox="1"/>
            <p:nvPr/>
          </p:nvSpPr>
          <p:spPr>
            <a:xfrm>
              <a:off x="5765983" y="1930083"/>
              <a:ext cx="853749" cy="215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59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B-100</a:t>
              </a:r>
            </a:p>
          </p:txBody>
        </p:sp>
        <p:grpSp>
          <p:nvGrpSpPr>
            <p:cNvPr id="613" name="Group 612"/>
            <p:cNvGrpSpPr/>
            <p:nvPr/>
          </p:nvGrpSpPr>
          <p:grpSpPr>
            <a:xfrm>
              <a:off x="5568331" y="2289823"/>
              <a:ext cx="1033540" cy="588748"/>
              <a:chOff x="3865533" y="3105152"/>
              <a:chExt cx="1752693" cy="990600"/>
            </a:xfrm>
          </p:grpSpPr>
          <p:sp>
            <p:nvSpPr>
              <p:cNvPr id="628" name="Oval 627"/>
              <p:cNvSpPr/>
              <p:nvPr/>
            </p:nvSpPr>
            <p:spPr>
              <a:xfrm>
                <a:off x="4065270" y="3105152"/>
                <a:ext cx="1089660" cy="99060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1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29" name="TextBox 628"/>
              <p:cNvSpPr txBox="1"/>
              <p:nvPr/>
            </p:nvSpPr>
            <p:spPr>
              <a:xfrm>
                <a:off x="3865533" y="3356035"/>
                <a:ext cx="1752693" cy="446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600" b="1" dirty="0">
                    <a:solidFill>
                      <a:srgbClr val="EEECE1"/>
                    </a:solidFill>
                    <a:latin typeface="Arial" panose="020B0604020202020204" pitchFamily="34" charset="0"/>
                  </a:rPr>
                  <a:t>Triglyerides</a:t>
                </a:r>
              </a:p>
            </p:txBody>
          </p:sp>
        </p:grpSp>
        <p:sp>
          <p:nvSpPr>
            <p:cNvPr id="614" name="TextBox 613"/>
            <p:cNvSpPr txBox="1"/>
            <p:nvPr/>
          </p:nvSpPr>
          <p:spPr>
            <a:xfrm>
              <a:off x="5347856" y="2323492"/>
              <a:ext cx="732166" cy="189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91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C-III</a:t>
              </a:r>
            </a:p>
          </p:txBody>
        </p:sp>
        <p:grpSp>
          <p:nvGrpSpPr>
            <p:cNvPr id="615" name="Group 614"/>
            <p:cNvGrpSpPr/>
            <p:nvPr/>
          </p:nvGrpSpPr>
          <p:grpSpPr>
            <a:xfrm>
              <a:off x="6281390" y="2313862"/>
              <a:ext cx="777293" cy="1048414"/>
              <a:chOff x="3400490" y="4294033"/>
              <a:chExt cx="899223" cy="1203391"/>
            </a:xfrm>
          </p:grpSpPr>
          <p:pic>
            <p:nvPicPr>
              <p:cNvPr id="616" name="Picture 615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00490" y="4294033"/>
                <a:ext cx="458375" cy="120339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617" name="TextBox 616"/>
              <p:cNvSpPr txBox="1"/>
              <p:nvPr/>
            </p:nvSpPr>
            <p:spPr>
              <a:xfrm>
                <a:off x="3452695" y="4338423"/>
                <a:ext cx="847018" cy="294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13" b="1" dirty="0">
                    <a:solidFill>
                      <a:prstClr val="white"/>
                    </a:solidFill>
                    <a:latin typeface="Arial" panose="020B0604020202020204" pitchFamily="34" charset="0"/>
                  </a:rPr>
                  <a:t> E</a:t>
                </a:r>
              </a:p>
            </p:txBody>
          </p:sp>
        </p:grpSp>
      </p:grpSp>
      <p:grpSp>
        <p:nvGrpSpPr>
          <p:cNvPr id="643" name="Group 642"/>
          <p:cNvGrpSpPr/>
          <p:nvPr/>
        </p:nvGrpSpPr>
        <p:grpSpPr>
          <a:xfrm>
            <a:off x="7626651" y="2196062"/>
            <a:ext cx="730225" cy="972021"/>
            <a:chOff x="7798770" y="1839071"/>
            <a:chExt cx="1202951" cy="1601279"/>
          </a:xfrm>
        </p:grpSpPr>
        <p:graphicFrame>
          <p:nvGraphicFramePr>
            <p:cNvPr id="644" name="Object 643"/>
            <p:cNvGraphicFramePr>
              <a:graphicFrameLocks noChangeAspect="1"/>
            </p:cNvGraphicFramePr>
            <p:nvPr>
              <p:extLst/>
            </p:nvPr>
          </p:nvGraphicFramePr>
          <p:xfrm>
            <a:off x="7798770" y="1839071"/>
            <a:ext cx="1202951" cy="1601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7" name="Image" r:id="rId14" imgW="1917360" imgH="2552040" progId="Photoshop.Image.12">
                    <p:embed/>
                  </p:oleObj>
                </mc:Choice>
                <mc:Fallback>
                  <p:oleObj name="Image" r:id="rId14" imgW="1917360" imgH="2552040" progId="Photoshop.Image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798770" y="1839071"/>
                          <a:ext cx="1202951" cy="16012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" name="TextBox 644"/>
            <p:cNvSpPr txBox="1"/>
            <p:nvPr/>
          </p:nvSpPr>
          <p:spPr>
            <a:xfrm>
              <a:off x="7911333" y="2513809"/>
              <a:ext cx="1077392" cy="30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600" b="1" dirty="0">
                  <a:solidFill>
                    <a:srgbClr val="EEECE1"/>
                  </a:solidFill>
                  <a:latin typeface="Arial" panose="020B0604020202020204" pitchFamily="34" charset="0"/>
                </a:rPr>
                <a:t>Cholesterol</a:t>
              </a:r>
            </a:p>
          </p:txBody>
        </p:sp>
        <p:sp>
          <p:nvSpPr>
            <p:cNvPr id="646" name="TextBox 645"/>
            <p:cNvSpPr txBox="1"/>
            <p:nvPr/>
          </p:nvSpPr>
          <p:spPr>
            <a:xfrm>
              <a:off x="7992970" y="1874695"/>
              <a:ext cx="987673" cy="247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59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B-100</a:t>
              </a:r>
            </a:p>
          </p:txBody>
        </p:sp>
      </p:grpSp>
      <p:grpSp>
        <p:nvGrpSpPr>
          <p:cNvPr id="546" name="Group 545"/>
          <p:cNvGrpSpPr/>
          <p:nvPr/>
        </p:nvGrpSpPr>
        <p:grpSpPr>
          <a:xfrm>
            <a:off x="6365639" y="2954215"/>
            <a:ext cx="1587066" cy="1617785"/>
            <a:chOff x="6472837" y="3080308"/>
            <a:chExt cx="1317087" cy="1341160"/>
          </a:xfrm>
        </p:grpSpPr>
        <p:grpSp>
          <p:nvGrpSpPr>
            <p:cNvPr id="547" name="Group 546"/>
            <p:cNvGrpSpPr/>
            <p:nvPr/>
          </p:nvGrpSpPr>
          <p:grpSpPr>
            <a:xfrm rot="-60000">
              <a:off x="6946855" y="4177628"/>
              <a:ext cx="839375" cy="243840"/>
              <a:chOff x="6946871" y="4176268"/>
              <a:chExt cx="839375" cy="243840"/>
            </a:xfrm>
          </p:grpSpPr>
          <p:sp>
            <p:nvSpPr>
              <p:cNvPr id="630" name="Rectangle 629"/>
              <p:cNvSpPr/>
              <p:nvPr/>
            </p:nvSpPr>
            <p:spPr>
              <a:xfrm rot="10860000">
                <a:off x="6963286" y="4176268"/>
                <a:ext cx="822960" cy="914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1" name="Rectangle 630"/>
              <p:cNvSpPr/>
              <p:nvPr/>
            </p:nvSpPr>
            <p:spPr>
              <a:xfrm rot="10860000">
                <a:off x="6946871" y="4328668"/>
                <a:ext cx="822960" cy="914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51" name="Group 550"/>
            <p:cNvGrpSpPr/>
            <p:nvPr/>
          </p:nvGrpSpPr>
          <p:grpSpPr>
            <a:xfrm>
              <a:off x="6472837" y="3080308"/>
              <a:ext cx="1317087" cy="764266"/>
              <a:chOff x="6472837" y="3080308"/>
              <a:chExt cx="1317087" cy="764266"/>
            </a:xfrm>
          </p:grpSpPr>
          <p:sp>
            <p:nvSpPr>
              <p:cNvPr id="552" name="Rectangle 551"/>
              <p:cNvSpPr/>
              <p:nvPr/>
            </p:nvSpPr>
            <p:spPr>
              <a:xfrm rot="19680000">
                <a:off x="6925200" y="3469106"/>
                <a:ext cx="266388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4" name="Rectangle 553"/>
              <p:cNvSpPr/>
              <p:nvPr/>
            </p:nvSpPr>
            <p:spPr>
              <a:xfrm rot="771355">
                <a:off x="7523536" y="3419138"/>
                <a:ext cx="266388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5" name="Rectangle 554"/>
              <p:cNvSpPr/>
              <p:nvPr/>
            </p:nvSpPr>
            <p:spPr>
              <a:xfrm rot="771355">
                <a:off x="7408644" y="3571538"/>
                <a:ext cx="266388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6" name="Rectangle 555"/>
              <p:cNvSpPr/>
              <p:nvPr/>
            </p:nvSpPr>
            <p:spPr>
              <a:xfrm rot="19680000">
                <a:off x="7096311" y="3569081"/>
                <a:ext cx="266388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7" name="Rectangle 556"/>
              <p:cNvSpPr/>
              <p:nvPr/>
            </p:nvSpPr>
            <p:spPr>
              <a:xfrm rot="19680000">
                <a:off x="6753960" y="3354243"/>
                <a:ext cx="266388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0" name="Rectangle 559"/>
              <p:cNvSpPr/>
              <p:nvPr/>
            </p:nvSpPr>
            <p:spPr>
              <a:xfrm rot="19680000">
                <a:off x="6623258" y="3180215"/>
                <a:ext cx="266388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6" name="Rectangle 585"/>
              <p:cNvSpPr/>
              <p:nvPr/>
            </p:nvSpPr>
            <p:spPr>
              <a:xfrm rot="19680000">
                <a:off x="6472837" y="3080308"/>
                <a:ext cx="266388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9" name="Rectangle 608"/>
              <p:cNvSpPr/>
              <p:nvPr/>
            </p:nvSpPr>
            <p:spPr>
              <a:xfrm rot="19680000">
                <a:off x="7248711" y="3798855"/>
                <a:ext cx="266388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632" name="Group 631"/>
          <p:cNvGrpSpPr/>
          <p:nvPr/>
        </p:nvGrpSpPr>
        <p:grpSpPr>
          <a:xfrm>
            <a:off x="7456404" y="3496962"/>
            <a:ext cx="4654770" cy="1077218"/>
            <a:chOff x="7576086" y="3594022"/>
            <a:chExt cx="4528710" cy="1036953"/>
          </a:xfrm>
        </p:grpSpPr>
        <p:cxnSp>
          <p:nvCxnSpPr>
            <p:cNvPr id="633" name="Straight Arrow Connector 632"/>
            <p:cNvCxnSpPr/>
            <p:nvPr/>
          </p:nvCxnSpPr>
          <p:spPr>
            <a:xfrm flipH="1">
              <a:off x="7576086" y="3781119"/>
              <a:ext cx="3206349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5" name="TextBox 634"/>
            <p:cNvSpPr txBox="1"/>
            <p:nvPr/>
          </p:nvSpPr>
          <p:spPr>
            <a:xfrm>
              <a:off x="10811910" y="3594022"/>
              <a:ext cx="1292886" cy="1036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Decreased Cholesterol Transfer to LDL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34" name="TextBox 633"/>
          <p:cNvSpPr txBox="1"/>
          <p:nvPr/>
        </p:nvSpPr>
        <p:spPr>
          <a:xfrm>
            <a:off x="6723233" y="3845414"/>
            <a:ext cx="161896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Arial" charset="0"/>
              </a:rPr>
              <a:t>CETP Cholesterol</a:t>
            </a:r>
            <a:endParaRPr lang="en-US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6" name="TextBox 635"/>
          <p:cNvSpPr txBox="1"/>
          <p:nvPr/>
        </p:nvSpPr>
        <p:spPr>
          <a:xfrm>
            <a:off x="40106" y="-9885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Mechanisms Involved in the Reduction in</a:t>
            </a:r>
            <a:br>
              <a:rPr lang="en-US" sz="3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LDL-Cholesterol in Treatment with CETP Inhibitors</a:t>
            </a:r>
            <a:endParaRPr lang="en-US" sz="36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8" name="Freeform 667"/>
          <p:cNvSpPr/>
          <p:nvPr/>
        </p:nvSpPr>
        <p:spPr>
          <a:xfrm rot="360000">
            <a:off x="5134373" y="2649907"/>
            <a:ext cx="2337121" cy="775941"/>
          </a:xfrm>
          <a:custGeom>
            <a:avLst/>
            <a:gdLst>
              <a:gd name="connsiteX0" fmla="*/ 2660073 w 2660073"/>
              <a:gd name="connsiteY0" fmla="*/ 69273 h 651164"/>
              <a:gd name="connsiteX1" fmla="*/ 2424545 w 2660073"/>
              <a:gd name="connsiteY1" fmla="*/ 304800 h 651164"/>
              <a:gd name="connsiteX2" fmla="*/ 2133600 w 2660073"/>
              <a:gd name="connsiteY2" fmla="*/ 484909 h 651164"/>
              <a:gd name="connsiteX3" fmla="*/ 1759527 w 2660073"/>
              <a:gd name="connsiteY3" fmla="*/ 581891 h 651164"/>
              <a:gd name="connsiteX4" fmla="*/ 1108364 w 2660073"/>
              <a:gd name="connsiteY4" fmla="*/ 651164 h 651164"/>
              <a:gd name="connsiteX5" fmla="*/ 609600 w 2660073"/>
              <a:gd name="connsiteY5" fmla="*/ 581891 h 651164"/>
              <a:gd name="connsiteX6" fmla="*/ 221673 w 2660073"/>
              <a:gd name="connsiteY6" fmla="*/ 332509 h 651164"/>
              <a:gd name="connsiteX7" fmla="*/ 0 w 2660073"/>
              <a:gd name="connsiteY7" fmla="*/ 0 h 651164"/>
              <a:gd name="connsiteX8" fmla="*/ 0 w 2660073"/>
              <a:gd name="connsiteY8" fmla="*/ 0 h 65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0073" h="651164">
                <a:moveTo>
                  <a:pt x="2660073" y="69273"/>
                </a:moveTo>
                <a:cubicBezTo>
                  <a:pt x="2586182" y="152400"/>
                  <a:pt x="2512291" y="235527"/>
                  <a:pt x="2424545" y="304800"/>
                </a:cubicBezTo>
                <a:cubicBezTo>
                  <a:pt x="2336799" y="374073"/>
                  <a:pt x="2244436" y="438727"/>
                  <a:pt x="2133600" y="484909"/>
                </a:cubicBezTo>
                <a:cubicBezTo>
                  <a:pt x="2022764" y="531091"/>
                  <a:pt x="1930400" y="554182"/>
                  <a:pt x="1759527" y="581891"/>
                </a:cubicBezTo>
                <a:cubicBezTo>
                  <a:pt x="1588654" y="609600"/>
                  <a:pt x="1300018" y="651164"/>
                  <a:pt x="1108364" y="651164"/>
                </a:cubicBezTo>
                <a:cubicBezTo>
                  <a:pt x="916710" y="651164"/>
                  <a:pt x="757382" y="635000"/>
                  <a:pt x="609600" y="581891"/>
                </a:cubicBezTo>
                <a:cubicBezTo>
                  <a:pt x="461818" y="528782"/>
                  <a:pt x="323273" y="429491"/>
                  <a:pt x="221673" y="332509"/>
                </a:cubicBezTo>
                <a:cubicBezTo>
                  <a:pt x="120073" y="235527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>
              <a:solidFill>
                <a:prstClr val="white"/>
              </a:solidFill>
            </a:endParaRPr>
          </a:p>
        </p:txBody>
      </p:sp>
      <p:grpSp>
        <p:nvGrpSpPr>
          <p:cNvPr id="669" name="Group 668"/>
          <p:cNvGrpSpPr/>
          <p:nvPr/>
        </p:nvGrpSpPr>
        <p:grpSpPr>
          <a:xfrm>
            <a:off x="5155487" y="1426380"/>
            <a:ext cx="7116042" cy="2003723"/>
            <a:chOff x="5118416" y="1698234"/>
            <a:chExt cx="7116042" cy="2003723"/>
          </a:xfrm>
        </p:grpSpPr>
        <p:grpSp>
          <p:nvGrpSpPr>
            <p:cNvPr id="670" name="Group 669"/>
            <p:cNvGrpSpPr/>
            <p:nvPr/>
          </p:nvGrpSpPr>
          <p:grpSpPr>
            <a:xfrm>
              <a:off x="6510624" y="1698234"/>
              <a:ext cx="5723834" cy="1856490"/>
              <a:chOff x="6479501" y="1792325"/>
              <a:chExt cx="5544909" cy="1631069"/>
            </a:xfrm>
          </p:grpSpPr>
          <p:grpSp>
            <p:nvGrpSpPr>
              <p:cNvPr id="674" name="Group 673"/>
              <p:cNvGrpSpPr/>
              <p:nvPr/>
            </p:nvGrpSpPr>
            <p:grpSpPr>
              <a:xfrm>
                <a:off x="6479501" y="2095067"/>
                <a:ext cx="4004886" cy="1328327"/>
                <a:chOff x="6479501" y="2175077"/>
                <a:chExt cx="4004886" cy="1328327"/>
              </a:xfrm>
            </p:grpSpPr>
            <p:cxnSp>
              <p:nvCxnSpPr>
                <p:cNvPr id="677" name="Straight Arrow Connector 676"/>
                <p:cNvCxnSpPr/>
                <p:nvPr/>
              </p:nvCxnSpPr>
              <p:spPr>
                <a:xfrm rot="10800000" flipV="1">
                  <a:off x="6479501" y="2175077"/>
                  <a:ext cx="697649" cy="1328327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" name="Straight Connector 677"/>
                <p:cNvCxnSpPr/>
                <p:nvPr/>
              </p:nvCxnSpPr>
              <p:spPr>
                <a:xfrm>
                  <a:off x="7163763" y="2195909"/>
                  <a:ext cx="3320624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6" name="TextBox 675"/>
              <p:cNvSpPr txBox="1"/>
              <p:nvPr/>
            </p:nvSpPr>
            <p:spPr>
              <a:xfrm>
                <a:off x="10514898" y="1792325"/>
                <a:ext cx="1509512" cy="73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Increased LDL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atabolism 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72" name="Freeform 671"/>
            <p:cNvSpPr/>
            <p:nvPr/>
          </p:nvSpPr>
          <p:spPr>
            <a:xfrm rot="360000">
              <a:off x="5118416" y="2926016"/>
              <a:ext cx="2337121" cy="775941"/>
            </a:xfrm>
            <a:custGeom>
              <a:avLst/>
              <a:gdLst>
                <a:gd name="connsiteX0" fmla="*/ 2660073 w 2660073"/>
                <a:gd name="connsiteY0" fmla="*/ 69273 h 651164"/>
                <a:gd name="connsiteX1" fmla="*/ 2424545 w 2660073"/>
                <a:gd name="connsiteY1" fmla="*/ 304800 h 651164"/>
                <a:gd name="connsiteX2" fmla="*/ 2133600 w 2660073"/>
                <a:gd name="connsiteY2" fmla="*/ 484909 h 651164"/>
                <a:gd name="connsiteX3" fmla="*/ 1759527 w 2660073"/>
                <a:gd name="connsiteY3" fmla="*/ 581891 h 651164"/>
                <a:gd name="connsiteX4" fmla="*/ 1108364 w 2660073"/>
                <a:gd name="connsiteY4" fmla="*/ 651164 h 651164"/>
                <a:gd name="connsiteX5" fmla="*/ 609600 w 2660073"/>
                <a:gd name="connsiteY5" fmla="*/ 581891 h 651164"/>
                <a:gd name="connsiteX6" fmla="*/ 221673 w 2660073"/>
                <a:gd name="connsiteY6" fmla="*/ 332509 h 651164"/>
                <a:gd name="connsiteX7" fmla="*/ 0 w 2660073"/>
                <a:gd name="connsiteY7" fmla="*/ 0 h 651164"/>
                <a:gd name="connsiteX8" fmla="*/ 0 w 2660073"/>
                <a:gd name="connsiteY8" fmla="*/ 0 h 651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0073" h="651164">
                  <a:moveTo>
                    <a:pt x="2660073" y="69273"/>
                  </a:moveTo>
                  <a:cubicBezTo>
                    <a:pt x="2586182" y="152400"/>
                    <a:pt x="2512291" y="235527"/>
                    <a:pt x="2424545" y="304800"/>
                  </a:cubicBezTo>
                  <a:cubicBezTo>
                    <a:pt x="2336799" y="374073"/>
                    <a:pt x="2244436" y="438727"/>
                    <a:pt x="2133600" y="484909"/>
                  </a:cubicBezTo>
                  <a:cubicBezTo>
                    <a:pt x="2022764" y="531091"/>
                    <a:pt x="1930400" y="554182"/>
                    <a:pt x="1759527" y="581891"/>
                  </a:cubicBezTo>
                  <a:cubicBezTo>
                    <a:pt x="1588654" y="609600"/>
                    <a:pt x="1300018" y="651164"/>
                    <a:pt x="1108364" y="651164"/>
                  </a:cubicBezTo>
                  <a:cubicBezTo>
                    <a:pt x="916710" y="651164"/>
                    <a:pt x="757382" y="635000"/>
                    <a:pt x="609600" y="581891"/>
                  </a:cubicBezTo>
                  <a:cubicBezTo>
                    <a:pt x="461818" y="528782"/>
                    <a:pt x="323273" y="429491"/>
                    <a:pt x="221673" y="332509"/>
                  </a:cubicBezTo>
                  <a:cubicBezTo>
                    <a:pt x="120073" y="235527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19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4415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22700"/>
            <a:ext cx="9563100" cy="535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LDL-C reduced with CETP inhibitors?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41618"/>
            <a:ext cx="1196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studies on CETP inhibitors – What </a:t>
            </a:r>
            <a:b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4400" b="1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4400" b="1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44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earned?</a:t>
            </a:r>
            <a:endParaRPr lang="en-US" sz="4400" b="1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32838" y="1685440"/>
            <a:ext cx="12224838" cy="111007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519" dirty="0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268" y="6361012"/>
            <a:ext cx="12224838" cy="111007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519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8" y="1884013"/>
            <a:ext cx="121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Accelerate: Evacetrapib Clinical Trial 37% Reduction in LDL-C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268" y="2623133"/>
            <a:ext cx="121466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0200" y="4358621"/>
            <a:ext cx="85979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SzPct val="125000"/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Mechanism for the Reduction in LDL-C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1500" y="5693226"/>
            <a:ext cx="87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7% LDL-C     vs  only a 15%  Reduction in  ApoB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17646" y="2781301"/>
            <a:ext cx="11498154" cy="954107"/>
            <a:chOff x="617646" y="2781301"/>
            <a:chExt cx="11498154" cy="954107"/>
          </a:xfrm>
        </p:grpSpPr>
        <p:sp>
          <p:nvSpPr>
            <p:cNvPr id="4" name="TextBox 3"/>
            <p:cNvSpPr txBox="1"/>
            <p:nvPr/>
          </p:nvSpPr>
          <p:spPr>
            <a:xfrm>
              <a:off x="939800" y="2781301"/>
              <a:ext cx="11176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Why didn’t we get the reduction in clinical events with the 37%  LDL Reduction? 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7646" y="2817951"/>
              <a:ext cx="50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rgbClr val="FF0000"/>
                </a:buClr>
                <a:buSzPct val="130000"/>
                <a:buFont typeface="Wingdings" panose="05000000000000000000" pitchFamily="2" charset="2"/>
                <a:buChar char="Ø"/>
              </a:pPr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6056" y="3871255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8777" y="4734042"/>
            <a:ext cx="11620523" cy="954107"/>
            <a:chOff x="667412" y="4864100"/>
            <a:chExt cx="11511888" cy="839803"/>
          </a:xfrm>
        </p:grpSpPr>
        <p:sp>
          <p:nvSpPr>
            <p:cNvPr id="5" name="TextBox 4"/>
            <p:cNvSpPr txBox="1"/>
            <p:nvPr/>
          </p:nvSpPr>
          <p:spPr>
            <a:xfrm>
              <a:off x="1079500" y="4864100"/>
              <a:ext cx="11099800" cy="839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Reduction in LDL-C is not an accurate measurement of the Reduction in atherogenic lipoproteins  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7412" y="4912969"/>
              <a:ext cx="50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rgbClr val="FF0000"/>
                </a:buClr>
                <a:buSzPct val="130000"/>
                <a:buFont typeface="Wingdings" panose="05000000000000000000" pitchFamily="2" charset="2"/>
                <a:buChar char="Ø"/>
              </a:pPr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175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2" descr="Tor white bo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940" y="3256910"/>
            <a:ext cx="1889522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5"/>
          <p:cNvSpPr txBox="1">
            <a:spLocks/>
          </p:cNvSpPr>
          <p:nvPr/>
        </p:nvSpPr>
        <p:spPr>
          <a:xfrm>
            <a:off x="952500" y="230496"/>
            <a:ext cx="102870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66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CETP Inhibitors</a:t>
            </a:r>
          </a:p>
        </p:txBody>
      </p:sp>
      <p:pic>
        <p:nvPicPr>
          <p:cNvPr id="5" name="Picture 2" descr="Dal bol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836" y="3772027"/>
            <a:ext cx="15734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3"/>
          <p:cNvSpPr>
            <a:spLocks noChangeArrowheads="1"/>
          </p:cNvSpPr>
          <p:nvPr/>
        </p:nvSpPr>
        <p:spPr bwMode="auto">
          <a:xfrm>
            <a:off x="1813297" y="1950932"/>
            <a:ext cx="57660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Torcetrapib   - Pfizer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1610096" y="6238624"/>
            <a:ext cx="1012049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aseline="30000" dirty="0">
                <a:solidFill>
                  <a:srgbClr val="FFFFFF"/>
                </a:solidFill>
              </a:rPr>
              <a:t>1</a:t>
            </a:r>
            <a:r>
              <a:rPr lang="en-US" sz="1200" dirty="0">
                <a:solidFill>
                  <a:srgbClr val="FFFFFF"/>
                </a:solidFill>
              </a:rPr>
              <a:t>http://www.ama-assn.org/ama1/pub/upload/mm/365/dalcetrapib.doc.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US" sz="1200" baseline="30000" dirty="0">
                <a:solidFill>
                  <a:srgbClr val="FFFFFF"/>
                </a:solidFill>
              </a:rPr>
              <a:t>2</a:t>
            </a:r>
            <a:r>
              <a:rPr lang="en-US" sz="1200" dirty="0">
                <a:solidFill>
                  <a:srgbClr val="FFFFFF"/>
                </a:solidFill>
              </a:rPr>
              <a:t>http://www.ama-assn.org/ama1/pub/upload/mm/365/torcetrapib.doc.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GB" sz="1200" baseline="30000" dirty="0">
                <a:solidFill>
                  <a:srgbClr val="FFFFFF"/>
                </a:solidFill>
              </a:rPr>
              <a:t>3</a:t>
            </a:r>
            <a:r>
              <a:rPr lang="en-US" sz="1200" dirty="0">
                <a:solidFill>
                  <a:srgbClr val="FFFFFF"/>
                </a:solidFill>
              </a:rPr>
              <a:t>http:// www.ama-assn.org/ama1/pub/upload/mm/365/anacetrapib.pdf.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46888" y="1360229"/>
            <a:ext cx="273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CETP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-1" y="1109619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0" name="Text Box 30"/>
          <p:cNvSpPr txBox="1">
            <a:spLocks noChangeArrowheads="1"/>
          </p:cNvSpPr>
          <p:nvPr/>
        </p:nvSpPr>
        <p:spPr bwMode="auto">
          <a:xfrm>
            <a:off x="3696794" y="6229660"/>
            <a:ext cx="1012049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aseline="30000" dirty="0">
                <a:solidFill>
                  <a:prstClr val="black"/>
                </a:solidFill>
              </a:rPr>
              <a:t>1</a:t>
            </a:r>
            <a:r>
              <a:rPr lang="en-US" sz="1200" dirty="0">
                <a:solidFill>
                  <a:prstClr val="black"/>
                </a:solidFill>
              </a:rPr>
              <a:t>http://www.ama-assn.org/ama1/pub/upload/mm/365/dalcetrapib.doc.</a:t>
            </a:r>
            <a:br>
              <a:rPr lang="en-US" sz="1200" dirty="0">
                <a:solidFill>
                  <a:prstClr val="black"/>
                </a:solidFill>
              </a:rPr>
            </a:br>
            <a:r>
              <a:rPr lang="en-US" sz="1200" baseline="30000" dirty="0">
                <a:solidFill>
                  <a:prstClr val="black"/>
                </a:solidFill>
              </a:rPr>
              <a:t>2</a:t>
            </a:r>
            <a:r>
              <a:rPr lang="en-US" sz="1200" dirty="0">
                <a:solidFill>
                  <a:prstClr val="black"/>
                </a:solidFill>
              </a:rPr>
              <a:t>http://www.ama-assn.org/ama1/pub/upload/mm/365/torcetrapib.doc.</a:t>
            </a:r>
            <a:br>
              <a:rPr lang="en-US" sz="1200" dirty="0">
                <a:solidFill>
                  <a:prstClr val="black"/>
                </a:solidFill>
              </a:rPr>
            </a:br>
            <a:r>
              <a:rPr lang="en-GB" sz="1200" baseline="30000" dirty="0">
                <a:solidFill>
                  <a:prstClr val="black"/>
                </a:solidFill>
              </a:rPr>
              <a:t>3</a:t>
            </a:r>
            <a:r>
              <a:rPr lang="en-US" sz="1200" dirty="0">
                <a:solidFill>
                  <a:prstClr val="black"/>
                </a:solidFill>
              </a:rPr>
              <a:t>http:// www.ama-assn.org/ama1/pub/upload/mm/365/anacetrapib.pdf.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1723" y="6150548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7033" y="1390390"/>
            <a:ext cx="7653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26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prstClr val="black"/>
                </a:solidFill>
              </a:rPr>
              <a:t>Terminated CETP Clinical Trials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2" name="Rectangle 152"/>
          <p:cNvSpPr>
            <a:spLocks noChangeArrowheads="1"/>
          </p:cNvSpPr>
          <p:nvPr/>
        </p:nvSpPr>
        <p:spPr bwMode="auto">
          <a:xfrm>
            <a:off x="1794076" y="2488555"/>
            <a:ext cx="52553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Dalcetrapib   - Roche  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53"/>
          <p:cNvSpPr>
            <a:spLocks noChangeArrowheads="1"/>
          </p:cNvSpPr>
          <p:nvPr/>
        </p:nvSpPr>
        <p:spPr bwMode="auto">
          <a:xfrm>
            <a:off x="1650459" y="2910688"/>
            <a:ext cx="4850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Evacetrapib  - Lilly    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53"/>
          <p:cNvSpPr>
            <a:spLocks noChangeArrowheads="1"/>
          </p:cNvSpPr>
          <p:nvPr/>
        </p:nvSpPr>
        <p:spPr bwMode="auto">
          <a:xfrm>
            <a:off x="1832508" y="3921425"/>
            <a:ext cx="4850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Anacetrapib  -  Merck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8020" y="3414530"/>
            <a:ext cx="10642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26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prstClr val="black"/>
                </a:solidFill>
              </a:rPr>
              <a:t>Positive CETP Inhibitor Trial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6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Content Placeholder 4"/>
          <p:cNvSpPr>
            <a:spLocks/>
          </p:cNvSpPr>
          <p:nvPr/>
        </p:nvSpPr>
        <p:spPr bwMode="auto">
          <a:xfrm>
            <a:off x="1965182" y="2532269"/>
            <a:ext cx="8424267" cy="179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30,000 patients with occlusive arterial disease in North America, Europe and Asia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LDL-lowering with atorvastatin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to anacetrapib 100 mg vs. placebo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ollow-up</a:t>
            </a: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 years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outcome</a:t>
            </a:r>
            <a:r>
              <a:rPr lang="en-GB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8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 </a:t>
            </a:r>
            <a:r>
              <a:rPr lang="en-GB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coronary </a:t>
            </a: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death, myocardial infarction or coronary revascularization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6051" name="Picture 4" descr="Reveal_Logo_w-tag_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1381" y="150493"/>
            <a:ext cx="5338168" cy="195103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86052" name="TextBox 7"/>
          <p:cNvSpPr txBox="1">
            <a:spLocks noChangeArrowheads="1"/>
          </p:cNvSpPr>
          <p:nvPr/>
        </p:nvSpPr>
        <p:spPr bwMode="auto">
          <a:xfrm>
            <a:off x="1665515" y="6466117"/>
            <a:ext cx="39422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80" charset="-128"/>
                <a:cs typeface="Arial" panose="020B0604020202020204" pitchFamily="34" charset="0"/>
              </a:rPr>
              <a:t>www.revealtrial.org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" y="2341470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9654" y="6469887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8186" y="6492166"/>
            <a:ext cx="7494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Reveal Collab.Group N Engl J Med 2017;377:1217-2027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46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2" descr="Tor white bo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940" y="3256910"/>
            <a:ext cx="1889522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5"/>
          <p:cNvSpPr txBox="1">
            <a:spLocks/>
          </p:cNvSpPr>
          <p:nvPr/>
        </p:nvSpPr>
        <p:spPr>
          <a:xfrm>
            <a:off x="952500" y="230496"/>
            <a:ext cx="102870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66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CETP Inhibitors</a:t>
            </a:r>
          </a:p>
        </p:txBody>
      </p:sp>
      <p:pic>
        <p:nvPicPr>
          <p:cNvPr id="5" name="Picture 2" descr="Dal bol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836" y="3772027"/>
            <a:ext cx="15734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3"/>
          <p:cNvSpPr>
            <a:spLocks noChangeArrowheads="1"/>
          </p:cNvSpPr>
          <p:nvPr/>
        </p:nvSpPr>
        <p:spPr bwMode="auto">
          <a:xfrm>
            <a:off x="1813297" y="1950932"/>
            <a:ext cx="57660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Torcetrapib   - Pfizer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1610096" y="6238624"/>
            <a:ext cx="1012049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aseline="30000" dirty="0">
                <a:solidFill>
                  <a:srgbClr val="FFFFFF"/>
                </a:solidFill>
              </a:rPr>
              <a:t>1</a:t>
            </a:r>
            <a:r>
              <a:rPr lang="en-US" sz="1200" dirty="0">
                <a:solidFill>
                  <a:srgbClr val="FFFFFF"/>
                </a:solidFill>
              </a:rPr>
              <a:t>http://www.ama-assn.org/ama1/pub/upload/mm/365/dalcetrapib.doc.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US" sz="1200" baseline="30000" dirty="0">
                <a:solidFill>
                  <a:srgbClr val="FFFFFF"/>
                </a:solidFill>
              </a:rPr>
              <a:t>2</a:t>
            </a:r>
            <a:r>
              <a:rPr lang="en-US" sz="1200" dirty="0">
                <a:solidFill>
                  <a:srgbClr val="FFFFFF"/>
                </a:solidFill>
              </a:rPr>
              <a:t>http://www.ama-assn.org/ama1/pub/upload/mm/365/torcetrapib.doc.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GB" sz="1200" baseline="30000" dirty="0">
                <a:solidFill>
                  <a:srgbClr val="FFFFFF"/>
                </a:solidFill>
              </a:rPr>
              <a:t>3</a:t>
            </a:r>
            <a:r>
              <a:rPr lang="en-US" sz="1200" dirty="0">
                <a:solidFill>
                  <a:srgbClr val="FFFFFF"/>
                </a:solidFill>
              </a:rPr>
              <a:t>http:// www.ama-assn.org/ama1/pub/upload/mm/365/anacetrapib.pdf.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46888" y="1360229"/>
            <a:ext cx="273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CETP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-1" y="1109619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0" name="Text Box 30"/>
          <p:cNvSpPr txBox="1">
            <a:spLocks noChangeArrowheads="1"/>
          </p:cNvSpPr>
          <p:nvPr/>
        </p:nvSpPr>
        <p:spPr bwMode="auto">
          <a:xfrm>
            <a:off x="3696794" y="6229660"/>
            <a:ext cx="10120497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aseline="30000" dirty="0">
                <a:solidFill>
                  <a:prstClr val="black"/>
                </a:solidFill>
              </a:rPr>
              <a:t>1</a:t>
            </a:r>
            <a:r>
              <a:rPr lang="en-US" sz="1200" dirty="0">
                <a:solidFill>
                  <a:prstClr val="black"/>
                </a:solidFill>
              </a:rPr>
              <a:t>http://www.ama-assn.org/ama1/pub/upload/mm/365/dalcetrapib.doc.</a:t>
            </a:r>
            <a:br>
              <a:rPr lang="en-US" sz="1200" dirty="0">
                <a:solidFill>
                  <a:prstClr val="black"/>
                </a:solidFill>
              </a:rPr>
            </a:br>
            <a:r>
              <a:rPr lang="en-US" sz="1200" baseline="30000" dirty="0">
                <a:solidFill>
                  <a:prstClr val="black"/>
                </a:solidFill>
              </a:rPr>
              <a:t>2</a:t>
            </a:r>
            <a:r>
              <a:rPr lang="en-US" sz="1200" dirty="0">
                <a:solidFill>
                  <a:prstClr val="black"/>
                </a:solidFill>
              </a:rPr>
              <a:t>http://www.ama-assn.org/ama1/pub/upload/mm/365/torcetrapib.doc.</a:t>
            </a:r>
            <a:br>
              <a:rPr lang="en-US" sz="1200" dirty="0">
                <a:solidFill>
                  <a:prstClr val="black"/>
                </a:solidFill>
              </a:rPr>
            </a:br>
            <a:r>
              <a:rPr lang="en-GB" sz="1200" baseline="30000" dirty="0">
                <a:solidFill>
                  <a:prstClr val="black"/>
                </a:solidFill>
              </a:rPr>
              <a:t>3</a:t>
            </a:r>
            <a:r>
              <a:rPr lang="en-US" sz="1200" dirty="0">
                <a:solidFill>
                  <a:prstClr val="black"/>
                </a:solidFill>
              </a:rPr>
              <a:t>http:// www.ama-assn.org/ama1/pub/upload/mm/365/anacetrapib.pdf.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1723" y="6150548"/>
            <a:ext cx="12192001" cy="60295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7033" y="1390390"/>
            <a:ext cx="7653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26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prstClr val="black"/>
                </a:solidFill>
              </a:rPr>
              <a:t>  Terminated CETP Clinical Trials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2" name="Rectangle 152"/>
          <p:cNvSpPr>
            <a:spLocks noChangeArrowheads="1"/>
          </p:cNvSpPr>
          <p:nvPr/>
        </p:nvSpPr>
        <p:spPr bwMode="auto">
          <a:xfrm>
            <a:off x="1794076" y="2488555"/>
            <a:ext cx="52553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Dalcetrapib   - Roche  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53"/>
          <p:cNvSpPr>
            <a:spLocks noChangeArrowheads="1"/>
          </p:cNvSpPr>
          <p:nvPr/>
        </p:nvSpPr>
        <p:spPr bwMode="auto">
          <a:xfrm>
            <a:off x="1650459" y="2910688"/>
            <a:ext cx="4850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Evacetrapib  - Lilly    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53"/>
          <p:cNvSpPr>
            <a:spLocks noChangeArrowheads="1"/>
          </p:cNvSpPr>
          <p:nvPr/>
        </p:nvSpPr>
        <p:spPr bwMode="auto">
          <a:xfrm>
            <a:off x="1832508" y="3921425"/>
            <a:ext cx="4850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Anacetrapib  -  Merck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8020" y="3414530"/>
            <a:ext cx="10642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26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prstClr val="black"/>
                </a:solidFill>
              </a:rPr>
              <a:t>Positive CETP Inhibitor Trial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6" name="Rectangle 153"/>
          <p:cNvSpPr>
            <a:spLocks noChangeArrowheads="1"/>
          </p:cNvSpPr>
          <p:nvPr/>
        </p:nvSpPr>
        <p:spPr bwMode="auto">
          <a:xfrm>
            <a:off x="1871523" y="4920701"/>
            <a:ext cx="7288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TA-8995         -  Dezema/Amgen   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8370" y="4423471"/>
            <a:ext cx="10642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26000"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prstClr val="black"/>
                </a:solidFill>
              </a:rPr>
              <a:t>CETP Inhibitors Currently Under Development 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42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11347</TotalTime>
  <Words>948</Words>
  <Application>Microsoft Office PowerPoint</Application>
  <PresentationFormat>Widescreen</PresentationFormat>
  <Paragraphs>177</Paragraphs>
  <Slides>15</Slides>
  <Notes>7</Notes>
  <HiddenSlides>3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Arial Rounded MT Bold</vt:lpstr>
      <vt:lpstr>Calibri</vt:lpstr>
      <vt:lpstr>Calibri Light</vt:lpstr>
      <vt:lpstr>Times</vt:lpstr>
      <vt:lpstr>Times New Roman</vt:lpstr>
      <vt:lpstr>Wingdings</vt:lpstr>
      <vt:lpstr>Office Theme</vt:lpstr>
      <vt:lpstr>7_Default Design</vt:lpstr>
      <vt:lpstr>Image</vt:lpstr>
      <vt:lpstr>PowerPoint Presentation</vt:lpstr>
      <vt:lpstr>Disclosure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Brewer</dc:creator>
  <cp:lastModifiedBy>Checkin 015</cp:lastModifiedBy>
  <cp:revision>174</cp:revision>
  <cp:lastPrinted>2018-03-02T15:11:28Z</cp:lastPrinted>
  <dcterms:created xsi:type="dcterms:W3CDTF">2016-02-15T03:10:30Z</dcterms:created>
  <dcterms:modified xsi:type="dcterms:W3CDTF">2018-03-04T20:13:32Z</dcterms:modified>
</cp:coreProperties>
</file>