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4383" y="81153"/>
            <a:ext cx="412559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1067180"/>
            <a:ext cx="7728915" cy="3409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" y="0"/>
            <a:ext cx="9131807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85130" y="120218"/>
            <a:ext cx="326961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Late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Breaking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5130" y="669416"/>
            <a:ext cx="3903345" cy="225171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Interleukin-6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Inhibition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Ziltivekimab on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Biomarkers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-5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Thrombosis Among Patients at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Atherosclerotic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Risk: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192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Randomized,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Double-Blind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Phase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3860" y="3454984"/>
            <a:ext cx="3827145" cy="108902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30480" marR="5080" indent="-18415">
              <a:lnSpc>
                <a:spcPct val="90800"/>
              </a:lnSpc>
              <a:spcBef>
                <a:spcPts val="26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Paul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Ridker,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Matt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Devalaraja,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Florian Baeres, 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Mads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Engelmann, G Kees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Hovingh,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Milana 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Ivkovic,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Larry Lo, Douglas Kling, Pablo Pergola, </a:t>
            </a:r>
            <a:r>
              <a:rPr dirty="0" sz="1400" spc="-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Dominic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Raj,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Peter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Libby,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Michael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Davidson</a:t>
            </a:r>
            <a:endParaRPr sz="140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spcBef>
                <a:spcPts val="43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behalf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RESCUE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Investigators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15683" y="541273"/>
          <a:ext cx="8474710" cy="4447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6750"/>
                <a:gridCol w="1219200"/>
                <a:gridCol w="1322704"/>
                <a:gridCol w="1323339"/>
                <a:gridCol w="1339849"/>
                <a:gridCol w="1312545"/>
              </a:tblGrid>
              <a:tr h="643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Placebo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(N=66)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Ziltivekimab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7.5mg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(N=66)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Ziltivekimab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15mg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(N=66)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Ziltivekimab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30mg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(N=66)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Participants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(years,</a:t>
                      </a:r>
                      <a:r>
                        <a:rPr dirty="0" sz="11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median)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66.0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70.0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65.5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68.0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88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68.0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51435">
                        <a:lnSpc>
                          <a:spcPts val="1285"/>
                        </a:lnSpc>
                        <a:spcBef>
                          <a:spcPts val="39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Female,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5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5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5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7530">
                        <a:lnSpc>
                          <a:spcPts val="165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BMI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(kg/m</a:t>
                      </a:r>
                      <a:r>
                        <a:rPr dirty="0" baseline="27777" sz="1050" spc="7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baseline="27777" sz="1050" spc="-37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median)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35.9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32.7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34.4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34.8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883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34.4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51435">
                        <a:lnSpc>
                          <a:spcPts val="1285"/>
                        </a:lnSpc>
                        <a:spcBef>
                          <a:spcPts val="39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Diabetes,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76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5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62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5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73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5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73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7530">
                        <a:lnSpc>
                          <a:spcPts val="1655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71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51435">
                        <a:lnSpc>
                          <a:spcPts val="1285"/>
                        </a:lnSpc>
                        <a:spcBef>
                          <a:spcPts val="39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Hypertension,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94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91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91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91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753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51435">
                        <a:lnSpc>
                          <a:spcPts val="1280"/>
                        </a:lnSpc>
                        <a:spcBef>
                          <a:spcPts val="39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ASCVD,</a:t>
                      </a:r>
                      <a:r>
                        <a:rPr dirty="0" sz="11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41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753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51435">
                        <a:lnSpc>
                          <a:spcPts val="1280"/>
                        </a:lnSpc>
                        <a:spcBef>
                          <a:spcPts val="39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Statin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Use,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68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68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68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753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68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51435">
                        <a:lnSpc>
                          <a:spcPts val="1280"/>
                        </a:lnSpc>
                        <a:spcBef>
                          <a:spcPts val="39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CKD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Stage,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146050">
                        <a:lnSpc>
                          <a:spcPts val="1280"/>
                        </a:lnSpc>
                        <a:spcBef>
                          <a:spcPts val="39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753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146050">
                        <a:lnSpc>
                          <a:spcPts val="1280"/>
                        </a:lnSpc>
                        <a:spcBef>
                          <a:spcPts val="39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753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41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146050">
                        <a:lnSpc>
                          <a:spcPts val="1280"/>
                        </a:lnSpc>
                        <a:spcBef>
                          <a:spcPts val="39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7530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146050">
                        <a:lnSpc>
                          <a:spcPts val="1275"/>
                        </a:lnSpc>
                        <a:spcBef>
                          <a:spcPts val="39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eGFR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(ml/min/1.73m</a:t>
                      </a:r>
                      <a:r>
                        <a:rPr dirty="0" baseline="27777" sz="10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median)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38.0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35.3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37.3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37.2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88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36.8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hsCRP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(mg/L,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median)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5.8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5.5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5.7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5.8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5.7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IL-6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(pg/ml,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median)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5.2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4.9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5.1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6.6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5.6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480564" y="132715"/>
            <a:ext cx="4417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71C4"/>
                </a:solidFill>
                <a:latin typeface="Arial"/>
                <a:cs typeface="Arial"/>
              </a:rPr>
              <a:t>RESCUE</a:t>
            </a:r>
            <a:r>
              <a:rPr dirty="0" sz="1800">
                <a:solidFill>
                  <a:srgbClr val="4471C4"/>
                </a:solidFill>
                <a:latin typeface="Arial"/>
                <a:cs typeface="Arial"/>
              </a:rPr>
              <a:t> : </a:t>
            </a:r>
            <a:r>
              <a:rPr dirty="0" sz="1800" spc="-5">
                <a:solidFill>
                  <a:srgbClr val="4471C4"/>
                </a:solidFill>
                <a:latin typeface="Arial"/>
                <a:cs typeface="Arial"/>
              </a:rPr>
              <a:t>Baseline</a:t>
            </a:r>
            <a:r>
              <a:rPr dirty="0" sz="1800" spc="1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471C4"/>
                </a:solidFill>
                <a:latin typeface="Arial"/>
                <a:cs typeface="Arial"/>
              </a:rPr>
              <a:t>Clinical</a:t>
            </a:r>
            <a:r>
              <a:rPr dirty="0" sz="1800" spc="15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471C4"/>
                </a:solidFill>
                <a:latin typeface="Arial"/>
                <a:cs typeface="Arial"/>
              </a:rPr>
              <a:t>Characteristics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024" y="1787651"/>
            <a:ext cx="393700" cy="78105"/>
          </a:xfrm>
          <a:custGeom>
            <a:avLst/>
            <a:gdLst/>
            <a:ahLst/>
            <a:cxnLst/>
            <a:rect l="l" t="t" r="r" b="b"/>
            <a:pathLst>
              <a:path w="393700" h="78105">
                <a:moveTo>
                  <a:pt x="393192" y="0"/>
                </a:moveTo>
                <a:lnTo>
                  <a:pt x="0" y="0"/>
                </a:lnTo>
                <a:lnTo>
                  <a:pt x="0" y="77724"/>
                </a:lnTo>
                <a:lnTo>
                  <a:pt x="393192" y="77724"/>
                </a:lnTo>
                <a:lnTo>
                  <a:pt x="3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56944" y="1787651"/>
            <a:ext cx="391795" cy="1313815"/>
          </a:xfrm>
          <a:custGeom>
            <a:avLst/>
            <a:gdLst/>
            <a:ahLst/>
            <a:cxnLst/>
            <a:rect l="l" t="t" r="r" b="b"/>
            <a:pathLst>
              <a:path w="391794" h="1313814">
                <a:moveTo>
                  <a:pt x="391668" y="0"/>
                </a:moveTo>
                <a:lnTo>
                  <a:pt x="0" y="0"/>
                </a:lnTo>
                <a:lnTo>
                  <a:pt x="0" y="1313688"/>
                </a:lnTo>
                <a:lnTo>
                  <a:pt x="391668" y="1313688"/>
                </a:lnTo>
                <a:lnTo>
                  <a:pt x="3916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59864" y="1787651"/>
            <a:ext cx="391795" cy="1510665"/>
          </a:xfrm>
          <a:custGeom>
            <a:avLst/>
            <a:gdLst/>
            <a:ahLst/>
            <a:cxnLst/>
            <a:rect l="l" t="t" r="r" b="b"/>
            <a:pathLst>
              <a:path w="391794" h="1510664">
                <a:moveTo>
                  <a:pt x="391668" y="0"/>
                </a:moveTo>
                <a:lnTo>
                  <a:pt x="0" y="0"/>
                </a:lnTo>
                <a:lnTo>
                  <a:pt x="0" y="1510284"/>
                </a:lnTo>
                <a:lnTo>
                  <a:pt x="391668" y="1510284"/>
                </a:lnTo>
                <a:lnTo>
                  <a:pt x="39166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61260" y="1787651"/>
            <a:ext cx="393700" cy="1571625"/>
          </a:xfrm>
          <a:custGeom>
            <a:avLst/>
            <a:gdLst/>
            <a:ahLst/>
            <a:cxnLst/>
            <a:rect l="l" t="t" r="r" b="b"/>
            <a:pathLst>
              <a:path w="393700" h="1571625">
                <a:moveTo>
                  <a:pt x="393192" y="0"/>
                </a:moveTo>
                <a:lnTo>
                  <a:pt x="0" y="0"/>
                </a:lnTo>
                <a:lnTo>
                  <a:pt x="0" y="1571244"/>
                </a:lnTo>
                <a:lnTo>
                  <a:pt x="393192" y="1571244"/>
                </a:lnTo>
                <a:lnTo>
                  <a:pt x="39319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1663" y="1865376"/>
            <a:ext cx="58419" cy="532130"/>
          </a:xfrm>
          <a:custGeom>
            <a:avLst/>
            <a:gdLst/>
            <a:ahLst/>
            <a:cxnLst/>
            <a:rect l="l" t="t" r="r" b="b"/>
            <a:pathLst>
              <a:path w="58419" h="532130">
                <a:moveTo>
                  <a:pt x="28956" y="0"/>
                </a:moveTo>
                <a:lnTo>
                  <a:pt x="28956" y="531876"/>
                </a:lnTo>
              </a:path>
              <a:path w="58419" h="532130">
                <a:moveTo>
                  <a:pt x="0" y="531876"/>
                </a:moveTo>
                <a:lnTo>
                  <a:pt x="57912" y="531876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24583" y="3101339"/>
            <a:ext cx="56515" cy="177165"/>
          </a:xfrm>
          <a:custGeom>
            <a:avLst/>
            <a:gdLst/>
            <a:ahLst/>
            <a:cxnLst/>
            <a:rect l="l" t="t" r="r" b="b"/>
            <a:pathLst>
              <a:path w="56514" h="177164">
                <a:moveTo>
                  <a:pt x="28955" y="0"/>
                </a:moveTo>
                <a:lnTo>
                  <a:pt x="28955" y="176784"/>
                </a:lnTo>
              </a:path>
              <a:path w="56514" h="177164">
                <a:moveTo>
                  <a:pt x="0" y="176784"/>
                </a:moveTo>
                <a:lnTo>
                  <a:pt x="56388" y="176784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27504" y="3297935"/>
            <a:ext cx="56515" cy="68580"/>
          </a:xfrm>
          <a:custGeom>
            <a:avLst/>
            <a:gdLst/>
            <a:ahLst/>
            <a:cxnLst/>
            <a:rect l="l" t="t" r="r" b="b"/>
            <a:pathLst>
              <a:path w="56514" h="68579">
                <a:moveTo>
                  <a:pt x="27431" y="0"/>
                </a:moveTo>
                <a:lnTo>
                  <a:pt x="27431" y="68580"/>
                </a:lnTo>
              </a:path>
              <a:path w="56514" h="68579">
                <a:moveTo>
                  <a:pt x="0" y="68580"/>
                </a:moveTo>
                <a:lnTo>
                  <a:pt x="56387" y="6858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28900" y="3358896"/>
            <a:ext cx="58419" cy="60960"/>
          </a:xfrm>
          <a:custGeom>
            <a:avLst/>
            <a:gdLst/>
            <a:ahLst/>
            <a:cxnLst/>
            <a:rect l="l" t="t" r="r" b="b"/>
            <a:pathLst>
              <a:path w="58419" h="60960">
                <a:moveTo>
                  <a:pt x="28956" y="0"/>
                </a:moveTo>
                <a:lnTo>
                  <a:pt x="28956" y="60959"/>
                </a:lnTo>
              </a:path>
              <a:path w="58419" h="60960">
                <a:moveTo>
                  <a:pt x="0" y="60959"/>
                </a:moveTo>
                <a:lnTo>
                  <a:pt x="57912" y="60959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862583" y="1779714"/>
            <a:ext cx="2047239" cy="1730375"/>
            <a:chOff x="862583" y="1779714"/>
            <a:chExt cx="2047239" cy="1730375"/>
          </a:xfrm>
        </p:grpSpPr>
        <p:sp>
          <p:nvSpPr>
            <p:cNvPr id="11" name="object 11"/>
            <p:cNvSpPr/>
            <p:nvPr/>
          </p:nvSpPr>
          <p:spPr>
            <a:xfrm>
              <a:off x="862583" y="1787651"/>
              <a:ext cx="2047239" cy="1714500"/>
            </a:xfrm>
            <a:custGeom>
              <a:avLst/>
              <a:gdLst/>
              <a:ahLst/>
              <a:cxnLst/>
              <a:rect l="l" t="t" r="r" b="b"/>
              <a:pathLst>
                <a:path w="2047239" h="1714500">
                  <a:moveTo>
                    <a:pt x="36575" y="1714500"/>
                  </a:moveTo>
                  <a:lnTo>
                    <a:pt x="36575" y="0"/>
                  </a:lnTo>
                </a:path>
                <a:path w="2047239" h="1714500">
                  <a:moveTo>
                    <a:pt x="0" y="1714500"/>
                  </a:moveTo>
                  <a:lnTo>
                    <a:pt x="36575" y="1714500"/>
                  </a:lnTo>
                </a:path>
                <a:path w="2047239" h="1714500">
                  <a:moveTo>
                    <a:pt x="0" y="1286256"/>
                  </a:moveTo>
                  <a:lnTo>
                    <a:pt x="36575" y="1286256"/>
                  </a:lnTo>
                </a:path>
                <a:path w="2047239" h="1714500">
                  <a:moveTo>
                    <a:pt x="0" y="858012"/>
                  </a:moveTo>
                  <a:lnTo>
                    <a:pt x="36575" y="858012"/>
                  </a:lnTo>
                </a:path>
                <a:path w="2047239" h="1714500">
                  <a:moveTo>
                    <a:pt x="0" y="428244"/>
                  </a:moveTo>
                  <a:lnTo>
                    <a:pt x="36575" y="428244"/>
                  </a:lnTo>
                </a:path>
                <a:path w="2047239" h="1714500">
                  <a:moveTo>
                    <a:pt x="0" y="0"/>
                  </a:moveTo>
                  <a:lnTo>
                    <a:pt x="36575" y="0"/>
                  </a:lnTo>
                </a:path>
                <a:path w="2047239" h="1714500">
                  <a:moveTo>
                    <a:pt x="36575" y="0"/>
                  </a:moveTo>
                  <a:lnTo>
                    <a:pt x="204673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50619" y="1865375"/>
              <a:ext cx="1508760" cy="1579245"/>
            </a:xfrm>
            <a:custGeom>
              <a:avLst/>
              <a:gdLst/>
              <a:ahLst/>
              <a:cxnLst/>
              <a:rect l="l" t="t" r="r" b="b"/>
              <a:pathLst>
                <a:path w="1508760" h="1579245">
                  <a:moveTo>
                    <a:pt x="0" y="0"/>
                  </a:moveTo>
                  <a:lnTo>
                    <a:pt x="0" y="548640"/>
                  </a:lnTo>
                </a:path>
                <a:path w="1508760" h="1579245">
                  <a:moveTo>
                    <a:pt x="504444" y="1235964"/>
                  </a:moveTo>
                  <a:lnTo>
                    <a:pt x="502919" y="1421892"/>
                  </a:lnTo>
                </a:path>
                <a:path w="1508760" h="1579245">
                  <a:moveTo>
                    <a:pt x="1005840" y="1432560"/>
                  </a:moveTo>
                  <a:lnTo>
                    <a:pt x="1004316" y="1517904"/>
                  </a:lnTo>
                </a:path>
                <a:path w="1508760" h="1579245">
                  <a:moveTo>
                    <a:pt x="1508760" y="1493520"/>
                  </a:moveTo>
                  <a:lnTo>
                    <a:pt x="1507236" y="157886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012950" y="3384296"/>
            <a:ext cx="2838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585858"/>
                </a:solidFill>
                <a:latin typeface="Calibri"/>
                <a:cs typeface="Calibri"/>
              </a:rPr>
              <a:t>-88%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5616" y="3444621"/>
            <a:ext cx="2838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585858"/>
                </a:solidFill>
                <a:latin typeface="Calibri"/>
                <a:cs typeface="Calibri"/>
              </a:rPr>
              <a:t>-92%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8391" y="3408426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-10</a:t>
            </a:r>
            <a:r>
              <a:rPr dirty="0" sz="900" spc="-5" b="1">
                <a:latin typeface="Calibri"/>
                <a:cs typeface="Calibri"/>
              </a:rPr>
              <a:t>0</a:t>
            </a:r>
            <a:r>
              <a:rPr dirty="0" sz="900" b="1">
                <a:latin typeface="Calibri"/>
                <a:cs typeface="Calibri"/>
              </a:rPr>
              <a:t>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2718" y="3633673"/>
            <a:ext cx="18180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585858"/>
                </a:solidFill>
                <a:latin typeface="Calibri"/>
                <a:cs typeface="Calibri"/>
              </a:rPr>
              <a:t>Median %</a:t>
            </a:r>
            <a:r>
              <a:rPr dirty="0" sz="10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585858"/>
                </a:solidFill>
                <a:latin typeface="Calibri"/>
                <a:cs typeface="Calibri"/>
              </a:rPr>
              <a:t>change in</a:t>
            </a:r>
            <a:r>
              <a:rPr dirty="0" sz="100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585858"/>
                </a:solidFill>
                <a:latin typeface="Calibri"/>
                <a:cs typeface="Calibri"/>
              </a:rPr>
              <a:t>hsCRP (mg/L)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95498" y="3563239"/>
            <a:ext cx="16002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10411" y="3288538"/>
            <a:ext cx="28384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40"/>
              </a:lnSpc>
              <a:spcBef>
                <a:spcPts val="95"/>
              </a:spcBef>
            </a:pPr>
            <a:r>
              <a:rPr dirty="0" sz="1000" spc="-10" b="1">
                <a:solidFill>
                  <a:srgbClr val="585858"/>
                </a:solidFill>
                <a:latin typeface="Calibri"/>
                <a:cs typeface="Calibri"/>
              </a:rPr>
              <a:t>-77%</a:t>
            </a:r>
            <a:endParaRPr sz="1000">
              <a:latin typeface="Calibri"/>
              <a:cs typeface="Calibri"/>
            </a:endParaRPr>
          </a:p>
          <a:p>
            <a:pPr algn="ctr" marL="28575">
              <a:lnSpc>
                <a:spcPts val="540"/>
              </a:lnSpc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91689" y="3501644"/>
            <a:ext cx="16002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1188" y="1604093"/>
            <a:ext cx="3121721" cy="257025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4823" y="4552188"/>
            <a:ext cx="1953693" cy="274319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659746" y="1716722"/>
            <a:ext cx="2356485" cy="2531110"/>
            <a:chOff x="6659746" y="1716722"/>
            <a:chExt cx="2356485" cy="253111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9746" y="1716722"/>
              <a:ext cx="2165870" cy="229890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033260" y="3692651"/>
              <a:ext cx="1983105" cy="554990"/>
            </a:xfrm>
            <a:custGeom>
              <a:avLst/>
              <a:gdLst/>
              <a:ahLst/>
              <a:cxnLst/>
              <a:rect l="l" t="t" r="r" b="b"/>
              <a:pathLst>
                <a:path w="1983104" h="554989">
                  <a:moveTo>
                    <a:pt x="1982724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982724" y="554736"/>
                  </a:lnTo>
                  <a:lnTo>
                    <a:pt x="1982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937971" y="355218"/>
            <a:ext cx="728980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/>
              <a:t>RESCUE:</a:t>
            </a:r>
            <a:r>
              <a:rPr dirty="0" sz="2200" spc="10"/>
              <a:t> </a:t>
            </a:r>
            <a:r>
              <a:rPr dirty="0" sz="2200" spc="-5"/>
              <a:t>Primary</a:t>
            </a:r>
            <a:r>
              <a:rPr dirty="0" sz="2200" spc="15"/>
              <a:t> </a:t>
            </a:r>
            <a:r>
              <a:rPr dirty="0" sz="2200" spc="-5"/>
              <a:t>Result</a:t>
            </a:r>
            <a:r>
              <a:rPr dirty="0" sz="2200" spc="15"/>
              <a:t> </a:t>
            </a:r>
            <a:r>
              <a:rPr dirty="0" sz="2200" spc="-5"/>
              <a:t>–</a:t>
            </a:r>
            <a:r>
              <a:rPr dirty="0" sz="2200" spc="5"/>
              <a:t> </a:t>
            </a:r>
            <a:r>
              <a:rPr dirty="0" sz="2200" spc="-5"/>
              <a:t>Change</a:t>
            </a:r>
            <a:r>
              <a:rPr dirty="0" sz="2200" spc="15"/>
              <a:t> </a:t>
            </a:r>
            <a:r>
              <a:rPr dirty="0" sz="2200" spc="-5"/>
              <a:t>in</a:t>
            </a:r>
            <a:r>
              <a:rPr dirty="0" sz="2200"/>
              <a:t> </a:t>
            </a:r>
            <a:r>
              <a:rPr dirty="0" sz="2200" spc="-5"/>
              <a:t>hsCRP</a:t>
            </a:r>
            <a:r>
              <a:rPr dirty="0" sz="2200" spc="-40"/>
              <a:t> </a:t>
            </a:r>
            <a:r>
              <a:rPr dirty="0" sz="2200" spc="-5"/>
              <a:t>at</a:t>
            </a:r>
            <a:r>
              <a:rPr dirty="0" sz="2200" spc="15"/>
              <a:t> </a:t>
            </a:r>
            <a:r>
              <a:rPr dirty="0" sz="2200" spc="-5"/>
              <a:t>12</a:t>
            </a:r>
            <a:r>
              <a:rPr dirty="0" sz="2200"/>
              <a:t> </a:t>
            </a:r>
            <a:r>
              <a:rPr dirty="0" sz="2200" spc="-5"/>
              <a:t>weeks</a:t>
            </a:r>
            <a:endParaRPr sz="2200"/>
          </a:p>
        </p:txBody>
      </p:sp>
      <p:sp>
        <p:nvSpPr>
          <p:cNvPr id="26" name="object 26"/>
          <p:cNvSpPr txBox="1"/>
          <p:nvPr/>
        </p:nvSpPr>
        <p:spPr>
          <a:xfrm>
            <a:off x="7364983" y="4509922"/>
            <a:ext cx="10725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****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P&lt;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0.001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22668" y="3724147"/>
            <a:ext cx="180530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34620" marR="125730">
              <a:lnSpc>
                <a:spcPct val="100000"/>
              </a:lnSpc>
              <a:spcBef>
                <a:spcPts val="95"/>
              </a:spcBef>
            </a:pP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dirty="0" sz="1000" spc="-10" b="1">
                <a:latin typeface="Arial"/>
                <a:cs typeface="Arial"/>
              </a:rPr>
              <a:t>50% </a:t>
            </a:r>
            <a:r>
              <a:rPr dirty="0" sz="1000" spc="-5" b="1">
                <a:latin typeface="Arial"/>
                <a:cs typeface="Arial"/>
              </a:rPr>
              <a:t>reduction in hsCRP </a:t>
            </a:r>
            <a:r>
              <a:rPr dirty="0" sz="1000" spc="-27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on-treatment hsCRP &lt;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mg/L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6303" y="1089152"/>
            <a:ext cx="7518400" cy="2053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48410">
              <a:lnSpc>
                <a:spcPct val="100000"/>
              </a:lnSpc>
              <a:spcBef>
                <a:spcPts val="100"/>
              </a:spcBef>
              <a:tabLst>
                <a:tab pos="4305300" algn="l"/>
                <a:tab pos="7339965" algn="l"/>
              </a:tabLst>
            </a:pPr>
            <a:r>
              <a:rPr dirty="0" sz="1800">
                <a:latin typeface="Arial"/>
                <a:cs typeface="Arial"/>
              </a:rPr>
              <a:t>A	B	</a:t>
            </a:r>
            <a:r>
              <a:rPr dirty="0" sz="1800" spc="-5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797560">
              <a:lnSpc>
                <a:spcPts val="940"/>
              </a:lnSpc>
              <a:spcBef>
                <a:spcPts val="1800"/>
              </a:spcBef>
            </a:pPr>
            <a:r>
              <a:rPr dirty="0" sz="900" b="1">
                <a:latin typeface="Calibri"/>
                <a:cs typeface="Calibri"/>
              </a:rPr>
              <a:t>12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weeks</a:t>
            </a:r>
            <a:r>
              <a:rPr dirty="0" sz="900" spc="-2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from</a:t>
            </a:r>
            <a:r>
              <a:rPr dirty="0" sz="900" spc="-2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randomization</a:t>
            </a:r>
            <a:endParaRPr sz="900">
              <a:latin typeface="Calibri"/>
              <a:cs typeface="Calibri"/>
            </a:endParaRPr>
          </a:p>
          <a:p>
            <a:pPr marL="105410">
              <a:lnSpc>
                <a:spcPts val="940"/>
              </a:lnSpc>
            </a:pPr>
            <a:r>
              <a:rPr dirty="0" sz="900" spc="-5" b="1"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b="1">
                <a:latin typeface="Calibri"/>
                <a:cs typeface="Calibri"/>
              </a:rPr>
              <a:t>-25%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506095">
              <a:lnSpc>
                <a:spcPts val="1135"/>
              </a:lnSpc>
            </a:pPr>
            <a:r>
              <a:rPr dirty="0" sz="1000" spc="-10" b="1">
                <a:solidFill>
                  <a:srgbClr val="585858"/>
                </a:solidFill>
                <a:latin typeface="Calibri"/>
                <a:cs typeface="Calibri"/>
              </a:rPr>
              <a:t>-4%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015"/>
              </a:lnSpc>
            </a:pPr>
            <a:r>
              <a:rPr dirty="0" sz="900" b="1">
                <a:latin typeface="Calibri"/>
                <a:cs typeface="Calibri"/>
              </a:rPr>
              <a:t>-50%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b="1">
                <a:latin typeface="Calibri"/>
                <a:cs typeface="Calibri"/>
              </a:rPr>
              <a:t>-75%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866" y="1143453"/>
            <a:ext cx="6109017" cy="35068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7478" y="249427"/>
            <a:ext cx="7491730" cy="605155"/>
          </a:xfrm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1842770" marR="5080" indent="-1830705">
              <a:lnSpc>
                <a:spcPts val="2160"/>
              </a:lnSpc>
              <a:spcBef>
                <a:spcPts val="375"/>
              </a:spcBef>
            </a:pPr>
            <a:r>
              <a:rPr dirty="0" sz="2000"/>
              <a:t>RESCUE:</a:t>
            </a:r>
            <a:r>
              <a:rPr dirty="0" sz="2000" spc="5"/>
              <a:t> </a:t>
            </a:r>
            <a:r>
              <a:rPr dirty="0" sz="2000" spc="-10"/>
              <a:t>Waterfall</a:t>
            </a:r>
            <a:r>
              <a:rPr dirty="0" sz="2000" spc="-25"/>
              <a:t> </a:t>
            </a:r>
            <a:r>
              <a:rPr dirty="0" sz="2000"/>
              <a:t>Plots</a:t>
            </a:r>
            <a:r>
              <a:rPr dirty="0" sz="2000" spc="-5"/>
              <a:t> </a:t>
            </a:r>
            <a:r>
              <a:rPr dirty="0" sz="2000"/>
              <a:t>Demonstrate</a:t>
            </a:r>
            <a:r>
              <a:rPr dirty="0" sz="2000" spc="-45"/>
              <a:t> </a:t>
            </a:r>
            <a:r>
              <a:rPr dirty="0" sz="2000"/>
              <a:t>Dose-Dependent</a:t>
            </a:r>
            <a:r>
              <a:rPr dirty="0" sz="2000" spc="-45"/>
              <a:t> </a:t>
            </a:r>
            <a:r>
              <a:rPr dirty="0" sz="2000" spc="-10"/>
              <a:t>Effects</a:t>
            </a:r>
            <a:r>
              <a:rPr dirty="0" sz="2000" spc="-5"/>
              <a:t> </a:t>
            </a:r>
            <a:r>
              <a:rPr dirty="0" sz="2000"/>
              <a:t>of </a:t>
            </a:r>
            <a:r>
              <a:rPr dirty="0" sz="2000" spc="-540"/>
              <a:t> </a:t>
            </a:r>
            <a:r>
              <a:rPr dirty="0" sz="2000"/>
              <a:t>Ziltivekimab</a:t>
            </a:r>
            <a:r>
              <a:rPr dirty="0" sz="2000" spc="-5"/>
              <a:t> </a:t>
            </a:r>
            <a:r>
              <a:rPr dirty="0" sz="2000"/>
              <a:t>on</a:t>
            </a:r>
            <a:r>
              <a:rPr dirty="0" sz="2000" spc="-15"/>
              <a:t> </a:t>
            </a:r>
            <a:r>
              <a:rPr dirty="0" sz="2000"/>
              <a:t>Change</a:t>
            </a:r>
            <a:r>
              <a:rPr dirty="0" sz="2000" spc="-20"/>
              <a:t> </a:t>
            </a:r>
            <a:r>
              <a:rPr dirty="0" sz="2000"/>
              <a:t>in hsCRP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2627376" y="2607564"/>
            <a:ext cx="737870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191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dirty="0" sz="1200">
                <a:latin typeface="Arial"/>
                <a:cs typeface="Arial"/>
              </a:rPr>
              <a:t>Placebo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0155" y="2705100"/>
            <a:ext cx="935990" cy="2762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sz="1200" spc="-5">
                <a:latin typeface="Arial"/>
                <a:cs typeface="Arial"/>
              </a:rPr>
              <a:t>Zilti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7.5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mg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06979" y="4561332"/>
            <a:ext cx="893444" cy="277495"/>
          </a:xfrm>
          <a:custGeom>
            <a:avLst/>
            <a:gdLst/>
            <a:ahLst/>
            <a:cxnLst/>
            <a:rect l="l" t="t" r="r" b="b"/>
            <a:pathLst>
              <a:path w="893445" h="277495">
                <a:moveTo>
                  <a:pt x="893064" y="0"/>
                </a:moveTo>
                <a:lnTo>
                  <a:pt x="0" y="0"/>
                </a:lnTo>
                <a:lnTo>
                  <a:pt x="0" y="277368"/>
                </a:lnTo>
                <a:lnTo>
                  <a:pt x="893064" y="277368"/>
                </a:lnTo>
                <a:lnTo>
                  <a:pt x="893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86354" y="4591303"/>
            <a:ext cx="7289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Zilti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15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35396" y="4564379"/>
            <a:ext cx="893444" cy="276225"/>
          </a:xfrm>
          <a:custGeom>
            <a:avLst/>
            <a:gdLst/>
            <a:ahLst/>
            <a:cxnLst/>
            <a:rect l="l" t="t" r="r" b="b"/>
            <a:pathLst>
              <a:path w="893445" h="276225">
                <a:moveTo>
                  <a:pt x="893063" y="0"/>
                </a:moveTo>
                <a:lnTo>
                  <a:pt x="0" y="0"/>
                </a:lnTo>
                <a:lnTo>
                  <a:pt x="0" y="275844"/>
                </a:lnTo>
                <a:lnTo>
                  <a:pt x="893063" y="275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914390" y="4593437"/>
            <a:ext cx="728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Zilti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30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032" y="862583"/>
            <a:ext cx="375285" cy="27940"/>
          </a:xfrm>
          <a:custGeom>
            <a:avLst/>
            <a:gdLst/>
            <a:ahLst/>
            <a:cxnLst/>
            <a:rect l="l" t="t" r="r" b="b"/>
            <a:pathLst>
              <a:path w="375284" h="27940">
                <a:moveTo>
                  <a:pt x="374903" y="0"/>
                </a:moveTo>
                <a:lnTo>
                  <a:pt x="0" y="0"/>
                </a:lnTo>
                <a:lnTo>
                  <a:pt x="0" y="27432"/>
                </a:lnTo>
                <a:lnTo>
                  <a:pt x="374903" y="27432"/>
                </a:lnTo>
                <a:lnTo>
                  <a:pt x="374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98091" y="862583"/>
            <a:ext cx="375285" cy="431800"/>
          </a:xfrm>
          <a:custGeom>
            <a:avLst/>
            <a:gdLst/>
            <a:ahLst/>
            <a:cxnLst/>
            <a:rect l="l" t="t" r="r" b="b"/>
            <a:pathLst>
              <a:path w="375285" h="431800">
                <a:moveTo>
                  <a:pt x="374903" y="0"/>
                </a:moveTo>
                <a:lnTo>
                  <a:pt x="0" y="0"/>
                </a:lnTo>
                <a:lnTo>
                  <a:pt x="0" y="431291"/>
                </a:lnTo>
                <a:lnTo>
                  <a:pt x="374903" y="431291"/>
                </a:lnTo>
                <a:lnTo>
                  <a:pt x="3749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78151" y="862583"/>
            <a:ext cx="375285" cy="424180"/>
          </a:xfrm>
          <a:custGeom>
            <a:avLst/>
            <a:gdLst/>
            <a:ahLst/>
            <a:cxnLst/>
            <a:rect l="l" t="t" r="r" b="b"/>
            <a:pathLst>
              <a:path w="375285" h="424180">
                <a:moveTo>
                  <a:pt x="374904" y="0"/>
                </a:moveTo>
                <a:lnTo>
                  <a:pt x="0" y="0"/>
                </a:lnTo>
                <a:lnTo>
                  <a:pt x="0" y="423672"/>
                </a:lnTo>
                <a:lnTo>
                  <a:pt x="374904" y="423672"/>
                </a:lnTo>
                <a:lnTo>
                  <a:pt x="3749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58211" y="862583"/>
            <a:ext cx="375285" cy="637540"/>
          </a:xfrm>
          <a:custGeom>
            <a:avLst/>
            <a:gdLst/>
            <a:ahLst/>
            <a:cxnLst/>
            <a:rect l="l" t="t" r="r" b="b"/>
            <a:pathLst>
              <a:path w="375285" h="637540">
                <a:moveTo>
                  <a:pt x="374904" y="0"/>
                </a:moveTo>
                <a:lnTo>
                  <a:pt x="0" y="0"/>
                </a:lnTo>
                <a:lnTo>
                  <a:pt x="0" y="637032"/>
                </a:lnTo>
                <a:lnTo>
                  <a:pt x="374904" y="637032"/>
                </a:lnTo>
                <a:lnTo>
                  <a:pt x="37490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76527" y="890016"/>
            <a:ext cx="58419" cy="193675"/>
          </a:xfrm>
          <a:custGeom>
            <a:avLst/>
            <a:gdLst/>
            <a:ahLst/>
            <a:cxnLst/>
            <a:rect l="l" t="t" r="r" b="b"/>
            <a:pathLst>
              <a:path w="58419" h="193675">
                <a:moveTo>
                  <a:pt x="28956" y="0"/>
                </a:moveTo>
                <a:lnTo>
                  <a:pt x="28956" y="193548"/>
                </a:lnTo>
              </a:path>
              <a:path w="58419" h="193675">
                <a:moveTo>
                  <a:pt x="0" y="193548"/>
                </a:moveTo>
                <a:lnTo>
                  <a:pt x="57912" y="193548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56588" y="1293875"/>
            <a:ext cx="58419" cy="139065"/>
          </a:xfrm>
          <a:custGeom>
            <a:avLst/>
            <a:gdLst/>
            <a:ahLst/>
            <a:cxnLst/>
            <a:rect l="l" t="t" r="r" b="b"/>
            <a:pathLst>
              <a:path w="58419" h="139065">
                <a:moveTo>
                  <a:pt x="28956" y="0"/>
                </a:moveTo>
                <a:lnTo>
                  <a:pt x="28956" y="138684"/>
                </a:lnTo>
              </a:path>
              <a:path w="58419" h="139065">
                <a:moveTo>
                  <a:pt x="0" y="138684"/>
                </a:moveTo>
                <a:lnTo>
                  <a:pt x="57912" y="138684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36648" y="1286255"/>
            <a:ext cx="58419" cy="198120"/>
          </a:xfrm>
          <a:custGeom>
            <a:avLst/>
            <a:gdLst/>
            <a:ahLst/>
            <a:cxnLst/>
            <a:rect l="l" t="t" r="r" b="b"/>
            <a:pathLst>
              <a:path w="58419" h="198119">
                <a:moveTo>
                  <a:pt x="28956" y="0"/>
                </a:moveTo>
                <a:lnTo>
                  <a:pt x="28956" y="198120"/>
                </a:lnTo>
              </a:path>
              <a:path w="58419" h="198119">
                <a:moveTo>
                  <a:pt x="0" y="198120"/>
                </a:moveTo>
                <a:lnTo>
                  <a:pt x="57912" y="19812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18232" y="1499616"/>
            <a:ext cx="56515" cy="134620"/>
          </a:xfrm>
          <a:custGeom>
            <a:avLst/>
            <a:gdLst/>
            <a:ahLst/>
            <a:cxnLst/>
            <a:rect l="l" t="t" r="r" b="b"/>
            <a:pathLst>
              <a:path w="56514" h="134619">
                <a:moveTo>
                  <a:pt x="27431" y="0"/>
                </a:moveTo>
                <a:lnTo>
                  <a:pt x="27431" y="134112"/>
                </a:lnTo>
              </a:path>
              <a:path w="56514" h="134619">
                <a:moveTo>
                  <a:pt x="0" y="134112"/>
                </a:moveTo>
                <a:lnTo>
                  <a:pt x="56387" y="134112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928116" y="854646"/>
            <a:ext cx="1958339" cy="1730375"/>
            <a:chOff x="928116" y="854646"/>
            <a:chExt cx="1958339" cy="1730375"/>
          </a:xfrm>
        </p:grpSpPr>
        <p:sp>
          <p:nvSpPr>
            <p:cNvPr id="11" name="object 11"/>
            <p:cNvSpPr/>
            <p:nvPr/>
          </p:nvSpPr>
          <p:spPr>
            <a:xfrm>
              <a:off x="964692" y="862583"/>
              <a:ext cx="0" cy="1714500"/>
            </a:xfrm>
            <a:custGeom>
              <a:avLst/>
              <a:gdLst/>
              <a:ahLst/>
              <a:cxnLst/>
              <a:rect l="l" t="t" r="r" b="b"/>
              <a:pathLst>
                <a:path w="0" h="1714500">
                  <a:moveTo>
                    <a:pt x="0" y="1714499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37260" y="2569146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1" y="15875"/>
                  </a:lnTo>
                  <a:lnTo>
                    <a:pt x="27431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37260" y="2406395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37260" y="2226246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1" y="15875"/>
                  </a:lnTo>
                  <a:lnTo>
                    <a:pt x="27431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37260" y="2063495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37260" y="1883346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1" y="15875"/>
                  </a:lnTo>
                  <a:lnTo>
                    <a:pt x="27431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37260" y="1720595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37260" y="1540446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1" y="15875"/>
                  </a:lnTo>
                  <a:lnTo>
                    <a:pt x="27431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37260" y="1376171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37260" y="1197546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1" y="15875"/>
                  </a:lnTo>
                  <a:lnTo>
                    <a:pt x="27431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37260" y="1033271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28116" y="854646"/>
              <a:ext cx="36830" cy="1730375"/>
            </a:xfrm>
            <a:custGeom>
              <a:avLst/>
              <a:gdLst/>
              <a:ahLst/>
              <a:cxnLst/>
              <a:rect l="l" t="t" r="r" b="b"/>
              <a:pathLst>
                <a:path w="36830" h="1730375">
                  <a:moveTo>
                    <a:pt x="36576" y="1714500"/>
                  </a:moveTo>
                  <a:lnTo>
                    <a:pt x="0" y="1714500"/>
                  </a:lnTo>
                  <a:lnTo>
                    <a:pt x="0" y="1730375"/>
                  </a:lnTo>
                  <a:lnTo>
                    <a:pt x="36576" y="1730375"/>
                  </a:lnTo>
                  <a:lnTo>
                    <a:pt x="36576" y="1714500"/>
                  </a:lnTo>
                  <a:close/>
                </a:path>
                <a:path w="36830" h="1730375">
                  <a:moveTo>
                    <a:pt x="36576" y="1371600"/>
                  </a:moveTo>
                  <a:lnTo>
                    <a:pt x="0" y="1371600"/>
                  </a:lnTo>
                  <a:lnTo>
                    <a:pt x="0" y="1387475"/>
                  </a:lnTo>
                  <a:lnTo>
                    <a:pt x="36576" y="1387475"/>
                  </a:lnTo>
                  <a:lnTo>
                    <a:pt x="36576" y="1371600"/>
                  </a:lnTo>
                  <a:close/>
                </a:path>
                <a:path w="36830" h="1730375">
                  <a:moveTo>
                    <a:pt x="36576" y="1028712"/>
                  </a:moveTo>
                  <a:lnTo>
                    <a:pt x="0" y="1028712"/>
                  </a:lnTo>
                  <a:lnTo>
                    <a:pt x="0" y="1044587"/>
                  </a:lnTo>
                  <a:lnTo>
                    <a:pt x="36576" y="1044587"/>
                  </a:lnTo>
                  <a:lnTo>
                    <a:pt x="36576" y="1028712"/>
                  </a:lnTo>
                  <a:close/>
                </a:path>
                <a:path w="36830" h="1730375">
                  <a:moveTo>
                    <a:pt x="36576" y="685800"/>
                  </a:moveTo>
                  <a:lnTo>
                    <a:pt x="0" y="685800"/>
                  </a:lnTo>
                  <a:lnTo>
                    <a:pt x="0" y="701675"/>
                  </a:lnTo>
                  <a:lnTo>
                    <a:pt x="36576" y="701675"/>
                  </a:lnTo>
                  <a:lnTo>
                    <a:pt x="36576" y="685800"/>
                  </a:lnTo>
                  <a:close/>
                </a:path>
                <a:path w="36830" h="1730375">
                  <a:moveTo>
                    <a:pt x="36576" y="342900"/>
                  </a:moveTo>
                  <a:lnTo>
                    <a:pt x="0" y="342900"/>
                  </a:lnTo>
                  <a:lnTo>
                    <a:pt x="0" y="358775"/>
                  </a:lnTo>
                  <a:lnTo>
                    <a:pt x="36576" y="358775"/>
                  </a:lnTo>
                  <a:lnTo>
                    <a:pt x="36576" y="342900"/>
                  </a:lnTo>
                  <a:close/>
                </a:path>
                <a:path w="36830" h="1730375">
                  <a:moveTo>
                    <a:pt x="36576" y="0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15875"/>
                  </a:lnTo>
                  <a:lnTo>
                    <a:pt x="9144" y="15875"/>
                  </a:lnTo>
                  <a:lnTo>
                    <a:pt x="36576" y="15875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4692" y="862583"/>
              <a:ext cx="1922145" cy="0"/>
            </a:xfrm>
            <a:custGeom>
              <a:avLst/>
              <a:gdLst/>
              <a:ahLst/>
              <a:cxnLst/>
              <a:rect l="l" t="t" r="r" b="b"/>
              <a:pathLst>
                <a:path w="1922145" h="0">
                  <a:moveTo>
                    <a:pt x="0" y="0"/>
                  </a:moveTo>
                  <a:lnTo>
                    <a:pt x="192176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484376" y="181660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54863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54863" y="54863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484376" y="181660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54863"/>
                  </a:moveTo>
                  <a:lnTo>
                    <a:pt x="54863" y="54863"/>
                  </a:lnTo>
                  <a:lnTo>
                    <a:pt x="54863" y="0"/>
                  </a:lnTo>
                  <a:lnTo>
                    <a:pt x="0" y="0"/>
                  </a:lnTo>
                  <a:lnTo>
                    <a:pt x="0" y="548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484376" y="2194559"/>
              <a:ext cx="55244" cy="53340"/>
            </a:xfrm>
            <a:custGeom>
              <a:avLst/>
              <a:gdLst/>
              <a:ahLst/>
              <a:cxnLst/>
              <a:rect l="l" t="t" r="r" b="b"/>
              <a:pathLst>
                <a:path w="55244" h="53339">
                  <a:moveTo>
                    <a:pt x="54863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54863" y="53339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484376" y="2194559"/>
              <a:ext cx="55244" cy="53340"/>
            </a:xfrm>
            <a:custGeom>
              <a:avLst/>
              <a:gdLst/>
              <a:ahLst/>
              <a:cxnLst/>
              <a:rect l="l" t="t" r="r" b="b"/>
              <a:pathLst>
                <a:path w="55244" h="53339">
                  <a:moveTo>
                    <a:pt x="0" y="53339"/>
                  </a:moveTo>
                  <a:lnTo>
                    <a:pt x="54863" y="53339"/>
                  </a:lnTo>
                  <a:lnTo>
                    <a:pt x="54863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ln w="126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484376" y="200558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54863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54863" y="54863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84376" y="200558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54863"/>
                  </a:moveTo>
                  <a:lnTo>
                    <a:pt x="54863" y="54863"/>
                  </a:lnTo>
                  <a:lnTo>
                    <a:pt x="54863" y="0"/>
                  </a:lnTo>
                  <a:lnTo>
                    <a:pt x="0" y="0"/>
                  </a:lnTo>
                  <a:lnTo>
                    <a:pt x="0" y="54863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484376" y="2383536"/>
              <a:ext cx="55244" cy="53340"/>
            </a:xfrm>
            <a:custGeom>
              <a:avLst/>
              <a:gdLst/>
              <a:ahLst/>
              <a:cxnLst/>
              <a:rect l="l" t="t" r="r" b="b"/>
              <a:pathLst>
                <a:path w="55244" h="53339">
                  <a:moveTo>
                    <a:pt x="54863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54863" y="53339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484376" y="2383536"/>
              <a:ext cx="55244" cy="53340"/>
            </a:xfrm>
            <a:custGeom>
              <a:avLst/>
              <a:gdLst/>
              <a:ahLst/>
              <a:cxnLst/>
              <a:rect l="l" t="t" r="r" b="b"/>
              <a:pathLst>
                <a:path w="55244" h="53339">
                  <a:moveTo>
                    <a:pt x="0" y="53339"/>
                  </a:moveTo>
                  <a:lnTo>
                    <a:pt x="54863" y="53339"/>
                  </a:lnTo>
                  <a:lnTo>
                    <a:pt x="54863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104696" y="1103503"/>
            <a:ext cx="2019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16885" y="1652778"/>
            <a:ext cx="259715" cy="226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025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-37%</a:t>
            </a:r>
            <a:endParaRPr sz="900">
              <a:latin typeface="Calibri"/>
              <a:cs typeface="Calibri"/>
            </a:endParaRPr>
          </a:p>
          <a:p>
            <a:pPr algn="ctr" marL="43180">
              <a:lnSpc>
                <a:spcPts val="545"/>
              </a:lnSpc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56130" y="1446021"/>
            <a:ext cx="259715" cy="2305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045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-25%</a:t>
            </a:r>
            <a:endParaRPr sz="900">
              <a:latin typeface="Calibri"/>
              <a:cs typeface="Calibri"/>
            </a:endParaRPr>
          </a:p>
          <a:p>
            <a:pPr algn="ctr" marL="43180">
              <a:lnSpc>
                <a:spcPts val="565"/>
              </a:lnSpc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36445" y="1505203"/>
            <a:ext cx="259715" cy="226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025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-25%</a:t>
            </a:r>
            <a:endParaRPr sz="900">
              <a:latin typeface="Calibri"/>
              <a:cs typeface="Calibri"/>
            </a:endParaRPr>
          </a:p>
          <a:p>
            <a:pPr algn="ctr" marL="62230">
              <a:lnSpc>
                <a:spcPts val="545"/>
              </a:lnSpc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4227" y="2483611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-10</a:t>
            </a:r>
            <a:r>
              <a:rPr dirty="0" sz="900" spc="-5" b="1">
                <a:latin typeface="Calibri"/>
                <a:cs typeface="Calibri"/>
              </a:rPr>
              <a:t>0</a:t>
            </a:r>
            <a:r>
              <a:rPr dirty="0" sz="900" b="1">
                <a:latin typeface="Calibri"/>
                <a:cs typeface="Calibri"/>
              </a:rPr>
              <a:t>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2140" y="2140457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2140" y="1797176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2140" y="1454022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2140" y="1110741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5104" y="767588"/>
            <a:ext cx="1670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47158" y="3024251"/>
            <a:ext cx="520065" cy="134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50" spc="-5">
                <a:latin typeface="Calibri"/>
                <a:cs typeface="Calibri"/>
              </a:rPr>
              <a:t>F</a:t>
            </a:r>
            <a:r>
              <a:rPr dirty="0" sz="1050">
                <a:latin typeface="Calibri"/>
                <a:cs typeface="Calibri"/>
              </a:rPr>
              <a:t>i</a:t>
            </a:r>
            <a:r>
              <a:rPr dirty="0" sz="1050" spc="-10">
                <a:latin typeface="Calibri"/>
                <a:cs typeface="Calibri"/>
              </a:rPr>
              <a:t>g</a:t>
            </a:r>
            <a:r>
              <a:rPr dirty="0" sz="1050" spc="-5">
                <a:latin typeface="Calibri"/>
                <a:cs typeface="Calibri"/>
              </a:rPr>
              <a:t>ur</a:t>
            </a:r>
            <a:r>
              <a:rPr dirty="0" sz="1050">
                <a:latin typeface="Calibri"/>
                <a:cs typeface="Calibri"/>
              </a:rPr>
              <a:t>e</a:t>
            </a:r>
            <a:r>
              <a:rPr dirty="0" sz="1050">
                <a:latin typeface="Calibri"/>
                <a:cs typeface="Calibri"/>
              </a:rPr>
              <a:t> </a:t>
            </a:r>
            <a:r>
              <a:rPr dirty="0" sz="1050" spc="5">
                <a:latin typeface="Calibri"/>
                <a:cs typeface="Calibri"/>
              </a:rPr>
              <a:t>4</a:t>
            </a:r>
            <a:r>
              <a:rPr dirty="0" sz="1050">
                <a:latin typeface="Calibri"/>
                <a:cs typeface="Calibri"/>
              </a:rPr>
              <a:t>D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605016" y="813498"/>
            <a:ext cx="1945005" cy="1751964"/>
            <a:chOff x="6605016" y="813498"/>
            <a:chExt cx="1945005" cy="1751964"/>
          </a:xfrm>
        </p:grpSpPr>
        <p:sp>
          <p:nvSpPr>
            <p:cNvPr id="44" name="object 44"/>
            <p:cNvSpPr/>
            <p:nvPr/>
          </p:nvSpPr>
          <p:spPr>
            <a:xfrm>
              <a:off x="6693408" y="1673352"/>
              <a:ext cx="372110" cy="17145"/>
            </a:xfrm>
            <a:custGeom>
              <a:avLst/>
              <a:gdLst/>
              <a:ahLst/>
              <a:cxnLst/>
              <a:rect l="l" t="t" r="r" b="b"/>
              <a:pathLst>
                <a:path w="372109" h="17144">
                  <a:moveTo>
                    <a:pt x="371855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371855" y="16763"/>
                  </a:lnTo>
                  <a:lnTo>
                    <a:pt x="3718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850380" y="1246631"/>
              <a:ext cx="58419" cy="426720"/>
            </a:xfrm>
            <a:custGeom>
              <a:avLst/>
              <a:gdLst/>
              <a:ahLst/>
              <a:cxnLst/>
              <a:rect l="l" t="t" r="r" b="b"/>
              <a:pathLst>
                <a:path w="58420" h="426719">
                  <a:moveTo>
                    <a:pt x="28955" y="426719"/>
                  </a:moveTo>
                  <a:lnTo>
                    <a:pt x="28955" y="0"/>
                  </a:lnTo>
                </a:path>
                <a:path w="58420" h="4267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641592" y="821436"/>
              <a:ext cx="0" cy="1736089"/>
            </a:xfrm>
            <a:custGeom>
              <a:avLst/>
              <a:gdLst/>
              <a:ahLst/>
              <a:cxnLst/>
              <a:rect l="l" t="t" r="r" b="b"/>
              <a:pathLst>
                <a:path w="0" h="1736089">
                  <a:moveTo>
                    <a:pt x="0" y="1735836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614160" y="2549334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2" y="15875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614160" y="2340863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614160" y="2114994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2" y="15875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614160" y="1906524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614160" y="1682178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2" y="15875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614160" y="1472184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614160" y="1247838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2" y="15875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614160" y="1039368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605016" y="813498"/>
              <a:ext cx="36830" cy="1751964"/>
            </a:xfrm>
            <a:custGeom>
              <a:avLst/>
              <a:gdLst/>
              <a:ahLst/>
              <a:cxnLst/>
              <a:rect l="l" t="t" r="r" b="b"/>
              <a:pathLst>
                <a:path w="36829" h="1751964">
                  <a:moveTo>
                    <a:pt x="36576" y="1735836"/>
                  </a:moveTo>
                  <a:lnTo>
                    <a:pt x="0" y="1735836"/>
                  </a:lnTo>
                  <a:lnTo>
                    <a:pt x="0" y="1751711"/>
                  </a:lnTo>
                  <a:lnTo>
                    <a:pt x="36576" y="1751711"/>
                  </a:lnTo>
                  <a:lnTo>
                    <a:pt x="36576" y="1735836"/>
                  </a:lnTo>
                  <a:close/>
                </a:path>
                <a:path w="36829" h="1751964">
                  <a:moveTo>
                    <a:pt x="36576" y="1301496"/>
                  </a:moveTo>
                  <a:lnTo>
                    <a:pt x="0" y="1301496"/>
                  </a:lnTo>
                  <a:lnTo>
                    <a:pt x="0" y="1317371"/>
                  </a:lnTo>
                  <a:lnTo>
                    <a:pt x="36576" y="1317371"/>
                  </a:lnTo>
                  <a:lnTo>
                    <a:pt x="36576" y="1301496"/>
                  </a:lnTo>
                  <a:close/>
                </a:path>
                <a:path w="36829" h="1751964">
                  <a:moveTo>
                    <a:pt x="36576" y="868680"/>
                  </a:moveTo>
                  <a:lnTo>
                    <a:pt x="0" y="868680"/>
                  </a:lnTo>
                  <a:lnTo>
                    <a:pt x="0" y="884555"/>
                  </a:lnTo>
                  <a:lnTo>
                    <a:pt x="36576" y="884555"/>
                  </a:lnTo>
                  <a:lnTo>
                    <a:pt x="36576" y="868680"/>
                  </a:lnTo>
                  <a:close/>
                </a:path>
                <a:path w="36829" h="1751964">
                  <a:moveTo>
                    <a:pt x="36576" y="434340"/>
                  </a:moveTo>
                  <a:lnTo>
                    <a:pt x="0" y="434340"/>
                  </a:lnTo>
                  <a:lnTo>
                    <a:pt x="0" y="450215"/>
                  </a:lnTo>
                  <a:lnTo>
                    <a:pt x="36576" y="450215"/>
                  </a:lnTo>
                  <a:lnTo>
                    <a:pt x="36576" y="434340"/>
                  </a:lnTo>
                  <a:close/>
                </a:path>
                <a:path w="36829" h="1751964">
                  <a:moveTo>
                    <a:pt x="36576" y="0"/>
                  </a:moveTo>
                  <a:lnTo>
                    <a:pt x="9131" y="0"/>
                  </a:lnTo>
                  <a:lnTo>
                    <a:pt x="0" y="0"/>
                  </a:lnTo>
                  <a:lnTo>
                    <a:pt x="0" y="15875"/>
                  </a:lnTo>
                  <a:lnTo>
                    <a:pt x="9131" y="15875"/>
                  </a:lnTo>
                  <a:lnTo>
                    <a:pt x="36576" y="15875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170420" y="1690116"/>
              <a:ext cx="373380" cy="349250"/>
            </a:xfrm>
            <a:custGeom>
              <a:avLst/>
              <a:gdLst/>
              <a:ahLst/>
              <a:cxnLst/>
              <a:rect l="l" t="t" r="r" b="b"/>
              <a:pathLst>
                <a:path w="373379" h="349250">
                  <a:moveTo>
                    <a:pt x="373379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373379" y="348996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328916" y="2039111"/>
              <a:ext cx="56515" cy="184785"/>
            </a:xfrm>
            <a:custGeom>
              <a:avLst/>
              <a:gdLst/>
              <a:ahLst/>
              <a:cxnLst/>
              <a:rect l="l" t="t" r="r" b="b"/>
              <a:pathLst>
                <a:path w="56515" h="184785">
                  <a:moveTo>
                    <a:pt x="27431" y="0"/>
                  </a:moveTo>
                  <a:lnTo>
                    <a:pt x="27431" y="184404"/>
                  </a:lnTo>
                </a:path>
                <a:path w="56515" h="184785">
                  <a:moveTo>
                    <a:pt x="0" y="184404"/>
                  </a:moveTo>
                  <a:lnTo>
                    <a:pt x="56387" y="184404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647432" y="1690116"/>
              <a:ext cx="373380" cy="431800"/>
            </a:xfrm>
            <a:custGeom>
              <a:avLst/>
              <a:gdLst/>
              <a:ahLst/>
              <a:cxnLst/>
              <a:rect l="l" t="t" r="r" b="b"/>
              <a:pathLst>
                <a:path w="373379" h="431800">
                  <a:moveTo>
                    <a:pt x="373379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373379" y="431292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7805928" y="2121408"/>
              <a:ext cx="56515" cy="121920"/>
            </a:xfrm>
            <a:custGeom>
              <a:avLst/>
              <a:gdLst/>
              <a:ahLst/>
              <a:cxnLst/>
              <a:rect l="l" t="t" r="r" b="b"/>
              <a:pathLst>
                <a:path w="56515" h="121919">
                  <a:moveTo>
                    <a:pt x="28955" y="0"/>
                  </a:moveTo>
                  <a:lnTo>
                    <a:pt x="28955" y="121919"/>
                  </a:lnTo>
                </a:path>
                <a:path w="56515" h="121919">
                  <a:moveTo>
                    <a:pt x="0" y="121919"/>
                  </a:moveTo>
                  <a:lnTo>
                    <a:pt x="56388" y="121919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8124444" y="1690116"/>
              <a:ext cx="373380" cy="367665"/>
            </a:xfrm>
            <a:custGeom>
              <a:avLst/>
              <a:gdLst/>
              <a:ahLst/>
              <a:cxnLst/>
              <a:rect l="l" t="t" r="r" b="b"/>
              <a:pathLst>
                <a:path w="373379" h="367664">
                  <a:moveTo>
                    <a:pt x="373379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73379" y="367284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282940" y="2057400"/>
              <a:ext cx="56515" cy="230504"/>
            </a:xfrm>
            <a:custGeom>
              <a:avLst/>
              <a:gdLst/>
              <a:ahLst/>
              <a:cxnLst/>
              <a:rect l="l" t="t" r="r" b="b"/>
              <a:pathLst>
                <a:path w="56515" h="230505">
                  <a:moveTo>
                    <a:pt x="28955" y="0"/>
                  </a:moveTo>
                  <a:lnTo>
                    <a:pt x="28955" y="230124"/>
                  </a:lnTo>
                </a:path>
                <a:path w="56515" h="230505">
                  <a:moveTo>
                    <a:pt x="0" y="230124"/>
                  </a:moveTo>
                  <a:lnTo>
                    <a:pt x="56387" y="230124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641592" y="1690116"/>
              <a:ext cx="1908175" cy="0"/>
            </a:xfrm>
            <a:custGeom>
              <a:avLst/>
              <a:gdLst/>
              <a:ahLst/>
              <a:cxnLst/>
              <a:rect l="l" t="t" r="r" b="b"/>
              <a:pathLst>
                <a:path w="1908175" h="0">
                  <a:moveTo>
                    <a:pt x="0" y="0"/>
                  </a:moveTo>
                  <a:lnTo>
                    <a:pt x="1908048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6788911" y="1040129"/>
            <a:ext cx="1816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585858"/>
                </a:solidFill>
                <a:latin typeface="Calibri"/>
                <a:cs typeface="Calibri"/>
              </a:rPr>
              <a:t>2%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170926" y="2305938"/>
            <a:ext cx="283845" cy="229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585858"/>
                </a:solidFill>
                <a:latin typeface="Calibri"/>
                <a:cs typeface="Calibri"/>
              </a:rPr>
              <a:t>-42%</a:t>
            </a:r>
            <a:endParaRPr sz="1000">
              <a:latin typeface="Calibri"/>
              <a:cs typeface="Calibri"/>
            </a:endParaRPr>
          </a:p>
          <a:p>
            <a:pPr algn="ctr" marL="45085">
              <a:lnSpc>
                <a:spcPts val="500"/>
              </a:lnSpc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216267" y="2256789"/>
            <a:ext cx="283845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10"/>
              </a:lnSpc>
              <a:spcBef>
                <a:spcPts val="95"/>
              </a:spcBef>
            </a:pPr>
            <a:r>
              <a:rPr dirty="0" sz="1000" spc="-10" b="1">
                <a:solidFill>
                  <a:srgbClr val="585858"/>
                </a:solidFill>
                <a:latin typeface="Calibri"/>
                <a:cs typeface="Calibri"/>
              </a:rPr>
              <a:t>-40%</a:t>
            </a:r>
            <a:endParaRPr sz="1000">
              <a:latin typeface="Calibri"/>
              <a:cs typeface="Calibri"/>
            </a:endParaRPr>
          </a:p>
          <a:p>
            <a:pPr algn="ctr" marL="49530">
              <a:lnSpc>
                <a:spcPts val="509"/>
              </a:lnSpc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93532" y="2274188"/>
            <a:ext cx="283845" cy="234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120"/>
              </a:lnSpc>
              <a:spcBef>
                <a:spcPts val="95"/>
              </a:spcBef>
            </a:pPr>
            <a:r>
              <a:rPr dirty="0" sz="1000" spc="-10" b="1">
                <a:solidFill>
                  <a:srgbClr val="585858"/>
                </a:solidFill>
                <a:latin typeface="Calibri"/>
                <a:cs typeface="Calibri"/>
              </a:rPr>
              <a:t>-50%</a:t>
            </a:r>
            <a:endParaRPr sz="1000">
              <a:latin typeface="Calibri"/>
              <a:cs typeface="Calibri"/>
            </a:endParaRPr>
          </a:p>
          <a:p>
            <a:pPr algn="ctr" marL="53340">
              <a:lnSpc>
                <a:spcPts val="520"/>
              </a:lnSpc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231128" y="2462910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-10</a:t>
            </a:r>
            <a:r>
              <a:rPr dirty="0" sz="900" spc="-5" b="1">
                <a:latin typeface="Calibri"/>
                <a:cs typeface="Calibri"/>
              </a:rPr>
              <a:t>0</a:t>
            </a:r>
            <a:r>
              <a:rPr dirty="0" sz="900" b="1">
                <a:latin typeface="Calibri"/>
                <a:cs typeface="Calibri"/>
              </a:rPr>
              <a:t>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289040" y="2029205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-50%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382003" y="1595120"/>
            <a:ext cx="1670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324091" y="1161415"/>
            <a:ext cx="224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50%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587496" y="818070"/>
            <a:ext cx="1941830" cy="1760855"/>
            <a:chOff x="3587496" y="818070"/>
            <a:chExt cx="1941830" cy="1760855"/>
          </a:xfrm>
        </p:grpSpPr>
        <p:sp>
          <p:nvSpPr>
            <p:cNvPr id="72" name="object 72"/>
            <p:cNvSpPr/>
            <p:nvPr/>
          </p:nvSpPr>
          <p:spPr>
            <a:xfrm>
              <a:off x="3675888" y="826008"/>
              <a:ext cx="372110" cy="45720"/>
            </a:xfrm>
            <a:custGeom>
              <a:avLst/>
              <a:gdLst/>
              <a:ahLst/>
              <a:cxnLst/>
              <a:rect l="l" t="t" r="r" b="b"/>
              <a:pathLst>
                <a:path w="372110" h="45719">
                  <a:moveTo>
                    <a:pt x="37185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71856" y="45720"/>
                  </a:lnTo>
                  <a:lnTo>
                    <a:pt x="371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832860" y="871728"/>
              <a:ext cx="58419" cy="248920"/>
            </a:xfrm>
            <a:custGeom>
              <a:avLst/>
              <a:gdLst/>
              <a:ahLst/>
              <a:cxnLst/>
              <a:rect l="l" t="t" r="r" b="b"/>
              <a:pathLst>
                <a:path w="58420" h="248919">
                  <a:moveTo>
                    <a:pt x="28955" y="0"/>
                  </a:moveTo>
                  <a:lnTo>
                    <a:pt x="28955" y="248412"/>
                  </a:lnTo>
                </a:path>
                <a:path w="58420" h="248919">
                  <a:moveTo>
                    <a:pt x="0" y="248412"/>
                  </a:moveTo>
                  <a:lnTo>
                    <a:pt x="57912" y="248412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3624072" y="826008"/>
              <a:ext cx="0" cy="1744980"/>
            </a:xfrm>
            <a:custGeom>
              <a:avLst/>
              <a:gdLst/>
              <a:ahLst/>
              <a:cxnLst/>
              <a:rect l="l" t="t" r="r" b="b"/>
              <a:pathLst>
                <a:path w="0" h="1744980">
                  <a:moveTo>
                    <a:pt x="0" y="1744979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596640" y="2563050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39" h="15875">
                  <a:moveTo>
                    <a:pt x="0" y="15875"/>
                  </a:moveTo>
                  <a:lnTo>
                    <a:pt x="27432" y="15875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596640" y="2395727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 h="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596640" y="2214054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39" h="15875">
                  <a:moveTo>
                    <a:pt x="0" y="15875"/>
                  </a:moveTo>
                  <a:lnTo>
                    <a:pt x="27432" y="15875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3596640" y="2046732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 h="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3596640" y="1865058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39" h="15875">
                  <a:moveTo>
                    <a:pt x="0" y="15875"/>
                  </a:moveTo>
                  <a:lnTo>
                    <a:pt x="27432" y="15875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3596640" y="1697736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 h="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3596640" y="1516062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39" h="15875">
                  <a:moveTo>
                    <a:pt x="0" y="15875"/>
                  </a:moveTo>
                  <a:lnTo>
                    <a:pt x="27432" y="15875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3596640" y="1348740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 h="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3596640" y="1167066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39" h="15875">
                  <a:moveTo>
                    <a:pt x="0" y="15875"/>
                  </a:moveTo>
                  <a:lnTo>
                    <a:pt x="27432" y="15875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3596640" y="999744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 h="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3587496" y="818070"/>
              <a:ext cx="36830" cy="1760855"/>
            </a:xfrm>
            <a:custGeom>
              <a:avLst/>
              <a:gdLst/>
              <a:ahLst/>
              <a:cxnLst/>
              <a:rect l="l" t="t" r="r" b="b"/>
              <a:pathLst>
                <a:path w="36829" h="1760855">
                  <a:moveTo>
                    <a:pt x="36576" y="1744980"/>
                  </a:moveTo>
                  <a:lnTo>
                    <a:pt x="0" y="1744980"/>
                  </a:lnTo>
                  <a:lnTo>
                    <a:pt x="0" y="1760855"/>
                  </a:lnTo>
                  <a:lnTo>
                    <a:pt x="36576" y="1760855"/>
                  </a:lnTo>
                  <a:lnTo>
                    <a:pt x="36576" y="1744980"/>
                  </a:lnTo>
                  <a:close/>
                </a:path>
                <a:path w="36829" h="1760855">
                  <a:moveTo>
                    <a:pt x="36576" y="1395984"/>
                  </a:moveTo>
                  <a:lnTo>
                    <a:pt x="0" y="1395984"/>
                  </a:lnTo>
                  <a:lnTo>
                    <a:pt x="0" y="1411859"/>
                  </a:lnTo>
                  <a:lnTo>
                    <a:pt x="36576" y="1411859"/>
                  </a:lnTo>
                  <a:lnTo>
                    <a:pt x="36576" y="1395984"/>
                  </a:lnTo>
                  <a:close/>
                </a:path>
                <a:path w="36829" h="1760855">
                  <a:moveTo>
                    <a:pt x="36576" y="1047000"/>
                  </a:moveTo>
                  <a:lnTo>
                    <a:pt x="0" y="1047000"/>
                  </a:lnTo>
                  <a:lnTo>
                    <a:pt x="0" y="1062875"/>
                  </a:lnTo>
                  <a:lnTo>
                    <a:pt x="36576" y="1062875"/>
                  </a:lnTo>
                  <a:lnTo>
                    <a:pt x="36576" y="1047000"/>
                  </a:lnTo>
                  <a:close/>
                </a:path>
                <a:path w="36829" h="1760855">
                  <a:moveTo>
                    <a:pt x="36576" y="697992"/>
                  </a:moveTo>
                  <a:lnTo>
                    <a:pt x="0" y="697992"/>
                  </a:lnTo>
                  <a:lnTo>
                    <a:pt x="0" y="713867"/>
                  </a:lnTo>
                  <a:lnTo>
                    <a:pt x="36576" y="713867"/>
                  </a:lnTo>
                  <a:lnTo>
                    <a:pt x="36576" y="697992"/>
                  </a:lnTo>
                  <a:close/>
                </a:path>
                <a:path w="36829" h="1760855">
                  <a:moveTo>
                    <a:pt x="36576" y="348996"/>
                  </a:moveTo>
                  <a:lnTo>
                    <a:pt x="0" y="348996"/>
                  </a:lnTo>
                  <a:lnTo>
                    <a:pt x="0" y="364871"/>
                  </a:lnTo>
                  <a:lnTo>
                    <a:pt x="36576" y="364871"/>
                  </a:lnTo>
                  <a:lnTo>
                    <a:pt x="36576" y="348996"/>
                  </a:lnTo>
                  <a:close/>
                </a:path>
                <a:path w="36829" h="1760855">
                  <a:moveTo>
                    <a:pt x="36576" y="0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15875"/>
                  </a:lnTo>
                  <a:lnTo>
                    <a:pt x="9144" y="15875"/>
                  </a:lnTo>
                  <a:lnTo>
                    <a:pt x="36576" y="15875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4151376" y="826008"/>
              <a:ext cx="373380" cy="525780"/>
            </a:xfrm>
            <a:custGeom>
              <a:avLst/>
              <a:gdLst/>
              <a:ahLst/>
              <a:cxnLst/>
              <a:rect l="l" t="t" r="r" b="b"/>
              <a:pathLst>
                <a:path w="373379" h="525780">
                  <a:moveTo>
                    <a:pt x="373379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373379" y="525779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4309872" y="1351788"/>
              <a:ext cx="56515" cy="247015"/>
            </a:xfrm>
            <a:custGeom>
              <a:avLst/>
              <a:gdLst/>
              <a:ahLst/>
              <a:cxnLst/>
              <a:rect l="l" t="t" r="r" b="b"/>
              <a:pathLst>
                <a:path w="56514" h="247015">
                  <a:moveTo>
                    <a:pt x="28955" y="0"/>
                  </a:moveTo>
                  <a:lnTo>
                    <a:pt x="28955" y="246887"/>
                  </a:lnTo>
                </a:path>
                <a:path w="56514" h="247015">
                  <a:moveTo>
                    <a:pt x="0" y="246887"/>
                  </a:moveTo>
                  <a:lnTo>
                    <a:pt x="56387" y="246887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4628388" y="826008"/>
              <a:ext cx="372110" cy="692150"/>
            </a:xfrm>
            <a:custGeom>
              <a:avLst/>
              <a:gdLst/>
              <a:ahLst/>
              <a:cxnLst/>
              <a:rect l="l" t="t" r="r" b="b"/>
              <a:pathLst>
                <a:path w="372110" h="692150">
                  <a:moveTo>
                    <a:pt x="371856" y="0"/>
                  </a:moveTo>
                  <a:lnTo>
                    <a:pt x="0" y="0"/>
                  </a:lnTo>
                  <a:lnTo>
                    <a:pt x="0" y="691896"/>
                  </a:lnTo>
                  <a:lnTo>
                    <a:pt x="371856" y="691896"/>
                  </a:lnTo>
                  <a:lnTo>
                    <a:pt x="371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4785360" y="1517904"/>
              <a:ext cx="58419" cy="205740"/>
            </a:xfrm>
            <a:custGeom>
              <a:avLst/>
              <a:gdLst/>
              <a:ahLst/>
              <a:cxnLst/>
              <a:rect l="l" t="t" r="r" b="b"/>
              <a:pathLst>
                <a:path w="58420" h="205739">
                  <a:moveTo>
                    <a:pt x="28955" y="0"/>
                  </a:moveTo>
                  <a:lnTo>
                    <a:pt x="28955" y="205740"/>
                  </a:lnTo>
                </a:path>
                <a:path w="58420" h="205739">
                  <a:moveTo>
                    <a:pt x="0" y="205740"/>
                  </a:moveTo>
                  <a:lnTo>
                    <a:pt x="57912" y="205740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5105400" y="826008"/>
              <a:ext cx="372110" cy="969644"/>
            </a:xfrm>
            <a:custGeom>
              <a:avLst/>
              <a:gdLst/>
              <a:ahLst/>
              <a:cxnLst/>
              <a:rect l="l" t="t" r="r" b="b"/>
              <a:pathLst>
                <a:path w="372110" h="969644">
                  <a:moveTo>
                    <a:pt x="371855" y="0"/>
                  </a:moveTo>
                  <a:lnTo>
                    <a:pt x="0" y="0"/>
                  </a:lnTo>
                  <a:lnTo>
                    <a:pt x="0" y="969263"/>
                  </a:lnTo>
                  <a:lnTo>
                    <a:pt x="371855" y="969263"/>
                  </a:lnTo>
                  <a:lnTo>
                    <a:pt x="37185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5262372" y="1795272"/>
              <a:ext cx="58419" cy="238125"/>
            </a:xfrm>
            <a:custGeom>
              <a:avLst/>
              <a:gdLst/>
              <a:ahLst/>
              <a:cxnLst/>
              <a:rect l="l" t="t" r="r" b="b"/>
              <a:pathLst>
                <a:path w="58420" h="238125">
                  <a:moveTo>
                    <a:pt x="28955" y="0"/>
                  </a:moveTo>
                  <a:lnTo>
                    <a:pt x="28955" y="237744"/>
                  </a:lnTo>
                </a:path>
                <a:path w="58420" h="238125">
                  <a:moveTo>
                    <a:pt x="0" y="237744"/>
                  </a:moveTo>
                  <a:lnTo>
                    <a:pt x="57912" y="237744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3624072" y="82600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 h="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 txBox="1"/>
          <p:nvPr/>
        </p:nvSpPr>
        <p:spPr>
          <a:xfrm>
            <a:off x="3760470" y="1136650"/>
            <a:ext cx="2019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161279" y="2050542"/>
            <a:ext cx="259715" cy="235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06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-56%</a:t>
            </a:r>
            <a:endParaRPr sz="900">
              <a:latin typeface="Calibri"/>
              <a:cs typeface="Calibri"/>
            </a:endParaRPr>
          </a:p>
          <a:p>
            <a:pPr algn="ctr" marL="53975">
              <a:lnSpc>
                <a:spcPts val="580"/>
              </a:lnSpc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208145" y="1616709"/>
            <a:ext cx="259715" cy="2336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55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900">
              <a:latin typeface="Calibri"/>
              <a:cs typeface="Calibri"/>
            </a:endParaRPr>
          </a:p>
          <a:p>
            <a:pPr marL="95250">
              <a:lnSpc>
                <a:spcPts val="575"/>
              </a:lnSpc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684521" y="1735023"/>
            <a:ext cx="259715" cy="22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04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-40%</a:t>
            </a:r>
            <a:endParaRPr sz="900">
              <a:latin typeface="Calibri"/>
              <a:cs typeface="Calibri"/>
            </a:endParaRPr>
          </a:p>
          <a:p>
            <a:pPr algn="ctr" marL="54610">
              <a:lnSpc>
                <a:spcPts val="560"/>
              </a:lnSpc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364229" y="373599"/>
            <a:ext cx="3184525" cy="52006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914400">
              <a:lnSpc>
                <a:spcPct val="100000"/>
              </a:lnSpc>
              <a:spcBef>
                <a:spcPts val="790"/>
              </a:spcBef>
            </a:pPr>
            <a:r>
              <a:rPr dirty="0" sz="1400">
                <a:latin typeface="Arial"/>
                <a:cs typeface="Arial"/>
              </a:rPr>
              <a:t>Haptoglobin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2914015" algn="l"/>
              </a:tabLst>
            </a:pPr>
            <a:r>
              <a:rPr dirty="0" sz="900" spc="-5" b="1">
                <a:latin typeface="Calibri"/>
                <a:cs typeface="Calibri"/>
              </a:rPr>
              <a:t>0</a:t>
            </a:r>
            <a:r>
              <a:rPr dirty="0" sz="900" b="1">
                <a:latin typeface="Calibri"/>
                <a:cs typeface="Calibri"/>
              </a:rPr>
              <a:t>%	</a:t>
            </a:r>
            <a:r>
              <a:rPr dirty="0" baseline="3086" sz="1350" spc="-7" b="1">
                <a:latin typeface="Calibri"/>
                <a:cs typeface="Calibri"/>
              </a:rPr>
              <a:t>100%</a:t>
            </a:r>
            <a:endParaRPr baseline="3086" sz="135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213354" y="2476626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-10</a:t>
            </a:r>
            <a:r>
              <a:rPr dirty="0" sz="900" spc="-5" b="1">
                <a:latin typeface="Calibri"/>
                <a:cs typeface="Calibri"/>
              </a:rPr>
              <a:t>0</a:t>
            </a:r>
            <a:r>
              <a:rPr dirty="0" sz="900" b="1">
                <a:latin typeface="Calibri"/>
                <a:cs typeface="Calibri"/>
              </a:rPr>
              <a:t>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271265" y="2127630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271265" y="1778254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271265" y="1429258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271265" y="1080261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-20%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928116" y="3143694"/>
            <a:ext cx="1955800" cy="1583055"/>
            <a:chOff x="928116" y="3143694"/>
            <a:chExt cx="1955800" cy="1583055"/>
          </a:xfrm>
        </p:grpSpPr>
        <p:sp>
          <p:nvSpPr>
            <p:cNvPr id="104" name="object 104"/>
            <p:cNvSpPr/>
            <p:nvPr/>
          </p:nvSpPr>
          <p:spPr>
            <a:xfrm>
              <a:off x="1018032" y="3151632"/>
              <a:ext cx="375285" cy="5080"/>
            </a:xfrm>
            <a:custGeom>
              <a:avLst/>
              <a:gdLst/>
              <a:ahLst/>
              <a:cxnLst/>
              <a:rect l="l" t="t" r="r" b="b"/>
              <a:pathLst>
                <a:path w="375284" h="5080">
                  <a:moveTo>
                    <a:pt x="374903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374903" y="4572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176528" y="3156204"/>
              <a:ext cx="56515" cy="280670"/>
            </a:xfrm>
            <a:custGeom>
              <a:avLst/>
              <a:gdLst/>
              <a:ahLst/>
              <a:cxnLst/>
              <a:rect l="l" t="t" r="r" b="b"/>
              <a:pathLst>
                <a:path w="56515" h="280670">
                  <a:moveTo>
                    <a:pt x="28956" y="0"/>
                  </a:moveTo>
                  <a:lnTo>
                    <a:pt x="28956" y="280415"/>
                  </a:lnTo>
                </a:path>
                <a:path w="56515" h="280670">
                  <a:moveTo>
                    <a:pt x="0" y="280415"/>
                  </a:moveTo>
                  <a:lnTo>
                    <a:pt x="56387" y="280415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496568" y="3151632"/>
              <a:ext cx="375285" cy="417830"/>
            </a:xfrm>
            <a:custGeom>
              <a:avLst/>
              <a:gdLst/>
              <a:ahLst/>
              <a:cxnLst/>
              <a:rect l="l" t="t" r="r" b="b"/>
              <a:pathLst>
                <a:path w="375285" h="417829">
                  <a:moveTo>
                    <a:pt x="374904" y="0"/>
                  </a:moveTo>
                  <a:lnTo>
                    <a:pt x="0" y="0"/>
                  </a:lnTo>
                  <a:lnTo>
                    <a:pt x="0" y="417576"/>
                  </a:lnTo>
                  <a:lnTo>
                    <a:pt x="374904" y="417576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656588" y="3569208"/>
              <a:ext cx="56515" cy="254635"/>
            </a:xfrm>
            <a:custGeom>
              <a:avLst/>
              <a:gdLst/>
              <a:ahLst/>
              <a:cxnLst/>
              <a:rect l="l" t="t" r="r" b="b"/>
              <a:pathLst>
                <a:path w="56514" h="254635">
                  <a:moveTo>
                    <a:pt x="27431" y="0"/>
                  </a:moveTo>
                  <a:lnTo>
                    <a:pt x="27431" y="254507"/>
                  </a:lnTo>
                </a:path>
                <a:path w="56514" h="254635">
                  <a:moveTo>
                    <a:pt x="0" y="254507"/>
                  </a:moveTo>
                  <a:lnTo>
                    <a:pt x="56387" y="254507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976627" y="3151632"/>
              <a:ext cx="375285" cy="638810"/>
            </a:xfrm>
            <a:custGeom>
              <a:avLst/>
              <a:gdLst/>
              <a:ahLst/>
              <a:cxnLst/>
              <a:rect l="l" t="t" r="r" b="b"/>
              <a:pathLst>
                <a:path w="375285" h="638810">
                  <a:moveTo>
                    <a:pt x="374904" y="0"/>
                  </a:moveTo>
                  <a:lnTo>
                    <a:pt x="0" y="0"/>
                  </a:lnTo>
                  <a:lnTo>
                    <a:pt x="0" y="638556"/>
                  </a:lnTo>
                  <a:lnTo>
                    <a:pt x="374904" y="638556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2135124" y="3790188"/>
              <a:ext cx="58419" cy="192405"/>
            </a:xfrm>
            <a:custGeom>
              <a:avLst/>
              <a:gdLst/>
              <a:ahLst/>
              <a:cxnLst/>
              <a:rect l="l" t="t" r="r" b="b"/>
              <a:pathLst>
                <a:path w="58419" h="192404">
                  <a:moveTo>
                    <a:pt x="28956" y="0"/>
                  </a:moveTo>
                  <a:lnTo>
                    <a:pt x="28956" y="192024"/>
                  </a:lnTo>
                </a:path>
                <a:path w="58419" h="192404">
                  <a:moveTo>
                    <a:pt x="0" y="192024"/>
                  </a:moveTo>
                  <a:lnTo>
                    <a:pt x="57912" y="192024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2456688" y="3151632"/>
              <a:ext cx="375285" cy="768350"/>
            </a:xfrm>
            <a:custGeom>
              <a:avLst/>
              <a:gdLst/>
              <a:ahLst/>
              <a:cxnLst/>
              <a:rect l="l" t="t" r="r" b="b"/>
              <a:pathLst>
                <a:path w="375285" h="768350">
                  <a:moveTo>
                    <a:pt x="37490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74904" y="768096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2615183" y="3919728"/>
              <a:ext cx="56515" cy="139065"/>
            </a:xfrm>
            <a:custGeom>
              <a:avLst/>
              <a:gdLst/>
              <a:ahLst/>
              <a:cxnLst/>
              <a:rect l="l" t="t" r="r" b="b"/>
              <a:pathLst>
                <a:path w="56514" h="139064">
                  <a:moveTo>
                    <a:pt x="28956" y="0"/>
                  </a:moveTo>
                  <a:lnTo>
                    <a:pt x="28956" y="138684"/>
                  </a:lnTo>
                </a:path>
                <a:path w="56514" h="139064">
                  <a:moveTo>
                    <a:pt x="0" y="138684"/>
                  </a:moveTo>
                  <a:lnTo>
                    <a:pt x="56388" y="138684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964692" y="3151632"/>
              <a:ext cx="0" cy="1567180"/>
            </a:xfrm>
            <a:custGeom>
              <a:avLst/>
              <a:gdLst/>
              <a:ahLst/>
              <a:cxnLst/>
              <a:rect l="l" t="t" r="r" b="b"/>
              <a:pathLst>
                <a:path w="0" h="1567179">
                  <a:moveTo>
                    <a:pt x="0" y="1566672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937260" y="4710366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1" y="15875"/>
                  </a:lnTo>
                  <a:lnTo>
                    <a:pt x="27431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937260" y="4562856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937260" y="4397946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4"/>
                  </a:moveTo>
                  <a:lnTo>
                    <a:pt x="27431" y="15874"/>
                  </a:lnTo>
                  <a:lnTo>
                    <a:pt x="27431" y="0"/>
                  </a:lnTo>
                  <a:lnTo>
                    <a:pt x="0" y="0"/>
                  </a:lnTo>
                  <a:lnTo>
                    <a:pt x="0" y="15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937260" y="4248912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937260" y="4084002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1" y="15875"/>
                  </a:lnTo>
                  <a:lnTo>
                    <a:pt x="27431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937260" y="3934968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937260" y="3770058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4"/>
                  </a:moveTo>
                  <a:lnTo>
                    <a:pt x="27431" y="15874"/>
                  </a:lnTo>
                  <a:lnTo>
                    <a:pt x="27431" y="0"/>
                  </a:lnTo>
                  <a:lnTo>
                    <a:pt x="0" y="0"/>
                  </a:lnTo>
                  <a:lnTo>
                    <a:pt x="0" y="15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937260" y="3621024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937260" y="3456114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40" h="15875">
                  <a:moveTo>
                    <a:pt x="0" y="15875"/>
                  </a:moveTo>
                  <a:lnTo>
                    <a:pt x="27431" y="15875"/>
                  </a:lnTo>
                  <a:lnTo>
                    <a:pt x="27431" y="0"/>
                  </a:lnTo>
                  <a:lnTo>
                    <a:pt x="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937260" y="3308604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 h="0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928116" y="3143694"/>
              <a:ext cx="36830" cy="1583055"/>
            </a:xfrm>
            <a:custGeom>
              <a:avLst/>
              <a:gdLst/>
              <a:ahLst/>
              <a:cxnLst/>
              <a:rect l="l" t="t" r="r" b="b"/>
              <a:pathLst>
                <a:path w="36830" h="1583054">
                  <a:moveTo>
                    <a:pt x="36576" y="1566672"/>
                  </a:moveTo>
                  <a:lnTo>
                    <a:pt x="0" y="1566672"/>
                  </a:lnTo>
                  <a:lnTo>
                    <a:pt x="0" y="1582547"/>
                  </a:lnTo>
                  <a:lnTo>
                    <a:pt x="36576" y="1582547"/>
                  </a:lnTo>
                  <a:lnTo>
                    <a:pt x="36576" y="1566672"/>
                  </a:lnTo>
                  <a:close/>
                </a:path>
                <a:path w="36830" h="1583054">
                  <a:moveTo>
                    <a:pt x="36576" y="1254252"/>
                  </a:moveTo>
                  <a:lnTo>
                    <a:pt x="0" y="1254252"/>
                  </a:lnTo>
                  <a:lnTo>
                    <a:pt x="0" y="1270127"/>
                  </a:lnTo>
                  <a:lnTo>
                    <a:pt x="36576" y="1270127"/>
                  </a:lnTo>
                  <a:lnTo>
                    <a:pt x="36576" y="1254252"/>
                  </a:lnTo>
                  <a:close/>
                </a:path>
                <a:path w="36830" h="1583054">
                  <a:moveTo>
                    <a:pt x="36576" y="940308"/>
                  </a:moveTo>
                  <a:lnTo>
                    <a:pt x="0" y="940308"/>
                  </a:lnTo>
                  <a:lnTo>
                    <a:pt x="0" y="956183"/>
                  </a:lnTo>
                  <a:lnTo>
                    <a:pt x="36576" y="956183"/>
                  </a:lnTo>
                  <a:lnTo>
                    <a:pt x="36576" y="940308"/>
                  </a:lnTo>
                  <a:close/>
                </a:path>
                <a:path w="36830" h="1583054">
                  <a:moveTo>
                    <a:pt x="36576" y="626364"/>
                  </a:moveTo>
                  <a:lnTo>
                    <a:pt x="0" y="626364"/>
                  </a:lnTo>
                  <a:lnTo>
                    <a:pt x="0" y="642239"/>
                  </a:lnTo>
                  <a:lnTo>
                    <a:pt x="36576" y="642239"/>
                  </a:lnTo>
                  <a:lnTo>
                    <a:pt x="36576" y="626364"/>
                  </a:lnTo>
                  <a:close/>
                </a:path>
                <a:path w="36830" h="1583054">
                  <a:moveTo>
                    <a:pt x="36576" y="312420"/>
                  </a:moveTo>
                  <a:lnTo>
                    <a:pt x="0" y="312420"/>
                  </a:lnTo>
                  <a:lnTo>
                    <a:pt x="0" y="328295"/>
                  </a:lnTo>
                  <a:lnTo>
                    <a:pt x="36576" y="328295"/>
                  </a:lnTo>
                  <a:lnTo>
                    <a:pt x="36576" y="312420"/>
                  </a:lnTo>
                  <a:close/>
                </a:path>
                <a:path w="36830" h="1583054">
                  <a:moveTo>
                    <a:pt x="36576" y="0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15875"/>
                  </a:lnTo>
                  <a:lnTo>
                    <a:pt x="9144" y="15875"/>
                  </a:lnTo>
                  <a:lnTo>
                    <a:pt x="36576" y="15875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964692" y="3151632"/>
              <a:ext cx="1918970" cy="0"/>
            </a:xfrm>
            <a:custGeom>
              <a:avLst/>
              <a:gdLst/>
              <a:ahLst/>
              <a:cxnLst/>
              <a:rect l="l" t="t" r="r" b="b"/>
              <a:pathLst>
                <a:path w="1918970" h="0">
                  <a:moveTo>
                    <a:pt x="0" y="0"/>
                  </a:moveTo>
                  <a:lnTo>
                    <a:pt x="19187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" name="object 125"/>
          <p:cNvSpPr txBox="1"/>
          <p:nvPr/>
        </p:nvSpPr>
        <p:spPr>
          <a:xfrm>
            <a:off x="1121460" y="3451605"/>
            <a:ext cx="1670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553972" y="3840581"/>
            <a:ext cx="259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27%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033777" y="4001516"/>
            <a:ext cx="259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41%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513202" y="4071010"/>
            <a:ext cx="259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49%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12444" y="3998163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12444" y="3684523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12444" y="3370833"/>
            <a:ext cx="260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05408" y="3057270"/>
            <a:ext cx="1670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587879" y="4169765"/>
            <a:ext cx="16002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629917" y="3935679"/>
            <a:ext cx="16002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114804" y="4101490"/>
            <a:ext cx="16002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0">
                <a:latin typeface="Calibri"/>
                <a:cs typeface="Calibri"/>
              </a:rPr>
              <a:t>****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54532" y="4311802"/>
            <a:ext cx="1619250" cy="619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-80%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ts val="919"/>
              </a:lnSpc>
            </a:pPr>
            <a:r>
              <a:rPr dirty="0" sz="900" spc="-5" b="1">
                <a:latin typeface="Calibri"/>
                <a:cs typeface="Calibri"/>
              </a:rPr>
              <a:t>-100%</a:t>
            </a:r>
            <a:endParaRPr sz="900">
              <a:latin typeface="Calibri"/>
              <a:cs typeface="Calibri"/>
            </a:endParaRPr>
          </a:p>
          <a:p>
            <a:pPr marL="712470">
              <a:lnSpc>
                <a:spcPts val="1280"/>
              </a:lnSpc>
            </a:pPr>
            <a:r>
              <a:rPr dirty="0" sz="1200" spc="-5">
                <a:latin typeface="Arial"/>
                <a:cs typeface="Arial"/>
              </a:rPr>
              <a:t>****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P&lt;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0.001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3396996" y="2849879"/>
            <a:ext cx="2176780" cy="2127885"/>
            <a:chOff x="3396996" y="2849879"/>
            <a:chExt cx="2176780" cy="2127885"/>
          </a:xfrm>
        </p:grpSpPr>
        <p:pic>
          <p:nvPicPr>
            <p:cNvPr id="138" name="object 1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6996" y="2964310"/>
              <a:ext cx="2176271" cy="2013048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4035552" y="2849879"/>
              <a:ext cx="1338580" cy="307975"/>
            </a:xfrm>
            <a:custGeom>
              <a:avLst/>
              <a:gdLst/>
              <a:ahLst/>
              <a:cxnLst/>
              <a:rect l="l" t="t" r="r" b="b"/>
              <a:pathLst>
                <a:path w="1338579" h="307975">
                  <a:moveTo>
                    <a:pt x="1338072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1338072" y="307848"/>
                  </a:lnTo>
                  <a:lnTo>
                    <a:pt x="1338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0" name="object 140"/>
          <p:cNvSpPr txBox="1"/>
          <p:nvPr/>
        </p:nvSpPr>
        <p:spPr>
          <a:xfrm>
            <a:off x="1597533" y="1716658"/>
            <a:ext cx="538480" cy="781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6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Placebo 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Zil</a:t>
            </a:r>
            <a:r>
              <a:rPr dirty="0" sz="900">
                <a:latin typeface="Calibri"/>
                <a:cs typeface="Calibri"/>
              </a:rPr>
              <a:t>ti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7.5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mg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900" spc="-5">
                <a:latin typeface="Calibri"/>
                <a:cs typeface="Calibri"/>
              </a:rPr>
              <a:t>Zil</a:t>
            </a:r>
            <a:r>
              <a:rPr dirty="0" sz="900">
                <a:latin typeface="Calibri"/>
                <a:cs typeface="Calibri"/>
              </a:rPr>
              <a:t>ti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15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mg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900" spc="-5">
                <a:latin typeface="Calibri"/>
                <a:cs typeface="Calibri"/>
              </a:rPr>
              <a:t>Zil</a:t>
            </a:r>
            <a:r>
              <a:rPr dirty="0" sz="900">
                <a:latin typeface="Calibri"/>
                <a:cs typeface="Calibri"/>
              </a:rPr>
              <a:t>ti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30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6409944" y="2872739"/>
            <a:ext cx="2356485" cy="2036445"/>
            <a:chOff x="6409944" y="2872739"/>
            <a:chExt cx="2356485" cy="2036445"/>
          </a:xfrm>
        </p:grpSpPr>
        <p:pic>
          <p:nvPicPr>
            <p:cNvPr id="142" name="object 1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9944" y="2935135"/>
              <a:ext cx="2176272" cy="1973742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6957060" y="2872739"/>
              <a:ext cx="1809114" cy="307975"/>
            </a:xfrm>
            <a:custGeom>
              <a:avLst/>
              <a:gdLst/>
              <a:ahLst/>
              <a:cxnLst/>
              <a:rect l="l" t="t" r="r" b="b"/>
              <a:pathLst>
                <a:path w="1809115" h="307975">
                  <a:moveTo>
                    <a:pt x="1808988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1808988" y="307848"/>
                  </a:lnTo>
                  <a:lnTo>
                    <a:pt x="1808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4" name="object 144"/>
          <p:cNvSpPr txBox="1"/>
          <p:nvPr/>
        </p:nvSpPr>
        <p:spPr>
          <a:xfrm>
            <a:off x="1521078" y="484377"/>
            <a:ext cx="8674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ibrinogen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009892" y="496062"/>
            <a:ext cx="13779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Serum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loid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613153" y="2843022"/>
            <a:ext cx="5518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PLA2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115561" y="2878327"/>
            <a:ext cx="11684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Lipoprot</a:t>
            </a:r>
            <a:r>
              <a:rPr dirty="0" sz="1400" spc="-10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036689" y="2899918"/>
            <a:ext cx="15767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Apo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: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Apo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>
                <a:latin typeface="Arial"/>
                <a:cs typeface="Arial"/>
              </a:rPr>
              <a:t>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9" name="object 14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RESCUE: Secondary</a:t>
            </a:r>
            <a:r>
              <a:rPr dirty="0" spc="15"/>
              <a:t> </a:t>
            </a:r>
            <a:r>
              <a:rPr dirty="0" spc="-5"/>
              <a:t>Biomarker</a:t>
            </a:r>
            <a:r>
              <a:rPr dirty="0" spc="5"/>
              <a:t> </a:t>
            </a:r>
            <a:r>
              <a:rPr dirty="0" spc="-5"/>
              <a:t>Results</a:t>
            </a:r>
          </a:p>
        </p:txBody>
      </p:sp>
      <p:sp>
        <p:nvSpPr>
          <p:cNvPr id="150" name="object 150"/>
          <p:cNvSpPr txBox="1"/>
          <p:nvPr/>
        </p:nvSpPr>
        <p:spPr>
          <a:xfrm>
            <a:off x="153831" y="1190802"/>
            <a:ext cx="196215" cy="29032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Percent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Change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Baseline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Week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61378" y="892936"/>
          <a:ext cx="7872095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6550"/>
                <a:gridCol w="1243964"/>
                <a:gridCol w="1243964"/>
                <a:gridCol w="1243965"/>
                <a:gridCol w="1243965"/>
              </a:tblGrid>
              <a:tr h="810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Placebo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08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(N=65)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Ziltivekimab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408940" marR="400050" indent="-1270">
                        <a:lnSpc>
                          <a:spcPct val="15000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7.5mg </a:t>
                      </a:r>
                      <a:r>
                        <a:rPr dirty="0" sz="1200" spc="-2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(N=65)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Ziltivekimab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408940" marR="400685" indent="635">
                        <a:lnSpc>
                          <a:spcPct val="15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15mg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(N=66)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Ziltivekimab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408940" marR="400050" indent="635">
                        <a:lnSpc>
                          <a:spcPct val="15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30mg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(N=65)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Serious injection-related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reactions,</a:t>
                      </a:r>
                      <a:r>
                        <a:rPr dirty="0" sz="11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AST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3x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ULN,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serious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infection,</a:t>
                      </a:r>
                      <a:r>
                        <a:rPr dirty="0" sz="11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55"/>
                        </a:lnSpc>
                        <a:spcBef>
                          <a:spcPts val="500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55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Anaphylaxis,</a:t>
                      </a:r>
                      <a:r>
                        <a:rPr dirty="0" sz="1100" spc="1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60"/>
                        </a:lnSpc>
                        <a:spcBef>
                          <a:spcPts val="5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Sustained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neutropenia*,</a:t>
                      </a:r>
                      <a:r>
                        <a:rPr dirty="0" sz="1100" spc="2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(&lt;2000–1500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cells/mm</a:t>
                      </a:r>
                      <a:r>
                        <a:rPr dirty="0" baseline="27777" sz="10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 (&lt;1500–1000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cells/mm</a:t>
                      </a:r>
                      <a:r>
                        <a:rPr dirty="0" baseline="27777" sz="10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Sustained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thrombocytopenia*,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(&lt;100,000–75,000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cells/mm</a:t>
                      </a:r>
                      <a:r>
                        <a:rPr dirty="0" baseline="27777" sz="10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55"/>
                        </a:lnSpc>
                        <a:spcBef>
                          <a:spcPts val="5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34308" y="248158"/>
            <a:ext cx="2712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71C4"/>
                </a:solidFill>
                <a:latin typeface="Arial"/>
                <a:cs typeface="Arial"/>
              </a:rPr>
              <a:t>RESCUE</a:t>
            </a:r>
            <a:r>
              <a:rPr dirty="0" sz="1800" spc="-1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71C4"/>
                </a:solidFill>
                <a:latin typeface="Arial"/>
                <a:cs typeface="Arial"/>
              </a:rPr>
              <a:t>:</a:t>
            </a:r>
            <a:r>
              <a:rPr dirty="0" sz="1800" spc="-1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471C4"/>
                </a:solidFill>
                <a:latin typeface="Arial"/>
                <a:cs typeface="Arial"/>
              </a:rPr>
              <a:t>Safety</a:t>
            </a:r>
            <a:r>
              <a:rPr dirty="0" sz="1800" spc="-114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71C4"/>
                </a:solidFill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77774"/>
            <a:ext cx="2856230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5"/>
              <a:t>RESCUE</a:t>
            </a:r>
            <a:r>
              <a:rPr dirty="0" sz="2600" spc="-85"/>
              <a:t> </a:t>
            </a:r>
            <a:r>
              <a:rPr dirty="0" sz="2600"/>
              <a:t>summary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707542" y="1067180"/>
            <a:ext cx="7671434" cy="3409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109220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dirty="0" sz="1600" spc="-5">
                <a:latin typeface="Arial"/>
                <a:cs typeface="Arial"/>
              </a:rPr>
              <a:t>Ziltivekimab,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novel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IL-6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ligand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inhibitor,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markedly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reduced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multiple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biomarkers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systemic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inflammation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and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thrombosis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known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promote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atherothrombotic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process,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including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40">
                <a:latin typeface="Arial"/>
                <a:cs typeface="Arial"/>
              </a:rPr>
              <a:t>hsCRP,</a:t>
            </a:r>
            <a:r>
              <a:rPr dirty="0" sz="1600" spc="-5">
                <a:latin typeface="Arial"/>
                <a:cs typeface="Arial"/>
              </a:rPr>
              <a:t> fibrinogen,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SAA, sPLA2,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Lp(a).</a:t>
            </a:r>
            <a:endParaRPr sz="1600">
              <a:latin typeface="Arial"/>
              <a:cs typeface="Arial"/>
            </a:endParaRPr>
          </a:p>
          <a:p>
            <a:pPr marL="184785" marR="134620" indent="-172720">
              <a:lnSpc>
                <a:spcPct val="100000"/>
              </a:lnSpc>
              <a:spcBef>
                <a:spcPts val="1205"/>
              </a:spcBef>
              <a:buChar char="•"/>
              <a:tabLst>
                <a:tab pos="185420" algn="l"/>
              </a:tabLst>
            </a:pP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magnitude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change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with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ziltivekimab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hsCRP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was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nearly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twice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large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RESCUE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as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that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observed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CANTOS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trial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canakinumab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where </a:t>
            </a:r>
            <a:r>
              <a:rPr dirty="0" sz="1600" spc="-5">
                <a:latin typeface="Arial"/>
                <a:cs typeface="Arial"/>
              </a:rPr>
              <a:t> cardiovascular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event rates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were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reduced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by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15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20 percent.</a:t>
            </a:r>
            <a:endParaRPr sz="160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anti-inflammatory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benefits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ziltivekimab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were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achieved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with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minimal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evidence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bone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marrow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suppression,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infectious risk,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hepatic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toxicity,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or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change </a:t>
            </a:r>
            <a:r>
              <a:rPr dirty="0" sz="1600">
                <a:latin typeface="Arial"/>
                <a:cs typeface="Arial"/>
              </a:rPr>
              <a:t>in 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atherogenic lipid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levels.</a:t>
            </a:r>
            <a:endParaRPr sz="1600">
              <a:latin typeface="Arial"/>
              <a:cs typeface="Arial"/>
            </a:endParaRPr>
          </a:p>
          <a:p>
            <a:pPr marL="184785" marR="508634" indent="-172720">
              <a:lnSpc>
                <a:spcPct val="100000"/>
              </a:lnSpc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dirty="0" sz="1600" spc="-5">
                <a:latin typeface="Arial"/>
                <a:cs typeface="Arial"/>
              </a:rPr>
              <a:t>These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phase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II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data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suggest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that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ziltivekimab may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unique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among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currently </a:t>
            </a:r>
            <a:r>
              <a:rPr dirty="0" sz="1600" spc="-4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available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IL-6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inhibitors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and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strongly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supports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its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use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future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cardiovascular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outcome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trials.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2552" y="1010411"/>
            <a:ext cx="2326005" cy="3325495"/>
          </a:xfrm>
          <a:prstGeom prst="rect">
            <a:avLst/>
          </a:prstGeom>
          <a:ln w="9525">
            <a:solidFill>
              <a:srgbClr val="4471C4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100" b="1">
                <a:latin typeface="Arial"/>
                <a:cs typeface="Arial"/>
              </a:rPr>
              <a:t>Why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CKD</a:t>
            </a:r>
            <a:r>
              <a:rPr dirty="0" sz="1100" b="1">
                <a:latin typeface="Arial"/>
                <a:cs typeface="Arial"/>
              </a:rPr>
              <a:t> with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elevated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hsCRP?</a:t>
            </a:r>
            <a:endParaRPr sz="1100">
              <a:latin typeface="Arial"/>
              <a:cs typeface="Arial"/>
            </a:endParaRPr>
          </a:p>
          <a:p>
            <a:pPr marL="264795" indent="-172720">
              <a:lnSpc>
                <a:spcPct val="100000"/>
              </a:lnSpc>
              <a:spcBef>
                <a:spcPts val="850"/>
              </a:spcBef>
              <a:buChar char="•"/>
              <a:tabLst>
                <a:tab pos="265430" algn="l"/>
              </a:tabLst>
            </a:pPr>
            <a:r>
              <a:rPr dirty="0" sz="1400">
                <a:latin typeface="Arial"/>
                <a:cs typeface="Arial"/>
              </a:rPr>
              <a:t>Large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unmet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need</a:t>
            </a:r>
            <a:endParaRPr sz="1400">
              <a:latin typeface="Arial"/>
              <a:cs typeface="Arial"/>
            </a:endParaRPr>
          </a:p>
          <a:p>
            <a:pPr marL="264795" marR="116205" indent="-172720">
              <a:lnSpc>
                <a:spcPts val="1340"/>
              </a:lnSpc>
              <a:spcBef>
                <a:spcPts val="1195"/>
              </a:spcBef>
              <a:buChar char="•"/>
              <a:tabLst>
                <a:tab pos="265430" algn="l"/>
              </a:tabLst>
            </a:pPr>
            <a:r>
              <a:rPr dirty="0" sz="1400" spc="-20">
                <a:latin typeface="Arial"/>
                <a:cs typeface="Arial"/>
              </a:rPr>
              <a:t>Very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high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cardiovascular </a:t>
            </a:r>
            <a:r>
              <a:rPr dirty="0" sz="1400" spc="-3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  <a:p>
            <a:pPr marL="264795" indent="-172720">
              <a:lnSpc>
                <a:spcPct val="100000"/>
              </a:lnSpc>
              <a:spcBef>
                <a:spcPts val="880"/>
              </a:spcBef>
              <a:buChar char="•"/>
              <a:tabLst>
                <a:tab pos="265430" algn="l"/>
              </a:tabLst>
            </a:pPr>
            <a:r>
              <a:rPr dirty="0" sz="1400">
                <a:latin typeface="Arial"/>
                <a:cs typeface="Arial"/>
              </a:rPr>
              <a:t>Crucial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biologic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state</a:t>
            </a:r>
            <a:endParaRPr sz="1400">
              <a:latin typeface="Arial"/>
              <a:cs typeface="Arial"/>
            </a:endParaRPr>
          </a:p>
          <a:p>
            <a:pPr lvl="1" marL="607695" indent="-172720">
              <a:lnSpc>
                <a:spcPts val="1510"/>
              </a:lnSpc>
              <a:spcBef>
                <a:spcPts val="860"/>
              </a:spcBef>
              <a:buChar char="•"/>
              <a:tabLst>
                <a:tab pos="608330" algn="l"/>
              </a:tabLst>
            </a:pPr>
            <a:r>
              <a:rPr dirty="0" sz="1400" spc="-5">
                <a:latin typeface="Arial"/>
                <a:cs typeface="Arial"/>
              </a:rPr>
              <a:t>LDL-C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less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relevant</a:t>
            </a:r>
            <a:endParaRPr sz="1400">
              <a:latin typeface="Arial"/>
              <a:cs typeface="Arial"/>
            </a:endParaRPr>
          </a:p>
          <a:p>
            <a:pPr marL="607695">
              <a:lnSpc>
                <a:spcPts val="1510"/>
              </a:lnSpc>
            </a:pP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  <a:p>
            <a:pPr lvl="1" marL="607695" marR="240665" indent="-172720">
              <a:lnSpc>
                <a:spcPts val="1340"/>
              </a:lnSpc>
              <a:spcBef>
                <a:spcPts val="1195"/>
              </a:spcBef>
              <a:buChar char="•"/>
              <a:tabLst>
                <a:tab pos="608330" algn="l"/>
              </a:tabLst>
            </a:pPr>
            <a:r>
              <a:rPr dirty="0" sz="1400" spc="-5">
                <a:latin typeface="Arial"/>
                <a:cs typeface="Arial"/>
              </a:rPr>
              <a:t>Inflammation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more </a:t>
            </a:r>
            <a:r>
              <a:rPr dirty="0" sz="1400" spc="-3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relevant </a:t>
            </a:r>
            <a:r>
              <a:rPr dirty="0" sz="1400">
                <a:latin typeface="Arial"/>
                <a:cs typeface="Arial"/>
              </a:rPr>
              <a:t>for 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  <a:p>
            <a:pPr marL="264795" indent="-172720">
              <a:lnSpc>
                <a:spcPts val="1510"/>
              </a:lnSpc>
              <a:spcBef>
                <a:spcPts val="885"/>
              </a:spcBef>
              <a:buChar char="•"/>
              <a:tabLst>
                <a:tab pos="265430" algn="l"/>
              </a:tabLst>
            </a:pPr>
            <a:r>
              <a:rPr dirty="0" sz="1400">
                <a:latin typeface="Arial"/>
                <a:cs typeface="Arial"/>
              </a:rPr>
              <a:t>Colchicine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relatively</a:t>
            </a:r>
            <a:endParaRPr sz="1400">
              <a:latin typeface="Arial"/>
              <a:cs typeface="Arial"/>
            </a:endParaRPr>
          </a:p>
          <a:p>
            <a:pPr algn="ctr" marL="19050">
              <a:lnSpc>
                <a:spcPts val="1510"/>
              </a:lnSpc>
            </a:pPr>
            <a:r>
              <a:rPr dirty="0" sz="1400">
                <a:latin typeface="Arial"/>
                <a:cs typeface="Arial"/>
              </a:rPr>
              <a:t>contraindicated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CKD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1733" y="248158"/>
            <a:ext cx="57658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Arial"/>
                <a:cs typeface="Arial"/>
              </a:rPr>
              <a:t>Ziltivekimab</a:t>
            </a:r>
            <a:r>
              <a:rPr dirty="0" spc="2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Cardiovascular</a:t>
            </a:r>
            <a:r>
              <a:rPr dirty="0" spc="35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Outcomes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Study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(ZEUS)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9470" y="1013078"/>
            <a:ext cx="6293485" cy="3336925"/>
            <a:chOff x="339470" y="1013078"/>
            <a:chExt cx="6293485" cy="3336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510" y="1022603"/>
              <a:ext cx="6266793" cy="33177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4233" y="1017841"/>
              <a:ext cx="6283960" cy="3327400"/>
            </a:xfrm>
            <a:custGeom>
              <a:avLst/>
              <a:gdLst/>
              <a:ahLst/>
              <a:cxnLst/>
              <a:rect l="l" t="t" r="r" b="b"/>
              <a:pathLst>
                <a:path w="6283959" h="3327400">
                  <a:moveTo>
                    <a:pt x="0" y="3327273"/>
                  </a:moveTo>
                  <a:lnTo>
                    <a:pt x="6283833" y="3327273"/>
                  </a:lnTo>
                  <a:lnTo>
                    <a:pt x="6283833" y="0"/>
                  </a:lnTo>
                  <a:lnTo>
                    <a:pt x="0" y="0"/>
                  </a:lnTo>
                  <a:lnTo>
                    <a:pt x="0" y="3327273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791" y="1793748"/>
            <a:ext cx="8128068" cy="22591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827532"/>
            <a:ext cx="5289804" cy="5791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9895" y="4621479"/>
            <a:ext cx="24187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Lancet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2021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(on-line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ACC)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2" y="4062271"/>
            <a:ext cx="9140931" cy="10629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667" y="644261"/>
            <a:ext cx="2040255" cy="2927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10">
                <a:solidFill>
                  <a:srgbClr val="002159"/>
                </a:solidFill>
              </a:rPr>
              <a:t>Conflicts</a:t>
            </a:r>
            <a:r>
              <a:rPr dirty="0" sz="1750" spc="30">
                <a:solidFill>
                  <a:srgbClr val="002159"/>
                </a:solidFill>
              </a:rPr>
              <a:t> </a:t>
            </a:r>
            <a:r>
              <a:rPr dirty="0" sz="1750" spc="55">
                <a:solidFill>
                  <a:srgbClr val="002159"/>
                </a:solidFill>
              </a:rPr>
              <a:t>of</a:t>
            </a:r>
            <a:r>
              <a:rPr dirty="0" sz="1750" spc="-90">
                <a:solidFill>
                  <a:srgbClr val="002159"/>
                </a:solidFill>
              </a:rPr>
              <a:t> </a:t>
            </a:r>
            <a:r>
              <a:rPr dirty="0" sz="1750" spc="10">
                <a:solidFill>
                  <a:srgbClr val="002159"/>
                </a:solidFill>
              </a:rPr>
              <a:t>Interest:</a:t>
            </a:r>
            <a:endParaRPr sz="1750"/>
          </a:p>
        </p:txBody>
      </p:sp>
      <p:sp>
        <p:nvSpPr>
          <p:cNvPr id="4" name="object 4"/>
          <p:cNvSpPr txBox="1"/>
          <p:nvPr/>
        </p:nvSpPr>
        <p:spPr>
          <a:xfrm>
            <a:off x="706983" y="1143134"/>
            <a:ext cx="7422515" cy="224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1550" spc="40">
                <a:solidFill>
                  <a:srgbClr val="002159"/>
                </a:solidFill>
                <a:latin typeface="Arial"/>
                <a:cs typeface="Arial"/>
              </a:rPr>
              <a:t>The</a:t>
            </a:r>
            <a:r>
              <a:rPr dirty="0" sz="1550" spc="-3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002159"/>
                </a:solidFill>
                <a:latin typeface="Arial"/>
                <a:cs typeface="Arial"/>
              </a:rPr>
              <a:t>RESCUE</a:t>
            </a:r>
            <a:r>
              <a:rPr dirty="0" sz="155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trial</a:t>
            </a:r>
            <a:r>
              <a:rPr dirty="0" sz="1550" spc="-2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002159"/>
                </a:solidFill>
                <a:latin typeface="Arial"/>
                <a:cs typeface="Arial"/>
              </a:rPr>
              <a:t>was</a:t>
            </a:r>
            <a:r>
              <a:rPr dirty="0" sz="155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supported</a:t>
            </a:r>
            <a:r>
              <a:rPr dirty="0" sz="1550" spc="9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002159"/>
                </a:solidFill>
                <a:latin typeface="Arial"/>
                <a:cs typeface="Arial"/>
              </a:rPr>
              <a:t>by</a:t>
            </a:r>
            <a:r>
              <a:rPr dirty="0" sz="1550" spc="-3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Corvidia</a:t>
            </a:r>
            <a:r>
              <a:rPr dirty="0" sz="1550" spc="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002159"/>
                </a:solidFill>
                <a:latin typeface="Arial"/>
                <a:cs typeface="Arial"/>
              </a:rPr>
              <a:t>and</a:t>
            </a:r>
            <a:r>
              <a:rPr dirty="0" sz="1550" spc="-4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002159"/>
                </a:solidFill>
                <a:latin typeface="Arial"/>
                <a:cs typeface="Arial"/>
              </a:rPr>
              <a:t>Novo</a:t>
            </a:r>
            <a:r>
              <a:rPr dirty="0" sz="1550" spc="-1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Nordisk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13335" marR="5080">
              <a:lnSpc>
                <a:spcPts val="1730"/>
              </a:lnSpc>
            </a:pPr>
            <a:r>
              <a:rPr dirty="0" sz="1550">
                <a:solidFill>
                  <a:srgbClr val="002159"/>
                </a:solidFill>
                <a:latin typeface="Arial"/>
                <a:cs typeface="Arial"/>
              </a:rPr>
              <a:t>Dr. </a:t>
            </a:r>
            <a:r>
              <a:rPr dirty="0" sz="1550" spc="25">
                <a:solidFill>
                  <a:srgbClr val="002159"/>
                </a:solidFill>
                <a:latin typeface="Arial"/>
                <a:cs typeface="Arial"/>
              </a:rPr>
              <a:t>Ridker </a:t>
            </a:r>
            <a:r>
              <a:rPr dirty="0" sz="1550" spc="35">
                <a:solidFill>
                  <a:srgbClr val="002159"/>
                </a:solidFill>
                <a:latin typeface="Arial"/>
                <a:cs typeface="Arial"/>
              </a:rPr>
              <a:t>has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received investigator-initiated research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grants </a:t>
            </a:r>
            <a:r>
              <a:rPr dirty="0" sz="1550" spc="25">
                <a:solidFill>
                  <a:srgbClr val="002159"/>
                </a:solidFill>
                <a:latin typeface="Arial"/>
                <a:cs typeface="Arial"/>
              </a:rPr>
              <a:t>from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Kowa,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Novartis, </a:t>
            </a:r>
            <a:r>
              <a:rPr dirty="0" sz="1550" spc="-42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5">
                <a:solidFill>
                  <a:srgbClr val="002159"/>
                </a:solidFill>
                <a:latin typeface="Arial"/>
                <a:cs typeface="Arial"/>
              </a:rPr>
              <a:t>Pfizer,</a:t>
            </a:r>
            <a:r>
              <a:rPr dirty="0" sz="1550" spc="-8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0">
                <a:solidFill>
                  <a:srgbClr val="002159"/>
                </a:solidFill>
                <a:latin typeface="Arial"/>
                <a:cs typeface="Arial"/>
              </a:rPr>
              <a:t>AstraZeneca,</a:t>
            </a:r>
            <a:r>
              <a:rPr dirty="0" sz="1550" spc="4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Amarin,</a:t>
            </a:r>
            <a:r>
              <a:rPr dirty="0" sz="1550" spc="5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NHLBI,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002159"/>
                </a:solidFill>
                <a:latin typeface="Arial"/>
                <a:cs typeface="Arial"/>
              </a:rPr>
              <a:t>NCI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3335" marR="610870" indent="-635">
              <a:lnSpc>
                <a:spcPts val="1730"/>
              </a:lnSpc>
            </a:pPr>
            <a:r>
              <a:rPr dirty="0" sz="1550">
                <a:solidFill>
                  <a:srgbClr val="002159"/>
                </a:solidFill>
                <a:latin typeface="Arial"/>
                <a:cs typeface="Arial"/>
              </a:rPr>
              <a:t>Dr.</a:t>
            </a:r>
            <a:r>
              <a:rPr dirty="0" sz="1550" spc="-2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002159"/>
                </a:solidFill>
                <a:latin typeface="Arial"/>
                <a:cs typeface="Arial"/>
              </a:rPr>
              <a:t>Ridker</a:t>
            </a:r>
            <a:r>
              <a:rPr dirty="0" sz="155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35">
                <a:solidFill>
                  <a:srgbClr val="002159"/>
                </a:solidFill>
                <a:latin typeface="Arial"/>
                <a:cs typeface="Arial"/>
              </a:rPr>
              <a:t>has</a:t>
            </a:r>
            <a:r>
              <a:rPr dirty="0" sz="1550" spc="-4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served</a:t>
            </a:r>
            <a:r>
              <a:rPr dirty="0" sz="1550" spc="55">
                <a:solidFill>
                  <a:srgbClr val="002159"/>
                </a:solidFill>
                <a:latin typeface="Arial"/>
                <a:cs typeface="Arial"/>
              </a:rPr>
              <a:t> as</a:t>
            </a:r>
            <a:r>
              <a:rPr dirty="0" sz="1550" spc="-4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002159"/>
                </a:solidFill>
                <a:latin typeface="Arial"/>
                <a:cs typeface="Arial"/>
              </a:rPr>
              <a:t>a</a:t>
            </a:r>
            <a:r>
              <a:rPr dirty="0" sz="1550" spc="-3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consultant</a:t>
            </a:r>
            <a:r>
              <a:rPr dirty="0" sz="1550" spc="4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002159"/>
                </a:solidFill>
                <a:latin typeface="Arial"/>
                <a:cs typeface="Arial"/>
              </a:rPr>
              <a:t>to</a:t>
            </a:r>
            <a:r>
              <a:rPr dirty="0" sz="1550" spc="-4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Corvidia,</a:t>
            </a:r>
            <a:r>
              <a:rPr dirty="0" sz="1550" spc="2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002159"/>
                </a:solidFill>
                <a:latin typeface="Arial"/>
                <a:cs typeface="Arial"/>
              </a:rPr>
              <a:t>Novo</a:t>
            </a:r>
            <a:r>
              <a:rPr dirty="0" sz="1550" spc="-1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Nordisk,</a:t>
            </a:r>
            <a:r>
              <a:rPr dirty="0" sz="1550" spc="8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lnflazome, </a:t>
            </a:r>
            <a:r>
              <a:rPr dirty="0" sz="1550" spc="-42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Novartis,</a:t>
            </a:r>
            <a:r>
              <a:rPr dirty="0" sz="1550" spc="-5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Amgen,</a:t>
            </a:r>
            <a:r>
              <a:rPr dirty="0" sz="1550" spc="5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Merck,</a:t>
            </a:r>
            <a:r>
              <a:rPr dirty="0" sz="1550" spc="3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Jansen,</a:t>
            </a:r>
            <a:r>
              <a:rPr dirty="0" sz="1550" spc="-7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Agepha,</a:t>
            </a:r>
            <a:r>
              <a:rPr dirty="0" sz="1550" spc="5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Flame, </a:t>
            </a:r>
            <a:r>
              <a:rPr dirty="0" sz="1550" spc="40">
                <a:solidFill>
                  <a:srgbClr val="002159"/>
                </a:solidFill>
                <a:latin typeface="Arial"/>
                <a:cs typeface="Arial"/>
              </a:rPr>
              <a:t>and</a:t>
            </a:r>
            <a:r>
              <a:rPr dirty="0" sz="1550" spc="-5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CiviBio.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2700" marR="180975" indent="635">
              <a:lnSpc>
                <a:spcPts val="1730"/>
              </a:lnSpc>
            </a:pPr>
            <a:r>
              <a:rPr dirty="0" sz="1550">
                <a:solidFill>
                  <a:srgbClr val="002159"/>
                </a:solidFill>
                <a:latin typeface="Arial"/>
                <a:cs typeface="Arial"/>
              </a:rPr>
              <a:t>Dr.</a:t>
            </a:r>
            <a:r>
              <a:rPr dirty="0" sz="1550" spc="-2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002159"/>
                </a:solidFill>
                <a:latin typeface="Arial"/>
                <a:cs typeface="Arial"/>
              </a:rPr>
              <a:t>Ridker</a:t>
            </a:r>
            <a:r>
              <a:rPr dirty="0" sz="155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is</a:t>
            </a:r>
            <a:r>
              <a:rPr dirty="0" sz="1550" spc="-1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listed</a:t>
            </a:r>
            <a:r>
              <a:rPr dirty="0" sz="1550" spc="-2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002159"/>
                </a:solidFill>
                <a:latin typeface="Arial"/>
                <a:cs typeface="Arial"/>
              </a:rPr>
              <a:t>as</a:t>
            </a:r>
            <a:r>
              <a:rPr dirty="0" sz="1550" spc="-2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002159"/>
                </a:solidFill>
                <a:latin typeface="Arial"/>
                <a:cs typeface="Arial"/>
              </a:rPr>
              <a:t>a</a:t>
            </a:r>
            <a:r>
              <a:rPr dirty="0" sz="1550" spc="-3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co-inventor</a:t>
            </a:r>
            <a:r>
              <a:rPr dirty="0" sz="1550" spc="4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002159"/>
                </a:solidFill>
                <a:latin typeface="Arial"/>
                <a:cs typeface="Arial"/>
              </a:rPr>
              <a:t>on</a:t>
            </a:r>
            <a:r>
              <a:rPr dirty="0" sz="1550" spc="-6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patents</a:t>
            </a:r>
            <a:r>
              <a:rPr dirty="0" sz="1550" spc="25">
                <a:solidFill>
                  <a:srgbClr val="002159"/>
                </a:solidFill>
                <a:latin typeface="Arial"/>
                <a:cs typeface="Arial"/>
              </a:rPr>
              <a:t> related</a:t>
            </a:r>
            <a:r>
              <a:rPr dirty="0" sz="1550" spc="-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002159"/>
                </a:solidFill>
                <a:latin typeface="Arial"/>
                <a:cs typeface="Arial"/>
              </a:rPr>
              <a:t>to</a:t>
            </a:r>
            <a:r>
              <a:rPr dirty="0" sz="1550" spc="-6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002159"/>
                </a:solidFill>
                <a:latin typeface="Arial"/>
                <a:cs typeface="Arial"/>
              </a:rPr>
              <a:t>the</a:t>
            </a:r>
            <a:r>
              <a:rPr dirty="0" sz="1550" spc="-3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35">
                <a:solidFill>
                  <a:srgbClr val="002159"/>
                </a:solidFill>
                <a:latin typeface="Arial"/>
                <a:cs typeface="Arial"/>
              </a:rPr>
              <a:t>use</a:t>
            </a:r>
            <a:r>
              <a:rPr dirty="0" sz="1550" spc="-2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002159"/>
                </a:solidFill>
                <a:latin typeface="Arial"/>
                <a:cs typeface="Arial"/>
              </a:rPr>
              <a:t>of</a:t>
            </a:r>
            <a:r>
              <a:rPr dirty="0" sz="1550" spc="-2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0">
                <a:solidFill>
                  <a:srgbClr val="002159"/>
                </a:solidFill>
                <a:latin typeface="Arial"/>
                <a:cs typeface="Arial"/>
              </a:rPr>
              <a:t>inflammatory </a:t>
            </a:r>
            <a:r>
              <a:rPr dirty="0" sz="1550" spc="-41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biomarkers</a:t>
            </a:r>
            <a:r>
              <a:rPr dirty="0" sz="1550" spc="5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in</a:t>
            </a:r>
            <a:r>
              <a:rPr dirty="0" sz="1550" spc="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002159"/>
                </a:solidFill>
                <a:latin typeface="Arial"/>
                <a:cs typeface="Arial"/>
              </a:rPr>
              <a:t>CVD</a:t>
            </a:r>
            <a:r>
              <a:rPr dirty="0" sz="1550" spc="-2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002159"/>
                </a:solidFill>
                <a:latin typeface="Arial"/>
                <a:cs typeface="Arial"/>
              </a:rPr>
              <a:t>and</a:t>
            </a:r>
            <a:r>
              <a:rPr dirty="0" sz="1550" spc="-2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02159"/>
                </a:solidFill>
                <a:latin typeface="Arial"/>
                <a:cs typeface="Arial"/>
              </a:rPr>
              <a:t>diabetes </a:t>
            </a:r>
            <a:r>
              <a:rPr dirty="0" sz="1550" spc="25">
                <a:solidFill>
                  <a:srgbClr val="002159"/>
                </a:solidFill>
                <a:latin typeface="Arial"/>
                <a:cs typeface="Arial"/>
              </a:rPr>
              <a:t>that</a:t>
            </a:r>
            <a:r>
              <a:rPr dirty="0" sz="1550" spc="-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002159"/>
                </a:solidFill>
                <a:latin typeface="Arial"/>
                <a:cs typeface="Arial"/>
              </a:rPr>
              <a:t>are</a:t>
            </a:r>
            <a:r>
              <a:rPr dirty="0" sz="1550" spc="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002159"/>
                </a:solidFill>
                <a:latin typeface="Arial"/>
                <a:cs typeface="Arial"/>
              </a:rPr>
              <a:t>no</a:t>
            </a:r>
            <a:r>
              <a:rPr dirty="0" sz="1550" spc="-65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002159"/>
                </a:solidFill>
                <a:latin typeface="Arial"/>
                <a:cs typeface="Arial"/>
              </a:rPr>
              <a:t>longer</a:t>
            </a:r>
            <a:r>
              <a:rPr dirty="0" sz="1550" spc="-20">
                <a:solidFill>
                  <a:srgbClr val="002159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159"/>
                </a:solidFill>
                <a:latin typeface="Arial"/>
                <a:cs typeface="Arial"/>
              </a:rPr>
              <a:t>active.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952" y="4433906"/>
            <a:ext cx="926465" cy="590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700" spc="-430" b="1">
                <a:solidFill>
                  <a:srgbClr val="1C2B4F"/>
                </a:solidFill>
                <a:latin typeface="Times New Roman"/>
                <a:cs typeface="Times New Roman"/>
              </a:rPr>
              <a:t>CC</a:t>
            </a:r>
            <a:r>
              <a:rPr dirty="0" sz="3700" spc="114" b="1">
                <a:solidFill>
                  <a:srgbClr val="1C2B4F"/>
                </a:solidFill>
                <a:latin typeface="Times New Roman"/>
                <a:cs typeface="Times New Roman"/>
              </a:rPr>
              <a:t>.</a:t>
            </a:r>
            <a:r>
              <a:rPr dirty="0" sz="3700" spc="-295" b="1">
                <a:solidFill>
                  <a:srgbClr val="4F97C8"/>
                </a:solidFill>
                <a:latin typeface="Times New Roman"/>
                <a:cs typeface="Times New Roman"/>
              </a:rPr>
              <a:t>2</a:t>
            </a:r>
            <a:endParaRPr sz="3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724" y="1451355"/>
            <a:ext cx="1437640" cy="3298825"/>
            <a:chOff x="204724" y="1451355"/>
            <a:chExt cx="1437640" cy="3298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124" y="1476755"/>
              <a:ext cx="1386840" cy="32476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7424" y="1464055"/>
              <a:ext cx="1412240" cy="3273425"/>
            </a:xfrm>
            <a:custGeom>
              <a:avLst/>
              <a:gdLst/>
              <a:ahLst/>
              <a:cxnLst/>
              <a:rect l="l" t="t" r="r" b="b"/>
              <a:pathLst>
                <a:path w="1412239" h="3273425">
                  <a:moveTo>
                    <a:pt x="0" y="3273044"/>
                  </a:moveTo>
                  <a:lnTo>
                    <a:pt x="1412239" y="3273044"/>
                  </a:lnTo>
                  <a:lnTo>
                    <a:pt x="1412239" y="0"/>
                  </a:lnTo>
                  <a:lnTo>
                    <a:pt x="0" y="0"/>
                  </a:lnTo>
                  <a:lnTo>
                    <a:pt x="0" y="3273044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2033523" y="1952751"/>
            <a:ext cx="2820035" cy="1998980"/>
            <a:chOff x="2033523" y="1952751"/>
            <a:chExt cx="2820035" cy="19989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8923" y="1978151"/>
              <a:ext cx="2769107" cy="19476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46223" y="1965451"/>
              <a:ext cx="2794635" cy="1973580"/>
            </a:xfrm>
            <a:custGeom>
              <a:avLst/>
              <a:gdLst/>
              <a:ahLst/>
              <a:cxnLst/>
              <a:rect l="l" t="t" r="r" b="b"/>
              <a:pathLst>
                <a:path w="2794635" h="1973579">
                  <a:moveTo>
                    <a:pt x="0" y="1973072"/>
                  </a:moveTo>
                  <a:lnTo>
                    <a:pt x="2794507" y="1973072"/>
                  </a:lnTo>
                  <a:lnTo>
                    <a:pt x="2794507" y="0"/>
                  </a:lnTo>
                  <a:lnTo>
                    <a:pt x="0" y="0"/>
                  </a:lnTo>
                  <a:lnTo>
                    <a:pt x="0" y="197307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9318" y="84200"/>
            <a:ext cx="8307705" cy="495934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ts val="1855"/>
              </a:lnSpc>
              <a:spcBef>
                <a:spcPts val="95"/>
              </a:spcBef>
            </a:pPr>
            <a:r>
              <a:rPr dirty="0" sz="1600" spc="-5">
                <a:solidFill>
                  <a:srgbClr val="006FC0"/>
                </a:solidFill>
              </a:rPr>
              <a:t>Moving</a:t>
            </a:r>
            <a:r>
              <a:rPr dirty="0" sz="1600" spc="-15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Beyond</a:t>
            </a:r>
            <a:r>
              <a:rPr dirty="0" sz="1600" spc="5">
                <a:solidFill>
                  <a:srgbClr val="006FC0"/>
                </a:solidFill>
              </a:rPr>
              <a:t> </a:t>
            </a:r>
            <a:r>
              <a:rPr dirty="0" sz="1600" spc="-5">
                <a:solidFill>
                  <a:srgbClr val="006FC0"/>
                </a:solidFill>
              </a:rPr>
              <a:t>Cholesterol:</a:t>
            </a:r>
            <a:endParaRPr sz="1600"/>
          </a:p>
          <a:p>
            <a:pPr algn="ctr">
              <a:lnSpc>
                <a:spcPts val="1855"/>
              </a:lnSpc>
            </a:pPr>
            <a:r>
              <a:rPr dirty="0" sz="1600" spc="-5">
                <a:solidFill>
                  <a:srgbClr val="006FC0"/>
                </a:solidFill>
              </a:rPr>
              <a:t>Can</a:t>
            </a:r>
            <a:r>
              <a:rPr dirty="0" sz="1600" spc="5">
                <a:solidFill>
                  <a:srgbClr val="006FC0"/>
                </a:solidFill>
              </a:rPr>
              <a:t> </a:t>
            </a:r>
            <a:r>
              <a:rPr dirty="0" sz="1600" spc="-5">
                <a:solidFill>
                  <a:srgbClr val="006FC0"/>
                </a:solidFill>
              </a:rPr>
              <a:t>Targeted</a:t>
            </a:r>
            <a:r>
              <a:rPr dirty="0" sz="1600" spc="25">
                <a:solidFill>
                  <a:srgbClr val="006FC0"/>
                </a:solidFill>
              </a:rPr>
              <a:t> </a:t>
            </a:r>
            <a:r>
              <a:rPr dirty="0" sz="1600" spc="-5">
                <a:solidFill>
                  <a:srgbClr val="006FC0"/>
                </a:solidFill>
              </a:rPr>
              <a:t>Anti-Cytokine</a:t>
            </a:r>
            <a:r>
              <a:rPr dirty="0" sz="1600" spc="20">
                <a:solidFill>
                  <a:srgbClr val="006FC0"/>
                </a:solidFill>
              </a:rPr>
              <a:t> </a:t>
            </a:r>
            <a:r>
              <a:rPr dirty="0" sz="1600" spc="-5">
                <a:solidFill>
                  <a:srgbClr val="006FC0"/>
                </a:solidFill>
              </a:rPr>
              <a:t>Therapy</a:t>
            </a:r>
            <a:r>
              <a:rPr dirty="0" sz="1600" spc="25">
                <a:solidFill>
                  <a:srgbClr val="006FC0"/>
                </a:solidFill>
              </a:rPr>
              <a:t> </a:t>
            </a:r>
            <a:r>
              <a:rPr dirty="0" sz="1600" spc="-5">
                <a:solidFill>
                  <a:srgbClr val="006FC0"/>
                </a:solidFill>
              </a:rPr>
              <a:t>Reduce</a:t>
            </a:r>
            <a:r>
              <a:rPr dirty="0" sz="1600" spc="5">
                <a:solidFill>
                  <a:srgbClr val="006FC0"/>
                </a:solidFill>
              </a:rPr>
              <a:t> </a:t>
            </a:r>
            <a:r>
              <a:rPr dirty="0" sz="1600" spc="-5">
                <a:solidFill>
                  <a:srgbClr val="006FC0"/>
                </a:solidFill>
              </a:rPr>
              <a:t>Cardiovascular</a:t>
            </a:r>
            <a:r>
              <a:rPr dirty="0" sz="1600" spc="-10">
                <a:solidFill>
                  <a:srgbClr val="006FC0"/>
                </a:solidFill>
              </a:rPr>
              <a:t> </a:t>
            </a:r>
            <a:r>
              <a:rPr dirty="0" sz="1600" spc="-5">
                <a:solidFill>
                  <a:srgbClr val="006FC0"/>
                </a:solidFill>
              </a:rPr>
              <a:t>Event</a:t>
            </a:r>
            <a:r>
              <a:rPr dirty="0" sz="1600" spc="5">
                <a:solidFill>
                  <a:srgbClr val="006FC0"/>
                </a:solidFill>
              </a:rPr>
              <a:t> </a:t>
            </a:r>
            <a:r>
              <a:rPr dirty="0" sz="1600" spc="-5">
                <a:solidFill>
                  <a:srgbClr val="006FC0"/>
                </a:solidFill>
              </a:rPr>
              <a:t>Rates</a:t>
            </a:r>
            <a:r>
              <a:rPr dirty="0" sz="1600" spc="25">
                <a:solidFill>
                  <a:srgbClr val="006FC0"/>
                </a:solidFill>
              </a:rPr>
              <a:t> </a:t>
            </a:r>
            <a:r>
              <a:rPr dirty="0" sz="1600" spc="-5">
                <a:solidFill>
                  <a:srgbClr val="006FC0"/>
                </a:solidFill>
              </a:rPr>
              <a:t>and</a:t>
            </a:r>
            <a:r>
              <a:rPr dirty="0" sz="1600" spc="10">
                <a:solidFill>
                  <a:srgbClr val="006FC0"/>
                </a:solidFill>
              </a:rPr>
              <a:t> </a:t>
            </a:r>
            <a:r>
              <a:rPr dirty="0" sz="1600" spc="-5">
                <a:solidFill>
                  <a:srgbClr val="006FC0"/>
                </a:solidFill>
              </a:rPr>
              <a:t>Prolong</a:t>
            </a:r>
            <a:r>
              <a:rPr dirty="0" sz="1600" spc="10">
                <a:solidFill>
                  <a:srgbClr val="006FC0"/>
                </a:solidFill>
              </a:rPr>
              <a:t> </a:t>
            </a:r>
            <a:r>
              <a:rPr dirty="0" sz="1600" spc="-5">
                <a:solidFill>
                  <a:srgbClr val="006FC0"/>
                </a:solidFill>
              </a:rPr>
              <a:t>Life?</a:t>
            </a:r>
            <a:endParaRPr sz="1600"/>
          </a:p>
        </p:txBody>
      </p:sp>
      <p:sp>
        <p:nvSpPr>
          <p:cNvPr id="9" name="object 9"/>
          <p:cNvSpPr txBox="1"/>
          <p:nvPr/>
        </p:nvSpPr>
        <p:spPr>
          <a:xfrm>
            <a:off x="1334261" y="765429"/>
            <a:ext cx="65214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Focus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Interleukin-1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(IL-1</a:t>
            </a:r>
            <a:r>
              <a:rPr dirty="0" sz="1600" spc="-25">
                <a:latin typeface="Symbol"/>
                <a:cs typeface="Symbol"/>
              </a:rPr>
              <a:t>�</a:t>
            </a:r>
            <a:r>
              <a:rPr dirty="0" sz="1600" spc="-25">
                <a:latin typeface="Arial"/>
                <a:cs typeface="Arial"/>
              </a:rPr>
              <a:t>)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Interleukin-6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(IL-6)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CRP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Pathway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6269" y="1233677"/>
            <a:ext cx="7815580" cy="15240"/>
          </a:xfrm>
          <a:custGeom>
            <a:avLst/>
            <a:gdLst/>
            <a:ahLst/>
            <a:cxnLst/>
            <a:rect l="l" t="t" r="r" b="b"/>
            <a:pathLst>
              <a:path w="7815580" h="15240">
                <a:moveTo>
                  <a:pt x="0" y="15239"/>
                </a:moveTo>
                <a:lnTo>
                  <a:pt x="7815072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5082540" y="1616963"/>
            <a:ext cx="3870960" cy="2969260"/>
            <a:chOff x="5082540" y="1616963"/>
            <a:chExt cx="3870960" cy="29692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2540" y="1616963"/>
              <a:ext cx="3870903" cy="296926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38950" y="3100577"/>
              <a:ext cx="391795" cy="256540"/>
            </a:xfrm>
            <a:custGeom>
              <a:avLst/>
              <a:gdLst/>
              <a:ahLst/>
              <a:cxnLst/>
              <a:rect l="l" t="t" r="r" b="b"/>
              <a:pathLst>
                <a:path w="391795" h="256539">
                  <a:moveTo>
                    <a:pt x="0" y="256031"/>
                  </a:moveTo>
                  <a:lnTo>
                    <a:pt x="391668" y="256031"/>
                  </a:lnTo>
                  <a:lnTo>
                    <a:pt x="391668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615685" y="4850079"/>
            <a:ext cx="2816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Ridker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PM.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Circulation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2020;141:787-789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720" y="284810"/>
            <a:ext cx="668528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Anti-Cytokine</a:t>
            </a:r>
            <a:r>
              <a:rPr dirty="0" sz="2000" spc="-50"/>
              <a:t> </a:t>
            </a:r>
            <a:r>
              <a:rPr dirty="0" sz="2000"/>
              <a:t>Therapy</a:t>
            </a:r>
            <a:r>
              <a:rPr dirty="0" sz="2000" spc="-35"/>
              <a:t> </a:t>
            </a:r>
            <a:r>
              <a:rPr dirty="0" sz="2000"/>
              <a:t>for</a:t>
            </a:r>
            <a:r>
              <a:rPr dirty="0" sz="2000" spc="-30"/>
              <a:t> </a:t>
            </a:r>
            <a:r>
              <a:rPr dirty="0" sz="2000"/>
              <a:t>Chronic</a:t>
            </a:r>
            <a:r>
              <a:rPr dirty="0" sz="2000" spc="-25"/>
              <a:t> </a:t>
            </a:r>
            <a:r>
              <a:rPr dirty="0" sz="2000" spc="-5"/>
              <a:t>Stable</a:t>
            </a:r>
            <a:r>
              <a:rPr dirty="0" sz="2000" spc="-114"/>
              <a:t> </a:t>
            </a:r>
            <a:r>
              <a:rPr dirty="0" sz="2000"/>
              <a:t>Atherothrombosis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09778" y="840384"/>
            <a:ext cx="5133340" cy="33356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3975">
              <a:lnSpc>
                <a:spcPct val="1201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In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2017,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CANTOS</a:t>
            </a:r>
            <a:r>
              <a:rPr dirty="0" sz="1600" spc="-5">
                <a:latin typeface="Arial"/>
                <a:cs typeface="Arial"/>
              </a:rPr>
              <a:t> trial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demonstrated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that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inflammation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inhibition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targeting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central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IL-1</a:t>
            </a:r>
            <a:r>
              <a:rPr dirty="0" sz="1600" spc="-30">
                <a:latin typeface="Symbol"/>
                <a:cs typeface="Symbol"/>
              </a:rPr>
              <a:t>�</a:t>
            </a:r>
            <a:r>
              <a:rPr dirty="0" sz="1600" spc="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Arial"/>
                <a:cs typeface="Arial"/>
              </a:rPr>
              <a:t>to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IL-6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hsCRP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pathway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innate immunity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reduces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cardiovascular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event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rates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independent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LDL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lowering.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NEJM</a:t>
            </a:r>
            <a:r>
              <a:rPr dirty="0" sz="1200" spc="-4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2017;377:1119-31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535"/>
              </a:spcBef>
            </a:pPr>
            <a:r>
              <a:rPr dirty="0" sz="1600" spc="-15">
                <a:latin typeface="Arial"/>
                <a:cs typeface="Arial"/>
              </a:rPr>
              <a:t>Moreover,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CANTOS,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magnitude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clinical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benefit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was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directly related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magnitude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downstream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IL-6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reduction achieved by individual trial participants,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suggesting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that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IL-6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may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be the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primary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target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for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atheroprotection.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200" spc="-5">
                <a:solidFill>
                  <a:srgbClr val="006FC0"/>
                </a:solidFill>
                <a:latin typeface="Arial"/>
                <a:cs typeface="Arial"/>
              </a:rPr>
              <a:t>Lancet</a:t>
            </a:r>
            <a:r>
              <a:rPr dirty="0" sz="12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"/>
                <a:cs typeface="Arial"/>
              </a:rPr>
              <a:t>2018;391:319-28;</a:t>
            </a:r>
            <a:r>
              <a:rPr dirty="0" sz="12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"/>
                <a:cs typeface="Arial"/>
              </a:rPr>
              <a:t>EHJ</a:t>
            </a:r>
            <a:r>
              <a:rPr dirty="0" sz="12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Arial"/>
                <a:cs typeface="Arial"/>
              </a:rPr>
              <a:t>2018;38:3499-3507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4332" y="1150660"/>
            <a:ext cx="3017519" cy="28482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5252" y="4664151"/>
            <a:ext cx="5386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Ridker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PM,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Rane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Interleukin-6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Signaling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and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Anti-Interleukin-6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Therapeutics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Cardiovascular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Disease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Circulation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Research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2021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2711" y="4267911"/>
            <a:ext cx="14154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4471C4"/>
                </a:solidFill>
                <a:latin typeface="Arial"/>
                <a:cs typeface="Arial"/>
              </a:rPr>
              <a:t>E</a:t>
            </a:r>
            <a:r>
              <a:rPr dirty="0" sz="1000" spc="-5" b="1">
                <a:solidFill>
                  <a:srgbClr val="4471C4"/>
                </a:solidFill>
                <a:latin typeface="Arial"/>
                <a:cs typeface="Arial"/>
              </a:rPr>
              <a:t>HJ</a:t>
            </a:r>
            <a:r>
              <a:rPr dirty="0" sz="1000" spc="-5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471C4"/>
                </a:solidFill>
                <a:latin typeface="Arial"/>
                <a:cs typeface="Arial"/>
              </a:rPr>
              <a:t>2</a:t>
            </a:r>
            <a:r>
              <a:rPr dirty="0" sz="1000" spc="-5" b="1">
                <a:solidFill>
                  <a:srgbClr val="4471C4"/>
                </a:solidFill>
                <a:latin typeface="Arial"/>
                <a:cs typeface="Arial"/>
              </a:rPr>
              <a:t>0</a:t>
            </a:r>
            <a:r>
              <a:rPr dirty="0" sz="1000" spc="-10" b="1">
                <a:solidFill>
                  <a:srgbClr val="4471C4"/>
                </a:solidFill>
                <a:latin typeface="Arial"/>
                <a:cs typeface="Arial"/>
              </a:rPr>
              <a:t>1</a:t>
            </a:r>
            <a:r>
              <a:rPr dirty="0" sz="1000" spc="-5" b="1">
                <a:solidFill>
                  <a:srgbClr val="4471C4"/>
                </a:solidFill>
                <a:latin typeface="Arial"/>
                <a:cs typeface="Arial"/>
              </a:rPr>
              <a:t>8;38:3</a:t>
            </a:r>
            <a:r>
              <a:rPr dirty="0" sz="1000" spc="-10" b="1">
                <a:solidFill>
                  <a:srgbClr val="4471C4"/>
                </a:solidFill>
                <a:latin typeface="Arial"/>
                <a:cs typeface="Arial"/>
              </a:rPr>
              <a:t>4</a:t>
            </a:r>
            <a:r>
              <a:rPr dirty="0" sz="1000" spc="-5" b="1">
                <a:solidFill>
                  <a:srgbClr val="4471C4"/>
                </a:solidFill>
                <a:latin typeface="Arial"/>
                <a:cs typeface="Arial"/>
              </a:rPr>
              <a:t>9</a:t>
            </a:r>
            <a:r>
              <a:rPr dirty="0" sz="1000" spc="-10" b="1">
                <a:solidFill>
                  <a:srgbClr val="4471C4"/>
                </a:solidFill>
                <a:latin typeface="Arial"/>
                <a:cs typeface="Arial"/>
              </a:rPr>
              <a:t>9</a:t>
            </a:r>
            <a:r>
              <a:rPr dirty="0" sz="1000" spc="-5" b="1">
                <a:solidFill>
                  <a:srgbClr val="4471C4"/>
                </a:solidFill>
                <a:latin typeface="Arial"/>
                <a:cs typeface="Arial"/>
              </a:rPr>
              <a:t>-</a:t>
            </a:r>
            <a:r>
              <a:rPr dirty="0" sz="1000" spc="-10" b="1">
                <a:solidFill>
                  <a:srgbClr val="4471C4"/>
                </a:solidFill>
                <a:latin typeface="Arial"/>
                <a:cs typeface="Arial"/>
              </a:rPr>
              <a:t>3507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3314" y="2959988"/>
            <a:ext cx="97472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111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Arial"/>
                <a:cs typeface="Arial"/>
              </a:rPr>
              <a:t>36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%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RRR</a:t>
            </a:r>
            <a:endParaRPr sz="1000">
              <a:latin typeface="Arial"/>
              <a:cs typeface="Arial"/>
            </a:endParaRPr>
          </a:p>
          <a:p>
            <a:pPr algn="ctr" marL="12065" marR="5080" indent="-37465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among robust 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L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-5" b="1">
                <a:latin typeface="Arial"/>
                <a:cs typeface="Arial"/>
              </a:rPr>
              <a:t>6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pond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660" y="249681"/>
            <a:ext cx="821372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/>
              <a:t>IL-6</a:t>
            </a:r>
            <a:r>
              <a:rPr dirty="0" sz="2200" spc="20"/>
              <a:t> </a:t>
            </a:r>
            <a:r>
              <a:rPr dirty="0" sz="2200" spc="-5"/>
              <a:t>and</a:t>
            </a:r>
            <a:r>
              <a:rPr dirty="0" sz="2200" spc="15"/>
              <a:t> </a:t>
            </a:r>
            <a:r>
              <a:rPr dirty="0" sz="2200" spc="-5"/>
              <a:t>Chronic</a:t>
            </a:r>
            <a:r>
              <a:rPr dirty="0" sz="2200" spc="10"/>
              <a:t> </a:t>
            </a:r>
            <a:r>
              <a:rPr dirty="0" sz="2200" spc="-5"/>
              <a:t>Stable</a:t>
            </a:r>
            <a:r>
              <a:rPr dirty="0" sz="2200" spc="-105"/>
              <a:t> </a:t>
            </a:r>
            <a:r>
              <a:rPr dirty="0" sz="2200" spc="-5"/>
              <a:t>Atherothrombosis</a:t>
            </a:r>
            <a:r>
              <a:rPr dirty="0" sz="2200" spc="45"/>
              <a:t> </a:t>
            </a:r>
            <a:r>
              <a:rPr dirty="0" sz="2200" spc="-5"/>
              <a:t>:</a:t>
            </a:r>
            <a:r>
              <a:rPr dirty="0" sz="2200" spc="5"/>
              <a:t> </a:t>
            </a:r>
            <a:r>
              <a:rPr dirty="0" sz="2200" spc="-5"/>
              <a:t>Experimental</a:t>
            </a:r>
            <a:r>
              <a:rPr dirty="0" sz="2200" spc="40"/>
              <a:t> </a:t>
            </a:r>
            <a:r>
              <a:rPr dirty="0" sz="2200" spc="-5"/>
              <a:t>Findings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60679" y="890396"/>
            <a:ext cx="5988685" cy="318071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500" spc="-5" b="1">
                <a:solidFill>
                  <a:srgbClr val="4471C4"/>
                </a:solidFill>
                <a:latin typeface="Arial"/>
                <a:cs typeface="Arial"/>
              </a:rPr>
              <a:t>Pivotal</a:t>
            </a:r>
            <a:r>
              <a:rPr dirty="0" sz="1500" spc="15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4471C4"/>
                </a:solidFill>
                <a:latin typeface="Arial"/>
                <a:cs typeface="Arial"/>
              </a:rPr>
              <a:t>cytokine</a:t>
            </a:r>
            <a:r>
              <a:rPr dirty="0" sz="1500" spc="25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4471C4"/>
                </a:solidFill>
                <a:latin typeface="Arial"/>
                <a:cs typeface="Arial"/>
              </a:rPr>
              <a:t>of</a:t>
            </a:r>
            <a:r>
              <a:rPr dirty="0" sz="1500" spc="1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4471C4"/>
                </a:solidFill>
                <a:latin typeface="Arial"/>
                <a:cs typeface="Arial"/>
              </a:rPr>
              <a:t>innate</a:t>
            </a:r>
            <a:r>
              <a:rPr dirty="0" sz="1500" spc="-15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4471C4"/>
                </a:solidFill>
                <a:latin typeface="Arial"/>
                <a:cs typeface="Arial"/>
              </a:rPr>
              <a:t>immunity</a:t>
            </a:r>
            <a:r>
              <a:rPr dirty="0" sz="1500" spc="-2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4471C4"/>
                </a:solidFill>
                <a:latin typeface="Arial"/>
                <a:cs typeface="Arial"/>
              </a:rPr>
              <a:t>and</a:t>
            </a:r>
            <a:r>
              <a:rPr dirty="0" sz="1500" spc="-1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4471C4"/>
                </a:solidFill>
                <a:latin typeface="Arial"/>
                <a:cs typeface="Arial"/>
              </a:rPr>
              <a:t>vascular</a:t>
            </a:r>
            <a:r>
              <a:rPr dirty="0" sz="1500" spc="15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4471C4"/>
                </a:solidFill>
                <a:latin typeface="Arial"/>
                <a:cs typeface="Arial"/>
              </a:rPr>
              <a:t>biology:</a:t>
            </a:r>
            <a:endParaRPr sz="15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960"/>
              </a:spcBef>
              <a:buChar char="•"/>
              <a:tabLst>
                <a:tab pos="185420" algn="l"/>
              </a:tabLst>
            </a:pPr>
            <a:r>
              <a:rPr dirty="0" sz="1500">
                <a:latin typeface="Arial"/>
                <a:cs typeface="Arial"/>
              </a:rPr>
              <a:t>Orchestrates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hepatic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synthesis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acute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phase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reactants</a:t>
            </a:r>
            <a:endParaRPr sz="15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960"/>
              </a:spcBef>
              <a:buChar char="•"/>
              <a:tabLst>
                <a:tab pos="185420" algn="l"/>
              </a:tabLst>
            </a:pPr>
            <a:r>
              <a:rPr dirty="0" sz="1500" spc="-5">
                <a:latin typeface="Arial"/>
                <a:cs typeface="Arial"/>
              </a:rPr>
              <a:t>Activates </a:t>
            </a:r>
            <a:r>
              <a:rPr dirty="0" sz="1500">
                <a:latin typeface="Arial"/>
                <a:cs typeface="Arial"/>
              </a:rPr>
              <a:t>endothelial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cells,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increased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expression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ICAM,VCAM</a:t>
            </a:r>
            <a:endParaRPr sz="15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960"/>
              </a:spcBef>
              <a:buChar char="•"/>
              <a:tabLst>
                <a:tab pos="185420" algn="l"/>
              </a:tabLst>
            </a:pPr>
            <a:r>
              <a:rPr dirty="0" sz="1500" spc="-5">
                <a:latin typeface="Arial"/>
                <a:cs typeface="Arial"/>
              </a:rPr>
              <a:t>Activates </a:t>
            </a:r>
            <a:r>
              <a:rPr dirty="0" sz="1500">
                <a:latin typeface="Arial"/>
                <a:cs typeface="Arial"/>
              </a:rPr>
              <a:t>matrix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metalloproteinases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that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weaken</a:t>
            </a:r>
            <a:r>
              <a:rPr dirty="0" sz="150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the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fibrous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cap</a:t>
            </a:r>
            <a:endParaRPr sz="15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960"/>
              </a:spcBef>
              <a:buChar char="•"/>
              <a:tabLst>
                <a:tab pos="185420" algn="l"/>
              </a:tabLst>
            </a:pPr>
            <a:r>
              <a:rPr dirty="0" sz="1500">
                <a:latin typeface="Arial"/>
                <a:cs typeface="Arial"/>
              </a:rPr>
              <a:t>Promotes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lymphocyte</a:t>
            </a:r>
            <a:r>
              <a:rPr dirty="0" sz="1500" spc="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proliferation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and</a:t>
            </a:r>
            <a:r>
              <a:rPr dirty="0" sz="150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differentiation</a:t>
            </a:r>
            <a:endParaRPr sz="15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960"/>
              </a:spcBef>
              <a:buChar char="•"/>
              <a:tabLst>
                <a:tab pos="185420" algn="l"/>
              </a:tabLst>
            </a:pPr>
            <a:r>
              <a:rPr dirty="0" sz="1500">
                <a:latin typeface="Arial"/>
                <a:cs typeface="Arial"/>
              </a:rPr>
              <a:t>Increases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coagulation,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induction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monocyte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TF expression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500" b="1">
                <a:solidFill>
                  <a:srgbClr val="4471C4"/>
                </a:solidFill>
                <a:latin typeface="Arial"/>
                <a:cs typeface="Arial"/>
              </a:rPr>
              <a:t>In</a:t>
            </a:r>
            <a:r>
              <a:rPr dirty="0" sz="1500" spc="-2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4471C4"/>
                </a:solidFill>
                <a:latin typeface="Arial"/>
                <a:cs typeface="Arial"/>
              </a:rPr>
              <a:t>murine</a:t>
            </a:r>
            <a:r>
              <a:rPr dirty="0" sz="1500" spc="-1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4471C4"/>
                </a:solidFill>
                <a:latin typeface="Arial"/>
                <a:cs typeface="Arial"/>
              </a:rPr>
              <a:t>intervention</a:t>
            </a:r>
            <a:r>
              <a:rPr dirty="0" sz="1500" spc="-10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4471C4"/>
                </a:solidFill>
                <a:latin typeface="Arial"/>
                <a:cs typeface="Arial"/>
              </a:rPr>
              <a:t>models:</a:t>
            </a:r>
            <a:endParaRPr sz="15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960"/>
              </a:spcBef>
              <a:buChar char="•"/>
              <a:tabLst>
                <a:tab pos="185420" algn="l"/>
              </a:tabLst>
            </a:pPr>
            <a:r>
              <a:rPr dirty="0" sz="1500" spc="-5">
                <a:latin typeface="Arial"/>
                <a:cs typeface="Arial"/>
              </a:rPr>
              <a:t>Exogenous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IL-6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increases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fatty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streak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development</a:t>
            </a:r>
            <a:endParaRPr sz="15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960"/>
              </a:spcBef>
              <a:buChar char="•"/>
              <a:tabLst>
                <a:tab pos="185420" algn="l"/>
              </a:tabLst>
            </a:pPr>
            <a:r>
              <a:rPr dirty="0" sz="1500">
                <a:latin typeface="Arial"/>
                <a:cs typeface="Arial"/>
              </a:rPr>
              <a:t>Murine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anti-IL-6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receptor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antibodies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slow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atherosclerotic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progression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2984" y="1527047"/>
            <a:ext cx="2426577" cy="26305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0070" y="4523028"/>
            <a:ext cx="53867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Ridker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PM,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Rane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M.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Interleukin-6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Signaling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Anti-Interleukin-6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Therapeutics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Cardiovascular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Disease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Circulation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Research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2021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9527" y="4283760"/>
            <a:ext cx="23183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Calibri"/>
                <a:cs typeface="Calibri"/>
              </a:rPr>
              <a:t>Akita et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al,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Front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Cardiovasc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Med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2017;4:84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589" y="315213"/>
            <a:ext cx="830834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/>
              <a:t>IL-6</a:t>
            </a:r>
            <a:r>
              <a:rPr dirty="0" sz="2000" spc="-35"/>
              <a:t> </a:t>
            </a:r>
            <a:r>
              <a:rPr dirty="0" sz="2000"/>
              <a:t>and</a:t>
            </a:r>
            <a:r>
              <a:rPr dirty="0" sz="2000" spc="-15"/>
              <a:t> </a:t>
            </a:r>
            <a:r>
              <a:rPr dirty="0" sz="2000"/>
              <a:t>Chronic</a:t>
            </a:r>
            <a:r>
              <a:rPr dirty="0" sz="2000" spc="-25"/>
              <a:t> </a:t>
            </a:r>
            <a:r>
              <a:rPr dirty="0" sz="2000"/>
              <a:t>Stable</a:t>
            </a:r>
            <a:r>
              <a:rPr dirty="0" sz="2000" spc="-110"/>
              <a:t> </a:t>
            </a:r>
            <a:r>
              <a:rPr dirty="0" sz="2000"/>
              <a:t>Atherothrombosis</a:t>
            </a:r>
            <a:r>
              <a:rPr dirty="0" sz="2000" spc="-45"/>
              <a:t> </a:t>
            </a:r>
            <a:r>
              <a:rPr dirty="0" sz="2000"/>
              <a:t>:</a:t>
            </a:r>
            <a:r>
              <a:rPr dirty="0" sz="2000" spc="-25"/>
              <a:t> </a:t>
            </a:r>
            <a:r>
              <a:rPr dirty="0" sz="2000"/>
              <a:t>Human</a:t>
            </a:r>
            <a:r>
              <a:rPr dirty="0" sz="2000" spc="-50"/>
              <a:t> </a:t>
            </a:r>
            <a:r>
              <a:rPr dirty="0" sz="2000" spc="-5"/>
              <a:t>Translational</a:t>
            </a:r>
            <a:r>
              <a:rPr dirty="0" sz="2000" spc="-30"/>
              <a:t> </a:t>
            </a:r>
            <a:r>
              <a:rPr dirty="0" sz="2000"/>
              <a:t>Findings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11555" y="869162"/>
            <a:ext cx="7955915" cy="3181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7970">
              <a:lnSpc>
                <a:spcPct val="110100"/>
              </a:lnSpc>
              <a:spcBef>
                <a:spcPts val="100"/>
              </a:spcBef>
            </a:pPr>
            <a:r>
              <a:rPr dirty="0" sz="1700">
                <a:latin typeface="Arial"/>
                <a:cs typeface="Arial"/>
              </a:rPr>
              <a:t>Plasma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levels of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IL-6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hsCRP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predict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cardiovascular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risk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with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magnitude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 </a:t>
            </a:r>
            <a:r>
              <a:rPr dirty="0" sz="1700" spc="-45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effect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greater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than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that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LDL-C.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  <a:spcBef>
                <a:spcPts val="1255"/>
              </a:spcBef>
            </a:pPr>
            <a:r>
              <a:rPr dirty="0" sz="1700">
                <a:latin typeface="Arial"/>
                <a:cs typeface="Arial"/>
              </a:rPr>
              <a:t>Mendelian Randomization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studies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indicate</a:t>
            </a:r>
            <a:r>
              <a:rPr dirty="0" sz="1700" spc="-5">
                <a:latin typeface="Arial"/>
                <a:cs typeface="Arial"/>
              </a:rPr>
              <a:t> that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genetic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variants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</a:t>
            </a:r>
            <a:r>
              <a:rPr dirty="0" sz="1700" spc="-5">
                <a:latin typeface="Arial"/>
                <a:cs typeface="Arial"/>
              </a:rPr>
              <a:t> the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IL-6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receptor </a:t>
            </a:r>
            <a:r>
              <a:rPr dirty="0" sz="1700" spc="-4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signaling</a:t>
            </a:r>
            <a:r>
              <a:rPr dirty="0" sz="1700" spc="-5">
                <a:latin typeface="Arial"/>
                <a:cs typeface="Arial"/>
              </a:rPr>
              <a:t> pathway</a:t>
            </a:r>
            <a:r>
              <a:rPr dirty="0" sz="1700" spc="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associate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with</a:t>
            </a:r>
            <a:r>
              <a:rPr dirty="0" sz="1700" spc="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lifelong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risks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coronary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heart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disease 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suggesting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that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IL-6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is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likely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to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be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causal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for</a:t>
            </a:r>
            <a:r>
              <a:rPr dirty="0" sz="1700">
                <a:latin typeface="Arial"/>
                <a:cs typeface="Arial"/>
              </a:rPr>
              <a:t> atherosclerotic</a:t>
            </a:r>
            <a:r>
              <a:rPr dirty="0" sz="1700" spc="-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progression.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 marR="435609">
              <a:lnSpc>
                <a:spcPct val="110000"/>
              </a:lnSpc>
              <a:spcBef>
                <a:spcPts val="1260"/>
              </a:spcBef>
            </a:pPr>
            <a:r>
              <a:rPr dirty="0" sz="1700" spc="-15">
                <a:latin typeface="Arial"/>
                <a:cs typeface="Arial"/>
              </a:rPr>
              <a:t>GWAS</a:t>
            </a:r>
            <a:r>
              <a:rPr dirty="0" sz="1700">
                <a:latin typeface="Arial"/>
                <a:cs typeface="Arial"/>
              </a:rPr>
              <a:t> and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PHEWAS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data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affirm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 role of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IL-6 signaling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 multiple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forms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 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atherosclerosis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including</a:t>
            </a:r>
            <a:r>
              <a:rPr dirty="0" sz="1700" spc="-5">
                <a:latin typeface="Arial"/>
                <a:cs typeface="Arial"/>
              </a:rPr>
              <a:t> myocardial</a:t>
            </a:r>
            <a:r>
              <a:rPr dirty="0" sz="1700" spc="3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infarction,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peripheral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arterial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disease,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 </a:t>
            </a:r>
            <a:r>
              <a:rPr dirty="0" sz="1700" spc="-45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aortic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aneurysm</a:t>
            </a:r>
            <a:r>
              <a:rPr dirty="0" sz="1700" spc="2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formation.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070" y="4523028"/>
            <a:ext cx="53867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Ridker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PM,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Rane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M.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Interleukin-6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Signaling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Anti-Interleukin-6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Therapeutics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Cardiovascular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Disease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Circulation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Research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2021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829" y="1288161"/>
            <a:ext cx="5059680" cy="1976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223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Based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these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observations,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it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has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been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hypothesized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that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direct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inhibition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IL-6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might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have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potential to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maximize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anti-inflammatory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atherosclerotic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benefit.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One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agent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under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evaluation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ziltivekimab,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narrow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spectrum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fully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human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monoclonal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antibody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targeting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IL-6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ligand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that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being developed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specifically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for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atherosclerosis.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784" y="284429"/>
            <a:ext cx="8246109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/>
              <a:t>IL-6</a:t>
            </a:r>
            <a:r>
              <a:rPr dirty="0" sz="2200" spc="20"/>
              <a:t> </a:t>
            </a:r>
            <a:r>
              <a:rPr dirty="0" sz="2200" spc="-5"/>
              <a:t>and</a:t>
            </a:r>
            <a:r>
              <a:rPr dirty="0" sz="2200" spc="5"/>
              <a:t> </a:t>
            </a:r>
            <a:r>
              <a:rPr dirty="0" sz="2200" spc="-5"/>
              <a:t>Chronic</a:t>
            </a:r>
            <a:r>
              <a:rPr dirty="0" sz="2200" spc="15"/>
              <a:t> </a:t>
            </a:r>
            <a:r>
              <a:rPr dirty="0" sz="2200" spc="-5"/>
              <a:t>Stable</a:t>
            </a:r>
            <a:r>
              <a:rPr dirty="0" sz="2200" spc="-110"/>
              <a:t> </a:t>
            </a:r>
            <a:r>
              <a:rPr dirty="0" sz="2200" spc="-5"/>
              <a:t>Atherothrombosis</a:t>
            </a:r>
            <a:r>
              <a:rPr dirty="0" sz="2200" spc="35"/>
              <a:t> </a:t>
            </a:r>
            <a:r>
              <a:rPr dirty="0" sz="2200" spc="-5"/>
              <a:t>:</a:t>
            </a:r>
            <a:r>
              <a:rPr dirty="0" sz="2200" spc="5"/>
              <a:t> </a:t>
            </a:r>
            <a:r>
              <a:rPr dirty="0" sz="2200" spc="-5"/>
              <a:t>How</a:t>
            </a:r>
            <a:r>
              <a:rPr dirty="0" sz="2200" spc="5"/>
              <a:t> </a:t>
            </a:r>
            <a:r>
              <a:rPr dirty="0" sz="2200" spc="-5"/>
              <a:t>to</a:t>
            </a:r>
            <a:r>
              <a:rPr dirty="0" sz="2200" spc="20"/>
              <a:t> </a:t>
            </a:r>
            <a:r>
              <a:rPr dirty="0" sz="2200" spc="-5"/>
              <a:t>move</a:t>
            </a:r>
            <a:r>
              <a:rPr dirty="0" sz="2200" spc="30"/>
              <a:t> </a:t>
            </a:r>
            <a:r>
              <a:rPr dirty="0" sz="2200" spc="-5"/>
              <a:t>forward?</a:t>
            </a:r>
            <a:endParaRPr sz="2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4203" y="518159"/>
            <a:ext cx="2350007" cy="25405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2584" y="3196013"/>
            <a:ext cx="2800915" cy="13881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940" y="4669332"/>
            <a:ext cx="5386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Ridker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PM,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Rane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Interleukin-6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Signaling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and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Anti-Interleukin-6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Therapeutics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Cardiovascular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Disease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Circulation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Research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2021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829" y="1263142"/>
            <a:ext cx="5035550" cy="2464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7000">
              <a:lnSpc>
                <a:spcPct val="100000"/>
              </a:lnSpc>
              <a:spcBef>
                <a:spcPts val="95"/>
              </a:spcBef>
            </a:pPr>
            <a:r>
              <a:rPr dirty="0" sz="1600" spc="-95">
                <a:latin typeface="Arial"/>
                <a:cs typeface="Arial"/>
              </a:rPr>
              <a:t>To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address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these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issues, </a:t>
            </a:r>
            <a:r>
              <a:rPr dirty="0" sz="1600" spc="-15">
                <a:latin typeface="Arial"/>
                <a:cs typeface="Arial"/>
              </a:rPr>
              <a:t>we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conducted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randomized,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double-blind,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placebo-controlled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phase 2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trial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evaluate the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effects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ziltivekimab</a:t>
            </a:r>
            <a:r>
              <a:rPr dirty="0" sz="16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on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multiple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biomarkers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inflammation and thrombosis.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5">
                <a:latin typeface="Arial"/>
                <a:cs typeface="Arial"/>
              </a:rPr>
              <a:t>We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focused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on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patients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at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high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cardiovascular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risk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with </a:t>
            </a:r>
            <a:r>
              <a:rPr dirty="0" sz="1600" spc="-5">
                <a:latin typeface="Arial"/>
                <a:cs typeface="Arial"/>
              </a:rPr>
              <a:t> chronic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kidney disease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(CKD)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and elevated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40">
                <a:latin typeface="Arial"/>
                <a:cs typeface="Arial"/>
              </a:rPr>
              <a:t>hsCRP,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group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with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considerable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unmet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clinical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need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where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IL-6 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levels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correlate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with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severity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renal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impairment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as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well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as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level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 atherosclerotic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risk.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784" y="284429"/>
            <a:ext cx="8246109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/>
              <a:t>IL-6</a:t>
            </a:r>
            <a:r>
              <a:rPr dirty="0" sz="2200" spc="20"/>
              <a:t> </a:t>
            </a:r>
            <a:r>
              <a:rPr dirty="0" sz="2200" spc="-5"/>
              <a:t>and</a:t>
            </a:r>
            <a:r>
              <a:rPr dirty="0" sz="2200" spc="5"/>
              <a:t> </a:t>
            </a:r>
            <a:r>
              <a:rPr dirty="0" sz="2200" spc="-5"/>
              <a:t>Chronic</a:t>
            </a:r>
            <a:r>
              <a:rPr dirty="0" sz="2200" spc="15"/>
              <a:t> </a:t>
            </a:r>
            <a:r>
              <a:rPr dirty="0" sz="2200" spc="-5"/>
              <a:t>Stable</a:t>
            </a:r>
            <a:r>
              <a:rPr dirty="0" sz="2200" spc="-110"/>
              <a:t> </a:t>
            </a:r>
            <a:r>
              <a:rPr dirty="0" sz="2200" spc="-5"/>
              <a:t>Atherothrombosis</a:t>
            </a:r>
            <a:r>
              <a:rPr dirty="0" sz="2200" spc="35"/>
              <a:t> </a:t>
            </a:r>
            <a:r>
              <a:rPr dirty="0" sz="2200" spc="-5"/>
              <a:t>:</a:t>
            </a:r>
            <a:r>
              <a:rPr dirty="0" sz="2200" spc="5"/>
              <a:t> </a:t>
            </a:r>
            <a:r>
              <a:rPr dirty="0" sz="2200" spc="-5"/>
              <a:t>How</a:t>
            </a:r>
            <a:r>
              <a:rPr dirty="0" sz="2200" spc="5"/>
              <a:t> </a:t>
            </a:r>
            <a:r>
              <a:rPr dirty="0" sz="2200" spc="-5"/>
              <a:t>to</a:t>
            </a:r>
            <a:r>
              <a:rPr dirty="0" sz="2200" spc="20"/>
              <a:t> </a:t>
            </a:r>
            <a:r>
              <a:rPr dirty="0" sz="2200" spc="-5"/>
              <a:t>move</a:t>
            </a:r>
            <a:r>
              <a:rPr dirty="0" sz="2200" spc="30"/>
              <a:t> </a:t>
            </a:r>
            <a:r>
              <a:rPr dirty="0" sz="2200" spc="-5"/>
              <a:t>forward?</a:t>
            </a:r>
            <a:endParaRPr sz="2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4203" y="518159"/>
            <a:ext cx="2350007" cy="25405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2584" y="3196013"/>
            <a:ext cx="2800915" cy="13881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940" y="4669332"/>
            <a:ext cx="5386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Ridker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PM,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Rane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Interleukin-6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Signaling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and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Anti-Interleukin-6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Therapeutics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Cardiovascular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Disease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Circulation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Research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2021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8260" y="107441"/>
            <a:ext cx="49390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Arial"/>
                <a:cs typeface="Arial"/>
              </a:rPr>
              <a:t>RESCUE</a:t>
            </a:r>
            <a:r>
              <a:rPr dirty="0" spc="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: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spc="-25" b="1">
                <a:latin typeface="Arial"/>
                <a:cs typeface="Arial"/>
              </a:rPr>
              <a:t>Trial</a:t>
            </a:r>
            <a:r>
              <a:rPr dirty="0" b="1">
                <a:latin typeface="Arial"/>
                <a:cs typeface="Arial"/>
              </a:rPr>
              <a:t> Conduct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and</a:t>
            </a:r>
            <a:r>
              <a:rPr dirty="0" spc="5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Participant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68" y="517603"/>
            <a:ext cx="2680970" cy="133540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400" spc="-15" b="1">
                <a:latin typeface="Arial"/>
                <a:cs typeface="Arial"/>
              </a:rPr>
              <a:t>Trial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Conduct</a:t>
            </a:r>
            <a:endParaRPr sz="1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595"/>
              </a:spcBef>
            </a:pPr>
            <a:r>
              <a:rPr dirty="0" sz="1200" spc="-5">
                <a:latin typeface="Arial"/>
                <a:cs typeface="Arial"/>
              </a:rPr>
              <a:t>June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17, 2019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-January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14, 2020</a:t>
            </a:r>
            <a:endParaRPr sz="1200">
              <a:latin typeface="Arial"/>
              <a:cs typeface="Arial"/>
            </a:endParaRPr>
          </a:p>
          <a:p>
            <a:pPr marL="140335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latin typeface="Arial"/>
                <a:cs typeface="Arial"/>
              </a:rPr>
              <a:t>40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US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clinical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sites</a:t>
            </a:r>
            <a:endParaRPr sz="1200">
              <a:latin typeface="Arial"/>
              <a:cs typeface="Arial"/>
            </a:endParaRPr>
          </a:p>
          <a:p>
            <a:pPr marL="140335" marR="621665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Arial"/>
                <a:cs typeface="Arial"/>
              </a:rPr>
              <a:t>264 participants randomized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SC </a:t>
            </a:r>
            <a:r>
              <a:rPr dirty="0" sz="1200">
                <a:latin typeface="Arial"/>
                <a:cs typeface="Arial"/>
              </a:rPr>
              <a:t>placebo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40335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SC ziltivekimab</a:t>
            </a:r>
            <a:r>
              <a:rPr dirty="0" sz="1200">
                <a:latin typeface="Arial"/>
                <a:cs typeface="Arial"/>
              </a:rPr>
              <a:t> 7.5,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15,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30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q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4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weeks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6559" y="479248"/>
            <a:ext cx="1998345" cy="96901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400" b="1">
                <a:latin typeface="Arial"/>
                <a:cs typeface="Arial"/>
              </a:rPr>
              <a:t>Major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Inclusion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Criteria</a:t>
            </a:r>
            <a:endParaRPr sz="1400">
              <a:latin typeface="Arial"/>
              <a:cs typeface="Arial"/>
            </a:endParaRPr>
          </a:p>
          <a:p>
            <a:pPr marL="140335" marR="706120" indent="-1905">
              <a:lnSpc>
                <a:spcPct val="104600"/>
              </a:lnSpc>
              <a:spcBef>
                <a:spcPts val="530"/>
              </a:spcBef>
            </a:pPr>
            <a:r>
              <a:rPr dirty="0" sz="1200" spc="-5">
                <a:latin typeface="Arial"/>
                <a:cs typeface="Arial"/>
              </a:rPr>
              <a:t>Age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18 years 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Stage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3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5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CKD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hsCRP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mg/L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954" y="4142638"/>
            <a:ext cx="8064500" cy="835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19450">
              <a:lnSpc>
                <a:spcPct val="100000"/>
              </a:lnSpc>
              <a:spcBef>
                <a:spcPts val="95"/>
              </a:spcBef>
              <a:tabLst>
                <a:tab pos="5025390" algn="l"/>
              </a:tabLst>
            </a:pPr>
            <a:r>
              <a:rPr dirty="0" baseline="2777" sz="1500" spc="-7">
                <a:latin typeface="Arial"/>
                <a:cs typeface="Arial"/>
              </a:rPr>
              <a:t>12</a:t>
            </a:r>
            <a:r>
              <a:rPr dirty="0" baseline="2777" sz="1500">
                <a:latin typeface="Arial"/>
                <a:cs typeface="Arial"/>
              </a:rPr>
              <a:t> Week</a:t>
            </a:r>
            <a:r>
              <a:rPr dirty="0" baseline="2777" sz="1500" spc="-37">
                <a:latin typeface="Arial"/>
                <a:cs typeface="Arial"/>
              </a:rPr>
              <a:t> </a:t>
            </a:r>
            <a:r>
              <a:rPr dirty="0" baseline="2777" sz="1500" spc="-7">
                <a:latin typeface="Arial"/>
                <a:cs typeface="Arial"/>
              </a:rPr>
              <a:t>Primary</a:t>
            </a:r>
            <a:r>
              <a:rPr dirty="0" baseline="2777" sz="1500">
                <a:latin typeface="Arial"/>
                <a:cs typeface="Arial"/>
              </a:rPr>
              <a:t> </a:t>
            </a:r>
            <a:r>
              <a:rPr dirty="0" baseline="2777" sz="1500" spc="-7">
                <a:latin typeface="Arial"/>
                <a:cs typeface="Arial"/>
              </a:rPr>
              <a:t>Endpoint	</a:t>
            </a:r>
            <a:r>
              <a:rPr dirty="0" sz="1000" spc="-5">
                <a:latin typeface="Arial"/>
                <a:cs typeface="Arial"/>
              </a:rPr>
              <a:t>24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Week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Full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Treatment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Safety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Period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Primary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Endpoint</a:t>
            </a:r>
            <a:r>
              <a:rPr dirty="0" sz="1400" spc="-5">
                <a:latin typeface="Arial"/>
                <a:cs typeface="Arial"/>
              </a:rPr>
              <a:t>: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Percent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change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hsCRP </a:t>
            </a:r>
            <a:r>
              <a:rPr dirty="0" sz="1400">
                <a:latin typeface="Arial"/>
                <a:cs typeface="Arial"/>
              </a:rPr>
              <a:t>from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baseline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12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weeks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Secondary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Endpoints</a:t>
            </a:r>
            <a:r>
              <a:rPr dirty="0" sz="1400" spc="-5">
                <a:latin typeface="Arial"/>
                <a:cs typeface="Arial"/>
              </a:rPr>
              <a:t>: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Percent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change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fibrinogen,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haptoglobin,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SAA, sPLA2,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Lp(a),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lipid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levels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7471" y="489814"/>
            <a:ext cx="3026410" cy="115189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95"/>
              </a:spcBef>
            </a:pPr>
            <a:r>
              <a:rPr dirty="0" sz="1400" b="1">
                <a:latin typeface="Arial"/>
                <a:cs typeface="Arial"/>
              </a:rPr>
              <a:t>Major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Exclusion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Criteria</a:t>
            </a:r>
            <a:endParaRPr sz="1400">
              <a:latin typeface="Arial"/>
              <a:cs typeface="Arial"/>
            </a:endParaRPr>
          </a:p>
          <a:p>
            <a:pPr marL="164465">
              <a:lnSpc>
                <a:spcPct val="100000"/>
              </a:lnSpc>
              <a:spcBef>
                <a:spcPts val="595"/>
              </a:spcBef>
            </a:pPr>
            <a:r>
              <a:rPr dirty="0" sz="1200">
                <a:latin typeface="Arial"/>
                <a:cs typeface="Arial"/>
              </a:rPr>
              <a:t>ANC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&lt;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x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10</a:t>
            </a:r>
            <a:r>
              <a:rPr dirty="0" baseline="24305" sz="1200">
                <a:latin typeface="Arial"/>
                <a:cs typeface="Arial"/>
              </a:rPr>
              <a:t>9</a:t>
            </a:r>
            <a:r>
              <a:rPr dirty="0" baseline="24305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Platelet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Count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&lt; 120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x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10</a:t>
            </a:r>
            <a:r>
              <a:rPr dirty="0" baseline="24305" sz="1200" spc="7">
                <a:latin typeface="Arial"/>
                <a:cs typeface="Arial"/>
              </a:rPr>
              <a:t>9</a:t>
            </a:r>
            <a:endParaRPr baseline="24305" sz="1200">
              <a:latin typeface="Arial"/>
              <a:cs typeface="Arial"/>
            </a:endParaRPr>
          </a:p>
          <a:p>
            <a:pPr marL="158115" marR="693420" indent="762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latin typeface="Arial"/>
                <a:cs typeface="Arial"/>
              </a:rPr>
              <a:t>Spot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urine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creatinine ratio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&gt;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4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Active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TB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65735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History</a:t>
            </a:r>
            <a:r>
              <a:rPr dirty="0" sz="1200">
                <a:latin typeface="Arial"/>
                <a:cs typeface="Arial"/>
              </a:rPr>
              <a:t> of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HIV,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hepatitis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hepatitis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980" y="2198460"/>
            <a:ext cx="6801632" cy="1904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Jojo Grossbard</dc:creator>
  <dc:title>Slide 1</dc:title>
  <dcterms:created xsi:type="dcterms:W3CDTF">2021-05-17T18:33:44Z</dcterms:created>
  <dcterms:modified xsi:type="dcterms:W3CDTF">2021-05-17T18:33:44Z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2021-05-17T00:00:00Z</vt:filetime>
  </property>
</Properties>
</file>