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720" y="201675"/>
            <a:ext cx="639318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590" y="878332"/>
            <a:ext cx="7747634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006588" y="4688911"/>
            <a:ext cx="880745" cy="273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j.m.ter.maaten@umcg.nl" TargetMode="External"/><Relationship Id="rId3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950" y="2448051"/>
            <a:ext cx="7581900" cy="163512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0165" marR="177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Jozine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M.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ter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Maaten</a:t>
            </a:r>
            <a:r>
              <a:rPr dirty="0" sz="1600">
                <a:latin typeface="Calibri"/>
                <a:cs typeface="Calibri"/>
              </a:rPr>
              <a:t>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Iris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Beldhuis,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Peter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van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der</a:t>
            </a:r>
            <a:r>
              <a:rPr dirty="0" sz="1600" spc="-20">
                <a:latin typeface="Calibri"/>
                <a:cs typeface="Calibri"/>
              </a:rPr>
              <a:t> Meer,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Jan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Krikken,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Douwe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Postmus, </a:t>
            </a:r>
            <a:r>
              <a:rPr dirty="0" sz="1600">
                <a:latin typeface="Calibri"/>
                <a:cs typeface="Calibri"/>
              </a:rPr>
              <a:t>Jenifer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Coster,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Wybe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Nieuwland,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Dirk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J.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van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Veldhuisen,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Adriaan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Voors,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Kevin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Damman</a:t>
            </a:r>
            <a:endParaRPr sz="1600">
              <a:latin typeface="Calibri"/>
              <a:cs typeface="Calibri"/>
            </a:endParaRPr>
          </a:p>
          <a:p>
            <a:pPr marL="50800" marR="969010" indent="-635">
              <a:lnSpc>
                <a:spcPct val="221200"/>
              </a:lnSpc>
              <a:spcBef>
                <a:spcPts val="295"/>
              </a:spcBef>
            </a:pPr>
            <a:r>
              <a:rPr dirty="0" sz="1600">
                <a:latin typeface="Calibri"/>
                <a:cs typeface="Calibri"/>
              </a:rPr>
              <a:t>University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Groningen,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University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Medical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Center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Groningen,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Netherlands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Aug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28</a:t>
            </a:r>
            <a:r>
              <a:rPr dirty="0" baseline="25252" sz="1650">
                <a:solidFill>
                  <a:srgbClr val="C00000"/>
                </a:solidFill>
                <a:latin typeface="Calibri"/>
                <a:cs typeface="Calibri"/>
              </a:rPr>
              <a:t>th</a:t>
            </a:r>
            <a:r>
              <a:rPr dirty="0" baseline="25252" sz="1650" spc="1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Hotline Session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ESC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602" y="680211"/>
            <a:ext cx="7703820" cy="15741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</a:pPr>
            <a:r>
              <a:rPr dirty="0" sz="3400"/>
              <a:t>The</a:t>
            </a:r>
            <a:r>
              <a:rPr dirty="0" sz="3400" spc="-40"/>
              <a:t> </a:t>
            </a:r>
            <a:r>
              <a:rPr dirty="0" sz="3400"/>
              <a:t>Pragmatic</a:t>
            </a:r>
            <a:r>
              <a:rPr dirty="0" sz="3400" spc="-25"/>
              <a:t> </a:t>
            </a:r>
            <a:r>
              <a:rPr dirty="0" sz="3400"/>
              <a:t>Urinary</a:t>
            </a:r>
            <a:r>
              <a:rPr dirty="0" sz="3400" spc="-20"/>
              <a:t> </a:t>
            </a:r>
            <a:r>
              <a:rPr dirty="0" sz="3400" spc="-10"/>
              <a:t>Sodium-based </a:t>
            </a:r>
            <a:r>
              <a:rPr dirty="0" sz="3400"/>
              <a:t>treatment</a:t>
            </a:r>
            <a:r>
              <a:rPr dirty="0" sz="3400" spc="-70"/>
              <a:t> </a:t>
            </a:r>
            <a:r>
              <a:rPr dirty="0" sz="3400"/>
              <a:t>algoritHm</a:t>
            </a:r>
            <a:r>
              <a:rPr dirty="0" sz="3400" spc="-60"/>
              <a:t> </a:t>
            </a:r>
            <a:r>
              <a:rPr dirty="0" sz="3400"/>
              <a:t>in</a:t>
            </a:r>
            <a:r>
              <a:rPr dirty="0" sz="3400" spc="-60"/>
              <a:t> </a:t>
            </a:r>
            <a:r>
              <a:rPr dirty="0" sz="3400"/>
              <a:t>Acute</a:t>
            </a:r>
            <a:r>
              <a:rPr dirty="0" sz="3400" spc="-60"/>
              <a:t> </a:t>
            </a:r>
            <a:r>
              <a:rPr dirty="0" sz="3400"/>
              <a:t>Heart</a:t>
            </a:r>
            <a:r>
              <a:rPr dirty="0" sz="3400" spc="-60"/>
              <a:t> </a:t>
            </a:r>
            <a:r>
              <a:rPr dirty="0" sz="3400" spc="-20"/>
              <a:t>Failure </a:t>
            </a:r>
            <a:r>
              <a:rPr dirty="0" sz="3400"/>
              <a:t>(PUSH-AHF)</a:t>
            </a:r>
            <a:r>
              <a:rPr dirty="0" sz="3400" spc="10"/>
              <a:t> </a:t>
            </a:r>
            <a:r>
              <a:rPr dirty="0" sz="3400" spc="-20"/>
              <a:t>trial</a:t>
            </a:r>
            <a:endParaRPr sz="3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29485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 spc="-10"/>
              <a:t>treatment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923035"/>
            <a:ext cx="813625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3675" marR="5080" indent="-180975">
              <a:lnSpc>
                <a:spcPct val="100800"/>
              </a:lnSpc>
              <a:spcBef>
                <a:spcPts val="7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Median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starting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both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groups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[1-</a:t>
            </a:r>
            <a:r>
              <a:rPr dirty="0" sz="2400">
                <a:latin typeface="Calibri"/>
                <a:cs typeface="Calibri"/>
              </a:rPr>
              <a:t>4]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mg</a:t>
            </a:r>
            <a:r>
              <a:rPr dirty="0" sz="2400" spc="-25">
                <a:latin typeface="Calibri"/>
                <a:cs typeface="Calibri"/>
              </a:rPr>
              <a:t> of </a:t>
            </a:r>
            <a:r>
              <a:rPr dirty="0" sz="2400">
                <a:latin typeface="Calibri"/>
                <a:cs typeface="Calibri"/>
              </a:rPr>
              <a:t>bumetanide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(furosemide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equivalent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80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[40-</a:t>
            </a:r>
            <a:r>
              <a:rPr dirty="0" sz="2400">
                <a:latin typeface="Calibri"/>
                <a:cs typeface="Calibri"/>
              </a:rPr>
              <a:t>160]</a:t>
            </a:r>
            <a:r>
              <a:rPr dirty="0" sz="2400" spc="-25">
                <a:latin typeface="Calibri"/>
                <a:cs typeface="Calibri"/>
              </a:rPr>
              <a:t> mg)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2035" y="834033"/>
            <a:ext cx="5393690" cy="3836035"/>
            <a:chOff x="602035" y="834033"/>
            <a:chExt cx="5393690" cy="38360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843558"/>
              <a:ext cx="5374239" cy="381642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06797" y="838795"/>
              <a:ext cx="5384165" cy="3826510"/>
            </a:xfrm>
            <a:custGeom>
              <a:avLst/>
              <a:gdLst/>
              <a:ahLst/>
              <a:cxnLst/>
              <a:rect l="l" t="t" r="r" b="b"/>
              <a:pathLst>
                <a:path w="5384165" h="3826510">
                  <a:moveTo>
                    <a:pt x="0" y="0"/>
                  </a:moveTo>
                  <a:lnTo>
                    <a:pt x="5383765" y="0"/>
                  </a:lnTo>
                  <a:lnTo>
                    <a:pt x="5383765" y="3825949"/>
                  </a:lnTo>
                  <a:lnTo>
                    <a:pt x="0" y="38259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04250" y="975245"/>
              <a:ext cx="3301365" cy="3335654"/>
            </a:xfrm>
            <a:custGeom>
              <a:avLst/>
              <a:gdLst/>
              <a:ahLst/>
              <a:cxnLst/>
              <a:rect l="l" t="t" r="r" b="b"/>
              <a:pathLst>
                <a:path w="3301365" h="3335654">
                  <a:moveTo>
                    <a:pt x="1371600" y="967359"/>
                  </a:moveTo>
                  <a:lnTo>
                    <a:pt x="0" y="967359"/>
                  </a:lnTo>
                  <a:lnTo>
                    <a:pt x="0" y="3335655"/>
                  </a:lnTo>
                  <a:lnTo>
                    <a:pt x="1371600" y="3335655"/>
                  </a:lnTo>
                  <a:lnTo>
                    <a:pt x="1371600" y="967359"/>
                  </a:lnTo>
                  <a:close/>
                </a:path>
                <a:path w="3301365" h="3335654">
                  <a:moveTo>
                    <a:pt x="3300971" y="572363"/>
                  </a:moveTo>
                  <a:lnTo>
                    <a:pt x="3119183" y="572363"/>
                  </a:lnTo>
                  <a:lnTo>
                    <a:pt x="3119183" y="0"/>
                  </a:lnTo>
                  <a:lnTo>
                    <a:pt x="3441" y="0"/>
                  </a:lnTo>
                  <a:lnTo>
                    <a:pt x="3441" y="660400"/>
                  </a:lnTo>
                  <a:lnTo>
                    <a:pt x="1947659" y="660400"/>
                  </a:lnTo>
                  <a:lnTo>
                    <a:pt x="1947659" y="3333851"/>
                  </a:lnTo>
                  <a:lnTo>
                    <a:pt x="3300971" y="3333851"/>
                  </a:lnTo>
                  <a:lnTo>
                    <a:pt x="3300971" y="572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  <a:r>
              <a:rPr dirty="0" baseline="23391" sz="2850"/>
              <a:t>st</a:t>
            </a:r>
            <a:r>
              <a:rPr dirty="0" baseline="23391" sz="2850" spc="240"/>
              <a:t> </a:t>
            </a:r>
            <a:r>
              <a:rPr dirty="0" sz="2800"/>
              <a:t>primary</a:t>
            </a:r>
            <a:r>
              <a:rPr dirty="0" sz="2800" spc="-20"/>
              <a:t> </a:t>
            </a:r>
            <a:r>
              <a:rPr dirty="0" sz="2800"/>
              <a:t>endpoint</a:t>
            </a:r>
            <a:r>
              <a:rPr dirty="0" sz="2800" spc="-20"/>
              <a:t> </a:t>
            </a:r>
            <a:r>
              <a:rPr dirty="0" sz="2800"/>
              <a:t>–</a:t>
            </a:r>
            <a:r>
              <a:rPr dirty="0" sz="2800" spc="-10"/>
              <a:t> </a:t>
            </a:r>
            <a:r>
              <a:rPr dirty="0" sz="2800"/>
              <a:t>24-hours</a:t>
            </a:r>
            <a:r>
              <a:rPr dirty="0" sz="2800" spc="-20"/>
              <a:t> </a:t>
            </a:r>
            <a:r>
              <a:rPr dirty="0" sz="2800" spc="-10"/>
              <a:t>natriuresis</a:t>
            </a:r>
            <a:endParaRPr sz="2800"/>
          </a:p>
        </p:txBody>
      </p:sp>
      <p:sp>
        <p:nvSpPr>
          <p:cNvPr id="7" name="object 7" descr=""/>
          <p:cNvSpPr txBox="1"/>
          <p:nvPr/>
        </p:nvSpPr>
        <p:spPr>
          <a:xfrm>
            <a:off x="6138303" y="2243937"/>
            <a:ext cx="2887345" cy="101600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10489" marR="103505" indent="230504">
              <a:lnSpc>
                <a:spcPct val="100000"/>
              </a:lnSpc>
              <a:spcBef>
                <a:spcPts val="250"/>
              </a:spcBef>
            </a:pPr>
            <a:r>
              <a:rPr dirty="0" sz="2000">
                <a:latin typeface="Calibri"/>
                <a:cs typeface="Calibri"/>
              </a:rPr>
              <a:t>Estimated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difference: </a:t>
            </a:r>
            <a:r>
              <a:rPr dirty="0" sz="2000">
                <a:latin typeface="Calibri"/>
                <a:cs typeface="Calibri"/>
              </a:rPr>
              <a:t>63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(95%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18-</a:t>
            </a:r>
            <a:r>
              <a:rPr dirty="0" sz="2000">
                <a:latin typeface="Calibri"/>
                <a:cs typeface="Calibri"/>
              </a:rPr>
              <a:t>109)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mmol</a:t>
            </a:r>
            <a:endParaRPr sz="2000">
              <a:latin typeface="Calibri"/>
              <a:cs typeface="Calibri"/>
            </a:endParaRPr>
          </a:p>
          <a:p>
            <a:pPr marL="66294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urinary </a:t>
            </a:r>
            <a:r>
              <a:rPr dirty="0" sz="2000" spc="-10">
                <a:latin typeface="Calibri"/>
                <a:cs typeface="Calibri"/>
              </a:rPr>
              <a:t>sodium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10" name="object 10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41" y="201675"/>
            <a:ext cx="6926580" cy="769620"/>
          </a:xfrm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marL="38100" marR="30480" indent="424180">
              <a:lnSpc>
                <a:spcPct val="74300"/>
              </a:lnSpc>
              <a:spcBef>
                <a:spcPts val="960"/>
              </a:spcBef>
            </a:pPr>
            <a:r>
              <a:rPr dirty="0"/>
              <a:t>2</a:t>
            </a:r>
            <a:r>
              <a:rPr dirty="0" baseline="23391" sz="2850"/>
              <a:t>nd</a:t>
            </a:r>
            <a:r>
              <a:rPr dirty="0" baseline="23391" sz="2850" spc="247"/>
              <a:t> </a:t>
            </a:r>
            <a:r>
              <a:rPr dirty="0" sz="2800"/>
              <a:t>primary</a:t>
            </a:r>
            <a:r>
              <a:rPr dirty="0" sz="2800" spc="-15"/>
              <a:t> </a:t>
            </a:r>
            <a:r>
              <a:rPr dirty="0" sz="2800"/>
              <a:t>endpoint</a:t>
            </a:r>
            <a:r>
              <a:rPr dirty="0" sz="2800" spc="-15"/>
              <a:t> </a:t>
            </a:r>
            <a:r>
              <a:rPr dirty="0" sz="2800"/>
              <a:t>–</a:t>
            </a:r>
            <a:r>
              <a:rPr dirty="0" sz="2800" spc="-5"/>
              <a:t> </a:t>
            </a:r>
            <a:r>
              <a:rPr dirty="0" sz="2800"/>
              <a:t>180-day</a:t>
            </a:r>
            <a:r>
              <a:rPr dirty="0" sz="2800" spc="-15"/>
              <a:t> </a:t>
            </a:r>
            <a:r>
              <a:rPr dirty="0" sz="2800"/>
              <a:t>all-</a:t>
            </a:r>
            <a:r>
              <a:rPr dirty="0" sz="2800" spc="-10"/>
              <a:t>cause </a:t>
            </a:r>
            <a:r>
              <a:rPr dirty="0" sz="2800"/>
              <a:t>mortality</a:t>
            </a:r>
            <a:r>
              <a:rPr dirty="0" sz="2800" spc="-45"/>
              <a:t> </a:t>
            </a:r>
            <a:r>
              <a:rPr dirty="0" sz="2800"/>
              <a:t>and</a:t>
            </a:r>
            <a:r>
              <a:rPr dirty="0" sz="2800" spc="-30"/>
              <a:t> </a:t>
            </a:r>
            <a:r>
              <a:rPr dirty="0" sz="2800"/>
              <a:t>adjudicated</a:t>
            </a:r>
            <a:r>
              <a:rPr dirty="0" sz="2800" spc="-30"/>
              <a:t> </a:t>
            </a:r>
            <a:r>
              <a:rPr dirty="0" sz="2800"/>
              <a:t>HF</a:t>
            </a:r>
            <a:r>
              <a:rPr dirty="0" sz="2800" spc="-25"/>
              <a:t> </a:t>
            </a:r>
            <a:r>
              <a:rPr dirty="0" sz="2800" spc="-10"/>
              <a:t>rehospitalization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5292079" y="2321665"/>
            <a:ext cx="3679190" cy="117602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130175" marR="234950">
              <a:lnSpc>
                <a:spcPts val="1900"/>
              </a:lnSpc>
              <a:spcBef>
                <a:spcPts val="335"/>
              </a:spcBef>
            </a:pPr>
            <a:r>
              <a:rPr dirty="0" sz="1600">
                <a:latin typeface="Calibri"/>
                <a:cs typeface="Calibri"/>
              </a:rPr>
              <a:t>Significant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difference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inhospital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death (</a:t>
            </a:r>
            <a:r>
              <a:rPr dirty="0" sz="1600" spc="-10" i="1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=0.0192)</a:t>
            </a:r>
            <a:endParaRPr sz="1600">
              <a:latin typeface="Calibri"/>
              <a:cs typeface="Calibri"/>
            </a:endParaRPr>
          </a:p>
          <a:p>
            <a:pPr marL="415290" indent="-285115">
              <a:lnSpc>
                <a:spcPct val="100000"/>
              </a:lnSpc>
              <a:spcBef>
                <a:spcPts val="320"/>
              </a:spcBef>
              <a:buClr>
                <a:srgbClr val="C00000"/>
              </a:buClr>
              <a:buFont typeface="Arial"/>
              <a:buChar char="•"/>
              <a:tabLst>
                <a:tab pos="415290" algn="l"/>
              </a:tabLst>
            </a:pPr>
            <a:r>
              <a:rPr dirty="0" sz="1600">
                <a:latin typeface="Calibri"/>
                <a:cs typeface="Calibri"/>
              </a:rPr>
              <a:t>Natriuresis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guided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therapy: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1.4%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(n=2)</a:t>
            </a:r>
            <a:endParaRPr sz="1600">
              <a:latin typeface="Calibri"/>
              <a:cs typeface="Calibri"/>
            </a:endParaRPr>
          </a:p>
          <a:p>
            <a:pPr marL="415290" indent="-285115">
              <a:lnSpc>
                <a:spcPct val="100000"/>
              </a:lnSpc>
              <a:spcBef>
                <a:spcPts val="384"/>
              </a:spcBef>
              <a:buClr>
                <a:srgbClr val="C00000"/>
              </a:buClr>
              <a:buFont typeface="Arial"/>
              <a:buChar char="•"/>
              <a:tabLst>
                <a:tab pos="415290" algn="l"/>
              </a:tabLst>
            </a:pPr>
            <a:r>
              <a:rPr dirty="0" sz="1600">
                <a:latin typeface="Calibri"/>
                <a:cs typeface="Calibri"/>
              </a:rPr>
              <a:t>Standard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care: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7.5%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(n=14)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5093" y="1194073"/>
            <a:ext cx="4711065" cy="3430904"/>
            <a:chOff x="315093" y="1194073"/>
            <a:chExt cx="4711065" cy="343090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17" y="1203598"/>
              <a:ext cx="4691954" cy="341184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093" y="1194073"/>
              <a:ext cx="4711004" cy="343089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19855" y="1198835"/>
              <a:ext cx="4701540" cy="3421379"/>
            </a:xfrm>
            <a:custGeom>
              <a:avLst/>
              <a:gdLst/>
              <a:ahLst/>
              <a:cxnLst/>
              <a:rect l="l" t="t" r="r" b="b"/>
              <a:pathLst>
                <a:path w="4701540" h="3421379">
                  <a:moveTo>
                    <a:pt x="0" y="0"/>
                  </a:moveTo>
                  <a:lnTo>
                    <a:pt x="4701479" y="0"/>
                  </a:lnTo>
                  <a:lnTo>
                    <a:pt x="4701479" y="3421369"/>
                  </a:lnTo>
                  <a:lnTo>
                    <a:pt x="0" y="34213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10" name="object 10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1351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Results–</a:t>
            </a:r>
            <a:r>
              <a:rPr dirty="0" spc="-40"/>
              <a:t> </a:t>
            </a:r>
            <a:r>
              <a:rPr dirty="0"/>
              <a:t>secondary</a:t>
            </a:r>
            <a:r>
              <a:rPr dirty="0" spc="-45"/>
              <a:t> </a:t>
            </a:r>
            <a:r>
              <a:rPr dirty="0" spc="-10"/>
              <a:t>endpoints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634483" y="1498796"/>
            <a:ext cx="4448175" cy="3171190"/>
            <a:chOff x="4634483" y="1498796"/>
            <a:chExt cx="4448175" cy="31711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4007" y="1508321"/>
              <a:ext cx="4428890" cy="31516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639245" y="1503559"/>
              <a:ext cx="4438650" cy="3161665"/>
            </a:xfrm>
            <a:custGeom>
              <a:avLst/>
              <a:gdLst/>
              <a:ahLst/>
              <a:cxnLst/>
              <a:rect l="l" t="t" r="r" b="b"/>
              <a:pathLst>
                <a:path w="4438650" h="3161665">
                  <a:moveTo>
                    <a:pt x="0" y="0"/>
                  </a:moveTo>
                  <a:lnTo>
                    <a:pt x="4438415" y="0"/>
                  </a:lnTo>
                  <a:lnTo>
                    <a:pt x="4438415" y="3161185"/>
                  </a:lnTo>
                  <a:lnTo>
                    <a:pt x="0" y="31611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630352" y="975178"/>
            <a:ext cx="1368425" cy="33909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255904">
              <a:lnSpc>
                <a:spcPct val="100000"/>
              </a:lnSpc>
              <a:spcBef>
                <a:spcPts val="250"/>
              </a:spcBef>
            </a:pPr>
            <a:r>
              <a:rPr dirty="0" sz="1600" spc="-10">
                <a:latin typeface="Calibri"/>
                <a:cs typeface="Calibri"/>
              </a:rPr>
              <a:t>Natriuresis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74376" y="970658"/>
            <a:ext cx="1368425" cy="33909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376555">
              <a:lnSpc>
                <a:spcPct val="100000"/>
              </a:lnSpc>
              <a:spcBef>
                <a:spcPts val="260"/>
              </a:spcBef>
            </a:pPr>
            <a:r>
              <a:rPr dirty="0" sz="1600" spc="-10">
                <a:latin typeface="Calibri"/>
                <a:cs typeface="Calibri"/>
              </a:rPr>
              <a:t>Diuresis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7332" y="1498796"/>
            <a:ext cx="4534535" cy="3171190"/>
            <a:chOff x="47332" y="1498796"/>
            <a:chExt cx="4534535" cy="317119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56" y="1508322"/>
              <a:ext cx="4515143" cy="315165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094" y="1503559"/>
              <a:ext cx="4525010" cy="3161665"/>
            </a:xfrm>
            <a:custGeom>
              <a:avLst/>
              <a:gdLst/>
              <a:ahLst/>
              <a:cxnLst/>
              <a:rect l="l" t="t" r="r" b="b"/>
              <a:pathLst>
                <a:path w="4525010" h="3161665">
                  <a:moveTo>
                    <a:pt x="0" y="0"/>
                  </a:moveTo>
                  <a:lnTo>
                    <a:pt x="4524668" y="0"/>
                  </a:lnTo>
                  <a:lnTo>
                    <a:pt x="4524668" y="3161185"/>
                  </a:lnTo>
                  <a:lnTo>
                    <a:pt x="0" y="31611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7735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other</a:t>
            </a:r>
            <a:r>
              <a:rPr dirty="0" spc="-15"/>
              <a:t> </a:t>
            </a:r>
            <a:r>
              <a:rPr dirty="0"/>
              <a:t>secondary</a:t>
            </a:r>
            <a:r>
              <a:rPr dirty="0" spc="-20"/>
              <a:t> </a:t>
            </a:r>
            <a:r>
              <a:rPr dirty="0" spc="-10"/>
              <a:t>endpoints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4749" y="1760062"/>
          <a:ext cx="8870950" cy="1968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1090"/>
                <a:gridCol w="2152650"/>
                <a:gridCol w="1833880"/>
                <a:gridCol w="1157604"/>
              </a:tblGrid>
              <a:tr h="438784">
                <a:tc gridSpan="2">
                  <a:txBody>
                    <a:bodyPr/>
                    <a:lstStyle/>
                    <a:p>
                      <a:pPr marL="3380104">
                        <a:lnSpc>
                          <a:spcPts val="185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Natriuresis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guided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therapy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solidFill>
                      <a:srgbClr val="AE102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ts val="185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855"/>
                        </a:lnSpc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solidFill>
                      <a:srgbClr val="AE1022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42545">
                        <a:lnSpc>
                          <a:spcPts val="1785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16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stay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(days)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ts val="178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[5-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9]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ts val="178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[5-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10]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785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0.1436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42545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failure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rehospitalization 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ts val="182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17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(25)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1440">
                        <a:lnSpc>
                          <a:spcPts val="182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17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(26)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0.8904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254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180-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all-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cause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mortality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ts val="182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19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(29)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1440">
                        <a:lnSpc>
                          <a:spcPts val="182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21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(33)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0.6369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 gridSpan="4">
                  <a:txBody>
                    <a:bodyPr/>
                    <a:lstStyle/>
                    <a:p>
                      <a:pPr marL="4254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Percentage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change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 b="1">
                          <a:latin typeface="Calibri"/>
                          <a:cs typeface="Calibri"/>
                        </a:rPr>
                        <a:t>NT-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proBNP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algn="r" marR="364490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48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hours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6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[-48-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12]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6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[-41-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17]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0.4351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r" marR="364490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72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hours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6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[-61-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0]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6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[-58-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8]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0.7881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5" name="object 5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8402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50"/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safety</a:t>
            </a:r>
            <a:r>
              <a:rPr dirty="0" spc="-45"/>
              <a:t> </a:t>
            </a:r>
            <a:r>
              <a:rPr dirty="0" spc="-10"/>
              <a:t>endpoints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4749" y="1157284"/>
          <a:ext cx="8870950" cy="317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7120"/>
                <a:gridCol w="1828800"/>
                <a:gridCol w="2009139"/>
                <a:gridCol w="1319529"/>
              </a:tblGrid>
              <a:tr h="497205">
                <a:tc gridSpan="2">
                  <a:txBody>
                    <a:bodyPr/>
                    <a:lstStyle/>
                    <a:p>
                      <a:pPr marL="4064635" marR="287020" indent="-441959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Natriuresis</a:t>
                      </a:r>
                      <a:r>
                        <a:rPr dirty="0" sz="16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guided therapy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9525">
                      <a:solidFill>
                        <a:srgbClr val="AE0C1E"/>
                      </a:solidFill>
                      <a:prstDash val="solid"/>
                    </a:lnL>
                    <a:solidFill>
                      <a:srgbClr val="AE102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185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E10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ts val="1850"/>
                        </a:lnSpc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solidFill>
                      <a:srgbClr val="AE1022"/>
                    </a:solidFill>
                  </a:tcPr>
                </a:tc>
              </a:tr>
              <a:tr h="238760">
                <a:tc gridSpan="4">
                  <a:txBody>
                    <a:bodyPr/>
                    <a:lstStyle/>
                    <a:p>
                      <a:pPr marL="68580">
                        <a:lnSpc>
                          <a:spcPts val="1775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Safety</a:t>
                      </a:r>
                      <a:r>
                        <a:rPr dirty="0" sz="16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endpoints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Serious</a:t>
                      </a:r>
                      <a:r>
                        <a:rPr dirty="0" sz="16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adverse</a:t>
                      </a:r>
                      <a:r>
                        <a:rPr dirty="0" sz="16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events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083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40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(60)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44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(70)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814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0.5799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Adverse</a:t>
                      </a:r>
                      <a:r>
                        <a:rPr dirty="0" sz="16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events</a:t>
                      </a:r>
                      <a:r>
                        <a:rPr dirty="0" sz="16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083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57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(86)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60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(96)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814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0.7180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 gridSpan="4"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Renal</a:t>
                      </a:r>
                      <a:r>
                        <a:rPr dirty="0" sz="16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safety</a:t>
                      </a:r>
                      <a:r>
                        <a:rPr dirty="0" sz="16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events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ts val="180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Doubling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serum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creatinine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24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hours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083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814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1.0000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ts val="180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Doubling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serum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creatinine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48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hours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083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814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1.0000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 gridSpan="4"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Prespecified</a:t>
                      </a:r>
                      <a:r>
                        <a:rPr dirty="0" sz="16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AE’s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Worsening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failure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083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(9)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9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(15)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814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0.3689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6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worsening</a:t>
                      </a:r>
                      <a:r>
                        <a:rPr dirty="0" sz="16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renal</a:t>
                      </a:r>
                      <a:r>
                        <a:rPr dirty="0" sz="16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function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(%(n))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083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814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1.0000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5" name="object 5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58314">
              <a:lnSpc>
                <a:spcPct val="100000"/>
              </a:lnSpc>
              <a:spcBef>
                <a:spcPts val="100"/>
              </a:spcBef>
            </a:pPr>
            <a:r>
              <a:rPr dirty="0"/>
              <a:t>Strengths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743204"/>
            <a:ext cx="8341359" cy="367284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820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>
                <a:latin typeface="Calibri"/>
                <a:cs typeface="Calibri"/>
              </a:rPr>
              <a:t>Single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center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study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Netherlands</a:t>
            </a:r>
            <a:endParaRPr sz="24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>
                <a:latin typeface="Calibri"/>
                <a:cs typeface="Calibri"/>
              </a:rPr>
              <a:t>Open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label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design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112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>
                <a:latin typeface="Calibri"/>
                <a:cs typeface="Calibri"/>
              </a:rPr>
              <a:t>Natriuresis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values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standard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group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blinded</a:t>
            </a:r>
            <a:endParaRPr sz="20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120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>
                <a:latin typeface="Calibri"/>
                <a:cs typeface="Calibri"/>
              </a:rPr>
              <a:t>Heart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failure</a:t>
            </a:r>
            <a:r>
              <a:rPr dirty="0" sz="2000" spc="-10">
                <a:latin typeface="Calibri"/>
                <a:cs typeface="Calibri"/>
              </a:rPr>
              <a:t> rehospitalizations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-10">
                <a:latin typeface="Calibri"/>
                <a:cs typeface="Calibri"/>
              </a:rPr>
              <a:t> adjudicated</a:t>
            </a:r>
            <a:endParaRPr sz="20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120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>
                <a:latin typeface="Calibri"/>
                <a:cs typeface="Calibri"/>
              </a:rPr>
              <a:t>Primary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endpoint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analyses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performed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independent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statistician</a:t>
            </a:r>
            <a:endParaRPr sz="20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00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>
                <a:latin typeface="Calibri"/>
                <a:cs typeface="Calibri"/>
              </a:rPr>
              <a:t>Pragmatic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trial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112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>
                <a:latin typeface="Calibri"/>
                <a:cs typeface="Calibri"/>
              </a:rPr>
              <a:t>Incorporation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electronic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health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record</a:t>
            </a:r>
            <a:endParaRPr sz="20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120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>
                <a:latin typeface="Calibri"/>
                <a:cs typeface="Calibri"/>
              </a:rPr>
              <a:t>Swift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enrollment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generalizable,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all-</a:t>
            </a:r>
            <a:r>
              <a:rPr dirty="0" sz="2000" spc="-20">
                <a:latin typeface="Calibri"/>
                <a:cs typeface="Calibri"/>
              </a:rPr>
              <a:t>comer,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acute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heart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failure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population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5" name="object 5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923035"/>
            <a:ext cx="8190865" cy="23723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3675" marR="5080" indent="-180975">
              <a:lnSpc>
                <a:spcPct val="100800"/>
              </a:lnSpc>
              <a:spcBef>
                <a:spcPts val="7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PUSH-</a:t>
            </a:r>
            <a:r>
              <a:rPr dirty="0" sz="2400">
                <a:latin typeface="Calibri"/>
                <a:cs typeface="Calibri"/>
              </a:rPr>
              <a:t>AHF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trial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showed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10">
                <a:latin typeface="Calibri"/>
                <a:cs typeface="Calibri"/>
              </a:rPr>
              <a:t> natriuresis-</a:t>
            </a:r>
            <a:r>
              <a:rPr dirty="0" sz="2400">
                <a:latin typeface="Calibri"/>
                <a:cs typeface="Calibri"/>
              </a:rPr>
              <a:t>guided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diuretic </a:t>
            </a:r>
            <a:r>
              <a:rPr dirty="0" sz="2400">
                <a:latin typeface="Calibri"/>
                <a:cs typeface="Calibri"/>
              </a:rPr>
              <a:t>therapy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improved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natriuresis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diuresis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patients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acute </a:t>
            </a:r>
            <a:r>
              <a:rPr dirty="0" sz="2400">
                <a:latin typeface="Calibri"/>
                <a:cs typeface="Calibri"/>
              </a:rPr>
              <a:t>heart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failure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without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affecting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180-</a:t>
            </a:r>
            <a:r>
              <a:rPr dirty="0" sz="2400">
                <a:latin typeface="Calibri"/>
                <a:cs typeface="Calibri"/>
              </a:rPr>
              <a:t>day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outcomes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193675" marR="227965" indent="-180975">
              <a:lnSpc>
                <a:spcPct val="100800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 spc="-10">
                <a:latin typeface="Calibri"/>
                <a:cs typeface="Calibri"/>
              </a:rPr>
              <a:t>Natriuresis-</a:t>
            </a:r>
            <a:r>
              <a:rPr dirty="0" sz="2400">
                <a:latin typeface="Calibri"/>
                <a:cs typeface="Calibri"/>
              </a:rPr>
              <a:t>guided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therapy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safe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renal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cardiac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events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5" name="object 5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7932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dirty="0" spc="-30"/>
              <a:t> </a:t>
            </a:r>
            <a:r>
              <a:rPr dirty="0" spc="-10"/>
              <a:t>implications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923035"/>
            <a:ext cx="8094980" cy="31102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3675" marR="9525" indent="-180975">
              <a:lnSpc>
                <a:spcPct val="100800"/>
              </a:lnSpc>
              <a:spcBef>
                <a:spcPts val="7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results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PUSH-</a:t>
            </a:r>
            <a:r>
              <a:rPr dirty="0" sz="2400">
                <a:latin typeface="Calibri"/>
                <a:cs typeface="Calibri"/>
              </a:rPr>
              <a:t>AHF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trial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directly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implementable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as </a:t>
            </a:r>
            <a:r>
              <a:rPr dirty="0" sz="2400">
                <a:latin typeface="Calibri"/>
                <a:cs typeface="Calibri"/>
              </a:rPr>
              <a:t>spot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urinary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sodium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values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easy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obtain,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inexpensive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and </a:t>
            </a:r>
            <a:r>
              <a:rPr dirty="0" sz="2400">
                <a:latin typeface="Calibri"/>
                <a:cs typeface="Calibri"/>
              </a:rPr>
              <a:t>widely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available,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medications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treatment algorithm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algn="just" marL="193675" marR="5080" indent="-180975">
              <a:lnSpc>
                <a:spcPct val="100800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Our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results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underscore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repeated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spot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urinary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sodium </a:t>
            </a:r>
            <a:r>
              <a:rPr dirty="0" sz="2400">
                <a:latin typeface="Calibri"/>
                <a:cs typeface="Calibri"/>
              </a:rPr>
              <a:t>assessments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personalized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treatment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targets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proposed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by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ESC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guidelines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5" name="object 5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2217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55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/>
              <a:t>Co-primary</a:t>
            </a:r>
            <a:r>
              <a:rPr dirty="0" spc="-35"/>
              <a:t> </a:t>
            </a:r>
            <a:r>
              <a:rPr dirty="0" spc="-10"/>
              <a:t>investigator:</a:t>
            </a:r>
            <a:r>
              <a:rPr dirty="0" spc="-35"/>
              <a:t> </a:t>
            </a:r>
            <a:r>
              <a:rPr dirty="0"/>
              <a:t>K.</a:t>
            </a:r>
            <a:r>
              <a:rPr dirty="0" spc="-40"/>
              <a:t> </a:t>
            </a:r>
            <a:r>
              <a:rPr dirty="0" spc="-10"/>
              <a:t>Damman</a:t>
            </a:r>
          </a:p>
          <a:p>
            <a:pPr marL="193675" marR="5080" indent="-180975">
              <a:lnSpc>
                <a:spcPct val="102699"/>
              </a:lnSpc>
              <a:spcBef>
                <a:spcPts val="38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/>
              <a:t>Steering</a:t>
            </a:r>
            <a:r>
              <a:rPr dirty="0" spc="-85"/>
              <a:t> </a:t>
            </a:r>
            <a:r>
              <a:rPr dirty="0"/>
              <a:t>committee:</a:t>
            </a:r>
            <a:r>
              <a:rPr dirty="0" spc="-35"/>
              <a:t> </a:t>
            </a:r>
            <a:r>
              <a:rPr dirty="0" spc="-140"/>
              <a:t>P.</a:t>
            </a:r>
            <a:r>
              <a:rPr dirty="0" spc="-5"/>
              <a:t> </a:t>
            </a:r>
            <a:r>
              <a:rPr dirty="0"/>
              <a:t>van</a:t>
            </a:r>
            <a:r>
              <a:rPr dirty="0" spc="-45"/>
              <a:t> </a:t>
            </a:r>
            <a:r>
              <a:rPr dirty="0"/>
              <a:t>der</a:t>
            </a:r>
            <a:r>
              <a:rPr dirty="0" spc="-40"/>
              <a:t> </a:t>
            </a:r>
            <a:r>
              <a:rPr dirty="0" spc="-20"/>
              <a:t>Meer,</a:t>
            </a:r>
            <a:r>
              <a:rPr dirty="0" spc="-35"/>
              <a:t> </a:t>
            </a:r>
            <a:r>
              <a:rPr dirty="0"/>
              <a:t>I.E.</a:t>
            </a:r>
            <a:r>
              <a:rPr dirty="0" spc="-45"/>
              <a:t> </a:t>
            </a:r>
            <a:r>
              <a:rPr dirty="0"/>
              <a:t>Beldhuis,</a:t>
            </a:r>
            <a:r>
              <a:rPr dirty="0" spc="-35"/>
              <a:t> </a:t>
            </a:r>
            <a:r>
              <a:rPr dirty="0"/>
              <a:t>J.A.</a:t>
            </a:r>
            <a:r>
              <a:rPr dirty="0" spc="-40"/>
              <a:t> </a:t>
            </a:r>
            <a:r>
              <a:rPr dirty="0" spc="-10"/>
              <a:t>Krikken,</a:t>
            </a:r>
            <a:r>
              <a:rPr dirty="0" spc="-35"/>
              <a:t> </a:t>
            </a:r>
            <a:r>
              <a:rPr dirty="0" spc="-20"/>
              <a:t>J.E. </a:t>
            </a:r>
            <a:r>
              <a:rPr dirty="0" spc="-25"/>
              <a:t>Coster,</a:t>
            </a:r>
            <a:r>
              <a:rPr dirty="0" spc="-60"/>
              <a:t> </a:t>
            </a:r>
            <a:r>
              <a:rPr dirty="0" spc="-105"/>
              <a:t>W.</a:t>
            </a:r>
            <a:r>
              <a:rPr dirty="0" spc="-20"/>
              <a:t> </a:t>
            </a:r>
            <a:r>
              <a:rPr dirty="0"/>
              <a:t>Nieuwland,</a:t>
            </a:r>
            <a:r>
              <a:rPr dirty="0" spc="-30"/>
              <a:t> </a:t>
            </a:r>
            <a:r>
              <a:rPr dirty="0"/>
              <a:t>D.J.</a:t>
            </a:r>
            <a:r>
              <a:rPr dirty="0" spc="-40"/>
              <a:t> </a:t>
            </a:r>
            <a:r>
              <a:rPr dirty="0"/>
              <a:t>van</a:t>
            </a:r>
            <a:r>
              <a:rPr dirty="0" spc="-35"/>
              <a:t> </a:t>
            </a:r>
            <a:r>
              <a:rPr dirty="0" spc="-10"/>
              <a:t>Veldhuisen,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A.A.</a:t>
            </a:r>
            <a:r>
              <a:rPr dirty="0" spc="-35"/>
              <a:t> </a:t>
            </a:r>
            <a:r>
              <a:rPr dirty="0" spc="-10"/>
              <a:t>Voors</a:t>
            </a:r>
          </a:p>
          <a:p>
            <a:pPr marL="193040" indent="-180340">
              <a:lnSpc>
                <a:spcPct val="100000"/>
              </a:lnSpc>
              <a:spcBef>
                <a:spcPts val="45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/>
              <a:t>Independent</a:t>
            </a:r>
            <a:r>
              <a:rPr dirty="0" spc="-50"/>
              <a:t> </a:t>
            </a:r>
            <a:r>
              <a:rPr dirty="0" spc="-10"/>
              <a:t>statistician:</a:t>
            </a:r>
            <a:r>
              <a:rPr dirty="0" spc="-40"/>
              <a:t> </a:t>
            </a:r>
            <a:r>
              <a:rPr dirty="0"/>
              <a:t>D.</a:t>
            </a:r>
            <a:r>
              <a:rPr dirty="0" spc="-55"/>
              <a:t> </a:t>
            </a:r>
            <a:r>
              <a:rPr dirty="0" spc="-10"/>
              <a:t>Postmus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2590" y="3274060"/>
            <a:ext cx="7900034" cy="7023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93675" marR="5080" indent="-180975">
              <a:lnSpc>
                <a:spcPct val="101800"/>
              </a:lnSpc>
              <a:spcBef>
                <a:spcPts val="5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200" b="1">
                <a:latin typeface="Calibri"/>
                <a:cs typeface="Calibri"/>
              </a:rPr>
              <a:t>We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thank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patients,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physicians,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nurses,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and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monitor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involved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25" b="1">
                <a:latin typeface="Calibri"/>
                <a:cs typeface="Calibri"/>
              </a:rPr>
              <a:t>in </a:t>
            </a: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trial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105381" y="3695999"/>
            <a:ext cx="2870835" cy="1312545"/>
            <a:chOff x="6105381" y="3695999"/>
            <a:chExt cx="2870835" cy="13125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5381" y="3695999"/>
              <a:ext cx="2865753" cy="112014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884368" y="4659982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84368" y="4659982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8257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Disclosures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923035"/>
            <a:ext cx="7475220" cy="11309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3675" marR="5080" indent="-180975">
              <a:lnSpc>
                <a:spcPct val="100800"/>
              </a:lnSpc>
              <a:spcBef>
                <a:spcPts val="7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 spc="-10">
                <a:latin typeface="Calibri"/>
                <a:cs typeface="Calibri"/>
              </a:rPr>
              <a:t>Investigator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initiated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trial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funded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Netherlands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Heart Foundation</a:t>
            </a:r>
            <a:endParaRPr sz="2400">
              <a:latin typeface="Calibri"/>
              <a:cs typeface="Calibri"/>
            </a:endParaRPr>
          </a:p>
          <a:p>
            <a:pPr lvl="1" marL="459105" indent="-179070">
              <a:lnSpc>
                <a:spcPct val="100000"/>
              </a:lnSpc>
              <a:spcBef>
                <a:spcPts val="52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industry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funding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111022" y="3675969"/>
            <a:ext cx="2865755" cy="1332865"/>
            <a:chOff x="6111022" y="3675969"/>
            <a:chExt cx="2865755" cy="13328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022" y="3675969"/>
              <a:ext cx="2865754" cy="112014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9587"/>
            <a:ext cx="46297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Now</a:t>
            </a:r>
            <a:r>
              <a:rPr dirty="0" spc="-20"/>
              <a:t> </a:t>
            </a:r>
            <a:r>
              <a:rPr dirty="0"/>
              <a:t>online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 i="1">
                <a:latin typeface="Calibri"/>
                <a:cs typeface="Calibri"/>
              </a:rPr>
              <a:t>Nature</a:t>
            </a:r>
            <a:r>
              <a:rPr dirty="0" spc="-10" i="1">
                <a:latin typeface="Calibri"/>
                <a:cs typeface="Calibri"/>
              </a:rPr>
              <a:t> Medicine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33691" y="4823459"/>
            <a:ext cx="1814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  <a:hlinkClick r:id="rId2"/>
              </a:rPr>
              <a:t>j.m.ter.maaten@umcg.nl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986" y="843558"/>
            <a:ext cx="8428477" cy="36724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349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898651"/>
            <a:ext cx="8311515" cy="3564254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93675" marR="21590" indent="-180975">
              <a:lnSpc>
                <a:spcPts val="2590"/>
              </a:lnSpc>
              <a:spcBef>
                <a:spcPts val="42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acute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heart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failure,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treatment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congestion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loop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diuretics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remained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unchanged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last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50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years.</a:t>
            </a:r>
            <a:endParaRPr sz="2400">
              <a:latin typeface="Calibri"/>
              <a:cs typeface="Calibri"/>
            </a:endParaRPr>
          </a:p>
          <a:p>
            <a:pPr marL="193040" indent="-180340">
              <a:lnSpc>
                <a:spcPts val="2735"/>
              </a:lnSpc>
              <a:spcBef>
                <a:spcPts val="109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>
                <a:latin typeface="Calibri"/>
                <a:cs typeface="Calibri"/>
              </a:rPr>
              <a:t>Adequate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quick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congestion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relief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remains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difficult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this</a:t>
            </a:r>
            <a:endParaRPr sz="2400">
              <a:latin typeface="Calibri"/>
              <a:cs typeface="Calibri"/>
            </a:endParaRPr>
          </a:p>
          <a:p>
            <a:pPr marL="193675">
              <a:lnSpc>
                <a:spcPts val="2735"/>
              </a:lnSpc>
            </a:pPr>
            <a:r>
              <a:rPr dirty="0" sz="2400" spc="-10" b="1">
                <a:latin typeface="Calibri"/>
                <a:cs typeface="Calibri"/>
              </a:rPr>
              <a:t>one-</a:t>
            </a:r>
            <a:r>
              <a:rPr dirty="0" sz="2400" spc="-20" b="1">
                <a:latin typeface="Calibri"/>
                <a:cs typeface="Calibri"/>
              </a:rPr>
              <a:t>size-</a:t>
            </a:r>
            <a:r>
              <a:rPr dirty="0" sz="2400" b="1">
                <a:latin typeface="Calibri"/>
                <a:cs typeface="Calibri"/>
              </a:rPr>
              <a:t>fits-all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approach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falls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short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great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number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patients</a:t>
            </a:r>
            <a:endParaRPr sz="2400">
              <a:latin typeface="Calibri"/>
              <a:cs typeface="Calibri"/>
            </a:endParaRPr>
          </a:p>
          <a:p>
            <a:pPr marL="193675" marR="967740" indent="-180975">
              <a:lnSpc>
                <a:spcPts val="2590"/>
              </a:lnSpc>
              <a:spcBef>
                <a:spcPts val="145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personalized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treatment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approach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urgently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needed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improve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effective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decongestion</a:t>
            </a:r>
            <a:endParaRPr sz="2400">
              <a:latin typeface="Calibri"/>
              <a:cs typeface="Calibri"/>
            </a:endParaRPr>
          </a:p>
          <a:p>
            <a:pPr marL="193675" marR="324485" indent="-180975">
              <a:lnSpc>
                <a:spcPts val="2590"/>
              </a:lnSpc>
              <a:spcBef>
                <a:spcPts val="142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 b="1">
                <a:latin typeface="Calibri"/>
                <a:cs typeface="Calibri"/>
              </a:rPr>
              <a:t>Urinary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sodium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(natriuresis)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suggested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potential </a:t>
            </a:r>
            <a:r>
              <a:rPr dirty="0" sz="2400">
                <a:latin typeface="Calibri"/>
                <a:cs typeface="Calibri"/>
              </a:rPr>
              <a:t>marker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guide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diuretic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therapy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already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been </a:t>
            </a:r>
            <a:r>
              <a:rPr dirty="0" sz="2400" spc="-10">
                <a:latin typeface="Calibri"/>
                <a:cs typeface="Calibri"/>
              </a:rPr>
              <a:t>incorporated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guidelines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4810">
              <a:lnSpc>
                <a:spcPct val="100000"/>
              </a:lnSpc>
              <a:spcBef>
                <a:spcPts val="100"/>
              </a:spcBef>
            </a:pPr>
            <a:r>
              <a:rPr dirty="0"/>
              <a:t>Aim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design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the </a:t>
            </a:r>
            <a:r>
              <a:rPr dirty="0" spc="-10"/>
              <a:t>trial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936244"/>
            <a:ext cx="7691755" cy="66040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PUSH-</a:t>
            </a:r>
            <a:r>
              <a:rPr dirty="0" sz="2200">
                <a:latin typeface="Calibri"/>
                <a:cs typeface="Calibri"/>
              </a:rPr>
              <a:t>AHF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trial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aimed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investigate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effectiveness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safety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of </a:t>
            </a:r>
            <a:r>
              <a:rPr dirty="0" sz="2000" b="1">
                <a:latin typeface="Calibri"/>
                <a:cs typeface="Calibri"/>
              </a:rPr>
              <a:t>natriuresis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guided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diuretic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therapy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acute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heart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failure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590" y="2371851"/>
            <a:ext cx="8291195" cy="179133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25"/>
              </a:spcBef>
            </a:pPr>
            <a:r>
              <a:rPr dirty="0" sz="2200">
                <a:latin typeface="Calibri"/>
                <a:cs typeface="Calibri"/>
              </a:rPr>
              <a:t>Pragmatic,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prospective,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single-</a:t>
            </a:r>
            <a:r>
              <a:rPr dirty="0" sz="2200" spc="-25">
                <a:latin typeface="Calibri"/>
                <a:cs typeface="Calibri"/>
              </a:rPr>
              <a:t>center,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open-</a:t>
            </a:r>
            <a:r>
              <a:rPr dirty="0" sz="2200">
                <a:latin typeface="Calibri"/>
                <a:cs typeface="Calibri"/>
              </a:rPr>
              <a:t>label,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randomized,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controlled </a:t>
            </a:r>
            <a:r>
              <a:rPr dirty="0" sz="2200">
                <a:latin typeface="Calibri"/>
                <a:cs typeface="Calibri"/>
              </a:rPr>
              <a:t>clinical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trial</a:t>
            </a:r>
            <a:endParaRPr sz="2200">
              <a:latin typeface="Calibri"/>
              <a:cs typeface="Calibri"/>
            </a:endParaRPr>
          </a:p>
          <a:p>
            <a:pPr marL="459105" indent="-179070">
              <a:lnSpc>
                <a:spcPct val="100000"/>
              </a:lnSpc>
              <a:spcBef>
                <a:spcPts val="484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 spc="-10">
                <a:latin typeface="Calibri"/>
                <a:cs typeface="Calibri"/>
              </a:rPr>
              <a:t>Investigator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initiated</a:t>
            </a:r>
            <a:endParaRPr sz="2000">
              <a:latin typeface="Calibri"/>
              <a:cs typeface="Calibri"/>
            </a:endParaRPr>
          </a:p>
          <a:p>
            <a:pPr marL="459105" indent="-179070">
              <a:lnSpc>
                <a:spcPct val="100000"/>
              </a:lnSpc>
              <a:spcBef>
                <a:spcPts val="409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>
                <a:latin typeface="Calibri"/>
                <a:cs typeface="Calibri"/>
              </a:rPr>
              <a:t>Enrolment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between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February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2021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November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2022</a:t>
            </a:r>
            <a:endParaRPr sz="2000">
              <a:latin typeface="Calibri"/>
              <a:cs typeface="Calibri"/>
            </a:endParaRPr>
          </a:p>
          <a:p>
            <a:pPr marL="459105" indent="-179070">
              <a:lnSpc>
                <a:spcPct val="100000"/>
              </a:lnSpc>
              <a:spcBef>
                <a:spcPts val="50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 spc="-10">
                <a:latin typeface="Calibri"/>
                <a:cs typeface="Calibri"/>
              </a:rPr>
              <a:t>180-</a:t>
            </a:r>
            <a:r>
              <a:rPr dirty="0" sz="2000">
                <a:latin typeface="Calibri"/>
                <a:cs typeface="Calibri"/>
              </a:rPr>
              <a:t>days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follow-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telephone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call)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7" name="object 7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6158"/>
            <a:ext cx="9144000" cy="4852670"/>
            <a:chOff x="0" y="156158"/>
            <a:chExt cx="9144000" cy="48526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7515"/>
              <a:ext cx="9143999" cy="388491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51510" y="920521"/>
              <a:ext cx="8569325" cy="3667760"/>
            </a:xfrm>
            <a:custGeom>
              <a:avLst/>
              <a:gdLst/>
              <a:ahLst/>
              <a:cxnLst/>
              <a:rect l="l" t="t" r="r" b="b"/>
              <a:pathLst>
                <a:path w="8569325" h="3667760">
                  <a:moveTo>
                    <a:pt x="3239274" y="2528544"/>
                  </a:moveTo>
                  <a:lnTo>
                    <a:pt x="0" y="2528544"/>
                  </a:lnTo>
                  <a:lnTo>
                    <a:pt x="0" y="3667455"/>
                  </a:lnTo>
                  <a:lnTo>
                    <a:pt x="3239274" y="3667455"/>
                  </a:lnTo>
                  <a:lnTo>
                    <a:pt x="3239274" y="2528544"/>
                  </a:lnTo>
                  <a:close/>
                </a:path>
                <a:path w="8569325" h="3667760">
                  <a:moveTo>
                    <a:pt x="8352930" y="0"/>
                  </a:moveTo>
                  <a:lnTo>
                    <a:pt x="3816426" y="0"/>
                  </a:lnTo>
                  <a:lnTo>
                    <a:pt x="3816426" y="1507223"/>
                  </a:lnTo>
                  <a:lnTo>
                    <a:pt x="8352930" y="1507223"/>
                  </a:lnTo>
                  <a:lnTo>
                    <a:pt x="8352930" y="0"/>
                  </a:lnTo>
                  <a:close/>
                </a:path>
                <a:path w="8569325" h="3667760">
                  <a:moveTo>
                    <a:pt x="8568957" y="2528544"/>
                  </a:moveTo>
                  <a:lnTo>
                    <a:pt x="3888435" y="2528544"/>
                  </a:lnTo>
                  <a:lnTo>
                    <a:pt x="3888435" y="3667455"/>
                  </a:lnTo>
                  <a:lnTo>
                    <a:pt x="8568957" y="3667455"/>
                  </a:lnTo>
                  <a:lnTo>
                    <a:pt x="8568957" y="2528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6336" y="156158"/>
              <a:ext cx="1374800" cy="6873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405" y="241827"/>
              <a:ext cx="339793" cy="51606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82139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PUSH-</a:t>
            </a:r>
            <a:r>
              <a:rPr dirty="0"/>
              <a:t>AHF</a:t>
            </a:r>
            <a:r>
              <a:rPr dirty="0" spc="-5"/>
              <a:t> </a:t>
            </a:r>
            <a:r>
              <a:rPr dirty="0"/>
              <a:t>study</a:t>
            </a:r>
            <a:r>
              <a:rPr dirty="0" spc="-10"/>
              <a:t> design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36345">
              <a:lnSpc>
                <a:spcPct val="100000"/>
              </a:lnSpc>
              <a:spcBef>
                <a:spcPts val="100"/>
              </a:spcBef>
            </a:pPr>
            <a:r>
              <a:rPr dirty="0"/>
              <a:t>Statistical</a:t>
            </a:r>
            <a:r>
              <a:rPr dirty="0" spc="-55"/>
              <a:t> </a:t>
            </a:r>
            <a:r>
              <a:rPr dirty="0"/>
              <a:t>methods</a:t>
            </a:r>
            <a:r>
              <a:rPr dirty="0" spc="-55"/>
              <a:t> </a:t>
            </a:r>
            <a:r>
              <a:rPr dirty="0"/>
              <a:t>&amp;</a:t>
            </a:r>
            <a:r>
              <a:rPr dirty="0" spc="-45"/>
              <a:t> </a:t>
            </a:r>
            <a:r>
              <a:rPr dirty="0" spc="-10"/>
              <a:t>outcomes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834644"/>
            <a:ext cx="7414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study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powered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dual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endpoint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(both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590" y="916940"/>
            <a:ext cx="8083550" cy="3545840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1445"/>
              </a:spcBef>
            </a:pPr>
            <a:r>
              <a:rPr dirty="0" sz="2400" spc="-10" i="1">
                <a:latin typeface="Calibri"/>
                <a:cs typeface="Calibri"/>
              </a:rPr>
              <a:t>P</a:t>
            </a:r>
            <a:r>
              <a:rPr dirty="0" sz="2400" spc="-10">
                <a:latin typeface="Calibri"/>
                <a:cs typeface="Calibri"/>
              </a:rPr>
              <a:t>&lt;0.025)</a:t>
            </a:r>
            <a:endParaRPr sz="2400">
              <a:latin typeface="Calibri"/>
              <a:cs typeface="Calibri"/>
            </a:endParaRPr>
          </a:p>
          <a:p>
            <a:pPr marL="459105" indent="-179070">
              <a:lnSpc>
                <a:spcPct val="100000"/>
              </a:lnSpc>
              <a:spcBef>
                <a:spcPts val="1120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 spc="-10">
                <a:latin typeface="Calibri"/>
                <a:cs typeface="Calibri"/>
              </a:rPr>
              <a:t>24-</a:t>
            </a:r>
            <a:r>
              <a:rPr dirty="0" sz="2000">
                <a:latin typeface="Calibri"/>
                <a:cs typeface="Calibri"/>
              </a:rPr>
              <a:t>hours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natriuresis</a:t>
            </a:r>
            <a:endParaRPr sz="2000">
              <a:latin typeface="Calibri"/>
              <a:cs typeface="Calibri"/>
            </a:endParaRPr>
          </a:p>
          <a:p>
            <a:pPr marL="459105" indent="-179070">
              <a:lnSpc>
                <a:spcPct val="100000"/>
              </a:lnSpc>
              <a:spcBef>
                <a:spcPts val="1195"/>
              </a:spcBef>
              <a:buClr>
                <a:srgbClr val="AE1022"/>
              </a:buClr>
              <a:buFont typeface="Arial"/>
              <a:buChar char="•"/>
              <a:tabLst>
                <a:tab pos="459105" algn="l"/>
              </a:tabLst>
            </a:pPr>
            <a:r>
              <a:rPr dirty="0" sz="2000" spc="-10">
                <a:latin typeface="Calibri"/>
                <a:cs typeface="Calibri"/>
              </a:rPr>
              <a:t>180-</a:t>
            </a:r>
            <a:r>
              <a:rPr dirty="0" sz="2000">
                <a:latin typeface="Calibri"/>
                <a:cs typeface="Calibri"/>
              </a:rPr>
              <a:t>day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all-cause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mortality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adjudicated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heart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failure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hospitalization</a:t>
            </a:r>
            <a:endParaRPr sz="20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130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 b="1">
                <a:latin typeface="Calibri"/>
                <a:cs typeface="Calibri"/>
              </a:rPr>
              <a:t>Key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secondary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endpoints:</a:t>
            </a:r>
            <a:endParaRPr sz="2400">
              <a:latin typeface="Calibri"/>
              <a:cs typeface="Calibri"/>
            </a:endParaRPr>
          </a:p>
          <a:p>
            <a:pPr lvl="1" marL="460375" marR="5080" indent="-179705">
              <a:lnSpc>
                <a:spcPct val="90000"/>
              </a:lnSpc>
              <a:spcBef>
                <a:spcPts val="1555"/>
              </a:spcBef>
              <a:buClr>
                <a:srgbClr val="AE1022"/>
              </a:buClr>
              <a:buFont typeface="Arial"/>
              <a:buChar char="•"/>
              <a:tabLst>
                <a:tab pos="460375" algn="l"/>
              </a:tabLst>
            </a:pPr>
            <a:r>
              <a:rPr dirty="0" sz="2000" spc="-10">
                <a:latin typeface="Calibri"/>
                <a:cs typeface="Calibri"/>
              </a:rPr>
              <a:t>48-</a:t>
            </a:r>
            <a:r>
              <a:rPr dirty="0" sz="2000">
                <a:latin typeface="Calibri"/>
                <a:cs typeface="Calibri"/>
              </a:rPr>
              <a:t>hour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natriuresis,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24-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48-</a:t>
            </a:r>
            <a:r>
              <a:rPr dirty="0" sz="2000">
                <a:latin typeface="Calibri"/>
                <a:cs typeface="Calibri"/>
              </a:rPr>
              <a:t>hour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diuresis,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length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stay,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heart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failure rehospitalizations,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all-cause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mortality,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percentage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65">
                <a:latin typeface="Calibri"/>
                <a:cs typeface="Calibri"/>
              </a:rPr>
              <a:t>NT-</a:t>
            </a:r>
            <a:r>
              <a:rPr dirty="0" sz="2000">
                <a:latin typeface="Calibri"/>
                <a:cs typeface="Calibri"/>
              </a:rPr>
              <a:t>proBNP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at </a:t>
            </a:r>
            <a:r>
              <a:rPr dirty="0" sz="2000">
                <a:latin typeface="Calibri"/>
                <a:cs typeface="Calibri"/>
              </a:rPr>
              <a:t>48-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72-</a:t>
            </a:r>
            <a:r>
              <a:rPr dirty="0" sz="2000" spc="-20">
                <a:latin typeface="Calibri"/>
                <a:cs typeface="Calibri"/>
              </a:rPr>
              <a:t>hours</a:t>
            </a:r>
            <a:endParaRPr sz="20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1280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 b="1">
                <a:latin typeface="Calibri"/>
                <a:cs typeface="Calibri"/>
              </a:rPr>
              <a:t>Safety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endpoints: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cardiac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renal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safety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events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7" name="object 7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635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5"/>
              <a:t> </a:t>
            </a:r>
            <a:r>
              <a:rPr dirty="0"/>
              <a:t>flow</a:t>
            </a:r>
            <a:r>
              <a:rPr dirty="0" spc="-5"/>
              <a:t> </a:t>
            </a:r>
            <a:r>
              <a:rPr dirty="0" spc="-20"/>
              <a:t>chart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879605" y="4655219"/>
            <a:ext cx="1096645" cy="353695"/>
            <a:chOff x="7879605" y="4655219"/>
            <a:chExt cx="1096645" cy="353695"/>
          </a:xfrm>
        </p:grpSpPr>
        <p:sp>
          <p:nvSpPr>
            <p:cNvPr id="5" name="object 5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1086766" y="0"/>
                  </a:moveTo>
                  <a:lnTo>
                    <a:pt x="0" y="0"/>
                  </a:lnTo>
                  <a:lnTo>
                    <a:pt x="0" y="343699"/>
                  </a:lnTo>
                  <a:lnTo>
                    <a:pt x="1086766" y="343699"/>
                  </a:lnTo>
                  <a:lnTo>
                    <a:pt x="108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84368" y="4659981"/>
              <a:ext cx="1087120" cy="344170"/>
            </a:xfrm>
            <a:custGeom>
              <a:avLst/>
              <a:gdLst/>
              <a:ahLst/>
              <a:cxnLst/>
              <a:rect l="l" t="t" r="r" b="b"/>
              <a:pathLst>
                <a:path w="1087120" h="344170">
                  <a:moveTo>
                    <a:pt x="0" y="0"/>
                  </a:moveTo>
                  <a:lnTo>
                    <a:pt x="1086768" y="0"/>
                  </a:lnTo>
                  <a:lnTo>
                    <a:pt x="1086768" y="343700"/>
                  </a:lnTo>
                  <a:lnTo>
                    <a:pt x="0" y="343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784070" y="1037817"/>
            <a:ext cx="7353934" cy="3428365"/>
            <a:chOff x="784070" y="1037817"/>
            <a:chExt cx="7353934" cy="342836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594" y="1047342"/>
              <a:ext cx="7334821" cy="340885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88832" y="1042579"/>
              <a:ext cx="7344409" cy="3418840"/>
            </a:xfrm>
            <a:custGeom>
              <a:avLst/>
              <a:gdLst/>
              <a:ahLst/>
              <a:cxnLst/>
              <a:rect l="l" t="t" r="r" b="b"/>
              <a:pathLst>
                <a:path w="7344409" h="3418840">
                  <a:moveTo>
                    <a:pt x="0" y="0"/>
                  </a:moveTo>
                  <a:lnTo>
                    <a:pt x="7344346" y="0"/>
                  </a:lnTo>
                  <a:lnTo>
                    <a:pt x="7344346" y="3418380"/>
                  </a:lnTo>
                  <a:lnTo>
                    <a:pt x="0" y="3418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10"/>
              <a:t>PUSH-</a:t>
            </a:r>
            <a:r>
              <a:rPr dirty="0" spc="-25"/>
              <a:t>AHF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081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clinical</a:t>
            </a:r>
            <a:r>
              <a:rPr dirty="0" spc="-20"/>
              <a:t> </a:t>
            </a:r>
            <a:r>
              <a:rPr dirty="0" spc="-10"/>
              <a:t>characteristics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4749" y="947207"/>
          <a:ext cx="8870950" cy="3662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575"/>
                <a:gridCol w="1542414"/>
                <a:gridCol w="2225675"/>
                <a:gridCol w="2577465"/>
              </a:tblGrid>
              <a:tr h="497205">
                <a:tc gridSpan="4">
                  <a:txBody>
                    <a:bodyPr/>
                    <a:lstStyle/>
                    <a:p>
                      <a:pPr algn="ctr" marL="3639820">
                        <a:lnSpc>
                          <a:spcPts val="1850"/>
                        </a:lnSpc>
                        <a:tabLst>
                          <a:tab pos="6335395" algn="l"/>
                        </a:tabLst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Natriuresis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guided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therapy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Standard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(n=160)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08013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(n=150)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solidFill>
                      <a:srgbClr val="AE102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8760">
                <a:tc gridSpan="4">
                  <a:txBody>
                    <a:bodyPr/>
                    <a:lstStyle/>
                    <a:p>
                      <a:pPr marL="6858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Demographics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(years)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16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[66-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82]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827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16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[65-81.2]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Sex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(%)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female)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61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(41%)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77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(48%)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Race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(n (%)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white)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142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155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 gridSpan="4"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Physical</a:t>
                      </a:r>
                      <a:r>
                        <a:rPr dirty="0" sz="16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examination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presentation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Rales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(%))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108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(73%)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109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(71%)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Ascites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(%))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12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16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Edema</a:t>
                      </a:r>
                      <a:r>
                        <a:rPr dirty="0" sz="16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(%))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99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(68%)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103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(67%)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Orthopnea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(n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(%))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85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(67%)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88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(72%)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 gridSpan="4"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NYHA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(%))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6255">
                        <a:lnSpc>
                          <a:spcPts val="1810"/>
                        </a:lnSpc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II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11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6255">
                        <a:lnSpc>
                          <a:spcPts val="1810"/>
                        </a:lnSpc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III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39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29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6890">
                        <a:lnSpc>
                          <a:spcPts val="1810"/>
                        </a:lnSpc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IV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106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(71%)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635">
                        <a:lnSpc>
                          <a:spcPts val="181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120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(75%)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1445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clinical</a:t>
            </a:r>
            <a:r>
              <a:rPr dirty="0" spc="-20"/>
              <a:t> </a:t>
            </a:r>
            <a:r>
              <a:rPr dirty="0" spc="-10"/>
              <a:t>characteristics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81397" y="877169"/>
          <a:ext cx="8870950" cy="4119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9070"/>
                <a:gridCol w="2414904"/>
                <a:gridCol w="2380615"/>
              </a:tblGrid>
              <a:tr h="466725">
                <a:tc gridSpan="2">
                  <a:txBody>
                    <a:bodyPr/>
                    <a:lstStyle/>
                    <a:p>
                      <a:pPr algn="ctr" marL="3820160">
                        <a:lnSpc>
                          <a:spcPts val="1730"/>
                        </a:lnSpc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Natriuresis</a:t>
                      </a:r>
                      <a:r>
                        <a:rPr dirty="0" sz="15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guided</a:t>
                      </a:r>
                      <a:r>
                        <a:rPr dirty="0" sz="15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therapy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 marL="3820795">
                        <a:lnSpc>
                          <a:spcPct val="100000"/>
                        </a:lnSpc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(n=150)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solidFill>
                      <a:srgbClr val="AE102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1730"/>
                        </a:lnSpc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dirty="0" sz="15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(n=160)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solidFill>
                      <a:srgbClr val="AE1022"/>
                    </a:solidFill>
                  </a:tcPr>
                </a:tc>
              </a:tr>
              <a:tr h="223520">
                <a:tc gridSpan="3">
                  <a:txBody>
                    <a:bodyPr/>
                    <a:lstStyle/>
                    <a:p>
                      <a:pPr marL="68580">
                        <a:lnSpc>
                          <a:spcPts val="165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 failure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0" b="1">
                          <a:latin typeface="Calibri"/>
                          <a:cs typeface="Calibri"/>
                        </a:rPr>
                        <a:t>LVEF</a:t>
                      </a:r>
                      <a:r>
                        <a:rPr dirty="0" sz="15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(%)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65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35 [25-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53]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38 [28-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48]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HFpEF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30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(26%)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21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(18%)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0" b="1">
                          <a:latin typeface="Calibri"/>
                          <a:cs typeface="Calibri"/>
                        </a:rPr>
                        <a:t>New-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onset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failure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66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(44%)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69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(43%)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Ischemic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etiology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56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(37%)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55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(34%)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Laboratory</a:t>
                      </a:r>
                      <a:r>
                        <a:rPr dirty="0" sz="15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values</a:t>
                      </a:r>
                      <a:r>
                        <a:rPr dirty="0" sz="15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5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baseline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eGFR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(ml/min/1.73m2)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65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54 [35-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72]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556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15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[34.8-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73.2]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45" b="1">
                          <a:latin typeface="Calibri"/>
                          <a:cs typeface="Calibri"/>
                        </a:rPr>
                        <a:t>NT-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proBNP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 (ng/L)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65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4390 [2554-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8226]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4947 [2607-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9809]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Treatment</a:t>
                      </a:r>
                      <a:r>
                        <a:rPr dirty="0" sz="15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5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admission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ACEi/ARB/ARNI</a:t>
                      </a:r>
                      <a:r>
                        <a:rPr dirty="0" sz="15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82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(55%)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87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(54%)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Beta-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blocker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100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(67%)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115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(72%)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MRA</a:t>
                      </a:r>
                      <a:r>
                        <a:rPr dirty="0" sz="15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53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(35%)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54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(34%)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spc="-20" b="1">
                          <a:latin typeface="Calibri"/>
                          <a:cs typeface="Calibri"/>
                        </a:rPr>
                        <a:t>SGLT2i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8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(5%)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12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(8%)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loop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diuretic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(n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 (%))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02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84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(56%)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93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(58%)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ts val="1695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loop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diuretic</a:t>
                      </a:r>
                      <a:r>
                        <a:rPr dirty="0" sz="15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dose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(mg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 bumetanide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equivalents)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AE0C1E"/>
                      </a:solidFill>
                      <a:prstDash val="solid"/>
                    </a:lnL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0655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2 [1-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4]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1695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2 [1-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4]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AE0C1E"/>
                      </a:solidFill>
                      <a:prstDash val="solid"/>
                    </a:lnR>
                    <a:lnT w="9525">
                      <a:solidFill>
                        <a:srgbClr val="AE0C1E"/>
                      </a:solidFill>
                      <a:prstDash val="solid"/>
                    </a:lnT>
                    <a:lnB w="9525">
                      <a:solidFill>
                        <a:srgbClr val="AE0C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56158"/>
            <a:ext cx="1374800" cy="6873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05" y="241827"/>
            <a:ext cx="339793" cy="516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2023-08-28T16:55:11Z</dcterms:created>
  <dcterms:modified xsi:type="dcterms:W3CDTF">2023-08-28T16:55:11Z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LastSaved">
    <vt:filetime>2023-08-28T00:00:00Z</vt:filetime>
  </property>
  <property fmtid="{D5CDD505-2E9C-101B-9397-08002B2CF9AE}" pid="4" name="Producer">
    <vt:lpwstr>macOS Version 11.7.6 (assemblage 20G1231) Quartz PDFContext</vt:lpwstr>
  </property>
</Properties>
</file>