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61" r:id="rId3"/>
    <p:sldId id="257" r:id="rId4"/>
    <p:sldId id="283" r:id="rId5"/>
    <p:sldId id="292" r:id="rId6"/>
    <p:sldId id="266" r:id="rId7"/>
    <p:sldId id="346" r:id="rId8"/>
    <p:sldId id="268" r:id="rId9"/>
    <p:sldId id="352" r:id="rId10"/>
    <p:sldId id="258" r:id="rId11"/>
    <p:sldId id="260" r:id="rId12"/>
    <p:sldId id="269" r:id="rId13"/>
    <p:sldId id="272" r:id="rId14"/>
    <p:sldId id="281" r:id="rId15"/>
    <p:sldId id="273" r:id="rId16"/>
    <p:sldId id="274" r:id="rId17"/>
    <p:sldId id="288" r:id="rId18"/>
    <p:sldId id="348" r:id="rId19"/>
    <p:sldId id="349" r:id="rId20"/>
    <p:sldId id="350" r:id="rId21"/>
    <p:sldId id="351" r:id="rId2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ta Hiroshi" initials="I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3061" autoAdjust="0"/>
  </p:normalViewPr>
  <p:slideViewPr>
    <p:cSldViewPr snapToGrid="0">
      <p:cViewPr varScale="1">
        <p:scale>
          <a:sx n="119" d="100"/>
          <a:sy n="119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6DDBF-1A30-A447-BE73-115D002531FB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999AF-D24A-1141-9668-F9979F393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42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999AF-D24A-1141-9668-F9979F3931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1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75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69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738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" y="72000"/>
            <a:ext cx="12191999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8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pPr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48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6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9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45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10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69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DCA-FBE3-0549-9F27-D60CE8D063CA}" type="datetimeFigureOut">
              <a:rPr lang="x-none" altLang="ja-JP" smtClean="0"/>
              <a:t>11/6/22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3203-B78A-0C42-88F9-A7C40CC4394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466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B17DCA-FBE3-0549-9F27-D60CE8D063CA}" type="datetimeFigureOut">
              <a:rPr lang="x-none" altLang="ja-JP" smtClean="0"/>
              <a:pPr/>
              <a:t>11/6/22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303203-B78A-0C42-88F9-A7C40CC4394A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FEA0D-657C-E987-4889-6BF95B17793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"/>
            <a:ext cx="1674421" cy="9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9592-9AC6-0FF1-BB93-CABD9D8CD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0955"/>
            <a:ext cx="12192000" cy="2366191"/>
          </a:xfrm>
        </p:spPr>
        <p:txBody>
          <a:bodyPr>
            <a:noAutofit/>
          </a:bodyPr>
          <a:lstStyle/>
          <a:p>
            <a:r>
              <a:rPr lang="en-US" altLang="ja-JP" sz="3800" b="1" u="sng" dirty="0"/>
              <a:t>R</a:t>
            </a:r>
            <a:r>
              <a:rPr lang="en-US" altLang="ja-JP" sz="3800" b="1" dirty="0"/>
              <a:t>andomized trial for </a:t>
            </a:r>
            <a:r>
              <a:rPr lang="en-US" altLang="ja-JP" sz="3800" b="1" u="sng" dirty="0"/>
              <a:t>E</a:t>
            </a:r>
            <a:r>
              <a:rPr lang="en-US" altLang="ja-JP" sz="3800" b="1" dirty="0"/>
              <a:t>valuation in </a:t>
            </a:r>
            <a:r>
              <a:rPr lang="en-US" altLang="ja-JP" sz="3800" b="1" u="sng" dirty="0"/>
              <a:t>S</a:t>
            </a:r>
            <a:r>
              <a:rPr lang="en-US" altLang="ja-JP" sz="3800" b="1" dirty="0"/>
              <a:t>econdary </a:t>
            </a:r>
            <a:r>
              <a:rPr lang="en-US" altLang="ja-JP" sz="3800" b="1" u="sng" dirty="0"/>
              <a:t>P</a:t>
            </a:r>
            <a:r>
              <a:rPr lang="en-US" altLang="ja-JP" sz="3800" b="1" dirty="0"/>
              <a:t>revention </a:t>
            </a:r>
            <a:r>
              <a:rPr lang="en-US" altLang="ja-JP" sz="3800" b="1" u="sng" dirty="0"/>
              <a:t>E</a:t>
            </a:r>
            <a:r>
              <a:rPr lang="en-US" altLang="ja-JP" sz="3800" b="1" dirty="0"/>
              <a:t>fficacy of </a:t>
            </a:r>
            <a:r>
              <a:rPr lang="en-US" altLang="ja-JP" sz="3800" b="1" u="sng" dirty="0"/>
              <a:t>C</a:t>
            </a:r>
            <a:r>
              <a:rPr lang="en-US" altLang="ja-JP" sz="3800" b="1" dirty="0"/>
              <a:t>ombination </a:t>
            </a:r>
            <a:r>
              <a:rPr lang="en-US" altLang="ja-JP" sz="3800" b="1" u="sng" dirty="0"/>
              <a:t>T</a:t>
            </a:r>
            <a:r>
              <a:rPr lang="en-US" altLang="ja-JP" sz="3800" b="1" dirty="0"/>
              <a:t>herapy </a:t>
            </a:r>
            <a:br>
              <a:rPr lang="en-US" altLang="ja-JP" sz="3800" b="1" dirty="0"/>
            </a:br>
            <a:r>
              <a:rPr lang="en-US" altLang="ja-JP" sz="3800" b="1" dirty="0"/>
              <a:t>- Statin and Eicosapentaenoic Acid  </a:t>
            </a:r>
            <a:br>
              <a:rPr lang="en-US" altLang="ja-JP" sz="3800" b="1" dirty="0"/>
            </a:br>
            <a:r>
              <a:rPr lang="en-US" altLang="ja-JP" sz="3800" b="1" dirty="0"/>
              <a:t>(</a:t>
            </a:r>
            <a:r>
              <a:rPr lang="en-US" altLang="ja-JP" sz="3800" b="1" dirty="0">
                <a:solidFill>
                  <a:srgbClr val="0070C0"/>
                </a:solidFill>
              </a:rPr>
              <a:t>RESPECT-EPA</a:t>
            </a:r>
            <a:r>
              <a:rPr lang="en-US" altLang="ja-JP" sz="3800" b="1" dirty="0"/>
              <a:t>)</a:t>
            </a:r>
            <a:endParaRPr lang="x-none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2EE60-5488-4236-6758-26F987574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20534"/>
            <a:ext cx="12192000" cy="2558065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800" dirty="0"/>
              <a:t>Hiroyuki Daida, Yuji Nishizaki, Hiroshi Iwata,                                            </a:t>
            </a:r>
            <a:r>
              <a:rPr lang="en-US" altLang="ja-JP" sz="2800" dirty="0" err="1"/>
              <a:t>Teruo</a:t>
            </a:r>
            <a:r>
              <a:rPr lang="en-US" altLang="ja-JP" sz="2800" dirty="0"/>
              <a:t> Inoue, Atsushi Hirayama, Kazuo Kimura, Yukio Ozaki, </a:t>
            </a:r>
            <a:r>
              <a:rPr lang="en-US" altLang="ja-JP" sz="2800" dirty="0" err="1"/>
              <a:t>Toyoaki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Murohara</a:t>
            </a:r>
            <a:r>
              <a:rPr lang="en-US" altLang="ja-JP" sz="2800" dirty="0"/>
              <a:t>, Kenji </a:t>
            </a:r>
            <a:r>
              <a:rPr lang="en-US" altLang="ja-JP" sz="2800" dirty="0" err="1"/>
              <a:t>Ueshima</a:t>
            </a:r>
            <a:r>
              <a:rPr lang="en-US" altLang="ja-JP" sz="2800" dirty="0"/>
              <a:t>, Yoshihiro </a:t>
            </a:r>
            <a:r>
              <a:rPr lang="en-US" altLang="ja-JP" sz="2800" dirty="0" err="1"/>
              <a:t>Kuwabara</a:t>
            </a:r>
            <a:r>
              <a:rPr lang="en-US" altLang="ja-JP" sz="2800" dirty="0"/>
              <a:t>, Sachiko Tanaka-Mizuno, Naotake Yanagisawa, </a:t>
            </a:r>
            <a:r>
              <a:rPr lang="en-US" altLang="ja-JP" sz="2800" dirty="0" err="1"/>
              <a:t>Tosiya</a:t>
            </a:r>
            <a:r>
              <a:rPr lang="en-US" altLang="ja-JP" sz="2800" dirty="0"/>
              <a:t> Sato, Katsumi Miyauchi </a:t>
            </a:r>
          </a:p>
          <a:p>
            <a:pPr>
              <a:lnSpc>
                <a:spcPct val="110000"/>
              </a:lnSpc>
            </a:pPr>
            <a:r>
              <a:rPr lang="en-US" altLang="ja-JP" sz="2800" dirty="0"/>
              <a:t>and RESPECT-EPA investigators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99D71-5E52-74DA-81A7-707D1D72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7" y="3342507"/>
            <a:ext cx="12108873" cy="172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D47A91-BF25-DB04-0B57-DB85F337EF10}"/>
              </a:ext>
            </a:extLst>
          </p:cNvPr>
          <p:cNvSpPr txBox="1"/>
          <p:nvPr/>
        </p:nvSpPr>
        <p:spPr>
          <a:xfrm>
            <a:off x="5510151" y="35626"/>
            <a:ext cx="668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>
                <a:latin typeface="Arial" panose="020B0604020202020204" pitchFamily="34" charset="0"/>
                <a:cs typeface="Arial" panose="020B0604020202020204" pitchFamily="34" charset="0"/>
              </a:rPr>
              <a:t>AHA 2022 Scientific Session Late-Breaking Clinical Trial</a:t>
            </a:r>
          </a:p>
          <a:p>
            <a:pPr algn="ctr"/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November 6, 2022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D47A91-BF25-DB04-0B57-DB85F337EF10}"/>
              </a:ext>
            </a:extLst>
          </p:cNvPr>
          <p:cNvSpPr txBox="1"/>
          <p:nvPr/>
        </p:nvSpPr>
        <p:spPr>
          <a:xfrm>
            <a:off x="6268453" y="6264122"/>
            <a:ext cx="510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Supported by: Japan Heart Foundation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公益財団法人 日本心臓財団">
            <a:extLst>
              <a:ext uri="{FF2B5EF4-FFF2-40B4-BE49-F238E27FC236}">
                <a16:creationId xmlns:a16="http://schemas.microsoft.com/office/drawing/2014/main" id="{0C2BA99F-1FFD-104C-2902-1DE86B57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38" y="6007045"/>
            <a:ext cx="1007333" cy="8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FF80B8E-9A58-3C49-CE0F-59CB8FCB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6852"/>
            <a:ext cx="6115794" cy="4800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BC8496-F72E-A6D4-DFF6-C96D4AC3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8" y="1553797"/>
            <a:ext cx="6115792" cy="4800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56201-A962-DDE8-3963-E6750062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7" y="1"/>
            <a:ext cx="10759045" cy="888958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Primary and Secondary Endpoints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38F2-C0E4-BE6D-28F5-1A6890E21436}"/>
              </a:ext>
            </a:extLst>
          </p:cNvPr>
          <p:cNvSpPr txBox="1"/>
          <p:nvPr/>
        </p:nvSpPr>
        <p:spPr>
          <a:xfrm>
            <a:off x="2169802" y="40534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68463-0D25-76BE-EE36-2F09ABA71B75}"/>
              </a:ext>
            </a:extLst>
          </p:cNvPr>
          <p:cNvSpPr txBox="1"/>
          <p:nvPr/>
        </p:nvSpPr>
        <p:spPr>
          <a:xfrm>
            <a:off x="2159654" y="4604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3B977-3013-E6B4-FE30-971E9F5085CA}"/>
              </a:ext>
            </a:extLst>
          </p:cNvPr>
          <p:cNvSpPr txBox="1"/>
          <p:nvPr/>
        </p:nvSpPr>
        <p:spPr>
          <a:xfrm>
            <a:off x="3258450" y="35841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C7FD9-5C87-F37A-B5DC-2EF31F5B4F3F}"/>
              </a:ext>
            </a:extLst>
          </p:cNvPr>
          <p:cNvSpPr txBox="1"/>
          <p:nvPr/>
        </p:nvSpPr>
        <p:spPr>
          <a:xfrm>
            <a:off x="3251368" y="414533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B4437-ADD0-45AB-D7B5-5BE633BDE4F5}"/>
              </a:ext>
            </a:extLst>
          </p:cNvPr>
          <p:cNvSpPr txBox="1"/>
          <p:nvPr/>
        </p:nvSpPr>
        <p:spPr>
          <a:xfrm>
            <a:off x="4356804" y="28840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FECEA-B550-E5ED-1ED2-55AFA3C7C51E}"/>
              </a:ext>
            </a:extLst>
          </p:cNvPr>
          <p:cNvSpPr txBox="1"/>
          <p:nvPr/>
        </p:nvSpPr>
        <p:spPr>
          <a:xfrm>
            <a:off x="4356805" y="39149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10.9%</a:t>
            </a:r>
          </a:p>
        </p:txBody>
      </p:sp>
      <p:sp>
        <p:nvSpPr>
          <p:cNvPr id="12" name="テキスト ボックス 69">
            <a:extLst>
              <a:ext uri="{FF2B5EF4-FFF2-40B4-BE49-F238E27FC236}">
                <a16:creationId xmlns:a16="http://schemas.microsoft.com/office/drawing/2014/main" id="{52FD7BC7-5736-713C-B399-C5934EFB19BB}"/>
              </a:ext>
            </a:extLst>
          </p:cNvPr>
          <p:cNvSpPr txBox="1"/>
          <p:nvPr/>
        </p:nvSpPr>
        <p:spPr>
          <a:xfrm>
            <a:off x="1219199" y="1775090"/>
            <a:ext cx="4365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HR (Cox): 0.785 (0.616-1.001)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Stratified log-rank p-value = 0.0547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CC2946-074C-B1A7-2578-F7C998BB7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80172"/>
            <a:ext cx="12176162" cy="173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BF1D51-7A98-498B-CA5E-31C3670EE7E6}"/>
              </a:ext>
            </a:extLst>
          </p:cNvPr>
          <p:cNvSpPr txBox="1"/>
          <p:nvPr/>
        </p:nvSpPr>
        <p:spPr>
          <a:xfrm>
            <a:off x="8255572" y="417099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528E7-FD91-4E03-AFA4-15603F89C4DB}"/>
              </a:ext>
            </a:extLst>
          </p:cNvPr>
          <p:cNvSpPr txBox="1"/>
          <p:nvPr/>
        </p:nvSpPr>
        <p:spPr>
          <a:xfrm>
            <a:off x="8255573" y="46305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2E8E3-7A17-29A5-FCD4-4866FF954CB1}"/>
              </a:ext>
            </a:extLst>
          </p:cNvPr>
          <p:cNvSpPr txBox="1"/>
          <p:nvPr/>
        </p:nvSpPr>
        <p:spPr>
          <a:xfrm>
            <a:off x="9323626" y="378224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B14A0-FC10-F471-AE6B-292A4E13E626}"/>
              </a:ext>
            </a:extLst>
          </p:cNvPr>
          <p:cNvSpPr txBox="1"/>
          <p:nvPr/>
        </p:nvSpPr>
        <p:spPr>
          <a:xfrm>
            <a:off x="9352059" y="43655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B77F5-8E95-332C-268D-B958B5366D0E}"/>
              </a:ext>
            </a:extLst>
          </p:cNvPr>
          <p:cNvSpPr txBox="1"/>
          <p:nvPr/>
        </p:nvSpPr>
        <p:spPr>
          <a:xfrm>
            <a:off x="10348892" y="34129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5BE84-7329-A2DB-48E6-6FB178CA1C0B}"/>
              </a:ext>
            </a:extLst>
          </p:cNvPr>
          <p:cNvSpPr txBox="1"/>
          <p:nvPr/>
        </p:nvSpPr>
        <p:spPr>
          <a:xfrm>
            <a:off x="10413011" y="42329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8.0%</a:t>
            </a:r>
          </a:p>
        </p:txBody>
      </p:sp>
      <p:sp>
        <p:nvSpPr>
          <p:cNvPr id="22" name="テキスト ボックス 69">
            <a:extLst>
              <a:ext uri="{FF2B5EF4-FFF2-40B4-BE49-F238E27FC236}">
                <a16:creationId xmlns:a16="http://schemas.microsoft.com/office/drawing/2014/main" id="{C5105874-6A35-B7C5-1304-02328B48580C}"/>
              </a:ext>
            </a:extLst>
          </p:cNvPr>
          <p:cNvSpPr txBox="1"/>
          <p:nvPr/>
        </p:nvSpPr>
        <p:spPr>
          <a:xfrm>
            <a:off x="7591996" y="1782507"/>
            <a:ext cx="4230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HR (Cox): 0.734 (0.554-0.973)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Stratified log-rank p-value = 0.0306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8F97A-5E89-2B84-232B-57E77FF34E4E}"/>
              </a:ext>
            </a:extLst>
          </p:cNvPr>
          <p:cNvSpPr txBox="1"/>
          <p:nvPr/>
        </p:nvSpPr>
        <p:spPr>
          <a:xfrm>
            <a:off x="201824" y="1172951"/>
            <a:ext cx="682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EB16D-A613-73FF-E3BD-48378C9056FF}"/>
              </a:ext>
            </a:extLst>
          </p:cNvPr>
          <p:cNvSpPr txBox="1"/>
          <p:nvPr/>
        </p:nvSpPr>
        <p:spPr>
          <a:xfrm>
            <a:off x="6270171" y="1172951"/>
            <a:ext cx="59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Endpoint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1761F-4AF9-0E56-43E1-5AF3AE0EEE10}"/>
              </a:ext>
            </a:extLst>
          </p:cNvPr>
          <p:cNvSpPr txBox="1"/>
          <p:nvPr/>
        </p:nvSpPr>
        <p:spPr>
          <a:xfrm>
            <a:off x="1106905" y="6282258"/>
            <a:ext cx="5004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The composite of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nonfatal MI, nonfatal Ischemic stroke, unstable angina, coronary revascularization)</a:t>
            </a:r>
            <a:endParaRPr kumimoji="0" lang="x-none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371C3A-85AC-5151-6997-96401EEF6115}"/>
              </a:ext>
            </a:extLst>
          </p:cNvPr>
          <p:cNvSpPr txBox="1"/>
          <p:nvPr/>
        </p:nvSpPr>
        <p:spPr>
          <a:xfrm>
            <a:off x="7844589" y="6277370"/>
            <a:ext cx="4137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**: Sudden cardiac death, MI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unstable angina, coronary revascularization</a:t>
            </a:r>
            <a:endParaRPr kumimoji="0" lang="x-none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22207-74D0-1930-B1A7-1A156404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36" y="1807728"/>
            <a:ext cx="6125636" cy="4511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56201-A962-DDE8-3963-E6750062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7" y="1"/>
            <a:ext cx="10759045" cy="888958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All-cause and Cardiovascular mortality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CC2946-074C-B1A7-2578-F7C998BB7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80172"/>
            <a:ext cx="12176162" cy="1739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08F97A-5E89-2B84-232B-57E77FF34E4E}"/>
              </a:ext>
            </a:extLst>
          </p:cNvPr>
          <p:cNvSpPr txBox="1"/>
          <p:nvPr/>
        </p:nvSpPr>
        <p:spPr>
          <a:xfrm>
            <a:off x="7382944" y="1351206"/>
            <a:ext cx="473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Cardiovascular Mortality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F6802-1B69-8D7F-420D-D2B8FE5BD464}"/>
              </a:ext>
            </a:extLst>
          </p:cNvPr>
          <p:cNvSpPr txBox="1"/>
          <p:nvPr/>
        </p:nvSpPr>
        <p:spPr>
          <a:xfrm>
            <a:off x="8246336" y="471708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0B7E03-DFF6-4933-5A7F-BFF951E41B2D}"/>
              </a:ext>
            </a:extLst>
          </p:cNvPr>
          <p:cNvSpPr txBox="1"/>
          <p:nvPr/>
        </p:nvSpPr>
        <p:spPr>
          <a:xfrm>
            <a:off x="8288447" y="50265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6E78A9-B552-2485-85B1-45AE6C0C4213}"/>
              </a:ext>
            </a:extLst>
          </p:cNvPr>
          <p:cNvSpPr txBox="1"/>
          <p:nvPr/>
        </p:nvSpPr>
        <p:spPr>
          <a:xfrm>
            <a:off x="9293575" y="4653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561D-F682-21BA-E204-E19522D480E0}"/>
              </a:ext>
            </a:extLst>
          </p:cNvPr>
          <p:cNvSpPr txBox="1"/>
          <p:nvPr/>
        </p:nvSpPr>
        <p:spPr>
          <a:xfrm>
            <a:off x="9326902" y="500959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2DBBBD-F067-D990-1867-66ADB0CA833C}"/>
              </a:ext>
            </a:extLst>
          </p:cNvPr>
          <p:cNvSpPr txBox="1"/>
          <p:nvPr/>
        </p:nvSpPr>
        <p:spPr>
          <a:xfrm>
            <a:off x="10362266" y="44405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B90694-D7AF-DA82-C034-75C834DFA4C7}"/>
              </a:ext>
            </a:extLst>
          </p:cNvPr>
          <p:cNvSpPr txBox="1"/>
          <p:nvPr/>
        </p:nvSpPr>
        <p:spPr>
          <a:xfrm>
            <a:off x="10368281" y="494778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2.0%</a:t>
            </a:r>
          </a:p>
        </p:txBody>
      </p:sp>
      <p:sp>
        <p:nvSpPr>
          <p:cNvPr id="30" name="テキスト ボックス 69">
            <a:extLst>
              <a:ext uri="{FF2B5EF4-FFF2-40B4-BE49-F238E27FC236}">
                <a16:creationId xmlns:a16="http://schemas.microsoft.com/office/drawing/2014/main" id="{E632D8A4-962C-9F00-3695-A20F25C92216}"/>
              </a:ext>
            </a:extLst>
          </p:cNvPr>
          <p:cNvSpPr txBox="1"/>
          <p:nvPr/>
        </p:nvSpPr>
        <p:spPr>
          <a:xfrm>
            <a:off x="7382945" y="2016038"/>
            <a:ext cx="4230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HR (Cox): 0.888 (0.625-1.262)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Stratified log-rank p-value = 0.5303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2931E8B-C5C4-5237-8CBE-EDB23CD5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68" y="1847199"/>
            <a:ext cx="6094654" cy="4488630"/>
          </a:xfrm>
          <a:prstGeom prst="rect">
            <a:avLst/>
          </a:prstGeom>
        </p:spPr>
      </p:pic>
      <p:sp>
        <p:nvSpPr>
          <p:cNvPr id="6" name="TextBox 23">
            <a:extLst>
              <a:ext uri="{FF2B5EF4-FFF2-40B4-BE49-F238E27FC236}">
                <a16:creationId xmlns:a16="http://schemas.microsoft.com/office/drawing/2014/main" id="{D57092EC-7B77-2398-D167-B8CAAD75D907}"/>
              </a:ext>
            </a:extLst>
          </p:cNvPr>
          <p:cNvSpPr txBox="1"/>
          <p:nvPr/>
        </p:nvSpPr>
        <p:spPr>
          <a:xfrm>
            <a:off x="162428" y="1366218"/>
            <a:ext cx="59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l-cause Mortality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B8BEF402-E1BF-33A3-4171-DE45E0D80B86}"/>
              </a:ext>
            </a:extLst>
          </p:cNvPr>
          <p:cNvSpPr txBox="1"/>
          <p:nvPr/>
        </p:nvSpPr>
        <p:spPr>
          <a:xfrm>
            <a:off x="2200290" y="4647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1.4%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20EFFAD2-FD8B-9457-0D72-914A47A0B0FD}"/>
              </a:ext>
            </a:extLst>
          </p:cNvPr>
          <p:cNvSpPr txBox="1"/>
          <p:nvPr/>
        </p:nvSpPr>
        <p:spPr>
          <a:xfrm>
            <a:off x="2200289" y="501681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1.5%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46323F90-F632-FD80-76B1-C07C794EA120}"/>
              </a:ext>
            </a:extLst>
          </p:cNvPr>
          <p:cNvSpPr txBox="1"/>
          <p:nvPr/>
        </p:nvSpPr>
        <p:spPr>
          <a:xfrm>
            <a:off x="3268981" y="44628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2.2%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8FF56746-3744-C0CA-343A-D4438BAFB90D}"/>
              </a:ext>
            </a:extLst>
          </p:cNvPr>
          <p:cNvSpPr txBox="1"/>
          <p:nvPr/>
        </p:nvSpPr>
        <p:spPr>
          <a:xfrm>
            <a:off x="3280856" y="48946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3.3%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3E0C67FE-DE66-55D1-EAE0-31E0F8BE0602}"/>
              </a:ext>
            </a:extLst>
          </p:cNvPr>
          <p:cNvSpPr txBox="1"/>
          <p:nvPr/>
        </p:nvSpPr>
        <p:spPr>
          <a:xfrm>
            <a:off x="4273855" y="39887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6.9%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947B41E5-2037-E3A7-EF09-D98596708D74}"/>
              </a:ext>
            </a:extLst>
          </p:cNvPr>
          <p:cNvSpPr txBox="1"/>
          <p:nvPr/>
        </p:nvSpPr>
        <p:spPr>
          <a:xfrm>
            <a:off x="4273855" y="464747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6.2%</a:t>
            </a:r>
          </a:p>
        </p:txBody>
      </p:sp>
      <p:sp>
        <p:nvSpPr>
          <p:cNvPr id="15" name="テキスト ボックス 69">
            <a:extLst>
              <a:ext uri="{FF2B5EF4-FFF2-40B4-BE49-F238E27FC236}">
                <a16:creationId xmlns:a16="http://schemas.microsoft.com/office/drawing/2014/main" id="{7C562E38-3C14-778C-8201-2F786421F782}"/>
              </a:ext>
            </a:extLst>
          </p:cNvPr>
          <p:cNvSpPr txBox="1"/>
          <p:nvPr/>
        </p:nvSpPr>
        <p:spPr>
          <a:xfrm>
            <a:off x="1475724" y="2023402"/>
            <a:ext cx="4230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HR (Cox): 0.682 (0.385-1.208)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Stratified log-rank p-value = 0.1928</a:t>
            </a:r>
          </a:p>
        </p:txBody>
      </p:sp>
    </p:spTree>
    <p:extLst>
      <p:ext uri="{BB962C8B-B14F-4D97-AF65-F5344CB8AC3E}">
        <p14:creationId xmlns:p14="http://schemas.microsoft.com/office/powerpoint/2010/main" val="423992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Each Secondary </a:t>
            </a:r>
            <a:r>
              <a:rPr lang="x-none" dirty="0"/>
              <a:t>Endpoint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A9C09-7863-50B6-A876-D88B92598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7" y="1491344"/>
            <a:ext cx="12191999" cy="47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2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Safety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8EB62358-7C3E-AE98-FB39-2E226A5E6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17835"/>
              </p:ext>
            </p:extLst>
          </p:nvPr>
        </p:nvGraphicFramePr>
        <p:xfrm>
          <a:off x="555895" y="1521391"/>
          <a:ext cx="11080210" cy="5151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1933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332759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332759">
                  <a:extLst>
                    <a:ext uri="{9D8B030D-6E8A-4147-A177-3AD203B41FA5}">
                      <a16:colId xmlns:a16="http://schemas.microsoft.com/office/drawing/2014/main" val="844899242"/>
                    </a:ext>
                  </a:extLst>
                </a:gridCol>
                <a:gridCol w="2332759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71658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Events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Purified EPA group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1225)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group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1235)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Gastrointestinal disorders, n (%)</a:t>
                      </a: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(3.4%)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(1.2%)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 Bleeding, n(%)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(2.2%)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32 (2.6%)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0.599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 Major</a:t>
                      </a: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(1.1%)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 (1.2%)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0.850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260759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 Minor/Minimum</a:t>
                      </a: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(1.1%)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 (1.4%)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0.718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430625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New-onset diabetes mellitus, n(%)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(2.1%)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(1.2%)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Low density lipoprotein increase, n(%)</a:t>
                      </a: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(1.8%)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(2.5%)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0.267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368727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Liver enzyme elevation, n(%)</a:t>
                      </a: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8 (0.7%)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13 (1.1%)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0.381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New-onset atrial fibrillation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38 (3.1%)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 (1.6%)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9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1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AEF647-4D1F-3FB5-DE6D-67E013C8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20" y="1143013"/>
            <a:ext cx="8259760" cy="5729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Post-hoc Analysis (Primary Endpoint)</a:t>
            </a:r>
          </a:p>
        </p:txBody>
      </p:sp>
      <p:sp>
        <p:nvSpPr>
          <p:cNvPr id="7" name="テキスト ボックス 69">
            <a:extLst>
              <a:ext uri="{FF2B5EF4-FFF2-40B4-BE49-F238E27FC236}">
                <a16:creationId xmlns:a16="http://schemas.microsoft.com/office/drawing/2014/main" id="{A8FD4647-1060-C6B7-B456-B1E4ED6B3F3C}"/>
              </a:ext>
            </a:extLst>
          </p:cNvPr>
          <p:cNvSpPr txBox="1"/>
          <p:nvPr/>
        </p:nvSpPr>
        <p:spPr>
          <a:xfrm>
            <a:off x="3514061" y="1064562"/>
            <a:ext cx="4230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HR (Cox): 0.725 (0.553-0.951)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Stratified log-rank p-value =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0.0202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805D6-E24A-3716-ACF4-E1D7A825E1CF}"/>
              </a:ext>
            </a:extLst>
          </p:cNvPr>
          <p:cNvSpPr txBox="1"/>
          <p:nvPr/>
        </p:nvSpPr>
        <p:spPr>
          <a:xfrm>
            <a:off x="7599546" y="2014304"/>
            <a:ext cx="3726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Excluded: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EPA increase from baseline &gt;30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(n=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02A90-5B06-D9A0-13BB-FBBB3A7110FD}"/>
              </a:ext>
            </a:extLst>
          </p:cNvPr>
          <p:cNvSpPr txBox="1"/>
          <p:nvPr/>
        </p:nvSpPr>
        <p:spPr>
          <a:xfrm>
            <a:off x="7243660" y="4484319"/>
            <a:ext cx="3776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Excluded: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EPA increase from baseline &lt;30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x-none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(n=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C6055-DE58-0961-23E8-C569A4E51409}"/>
              </a:ext>
            </a:extLst>
          </p:cNvPr>
          <p:cNvSpPr txBox="1"/>
          <p:nvPr/>
        </p:nvSpPr>
        <p:spPr>
          <a:xfrm>
            <a:off x="8677940" y="1648768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1053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C8448-5CA5-DAB5-5B34-8FA88D5D321B}"/>
              </a:ext>
            </a:extLst>
          </p:cNvPr>
          <p:cNvSpPr txBox="1"/>
          <p:nvPr/>
        </p:nvSpPr>
        <p:spPr>
          <a:xfrm>
            <a:off x="9933412" y="4076609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966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Study Limitations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E98D17-693B-DA77-E739-B813A254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59" y="1730967"/>
            <a:ext cx="11667281" cy="41740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altLang="ja-JP" dirty="0">
                <a:effectLst/>
                <a:ea typeface="游明朝" panose="02020400000000000000" pitchFamily="18" charset="-128"/>
              </a:rPr>
              <a:t>As the actual event rate in the present study was lower than estimated, and the alternative hazard ratio was set as 0.7, this study might be underpowered.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altLang="ja-JP" dirty="0">
                <a:effectLst/>
                <a:ea typeface="游明朝" panose="02020400000000000000" pitchFamily="18" charset="-128"/>
              </a:rPr>
              <a:t>The present study was conducted as an open-label, not double-blind, randomized trial with its inherent limitations.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altLang="ja-JP" dirty="0">
                <a:effectLst/>
                <a:ea typeface="游明朝" panose="02020400000000000000" pitchFamily="18" charset="-128"/>
              </a:rPr>
              <a:t>The vast majority of participants in the present study </a:t>
            </a:r>
            <a:r>
              <a:rPr lang="en-US" altLang="ja-JP" dirty="0">
                <a:ea typeface="游明朝" panose="02020400000000000000" pitchFamily="18" charset="-128"/>
              </a:rPr>
              <a:t>were</a:t>
            </a:r>
            <a:r>
              <a:rPr lang="en-US" altLang="ja-JP" dirty="0">
                <a:effectLst/>
                <a:ea typeface="游明朝" panose="02020400000000000000" pitchFamily="18" charset="-128"/>
              </a:rPr>
              <a:t> Japanese, whose baseline level of EPA has been considered to be relatively higher than that in Western countries.</a:t>
            </a:r>
          </a:p>
        </p:txBody>
      </p:sp>
    </p:spTree>
    <p:extLst>
      <p:ext uri="{BB962C8B-B14F-4D97-AF65-F5344CB8AC3E}">
        <p14:creationId xmlns:p14="http://schemas.microsoft.com/office/powerpoint/2010/main" val="351226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Conclusions and Implications</a:t>
            </a:r>
            <a:endParaRPr lang="x-none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7E10E3D-5A78-EB64-8440-C341BAF3C22C}"/>
              </a:ext>
            </a:extLst>
          </p:cNvPr>
          <p:cNvSpPr txBox="1">
            <a:spLocks/>
          </p:cNvSpPr>
          <p:nvPr/>
        </p:nvSpPr>
        <p:spPr>
          <a:xfrm>
            <a:off x="278604" y="1521094"/>
            <a:ext cx="11634792" cy="452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This study showed a borderline statistical significance regarding the effect of highly purified EPA of 1,800 mg/day for reducing the risk of adverse cardiovascular events in Japanese patients with chronic CAD treated by statins.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Additionally, highly purified EPA of 1,800 mg/day was significantly associated with a decreased risk of the composite of coronary events.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Present findings indicate a possible prognostic benefit of EPA (1,800 mg/day) in chronic CAD patients with statins whose EPA/AA ratio was low (&lt; 0.4).</a:t>
            </a:r>
          </a:p>
        </p:txBody>
      </p:sp>
    </p:spTree>
    <p:extLst>
      <p:ext uri="{BB962C8B-B14F-4D97-AF65-F5344CB8AC3E}">
        <p14:creationId xmlns:p14="http://schemas.microsoft.com/office/powerpoint/2010/main" val="365877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EA13505-BD50-CC5F-F4DD-2AC79C5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D1E27CD-D316-36D0-3564-1A1C223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RESPECT-EPA Study Organization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8240" y="1039580"/>
            <a:ext cx="11835519" cy="5847755"/>
          </a:xfrm>
          <a:prstGeom prst="rect">
            <a:avLst/>
          </a:prstGeom>
        </p:spPr>
        <p:txBody>
          <a:bodyPr wrap="square" lIns="360000" tIns="0" rIns="360000" bIns="0">
            <a:spAutoFit/>
          </a:bodyPr>
          <a:lstStyle/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Investigator: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Hiroyuki Daida</a:t>
            </a: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Advisers: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Masunori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Matsuzaki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Hiroaki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Shimokawa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Issei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Komuro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Hisao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Ogawa</a:t>
            </a: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Hiroyuki Daida,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Inoue, Atsushi Hirayama, Kazuo Kimura, Yukio Ozaki, </a:t>
            </a:r>
            <a:b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Toyoaki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Murohara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Kenji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Ueshima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Preparation Committee: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Katsumi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Miyauchi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Hiroyoshi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Yokoi,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Shichiro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Abe, </a:t>
            </a:r>
            <a:b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Yoshihisa Nakagawa, Koichi Nakao, Masato Kasahara, Shinji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Yasuno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Yoshihiro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Kuwabara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Evaluation Committee: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Hiroshi Ito, Takeshi Kimura, Takashi Akasaka, Hiroyuki Tsutsui, </a:t>
            </a:r>
            <a:b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Tanabe, Nobuyuki Komiyama, Yasuhiko Sakata, Takumi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Higuma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Mitsuru Abe,         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Norihiro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Suzuki, Yoshiaki Ito,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Ryota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Tanaka, Satoshi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Hidetaka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Mitsumura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Arihiro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Kiyosue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Tadateru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Takayama, Hidehiko Hara, Junichi Yamaguchi and Ken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Kozuma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Data Monitoring Committee: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Akira Yamashina, Masakazu Yamagishi, Yoshihiko Saito and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Kunihiko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Hayashi</a:t>
            </a: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Statistics Commissioners: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Toshiya Sato and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Naotake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Yanagisawa</a:t>
            </a: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Juntendo University Hospital Clinical Research and Trial Center, Tokyo, Japan</a:t>
            </a:r>
          </a:p>
          <a:p>
            <a:pPr>
              <a:spcAft>
                <a:spcPts val="85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Headquarters: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Institute for Production Development (General Incorporated Foundation), Kyoto, Japan</a:t>
            </a:r>
          </a:p>
        </p:txBody>
      </p:sp>
    </p:spTree>
    <p:extLst>
      <p:ext uri="{BB962C8B-B14F-4D97-AF65-F5344CB8AC3E}">
        <p14:creationId xmlns:p14="http://schemas.microsoft.com/office/powerpoint/2010/main" val="85542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表 5">
            <a:extLst>
              <a:ext uri="{FF2B5EF4-FFF2-40B4-BE49-F238E27FC236}">
                <a16:creationId xmlns:a16="http://schemas.microsoft.com/office/drawing/2014/main" id="{693E7C79-5A73-9A53-F753-E8B82913308A}"/>
              </a:ext>
            </a:extLst>
          </p:cNvPr>
          <p:cNvGraphicFramePr>
            <a:graphicFrameLocks noGrp="1"/>
          </p:cNvGraphicFramePr>
          <p:nvPr/>
        </p:nvGraphicFramePr>
        <p:xfrm>
          <a:off x="467186" y="1135819"/>
          <a:ext cx="11257628" cy="569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477465187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198159938"/>
                    </a:ext>
                  </a:extLst>
                </a:gridCol>
              </a:tblGrid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Daida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Teruo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Inoue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(Japan Red Cross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Sciety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Nasu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Red Cross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Atsushi Hirayama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Police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Kazuo Kimura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Yukio Ozaki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Toyoaki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Murohara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Kenji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Ueshima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(Uji-Takeda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Katsumi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Miyauchi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36397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Hiroyoshi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Yokoi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Sanno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Hopsital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Shichiro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Abe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Dokkyo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Yoshihisa Nakagawa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(Shiga University of Medical Science)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Koichi Nakao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(Saiseikai Kumamoto Hospital Cardiovascular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48091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Masato Kasahara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(Nara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Shinji Yasuno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(The Jikei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Yoshihiro Kuwabara</a:t>
                      </a:r>
                      <a:br>
                        <a:rPr lang="sv-S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International Cancer Institute)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Masunori Matsuzaki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(St. Hill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54298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Hiroaki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Shimokawa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(Tohoku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Issei Komuro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Medicine, The University of Tokyo)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Hisao Ogawa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(Kumamoto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Hiroshi Ito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spc="-8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(Okayama University Graduate School of Medicine, Dentistry and Pharmaceutical Sciences)</a:t>
                      </a:r>
                      <a:endParaRPr lang="en-US" sz="800" b="0" i="0" u="none" strike="noStrike" spc="-8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6224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Takeshi Kimura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Medicine, Kyoto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Takashi Akasaka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(Wakayama Medical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Tsutsui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(Kyushu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Kengo Tanabe</a:t>
                      </a:r>
                      <a:b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(Mitsui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17658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Nobuyuki Komiyama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(St. Luke's International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Yasuhiko Sakata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Cerebral and Cardiovascular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Takumi Higuma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(Kawasaki Municipal Tama Hospital, St. Marianna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Mitsuru Abe 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Kyoto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87389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Norihiro Suzuki</a:t>
                      </a:r>
                      <a:b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(Shonan Keiiku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Yoshiaki Ito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Metropolitan University Graduate School of Medicine)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Ryota Tanaka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(Jichi Medical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Satoshi Suda 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603535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Hidetaka Mitsumura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(The Jikei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Arihiro Kiyosue 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Medicine, The University of Tokyo)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Tadateru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Takayama 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Hidehiko Hara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(Toho University Ohashi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2915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Junichi Yamaguchi 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</a:t>
                      </a: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University)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Kozuma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Teikyo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Akira Yamashina</a:t>
                      </a:r>
                      <a:b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Medical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Masakazu Yamagishi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University of Human Sciences)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50795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Yoshihiko Saito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(Nara Medical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Kunihiko Hayashi 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(Gunma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Tosiya Sato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(Kyoto University School of Public Health)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Naotake Yanagisawa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6102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Shuko Nojiri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Yuji Nishizaki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Hiroshi Iwata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Sachiko Tanaka-Mizuno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Medicine, Kyoto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471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Akira Fujii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 Nakazato</a:t>
                      </a:r>
                      <a:b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(Okinawa Chubu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Hideki Ishii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Kouichi Sugiya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Ohno Memorial Hospital.)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243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Yusuke Hitora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Teruyoshi Uetani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Hiroki Kojima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Naomi Komatsu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(Dokkyo Medical University Saitama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3794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Yumiko Shibuya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Ohno Memorial Hospital.)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Maki Kudou</a:t>
                      </a:r>
                      <a:b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Nerima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Takayuki Nagai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Yukiko Kumono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Katsuji Inoue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Takahiro Inoue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Sanno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 Watanabe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(Yamagata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Erisa Watanabe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97915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Hirokazu Wakabayashi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(Aichi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Daisuke Wakatsuki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Fujigaoka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Miho Yoshida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Keiko Yoshizawa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(Dokkyo Medical University Nikko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5937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Renzo Yokoyama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(Okinawa Chubu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Yokoyama Miduki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(Rakuwakai Marutamachi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Shiori Yokota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Itabashi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 Yamamoto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(Aichi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6729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Koji Yamaguchi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Yamakawa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Municipal Citizen's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Shusuke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Yagi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Chiharu Moriyama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2368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Morishita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Tetsuji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(University of Fukui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Miki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Morishita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Kishiwada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Kenji Miwa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(Ishikawa Prefectural Central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Miyazaki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Tetsuro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Urayasu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42251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Koshi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Miyake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Kotaro Miyagawa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(Kansai Electric Power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Atsushi Mizuno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(St. Luke's International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Miura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Cerebral and Cardiovascular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98942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2EA13505-BD50-CC5F-F4DD-2AC79C5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D1E27CD-D316-36D0-3564-1A1C223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Investigators</a:t>
            </a:r>
          </a:p>
        </p:txBody>
      </p:sp>
    </p:spTree>
    <p:extLst>
      <p:ext uri="{BB962C8B-B14F-4D97-AF65-F5344CB8AC3E}">
        <p14:creationId xmlns:p14="http://schemas.microsoft.com/office/powerpoint/2010/main" val="338247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表 5">
            <a:extLst>
              <a:ext uri="{FF2B5EF4-FFF2-40B4-BE49-F238E27FC236}">
                <a16:creationId xmlns:a16="http://schemas.microsoft.com/office/drawing/2014/main" id="{693E7C79-5A73-9A53-F753-E8B82913308A}"/>
              </a:ext>
            </a:extLst>
          </p:cNvPr>
          <p:cNvGraphicFramePr>
            <a:graphicFrameLocks noGrp="1"/>
          </p:cNvGraphicFramePr>
          <p:nvPr/>
        </p:nvGraphicFramePr>
        <p:xfrm>
          <a:off x="467186" y="1135820"/>
          <a:ext cx="11257628" cy="56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477465187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198159938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Michiro Maruyama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(Toyama Prefectural Central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Maruhashi Michiyo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(Gunma Cardiovascular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Ichiro Matsumoto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(Takamatsu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Ayumi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Matsunuma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Dokkyo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Mitsuo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Matsuda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Kishiwada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Yuki Matsui</a:t>
                      </a:r>
                      <a:b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(Kokura Kinen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Harue Masuko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Tokeidai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Masayo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Maezato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(Naha City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363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Maemura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Koji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Nagasaki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Nobuhiko Maejima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Futagi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Itabashi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Yasumasa Fujiwara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Nerima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4809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Fujimoto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Toranomon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Fujinuma Kanako</a:t>
                      </a:r>
                      <a:br>
                        <a:rPr lang="de-D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Ayumi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Fujinami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(Shizuoka City Shizuoka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Ryoko Fujita</a:t>
                      </a:r>
                      <a:br>
                        <a:rPr lang="fi-FI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(Hirakata kohsai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542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Daichi Fukumoto</a:t>
                      </a:r>
                      <a:b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(Izumi Regional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Daiju Fukuda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Yutaka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Fukuizumi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Sanno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Akiko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Fukatsu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Fujigaoka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622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Hisako Fukazawa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(Kyoto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Ken-Ichi Hirata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(Kobe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Kiyoshi Hibi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Ichiro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Hamanaka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Rakuwakai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Marutamachi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1765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Tomoko Hamada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(Kanazawa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Kazuhisa Nishimura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Nawada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Ryuzou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(Shizuoka City Shizuoka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Naruse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873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Mamoru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Nanasato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(Japanese Red Cross Aichi Medical Center Nagoya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Daini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Mariko Nakahara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(Kagoshima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Akira Nakano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(Hikone Municipal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Miyako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Nagatomi</a:t>
                      </a:r>
                      <a:b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700" b="0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(Hospital of the University of Occupational and Environmental Health, Japan)</a:t>
                      </a:r>
                      <a:endParaRPr lang="en-US" altLang="ja-JP" sz="900" b="0" i="0" u="none" strike="noStrike" spc="-4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60353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Masato Nagashima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Ohno Memorial Hospital.)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Maki Nakashima</a:t>
                      </a:r>
                      <a:b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Yumiko Nakagawa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(Kanazawa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Koji Nakagawa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(Okayama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2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Shigeto Naito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(Gunma Cardiovascular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Chihiro Tomokiyo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(Yamaguchi University Hospital 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Takafumi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Todoroki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Tetsuya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Tobaru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Sakakibara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Heart Institute)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5079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Ryuji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Toh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(Kobe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Yuya Terao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(Kakogawa Central City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Mitinao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Tan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Tokeidai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Tabata</a:t>
                      </a:r>
                      <a:b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(Izumi Regional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61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Kazuhiko Tabata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(Naha City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Seiichi Taniai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(Kyorin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Tanaka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Metropolitan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Mitsuaki Tanaka</a:t>
                      </a:r>
                      <a:br>
                        <a:rPr lang="pl-PL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(Tohoku Rosai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47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Naoko Takemoto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(Hirakata kohsai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Isao Taguchi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Dokkyo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University Saitama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Naoko Takahashi</a:t>
                      </a:r>
                      <a:b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(Saiseikai Kumamoto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Kanako Takahashi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243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 Takahashi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(Tohoku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Sonoda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(Kagoshima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Soeki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Chie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(Kanazawa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3794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Satoru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Shizuoka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Tamako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Suzuki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(Japanese Red Cross Aichi Medical Center Nagoya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Daini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Hiroshi Suzuki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Fujigaoka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Yukari Suzuki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Itabashi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Sugimura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Dokkyo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University Nikko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Shiroto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(Tohoku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Atsuko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Shiratori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Kaoru Shimizu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97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Kaori Shiba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Shizuoka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Tokutada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Fujigaoka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Akira Sato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(University of Tsukuba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Masataka Sata</a:t>
                      </a:r>
                      <a:b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593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Naoko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Sasajima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Metropolitan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Satoru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Sakuragi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Iwakuni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Clinical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Ichirou Sakuma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Hokko Memorial Clinic)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Kenichi Sakakura</a:t>
                      </a:r>
                      <a:b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(Jichi Medical University Saitama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672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Yuriko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Sakaguchi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Fujigaoka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Kouhei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Saiin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Tokeidai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Memorial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Toshihiko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City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Kodera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Kumi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2368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Kazuhisa Kodama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(Saiseikai Kumamoto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Masako Kojima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Shunsuke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Kojima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Bay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Urayasu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Ichikawa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Nobuaki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Kokubu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(Sapporo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422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Koga Seiji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Nagasaki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Yumi Koike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Kyorin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Kenichi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Kuremoto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(Koto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Kurisu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(Hiroshima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98942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2EA13505-BD50-CC5F-F4DD-2AC79C5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D1E27CD-D316-36D0-3564-1A1C223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Investigators</a:t>
            </a:r>
          </a:p>
        </p:txBody>
      </p:sp>
    </p:spTree>
    <p:extLst>
      <p:ext uri="{BB962C8B-B14F-4D97-AF65-F5344CB8AC3E}">
        <p14:creationId xmlns:p14="http://schemas.microsoft.com/office/powerpoint/2010/main" val="24019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A53C-837B-5029-D812-295AE636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52939"/>
          </a:xfrm>
        </p:spPr>
        <p:txBody>
          <a:bodyPr/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COI disclosure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E9C92-E5BA-B223-A27A-7C9F293B6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B5D5D7-EA3E-B07C-4AD5-443755F9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8" y="1905878"/>
            <a:ext cx="11466324" cy="45711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200" b="1" dirty="0"/>
              <a:t>Speakers’ Bureau / Honorarium                                                                         </a:t>
            </a:r>
            <a:br>
              <a:rPr lang="en-US" altLang="ja-JP" sz="2200" b="1" dirty="0"/>
            </a:br>
            <a:r>
              <a:rPr lang="en-US" altLang="ja-JP" sz="2200" dirty="0"/>
              <a:t>Novartis Pharma K.K., Bayer </a:t>
            </a:r>
            <a:r>
              <a:rPr lang="en-US" altLang="ja-JP" sz="2200" dirty="0" err="1"/>
              <a:t>Yakuhin</a:t>
            </a:r>
            <a:r>
              <a:rPr lang="en-US" altLang="ja-JP" sz="2200" dirty="0"/>
              <a:t>, Ltd., Sanofi K.K., Kowa Company, Limited, </a:t>
            </a:r>
            <a:br>
              <a:rPr lang="en-US" altLang="ja-JP" sz="2200" dirty="0"/>
            </a:br>
            <a:r>
              <a:rPr lang="en-US" altLang="ja-JP" sz="2200" dirty="0"/>
              <a:t>Taisho Pharmaceutical Co., Ltd., Abbott Medical Japan LLC, </a:t>
            </a:r>
            <a:br>
              <a:rPr lang="en-US" altLang="ja-JP" sz="2200" dirty="0"/>
            </a:br>
            <a:r>
              <a:rPr lang="en-US" altLang="ja-JP" sz="2200" dirty="0"/>
              <a:t>Otsuka Pharmaceutical Co., Ltd., Amgen K.K., MSD K.K., </a:t>
            </a:r>
            <a:br>
              <a:rPr lang="en-US" altLang="ja-JP" sz="2200" dirty="0"/>
            </a:br>
            <a:r>
              <a:rPr lang="en-US" altLang="ja-JP" sz="2200" dirty="0"/>
              <a:t>Daiichi Sankyo Company, Limited, Pfizer Japan Inc., FUKUDA DENSHI CO., LTD., Tsumura &amp; Co., TOA EIYO LTD.</a:t>
            </a:r>
            <a:r>
              <a:rPr lang="ja-JP" altLang="ja-JP" sz="2200" dirty="0"/>
              <a:t>　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ja-JP" sz="2200" dirty="0"/>
              <a:t>　　　　　</a:t>
            </a:r>
          </a:p>
          <a:p>
            <a:r>
              <a:rPr lang="en-US" altLang="ja-JP" sz="2200" b="1" dirty="0"/>
              <a:t>Trust research / joint research funds                                                                         </a:t>
            </a:r>
            <a:r>
              <a:rPr lang="en-US" altLang="ja-JP" sz="2200" dirty="0"/>
              <a:t>Philips Japan, Ltd., FUJIFILM Holdings Corporation, Asahi Kasei Corporation, </a:t>
            </a:r>
            <a:br>
              <a:rPr lang="en-US" altLang="ja-JP" sz="2200" dirty="0"/>
            </a:br>
            <a:r>
              <a:rPr lang="en-US" altLang="ja-JP" sz="2200" dirty="0"/>
              <a:t>Inter </a:t>
            </a:r>
            <a:r>
              <a:rPr lang="en-US" altLang="ja-JP" sz="2200" dirty="0" err="1"/>
              <a:t>Reha</a:t>
            </a:r>
            <a:r>
              <a:rPr lang="en-US" altLang="ja-JP" sz="2200" dirty="0"/>
              <a:t> </a:t>
            </a:r>
            <a:r>
              <a:rPr lang="en-US" altLang="ja-JP" sz="2200" dirty="0" err="1"/>
              <a:t>Co.,Ltd</a:t>
            </a:r>
            <a:r>
              <a:rPr lang="en-US" altLang="ja-JP" sz="2200" dirty="0"/>
              <a:t>., TOHO HOLDINGS </a:t>
            </a:r>
            <a:r>
              <a:rPr lang="en-US" altLang="ja-JP" sz="2200" dirty="0" err="1"/>
              <a:t>Co.,Ltd</a:t>
            </a:r>
            <a:r>
              <a:rPr lang="en-US" altLang="ja-JP" sz="2200" dirty="0"/>
              <a:t>, GLORY LTD., BMS K.K, </a:t>
            </a:r>
            <a:br>
              <a:rPr lang="en-US" altLang="ja-JP" sz="2200" dirty="0"/>
            </a:br>
            <a:r>
              <a:rPr lang="en-US" altLang="ja-JP" sz="2200" dirty="0"/>
              <a:t>Abbott Japan LLC, Boehringer Ingelheim Japan, Inc. </a:t>
            </a:r>
          </a:p>
          <a:p>
            <a:pPr marL="0" indent="0">
              <a:buNone/>
            </a:pPr>
            <a:endParaRPr lang="ja-JP" altLang="ja-JP" sz="2200" dirty="0"/>
          </a:p>
          <a:p>
            <a:r>
              <a:rPr lang="en-US" altLang="ja-JP" sz="2200" b="1" dirty="0"/>
              <a:t>Scholarship fund </a:t>
            </a:r>
            <a:r>
              <a:rPr lang="en-US" altLang="ja-JP" sz="2200" dirty="0"/>
              <a:t>Eisai Co., Ltd., Bayer </a:t>
            </a:r>
            <a:r>
              <a:rPr lang="en-US" altLang="ja-JP" sz="2200" dirty="0" err="1"/>
              <a:t>Yakuhin</a:t>
            </a:r>
            <a:r>
              <a:rPr lang="en-US" altLang="ja-JP" sz="2200" dirty="0"/>
              <a:t>, Ltd., Daiichi Sankyo Company, Limited </a:t>
            </a:r>
            <a:endParaRPr lang="ja-JP" altLang="ja-JP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E8BAE-2203-BB91-6DD3-B047366AA8C8}"/>
              </a:ext>
            </a:extLst>
          </p:cNvPr>
          <p:cNvSpPr txBox="1">
            <a:spLocks/>
          </p:cNvSpPr>
          <p:nvPr/>
        </p:nvSpPr>
        <p:spPr>
          <a:xfrm>
            <a:off x="468378" y="1235033"/>
            <a:ext cx="11255244" cy="670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x-none" sz="3200"/>
              <a:t>Hiroyuki Daida</a:t>
            </a:r>
          </a:p>
        </p:txBody>
      </p:sp>
    </p:spTree>
    <p:extLst>
      <p:ext uri="{BB962C8B-B14F-4D97-AF65-F5344CB8AC3E}">
        <p14:creationId xmlns:p14="http://schemas.microsoft.com/office/powerpoint/2010/main" val="347526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表 5">
            <a:extLst>
              <a:ext uri="{FF2B5EF4-FFF2-40B4-BE49-F238E27FC236}">
                <a16:creationId xmlns:a16="http://schemas.microsoft.com/office/drawing/2014/main" id="{693E7C79-5A73-9A53-F753-E8B82913308A}"/>
              </a:ext>
            </a:extLst>
          </p:cNvPr>
          <p:cNvGraphicFramePr>
            <a:graphicFrameLocks noGrp="1"/>
          </p:cNvGraphicFramePr>
          <p:nvPr/>
        </p:nvGraphicFramePr>
        <p:xfrm>
          <a:off x="467186" y="1135820"/>
          <a:ext cx="11257628" cy="56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477465187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198159938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Shoichi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Kuramitsu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(Kokura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Kinen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Kenya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Kusunose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Keizo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Kimura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Kinan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Syunsuke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Kitani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Tokeidai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Yoichi Kijima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Saiseikai Nakatsu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Kitae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Kim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(Kobe City Medical Center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Daisuke Kanda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(Kagoshima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Saki Kawaguchi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Sakakibara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Heart Institute)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363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Kawaguchi Ren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(Gunma Cardiovascular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Machiko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Kawai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Itabashi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Naoya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Kameyama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(Takamatsu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Kamiyama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(Koto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4809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Kamiya Kiwamu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Chika Kamata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Kyoto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Masaya Kato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(Hiroshima City North Medical Center Asa Citizens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 Kato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(Kyoto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542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Yasuko Kato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(Japanese Red Cross Aichi Medical Center Nagoya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Daini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Nobuaki Kato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Fujigaoka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Toru Kato</a:t>
                      </a:r>
                      <a:b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(Tochigi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Koji Kajinami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(Kanazawa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622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Hitomi Onohara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Bay Urayasu Ichikawa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Neiko Ozasa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(Kyoto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Yumiko Okuyama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(Iwate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Yasushi Okumoto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(Kinan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1765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Hideto Okino</a:t>
                      </a:r>
                      <a:b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(Izumi Regional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Mikie Ogawa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(Dokkyo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Takanori Ogawa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(Ogawa Cardiovascular internal medicine Clinic)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Kaori Urabe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873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Kazushi Urasawa</a:t>
                      </a:r>
                      <a:b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Tokeidai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Takuro Takumi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(Kagoshima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Hitoshi Uchinoumi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(Yamaguchi University Hospital 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Usui Saori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Nagasaki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60353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Yoshio Ueno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(Takamatsu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 Ueno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Tokeidai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Atsushi Iwata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Tetusya Iwaguro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(Kinan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2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Miyako Imanaka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(Tenri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Itou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Kansuke Itou</a:t>
                      </a:r>
                      <a:b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Metropolitan Tama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Tatsuya Ichinose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(Takamatsu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5079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Takayuki Ise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Takenori Ishisone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(Iwate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Shiho Ishikawa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Tetsuya Ishikawa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(Dokkyo Medical University Saitama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61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Atsushi Izawa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(Shinshu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Yasumi Igarashi</a:t>
                      </a:r>
                      <a:b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(Caress Sapporo Tokeidai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Kazuhiro Anzaki</a:t>
                      </a:r>
                      <a:b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(Izumi Regional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Mizuhiro Arima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(International Goodwill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47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Masaru Araki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(Hospital of the University of Occupational and Environmental Health, Japan)</a:t>
                      </a:r>
                      <a:endParaRPr lang="en-US" sz="800" b="0" i="0" u="none" strike="noStrike" spc="-3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Tetsuya Amano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(Aichi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Masayoshi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Ajioka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Tosei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Hiroko Akutsu</a:t>
                      </a:r>
                      <a:b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(Tochigi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243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Naoko Aki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(Tokushima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Minako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Aono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(Shinshu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Yumi Nozawa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(Juntendo Hospital, Juntendo Tokyo Koto Geriatric Medical Center)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Naohisa Nakajima</a:t>
                      </a:r>
                      <a:b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Tokyo Koto Geriatric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3794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Eiryu Sai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Tokyo Koto Geriatric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Hideo Izawa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BANTANE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Mutsuharu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Hayashi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BANTANE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Yasuchika Kato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BANTANE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Wakaya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Fujiwara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BANTANE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Satoshi Okumura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(FUJITA HEALTH UNIVERSITY BANTANE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Moriaki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Inoko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(Kitano Hospital,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Tazuke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Kofukai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Research Institute)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Miki Ikusue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(Kitano Hospital, Tazuke Kofukai Medical Research Institute)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97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Miwako Kubota</a:t>
                      </a:r>
                      <a:b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(Tochigi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Kanako Koyama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(St. Luke's International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Tsutomu</a:t>
                      </a: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Araki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fi-FI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Saiseikai</a:t>
                      </a: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Kanazawa</a:t>
                      </a: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Hospital</a:t>
                      </a: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Toshinori Ko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 Tama Nagayama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593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Eitaro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Kodani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Nagayama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Taichirou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Morisawa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Nagayama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Nakano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Nagayama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Sanae Watanabe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(Nippon Medical School Tama Nagayama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672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Itaru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Takamisawa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Sakakibara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Heart Institute)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Chiaki Matsushita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Tosei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General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Miura Hiromi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Tosei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General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Sakamoto Takashi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(Fukuchiyama City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2368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Toshihiro Tamura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Tsuyoshi Shinozaki</a:t>
                      </a:r>
                      <a:b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(Sendai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Takashi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Yamano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(Wakayama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Uemura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Mariko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(Wakayama Medical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422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Yoshinori Terai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(Shimada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Issei Shimada</a:t>
                      </a:r>
                      <a:b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(Shimada General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Kenji Sakamoto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(Kumamoto University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Masahiko Saito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(Morioka Red Cross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98942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2EA13505-BD50-CC5F-F4DD-2AC79C5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D1E27CD-D316-36D0-3564-1A1C223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Investigators</a:t>
            </a:r>
          </a:p>
        </p:txBody>
      </p:sp>
    </p:spTree>
    <p:extLst>
      <p:ext uri="{BB962C8B-B14F-4D97-AF65-F5344CB8AC3E}">
        <p14:creationId xmlns:p14="http://schemas.microsoft.com/office/powerpoint/2010/main" val="148557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表 5">
            <a:extLst>
              <a:ext uri="{FF2B5EF4-FFF2-40B4-BE49-F238E27FC236}">
                <a16:creationId xmlns:a16="http://schemas.microsoft.com/office/drawing/2014/main" id="{693E7C79-5A73-9A53-F753-E8B82913308A}"/>
              </a:ext>
            </a:extLst>
          </p:cNvPr>
          <p:cNvGraphicFramePr>
            <a:graphicFrameLocks noGrp="1"/>
          </p:cNvGraphicFramePr>
          <p:nvPr/>
        </p:nvGraphicFramePr>
        <p:xfrm>
          <a:off x="467186" y="1135820"/>
          <a:ext cx="11257628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477465187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407">
                  <a:extLst>
                    <a:ext uri="{9D8B030D-6E8A-4147-A177-3AD203B41FA5}">
                      <a16:colId xmlns:a16="http://schemas.microsoft.com/office/drawing/2014/main" val="2198159938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Asano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(St. Luke's International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Ibuki Higuchi</a:t>
                      </a:r>
                      <a:br>
                        <a:rPr lang="en-US" altLang="ja-JP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(Japanese Red Cross Aichi Medical Center Nagoya Daini Hospital)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Okazaki Akimi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Daisuke Higashi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Sakakibara Yuka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Eiko Fujimoto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Iwakuni Clinical Center)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Fumie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Ichiyama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(Nihon University Itabashi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Kanao Ishida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363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Takahiro Kanbara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Yusuke Katayama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Iwakuni Clinical Center)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Kashimura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Municipal Citizen's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Hiroki Matsumoto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Tokyo Koto Geriatric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4809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Akihiro Tobe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Takahiro Kawamoto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(Tosei General Hospital)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Mikako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Fukuyama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Kyoto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Yuka Gohara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542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Atsuko Uehara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University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Takenobu Simada</a:t>
                      </a:r>
                      <a:br>
                        <a:rPr lang="pt-BR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  <a:endParaRPr lang="pt-BR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Yuki Sato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Tosei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Hirohiko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Suzuki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(Japanese Red Cross Aichi Medical Center Nagoya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Daini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622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Chie Nomura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Iwakuni Clinical Center)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 Katumoto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Iwakuni Clinical Center)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Misao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Kanemasa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(National Hospital Organization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Iwakuni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Clinical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Junji Iwasaka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(Kansai Medical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1765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Mayumi Ninomiya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Masako Yahagi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City University Medical Center)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Yuko Yamashita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(Kyoto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Kanae Asami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(Sakakibara Heart Institute)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873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Aya Fujimoto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Niina Kimura</a:t>
                      </a:r>
                      <a:br>
                        <a:rPr lang="fi-FI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Hospital)</a:t>
                      </a:r>
                      <a:endParaRPr lang="fi-FI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Hiroki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Ikenaga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(Hiroshima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Tamiya Eiji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(Koto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60353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Makiko Myouga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(SHOWA University Fujigaoka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Keisuke Shioji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(Kishiwada City Hospital)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Hiroyasu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Uzui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(University of Fukui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Satoshi Ikeda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Nagasaki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2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Yurina Sugita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Tokyo Koto Geriatric Medical Center)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Toshihiro Arimura</a:t>
                      </a:r>
                      <a:br>
                        <a:rPr lang="it-IT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(Izumi Regional Medical Center)</a:t>
                      </a:r>
                      <a:endParaRPr lang="it-IT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Yosuke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Takamiya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Harumi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Katou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5079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Nozomi Kanbara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(Koto Hospital)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Shoko Miyata</a:t>
                      </a:r>
                      <a:b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(Koto Hospital)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Daisuke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Shinmura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Municipal Citizen's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Yukako Koike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(Juntendo University Shizuoka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61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Makoto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Kadotani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(Kakogawa City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Atsushi Kato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(Sendai Open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Takehiro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Yamashita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(Hokkaido Ohno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Hiroyuki Watanabe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Bay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Urayasu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Ichikawa Medical Center)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47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Takafumi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Okura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(Ehime University Graduate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Minoru Wake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(Okinawa Chubu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Toshiyuki Nagai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Medicine, Hokkaido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Yoshihiro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Morino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(Iwate Medical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243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Yutaka Otsuji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(University of Occupational and Environmental Health)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Hirohiko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Motoki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(Shinshu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Hideaki Yoshino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Kyorin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Shinichiro Miura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(Fukuoka University School Of Medicine)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3794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Yasuki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Kihara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(Kobe City Medical Center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Hirosh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Ito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(Okayama University Graduate School of Medicine)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Tomoya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Onodera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(Shizuoka City Shizuoka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Takaaki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Nakamoto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Dokkyo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Medical University Nikko Medical Center)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Nobuyuki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Ohte</a:t>
                      </a:r>
                      <a:b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(Graduate School of Medical Sciences, Nagoya City University)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Kazushige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Kadota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(Kurashiki Central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Yutaka Furukawa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(Kobe City Medical Center General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Koji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Negishi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(Yokohama Municipal Citizen's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979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Koichiro Shiojima</a:t>
                      </a:r>
                      <a:b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(Shimada General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Shoji Kitaguchi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(Hirakata Kohsai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Masafumi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Yano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(Yamaguchi University Graduate School of Medicine)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Kazutaka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Aonuma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(University of Tsukuba)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593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Nobuhisa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Hagiwara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(Tokyo Women's Medical University)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Junya Shite</a:t>
                      </a:r>
                      <a:b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(Osaka Saiseikai Nakatsu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Katsuhisa Ishii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(Kansai Electric Power Hospital)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Shinichi Momomura</a:t>
                      </a:r>
                      <a:b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(Jichi Medical University)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672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Kenji Ando</a:t>
                      </a:r>
                      <a:b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(Kokura Memorial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Masafumi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Watanabe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(Yamagata University Faculty of Medicine)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Akihito Tanaka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(Nagoya University Graduate School of Medicine)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Tetsuji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Miura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(Sapporo Medical University School of Medicine)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2368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Keigo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Dote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(Hiroshima City Asa Hospital)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42251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2EA13505-BD50-CC5F-F4DD-2AC79C5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D1E27CD-D316-36D0-3564-1A1C223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Investigators</a:t>
            </a:r>
          </a:p>
        </p:txBody>
      </p:sp>
    </p:spTree>
    <p:extLst>
      <p:ext uri="{BB962C8B-B14F-4D97-AF65-F5344CB8AC3E}">
        <p14:creationId xmlns:p14="http://schemas.microsoft.com/office/powerpoint/2010/main" val="385688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25974"/>
          </a:xfrm>
        </p:spPr>
        <p:txBody>
          <a:bodyPr/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C6F7C1D7-10C1-57E8-F52E-1E6348BC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30" y="1154075"/>
            <a:ext cx="11601140" cy="5146517"/>
          </a:xfrm>
        </p:spPr>
        <p:txBody>
          <a:bodyPr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effectLst/>
                <a:ea typeface="游明朝" panose="02020400000000000000" pitchFamily="18" charset="-128"/>
              </a:rPr>
              <a:t>In 2005, the Japan EPA Lipid Intervention Study (</a:t>
            </a:r>
            <a:r>
              <a:rPr lang="en-US" altLang="ja-JP" sz="2400" b="1" dirty="0">
                <a:effectLst/>
                <a:ea typeface="游明朝" panose="02020400000000000000" pitchFamily="18" charset="-128"/>
              </a:rPr>
              <a:t>JELIS</a:t>
            </a:r>
            <a:r>
              <a:rPr lang="en-US" altLang="ja-JP" sz="2400" dirty="0">
                <a:effectLst/>
                <a:ea typeface="游明朝" panose="02020400000000000000" pitchFamily="18" charset="-128"/>
              </a:rPr>
              <a:t>) first demonstrated a beneficial effect of highly purified eicosapentaenoic acid (EPA) on cardiovascular outcomes in patients with and without coronary artery disease (CAD).</a:t>
            </a:r>
            <a:endParaRPr lang="en-US" altLang="ja-JP" sz="24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Recently</a:t>
            </a:r>
            <a:r>
              <a:rPr lang="en-US" altLang="ja-JP" sz="2400" b="0" i="0" dirty="0">
                <a:solidFill>
                  <a:srgbClr val="000000"/>
                </a:solidFill>
                <a:effectLst/>
              </a:rPr>
              <a:t>, optimal medical therapy (OMT) particularly with high-intensity statins, has become the gold standard of </a:t>
            </a:r>
            <a:r>
              <a:rPr lang="en-US" altLang="ja-JP" sz="2400" dirty="0">
                <a:solidFill>
                  <a:srgbClr val="000000"/>
                </a:solidFill>
              </a:rPr>
              <a:t>care for CAD patients</a:t>
            </a:r>
            <a:r>
              <a:rPr lang="en-US" altLang="ja-JP" sz="2400" dirty="0"/>
              <a:t>;</a:t>
            </a:r>
            <a:r>
              <a:rPr lang="en-US" altLang="ja-JP" sz="2400" b="0" i="0" dirty="0">
                <a:solidFill>
                  <a:srgbClr val="000000"/>
                </a:solidFill>
                <a:effectLst/>
              </a:rPr>
              <a:t> however, they are still at substantially high residual risk.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sz="2400" b="0" i="0" dirty="0">
                <a:solidFill>
                  <a:srgbClr val="000000"/>
                </a:solidFill>
                <a:effectLst/>
              </a:rPr>
              <a:t>Despite of the evidence provided by </a:t>
            </a:r>
            <a:r>
              <a:rPr lang="en-US" altLang="ja-JP" sz="2400" b="1" i="0" dirty="0">
                <a:solidFill>
                  <a:srgbClr val="000000"/>
                </a:solidFill>
                <a:effectLst/>
              </a:rPr>
              <a:t>JELIS</a:t>
            </a:r>
            <a:r>
              <a:rPr lang="en-US" altLang="ja-JP" sz="2400" b="0" i="0" dirty="0">
                <a:solidFill>
                  <a:srgbClr val="000000"/>
                </a:solidFill>
                <a:effectLst/>
              </a:rPr>
              <a:t>, the conflicting results in recent omega-3 fatty acid trials have led to an intense controversy regarding the relevance of EPA intervention </a:t>
            </a:r>
            <a:r>
              <a:rPr lang="en-US" altLang="ja-JP" sz="2400" b="0" i="0" dirty="0">
                <a:effectLst/>
              </a:rPr>
              <a:t>on top</a:t>
            </a:r>
            <a:r>
              <a:rPr lang="en-US" altLang="ja-JP" sz="24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2400" b="0" i="0" dirty="0">
                <a:solidFill>
                  <a:srgbClr val="000000"/>
                </a:solidFill>
                <a:effectLst/>
              </a:rPr>
              <a:t>of the latest OMT.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ea typeface="游明朝" panose="02020400000000000000" pitchFamily="18" charset="-128"/>
              </a:rPr>
              <a:t>To assess the prognostic merit of EPA, when used with current statin therapy in patients with CAD, a R</a:t>
            </a:r>
            <a:r>
              <a:rPr lang="en-US" altLang="ja-JP" sz="2400" dirty="0">
                <a:effectLst/>
                <a:ea typeface="游明朝" panose="02020400000000000000" pitchFamily="18" charset="-128"/>
              </a:rPr>
              <a:t>andomized trial for Evaluating the Secondary Prevention Efficacy of Combination Therapy – statin and EPA (RESPECT-EPA) was conducted.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717319-696C-BE0E-2558-C8157719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29" y="1127111"/>
            <a:ext cx="9994285" cy="56282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kumimoji="1" lang="en-US" altLang="ja-JP" sz="3900" b="1" dirty="0"/>
              <a:t>Objective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000" dirty="0"/>
              <a:t>To determine the effect of highly purified EPA (</a:t>
            </a:r>
            <a:r>
              <a:rPr lang="en-US" sz="3000" b="0" i="0" dirty="0">
                <a:solidFill>
                  <a:srgbClr val="444444"/>
                </a:solidFill>
                <a:effectLst/>
              </a:rPr>
              <a:t>icosapent ethyl: IPE)</a:t>
            </a:r>
            <a:r>
              <a:rPr lang="en-US" altLang="ja-JP" sz="3000" dirty="0"/>
              <a:t> on cardiovascular events in Japanese chronic CAD patients with a low EPA/AA ratio (&lt; 0.4), who received statins</a:t>
            </a:r>
            <a:endParaRPr kumimoji="1" lang="en-US" altLang="ja-JP" sz="3000" dirty="0"/>
          </a:p>
          <a:p>
            <a:pPr marL="0" indent="0">
              <a:lnSpc>
                <a:spcPct val="110000"/>
              </a:lnSpc>
              <a:buNone/>
            </a:pPr>
            <a:endParaRPr kumimoji="1" lang="en-US" altLang="ja-JP" sz="3500" dirty="0"/>
          </a:p>
          <a:p>
            <a:pPr marL="0" indent="0" algn="ctr">
              <a:lnSpc>
                <a:spcPct val="110000"/>
              </a:lnSpc>
              <a:buNone/>
            </a:pPr>
            <a:r>
              <a:rPr kumimoji="1" lang="en-US" altLang="ja-JP" sz="3900" b="1" dirty="0"/>
              <a:t>Eligibility criteria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3000" dirty="0"/>
              <a:t>Chronic CAD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3000" dirty="0"/>
              <a:t>Receiving statins for at least 1 month before inclusion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3000" dirty="0"/>
              <a:t>20–79 years old at the time of obtaining consent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3000" dirty="0"/>
              <a:t>Provided a written consent form to participate after receiving a full explanation of the study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B2BD1D-2BDB-AE33-4716-F37B84238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E67916-C9A4-AC3D-B3A1-8239660B38A7}"/>
              </a:ext>
            </a:extLst>
          </p:cNvPr>
          <p:cNvSpPr txBox="1">
            <a:spLocks/>
          </p:cNvSpPr>
          <p:nvPr/>
        </p:nvSpPr>
        <p:spPr>
          <a:xfrm>
            <a:off x="1560094" y="26965"/>
            <a:ext cx="10170695" cy="92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x-none">
                <a:solidFill>
                  <a:srgbClr val="0070C0"/>
                </a:solidFill>
              </a:rPr>
              <a:t>Objective</a:t>
            </a:r>
            <a:r>
              <a:rPr lang="en-US" dirty="0">
                <a:solidFill>
                  <a:srgbClr val="0070C0"/>
                </a:solidFill>
              </a:rPr>
              <a:t> and Eligibility Criteria of the Study</a:t>
            </a:r>
            <a:endParaRPr lang="x-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9372F69-5F5B-2094-9DCD-80A435CDA55C}"/>
              </a:ext>
            </a:extLst>
          </p:cNvPr>
          <p:cNvSpPr/>
          <p:nvPr/>
        </p:nvSpPr>
        <p:spPr>
          <a:xfrm>
            <a:off x="4970877" y="2498228"/>
            <a:ext cx="6781702" cy="1253966"/>
          </a:xfrm>
          <a:prstGeom prst="roundRect">
            <a:avLst/>
          </a:prstGeom>
          <a:solidFill>
            <a:srgbClr val="0432FF">
              <a:alpha val="6047"/>
            </a:srgbClr>
          </a:solidFill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A83892-DF40-EEC3-6CB7-FF6502A5029A}"/>
              </a:ext>
            </a:extLst>
          </p:cNvPr>
          <p:cNvSpPr/>
          <p:nvPr/>
        </p:nvSpPr>
        <p:spPr>
          <a:xfrm>
            <a:off x="4978014" y="1250793"/>
            <a:ext cx="6773686" cy="1702462"/>
          </a:xfrm>
          <a:prstGeom prst="roundRect">
            <a:avLst/>
          </a:prstGeom>
          <a:solidFill>
            <a:srgbClr val="FF0000">
              <a:alpha val="617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25974"/>
          </a:xfrm>
        </p:spPr>
        <p:txBody>
          <a:bodyPr/>
          <a:lstStyle/>
          <a:p>
            <a:pPr algn="ctr"/>
            <a:r>
              <a:rPr lang="x-none">
                <a:solidFill>
                  <a:srgbClr val="0070C0"/>
                </a:solidFill>
              </a:rPr>
              <a:t>Trial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85600A-4396-13A2-0741-C80F9168E5D1}"/>
              </a:ext>
            </a:extLst>
          </p:cNvPr>
          <p:cNvCxnSpPr>
            <a:cxnSpLocks/>
          </p:cNvCxnSpPr>
          <p:nvPr/>
        </p:nvCxnSpPr>
        <p:spPr>
          <a:xfrm>
            <a:off x="5720898" y="4528374"/>
            <a:ext cx="598527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C5600F-57F3-9739-EA72-C160CC4A3507}"/>
              </a:ext>
            </a:extLst>
          </p:cNvPr>
          <p:cNvCxnSpPr/>
          <p:nvPr/>
        </p:nvCxnSpPr>
        <p:spPr>
          <a:xfrm>
            <a:off x="988247" y="4534099"/>
            <a:ext cx="472932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A5B4F3-D89E-C397-44DB-1BDB27F40DCA}"/>
              </a:ext>
            </a:extLst>
          </p:cNvPr>
          <p:cNvCxnSpPr>
            <a:cxnSpLocks/>
          </p:cNvCxnSpPr>
          <p:nvPr/>
        </p:nvCxnSpPr>
        <p:spPr>
          <a:xfrm>
            <a:off x="988247" y="4085072"/>
            <a:ext cx="1071792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450C9B-E7B8-40D4-B30D-F096B21503DA}"/>
              </a:ext>
            </a:extLst>
          </p:cNvPr>
          <p:cNvSpPr txBox="1"/>
          <p:nvPr/>
        </p:nvSpPr>
        <p:spPr>
          <a:xfrm>
            <a:off x="431309" y="2326695"/>
            <a:ext cx="12163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Consent for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6EFF3-3EDB-3456-8061-91E729C7B623}"/>
              </a:ext>
            </a:extLst>
          </p:cNvPr>
          <p:cNvSpPr txBox="1"/>
          <p:nvPr/>
        </p:nvSpPr>
        <p:spPr>
          <a:xfrm>
            <a:off x="1560551" y="2402222"/>
            <a:ext cx="14861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EPA/AA ratio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CEA7D4-DC4D-F07E-E287-5667F6E51BC3}"/>
              </a:ext>
            </a:extLst>
          </p:cNvPr>
          <p:cNvCxnSpPr/>
          <p:nvPr/>
        </p:nvCxnSpPr>
        <p:spPr>
          <a:xfrm flipV="1">
            <a:off x="988247" y="3887899"/>
            <a:ext cx="0" cy="19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AB91B-AD66-04E6-DDAE-BCF0AAD8EA91}"/>
              </a:ext>
            </a:extLst>
          </p:cNvPr>
          <p:cNvCxnSpPr/>
          <p:nvPr/>
        </p:nvCxnSpPr>
        <p:spPr>
          <a:xfrm flipV="1">
            <a:off x="2295173" y="3897468"/>
            <a:ext cx="0" cy="19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2F301A-60F3-FABF-B76E-03D81D93FCCA}"/>
              </a:ext>
            </a:extLst>
          </p:cNvPr>
          <p:cNvSpPr txBox="1"/>
          <p:nvPr/>
        </p:nvSpPr>
        <p:spPr>
          <a:xfrm>
            <a:off x="3344064" y="3165792"/>
            <a:ext cx="141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EPA/AA </a:t>
            </a:r>
            <a:r>
              <a:rPr lang="x-non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594A8-6243-A3A0-927F-8A372FFEAFDA}"/>
              </a:ext>
            </a:extLst>
          </p:cNvPr>
          <p:cNvSpPr txBox="1"/>
          <p:nvPr/>
        </p:nvSpPr>
        <p:spPr>
          <a:xfrm>
            <a:off x="3344064" y="1927007"/>
            <a:ext cx="150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EPA/AA* &lt; 0.4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67A3D-8798-867B-35CB-B3E8B09E7F8B}"/>
              </a:ext>
            </a:extLst>
          </p:cNvPr>
          <p:cNvSpPr txBox="1"/>
          <p:nvPr/>
        </p:nvSpPr>
        <p:spPr>
          <a:xfrm>
            <a:off x="4986594" y="3165792"/>
            <a:ext cx="388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No rand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mization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(standard statin)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4F15E-C2F8-45F6-E7B9-9AAC47B770DE}"/>
              </a:ext>
            </a:extLst>
          </p:cNvPr>
          <p:cNvSpPr txBox="1"/>
          <p:nvPr/>
        </p:nvSpPr>
        <p:spPr>
          <a:xfrm>
            <a:off x="4935383" y="1927007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Rand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mization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A9C0B7-13F5-FB9A-48FE-A3DC609FFCD0}"/>
              </a:ext>
            </a:extLst>
          </p:cNvPr>
          <p:cNvCxnSpPr>
            <a:cxnSpLocks/>
          </p:cNvCxnSpPr>
          <p:nvPr/>
        </p:nvCxnSpPr>
        <p:spPr>
          <a:xfrm flipV="1">
            <a:off x="6409888" y="1469672"/>
            <a:ext cx="232364" cy="645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30BB25-2741-8E4F-B666-B596138E678E}"/>
              </a:ext>
            </a:extLst>
          </p:cNvPr>
          <p:cNvCxnSpPr>
            <a:cxnSpLocks/>
          </p:cNvCxnSpPr>
          <p:nvPr/>
        </p:nvCxnSpPr>
        <p:spPr>
          <a:xfrm>
            <a:off x="6401937" y="2112495"/>
            <a:ext cx="240315" cy="6437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201E2D-44FF-5D8D-2A06-31EFF55465E5}"/>
              </a:ext>
            </a:extLst>
          </p:cNvPr>
          <p:cNvSpPr txBox="1"/>
          <p:nvPr/>
        </p:nvSpPr>
        <p:spPr>
          <a:xfrm>
            <a:off x="6586595" y="1337071"/>
            <a:ext cx="5231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Highly purified EPA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icosapent ethyl: IPE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800mg/day) </a:t>
            </a:r>
          </a:p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+ standard statin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CAB71-4AC3-B9BC-70B2-BBD02A73DF94}"/>
              </a:ext>
            </a:extLst>
          </p:cNvPr>
          <p:cNvSpPr txBox="1"/>
          <p:nvPr/>
        </p:nvSpPr>
        <p:spPr>
          <a:xfrm>
            <a:off x="6586595" y="2572730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Standard statin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9F3E8B-D262-744D-172A-EF41998E5EE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3046717" y="2096284"/>
            <a:ext cx="297347" cy="7214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0A59D1-0C0B-03A6-C3AF-53556DA9060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3046717" y="2817721"/>
            <a:ext cx="297347" cy="517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4B036-7084-56FD-1908-56CFE885E864}"/>
              </a:ext>
            </a:extLst>
          </p:cNvPr>
          <p:cNvCxnSpPr>
            <a:cxnSpLocks/>
          </p:cNvCxnSpPr>
          <p:nvPr/>
        </p:nvCxnSpPr>
        <p:spPr>
          <a:xfrm flipV="1">
            <a:off x="5732588" y="3875876"/>
            <a:ext cx="0" cy="413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BA5DE-2828-E902-98C4-DF774224583B}"/>
              </a:ext>
            </a:extLst>
          </p:cNvPr>
          <p:cNvCxnSpPr>
            <a:cxnSpLocks/>
          </p:cNvCxnSpPr>
          <p:nvPr/>
        </p:nvCxnSpPr>
        <p:spPr>
          <a:xfrm flipV="1">
            <a:off x="11706168" y="3887898"/>
            <a:ext cx="0" cy="394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5116DC-1641-C579-8211-34BD852B1DA9}"/>
              </a:ext>
            </a:extLst>
          </p:cNvPr>
          <p:cNvCxnSpPr/>
          <p:nvPr/>
        </p:nvCxnSpPr>
        <p:spPr>
          <a:xfrm flipV="1">
            <a:off x="988247" y="4085070"/>
            <a:ext cx="0" cy="197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0DEB18-EFD1-E0D0-2C49-D0A290F8680D}"/>
              </a:ext>
            </a:extLst>
          </p:cNvPr>
          <p:cNvSpPr txBox="1"/>
          <p:nvPr/>
        </p:nvSpPr>
        <p:spPr>
          <a:xfrm>
            <a:off x="2369416" y="4111851"/>
            <a:ext cx="17049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x-none" sz="1600">
                <a:latin typeface="Arial" panose="020B0604020202020204" pitchFamily="34" charset="0"/>
                <a:cs typeface="Arial" panose="020B0604020202020204" pitchFamily="34" charset="0"/>
              </a:rPr>
              <a:t>Study enrollment and randomization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ABC8A5-BBD0-478C-F013-981AB7C81E1E}"/>
              </a:ext>
            </a:extLst>
          </p:cNvPr>
          <p:cNvSpPr txBox="1"/>
          <p:nvPr/>
        </p:nvSpPr>
        <p:spPr>
          <a:xfrm>
            <a:off x="7722235" y="4356199"/>
            <a:ext cx="18622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x-none" sz="1600">
                <a:latin typeface="Arial" panose="020B0604020202020204" pitchFamily="34" charset="0"/>
                <a:cs typeface="Arial" panose="020B0604020202020204" pitchFamily="34" charset="0"/>
              </a:rPr>
              <a:t>Follow-up period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E413FF0-813C-4FF0-EDBB-43B6675887AB}"/>
              </a:ext>
            </a:extLst>
          </p:cNvPr>
          <p:cNvSpPr/>
          <p:nvPr/>
        </p:nvSpPr>
        <p:spPr>
          <a:xfrm>
            <a:off x="5936566" y="4889653"/>
            <a:ext cx="487780" cy="22155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02182C4-221A-977B-B5D3-DE1D420428C1}"/>
              </a:ext>
            </a:extLst>
          </p:cNvPr>
          <p:cNvSpPr/>
          <p:nvPr/>
        </p:nvSpPr>
        <p:spPr>
          <a:xfrm>
            <a:off x="5936566" y="5290916"/>
            <a:ext cx="487780" cy="221556"/>
          </a:xfrm>
          <a:prstGeom prst="round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91F68-F235-730A-8756-CA7F4B6269D4}"/>
              </a:ext>
            </a:extLst>
          </p:cNvPr>
          <p:cNvSpPr txBox="1"/>
          <p:nvPr/>
        </p:nvSpPr>
        <p:spPr>
          <a:xfrm>
            <a:off x="6371995" y="4732570"/>
            <a:ext cx="5985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: Open-label randomized control trial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DBFCFA-086A-123F-1E5D-D9C6F4EF5D2C}"/>
              </a:ext>
            </a:extLst>
          </p:cNvPr>
          <p:cNvSpPr txBox="1"/>
          <p:nvPr/>
        </p:nvSpPr>
        <p:spPr>
          <a:xfrm>
            <a:off x="6374181" y="5133833"/>
            <a:ext cx="52794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x-non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Biomarker observational 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465757-EE88-4A27-DFD0-662666ABCC3B}"/>
              </a:ext>
            </a:extLst>
          </p:cNvPr>
          <p:cNvSpPr txBox="1"/>
          <p:nvPr/>
        </p:nvSpPr>
        <p:spPr>
          <a:xfrm>
            <a:off x="5855840" y="5959179"/>
            <a:ext cx="61042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*EPA/AA: ratio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eicosapentaenoic acid/ arachidonic acid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F23E34-2909-2200-BCD3-6E05AF82D111}"/>
              </a:ext>
            </a:extLst>
          </p:cNvPr>
          <p:cNvCxnSpPr>
            <a:cxnSpLocks/>
          </p:cNvCxnSpPr>
          <p:nvPr/>
        </p:nvCxnSpPr>
        <p:spPr>
          <a:xfrm>
            <a:off x="4754065" y="2091509"/>
            <a:ext cx="2570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4C5C31-6524-DAEE-967E-12031CB5A769}"/>
              </a:ext>
            </a:extLst>
          </p:cNvPr>
          <p:cNvCxnSpPr>
            <a:cxnSpLocks/>
          </p:cNvCxnSpPr>
          <p:nvPr/>
        </p:nvCxnSpPr>
        <p:spPr>
          <a:xfrm>
            <a:off x="4754065" y="3338010"/>
            <a:ext cx="2570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コンテンツ プレースホルダー 9">
            <a:extLst>
              <a:ext uri="{FF2B5EF4-FFF2-40B4-BE49-F238E27FC236}">
                <a16:creationId xmlns:a16="http://schemas.microsoft.com/office/drawing/2014/main" id="{3DBD7E1E-DC8E-1594-ED7B-AFFD776D22A2}"/>
              </a:ext>
            </a:extLst>
          </p:cNvPr>
          <p:cNvSpPr txBox="1">
            <a:spLocks/>
          </p:cNvSpPr>
          <p:nvPr/>
        </p:nvSpPr>
        <p:spPr>
          <a:xfrm>
            <a:off x="266405" y="5364665"/>
            <a:ext cx="5560623" cy="1396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sz="160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Enrollment period: 4 years from November 1, 2013    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sz="160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Follow-up period: 4 years from the end of the enrollment period</a:t>
            </a:r>
          </a:p>
        </p:txBody>
      </p:sp>
    </p:spTree>
    <p:extLst>
      <p:ext uri="{BB962C8B-B14F-4D97-AF65-F5344CB8AC3E}">
        <p14:creationId xmlns:p14="http://schemas.microsoft.com/office/powerpoint/2010/main" val="119896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 fontScale="90000"/>
          </a:bodyPr>
          <a:lstStyle/>
          <a:p>
            <a:pPr algn="ctr"/>
            <a:r>
              <a:rPr lang="x-none">
                <a:solidFill>
                  <a:srgbClr val="0070C0"/>
                </a:solidFill>
              </a:rPr>
              <a:t>Study Design and Sample Size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7" name="コンテンツ プレースホルダー 10">
            <a:extLst>
              <a:ext uri="{FF2B5EF4-FFF2-40B4-BE49-F238E27FC236}">
                <a16:creationId xmlns:a16="http://schemas.microsoft.com/office/drawing/2014/main" id="{78A5D8CD-AD46-CC23-FC1F-FBC38F532796}"/>
              </a:ext>
            </a:extLst>
          </p:cNvPr>
          <p:cNvSpPr txBox="1">
            <a:spLocks/>
          </p:cNvSpPr>
          <p:nvPr/>
        </p:nvSpPr>
        <p:spPr>
          <a:xfrm>
            <a:off x="291296" y="1754967"/>
            <a:ext cx="11609408" cy="507606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2150" b="1" dirty="0">
                <a:latin typeface="Arial" panose="020B0604020202020204" pitchFamily="34" charset="0"/>
                <a:cs typeface="Arial" panose="020B0604020202020204" pitchFamily="34" charset="0"/>
              </a:rPr>
              <a:t>Primary Endpoint: </a:t>
            </a: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The composite of cardiovascular death, nonfatal myocardial infarction, nonfatal cerebral infarction, unstable angina pectoris requiring emergency hospitalization and coronary revascularization procedure, and revascularization procedure based on clinical findings</a:t>
            </a:r>
          </a:p>
          <a:p>
            <a:pPr>
              <a:lnSpc>
                <a:spcPct val="110000"/>
              </a:lnSpc>
            </a:pPr>
            <a:r>
              <a:rPr lang="en-US" altLang="ja-JP" sz="2150" b="1" dirty="0">
                <a:latin typeface="Arial" panose="020B0604020202020204" pitchFamily="34" charset="0"/>
                <a:cs typeface="Arial" panose="020B0604020202020204" pitchFamily="34" charset="0"/>
              </a:rPr>
              <a:t>Secondary Endpoint</a:t>
            </a: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: Composite events of CAD, composite events of stroke, events related to death</a:t>
            </a:r>
          </a:p>
          <a:p>
            <a:pPr>
              <a:lnSpc>
                <a:spcPct val="110000"/>
              </a:lnSpc>
            </a:pPr>
            <a:r>
              <a:rPr lang="en-US" altLang="ja-JP" sz="2150" b="1" dirty="0">
                <a:latin typeface="Arial" panose="020B0604020202020204" pitchFamily="34" charset="0"/>
                <a:cs typeface="Arial" panose="020B0604020202020204" pitchFamily="34" charset="0"/>
              </a:rPr>
              <a:t>Sample Size Calculation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Hypothesis: Detecting a hazard ratio of 0.70 in the EPA group </a:t>
            </a:r>
            <a:endParaRPr lang="ja-JP" altLang="ja-JP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Assumptions: Four-year cumulative event rate of 12% and annual withdrawal rate of 2.5%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Power: 80%  Alpha: 0.05</a:t>
            </a:r>
            <a:r>
              <a:rPr lang="ja-JP" altLang="en-US" sz="215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two-tailed</a:t>
            </a:r>
            <a:r>
              <a:rPr lang="ja-JP" altLang="en-US" sz="215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Estimated sample size</a:t>
            </a:r>
            <a:r>
              <a:rPr lang="en-US" altLang="ja-JP" sz="2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150" dirty="0">
                <a:latin typeface="Arial" panose="020B0604020202020204" pitchFamily="34" charset="0"/>
                <a:cs typeface="Arial" panose="020B0604020202020204" pitchFamily="34" charset="0"/>
              </a:rPr>
              <a:t>2,600 cases (1,300 for control and Purified EPA group)</a:t>
            </a:r>
          </a:p>
        </p:txBody>
      </p:sp>
    </p:spTree>
    <p:extLst>
      <p:ext uri="{BB962C8B-B14F-4D97-AF65-F5344CB8AC3E}">
        <p14:creationId xmlns:p14="http://schemas.microsoft.com/office/powerpoint/2010/main" val="144316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7" y="246979"/>
            <a:ext cx="12191999" cy="864000"/>
          </a:xfrm>
        </p:spPr>
        <p:txBody>
          <a:bodyPr/>
          <a:lstStyle/>
          <a:p>
            <a:pPr algn="ctr"/>
            <a:r>
              <a:rPr lang="en-US" altLang="ja-JP" dirty="0"/>
              <a:t>Patient Flow Diagram</a:t>
            </a:r>
            <a:endParaRPr kumimoji="1" lang="ja-JP" altLang="en-US" dirty="0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091767" y="1790703"/>
            <a:ext cx="0" cy="40640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091767" y="2057403"/>
            <a:ext cx="2283884" cy="0"/>
          </a:xfrm>
          <a:prstGeom prst="line">
            <a:avLst/>
          </a:prstGeom>
          <a:noFill/>
          <a:ln w="28575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1767" y="2616203"/>
            <a:ext cx="0" cy="29210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80567" y="2908303"/>
            <a:ext cx="1422400" cy="165100"/>
          </a:xfrm>
          <a:custGeom>
            <a:avLst/>
            <a:gdLst>
              <a:gd name="T0" fmla="*/ 0 w 672"/>
              <a:gd name="T1" fmla="*/ 78 h 78"/>
              <a:gd name="T2" fmla="*/ 0 w 672"/>
              <a:gd name="T3" fmla="*/ 0 h 78"/>
              <a:gd name="T4" fmla="*/ 672 w 672"/>
              <a:gd name="T5" fmla="*/ 0 h 78"/>
              <a:gd name="T6" fmla="*/ 672 w 672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78">
                <a:moveTo>
                  <a:pt x="0" y="78"/>
                </a:moveTo>
                <a:lnTo>
                  <a:pt x="0" y="0"/>
                </a:lnTo>
                <a:lnTo>
                  <a:pt x="672" y="0"/>
                </a:lnTo>
                <a:lnTo>
                  <a:pt x="672" y="78"/>
                </a:lnTo>
              </a:path>
            </a:pathLst>
          </a:cu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80567" y="3606803"/>
            <a:ext cx="0" cy="46990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802967" y="3606803"/>
            <a:ext cx="0" cy="46990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6802967" y="3886203"/>
            <a:ext cx="647700" cy="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4745567" y="3886203"/>
            <a:ext cx="635000" cy="0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6040967" y="2146303"/>
            <a:ext cx="114300" cy="101600"/>
          </a:xfrm>
          <a:custGeom>
            <a:avLst/>
            <a:gdLst>
              <a:gd name="T0" fmla="*/ 54 w 54"/>
              <a:gd name="T1" fmla="*/ 0 h 48"/>
              <a:gd name="T2" fmla="*/ 24 w 54"/>
              <a:gd name="T3" fmla="*/ 48 h 48"/>
              <a:gd name="T4" fmla="*/ 0 w 54"/>
              <a:gd name="T5" fmla="*/ 0 h 48"/>
              <a:gd name="T6" fmla="*/ 54 w 54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8">
                <a:moveTo>
                  <a:pt x="54" y="0"/>
                </a:moveTo>
                <a:lnTo>
                  <a:pt x="24" y="48"/>
                </a:lnTo>
                <a:lnTo>
                  <a:pt x="0" y="0"/>
                </a:lnTo>
                <a:lnTo>
                  <a:pt x="54" y="0"/>
                </a:ln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099985" y="1409703"/>
            <a:ext cx="3983567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4099985" y="2298703"/>
            <a:ext cx="3983567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1536700" y="3187703"/>
            <a:ext cx="4301067" cy="419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6345767" y="3187703"/>
            <a:ext cx="4303184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1536700" y="4164610"/>
            <a:ext cx="4301067" cy="1225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1536700" y="5753103"/>
            <a:ext cx="4301067" cy="419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6345767" y="5753103"/>
            <a:ext cx="4303184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4" name="Rectangle 54"/>
          <p:cNvSpPr>
            <a:spLocks noChangeArrowheads="1"/>
          </p:cNvSpPr>
          <p:nvPr/>
        </p:nvSpPr>
        <p:spPr bwMode="auto">
          <a:xfrm>
            <a:off x="6345767" y="4164610"/>
            <a:ext cx="4303184" cy="1225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955076" y="1416191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Enrolled N=3844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704207" y="2303067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Randomized N=2506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8231099" y="1889327"/>
            <a:ext cx="3560270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1995">
              <a:lnSpc>
                <a:spcPct val="90000"/>
              </a:lnSpc>
            </a:pPr>
            <a:r>
              <a:rPr lang="en-US" altLang="ja-JP" b="1" dirty="0">
                <a:latin typeface="+mn-ea"/>
              </a:rPr>
              <a:t>High-EPA/AA group N=1338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2417429" y="3192067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EPA group N=1249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931674" y="3192067"/>
            <a:ext cx="2951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Control group N=1257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33126" y="3700543"/>
            <a:ext cx="4479548" cy="369332"/>
          </a:xfrm>
          <a:prstGeom prst="rect">
            <a:avLst/>
          </a:prstGeom>
        </p:spPr>
        <p:txBody>
          <a:bodyPr wrap="none" lIns="48000" rIns="48000">
            <a:spAutoFit/>
          </a:bodyPr>
          <a:lstStyle/>
          <a:p>
            <a:pPr algn="ctr"/>
            <a:r>
              <a:rPr lang="en-US" altLang="ja-JP" b="1" dirty="0">
                <a:latin typeface="+mn-ea"/>
              </a:rPr>
              <a:t>Withdrawal/Missing consent etc. N=24</a:t>
            </a:r>
            <a:endParaRPr lang="ja-JP" altLang="en-US" b="1" dirty="0">
              <a:latin typeface="+mn-ea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479326" y="3707371"/>
            <a:ext cx="4479548" cy="369332"/>
          </a:xfrm>
          <a:prstGeom prst="rect">
            <a:avLst/>
          </a:prstGeom>
        </p:spPr>
        <p:txBody>
          <a:bodyPr wrap="none" lIns="48000" rIns="48000">
            <a:spAutoFit/>
          </a:bodyPr>
          <a:lstStyle/>
          <a:p>
            <a:pPr algn="ctr"/>
            <a:r>
              <a:rPr lang="en-US" altLang="ja-JP" b="1" dirty="0">
                <a:latin typeface="+mn-ea"/>
              </a:rPr>
              <a:t>Withdrawal/Missing consent etc. N=22</a:t>
            </a:r>
            <a:endParaRPr lang="ja-JP" altLang="en-US" b="1" dirty="0">
              <a:latin typeface="+mn-ea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937399" y="4305461"/>
            <a:ext cx="3499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Early stopping N=398</a:t>
            </a:r>
          </a:p>
          <a:p>
            <a:pPr algn="ctr"/>
            <a:endParaRPr lang="en-US" altLang="ja-JP" sz="2000" b="1" dirty="0">
              <a:latin typeface="+mn-ea"/>
            </a:endParaRPr>
          </a:p>
          <a:p>
            <a:pPr algn="ctr"/>
            <a:r>
              <a:rPr lang="en-US" altLang="ja-JP" sz="2000" b="1" dirty="0">
                <a:latin typeface="+mn-ea"/>
              </a:rPr>
              <a:t>Protocol deviations N=225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821259" y="4305461"/>
            <a:ext cx="3352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Early stopping N=267</a:t>
            </a:r>
          </a:p>
          <a:p>
            <a:pPr algn="ctr"/>
            <a:endParaRPr lang="en-US" altLang="ja-JP" sz="2000" b="1" dirty="0">
              <a:latin typeface="+mn-ea"/>
            </a:endParaRPr>
          </a:p>
          <a:p>
            <a:pPr algn="ctr"/>
            <a:r>
              <a:rPr lang="en-US" altLang="ja-JP" sz="2000" b="1" dirty="0">
                <a:latin typeface="+mn-ea"/>
              </a:rPr>
              <a:t>Protocol deviations N=61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666487" y="5752761"/>
            <a:ext cx="404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Full analysis set (FAS) N=1225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476612" y="5752761"/>
            <a:ext cx="404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Full analysis set (FAS) N=1235</a:t>
            </a:r>
            <a:endParaRPr lang="ja-JP" altLang="en-US" sz="2000" b="1" dirty="0">
              <a:latin typeface="+mn-ea"/>
            </a:endParaRPr>
          </a:p>
        </p:txBody>
      </p:sp>
      <p:sp>
        <p:nvSpPr>
          <p:cNvPr id="82" name="二等辺三角形 81"/>
          <p:cNvSpPr/>
          <p:nvPr/>
        </p:nvSpPr>
        <p:spPr>
          <a:xfrm rot="10800000">
            <a:off x="6745367" y="3034553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83" name="二等辺三角形 82"/>
          <p:cNvSpPr/>
          <p:nvPr/>
        </p:nvSpPr>
        <p:spPr>
          <a:xfrm rot="10800000">
            <a:off x="5322967" y="3034553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84" name="二等辺三角形 83"/>
          <p:cNvSpPr/>
          <p:nvPr/>
        </p:nvSpPr>
        <p:spPr>
          <a:xfrm rot="10800000">
            <a:off x="6745367" y="4013203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85" name="二等辺三角形 84"/>
          <p:cNvSpPr/>
          <p:nvPr/>
        </p:nvSpPr>
        <p:spPr>
          <a:xfrm rot="10800000">
            <a:off x="5322965" y="4013203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89" name="二等辺三角形 88"/>
          <p:cNvSpPr/>
          <p:nvPr/>
        </p:nvSpPr>
        <p:spPr>
          <a:xfrm rot="5400000">
            <a:off x="7377567" y="3839155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91" name="二等辺三角形 90"/>
          <p:cNvSpPr/>
          <p:nvPr/>
        </p:nvSpPr>
        <p:spPr>
          <a:xfrm rot="16200000">
            <a:off x="4703467" y="3839155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92" name="二等辺三角形 91"/>
          <p:cNvSpPr/>
          <p:nvPr/>
        </p:nvSpPr>
        <p:spPr>
          <a:xfrm rot="5400000">
            <a:off x="8340651" y="2009403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 w="38100">
            <a:solidFill>
              <a:srgbClr val="72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6943B332-EF8F-F15E-12A9-0C04AF7C5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0567" y="5390158"/>
            <a:ext cx="0" cy="329687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1D68550B-D0AC-3608-E5F7-EA0E4BECAC43}"/>
              </a:ext>
            </a:extLst>
          </p:cNvPr>
          <p:cNvSpPr/>
          <p:nvPr/>
        </p:nvSpPr>
        <p:spPr>
          <a:xfrm rot="10800000">
            <a:off x="5322965" y="5656346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BE2FC6FA-BD80-3D4E-2C34-2B97038D0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567" y="5390158"/>
            <a:ext cx="0" cy="329687"/>
          </a:xfrm>
          <a:prstGeom prst="line">
            <a:avLst/>
          </a:prstGeom>
          <a:noFill/>
          <a:ln w="38100" cap="flat">
            <a:solidFill>
              <a:srgbClr val="7271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>
              <a:latin typeface="+mn-ea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6BD7747D-07D0-5DAC-8EF1-34CF2DFEC917}"/>
              </a:ext>
            </a:extLst>
          </p:cNvPr>
          <p:cNvSpPr/>
          <p:nvPr/>
        </p:nvSpPr>
        <p:spPr>
          <a:xfrm rot="10800000">
            <a:off x="6816474" y="5668565"/>
            <a:ext cx="115200" cy="96000"/>
          </a:xfrm>
          <a:prstGeom prst="triangle">
            <a:avLst>
              <a:gd name="adj" fmla="val 47727"/>
            </a:avLst>
          </a:prstGeom>
          <a:solidFill>
            <a:srgbClr val="72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84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26965"/>
            <a:ext cx="10062258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Baseline Characteristics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E416F9CA-718A-A88E-7037-3CC6FCC87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53118"/>
              </p:ext>
            </p:extLst>
          </p:nvPr>
        </p:nvGraphicFramePr>
        <p:xfrm>
          <a:off x="92598" y="1150261"/>
          <a:ext cx="11817751" cy="5507032"/>
        </p:xfrm>
        <a:graphic>
          <a:graphicData uri="http://schemas.openxmlformats.org/drawingml/2006/table">
            <a:tbl>
              <a:tblPr firstRow="1" bandRow="1"/>
              <a:tblGrid>
                <a:gridCol w="5514665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3151543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3151543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62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Variables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Purified EPA group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1225)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group                      (N = 1235)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363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1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Age - median (IQR) year</a:t>
                      </a:r>
                    </a:p>
                  </a:txBody>
                  <a:tcPr marL="180000" marR="0" marT="540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68.0 (61.0, 73.0)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68.0 (61.0, 73.0)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363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1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Male n (%)</a:t>
                      </a:r>
                    </a:p>
                  </a:txBody>
                  <a:tcPr marL="180000" marR="0" marT="540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1013 (82.7)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1022 (82.8)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Diabetes mellitus, n (%)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545 (44.5)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566 (45.8)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Hypertension, n (%)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1010 (82.5)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1038 (84.1)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History of coronary artery disease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　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　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   Myocardial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infraction,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(%)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658 (53.7)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682 (55.2)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   Post CABG, n (%)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149 (12.2)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131 (10.6)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1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   Post PCI, n (%)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1075 (87.8)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1088 (88.1)</a:t>
                      </a: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LDL-C, median (IQR) mg/dL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80.6 (67.4, 97.1)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80.6 (65.8, 95.8)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HDL-C, median (IQR) mg/dL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49.0 (41.0, 58.0)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49.0 (42.0, 58.0)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TG, median (IQR) mg/dL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120.0 (86.0, 173.0)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117.0 (86.0, 163.0)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92901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EPA, median (IQR) µg/mL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46.5 (34.6, 60.2)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44.9 (32.6, 58.4)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07921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DHA, median (IQR) µg/mL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108.9 (87.6,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131.5)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106.6 (86.9, 128.5)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266994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fi-FI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AA, median (IQR) µg/mL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195.1 (164.7, 231.0)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194.2 (165.7, 231.6)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96865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EPA/AA ratio, median (IQR)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0.243 (0.180, 0.314)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0.235 (0.163, 0.310)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9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Highly sensitive CRP level, median (IQR) mg/L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180000" marR="0" marT="3600" marB="36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0.48 (0.25, 1.11)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0.46 (0.22, 1.05)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E8E8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5">
            <a:extLst>
              <a:ext uri="{FF2B5EF4-FFF2-40B4-BE49-F238E27FC236}">
                <a16:creationId xmlns:a16="http://schemas.microsoft.com/office/drawing/2014/main" id="{2CA2CB3D-C4AE-5FBD-ABD1-3AE8AEC3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5" y="1160047"/>
            <a:ext cx="10514987" cy="5356963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58F3BAD7-7A50-B8C8-D68D-147AE58B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181" y="1195569"/>
            <a:ext cx="2388127" cy="255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64CB3-EC5B-8E38-F253-4781EEF4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73" y="26965"/>
            <a:ext cx="10938076" cy="925974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solidFill>
                  <a:srgbClr val="0070C0"/>
                </a:solidFill>
              </a:rPr>
              <a:t>Changes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x-none" dirty="0">
                <a:solidFill>
                  <a:srgbClr val="0070C0"/>
                </a:solidFill>
              </a:rPr>
              <a:t> Fatty Acid</a:t>
            </a:r>
            <a:r>
              <a:rPr lang="en-US" dirty="0">
                <a:solidFill>
                  <a:srgbClr val="0070C0"/>
                </a:solidFill>
              </a:rPr>
              <a:t>, Lipid and </a:t>
            </a:r>
            <a:r>
              <a:rPr lang="en-US" dirty="0" err="1">
                <a:solidFill>
                  <a:srgbClr val="0070C0"/>
                </a:solidFill>
              </a:rPr>
              <a:t>hs</a:t>
            </a:r>
            <a:r>
              <a:rPr lang="en-US">
                <a:solidFill>
                  <a:srgbClr val="0070C0"/>
                </a:solidFill>
              </a:rPr>
              <a:t>-CRP</a:t>
            </a:r>
            <a:endParaRPr lang="x-none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107FB-09F0-962B-D550-0162DA84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952939"/>
            <a:ext cx="12192000" cy="17417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3E7974-A8A3-CC7E-464D-45C988A1BA5A}"/>
              </a:ext>
            </a:extLst>
          </p:cNvPr>
          <p:cNvSpPr txBox="1"/>
          <p:nvPr/>
        </p:nvSpPr>
        <p:spPr>
          <a:xfrm>
            <a:off x="8582718" y="147118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1.61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1FD951-0DA5-635F-5326-B97D7BAD1BA6}"/>
              </a:ext>
            </a:extLst>
          </p:cNvPr>
          <p:cNvSpPr txBox="1"/>
          <p:nvPr/>
        </p:nvSpPr>
        <p:spPr>
          <a:xfrm>
            <a:off x="10256960" y="1859737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1.46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FBCD8F-758B-FD34-7FEC-17837D0B30F5}"/>
              </a:ext>
            </a:extLst>
          </p:cNvPr>
          <p:cNvSpPr txBox="1"/>
          <p:nvPr/>
        </p:nvSpPr>
        <p:spPr>
          <a:xfrm>
            <a:off x="10232896" y="2998769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71485E-7A61-C0E3-216C-7BA7EAEAF325}"/>
              </a:ext>
            </a:extLst>
          </p:cNvPr>
          <p:cNvSpPr txBox="1"/>
          <p:nvPr/>
        </p:nvSpPr>
        <p:spPr>
          <a:xfrm>
            <a:off x="8582718" y="25166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1.62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C75C5A-70EC-08B4-5638-64513350BD7F}"/>
              </a:ext>
            </a:extLst>
          </p:cNvPr>
          <p:cNvSpPr txBox="1"/>
          <p:nvPr/>
        </p:nvSpPr>
        <p:spPr>
          <a:xfrm rot="10800000">
            <a:off x="344406" y="2069798"/>
            <a:ext cx="369332" cy="501804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err="1"/>
              <a:t>μg</a:t>
            </a:r>
            <a:r>
              <a:rPr kumimoji="1" lang="en-US" altLang="ja-JP" sz="1200" dirty="0"/>
              <a:t>/mL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CA2EF-DC5C-F275-0748-C69B012E6570}"/>
              </a:ext>
            </a:extLst>
          </p:cNvPr>
          <p:cNvSpPr txBox="1"/>
          <p:nvPr/>
        </p:nvSpPr>
        <p:spPr>
          <a:xfrm rot="10800000">
            <a:off x="3906313" y="2069798"/>
            <a:ext cx="369332" cy="501804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err="1"/>
              <a:t>μg</a:t>
            </a:r>
            <a:r>
              <a:rPr kumimoji="1" lang="en-US" altLang="ja-JP" sz="1200" dirty="0"/>
              <a:t>/mL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167D2B-F542-2E24-D273-12729A542410}"/>
              </a:ext>
            </a:extLst>
          </p:cNvPr>
          <p:cNvSpPr txBox="1"/>
          <p:nvPr/>
        </p:nvSpPr>
        <p:spPr>
          <a:xfrm>
            <a:off x="6334306" y="6510156"/>
            <a:ext cx="585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*: p&lt;0.05 compared to baseline level by analysis of covariance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636AB3-AC06-C53B-6690-999E8A1DFB08}"/>
              </a:ext>
            </a:extLst>
          </p:cNvPr>
          <p:cNvSpPr txBox="1"/>
          <p:nvPr/>
        </p:nvSpPr>
        <p:spPr>
          <a:xfrm>
            <a:off x="1706647" y="12905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4C1A5C-5441-8FEA-9D0B-FA664B85E4AE}"/>
              </a:ext>
            </a:extLst>
          </p:cNvPr>
          <p:cNvSpPr txBox="1"/>
          <p:nvPr/>
        </p:nvSpPr>
        <p:spPr>
          <a:xfrm>
            <a:off x="2761978" y="12932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391757-05FD-F2EA-FDEF-BA01A3C37724}"/>
              </a:ext>
            </a:extLst>
          </p:cNvPr>
          <p:cNvSpPr txBox="1"/>
          <p:nvPr/>
        </p:nvSpPr>
        <p:spPr>
          <a:xfrm>
            <a:off x="5451857" y="2687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5B603F-80E7-5BDD-AC0E-B7DABD10DB33}"/>
              </a:ext>
            </a:extLst>
          </p:cNvPr>
          <p:cNvSpPr txBox="1"/>
          <p:nvPr/>
        </p:nvSpPr>
        <p:spPr>
          <a:xfrm>
            <a:off x="6350193" y="25929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19116B-01B9-F93D-3D46-2B84AA20A651}"/>
              </a:ext>
            </a:extLst>
          </p:cNvPr>
          <p:cNvSpPr txBox="1"/>
          <p:nvPr/>
        </p:nvSpPr>
        <p:spPr>
          <a:xfrm>
            <a:off x="1694645" y="49109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EA8DCD-91C1-B1F9-6857-3057ED2DE498}"/>
              </a:ext>
            </a:extLst>
          </p:cNvPr>
          <p:cNvSpPr txBox="1"/>
          <p:nvPr/>
        </p:nvSpPr>
        <p:spPr>
          <a:xfrm>
            <a:off x="2195592" y="49026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EFA0AA-9E11-B3B9-1AE5-E7FB4C3F83C3}"/>
              </a:ext>
            </a:extLst>
          </p:cNvPr>
          <p:cNvSpPr txBox="1"/>
          <p:nvPr/>
        </p:nvSpPr>
        <p:spPr>
          <a:xfrm>
            <a:off x="2726209" y="49219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E2331F-D5FD-9E9F-0881-340CC3CE885B}"/>
              </a:ext>
            </a:extLst>
          </p:cNvPr>
          <p:cNvSpPr txBox="1"/>
          <p:nvPr/>
        </p:nvSpPr>
        <p:spPr>
          <a:xfrm>
            <a:off x="5289290" y="50815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4129D3-27C7-E7AE-7E51-3F19B02621E6}"/>
              </a:ext>
            </a:extLst>
          </p:cNvPr>
          <p:cNvSpPr txBox="1"/>
          <p:nvPr/>
        </p:nvSpPr>
        <p:spPr>
          <a:xfrm>
            <a:off x="10082855" y="5411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73F5E1-EB61-E817-1371-A9ACBD6CB80D}"/>
              </a:ext>
            </a:extLst>
          </p:cNvPr>
          <p:cNvSpPr txBox="1"/>
          <p:nvPr/>
        </p:nvSpPr>
        <p:spPr>
          <a:xfrm>
            <a:off x="9549392" y="55620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3ECC3D8-F15E-3D2A-522A-0486AFCAC2F5}"/>
              </a:ext>
            </a:extLst>
          </p:cNvPr>
          <p:cNvSpPr txBox="1"/>
          <p:nvPr/>
        </p:nvSpPr>
        <p:spPr>
          <a:xfrm>
            <a:off x="10643502" y="54508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16" name="Rectangle 94">
            <a:extLst>
              <a:ext uri="{FF2B5EF4-FFF2-40B4-BE49-F238E27FC236}">
                <a16:creationId xmlns:a16="http://schemas.microsoft.com/office/drawing/2014/main" id="{3D50C5C0-7647-2843-A9ED-F70A8635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235" y="2242694"/>
            <a:ext cx="6828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</a:t>
            </a:r>
            <a:endParaRPr kumimoji="0" lang="ja-JP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Freeform 95">
            <a:extLst>
              <a:ext uri="{FF2B5EF4-FFF2-40B4-BE49-F238E27FC236}">
                <a16:creationId xmlns:a16="http://schemas.microsoft.com/office/drawing/2014/main" id="{D1D6E096-67FF-3EB5-5915-AC06F19570D0}"/>
              </a:ext>
            </a:extLst>
          </p:cNvPr>
          <p:cNvSpPr>
            <a:spLocks/>
          </p:cNvSpPr>
          <p:nvPr/>
        </p:nvSpPr>
        <p:spPr bwMode="auto">
          <a:xfrm>
            <a:off x="10548073" y="2342706"/>
            <a:ext cx="224064" cy="0"/>
          </a:xfrm>
          <a:custGeom>
            <a:avLst/>
            <a:gdLst>
              <a:gd name="T0" fmla="*/ 0 w 204"/>
              <a:gd name="T1" fmla="*/ 0 w 204"/>
              <a:gd name="T2" fmla="*/ 204 w 20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4">
                <a:moveTo>
                  <a:pt x="0" y="0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97">
            <a:extLst>
              <a:ext uri="{FF2B5EF4-FFF2-40B4-BE49-F238E27FC236}">
                <a16:creationId xmlns:a16="http://schemas.microsoft.com/office/drawing/2014/main" id="{63E2EBC2-F509-9A9A-3E98-59A5F520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235" y="2528444"/>
            <a:ext cx="11846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Purified EPA</a:t>
            </a:r>
            <a:endParaRPr kumimoji="0" lang="ja-JP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3" name="Freeform 99">
            <a:extLst>
              <a:ext uri="{FF2B5EF4-FFF2-40B4-BE49-F238E27FC236}">
                <a16:creationId xmlns:a16="http://schemas.microsoft.com/office/drawing/2014/main" id="{82BF1436-FF88-4FB9-8AD9-4A2139D29139}"/>
              </a:ext>
            </a:extLst>
          </p:cNvPr>
          <p:cNvSpPr>
            <a:spLocks/>
          </p:cNvSpPr>
          <p:nvPr/>
        </p:nvSpPr>
        <p:spPr bwMode="auto">
          <a:xfrm>
            <a:off x="10548073" y="2628456"/>
            <a:ext cx="224064" cy="0"/>
          </a:xfrm>
          <a:custGeom>
            <a:avLst/>
            <a:gdLst>
              <a:gd name="T0" fmla="*/ 0 w 204"/>
              <a:gd name="T1" fmla="*/ 0 w 204"/>
              <a:gd name="T2" fmla="*/ 204 w 20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4">
                <a:moveTo>
                  <a:pt x="0" y="0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28575" cap="rnd">
            <a:solidFill>
              <a:srgbClr val="FE78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09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5198</Words>
  <Application>Microsoft Macintosh PowerPoint</Application>
  <PresentationFormat>Widescreen</PresentationFormat>
  <Paragraphs>589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Yu Gothic</vt:lpstr>
      <vt:lpstr>Yu Gothic</vt:lpstr>
      <vt:lpstr>Arial</vt:lpstr>
      <vt:lpstr>Calibri</vt:lpstr>
      <vt:lpstr>Office Theme</vt:lpstr>
      <vt:lpstr>Randomized trial for Evaluation in Secondary Prevention Efficacy of Combination Therapy  - Statin and Eicosapentaenoic Acid   (RESPECT-EPA)</vt:lpstr>
      <vt:lpstr>COI disclosure</vt:lpstr>
      <vt:lpstr>Background</vt:lpstr>
      <vt:lpstr>PowerPoint Presentation</vt:lpstr>
      <vt:lpstr>Trial Scheme</vt:lpstr>
      <vt:lpstr>Study Design and Sample Size Estimation</vt:lpstr>
      <vt:lpstr>Patient Flow Diagram</vt:lpstr>
      <vt:lpstr>Baseline Characteristics</vt:lpstr>
      <vt:lpstr>Changes in Fatty Acid, Lipid and hs-CRP</vt:lpstr>
      <vt:lpstr>Primary and Secondary Endpoints</vt:lpstr>
      <vt:lpstr>All-cause and Cardiovascular mortality</vt:lpstr>
      <vt:lpstr>Each Secondary Endpoint</vt:lpstr>
      <vt:lpstr>Safety Outcomes</vt:lpstr>
      <vt:lpstr>Post-hoc Analysis (Primary Endpoint)</vt:lpstr>
      <vt:lpstr>Study Limitations</vt:lpstr>
      <vt:lpstr>Conclusions and Implications</vt:lpstr>
      <vt:lpstr>RESPECT-EPA Study Organization</vt:lpstr>
      <vt:lpstr>Investigators</vt:lpstr>
      <vt:lpstr>Investigators</vt:lpstr>
      <vt:lpstr>Investigators</vt:lpstr>
      <vt:lpstr>Investigators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trial for Evaluation in Secondary Prevention Efficacy of Combination Therapy  - Statin and Eicosapentaenoic Acid   (RESPECT-EPA)</dc:title>
  <dc:creator>Iwata Hiroshi</dc:creator>
  <cp:lastModifiedBy>Wermers, Jason P</cp:lastModifiedBy>
  <cp:revision>100</cp:revision>
  <cp:lastPrinted>2022-10-26T04:44:41Z</cp:lastPrinted>
  <dcterms:created xsi:type="dcterms:W3CDTF">2022-10-19T05:58:36Z</dcterms:created>
  <dcterms:modified xsi:type="dcterms:W3CDTF">2022-11-06T23:52:20Z</dcterms:modified>
</cp:coreProperties>
</file>