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60" r:id="rId5"/>
    <p:sldId id="261" r:id="rId6"/>
    <p:sldId id="262" r:id="rId7"/>
    <p:sldId id="277" r:id="rId8"/>
    <p:sldId id="259" r:id="rId9"/>
    <p:sldId id="268" r:id="rId10"/>
    <p:sldId id="266" r:id="rId11"/>
    <p:sldId id="274" r:id="rId12"/>
    <p:sldId id="271" r:id="rId13"/>
    <p:sldId id="278" r:id="rId14"/>
    <p:sldId id="273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14"/>
  </p:normalViewPr>
  <p:slideViewPr>
    <p:cSldViewPr snapToGrid="0" snapToObjects="1">
      <p:cViewPr varScale="1">
        <p:scale>
          <a:sx n="85" d="100"/>
          <a:sy n="85" d="100"/>
        </p:scale>
        <p:origin x="19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3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8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1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9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4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5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951F9-4267-FD48-B5CF-211A9E7FE166}" type="datetimeFigureOut">
              <a:rPr lang="en-US" smtClean="0"/>
              <a:t>12/12/18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AAC7C-7883-A649-8208-2DF8254C5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Combining Valve and Structural: Severe Aortic Stenosis and Atrial Septal Defect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Fahad Gilani, MD, FACC, FSCAI</a:t>
            </a:r>
          </a:p>
          <a:p>
            <a:r>
              <a:rPr lang="en-US" dirty="0" smtClean="0"/>
              <a:t>New England Heart and Vascular Institute</a:t>
            </a:r>
          </a:p>
          <a:p>
            <a:r>
              <a:rPr lang="en-US" dirty="0" smtClean="0"/>
              <a:t>Catholic Medical Center</a:t>
            </a:r>
          </a:p>
          <a:p>
            <a:r>
              <a:rPr lang="en-US" dirty="0" smtClean="0"/>
              <a:t>Manchester, NH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01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 Asd Occluder 3d-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3159" y="271983"/>
            <a:ext cx="8479956" cy="6142591"/>
          </a:xfrm>
        </p:spPr>
      </p:pic>
    </p:spTree>
    <p:extLst>
      <p:ext uri="{BB962C8B-B14F-4D97-AF65-F5344CB8AC3E}">
        <p14:creationId xmlns:p14="http://schemas.microsoft.com/office/powerpoint/2010/main" val="16312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osition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081" y="365125"/>
            <a:ext cx="5811837" cy="5811838"/>
          </a:xfrm>
        </p:spPr>
      </p:pic>
    </p:spTree>
    <p:extLst>
      <p:ext uri="{BB962C8B-B14F-4D97-AF65-F5344CB8AC3E}">
        <p14:creationId xmlns:p14="http://schemas.microsoft.com/office/powerpoint/2010/main" val="8398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 Evolut Pvl-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772" y="365125"/>
            <a:ext cx="8619803" cy="6176963"/>
          </a:xfrm>
        </p:spPr>
      </p:pic>
    </p:spTree>
    <p:extLst>
      <p:ext uri="{BB962C8B-B14F-4D97-AF65-F5344CB8AC3E}">
        <p14:creationId xmlns:p14="http://schemas.microsoft.com/office/powerpoint/2010/main" val="15922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 Evolut Post Dilation-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604" y="365125"/>
            <a:ext cx="7666480" cy="5653437"/>
          </a:xfrm>
        </p:spPr>
      </p:pic>
    </p:spTree>
    <p:extLst>
      <p:ext uri="{BB962C8B-B14F-4D97-AF65-F5344CB8AC3E}">
        <p14:creationId xmlns:p14="http://schemas.microsoft.com/office/powerpoint/2010/main" val="19356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0 Evolut Final Color-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772" y="365125"/>
            <a:ext cx="8306027" cy="5952111"/>
          </a:xfrm>
        </p:spPr>
      </p:pic>
    </p:spTree>
    <p:extLst>
      <p:ext uri="{BB962C8B-B14F-4D97-AF65-F5344CB8AC3E}">
        <p14:creationId xmlns:p14="http://schemas.microsoft.com/office/powerpoint/2010/main" val="17700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526" y="1186499"/>
            <a:ext cx="4433178" cy="190147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Followup</a:t>
            </a:r>
            <a:r>
              <a:rPr lang="en-US" sz="2000" dirty="0" smtClean="0"/>
              <a:t> TTE at 30 days: EF50-55%, Mild RV dilation, trivial AI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39" y="944380"/>
            <a:ext cx="9380510" cy="5276537"/>
          </a:xfrm>
        </p:spPr>
      </p:pic>
    </p:spTree>
    <p:extLst>
      <p:ext uri="{BB962C8B-B14F-4D97-AF65-F5344CB8AC3E}">
        <p14:creationId xmlns:p14="http://schemas.microsoft.com/office/powerpoint/2010/main" val="16294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percutaneous approach to </a:t>
            </a:r>
            <a:r>
              <a:rPr lang="en-US" dirty="0" err="1" smtClean="0"/>
              <a:t>valvular</a:t>
            </a:r>
            <a:r>
              <a:rPr lang="en-US" dirty="0" smtClean="0"/>
              <a:t> and structural heart disease in one stage procedure</a:t>
            </a:r>
          </a:p>
          <a:p>
            <a:r>
              <a:rPr lang="en-US" dirty="0" smtClean="0"/>
              <a:t>Complex case that requires systematic workup with invasive hemodynamics</a:t>
            </a:r>
          </a:p>
          <a:p>
            <a:r>
              <a:rPr lang="en-US" dirty="0" smtClean="0"/>
              <a:t>Expansion of traditional valve clinic into a structural heart clinic model is integral in tackling these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74 NYHA Class III Acute on Chronic Systolic Heart Failure</a:t>
            </a:r>
          </a:p>
          <a:p>
            <a:r>
              <a:rPr lang="en-US" dirty="0" err="1"/>
              <a:t>PMHx</a:t>
            </a:r>
            <a:r>
              <a:rPr lang="en-US" dirty="0"/>
              <a:t>: Mod COPD, HTN, Intracranial Hemorrhage, </a:t>
            </a:r>
            <a:r>
              <a:rPr lang="en-US" dirty="0" err="1"/>
              <a:t>Afib</a:t>
            </a:r>
            <a:r>
              <a:rPr lang="en-US" dirty="0"/>
              <a:t>/Flutter, DM</a:t>
            </a:r>
          </a:p>
          <a:p>
            <a:r>
              <a:rPr lang="en-US" dirty="0"/>
              <a:t>TTE: AVA .49, Aortic Velocity 3.5m/s, EF40-45%,L&gt;R </a:t>
            </a:r>
            <a:r>
              <a:rPr lang="en-US" dirty="0" smtClean="0"/>
              <a:t>Shunt atrial septal defect, </a:t>
            </a:r>
            <a:r>
              <a:rPr lang="en-US" dirty="0"/>
              <a:t>RV Dilation with volume/pressure overload with septal flattening </a:t>
            </a:r>
            <a:endParaRPr lang="en-US" dirty="0" smtClean="0"/>
          </a:p>
          <a:p>
            <a:r>
              <a:rPr lang="en-US" dirty="0" smtClean="0"/>
              <a:t>CATH: </a:t>
            </a:r>
            <a:r>
              <a:rPr lang="en-US" dirty="0" err="1" smtClean="0"/>
              <a:t>Nonobstructive</a:t>
            </a:r>
            <a:endParaRPr lang="en-US" dirty="0"/>
          </a:p>
          <a:p>
            <a:r>
              <a:rPr lang="ro-RO" dirty="0"/>
              <a:t>STS 3.3%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c-2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219" y="515027"/>
            <a:ext cx="8036068" cy="5811838"/>
          </a:xfrm>
        </p:spPr>
      </p:pic>
    </p:spTree>
    <p:extLst>
      <p:ext uri="{BB962C8B-B14F-4D97-AF65-F5344CB8AC3E}">
        <p14:creationId xmlns:p14="http://schemas.microsoft.com/office/powerpoint/2010/main" val="21014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sd Short Axis-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489" y="365125"/>
            <a:ext cx="8450861" cy="6090931"/>
          </a:xfrm>
        </p:spPr>
      </p:pic>
    </p:spTree>
    <p:extLst>
      <p:ext uri="{BB962C8B-B14F-4D97-AF65-F5344CB8AC3E}">
        <p14:creationId xmlns:p14="http://schemas.microsoft.com/office/powerpoint/2010/main" val="4328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ortic Valve Short Axis-2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930" y="365125"/>
            <a:ext cx="8123003" cy="5811838"/>
          </a:xfrm>
        </p:spPr>
      </p:pic>
    </p:spTree>
    <p:extLst>
      <p:ext uri="{BB962C8B-B14F-4D97-AF65-F5344CB8AC3E}">
        <p14:creationId xmlns:p14="http://schemas.microsoft.com/office/powerpoint/2010/main" val="6531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Next step in management if you are seeing this patient in structural heart clinic?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0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3158" y="580694"/>
            <a:ext cx="2655494" cy="5690901"/>
          </a:xfrm>
        </p:spPr>
        <p:txBody>
          <a:bodyPr>
            <a:no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Rule </a:t>
            </a:r>
            <a:r>
              <a:rPr lang="en-US" sz="2400" dirty="0"/>
              <a:t>Out Irreversible Pulmonary Hypertension:</a:t>
            </a:r>
            <a:br>
              <a:rPr lang="en-US" sz="2400" dirty="0"/>
            </a:br>
            <a:r>
              <a:rPr lang="en-US" sz="2400" dirty="0"/>
              <a:t>PVR &gt;2/3 SVR or Pulmonary artery pressure &gt; 2/3 Systemic arterial pressure; PVR greater than 15 Woods units or 1200 </a:t>
            </a:r>
            <a:r>
              <a:rPr lang="en-US" sz="2400" dirty="0" err="1"/>
              <a:t>dsc</a:t>
            </a:r>
            <a:r>
              <a:rPr lang="en-US" sz="2400" dirty="0"/>
              <a:t> is absolute contraindication to ASD closure)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567396" y="6534834"/>
            <a:ext cx="2556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mr-IN" dirty="0"/>
              <a:t>QP/QS = 2.87/1.85 = 1.55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2" y="-1718798"/>
            <a:ext cx="8372524" cy="10835032"/>
          </a:xfrm>
        </p:spPr>
      </p:pic>
    </p:spTree>
    <p:extLst>
      <p:ext uri="{BB962C8B-B14F-4D97-AF65-F5344CB8AC3E}">
        <p14:creationId xmlns:p14="http://schemas.microsoft.com/office/powerpoint/2010/main" val="4108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 1: Continue medical management </a:t>
            </a:r>
          </a:p>
          <a:p>
            <a:r>
              <a:rPr lang="en-US" dirty="0" smtClean="0"/>
              <a:t>Option 2: </a:t>
            </a:r>
            <a:r>
              <a:rPr lang="en-US" dirty="0"/>
              <a:t>Surgical AVR and ASD Repair</a:t>
            </a:r>
          </a:p>
          <a:p>
            <a:r>
              <a:rPr lang="en-US" dirty="0" smtClean="0"/>
              <a:t>Option 3: Percutaneous ASD Closure</a:t>
            </a:r>
          </a:p>
          <a:p>
            <a:r>
              <a:rPr lang="en-US" dirty="0" smtClean="0"/>
              <a:t>Option 4: TAVR</a:t>
            </a:r>
          </a:p>
          <a:p>
            <a:r>
              <a:rPr lang="en-US" dirty="0" smtClean="0"/>
              <a:t>Option 5: Percutaneous ASD Closure and TAVR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492" y="583601"/>
            <a:ext cx="3567659" cy="562232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During balloon occlusion, measure PCWP to ensure it does not increase &gt;20mmHg or by more than 10mmHg from baseline (Risk of development of pulmonary edema). In such cases, consider preconditioning with oral diuretics or afterload reduction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Torres et. al. J Thoracic Dis. 2018 Sept; 10: S2882-S2889</a:t>
            </a:r>
            <a:endParaRPr lang="en-US" sz="2000" dirty="0"/>
          </a:p>
        </p:txBody>
      </p:sp>
      <p:pic>
        <p:nvPicPr>
          <p:cNvPr id="4" name="2 Balloon Size Asd-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31" y="583601"/>
            <a:ext cx="7858130" cy="5622327"/>
          </a:xfrm>
        </p:spPr>
      </p:pic>
    </p:spTree>
    <p:extLst>
      <p:ext uri="{BB962C8B-B14F-4D97-AF65-F5344CB8AC3E}">
        <p14:creationId xmlns:p14="http://schemas.microsoft.com/office/powerpoint/2010/main" val="56919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243</Words>
  <Application>Microsoft Macintosh PowerPoint</Application>
  <PresentationFormat>Widescreen</PresentationFormat>
  <Paragraphs>26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Mangal</vt:lpstr>
      <vt:lpstr>Arial</vt:lpstr>
      <vt:lpstr>Office Theme</vt:lpstr>
      <vt:lpstr>Combining Valve and Structural: Severe Aortic Stenosis and Atrial Septal Defect</vt:lpstr>
      <vt:lpstr>Case Presentation </vt:lpstr>
      <vt:lpstr>PowerPoint Presentation</vt:lpstr>
      <vt:lpstr>PowerPoint Presentation</vt:lpstr>
      <vt:lpstr>PowerPoint Presentation</vt:lpstr>
      <vt:lpstr>PowerPoint Presentation</vt:lpstr>
      <vt:lpstr> Rule Out Irreversible Pulmonary Hypertension: PVR &gt;2/3 SVR or Pulmonary artery pressure &gt; 2/3 Systemic arterial pressure; PVR greater than 15 Woods units or 1200 dsc is absolute contraindication to ASD closure) </vt:lpstr>
      <vt:lpstr>What would you do?</vt:lpstr>
      <vt:lpstr>During balloon occlusion, measure PCWP to ensure it does not increase &gt;20mmHg or by more than 10mmHg from baseline (Risk of development of pulmonary edema). In such cases, consider preconditioning with oral diuretics or afterload reduction   Torres et. al. J Thoracic Dis. 2018 Sept; 10: S2882-S2889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Followup TTE at 30 days: EF50-55%, Mild RV dilation, trivial AI</vt:lpstr>
      <vt:lpstr>Take Home Points</vt:lpstr>
    </vt:vector>
  </TitlesOfParts>
  <Manager/>
  <Company/>
  <LinksUpToDate>false</LinksUpToDate>
  <SharedDoc>false</SharedDoc>
  <HyperlinkBase/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 and AS</dc:title>
  <dc:subject/>
  <dc:creator>Microsoft Office User</dc:creator>
  <cp:keywords/>
  <dc:description/>
  <cp:lastModifiedBy>Microsoft Office User</cp:lastModifiedBy>
  <cp:revision>33</cp:revision>
  <dcterms:created xsi:type="dcterms:W3CDTF">2018-12-11T17:23:59Z</dcterms:created>
  <dcterms:modified xsi:type="dcterms:W3CDTF">2018-12-12T19:16:01Z</dcterms:modified>
  <cp:category/>
</cp:coreProperties>
</file>