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60" r:id="rId5"/>
    <p:sldId id="262" r:id="rId6"/>
    <p:sldId id="261" r:id="rId7"/>
    <p:sldId id="263" r:id="rId8"/>
    <p:sldId id="530" r:id="rId9"/>
    <p:sldId id="554" r:id="rId10"/>
    <p:sldId id="525" r:id="rId11"/>
    <p:sldId id="534" r:id="rId12"/>
    <p:sldId id="284" r:id="rId13"/>
    <p:sldId id="543" r:id="rId14"/>
    <p:sldId id="539" r:id="rId15"/>
    <p:sldId id="547" r:id="rId16"/>
    <p:sldId id="549" r:id="rId17"/>
    <p:sldId id="546" r:id="rId18"/>
    <p:sldId id="553" r:id="rId19"/>
    <p:sldId id="545" r:id="rId20"/>
    <p:sldId id="551" r:id="rId21"/>
    <p:sldId id="270" r:id="rId22"/>
    <p:sldId id="542" r:id="rId2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7A701A-8876-C6D5-D4EC-8818B285D17B}" name="Roy, Kristine (she/her/hers)" initials="RK(" userId="S::Kristine.Roy@bsci.com::644e909f-e443-413f-aea7-e3aaee39a145" providerId="AD"/>
  <p188:author id="{67628D83-563F-A12E-405F-FBF172BF967D}" name="Allocco, Dominic" initials="AD" userId="S::Dominic.Allocco@bsci.com::1c00d190-cb57-4ca2-b308-d2cc65530a3e" providerId="AD"/>
  <p188:author id="{FFC825A8-B9C5-244D-0F91-AF8620F5A3AB}" name="Christen, Thomas" initials="CT" userId="S::Thomas.Christen@bsci.com::ab298217-ce58-4e36-b6a8-badebce412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eikh, Rahab P" initials="SRP" lastIdx="1" clrIdx="0">
    <p:extLst>
      <p:ext uri="{19B8F6BF-5375-455C-9EA6-DF929625EA0E}">
        <p15:presenceInfo xmlns:p15="http://schemas.microsoft.com/office/powerpoint/2012/main" userId="S::Rahab.P.Sheikh@medstar.net::1364a2c9-8eb1-465e-9d19-551d555810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E5E5"/>
    <a:srgbClr val="000000"/>
    <a:srgbClr val="003EA5"/>
    <a:srgbClr val="F3F6FB"/>
    <a:srgbClr val="E9EFF7"/>
    <a:srgbClr val="A7C9FF"/>
    <a:srgbClr val="65A0FF"/>
    <a:srgbClr val="00602B"/>
    <a:srgbClr val="66FF66"/>
    <a:srgbClr val="D9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9" d="100"/>
          <a:sy n="79" d="100"/>
        </p:scale>
        <p:origin x="848" y="5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bostonscientific.sharepoint.com/sites/WMFLX-SURPASS/Shared%20Documents/General/Publications/Publication%20Topics/Sex/Data/Sex%20stacked%20clustered%20char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0150858663319"/>
          <c:y val="5.3749844696334592E-2"/>
          <c:w val="0.84694704444844404"/>
          <c:h val="0.73007311586051749"/>
        </c:manualLayout>
      </c:layout>
      <c:lineChart>
        <c:grouping val="standard"/>
        <c:varyColors val="0"/>
        <c:ser>
          <c:idx val="0"/>
          <c:order val="0"/>
          <c:tx>
            <c:strRef>
              <c:f>Sheet1!$C$1</c:f>
              <c:strCache>
                <c:ptCount val="1"/>
                <c:pt idx="0">
                  <c:v>Cumulative</c:v>
                </c:pt>
              </c:strCache>
            </c:strRef>
          </c:tx>
          <c:spPr>
            <a:ln w="50800" cap="rnd">
              <a:solidFill>
                <a:srgbClr val="003EA5"/>
              </a:solidFill>
              <a:round/>
            </a:ln>
            <a:effectLst/>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C9-4326-A005-D0D7FFC07DF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Sheet1!$B$2:$B$21</c:f>
              <c:strCache>
                <c:ptCount val="20"/>
                <c:pt idx="0">
                  <c:v>Aug</c:v>
                </c:pt>
                <c:pt idx="1">
                  <c:v>Sep</c:v>
                </c:pt>
                <c:pt idx="2">
                  <c:v>Oct</c:v>
                </c:pt>
                <c:pt idx="3">
                  <c:v>Nov</c:v>
                </c:pt>
                <c:pt idx="4">
                  <c:v>Dec</c:v>
                </c:pt>
                <c:pt idx="5">
                  <c:v>Jan</c:v>
                </c:pt>
                <c:pt idx="6">
                  <c:v>Feb</c:v>
                </c:pt>
                <c:pt idx="7">
                  <c:v>Mar</c:v>
                </c:pt>
                <c:pt idx="8">
                  <c:v>Apr</c:v>
                </c:pt>
                <c:pt idx="9">
                  <c:v>May</c:v>
                </c:pt>
                <c:pt idx="10">
                  <c:v>Jun</c:v>
                </c:pt>
                <c:pt idx="11">
                  <c:v>Jul</c:v>
                </c:pt>
                <c:pt idx="12">
                  <c:v>Aug</c:v>
                </c:pt>
                <c:pt idx="13">
                  <c:v>Sep</c:v>
                </c:pt>
                <c:pt idx="14">
                  <c:v>Oct</c:v>
                </c:pt>
                <c:pt idx="15">
                  <c:v>Nov</c:v>
                </c:pt>
                <c:pt idx="16">
                  <c:v>Dec</c:v>
                </c:pt>
                <c:pt idx="17">
                  <c:v>Jan</c:v>
                </c:pt>
                <c:pt idx="18">
                  <c:v>Feb</c:v>
                </c:pt>
                <c:pt idx="19">
                  <c:v>Mar</c:v>
                </c:pt>
              </c:strCache>
            </c:strRef>
          </c:cat>
          <c:val>
            <c:numRef>
              <c:f>Sheet1!$C$2:$C$21</c:f>
              <c:numCache>
                <c:formatCode>General</c:formatCode>
                <c:ptCount val="20"/>
                <c:pt idx="0">
                  <c:v>823</c:v>
                </c:pt>
                <c:pt idx="1">
                  <c:v>2185</c:v>
                </c:pt>
                <c:pt idx="2">
                  <c:v>3990</c:v>
                </c:pt>
                <c:pt idx="3">
                  <c:v>5950</c:v>
                </c:pt>
                <c:pt idx="4">
                  <c:v>8133</c:v>
                </c:pt>
                <c:pt idx="5">
                  <c:v>10326</c:v>
                </c:pt>
                <c:pt idx="6">
                  <c:v>13083</c:v>
                </c:pt>
                <c:pt idx="7">
                  <c:v>16777</c:v>
                </c:pt>
                <c:pt idx="8">
                  <c:v>20826</c:v>
                </c:pt>
                <c:pt idx="9">
                  <c:v>24852</c:v>
                </c:pt>
                <c:pt idx="10">
                  <c:v>29064</c:v>
                </c:pt>
                <c:pt idx="11">
                  <c:v>33057</c:v>
                </c:pt>
                <c:pt idx="12">
                  <c:v>37014</c:v>
                </c:pt>
                <c:pt idx="13">
                  <c:v>41021</c:v>
                </c:pt>
                <c:pt idx="14">
                  <c:v>45497</c:v>
                </c:pt>
                <c:pt idx="15">
                  <c:v>49856</c:v>
                </c:pt>
                <c:pt idx="16">
                  <c:v>53985</c:v>
                </c:pt>
                <c:pt idx="17">
                  <c:v>57629</c:v>
                </c:pt>
                <c:pt idx="18">
                  <c:v>61892</c:v>
                </c:pt>
                <c:pt idx="19">
                  <c:v>66894</c:v>
                </c:pt>
              </c:numCache>
            </c:numRef>
          </c:val>
          <c:smooth val="0"/>
          <c:extLst>
            <c:ext xmlns:c16="http://schemas.microsoft.com/office/drawing/2014/chart" uri="{C3380CC4-5D6E-409C-BE32-E72D297353CC}">
              <c16:uniqueId val="{00000001-75C9-4326-A005-D0D7FFC07DFF}"/>
            </c:ext>
          </c:extLst>
        </c:ser>
        <c:dLbls>
          <c:showLegendKey val="0"/>
          <c:showVal val="0"/>
          <c:showCatName val="0"/>
          <c:showSerName val="0"/>
          <c:showPercent val="0"/>
          <c:showBubbleSize val="0"/>
        </c:dLbls>
        <c:smooth val="0"/>
        <c:axId val="189160392"/>
        <c:axId val="189159608"/>
      </c:lineChart>
      <c:catAx>
        <c:axId val="189160392"/>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9159608"/>
        <c:crosses val="autoZero"/>
        <c:auto val="1"/>
        <c:lblAlgn val="ctr"/>
        <c:lblOffset val="100"/>
        <c:noMultiLvlLbl val="0"/>
      </c:catAx>
      <c:valAx>
        <c:axId val="18915960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Number of Patients Enrolled</a:t>
                </a:r>
              </a:p>
            </c:rich>
          </c:tx>
          <c:layout>
            <c:manualLayout>
              <c:xMode val="edge"/>
              <c:yMode val="edge"/>
              <c:x val="0"/>
              <c:y val="5.3749844696334592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9160392"/>
        <c:crosses val="autoZero"/>
        <c:crossBetween val="between"/>
        <c:majorUnit val="2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8916624783607"/>
          <c:y val="5.3749844696334592E-2"/>
          <c:w val="0.80801083375216398"/>
          <c:h val="0.73007311586051749"/>
        </c:manualLayout>
      </c:layout>
      <c:barChart>
        <c:barDir val="col"/>
        <c:grouping val="clustered"/>
        <c:varyColors val="0"/>
        <c:ser>
          <c:idx val="0"/>
          <c:order val="0"/>
          <c:tx>
            <c:strRef>
              <c:f>Sheet1!$D$1</c:f>
              <c:strCache>
                <c:ptCount val="1"/>
                <c:pt idx="0">
                  <c:v>Operators</c:v>
                </c:pt>
              </c:strCache>
            </c:strRef>
          </c:tx>
          <c:spPr>
            <a:solidFill>
              <a:srgbClr val="645FFE"/>
            </a:solidFill>
            <a:ln w="50800">
              <a:noFill/>
            </a:ln>
            <a:effectLst/>
          </c:spPr>
          <c:invertIfNegative val="0"/>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71-43F8-9411-1689368622F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Sheet1!$B$2:$B$21</c:f>
              <c:strCache>
                <c:ptCount val="20"/>
                <c:pt idx="0">
                  <c:v>Aug</c:v>
                </c:pt>
                <c:pt idx="1">
                  <c:v>Sep</c:v>
                </c:pt>
                <c:pt idx="2">
                  <c:v>Oct</c:v>
                </c:pt>
                <c:pt idx="3">
                  <c:v>Nov</c:v>
                </c:pt>
                <c:pt idx="4">
                  <c:v>Dec</c:v>
                </c:pt>
                <c:pt idx="5">
                  <c:v>Jan</c:v>
                </c:pt>
                <c:pt idx="6">
                  <c:v>Feb</c:v>
                </c:pt>
                <c:pt idx="7">
                  <c:v>Mar</c:v>
                </c:pt>
                <c:pt idx="8">
                  <c:v>Apr</c:v>
                </c:pt>
                <c:pt idx="9">
                  <c:v>May</c:v>
                </c:pt>
                <c:pt idx="10">
                  <c:v>Jun</c:v>
                </c:pt>
                <c:pt idx="11">
                  <c:v>Jul</c:v>
                </c:pt>
                <c:pt idx="12">
                  <c:v>Aug</c:v>
                </c:pt>
                <c:pt idx="13">
                  <c:v>Sep</c:v>
                </c:pt>
                <c:pt idx="14">
                  <c:v>Oct</c:v>
                </c:pt>
                <c:pt idx="15">
                  <c:v>Nov</c:v>
                </c:pt>
                <c:pt idx="16">
                  <c:v>Dec</c:v>
                </c:pt>
                <c:pt idx="17">
                  <c:v>Jan</c:v>
                </c:pt>
                <c:pt idx="18">
                  <c:v>Feb</c:v>
                </c:pt>
                <c:pt idx="19">
                  <c:v>Mar</c:v>
                </c:pt>
              </c:strCache>
            </c:strRef>
          </c:cat>
          <c:val>
            <c:numRef>
              <c:f>Sheet1!$D$2:$D$21</c:f>
              <c:numCache>
                <c:formatCode>General</c:formatCode>
                <c:ptCount val="20"/>
                <c:pt idx="0">
                  <c:v>76</c:v>
                </c:pt>
                <c:pt idx="1">
                  <c:v>184</c:v>
                </c:pt>
                <c:pt idx="2">
                  <c:v>283</c:v>
                </c:pt>
                <c:pt idx="3">
                  <c:v>379</c:v>
                </c:pt>
                <c:pt idx="4">
                  <c:v>486</c:v>
                </c:pt>
                <c:pt idx="5">
                  <c:v>572</c:v>
                </c:pt>
                <c:pt idx="6">
                  <c:v>674</c:v>
                </c:pt>
                <c:pt idx="7">
                  <c:v>811</c:v>
                </c:pt>
                <c:pt idx="8">
                  <c:v>958</c:v>
                </c:pt>
                <c:pt idx="9">
                  <c:v>1093</c:v>
                </c:pt>
                <c:pt idx="10">
                  <c:v>1229</c:v>
                </c:pt>
                <c:pt idx="11">
                  <c:v>1380</c:v>
                </c:pt>
                <c:pt idx="12">
                  <c:v>1505</c:v>
                </c:pt>
                <c:pt idx="13">
                  <c:v>1615</c:v>
                </c:pt>
                <c:pt idx="14">
                  <c:v>1735</c:v>
                </c:pt>
                <c:pt idx="15">
                  <c:v>1859</c:v>
                </c:pt>
                <c:pt idx="16">
                  <c:v>1984</c:v>
                </c:pt>
                <c:pt idx="17">
                  <c:v>2084</c:v>
                </c:pt>
                <c:pt idx="18">
                  <c:v>2228</c:v>
                </c:pt>
                <c:pt idx="19">
                  <c:v>2384</c:v>
                </c:pt>
              </c:numCache>
            </c:numRef>
          </c:val>
          <c:extLst>
            <c:ext xmlns:c16="http://schemas.microsoft.com/office/drawing/2014/chart" uri="{C3380CC4-5D6E-409C-BE32-E72D297353CC}">
              <c16:uniqueId val="{00000001-1C71-43F8-9411-1689368622FA}"/>
            </c:ext>
          </c:extLst>
        </c:ser>
        <c:dLbls>
          <c:showLegendKey val="0"/>
          <c:showVal val="0"/>
          <c:showCatName val="0"/>
          <c:showSerName val="0"/>
          <c:showPercent val="0"/>
          <c:showBubbleSize val="0"/>
        </c:dLbls>
        <c:gapWidth val="10"/>
        <c:axId val="189160392"/>
        <c:axId val="189159608"/>
      </c:barChart>
      <c:catAx>
        <c:axId val="189160392"/>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189159608"/>
        <c:crosses val="autoZero"/>
        <c:auto val="1"/>
        <c:lblAlgn val="ctr"/>
        <c:lblOffset val="100"/>
        <c:noMultiLvlLbl val="0"/>
      </c:catAx>
      <c:valAx>
        <c:axId val="18915960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Number of Operators</a:t>
                </a:r>
              </a:p>
            </c:rich>
          </c:tx>
          <c:layout>
            <c:manualLayout>
              <c:xMode val="edge"/>
              <c:yMode val="edge"/>
              <c:x val="0"/>
              <c:y val="0.1691796627960701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9160392"/>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48325608235142"/>
          <c:y val="5.3749844696334592E-2"/>
          <c:w val="0.81539039667913848"/>
          <c:h val="0.73007311586051749"/>
        </c:manualLayout>
      </c:layout>
      <c:barChart>
        <c:barDir val="col"/>
        <c:grouping val="clustered"/>
        <c:varyColors val="0"/>
        <c:ser>
          <c:idx val="0"/>
          <c:order val="0"/>
          <c:tx>
            <c:strRef>
              <c:f>Sheet1!$C$1</c:f>
              <c:strCache>
                <c:ptCount val="1"/>
                <c:pt idx="0">
                  <c:v>Sites</c:v>
                </c:pt>
              </c:strCache>
            </c:strRef>
          </c:tx>
          <c:spPr>
            <a:solidFill>
              <a:srgbClr val="4AC5EF"/>
            </a:solidFill>
            <a:ln w="50800">
              <a:noFill/>
            </a:ln>
            <a:effectLst/>
          </c:spPr>
          <c:invertIfNegative val="0"/>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0F-4EAF-A734-6F9FCBD64F7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Sheet1!$B$2:$B$21</c:f>
              <c:strCache>
                <c:ptCount val="20"/>
                <c:pt idx="0">
                  <c:v>Aug</c:v>
                </c:pt>
                <c:pt idx="1">
                  <c:v>Sep</c:v>
                </c:pt>
                <c:pt idx="2">
                  <c:v>Oct</c:v>
                </c:pt>
                <c:pt idx="3">
                  <c:v>Nov</c:v>
                </c:pt>
                <c:pt idx="4">
                  <c:v>Dec</c:v>
                </c:pt>
                <c:pt idx="5">
                  <c:v>Jan</c:v>
                </c:pt>
                <c:pt idx="6">
                  <c:v>Feb</c:v>
                </c:pt>
                <c:pt idx="7">
                  <c:v>Mar</c:v>
                </c:pt>
                <c:pt idx="8">
                  <c:v>Apr</c:v>
                </c:pt>
                <c:pt idx="9">
                  <c:v>May</c:v>
                </c:pt>
                <c:pt idx="10">
                  <c:v>Jun</c:v>
                </c:pt>
                <c:pt idx="11">
                  <c:v>Jul</c:v>
                </c:pt>
                <c:pt idx="12">
                  <c:v>Aug</c:v>
                </c:pt>
                <c:pt idx="13">
                  <c:v>Sep</c:v>
                </c:pt>
                <c:pt idx="14">
                  <c:v>Oct</c:v>
                </c:pt>
                <c:pt idx="15">
                  <c:v>Nov</c:v>
                </c:pt>
                <c:pt idx="16">
                  <c:v>Dec</c:v>
                </c:pt>
                <c:pt idx="17">
                  <c:v>Jan</c:v>
                </c:pt>
                <c:pt idx="18">
                  <c:v>Feb</c:v>
                </c:pt>
                <c:pt idx="19">
                  <c:v>Mar</c:v>
                </c:pt>
              </c:strCache>
            </c:strRef>
          </c:cat>
          <c:val>
            <c:numRef>
              <c:f>Sheet1!$C$2:$C$21</c:f>
              <c:numCache>
                <c:formatCode>General</c:formatCode>
                <c:ptCount val="20"/>
                <c:pt idx="0">
                  <c:v>23</c:v>
                </c:pt>
                <c:pt idx="1">
                  <c:v>38</c:v>
                </c:pt>
                <c:pt idx="2">
                  <c:v>58</c:v>
                </c:pt>
                <c:pt idx="3">
                  <c:v>80</c:v>
                </c:pt>
                <c:pt idx="4">
                  <c:v>110</c:v>
                </c:pt>
                <c:pt idx="5">
                  <c:v>134</c:v>
                </c:pt>
                <c:pt idx="6">
                  <c:v>162</c:v>
                </c:pt>
                <c:pt idx="7">
                  <c:v>200</c:v>
                </c:pt>
                <c:pt idx="8">
                  <c:v>247</c:v>
                </c:pt>
                <c:pt idx="9">
                  <c:v>287</c:v>
                </c:pt>
                <c:pt idx="10">
                  <c:v>337</c:v>
                </c:pt>
                <c:pt idx="11">
                  <c:v>396</c:v>
                </c:pt>
                <c:pt idx="12">
                  <c:v>450</c:v>
                </c:pt>
                <c:pt idx="13">
                  <c:v>489</c:v>
                </c:pt>
                <c:pt idx="14">
                  <c:v>525</c:v>
                </c:pt>
                <c:pt idx="15">
                  <c:v>568</c:v>
                </c:pt>
                <c:pt idx="16">
                  <c:v>611</c:v>
                </c:pt>
                <c:pt idx="17">
                  <c:v>648</c:v>
                </c:pt>
                <c:pt idx="18">
                  <c:v>694</c:v>
                </c:pt>
                <c:pt idx="19">
                  <c:v>743</c:v>
                </c:pt>
              </c:numCache>
            </c:numRef>
          </c:val>
          <c:extLst>
            <c:ext xmlns:c16="http://schemas.microsoft.com/office/drawing/2014/chart" uri="{C3380CC4-5D6E-409C-BE32-E72D297353CC}">
              <c16:uniqueId val="{00000001-230F-4EAF-A734-6F9FCBD64F7A}"/>
            </c:ext>
          </c:extLst>
        </c:ser>
        <c:dLbls>
          <c:showLegendKey val="0"/>
          <c:showVal val="0"/>
          <c:showCatName val="0"/>
          <c:showSerName val="0"/>
          <c:showPercent val="0"/>
          <c:showBubbleSize val="0"/>
        </c:dLbls>
        <c:gapWidth val="10"/>
        <c:axId val="189160392"/>
        <c:axId val="189159608"/>
      </c:barChart>
      <c:catAx>
        <c:axId val="189160392"/>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189159608"/>
        <c:crosses val="autoZero"/>
        <c:auto val="1"/>
        <c:lblAlgn val="ctr"/>
        <c:lblOffset val="100"/>
        <c:noMultiLvlLbl val="0"/>
      </c:catAx>
      <c:valAx>
        <c:axId val="18915960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Number of Sites</a:t>
                </a:r>
              </a:p>
            </c:rich>
          </c:tx>
          <c:layout>
            <c:manualLayout>
              <c:xMode val="edge"/>
              <c:yMode val="edge"/>
              <c:x val="0"/>
              <c:y val="0.1691796627960701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9160392"/>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35253263269612E-2"/>
          <c:y val="3.923189730173289E-2"/>
          <c:w val="0.92890518340045869"/>
          <c:h val="0.85838436475498459"/>
        </c:manualLayout>
      </c:layout>
      <c:barChart>
        <c:barDir val="bar"/>
        <c:grouping val="clustered"/>
        <c:varyColors val="0"/>
        <c:ser>
          <c:idx val="0"/>
          <c:order val="0"/>
          <c:tx>
            <c:strRef>
              <c:f>Sheet1!$B$1</c:f>
              <c:strCache>
                <c:ptCount val="1"/>
                <c:pt idx="0">
                  <c:v>Discharge Medication</c:v>
                </c:pt>
              </c:strCache>
            </c:strRef>
          </c:tx>
          <c:spPr>
            <a:solidFill>
              <a:srgbClr val="003EA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  Other</c:v>
                </c:pt>
                <c:pt idx="1">
                  <c:v>  No OAC or APT</c:v>
                </c:pt>
                <c:pt idx="2">
                  <c:v>  Triple Therapy</c:v>
                </c:pt>
                <c:pt idx="3">
                  <c:v>  SAPT</c:v>
                </c:pt>
                <c:pt idx="4">
                  <c:v>  DAPT</c:v>
                </c:pt>
                <c:pt idx="5">
                  <c:v>  Warfarin + P2Y12 inhibitor</c:v>
                </c:pt>
                <c:pt idx="6">
                  <c:v>  Warfarin + aspirin</c:v>
                </c:pt>
                <c:pt idx="7">
                  <c:v>  Warfarin alone</c:v>
                </c:pt>
                <c:pt idx="8">
                  <c:v>  DOAC + P2Y12 inhibitor</c:v>
                </c:pt>
                <c:pt idx="9">
                  <c:v>  DOAC + aspirin</c:v>
                </c:pt>
                <c:pt idx="10">
                  <c:v>  DOAC alone</c:v>
                </c:pt>
              </c:strCache>
            </c:strRef>
          </c:cat>
          <c:val>
            <c:numRef>
              <c:f>Sheet1!$B$2:$B$12</c:f>
              <c:numCache>
                <c:formatCode>0.0%</c:formatCode>
                <c:ptCount val="11"/>
                <c:pt idx="0">
                  <c:v>4.0000000000000001E-3</c:v>
                </c:pt>
                <c:pt idx="1">
                  <c:v>6.8999999999999999E-3</c:v>
                </c:pt>
                <c:pt idx="2">
                  <c:v>1.49E-2</c:v>
                </c:pt>
                <c:pt idx="3">
                  <c:v>2.5999999999999999E-2</c:v>
                </c:pt>
                <c:pt idx="4">
                  <c:v>8.1100000000000005E-2</c:v>
                </c:pt>
                <c:pt idx="5">
                  <c:v>6.7000000000000002E-3</c:v>
                </c:pt>
                <c:pt idx="6">
                  <c:v>7.2999999999999995E-2</c:v>
                </c:pt>
                <c:pt idx="7">
                  <c:v>2.4500000000000001E-2</c:v>
                </c:pt>
                <c:pt idx="8">
                  <c:v>4.9299999999999997E-2</c:v>
                </c:pt>
                <c:pt idx="9">
                  <c:v>0.48280000000000001</c:v>
                </c:pt>
                <c:pt idx="10">
                  <c:v>0.23080000000000001</c:v>
                </c:pt>
              </c:numCache>
            </c:numRef>
          </c:val>
          <c:extLst>
            <c:ext xmlns:c16="http://schemas.microsoft.com/office/drawing/2014/chart" uri="{C3380CC4-5D6E-409C-BE32-E72D297353CC}">
              <c16:uniqueId val="{00000000-31E4-4D9A-9B0B-69E6FA32B1CB}"/>
            </c:ext>
          </c:extLst>
        </c:ser>
        <c:dLbls>
          <c:showLegendKey val="0"/>
          <c:showVal val="0"/>
          <c:showCatName val="0"/>
          <c:showSerName val="0"/>
          <c:showPercent val="0"/>
          <c:showBubbleSize val="0"/>
        </c:dLbls>
        <c:gapWidth val="21"/>
        <c:axId val="1174076736"/>
        <c:axId val="1174077064"/>
      </c:barChart>
      <c:catAx>
        <c:axId val="1174076736"/>
        <c:scaling>
          <c:orientation val="minMax"/>
        </c:scaling>
        <c:delete val="1"/>
        <c:axPos val="l"/>
        <c:numFmt formatCode="General" sourceLinked="1"/>
        <c:majorTickMark val="none"/>
        <c:minorTickMark val="none"/>
        <c:tickLblPos val="nextTo"/>
        <c:crossAx val="1174077064"/>
        <c:crosses val="autoZero"/>
        <c:auto val="1"/>
        <c:lblAlgn val="ctr"/>
        <c:lblOffset val="100"/>
        <c:noMultiLvlLbl val="0"/>
      </c:catAx>
      <c:valAx>
        <c:axId val="1174077064"/>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74076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63942438229723E-2"/>
          <c:y val="5.1033207127566906E-2"/>
          <c:w val="0.89944180468820722"/>
          <c:h val="0.65762872599521516"/>
        </c:manualLayout>
      </c:layout>
      <c:barChart>
        <c:barDir val="col"/>
        <c:grouping val="clustered"/>
        <c:varyColors val="0"/>
        <c:ser>
          <c:idx val="0"/>
          <c:order val="0"/>
          <c:tx>
            <c:strRef>
              <c:f>Sheet1!$B$1</c:f>
              <c:strCache>
                <c:ptCount val="1"/>
                <c:pt idx="0">
                  <c:v>In-hospital</c:v>
                </c:pt>
              </c:strCache>
            </c:strRef>
          </c:tx>
          <c:spPr>
            <a:solidFill>
              <a:srgbClr val="003EA5"/>
            </a:solidFill>
            <a:ln>
              <a:noFill/>
            </a:ln>
            <a:effectLst/>
          </c:spPr>
          <c:invertIfNegative val="0"/>
          <c:dLbls>
            <c:dLbl>
              <c:idx val="2"/>
              <c:numFmt formatCode="#,##0.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AFB-4F37-817F-0FBA71B18AD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Death</c:v>
                </c:pt>
                <c:pt idx="1">
                  <c:v>All
Stroke</c:v>
                </c:pt>
                <c:pt idx="2">
                  <c:v>Systemic
Embolism</c:v>
                </c:pt>
                <c:pt idx="3">
                  <c:v>Major
Bleeding</c:v>
                </c:pt>
                <c:pt idx="4">
                  <c:v>Major
Vascular
Complications</c:v>
                </c:pt>
                <c:pt idx="5">
                  <c:v>Pericardial
Effusion</c:v>
                </c:pt>
              </c:strCache>
            </c:strRef>
          </c:cat>
          <c:val>
            <c:numRef>
              <c:f>Sheet1!$B$2:$B$7</c:f>
              <c:numCache>
                <c:formatCode>General</c:formatCode>
                <c:ptCount val="6"/>
                <c:pt idx="0">
                  <c:v>0.1</c:v>
                </c:pt>
                <c:pt idx="1">
                  <c:v>0.09</c:v>
                </c:pt>
                <c:pt idx="2">
                  <c:v>3.0000000000000001E-3</c:v>
                </c:pt>
                <c:pt idx="3">
                  <c:v>1.04</c:v>
                </c:pt>
                <c:pt idx="4">
                  <c:v>0.13</c:v>
                </c:pt>
                <c:pt idx="5">
                  <c:v>0.38</c:v>
                </c:pt>
              </c:numCache>
            </c:numRef>
          </c:val>
          <c:extLst>
            <c:ext xmlns:c16="http://schemas.microsoft.com/office/drawing/2014/chart" uri="{C3380CC4-5D6E-409C-BE32-E72D297353CC}">
              <c16:uniqueId val="{00000000-DC3B-4902-97A8-FB5E4C07C675}"/>
            </c:ext>
          </c:extLst>
        </c:ser>
        <c:dLbls>
          <c:showLegendKey val="0"/>
          <c:showVal val="0"/>
          <c:showCatName val="0"/>
          <c:showSerName val="0"/>
          <c:showPercent val="0"/>
          <c:showBubbleSize val="0"/>
        </c:dLbls>
        <c:gapWidth val="93"/>
        <c:overlap val="-27"/>
        <c:axId val="189155688"/>
        <c:axId val="189156080"/>
      </c:barChart>
      <c:catAx>
        <c:axId val="189155688"/>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9156080"/>
        <c:crosses val="autoZero"/>
        <c:auto val="1"/>
        <c:lblAlgn val="ctr"/>
        <c:lblOffset val="100"/>
        <c:noMultiLvlLbl val="0"/>
      </c:catAx>
      <c:valAx>
        <c:axId val="189156080"/>
        <c:scaling>
          <c:orientation val="minMax"/>
          <c:max val="6"/>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Patients, %</a:t>
                </a:r>
              </a:p>
            </c:rich>
          </c:tx>
          <c:layout>
            <c:manualLayout>
              <c:xMode val="edge"/>
              <c:yMode val="edge"/>
              <c:x val="2.8735632183908046E-3"/>
              <c:y val="0.2300460446623376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9155688"/>
        <c:crosses val="autoZero"/>
        <c:crossBetween val="between"/>
        <c:majorUnit val="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63942438229723E-2"/>
          <c:y val="5.1033210741812593E-2"/>
          <c:w val="0.89944180468820722"/>
          <c:h val="0.65762872599521516"/>
        </c:manualLayout>
      </c:layout>
      <c:barChart>
        <c:barDir val="col"/>
        <c:grouping val="stacked"/>
        <c:varyColors val="0"/>
        <c:ser>
          <c:idx val="0"/>
          <c:order val="0"/>
          <c:tx>
            <c:strRef>
              <c:f>Sheet1!$B$1</c:f>
              <c:strCache>
                <c:ptCount val="1"/>
                <c:pt idx="0">
                  <c:v>In-hospital</c:v>
                </c:pt>
              </c:strCache>
            </c:strRef>
          </c:tx>
          <c:spPr>
            <a:solidFill>
              <a:srgbClr val="003EA5"/>
            </a:solidFill>
            <a:ln>
              <a:noFill/>
            </a:ln>
            <a:effectLst/>
          </c:spPr>
          <c:invertIfNegative val="0"/>
          <c:cat>
            <c:strRef>
              <c:f>Sheet1!$A$2:$A$7</c:f>
              <c:strCache>
                <c:ptCount val="6"/>
                <c:pt idx="0">
                  <c:v>All
Death</c:v>
                </c:pt>
                <c:pt idx="1">
                  <c:v>All
Stroke</c:v>
                </c:pt>
                <c:pt idx="2">
                  <c:v>Systemic
Embolism</c:v>
                </c:pt>
                <c:pt idx="3">
                  <c:v>Major
Bleeding</c:v>
                </c:pt>
                <c:pt idx="4">
                  <c:v>Major
Vascular
Complications</c:v>
                </c:pt>
                <c:pt idx="5">
                  <c:v>Pericardial
Effusion</c:v>
                </c:pt>
              </c:strCache>
            </c:strRef>
          </c:cat>
          <c:val>
            <c:numRef>
              <c:f>Sheet1!$B$2:$B$7</c:f>
              <c:numCache>
                <c:formatCode>General</c:formatCode>
                <c:ptCount val="6"/>
                <c:pt idx="0" formatCode="0.00">
                  <c:v>0.1</c:v>
                </c:pt>
                <c:pt idx="1">
                  <c:v>0.09</c:v>
                </c:pt>
                <c:pt idx="2">
                  <c:v>3.0000000000000001E-3</c:v>
                </c:pt>
                <c:pt idx="3">
                  <c:v>1.04</c:v>
                </c:pt>
                <c:pt idx="4">
                  <c:v>0.13</c:v>
                </c:pt>
                <c:pt idx="5">
                  <c:v>0.38</c:v>
                </c:pt>
              </c:numCache>
            </c:numRef>
          </c:val>
          <c:extLst>
            <c:ext xmlns:c16="http://schemas.microsoft.com/office/drawing/2014/chart" uri="{C3380CC4-5D6E-409C-BE32-E72D297353CC}">
              <c16:uniqueId val="{00000000-DC3B-4902-97A8-FB5E4C07C675}"/>
            </c:ext>
          </c:extLst>
        </c:ser>
        <c:ser>
          <c:idx val="1"/>
          <c:order val="1"/>
          <c:tx>
            <c:strRef>
              <c:f>Sheet1!$C$1</c:f>
              <c:strCache>
                <c:ptCount val="1"/>
                <c:pt idx="0">
                  <c:v>Discharge to 45 days</c:v>
                </c:pt>
              </c:strCache>
            </c:strRef>
          </c:tx>
          <c:spPr>
            <a:solidFill>
              <a:srgbClr val="A7C9FF"/>
            </a:solidFill>
            <a:ln>
              <a:noFill/>
            </a:ln>
            <a:effectLst/>
          </c:spPr>
          <c:invertIfNegative val="0"/>
          <c:cat>
            <c:strRef>
              <c:f>Sheet1!$A$2:$A$7</c:f>
              <c:strCache>
                <c:ptCount val="6"/>
                <c:pt idx="0">
                  <c:v>All
Death</c:v>
                </c:pt>
                <c:pt idx="1">
                  <c:v>All
Stroke</c:v>
                </c:pt>
                <c:pt idx="2">
                  <c:v>Systemic
Embolism</c:v>
                </c:pt>
                <c:pt idx="3">
                  <c:v>Major
Bleeding</c:v>
                </c:pt>
                <c:pt idx="4">
                  <c:v>Major
Vascular
Complications</c:v>
                </c:pt>
                <c:pt idx="5">
                  <c:v>Pericardial
Effusion</c:v>
                </c:pt>
              </c:strCache>
            </c:strRef>
          </c:cat>
          <c:val>
            <c:numRef>
              <c:f>Sheet1!$C$2:$C$7</c:f>
              <c:numCache>
                <c:formatCode>General</c:formatCode>
                <c:ptCount val="6"/>
                <c:pt idx="0">
                  <c:v>0.67</c:v>
                </c:pt>
                <c:pt idx="1">
                  <c:v>0.21</c:v>
                </c:pt>
                <c:pt idx="2">
                  <c:v>0.01</c:v>
                </c:pt>
                <c:pt idx="3">
                  <c:v>2.17</c:v>
                </c:pt>
                <c:pt idx="4">
                  <c:v>0.05</c:v>
                </c:pt>
                <c:pt idx="5">
                  <c:v>0.11</c:v>
                </c:pt>
              </c:numCache>
            </c:numRef>
          </c:val>
          <c:extLst>
            <c:ext xmlns:c16="http://schemas.microsoft.com/office/drawing/2014/chart" uri="{C3380CC4-5D6E-409C-BE32-E72D297353CC}">
              <c16:uniqueId val="{00000001-ECF9-456A-B578-0C7925B0CBAC}"/>
            </c:ext>
          </c:extLst>
        </c:ser>
        <c:dLbls>
          <c:showLegendKey val="0"/>
          <c:showVal val="0"/>
          <c:showCatName val="0"/>
          <c:showSerName val="0"/>
          <c:showPercent val="0"/>
          <c:showBubbleSize val="0"/>
        </c:dLbls>
        <c:gapWidth val="93"/>
        <c:overlap val="100"/>
        <c:axId val="189155688"/>
        <c:axId val="189156080"/>
      </c:barChart>
      <c:lineChart>
        <c:grouping val="stacked"/>
        <c:varyColors val="0"/>
        <c:ser>
          <c:idx val="2"/>
          <c:order val="2"/>
          <c:tx>
            <c:strRef>
              <c:f>Sheet1!$D$1</c:f>
              <c:strCache>
                <c:ptCount val="1"/>
                <c:pt idx="0">
                  <c:v>Through 45 days</c:v>
                </c:pt>
              </c:strCache>
            </c:strRef>
          </c:tx>
          <c:spPr>
            <a:ln w="28575" cap="rnd">
              <a:noFill/>
              <a:round/>
            </a:ln>
            <a:effectLst/>
          </c:spPr>
          <c:marker>
            <c:symbol val="none"/>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Death</c:v>
                </c:pt>
                <c:pt idx="1">
                  <c:v>All
Stroke</c:v>
                </c:pt>
                <c:pt idx="2">
                  <c:v>Systemic
Embolism</c:v>
                </c:pt>
                <c:pt idx="3">
                  <c:v>Major
Bleeding</c:v>
                </c:pt>
                <c:pt idx="4">
                  <c:v>Major
Vascular
Complications</c:v>
                </c:pt>
                <c:pt idx="5">
                  <c:v>Pericardial
Effusion</c:v>
                </c:pt>
              </c:strCache>
            </c:strRef>
          </c:cat>
          <c:val>
            <c:numRef>
              <c:f>Sheet1!$D$2:$D$7</c:f>
              <c:numCache>
                <c:formatCode>General</c:formatCode>
                <c:ptCount val="6"/>
                <c:pt idx="0">
                  <c:v>0.84</c:v>
                </c:pt>
                <c:pt idx="1">
                  <c:v>0.32</c:v>
                </c:pt>
                <c:pt idx="2">
                  <c:v>0.01</c:v>
                </c:pt>
                <c:pt idx="3">
                  <c:v>3.34</c:v>
                </c:pt>
                <c:pt idx="4">
                  <c:v>0.19</c:v>
                </c:pt>
                <c:pt idx="5">
                  <c:v>0.5</c:v>
                </c:pt>
              </c:numCache>
            </c:numRef>
          </c:val>
          <c:smooth val="0"/>
          <c:extLst>
            <c:ext xmlns:c16="http://schemas.microsoft.com/office/drawing/2014/chart" uri="{C3380CC4-5D6E-409C-BE32-E72D297353CC}">
              <c16:uniqueId val="{00000002-ECF9-456A-B578-0C7925B0CBAC}"/>
            </c:ext>
          </c:extLst>
        </c:ser>
        <c:dLbls>
          <c:showLegendKey val="0"/>
          <c:showVal val="0"/>
          <c:showCatName val="0"/>
          <c:showSerName val="0"/>
          <c:showPercent val="0"/>
          <c:showBubbleSize val="0"/>
        </c:dLbls>
        <c:marker val="1"/>
        <c:smooth val="0"/>
        <c:axId val="189155688"/>
        <c:axId val="189156080"/>
      </c:lineChart>
      <c:catAx>
        <c:axId val="189155688"/>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9156080"/>
        <c:crosses val="autoZero"/>
        <c:auto val="1"/>
        <c:lblAlgn val="ctr"/>
        <c:lblOffset val="100"/>
        <c:noMultiLvlLbl val="0"/>
      </c:catAx>
      <c:valAx>
        <c:axId val="189156080"/>
        <c:scaling>
          <c:orientation val="minMax"/>
          <c:max val="6"/>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Patients, %</a:t>
                </a:r>
              </a:p>
            </c:rich>
          </c:tx>
          <c:layout>
            <c:manualLayout>
              <c:xMode val="edge"/>
              <c:yMode val="edge"/>
              <c:x val="2.8735632183908046E-3"/>
              <c:y val="0.2300460446623376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9155688"/>
        <c:crosses val="autoZero"/>
        <c:crossBetween val="between"/>
        <c:majorUnit val="2"/>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63942438229723E-2"/>
          <c:y val="5.1033210741812593E-2"/>
          <c:w val="0.89944180468820722"/>
          <c:h val="0.78270046916075997"/>
        </c:manualLayout>
      </c:layout>
      <c:barChart>
        <c:barDir val="col"/>
        <c:grouping val="clustered"/>
        <c:varyColors val="0"/>
        <c:ser>
          <c:idx val="0"/>
          <c:order val="0"/>
          <c:tx>
            <c:strRef>
              <c:f>Sheet1!$B$1</c:f>
              <c:strCache>
                <c:ptCount val="1"/>
                <c:pt idx="0">
                  <c:v>Overall</c:v>
                </c:pt>
              </c:strCache>
            </c:strRef>
          </c:tx>
          <c:spPr>
            <a:solidFill>
              <a:srgbClr val="003EA5"/>
            </a:solidFill>
            <a:ln>
              <a:noFill/>
            </a:ln>
            <a:effectLst/>
          </c:spPr>
          <c:invertIfNegative val="0"/>
          <c:dLbls>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030B-4815-A0B4-0E9497D7162E}"/>
                </c:ext>
              </c:extLst>
            </c:dLbl>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BF9-498F-A51E-0FB6E0E77FBC}"/>
                </c:ext>
              </c:extLst>
            </c:dLbl>
            <c:dLbl>
              <c:idx val="6"/>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BF9-498F-A51E-0FB6E0E77FB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Death</c:v>
                </c:pt>
                <c:pt idx="1">
                  <c:v>All
Stroke</c:v>
                </c:pt>
                <c:pt idx="2">
                  <c:v>Systemic
Embolism</c:v>
                </c:pt>
                <c:pt idx="3">
                  <c:v>Major
Bleeding</c:v>
                </c:pt>
              </c:strCache>
            </c:strRef>
          </c:cat>
          <c:val>
            <c:numRef>
              <c:f>Sheet1!$B$2:$B$5</c:f>
              <c:numCache>
                <c:formatCode>0.00</c:formatCode>
                <c:ptCount val="4"/>
                <c:pt idx="0">
                  <c:v>8.25</c:v>
                </c:pt>
                <c:pt idx="1">
                  <c:v>1.58</c:v>
                </c:pt>
                <c:pt idx="2">
                  <c:v>0.11</c:v>
                </c:pt>
                <c:pt idx="3">
                  <c:v>6.74</c:v>
                </c:pt>
              </c:numCache>
            </c:numRef>
          </c:val>
          <c:extLst>
            <c:ext xmlns:c16="http://schemas.microsoft.com/office/drawing/2014/chart" uri="{C3380CC4-5D6E-409C-BE32-E72D297353CC}">
              <c16:uniqueId val="{00000000-030B-4815-A0B4-0E9497D7162E}"/>
            </c:ext>
          </c:extLst>
        </c:ser>
        <c:dLbls>
          <c:dLblPos val="outEnd"/>
          <c:showLegendKey val="0"/>
          <c:showVal val="1"/>
          <c:showCatName val="0"/>
          <c:showSerName val="0"/>
          <c:showPercent val="0"/>
          <c:showBubbleSize val="0"/>
        </c:dLbls>
        <c:gapWidth val="62"/>
        <c:axId val="189155688"/>
        <c:axId val="189156080"/>
      </c:barChart>
      <c:catAx>
        <c:axId val="189155688"/>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9156080"/>
        <c:crosses val="autoZero"/>
        <c:auto val="1"/>
        <c:lblAlgn val="ctr"/>
        <c:lblOffset val="100"/>
        <c:noMultiLvlLbl val="0"/>
      </c:catAx>
      <c:valAx>
        <c:axId val="189156080"/>
        <c:scaling>
          <c:orientation val="minMax"/>
          <c:max val="25"/>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Patients, %</a:t>
                </a:r>
              </a:p>
            </c:rich>
          </c:tx>
          <c:layout>
            <c:manualLayout>
              <c:xMode val="edge"/>
              <c:yMode val="edge"/>
              <c:x val="2.8735632183908046E-3"/>
              <c:y val="0.2300460446623376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915568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586404724227"/>
          <c:y val="5.2568697729988054E-2"/>
          <c:w val="0.87228700212887034"/>
          <c:h val="0.71790816470521834"/>
        </c:manualLayout>
      </c:layout>
      <c:barChart>
        <c:barDir val="col"/>
        <c:grouping val="stacked"/>
        <c:varyColors val="0"/>
        <c:ser>
          <c:idx val="0"/>
          <c:order val="0"/>
          <c:tx>
            <c:strRef>
              <c:f>'Sheet1 (2)'!$J$1:$J$2</c:f>
              <c:strCache>
                <c:ptCount val="2"/>
                <c:pt idx="0">
                  <c:v>Women</c:v>
                </c:pt>
                <c:pt idx="1">
                  <c:v>In-hospital</c:v>
                </c:pt>
              </c:strCache>
            </c:strRef>
          </c:tx>
          <c:spPr>
            <a:solidFill>
              <a:schemeClr val="accent6"/>
            </a:solidFill>
            <a:ln>
              <a:noFill/>
            </a:ln>
            <a:effectLst/>
          </c:spPr>
          <c:invertIfNegative val="0"/>
          <c:cat>
            <c:strRef>
              <c:f>'Sheet1 (2)'!$I$3:$I$19</c:f>
              <c:strCache>
                <c:ptCount val="16"/>
                <c:pt idx="0">
                  <c:v>Death</c:v>
                </c:pt>
                <c:pt idx="3">
                  <c:v>All Stroke</c:v>
                </c:pt>
                <c:pt idx="6">
                  <c:v>Systemic Embolism</c:v>
                </c:pt>
                <c:pt idx="9">
                  <c:v>Major
Bleed</c:v>
                </c:pt>
                <c:pt idx="12">
                  <c:v>Major
Vasc Comp</c:v>
                </c:pt>
                <c:pt idx="15">
                  <c:v>Pericardial Effusion</c:v>
                </c:pt>
              </c:strCache>
            </c:strRef>
          </c:cat>
          <c:val>
            <c:numRef>
              <c:f>'Sheet1 (2)'!$J$3:$J$19</c:f>
              <c:numCache>
                <c:formatCode>General</c:formatCode>
                <c:ptCount val="17"/>
                <c:pt idx="0">
                  <c:v>0.13</c:v>
                </c:pt>
                <c:pt idx="1">
                  <c:v>0</c:v>
                </c:pt>
                <c:pt idx="2">
                  <c:v>0</c:v>
                </c:pt>
                <c:pt idx="3">
                  <c:v>0.12</c:v>
                </c:pt>
                <c:pt idx="4">
                  <c:v>0</c:v>
                </c:pt>
                <c:pt idx="5">
                  <c:v>0</c:v>
                </c:pt>
                <c:pt idx="6" formatCode="0.000">
                  <c:v>3.6509675063891929E-3</c:v>
                </c:pt>
                <c:pt idx="7">
                  <c:v>0</c:v>
                </c:pt>
                <c:pt idx="8">
                  <c:v>0</c:v>
                </c:pt>
                <c:pt idx="9">
                  <c:v>1.45</c:v>
                </c:pt>
                <c:pt idx="10">
                  <c:v>0</c:v>
                </c:pt>
                <c:pt idx="11">
                  <c:v>0</c:v>
                </c:pt>
                <c:pt idx="12">
                  <c:v>0.19</c:v>
                </c:pt>
                <c:pt idx="13">
                  <c:v>0</c:v>
                </c:pt>
                <c:pt idx="14">
                  <c:v>0</c:v>
                </c:pt>
                <c:pt idx="15">
                  <c:v>0.59</c:v>
                </c:pt>
                <c:pt idx="16">
                  <c:v>0</c:v>
                </c:pt>
              </c:numCache>
            </c:numRef>
          </c:val>
          <c:extLst>
            <c:ext xmlns:c16="http://schemas.microsoft.com/office/drawing/2014/chart" uri="{C3380CC4-5D6E-409C-BE32-E72D297353CC}">
              <c16:uniqueId val="{00000000-BEB6-4E1B-8EE0-0334306095DB}"/>
            </c:ext>
          </c:extLst>
        </c:ser>
        <c:ser>
          <c:idx val="1"/>
          <c:order val="1"/>
          <c:tx>
            <c:strRef>
              <c:f>'Sheet1 (2)'!$K$1:$K$2</c:f>
              <c:strCache>
                <c:ptCount val="2"/>
                <c:pt idx="0">
                  <c:v>Women</c:v>
                </c:pt>
                <c:pt idx="1">
                  <c:v>Discharge to 45d</c:v>
                </c:pt>
              </c:strCache>
            </c:strRef>
          </c:tx>
          <c:spPr>
            <a:solidFill>
              <a:schemeClr val="accent6">
                <a:lumMod val="40000"/>
                <a:lumOff val="60000"/>
              </a:schemeClr>
            </a:solidFill>
            <a:ln>
              <a:noFill/>
            </a:ln>
            <a:effectLst/>
          </c:spPr>
          <c:invertIfNegative val="0"/>
          <c:cat>
            <c:strRef>
              <c:f>'Sheet1 (2)'!$I$3:$I$19</c:f>
              <c:strCache>
                <c:ptCount val="16"/>
                <c:pt idx="0">
                  <c:v>Death</c:v>
                </c:pt>
                <c:pt idx="3">
                  <c:v>All Stroke</c:v>
                </c:pt>
                <c:pt idx="6">
                  <c:v>Systemic Embolism</c:v>
                </c:pt>
                <c:pt idx="9">
                  <c:v>Major
Bleed</c:v>
                </c:pt>
                <c:pt idx="12">
                  <c:v>Major
Vasc Comp</c:v>
                </c:pt>
                <c:pt idx="15">
                  <c:v>Pericardial Effusion</c:v>
                </c:pt>
              </c:strCache>
            </c:strRef>
          </c:cat>
          <c:val>
            <c:numRef>
              <c:f>'Sheet1 (2)'!$K$3:$K$19</c:f>
              <c:numCache>
                <c:formatCode>General</c:formatCode>
                <c:ptCount val="17"/>
                <c:pt idx="0">
                  <c:v>0.61</c:v>
                </c:pt>
                <c:pt idx="1">
                  <c:v>0</c:v>
                </c:pt>
                <c:pt idx="2">
                  <c:v>0</c:v>
                </c:pt>
                <c:pt idx="3">
                  <c:v>0.18</c:v>
                </c:pt>
                <c:pt idx="4">
                  <c:v>0</c:v>
                </c:pt>
                <c:pt idx="5">
                  <c:v>0</c:v>
                </c:pt>
                <c:pt idx="6" formatCode="0.000">
                  <c:v>3.6509675063891929E-3</c:v>
                </c:pt>
                <c:pt idx="7">
                  <c:v>0</c:v>
                </c:pt>
                <c:pt idx="8">
                  <c:v>0</c:v>
                </c:pt>
                <c:pt idx="9">
                  <c:v>2.54</c:v>
                </c:pt>
                <c:pt idx="10">
                  <c:v>0</c:v>
                </c:pt>
                <c:pt idx="11">
                  <c:v>0</c:v>
                </c:pt>
                <c:pt idx="12">
                  <c:v>0.06</c:v>
                </c:pt>
                <c:pt idx="13">
                  <c:v>0</c:v>
                </c:pt>
                <c:pt idx="14">
                  <c:v>0</c:v>
                </c:pt>
                <c:pt idx="15">
                  <c:v>0.13</c:v>
                </c:pt>
                <c:pt idx="16">
                  <c:v>0</c:v>
                </c:pt>
              </c:numCache>
            </c:numRef>
          </c:val>
          <c:extLst>
            <c:ext xmlns:c16="http://schemas.microsoft.com/office/drawing/2014/chart" uri="{C3380CC4-5D6E-409C-BE32-E72D297353CC}">
              <c16:uniqueId val="{00000001-BEB6-4E1B-8EE0-0334306095DB}"/>
            </c:ext>
          </c:extLst>
        </c:ser>
        <c:ser>
          <c:idx val="2"/>
          <c:order val="2"/>
          <c:tx>
            <c:strRef>
              <c:f>'Sheet1 (2)'!$L$1:$L$2</c:f>
              <c:strCache>
                <c:ptCount val="2"/>
                <c:pt idx="0">
                  <c:v>Men</c:v>
                </c:pt>
                <c:pt idx="1">
                  <c:v>In-hospital</c:v>
                </c:pt>
              </c:strCache>
            </c:strRef>
          </c:tx>
          <c:spPr>
            <a:solidFill>
              <a:schemeClr val="accent5"/>
            </a:solidFill>
            <a:ln>
              <a:noFill/>
            </a:ln>
            <a:effectLst/>
          </c:spPr>
          <c:invertIfNegative val="0"/>
          <c:cat>
            <c:strRef>
              <c:f>'Sheet1 (2)'!$I$3:$I$19</c:f>
              <c:strCache>
                <c:ptCount val="16"/>
                <c:pt idx="0">
                  <c:v>Death</c:v>
                </c:pt>
                <c:pt idx="3">
                  <c:v>All Stroke</c:v>
                </c:pt>
                <c:pt idx="6">
                  <c:v>Systemic Embolism</c:v>
                </c:pt>
                <c:pt idx="9">
                  <c:v>Major
Bleed</c:v>
                </c:pt>
                <c:pt idx="12">
                  <c:v>Major
Vasc Comp</c:v>
                </c:pt>
                <c:pt idx="15">
                  <c:v>Pericardial Effusion</c:v>
                </c:pt>
              </c:strCache>
            </c:strRef>
          </c:cat>
          <c:val>
            <c:numRef>
              <c:f>'Sheet1 (2)'!$L$3:$L$19</c:f>
              <c:numCache>
                <c:formatCode>General</c:formatCode>
                <c:ptCount val="17"/>
                <c:pt idx="0">
                  <c:v>0</c:v>
                </c:pt>
                <c:pt idx="1">
                  <c:v>0.09</c:v>
                </c:pt>
                <c:pt idx="2">
                  <c:v>0</c:v>
                </c:pt>
                <c:pt idx="3">
                  <c:v>0</c:v>
                </c:pt>
                <c:pt idx="4">
                  <c:v>7.0000000000000007E-2</c:v>
                </c:pt>
                <c:pt idx="5">
                  <c:v>0</c:v>
                </c:pt>
                <c:pt idx="6">
                  <c:v>0</c:v>
                </c:pt>
                <c:pt idx="7" formatCode="0.000">
                  <c:v>2.5317096635357858E-3</c:v>
                </c:pt>
                <c:pt idx="8">
                  <c:v>0</c:v>
                </c:pt>
                <c:pt idx="9">
                  <c:v>0</c:v>
                </c:pt>
                <c:pt idx="10">
                  <c:v>0.76</c:v>
                </c:pt>
                <c:pt idx="11">
                  <c:v>0</c:v>
                </c:pt>
                <c:pt idx="12">
                  <c:v>0</c:v>
                </c:pt>
                <c:pt idx="13">
                  <c:v>0.09</c:v>
                </c:pt>
                <c:pt idx="14">
                  <c:v>0</c:v>
                </c:pt>
                <c:pt idx="15">
                  <c:v>0</c:v>
                </c:pt>
                <c:pt idx="16">
                  <c:v>0.24</c:v>
                </c:pt>
              </c:numCache>
            </c:numRef>
          </c:val>
          <c:extLst>
            <c:ext xmlns:c16="http://schemas.microsoft.com/office/drawing/2014/chart" uri="{C3380CC4-5D6E-409C-BE32-E72D297353CC}">
              <c16:uniqueId val="{00000002-BEB6-4E1B-8EE0-0334306095DB}"/>
            </c:ext>
          </c:extLst>
        </c:ser>
        <c:ser>
          <c:idx val="3"/>
          <c:order val="3"/>
          <c:tx>
            <c:strRef>
              <c:f>'Sheet1 (2)'!$M$1:$M$2</c:f>
              <c:strCache>
                <c:ptCount val="2"/>
                <c:pt idx="0">
                  <c:v>Men</c:v>
                </c:pt>
                <c:pt idx="1">
                  <c:v>Discharge to 45d</c:v>
                </c:pt>
              </c:strCache>
            </c:strRef>
          </c:tx>
          <c:spPr>
            <a:solidFill>
              <a:schemeClr val="accent5">
                <a:lumMod val="40000"/>
                <a:lumOff val="60000"/>
              </a:schemeClr>
            </a:solidFill>
            <a:ln>
              <a:noFill/>
            </a:ln>
            <a:effectLst/>
          </c:spPr>
          <c:invertIfNegative val="0"/>
          <c:cat>
            <c:strRef>
              <c:f>'Sheet1 (2)'!$I$3:$I$19</c:f>
              <c:strCache>
                <c:ptCount val="16"/>
                <c:pt idx="0">
                  <c:v>Death</c:v>
                </c:pt>
                <c:pt idx="3">
                  <c:v>All Stroke</c:v>
                </c:pt>
                <c:pt idx="6">
                  <c:v>Systemic Embolism</c:v>
                </c:pt>
                <c:pt idx="9">
                  <c:v>Major
Bleed</c:v>
                </c:pt>
                <c:pt idx="12">
                  <c:v>Major
Vasc Comp</c:v>
                </c:pt>
                <c:pt idx="15">
                  <c:v>Pericardial Effusion</c:v>
                </c:pt>
              </c:strCache>
            </c:strRef>
          </c:cat>
          <c:val>
            <c:numRef>
              <c:f>'Sheet1 (2)'!$M$3:$M$19</c:f>
              <c:numCache>
                <c:formatCode>General</c:formatCode>
                <c:ptCount val="17"/>
                <c:pt idx="0">
                  <c:v>0</c:v>
                </c:pt>
                <c:pt idx="1">
                  <c:v>0.72</c:v>
                </c:pt>
                <c:pt idx="2">
                  <c:v>0</c:v>
                </c:pt>
                <c:pt idx="3">
                  <c:v>0</c:v>
                </c:pt>
                <c:pt idx="4">
                  <c:v>0.23</c:v>
                </c:pt>
                <c:pt idx="5">
                  <c:v>0</c:v>
                </c:pt>
                <c:pt idx="6">
                  <c:v>0</c:v>
                </c:pt>
                <c:pt idx="7">
                  <c:v>0.01</c:v>
                </c:pt>
                <c:pt idx="8">
                  <c:v>0</c:v>
                </c:pt>
                <c:pt idx="9">
                  <c:v>0</c:v>
                </c:pt>
                <c:pt idx="10">
                  <c:v>1.91</c:v>
                </c:pt>
                <c:pt idx="11">
                  <c:v>0</c:v>
                </c:pt>
                <c:pt idx="12">
                  <c:v>0</c:v>
                </c:pt>
                <c:pt idx="13">
                  <c:v>0.04</c:v>
                </c:pt>
                <c:pt idx="14">
                  <c:v>0</c:v>
                </c:pt>
                <c:pt idx="15">
                  <c:v>0</c:v>
                </c:pt>
                <c:pt idx="16">
                  <c:v>0.1</c:v>
                </c:pt>
              </c:numCache>
            </c:numRef>
          </c:val>
          <c:extLst>
            <c:ext xmlns:c16="http://schemas.microsoft.com/office/drawing/2014/chart" uri="{C3380CC4-5D6E-409C-BE32-E72D297353CC}">
              <c16:uniqueId val="{00000003-BEB6-4E1B-8EE0-0334306095DB}"/>
            </c:ext>
          </c:extLst>
        </c:ser>
        <c:dLbls>
          <c:showLegendKey val="0"/>
          <c:showVal val="0"/>
          <c:showCatName val="0"/>
          <c:showSerName val="0"/>
          <c:showPercent val="0"/>
          <c:showBubbleSize val="0"/>
        </c:dLbls>
        <c:gapWidth val="6"/>
        <c:overlap val="100"/>
        <c:axId val="661183928"/>
        <c:axId val="661190160"/>
      </c:barChart>
      <c:lineChart>
        <c:grouping val="standard"/>
        <c:varyColors val="0"/>
        <c:ser>
          <c:idx val="4"/>
          <c:order val="4"/>
          <c:tx>
            <c:strRef>
              <c:f>'Sheet1 (2)'!$N$1:$N$2</c:f>
              <c:strCache>
                <c:ptCount val="2"/>
                <c:pt idx="0">
                  <c:v>Women</c:v>
                </c:pt>
                <c:pt idx="1">
                  <c:v>Women through 45d</c:v>
                </c:pt>
              </c:strCache>
            </c:strRef>
          </c:tx>
          <c:spPr>
            <a:ln w="28575" cap="rnd">
              <a:no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BEB6-4E1B-8EE0-0334306095DB}"/>
                </c:ext>
              </c:extLst>
            </c:dLbl>
            <c:dLbl>
              <c:idx val="2"/>
              <c:delete val="1"/>
              <c:extLst>
                <c:ext xmlns:c15="http://schemas.microsoft.com/office/drawing/2012/chart" uri="{CE6537A1-D6FC-4f65-9D91-7224C49458BB}"/>
                <c:ext xmlns:c16="http://schemas.microsoft.com/office/drawing/2014/chart" uri="{C3380CC4-5D6E-409C-BE32-E72D297353CC}">
                  <c16:uniqueId val="{00000005-BEB6-4E1B-8EE0-0334306095DB}"/>
                </c:ext>
              </c:extLst>
            </c:dLbl>
            <c:dLbl>
              <c:idx val="4"/>
              <c:delete val="1"/>
              <c:extLst>
                <c:ext xmlns:c15="http://schemas.microsoft.com/office/drawing/2012/chart" uri="{CE6537A1-D6FC-4f65-9D91-7224C49458BB}"/>
                <c:ext xmlns:c16="http://schemas.microsoft.com/office/drawing/2014/chart" uri="{C3380CC4-5D6E-409C-BE32-E72D297353CC}">
                  <c16:uniqueId val="{00000006-BEB6-4E1B-8EE0-0334306095DB}"/>
                </c:ext>
              </c:extLst>
            </c:dLbl>
            <c:dLbl>
              <c:idx val="5"/>
              <c:delete val="1"/>
              <c:extLst>
                <c:ext xmlns:c15="http://schemas.microsoft.com/office/drawing/2012/chart" uri="{CE6537A1-D6FC-4f65-9D91-7224C49458BB}"/>
                <c:ext xmlns:c16="http://schemas.microsoft.com/office/drawing/2014/chart" uri="{C3380CC4-5D6E-409C-BE32-E72D297353CC}">
                  <c16:uniqueId val="{00000007-BEB6-4E1B-8EE0-0334306095DB}"/>
                </c:ext>
              </c:extLst>
            </c:dLbl>
            <c:dLbl>
              <c:idx val="7"/>
              <c:delete val="1"/>
              <c:extLst>
                <c:ext xmlns:c15="http://schemas.microsoft.com/office/drawing/2012/chart" uri="{CE6537A1-D6FC-4f65-9D91-7224C49458BB}"/>
                <c:ext xmlns:c16="http://schemas.microsoft.com/office/drawing/2014/chart" uri="{C3380CC4-5D6E-409C-BE32-E72D297353CC}">
                  <c16:uniqueId val="{00000008-BEB6-4E1B-8EE0-0334306095DB}"/>
                </c:ext>
              </c:extLst>
            </c:dLbl>
            <c:dLbl>
              <c:idx val="8"/>
              <c:delete val="1"/>
              <c:extLst>
                <c:ext xmlns:c15="http://schemas.microsoft.com/office/drawing/2012/chart" uri="{CE6537A1-D6FC-4f65-9D91-7224C49458BB}"/>
                <c:ext xmlns:c16="http://schemas.microsoft.com/office/drawing/2014/chart" uri="{C3380CC4-5D6E-409C-BE32-E72D297353CC}">
                  <c16:uniqueId val="{00000009-BEB6-4E1B-8EE0-0334306095DB}"/>
                </c:ext>
              </c:extLst>
            </c:dLbl>
            <c:dLbl>
              <c:idx val="10"/>
              <c:delete val="1"/>
              <c:extLst>
                <c:ext xmlns:c15="http://schemas.microsoft.com/office/drawing/2012/chart" uri="{CE6537A1-D6FC-4f65-9D91-7224C49458BB}"/>
                <c:ext xmlns:c16="http://schemas.microsoft.com/office/drawing/2014/chart" uri="{C3380CC4-5D6E-409C-BE32-E72D297353CC}">
                  <c16:uniqueId val="{0000000A-BEB6-4E1B-8EE0-0334306095DB}"/>
                </c:ext>
              </c:extLst>
            </c:dLbl>
            <c:dLbl>
              <c:idx val="11"/>
              <c:delete val="1"/>
              <c:extLst>
                <c:ext xmlns:c15="http://schemas.microsoft.com/office/drawing/2012/chart" uri="{CE6537A1-D6FC-4f65-9D91-7224C49458BB}"/>
                <c:ext xmlns:c16="http://schemas.microsoft.com/office/drawing/2014/chart" uri="{C3380CC4-5D6E-409C-BE32-E72D297353CC}">
                  <c16:uniqueId val="{0000000B-BEB6-4E1B-8EE0-0334306095DB}"/>
                </c:ext>
              </c:extLst>
            </c:dLbl>
            <c:dLbl>
              <c:idx val="13"/>
              <c:delete val="1"/>
              <c:extLst>
                <c:ext xmlns:c15="http://schemas.microsoft.com/office/drawing/2012/chart" uri="{CE6537A1-D6FC-4f65-9D91-7224C49458BB}"/>
                <c:ext xmlns:c16="http://schemas.microsoft.com/office/drawing/2014/chart" uri="{C3380CC4-5D6E-409C-BE32-E72D297353CC}">
                  <c16:uniqueId val="{0000000C-BEB6-4E1B-8EE0-0334306095DB}"/>
                </c:ext>
              </c:extLst>
            </c:dLbl>
            <c:dLbl>
              <c:idx val="14"/>
              <c:delete val="1"/>
              <c:extLst>
                <c:ext xmlns:c15="http://schemas.microsoft.com/office/drawing/2012/chart" uri="{CE6537A1-D6FC-4f65-9D91-7224C49458BB}"/>
                <c:ext xmlns:c16="http://schemas.microsoft.com/office/drawing/2014/chart" uri="{C3380CC4-5D6E-409C-BE32-E72D297353CC}">
                  <c16:uniqueId val="{0000000D-BEB6-4E1B-8EE0-0334306095DB}"/>
                </c:ext>
              </c:extLst>
            </c:dLbl>
            <c:dLbl>
              <c:idx val="16"/>
              <c:delete val="1"/>
              <c:extLst>
                <c:ext xmlns:c15="http://schemas.microsoft.com/office/drawing/2012/chart" uri="{CE6537A1-D6FC-4f65-9D91-7224C49458BB}"/>
                <c:ext xmlns:c16="http://schemas.microsoft.com/office/drawing/2014/chart" uri="{C3380CC4-5D6E-409C-BE32-E72D297353CC}">
                  <c16:uniqueId val="{0000000E-BEB6-4E1B-8EE0-0334306095DB}"/>
                </c:ext>
              </c:extLst>
            </c:dLbl>
            <c:numFmt formatCode="#,##0.00" sourceLinked="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(2)'!$I$3:$I$19</c:f>
              <c:strCache>
                <c:ptCount val="16"/>
                <c:pt idx="0">
                  <c:v>Death</c:v>
                </c:pt>
                <c:pt idx="3">
                  <c:v>All Stroke</c:v>
                </c:pt>
                <c:pt idx="6">
                  <c:v>Systemic Embolism</c:v>
                </c:pt>
                <c:pt idx="9">
                  <c:v>Major
Bleed</c:v>
                </c:pt>
                <c:pt idx="12">
                  <c:v>Major
Vasc Comp</c:v>
                </c:pt>
                <c:pt idx="15">
                  <c:v>Pericardial Effusion</c:v>
                </c:pt>
              </c:strCache>
            </c:strRef>
          </c:cat>
          <c:val>
            <c:numRef>
              <c:f>'Sheet1 (2)'!$N$3:$N$19</c:f>
              <c:numCache>
                <c:formatCode>General</c:formatCode>
                <c:ptCount val="17"/>
                <c:pt idx="0">
                  <c:v>0.8</c:v>
                </c:pt>
                <c:pt idx="1">
                  <c:v>0</c:v>
                </c:pt>
                <c:pt idx="2">
                  <c:v>0</c:v>
                </c:pt>
                <c:pt idx="3">
                  <c:v>0.31</c:v>
                </c:pt>
                <c:pt idx="4">
                  <c:v>0</c:v>
                </c:pt>
                <c:pt idx="5">
                  <c:v>0</c:v>
                </c:pt>
                <c:pt idx="6">
                  <c:v>0.01</c:v>
                </c:pt>
                <c:pt idx="7">
                  <c:v>0</c:v>
                </c:pt>
                <c:pt idx="8">
                  <c:v>0</c:v>
                </c:pt>
                <c:pt idx="9">
                  <c:v>4.1399999999999997</c:v>
                </c:pt>
                <c:pt idx="10">
                  <c:v>0</c:v>
                </c:pt>
                <c:pt idx="11">
                  <c:v>0</c:v>
                </c:pt>
                <c:pt idx="12">
                  <c:v>0.26</c:v>
                </c:pt>
                <c:pt idx="13">
                  <c:v>0</c:v>
                </c:pt>
                <c:pt idx="14">
                  <c:v>0</c:v>
                </c:pt>
                <c:pt idx="15">
                  <c:v>0.72</c:v>
                </c:pt>
                <c:pt idx="16">
                  <c:v>0</c:v>
                </c:pt>
              </c:numCache>
            </c:numRef>
          </c:val>
          <c:smooth val="0"/>
          <c:extLst>
            <c:ext xmlns:c16="http://schemas.microsoft.com/office/drawing/2014/chart" uri="{C3380CC4-5D6E-409C-BE32-E72D297353CC}">
              <c16:uniqueId val="{0000000F-BEB6-4E1B-8EE0-0334306095DB}"/>
            </c:ext>
          </c:extLst>
        </c:ser>
        <c:ser>
          <c:idx val="5"/>
          <c:order val="5"/>
          <c:tx>
            <c:strRef>
              <c:f>'Sheet1 (2)'!$O$1:$O$2</c:f>
              <c:strCache>
                <c:ptCount val="2"/>
                <c:pt idx="0">
                  <c:v>Men</c:v>
                </c:pt>
                <c:pt idx="1">
                  <c:v>Men through 45d</c:v>
                </c:pt>
              </c:strCache>
            </c:strRef>
          </c:tx>
          <c:spPr>
            <a:ln w="28575" cap="rnd">
              <a:no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BEB6-4E1B-8EE0-0334306095DB}"/>
                </c:ext>
              </c:extLst>
            </c:dLbl>
            <c:dLbl>
              <c:idx val="2"/>
              <c:delete val="1"/>
              <c:extLst>
                <c:ext xmlns:c15="http://schemas.microsoft.com/office/drawing/2012/chart" uri="{CE6537A1-D6FC-4f65-9D91-7224C49458BB}"/>
                <c:ext xmlns:c16="http://schemas.microsoft.com/office/drawing/2014/chart" uri="{C3380CC4-5D6E-409C-BE32-E72D297353CC}">
                  <c16:uniqueId val="{00000011-BEB6-4E1B-8EE0-0334306095DB}"/>
                </c:ext>
              </c:extLst>
            </c:dLbl>
            <c:dLbl>
              <c:idx val="3"/>
              <c:delete val="1"/>
              <c:extLst>
                <c:ext xmlns:c15="http://schemas.microsoft.com/office/drawing/2012/chart" uri="{CE6537A1-D6FC-4f65-9D91-7224C49458BB}"/>
                <c:ext xmlns:c16="http://schemas.microsoft.com/office/drawing/2014/chart" uri="{C3380CC4-5D6E-409C-BE32-E72D297353CC}">
                  <c16:uniqueId val="{00000012-BEB6-4E1B-8EE0-0334306095DB}"/>
                </c:ext>
              </c:extLst>
            </c:dLbl>
            <c:dLbl>
              <c:idx val="5"/>
              <c:delete val="1"/>
              <c:extLst>
                <c:ext xmlns:c15="http://schemas.microsoft.com/office/drawing/2012/chart" uri="{CE6537A1-D6FC-4f65-9D91-7224C49458BB}"/>
                <c:ext xmlns:c16="http://schemas.microsoft.com/office/drawing/2014/chart" uri="{C3380CC4-5D6E-409C-BE32-E72D297353CC}">
                  <c16:uniqueId val="{00000013-BEB6-4E1B-8EE0-0334306095DB}"/>
                </c:ext>
              </c:extLst>
            </c:dLbl>
            <c:dLbl>
              <c:idx val="6"/>
              <c:delete val="1"/>
              <c:extLst>
                <c:ext xmlns:c15="http://schemas.microsoft.com/office/drawing/2012/chart" uri="{CE6537A1-D6FC-4f65-9D91-7224C49458BB}"/>
                <c:ext xmlns:c16="http://schemas.microsoft.com/office/drawing/2014/chart" uri="{C3380CC4-5D6E-409C-BE32-E72D297353CC}">
                  <c16:uniqueId val="{00000014-BEB6-4E1B-8EE0-0334306095DB}"/>
                </c:ext>
              </c:extLst>
            </c:dLbl>
            <c:dLbl>
              <c:idx val="8"/>
              <c:delete val="1"/>
              <c:extLst>
                <c:ext xmlns:c15="http://schemas.microsoft.com/office/drawing/2012/chart" uri="{CE6537A1-D6FC-4f65-9D91-7224C49458BB}"/>
                <c:ext xmlns:c16="http://schemas.microsoft.com/office/drawing/2014/chart" uri="{C3380CC4-5D6E-409C-BE32-E72D297353CC}">
                  <c16:uniqueId val="{00000015-BEB6-4E1B-8EE0-0334306095DB}"/>
                </c:ext>
              </c:extLst>
            </c:dLbl>
            <c:dLbl>
              <c:idx val="9"/>
              <c:delete val="1"/>
              <c:extLst>
                <c:ext xmlns:c15="http://schemas.microsoft.com/office/drawing/2012/chart" uri="{CE6537A1-D6FC-4f65-9D91-7224C49458BB}"/>
                <c:ext xmlns:c16="http://schemas.microsoft.com/office/drawing/2014/chart" uri="{C3380CC4-5D6E-409C-BE32-E72D297353CC}">
                  <c16:uniqueId val="{00000016-BEB6-4E1B-8EE0-0334306095DB}"/>
                </c:ext>
              </c:extLst>
            </c:dLbl>
            <c:dLbl>
              <c:idx val="11"/>
              <c:delete val="1"/>
              <c:extLst>
                <c:ext xmlns:c15="http://schemas.microsoft.com/office/drawing/2012/chart" uri="{CE6537A1-D6FC-4f65-9D91-7224C49458BB}"/>
                <c:ext xmlns:c16="http://schemas.microsoft.com/office/drawing/2014/chart" uri="{C3380CC4-5D6E-409C-BE32-E72D297353CC}">
                  <c16:uniqueId val="{00000017-BEB6-4E1B-8EE0-0334306095DB}"/>
                </c:ext>
              </c:extLst>
            </c:dLbl>
            <c:dLbl>
              <c:idx val="12"/>
              <c:delete val="1"/>
              <c:extLst>
                <c:ext xmlns:c15="http://schemas.microsoft.com/office/drawing/2012/chart" uri="{CE6537A1-D6FC-4f65-9D91-7224C49458BB}"/>
                <c:ext xmlns:c16="http://schemas.microsoft.com/office/drawing/2014/chart" uri="{C3380CC4-5D6E-409C-BE32-E72D297353CC}">
                  <c16:uniqueId val="{00000018-BEB6-4E1B-8EE0-0334306095DB}"/>
                </c:ext>
              </c:extLst>
            </c:dLbl>
            <c:dLbl>
              <c:idx val="14"/>
              <c:delete val="1"/>
              <c:extLst>
                <c:ext xmlns:c15="http://schemas.microsoft.com/office/drawing/2012/chart" uri="{CE6537A1-D6FC-4f65-9D91-7224C49458BB}"/>
                <c:ext xmlns:c16="http://schemas.microsoft.com/office/drawing/2014/chart" uri="{C3380CC4-5D6E-409C-BE32-E72D297353CC}">
                  <c16:uniqueId val="{00000019-BEB6-4E1B-8EE0-0334306095DB}"/>
                </c:ext>
              </c:extLst>
            </c:dLbl>
            <c:dLbl>
              <c:idx val="15"/>
              <c:delete val="1"/>
              <c:extLst>
                <c:ext xmlns:c15="http://schemas.microsoft.com/office/drawing/2012/chart" uri="{CE6537A1-D6FC-4f65-9D91-7224C49458BB}"/>
                <c:ext xmlns:c16="http://schemas.microsoft.com/office/drawing/2014/chart" uri="{C3380CC4-5D6E-409C-BE32-E72D297353CC}">
                  <c16:uniqueId val="{0000001A-BEB6-4E1B-8EE0-0334306095D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(2)'!$I$3:$I$19</c:f>
              <c:strCache>
                <c:ptCount val="16"/>
                <c:pt idx="0">
                  <c:v>Death</c:v>
                </c:pt>
                <c:pt idx="3">
                  <c:v>All Stroke</c:v>
                </c:pt>
                <c:pt idx="6">
                  <c:v>Systemic Embolism</c:v>
                </c:pt>
                <c:pt idx="9">
                  <c:v>Major
Bleed</c:v>
                </c:pt>
                <c:pt idx="12">
                  <c:v>Major
Vasc Comp</c:v>
                </c:pt>
                <c:pt idx="15">
                  <c:v>Pericardial Effusion</c:v>
                </c:pt>
              </c:strCache>
            </c:strRef>
          </c:cat>
          <c:val>
            <c:numRef>
              <c:f>'Sheet1 (2)'!$O$3:$O$19</c:f>
              <c:numCache>
                <c:formatCode>General</c:formatCode>
                <c:ptCount val="17"/>
                <c:pt idx="0">
                  <c:v>0</c:v>
                </c:pt>
                <c:pt idx="1">
                  <c:v>0.87</c:v>
                </c:pt>
                <c:pt idx="2">
                  <c:v>0</c:v>
                </c:pt>
                <c:pt idx="3">
                  <c:v>0</c:v>
                </c:pt>
                <c:pt idx="4">
                  <c:v>0.32</c:v>
                </c:pt>
                <c:pt idx="5">
                  <c:v>0</c:v>
                </c:pt>
                <c:pt idx="6">
                  <c:v>0</c:v>
                </c:pt>
                <c:pt idx="7">
                  <c:v>0.01</c:v>
                </c:pt>
                <c:pt idx="8">
                  <c:v>0</c:v>
                </c:pt>
                <c:pt idx="9">
                  <c:v>0</c:v>
                </c:pt>
                <c:pt idx="10">
                  <c:v>2.79</c:v>
                </c:pt>
                <c:pt idx="11">
                  <c:v>0</c:v>
                </c:pt>
                <c:pt idx="12">
                  <c:v>0</c:v>
                </c:pt>
                <c:pt idx="13">
                  <c:v>0.14000000000000001</c:v>
                </c:pt>
                <c:pt idx="14">
                  <c:v>0</c:v>
                </c:pt>
                <c:pt idx="15">
                  <c:v>0</c:v>
                </c:pt>
                <c:pt idx="16">
                  <c:v>0.35</c:v>
                </c:pt>
              </c:numCache>
            </c:numRef>
          </c:val>
          <c:smooth val="0"/>
          <c:extLst>
            <c:ext xmlns:c16="http://schemas.microsoft.com/office/drawing/2014/chart" uri="{C3380CC4-5D6E-409C-BE32-E72D297353CC}">
              <c16:uniqueId val="{0000001B-BEB6-4E1B-8EE0-0334306095DB}"/>
            </c:ext>
          </c:extLst>
        </c:ser>
        <c:dLbls>
          <c:showLegendKey val="0"/>
          <c:showVal val="0"/>
          <c:showCatName val="0"/>
          <c:showSerName val="0"/>
          <c:showPercent val="0"/>
          <c:showBubbleSize val="0"/>
        </c:dLbls>
        <c:marker val="1"/>
        <c:smooth val="0"/>
        <c:axId val="607319792"/>
        <c:axId val="607318152"/>
      </c:lineChart>
      <c:catAx>
        <c:axId val="661183928"/>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61190160"/>
        <c:crosses val="autoZero"/>
        <c:auto val="1"/>
        <c:lblAlgn val="ctr"/>
        <c:lblOffset val="100"/>
        <c:noMultiLvlLbl val="0"/>
      </c:catAx>
      <c:valAx>
        <c:axId val="661190160"/>
        <c:scaling>
          <c:orientation val="minMax"/>
          <c:max val="6"/>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solidFill>
                      <a:sysClr val="windowText" lastClr="000000"/>
                    </a:solidFill>
                  </a:rPr>
                  <a:t>Patients,</a:t>
                </a:r>
                <a:r>
                  <a:rPr lang="en-US" baseline="0">
                    <a:solidFill>
                      <a:sysClr val="windowText" lastClr="000000"/>
                    </a:solidFill>
                  </a:rPr>
                  <a:t> %</a:t>
                </a:r>
                <a:endParaRPr lang="en-US">
                  <a:solidFill>
                    <a:sysClr val="windowText" lastClr="000000"/>
                  </a:solidFill>
                </a:endParaRPr>
              </a:p>
            </c:rich>
          </c:tx>
          <c:layout>
            <c:manualLayout>
              <c:xMode val="edge"/>
              <c:yMode val="edge"/>
              <c:x val="5.3268128195454378E-3"/>
              <c:y val="0.2899462607895252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61183928"/>
        <c:crosses val="autoZero"/>
        <c:crossBetween val="between"/>
        <c:majorUnit val="2"/>
      </c:valAx>
      <c:valAx>
        <c:axId val="607318152"/>
        <c:scaling>
          <c:orientation val="minMax"/>
        </c:scaling>
        <c:delete val="1"/>
        <c:axPos val="r"/>
        <c:numFmt formatCode="General" sourceLinked="1"/>
        <c:majorTickMark val="out"/>
        <c:minorTickMark val="none"/>
        <c:tickLblPos val="nextTo"/>
        <c:crossAx val="607319792"/>
        <c:crosses val="max"/>
        <c:crossBetween val="between"/>
      </c:valAx>
      <c:catAx>
        <c:axId val="607319792"/>
        <c:scaling>
          <c:orientation val="minMax"/>
        </c:scaling>
        <c:delete val="1"/>
        <c:axPos val="b"/>
        <c:numFmt formatCode="General" sourceLinked="1"/>
        <c:majorTickMark val="out"/>
        <c:minorTickMark val="none"/>
        <c:tickLblPos val="nextTo"/>
        <c:crossAx val="6073181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63942438229723E-2"/>
          <c:y val="5.1033210741812593E-2"/>
          <c:w val="0.89944180468820722"/>
          <c:h val="0.78270046916075997"/>
        </c:manualLayout>
      </c:layout>
      <c:barChart>
        <c:barDir val="col"/>
        <c:grouping val="clustered"/>
        <c:varyColors val="0"/>
        <c:ser>
          <c:idx val="0"/>
          <c:order val="0"/>
          <c:tx>
            <c:strRef>
              <c:f>Sheet1!$B$1</c:f>
              <c:strCache>
                <c:ptCount val="1"/>
                <c:pt idx="0">
                  <c:v>Women</c:v>
                </c:pt>
              </c:strCache>
            </c:strRef>
          </c:tx>
          <c:spPr>
            <a:solidFill>
              <a:schemeClr val="accent6">
                <a:lumMod val="60000"/>
                <a:lumOff val="40000"/>
              </a:schemeClr>
            </a:solidFill>
            <a:ln>
              <a:noFill/>
            </a:ln>
            <a:effectLst/>
          </c:spPr>
          <c:invertIfNegative val="0"/>
          <c:dLbls>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CC6-483E-8C3E-12F861B49489}"/>
                </c:ext>
              </c:extLst>
            </c:dLbl>
            <c:dLbl>
              <c:idx val="4"/>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CC6-483E-8C3E-12F861B49489}"/>
                </c:ext>
              </c:extLst>
            </c:dLbl>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CC6-483E-8C3E-12F861B49489}"/>
                </c:ext>
              </c:extLst>
            </c:dLbl>
            <c:dLbl>
              <c:idx val="6"/>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BF9-498F-A51E-0FB6E0E77FB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Death</c:v>
                </c:pt>
                <c:pt idx="1">
                  <c:v>All
Stroke</c:v>
                </c:pt>
                <c:pt idx="2">
                  <c:v>Systemic
Embolism</c:v>
                </c:pt>
                <c:pt idx="3">
                  <c:v>Major
Bleeding</c:v>
                </c:pt>
              </c:strCache>
            </c:strRef>
          </c:cat>
          <c:val>
            <c:numRef>
              <c:f>Sheet1!$B$2:$B$5</c:f>
              <c:numCache>
                <c:formatCode>General</c:formatCode>
                <c:ptCount val="4"/>
                <c:pt idx="0">
                  <c:v>7.6</c:v>
                </c:pt>
                <c:pt idx="1">
                  <c:v>1.6</c:v>
                </c:pt>
                <c:pt idx="2">
                  <c:v>0.11</c:v>
                </c:pt>
                <c:pt idx="3">
                  <c:v>7.7</c:v>
                </c:pt>
              </c:numCache>
            </c:numRef>
          </c:val>
          <c:extLst>
            <c:ext xmlns:c16="http://schemas.microsoft.com/office/drawing/2014/chart" uri="{C3380CC4-5D6E-409C-BE32-E72D297353CC}">
              <c16:uniqueId val="{00000000-030B-4815-A0B4-0E9497D7162E}"/>
            </c:ext>
          </c:extLst>
        </c:ser>
        <c:ser>
          <c:idx val="1"/>
          <c:order val="1"/>
          <c:tx>
            <c:strRef>
              <c:f>Sheet1!$C$1</c:f>
              <c:strCache>
                <c:ptCount val="1"/>
                <c:pt idx="0">
                  <c:v>Men</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Death</c:v>
                </c:pt>
                <c:pt idx="1">
                  <c:v>All
Stroke</c:v>
                </c:pt>
                <c:pt idx="2">
                  <c:v>Systemic
Embolism</c:v>
                </c:pt>
                <c:pt idx="3">
                  <c:v>Major
Bleeding</c:v>
                </c:pt>
              </c:strCache>
            </c:strRef>
          </c:cat>
          <c:val>
            <c:numRef>
              <c:f>Sheet1!$C$2:$C$5</c:f>
              <c:numCache>
                <c:formatCode>General</c:formatCode>
                <c:ptCount val="4"/>
                <c:pt idx="0">
                  <c:v>8.6999999999999993</c:v>
                </c:pt>
                <c:pt idx="1">
                  <c:v>1.6</c:v>
                </c:pt>
                <c:pt idx="2">
                  <c:v>0.11</c:v>
                </c:pt>
                <c:pt idx="3">
                  <c:v>6.1</c:v>
                </c:pt>
              </c:numCache>
            </c:numRef>
          </c:val>
          <c:extLst>
            <c:ext xmlns:c16="http://schemas.microsoft.com/office/drawing/2014/chart" uri="{C3380CC4-5D6E-409C-BE32-E72D297353CC}">
              <c16:uniqueId val="{00000002-030B-4815-A0B4-0E9497D7162E}"/>
            </c:ext>
          </c:extLst>
        </c:ser>
        <c:dLbls>
          <c:dLblPos val="outEnd"/>
          <c:showLegendKey val="0"/>
          <c:showVal val="1"/>
          <c:showCatName val="0"/>
          <c:showSerName val="0"/>
          <c:showPercent val="0"/>
          <c:showBubbleSize val="0"/>
        </c:dLbls>
        <c:gapWidth val="62"/>
        <c:axId val="189155688"/>
        <c:axId val="189156080"/>
      </c:barChart>
      <c:catAx>
        <c:axId val="189155688"/>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9156080"/>
        <c:crosses val="autoZero"/>
        <c:auto val="1"/>
        <c:lblAlgn val="ctr"/>
        <c:lblOffset val="100"/>
        <c:noMultiLvlLbl val="0"/>
      </c:catAx>
      <c:valAx>
        <c:axId val="189156080"/>
        <c:scaling>
          <c:orientation val="minMax"/>
          <c:max val="25"/>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Patients, %</a:t>
                </a:r>
              </a:p>
            </c:rich>
          </c:tx>
          <c:layout>
            <c:manualLayout>
              <c:xMode val="edge"/>
              <c:yMode val="edge"/>
              <c:x val="2.8735632183908046E-3"/>
              <c:y val="0.2300460446623376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9155688"/>
        <c:crosses val="autoZero"/>
        <c:crossBetween val="between"/>
        <c:majorUnit val="5"/>
      </c:valAx>
      <c:spPr>
        <a:noFill/>
        <a:ln>
          <a:noFill/>
        </a:ln>
        <a:effectLst/>
      </c:spPr>
    </c:plotArea>
    <c:legend>
      <c:legendPos val="t"/>
      <c:layout>
        <c:manualLayout>
          <c:xMode val="edge"/>
          <c:yMode val="edge"/>
          <c:x val="0.82360745316318218"/>
          <c:y val="0.27667383792362416"/>
          <c:w val="0.16456670286903793"/>
          <c:h val="0.1522493962028448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226B66D6-0732-4BA4-AA51-5C1309A7D86F}" type="datetimeFigureOut">
              <a:rPr lang="en-US" smtClean="0"/>
              <a:pPr/>
              <a:t>2/26/2023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1D143332-19C1-488F-9E12-168CC4B3F65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0T22:39:03.002"/>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0T22:38:45.531"/>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4011C5A-1AD6-47AE-A83E-6B1A1D9EF482}" type="datetimeFigureOut">
              <a:rPr lang="en-US" smtClean="0"/>
              <a:t>2/26/2023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D2CF8D4-3044-4D5B-B1CC-FB09C556E747}" type="slidenum">
              <a:rPr lang="en-US" smtClean="0"/>
              <a:t>‹#›</a:t>
            </a:fld>
            <a:endParaRPr lang="en-US"/>
          </a:p>
        </p:txBody>
      </p:sp>
    </p:spTree>
    <p:extLst>
      <p:ext uri="{BB962C8B-B14F-4D97-AF65-F5344CB8AC3E}">
        <p14:creationId xmlns:p14="http://schemas.microsoft.com/office/powerpoint/2010/main" val="284022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2CF8D4-3044-4D5B-B1CC-FB09C556E747}" type="slidenum">
              <a:rPr lang="en-US" smtClean="0"/>
              <a:t>1</a:t>
            </a:fld>
            <a:endParaRPr lang="en-US"/>
          </a:p>
        </p:txBody>
      </p:sp>
    </p:spTree>
    <p:extLst>
      <p:ext uri="{BB962C8B-B14F-4D97-AF65-F5344CB8AC3E}">
        <p14:creationId xmlns:p14="http://schemas.microsoft.com/office/powerpoint/2010/main" val="100711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3503613" cy="197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BB689-3E0F-4241-AE49-BB02816D0918}" type="slidenum">
              <a:rPr lang="en-US" smtClean="0"/>
              <a:t>5</a:t>
            </a:fld>
            <a:endParaRPr lang="en-US"/>
          </a:p>
        </p:txBody>
      </p:sp>
    </p:spTree>
    <p:extLst>
      <p:ext uri="{BB962C8B-B14F-4D97-AF65-F5344CB8AC3E}">
        <p14:creationId xmlns:p14="http://schemas.microsoft.com/office/powerpoint/2010/main" val="202048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3503613" cy="197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BB689-3E0F-4241-AE49-BB02816D0918}" type="slidenum">
              <a:rPr lang="en-US" smtClean="0"/>
              <a:t>7</a:t>
            </a:fld>
            <a:endParaRPr lang="en-US"/>
          </a:p>
        </p:txBody>
      </p:sp>
    </p:spTree>
    <p:extLst>
      <p:ext uri="{BB962C8B-B14F-4D97-AF65-F5344CB8AC3E}">
        <p14:creationId xmlns:p14="http://schemas.microsoft.com/office/powerpoint/2010/main" val="246536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192070-DDDB-4BF1-9EB6-B45ADC5CD4CD}" type="slidenum">
              <a:rPr lang="en-US" smtClean="0"/>
              <a:t>9</a:t>
            </a:fld>
            <a:endParaRPr lang="en-US"/>
          </a:p>
        </p:txBody>
      </p:sp>
    </p:spTree>
    <p:extLst>
      <p:ext uri="{BB962C8B-B14F-4D97-AF65-F5344CB8AC3E}">
        <p14:creationId xmlns:p14="http://schemas.microsoft.com/office/powerpoint/2010/main" val="394807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3503613" cy="19700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BBB689-3E0F-4241-AE49-BB02816D0918}" type="slidenum">
              <a:rPr lang="en-US" smtClean="0"/>
              <a:t>13</a:t>
            </a:fld>
            <a:endParaRPr lang="en-US"/>
          </a:p>
        </p:txBody>
      </p:sp>
    </p:spTree>
    <p:extLst>
      <p:ext uri="{BB962C8B-B14F-4D97-AF65-F5344CB8AC3E}">
        <p14:creationId xmlns:p14="http://schemas.microsoft.com/office/powerpoint/2010/main" val="158837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192070-DDDB-4BF1-9EB6-B45ADC5CD4CD}" type="slidenum">
              <a:rPr lang="en-US" smtClean="0"/>
              <a:t>14</a:t>
            </a:fld>
            <a:endParaRPr lang="en-US"/>
          </a:p>
        </p:txBody>
      </p:sp>
    </p:spTree>
    <p:extLst>
      <p:ext uri="{BB962C8B-B14F-4D97-AF65-F5344CB8AC3E}">
        <p14:creationId xmlns:p14="http://schemas.microsoft.com/office/powerpoint/2010/main" val="3543972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A14D02-CC6A-4E13-8063-E7D2D92DA65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14D02-CC6A-4E13-8063-E7D2D92DA65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A14D02-CC6A-4E13-8063-E7D2D92DA659}" type="datetimeFigureOut">
              <a:rPr lang="en-US" smtClean="0"/>
              <a:pPr/>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A14D02-CC6A-4E13-8063-E7D2D92DA659}" type="datetimeFigureOut">
              <a:rPr lang="en-US" smtClean="0"/>
              <a:pPr/>
              <a:t>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14D02-CC6A-4E13-8063-E7D2D92DA659}" type="datetimeFigureOut">
              <a:rPr lang="en-US" smtClean="0"/>
              <a:pPr/>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14D02-CC6A-4E13-8063-E7D2D92DA659}" type="datetimeFigureOut">
              <a:rPr lang="en-US" smtClean="0"/>
              <a:pPr/>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pPr/>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pPr/>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2616" y="0"/>
            <a:ext cx="6874184"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A14D02-CC6A-4E13-8063-E7D2D92DA659}" type="datetimeFigureOut">
              <a:rPr lang="en-US" smtClean="0"/>
              <a:pPr/>
              <a:t>2/26/2023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94C9F7-BB62-4FC8-A27C-9F846F1CBE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4215-58C1-4AE2-8A14-82595CA33BD1}"/>
              </a:ext>
            </a:extLst>
          </p:cNvPr>
          <p:cNvSpPr>
            <a:spLocks noGrp="1"/>
          </p:cNvSpPr>
          <p:nvPr>
            <p:ph type="title"/>
          </p:nvPr>
        </p:nvSpPr>
        <p:spPr>
          <a:xfrm>
            <a:off x="228600" y="1733550"/>
            <a:ext cx="8392886" cy="1295400"/>
          </a:xfrm>
        </p:spPr>
        <p:txBody>
          <a:bodyPr>
            <a:normAutofit/>
          </a:bodyPr>
          <a:lstStyle/>
          <a:p>
            <a:pPr algn="l"/>
            <a:r>
              <a:rPr lang="en-US" sz="3200" dirty="0">
                <a:solidFill>
                  <a:schemeClr val="bg1"/>
                </a:solidFill>
              </a:rPr>
              <a:t>Real-world Experience with WATCHMAN FLX: Outcomes at One-year from SURPASS</a:t>
            </a:r>
          </a:p>
        </p:txBody>
      </p:sp>
      <p:sp>
        <p:nvSpPr>
          <p:cNvPr id="3" name="Title 1">
            <a:extLst>
              <a:ext uri="{FF2B5EF4-FFF2-40B4-BE49-F238E27FC236}">
                <a16:creationId xmlns:a16="http://schemas.microsoft.com/office/drawing/2014/main" id="{F6B94215-58C1-4AE2-8A14-82595CA33BD1}"/>
              </a:ext>
            </a:extLst>
          </p:cNvPr>
          <p:cNvSpPr txBox="1">
            <a:spLocks/>
          </p:cNvSpPr>
          <p:nvPr/>
        </p:nvSpPr>
        <p:spPr>
          <a:xfrm>
            <a:off x="228600" y="3028950"/>
            <a:ext cx="6248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a:solidFill>
                  <a:schemeClr val="bg1"/>
                </a:solidFill>
                <a:effectLst/>
                <a:latin typeface="Calibri" panose="020F0502020204030204" pitchFamily="34" charset="0"/>
                <a:ea typeface="Calibri" panose="020F0502020204030204" pitchFamily="34" charset="0"/>
              </a:rPr>
              <a:t>Samir R Kapadia</a:t>
            </a:r>
            <a:r>
              <a:rPr lang="en-US" sz="1800">
                <a:solidFill>
                  <a:schemeClr val="bg1"/>
                </a:solidFill>
                <a:effectLst/>
                <a:latin typeface="Calibri" panose="020F0502020204030204" pitchFamily="34" charset="0"/>
                <a:ea typeface="Calibri" panose="020F0502020204030204" pitchFamily="34" charset="0"/>
              </a:rPr>
              <a:t>, Robert W Yeh, Matthew J Price, Jonathan P </a:t>
            </a:r>
            <a:r>
              <a:rPr lang="en-US" sz="1800" err="1">
                <a:solidFill>
                  <a:schemeClr val="bg1"/>
                </a:solidFill>
                <a:effectLst/>
                <a:latin typeface="Calibri" panose="020F0502020204030204" pitchFamily="34" charset="0"/>
                <a:ea typeface="Calibri" panose="020F0502020204030204" pitchFamily="34" charset="0"/>
              </a:rPr>
              <a:t>Piccini</a:t>
            </a:r>
            <a:r>
              <a:rPr lang="en-US" sz="1800">
                <a:solidFill>
                  <a:schemeClr val="bg1"/>
                </a:solidFill>
                <a:effectLst/>
                <a:latin typeface="Calibri" panose="020F0502020204030204" pitchFamily="34" charset="0"/>
                <a:ea typeface="Calibri" panose="020F0502020204030204" pitchFamily="34" charset="0"/>
              </a:rPr>
              <a:t>, Devi G Nair, Jonathan C Hsu, James V Freeman, Thomas Christen, Dominic J Allocco, and Douglas N Gibson</a:t>
            </a:r>
            <a:endParaRPr lang="en-US" sz="1600">
              <a:solidFill>
                <a:schemeClr val="bg1"/>
              </a:solidFill>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3F172CA-5614-59EE-9163-87314CEE1999}"/>
                  </a:ext>
                </a:extLst>
              </p14:cNvPr>
              <p14:cNvContentPartPr/>
              <p14:nvPr/>
            </p14:nvContentPartPr>
            <p14:xfrm>
              <a:off x="9344684" y="477949"/>
              <a:ext cx="360" cy="360"/>
            </p14:xfrm>
          </p:contentPart>
        </mc:Choice>
        <mc:Fallback xmlns="">
          <p:pic>
            <p:nvPicPr>
              <p:cNvPr id="4" name="Ink 3">
                <a:extLst>
                  <a:ext uri="{FF2B5EF4-FFF2-40B4-BE49-F238E27FC236}">
                    <a16:creationId xmlns:a16="http://schemas.microsoft.com/office/drawing/2014/main" id="{B3F172CA-5614-59EE-9163-87314CEE1999}"/>
                  </a:ext>
                </a:extLst>
              </p:cNvPr>
              <p:cNvPicPr/>
              <p:nvPr/>
            </p:nvPicPr>
            <p:blipFill>
              <a:blip r:embed="rId5"/>
              <a:stretch>
                <a:fillRect/>
              </a:stretch>
            </p:blipFill>
            <p:spPr>
              <a:xfrm>
                <a:off x="9290684" y="369949"/>
                <a:ext cx="108000" cy="216000"/>
              </a:xfrm>
              <a:prstGeom prst="rect">
                <a:avLst/>
              </a:prstGeom>
            </p:spPr>
          </p:pic>
        </mc:Fallback>
      </mc:AlternateContent>
    </p:spTree>
    <p:extLst>
      <p:ext uri="{BB962C8B-B14F-4D97-AF65-F5344CB8AC3E}">
        <p14:creationId xmlns:p14="http://schemas.microsoft.com/office/powerpoint/2010/main" val="15736913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F235-421F-4990-AE4A-A2BCAF3DDA6C}"/>
              </a:ext>
            </a:extLst>
          </p:cNvPr>
          <p:cNvSpPr>
            <a:spLocks noGrp="1"/>
          </p:cNvSpPr>
          <p:nvPr>
            <p:ph type="title"/>
          </p:nvPr>
        </p:nvSpPr>
        <p:spPr/>
        <p:txBody>
          <a:bodyPr>
            <a:noAutofit/>
          </a:bodyPr>
          <a:lstStyle/>
          <a:p>
            <a:r>
              <a:rPr lang="en-US" sz="3600"/>
              <a:t>Clinical Events through Discharge</a:t>
            </a:r>
          </a:p>
        </p:txBody>
      </p:sp>
      <p:graphicFrame>
        <p:nvGraphicFramePr>
          <p:cNvPr id="4" name="Chart 3">
            <a:extLst>
              <a:ext uri="{FF2B5EF4-FFF2-40B4-BE49-F238E27FC236}">
                <a16:creationId xmlns:a16="http://schemas.microsoft.com/office/drawing/2014/main" id="{5CDF6A95-3D25-4CAF-A224-9264C8822C27}"/>
              </a:ext>
            </a:extLst>
          </p:cNvPr>
          <p:cNvGraphicFramePr/>
          <p:nvPr>
            <p:extLst>
              <p:ext uri="{D42A27DB-BD31-4B8C-83A1-F6EECF244321}">
                <p14:modId xmlns:p14="http://schemas.microsoft.com/office/powerpoint/2010/main" val="1206983151"/>
              </p:ext>
            </p:extLst>
          </p:nvPr>
        </p:nvGraphicFramePr>
        <p:xfrm>
          <a:off x="152400" y="1318234"/>
          <a:ext cx="8839200" cy="335087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7245877-F6D2-417E-8898-DBCE5549D50C}"/>
              </a:ext>
            </a:extLst>
          </p:cNvPr>
          <p:cNvSpPr txBox="1"/>
          <p:nvPr/>
        </p:nvSpPr>
        <p:spPr>
          <a:xfrm>
            <a:off x="0" y="4693556"/>
            <a:ext cx="6557818" cy="222369"/>
          </a:xfrm>
          <a:prstGeom prst="rect">
            <a:avLst/>
          </a:prstGeom>
          <a:noFill/>
        </p:spPr>
        <p:txBody>
          <a:bodyPr wrap="square" rtlCol="0">
            <a:spAutoFit/>
          </a:bodyPr>
          <a:lstStyle/>
          <a:p>
            <a:pPr>
              <a:lnSpc>
                <a:spcPts val="1000"/>
              </a:lnSpc>
            </a:pPr>
            <a:r>
              <a:rPr lang="en-US" sz="1000">
                <a:solidFill>
                  <a:schemeClr val="bg1"/>
                </a:solidFill>
              </a:rPr>
              <a:t>Binary Event rate</a:t>
            </a:r>
          </a:p>
        </p:txBody>
      </p:sp>
      <p:graphicFrame>
        <p:nvGraphicFramePr>
          <p:cNvPr id="6" name="Table 12">
            <a:extLst>
              <a:ext uri="{FF2B5EF4-FFF2-40B4-BE49-F238E27FC236}">
                <a16:creationId xmlns:a16="http://schemas.microsoft.com/office/drawing/2014/main" id="{85DA981E-9D4C-9A85-8D0C-C7A597C0E873}"/>
              </a:ext>
            </a:extLst>
          </p:cNvPr>
          <p:cNvGraphicFramePr>
            <a:graphicFrameLocks noGrp="1"/>
          </p:cNvGraphicFramePr>
          <p:nvPr>
            <p:extLst>
              <p:ext uri="{D42A27DB-BD31-4B8C-83A1-F6EECF244321}">
                <p14:modId xmlns:p14="http://schemas.microsoft.com/office/powerpoint/2010/main" val="1508899638"/>
              </p:ext>
            </p:extLst>
          </p:nvPr>
        </p:nvGraphicFramePr>
        <p:xfrm>
          <a:off x="-100856" y="3691476"/>
          <a:ext cx="8913159" cy="518160"/>
        </p:xfrm>
        <a:graphic>
          <a:graphicData uri="http://schemas.openxmlformats.org/drawingml/2006/table">
            <a:tbl>
              <a:tblPr>
                <a:tableStyleId>{5C22544A-7EE6-4342-B048-85BDC9FD1C3A}</a:tableStyleId>
              </a:tblPr>
              <a:tblGrid>
                <a:gridCol w="1073445">
                  <a:extLst>
                    <a:ext uri="{9D8B030D-6E8A-4147-A177-3AD203B41FA5}">
                      <a16:colId xmlns:a16="http://schemas.microsoft.com/office/drawing/2014/main" val="2203433149"/>
                    </a:ext>
                  </a:extLst>
                </a:gridCol>
                <a:gridCol w="1306619">
                  <a:extLst>
                    <a:ext uri="{9D8B030D-6E8A-4147-A177-3AD203B41FA5}">
                      <a16:colId xmlns:a16="http://schemas.microsoft.com/office/drawing/2014/main" val="3870846569"/>
                    </a:ext>
                  </a:extLst>
                </a:gridCol>
                <a:gridCol w="1306619">
                  <a:extLst>
                    <a:ext uri="{9D8B030D-6E8A-4147-A177-3AD203B41FA5}">
                      <a16:colId xmlns:a16="http://schemas.microsoft.com/office/drawing/2014/main" val="3500049106"/>
                    </a:ext>
                  </a:extLst>
                </a:gridCol>
                <a:gridCol w="1306619">
                  <a:extLst>
                    <a:ext uri="{9D8B030D-6E8A-4147-A177-3AD203B41FA5}">
                      <a16:colId xmlns:a16="http://schemas.microsoft.com/office/drawing/2014/main" val="3123263415"/>
                    </a:ext>
                  </a:extLst>
                </a:gridCol>
                <a:gridCol w="1306619">
                  <a:extLst>
                    <a:ext uri="{9D8B030D-6E8A-4147-A177-3AD203B41FA5}">
                      <a16:colId xmlns:a16="http://schemas.microsoft.com/office/drawing/2014/main" val="4125427851"/>
                    </a:ext>
                  </a:extLst>
                </a:gridCol>
                <a:gridCol w="1306619">
                  <a:extLst>
                    <a:ext uri="{9D8B030D-6E8A-4147-A177-3AD203B41FA5}">
                      <a16:colId xmlns:a16="http://schemas.microsoft.com/office/drawing/2014/main" val="1460027773"/>
                    </a:ext>
                  </a:extLst>
                </a:gridCol>
                <a:gridCol w="1306619">
                  <a:extLst>
                    <a:ext uri="{9D8B030D-6E8A-4147-A177-3AD203B41FA5}">
                      <a16:colId xmlns:a16="http://schemas.microsoft.com/office/drawing/2014/main" val="2576275407"/>
                    </a:ext>
                  </a:extLst>
                </a:gridCol>
              </a:tblGrid>
              <a:tr h="193273">
                <a:tc>
                  <a:txBody>
                    <a:bodyPr/>
                    <a:lstStyle/>
                    <a:p>
                      <a:pPr algn="r"/>
                      <a:r>
                        <a:rPr lang="en-US" sz="1400"/>
                        <a:t>N=</a:t>
                      </a:r>
                      <a:r>
                        <a:rPr lang="en-US" sz="1400" kern="1200">
                          <a:solidFill>
                            <a:schemeClr val="dk1"/>
                          </a:solidFill>
                          <a:latin typeface="+mn-lt"/>
                          <a:ea typeface="+mn-ea"/>
                          <a:cs typeface="+mn-cs"/>
                        </a:rPr>
                        <a:t>66,894</a:t>
                      </a:r>
                      <a:endParaRPr lang="en-US" sz="1400"/>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All Death</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All Stroke</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Systemic Embolism</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Major Bleeding</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Major Vascular Comp</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Pericardial Effusion</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2545552996"/>
                  </a:ext>
                </a:extLst>
              </a:tr>
            </a:tbl>
          </a:graphicData>
        </a:graphic>
      </p:graphicFrame>
    </p:spTree>
    <p:extLst>
      <p:ext uri="{BB962C8B-B14F-4D97-AF65-F5344CB8AC3E}">
        <p14:creationId xmlns:p14="http://schemas.microsoft.com/office/powerpoint/2010/main" val="38163610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F235-421F-4990-AE4A-A2BCAF3DDA6C}"/>
              </a:ext>
            </a:extLst>
          </p:cNvPr>
          <p:cNvSpPr>
            <a:spLocks noGrp="1"/>
          </p:cNvSpPr>
          <p:nvPr>
            <p:ph type="title"/>
          </p:nvPr>
        </p:nvSpPr>
        <p:spPr/>
        <p:txBody>
          <a:bodyPr>
            <a:noAutofit/>
          </a:bodyPr>
          <a:lstStyle/>
          <a:p>
            <a:r>
              <a:rPr lang="en-US" sz="3600"/>
              <a:t>Clinical Events through 45 days</a:t>
            </a:r>
          </a:p>
        </p:txBody>
      </p:sp>
      <p:graphicFrame>
        <p:nvGraphicFramePr>
          <p:cNvPr id="4" name="Chart 3">
            <a:extLst>
              <a:ext uri="{FF2B5EF4-FFF2-40B4-BE49-F238E27FC236}">
                <a16:creationId xmlns:a16="http://schemas.microsoft.com/office/drawing/2014/main" id="{5CDF6A95-3D25-4CAF-A224-9264C8822C27}"/>
              </a:ext>
            </a:extLst>
          </p:cNvPr>
          <p:cNvGraphicFramePr/>
          <p:nvPr>
            <p:extLst>
              <p:ext uri="{D42A27DB-BD31-4B8C-83A1-F6EECF244321}">
                <p14:modId xmlns:p14="http://schemas.microsoft.com/office/powerpoint/2010/main" val="1724936521"/>
              </p:ext>
            </p:extLst>
          </p:nvPr>
        </p:nvGraphicFramePr>
        <p:xfrm>
          <a:off x="152400" y="1318234"/>
          <a:ext cx="8839200" cy="33508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12">
            <a:extLst>
              <a:ext uri="{FF2B5EF4-FFF2-40B4-BE49-F238E27FC236}">
                <a16:creationId xmlns:a16="http://schemas.microsoft.com/office/drawing/2014/main" id="{DB1BBE36-25C6-A9C8-DFEA-87B1E7355F3D}"/>
              </a:ext>
            </a:extLst>
          </p:cNvPr>
          <p:cNvGraphicFramePr>
            <a:graphicFrameLocks noGrp="1"/>
          </p:cNvGraphicFramePr>
          <p:nvPr>
            <p:extLst>
              <p:ext uri="{D42A27DB-BD31-4B8C-83A1-F6EECF244321}">
                <p14:modId xmlns:p14="http://schemas.microsoft.com/office/powerpoint/2010/main" val="3777068054"/>
              </p:ext>
            </p:extLst>
          </p:nvPr>
        </p:nvGraphicFramePr>
        <p:xfrm>
          <a:off x="-100856" y="3691476"/>
          <a:ext cx="8913159" cy="518160"/>
        </p:xfrm>
        <a:graphic>
          <a:graphicData uri="http://schemas.openxmlformats.org/drawingml/2006/table">
            <a:tbl>
              <a:tblPr>
                <a:tableStyleId>{5C22544A-7EE6-4342-B048-85BDC9FD1C3A}</a:tableStyleId>
              </a:tblPr>
              <a:tblGrid>
                <a:gridCol w="1073445">
                  <a:extLst>
                    <a:ext uri="{9D8B030D-6E8A-4147-A177-3AD203B41FA5}">
                      <a16:colId xmlns:a16="http://schemas.microsoft.com/office/drawing/2014/main" val="2203433149"/>
                    </a:ext>
                  </a:extLst>
                </a:gridCol>
                <a:gridCol w="1306619">
                  <a:extLst>
                    <a:ext uri="{9D8B030D-6E8A-4147-A177-3AD203B41FA5}">
                      <a16:colId xmlns:a16="http://schemas.microsoft.com/office/drawing/2014/main" val="3870846569"/>
                    </a:ext>
                  </a:extLst>
                </a:gridCol>
                <a:gridCol w="1306619">
                  <a:extLst>
                    <a:ext uri="{9D8B030D-6E8A-4147-A177-3AD203B41FA5}">
                      <a16:colId xmlns:a16="http://schemas.microsoft.com/office/drawing/2014/main" val="3500049106"/>
                    </a:ext>
                  </a:extLst>
                </a:gridCol>
                <a:gridCol w="1306619">
                  <a:extLst>
                    <a:ext uri="{9D8B030D-6E8A-4147-A177-3AD203B41FA5}">
                      <a16:colId xmlns:a16="http://schemas.microsoft.com/office/drawing/2014/main" val="3123263415"/>
                    </a:ext>
                  </a:extLst>
                </a:gridCol>
                <a:gridCol w="1306619">
                  <a:extLst>
                    <a:ext uri="{9D8B030D-6E8A-4147-A177-3AD203B41FA5}">
                      <a16:colId xmlns:a16="http://schemas.microsoft.com/office/drawing/2014/main" val="4125427851"/>
                    </a:ext>
                  </a:extLst>
                </a:gridCol>
                <a:gridCol w="1306619">
                  <a:extLst>
                    <a:ext uri="{9D8B030D-6E8A-4147-A177-3AD203B41FA5}">
                      <a16:colId xmlns:a16="http://schemas.microsoft.com/office/drawing/2014/main" val="1460027773"/>
                    </a:ext>
                  </a:extLst>
                </a:gridCol>
                <a:gridCol w="1306619">
                  <a:extLst>
                    <a:ext uri="{9D8B030D-6E8A-4147-A177-3AD203B41FA5}">
                      <a16:colId xmlns:a16="http://schemas.microsoft.com/office/drawing/2014/main" val="2576275407"/>
                    </a:ext>
                  </a:extLst>
                </a:gridCol>
              </a:tblGrid>
              <a:tr h="193273">
                <a:tc>
                  <a:txBody>
                    <a:bodyPr/>
                    <a:lstStyle/>
                    <a:p>
                      <a:pPr algn="r"/>
                      <a:r>
                        <a:rPr lang="en-US" sz="1400"/>
                        <a:t>N=</a:t>
                      </a:r>
                      <a:r>
                        <a:rPr lang="en-US" sz="1400" kern="1200">
                          <a:solidFill>
                            <a:schemeClr val="dk1"/>
                          </a:solidFill>
                          <a:latin typeface="+mn-lt"/>
                          <a:ea typeface="+mn-ea"/>
                          <a:cs typeface="+mn-cs"/>
                        </a:rPr>
                        <a:t>66,894</a:t>
                      </a:r>
                      <a:endParaRPr lang="en-US" sz="1400"/>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All Death</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All Stroke</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Systemic Embolism</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Major Bleeding</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Major Vascular Comp</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1400"/>
                        <a:t>Pericardial Effusion</a:t>
                      </a:r>
                    </a:p>
                  </a:txBody>
                  <a:tcPr marL="45720" marR="4572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2545552996"/>
                  </a:ext>
                </a:extLst>
              </a:tr>
            </a:tbl>
          </a:graphicData>
        </a:graphic>
      </p:graphicFrame>
      <p:sp>
        <p:nvSpPr>
          <p:cNvPr id="5" name="TextBox 4">
            <a:extLst>
              <a:ext uri="{FF2B5EF4-FFF2-40B4-BE49-F238E27FC236}">
                <a16:creationId xmlns:a16="http://schemas.microsoft.com/office/drawing/2014/main" id="{7B893F48-C671-4F13-010F-C6A99E5EB6EC}"/>
              </a:ext>
            </a:extLst>
          </p:cNvPr>
          <p:cNvSpPr txBox="1"/>
          <p:nvPr/>
        </p:nvSpPr>
        <p:spPr>
          <a:xfrm>
            <a:off x="-1" y="4685392"/>
            <a:ext cx="6994689" cy="222369"/>
          </a:xfrm>
          <a:prstGeom prst="rect">
            <a:avLst/>
          </a:prstGeom>
          <a:noFill/>
        </p:spPr>
        <p:txBody>
          <a:bodyPr wrap="square" rtlCol="0">
            <a:spAutoFit/>
          </a:bodyPr>
          <a:lstStyle/>
          <a:p>
            <a:pPr>
              <a:lnSpc>
                <a:spcPts val="1000"/>
              </a:lnSpc>
            </a:pPr>
            <a:r>
              <a:rPr lang="en-US" sz="1000">
                <a:solidFill>
                  <a:schemeClr val="bg1"/>
                </a:solidFill>
              </a:rPr>
              <a:t>Kaplan Meier event rate</a:t>
            </a:r>
          </a:p>
        </p:txBody>
      </p:sp>
    </p:spTree>
    <p:extLst>
      <p:ext uri="{BB962C8B-B14F-4D97-AF65-F5344CB8AC3E}">
        <p14:creationId xmlns:p14="http://schemas.microsoft.com/office/powerpoint/2010/main" val="11459048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3F9D-81CF-4E62-B3F3-CA010A2F6EBD}"/>
              </a:ext>
            </a:extLst>
          </p:cNvPr>
          <p:cNvSpPr>
            <a:spLocks noGrp="1"/>
          </p:cNvSpPr>
          <p:nvPr>
            <p:ph type="title"/>
          </p:nvPr>
        </p:nvSpPr>
        <p:spPr/>
        <p:txBody>
          <a:bodyPr>
            <a:normAutofit/>
          </a:bodyPr>
          <a:lstStyle/>
          <a:p>
            <a:r>
              <a:rPr lang="en-US" sz="4000"/>
              <a:t>1-year Outcomes</a:t>
            </a:r>
          </a:p>
        </p:txBody>
      </p:sp>
      <p:graphicFrame>
        <p:nvGraphicFramePr>
          <p:cNvPr id="4" name="Chart 3">
            <a:extLst>
              <a:ext uri="{FF2B5EF4-FFF2-40B4-BE49-F238E27FC236}">
                <a16:creationId xmlns:a16="http://schemas.microsoft.com/office/drawing/2014/main" id="{399964F0-0334-4138-B0EB-B94BFDB54A33}"/>
              </a:ext>
            </a:extLst>
          </p:cNvPr>
          <p:cNvGraphicFramePr/>
          <p:nvPr>
            <p:extLst>
              <p:ext uri="{D42A27DB-BD31-4B8C-83A1-F6EECF244321}">
                <p14:modId xmlns:p14="http://schemas.microsoft.com/office/powerpoint/2010/main" val="3922861062"/>
              </p:ext>
            </p:extLst>
          </p:nvPr>
        </p:nvGraphicFramePr>
        <p:xfrm>
          <a:off x="1074656" y="1155371"/>
          <a:ext cx="6994689" cy="335087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24591E0D-E54E-47C5-AAB4-D0FAD35B94AA}"/>
              </a:ext>
            </a:extLst>
          </p:cNvPr>
          <p:cNvSpPr txBox="1"/>
          <p:nvPr/>
        </p:nvSpPr>
        <p:spPr>
          <a:xfrm>
            <a:off x="-1" y="4685392"/>
            <a:ext cx="6994689" cy="222369"/>
          </a:xfrm>
          <a:prstGeom prst="rect">
            <a:avLst/>
          </a:prstGeom>
          <a:noFill/>
        </p:spPr>
        <p:txBody>
          <a:bodyPr wrap="square" rtlCol="0">
            <a:spAutoFit/>
          </a:bodyPr>
          <a:lstStyle/>
          <a:p>
            <a:pPr>
              <a:lnSpc>
                <a:spcPts val="1000"/>
              </a:lnSpc>
            </a:pPr>
            <a:r>
              <a:rPr lang="en-US" sz="1000">
                <a:solidFill>
                  <a:schemeClr val="bg1"/>
                </a:solidFill>
              </a:rPr>
              <a:t>Kaplan Meier event rate</a:t>
            </a:r>
          </a:p>
        </p:txBody>
      </p:sp>
      <p:graphicFrame>
        <p:nvGraphicFramePr>
          <p:cNvPr id="5" name="Table 12">
            <a:extLst>
              <a:ext uri="{FF2B5EF4-FFF2-40B4-BE49-F238E27FC236}">
                <a16:creationId xmlns:a16="http://schemas.microsoft.com/office/drawing/2014/main" id="{21C81A3A-FB6F-4F7A-8223-8442FB22DFDB}"/>
              </a:ext>
            </a:extLst>
          </p:cNvPr>
          <p:cNvGraphicFramePr>
            <a:graphicFrameLocks noGrp="1"/>
          </p:cNvGraphicFramePr>
          <p:nvPr>
            <p:extLst>
              <p:ext uri="{D42A27DB-BD31-4B8C-83A1-F6EECF244321}">
                <p14:modId xmlns:p14="http://schemas.microsoft.com/office/powerpoint/2010/main" val="3884767431"/>
              </p:ext>
            </p:extLst>
          </p:nvPr>
        </p:nvGraphicFramePr>
        <p:xfrm>
          <a:off x="1680318" y="3951451"/>
          <a:ext cx="6320680" cy="304800"/>
        </p:xfrm>
        <a:graphic>
          <a:graphicData uri="http://schemas.openxmlformats.org/drawingml/2006/table">
            <a:tbl>
              <a:tblPr>
                <a:tableStyleId>{5C22544A-7EE6-4342-B048-85BDC9FD1C3A}</a:tableStyleId>
              </a:tblPr>
              <a:tblGrid>
                <a:gridCol w="1580170">
                  <a:extLst>
                    <a:ext uri="{9D8B030D-6E8A-4147-A177-3AD203B41FA5}">
                      <a16:colId xmlns:a16="http://schemas.microsoft.com/office/drawing/2014/main" val="3870846569"/>
                    </a:ext>
                  </a:extLst>
                </a:gridCol>
                <a:gridCol w="1580170">
                  <a:extLst>
                    <a:ext uri="{9D8B030D-6E8A-4147-A177-3AD203B41FA5}">
                      <a16:colId xmlns:a16="http://schemas.microsoft.com/office/drawing/2014/main" val="3500049106"/>
                    </a:ext>
                  </a:extLst>
                </a:gridCol>
                <a:gridCol w="1580170">
                  <a:extLst>
                    <a:ext uri="{9D8B030D-6E8A-4147-A177-3AD203B41FA5}">
                      <a16:colId xmlns:a16="http://schemas.microsoft.com/office/drawing/2014/main" val="3123263415"/>
                    </a:ext>
                  </a:extLst>
                </a:gridCol>
                <a:gridCol w="1580170">
                  <a:extLst>
                    <a:ext uri="{9D8B030D-6E8A-4147-A177-3AD203B41FA5}">
                      <a16:colId xmlns:a16="http://schemas.microsoft.com/office/drawing/2014/main" val="4125427851"/>
                    </a:ext>
                  </a:extLst>
                </a:gridCol>
              </a:tblGrid>
              <a:tr h="193273">
                <a:tc>
                  <a:txBody>
                    <a:bodyPr/>
                    <a:lstStyle/>
                    <a:p>
                      <a:pPr algn="ctr"/>
                      <a:r>
                        <a:rPr lang="en-US" sz="1400" dirty="0"/>
                        <a:t>All Death</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a:t>All Stroke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a:t>Systemic Embolism</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t>Major Bleeding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45552996"/>
                  </a:ext>
                </a:extLst>
              </a:tr>
            </a:tbl>
          </a:graphicData>
        </a:graphic>
      </p:graphicFrame>
    </p:spTree>
    <p:extLst>
      <p:ext uri="{BB962C8B-B14F-4D97-AF65-F5344CB8AC3E}">
        <p14:creationId xmlns:p14="http://schemas.microsoft.com/office/powerpoint/2010/main" val="42499355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a:t>Events through 1 year</a:t>
            </a:r>
          </a:p>
        </p:txBody>
      </p:sp>
      <p:sp>
        <p:nvSpPr>
          <p:cNvPr id="13" name="TextBox 12">
            <a:extLst>
              <a:ext uri="{FF2B5EF4-FFF2-40B4-BE49-F238E27FC236}">
                <a16:creationId xmlns:a16="http://schemas.microsoft.com/office/drawing/2014/main" id="{6BABD86E-5DD1-47A3-A817-79A483E5AE2D}"/>
              </a:ext>
            </a:extLst>
          </p:cNvPr>
          <p:cNvSpPr txBox="1"/>
          <p:nvPr/>
        </p:nvSpPr>
        <p:spPr>
          <a:xfrm>
            <a:off x="-1" y="4685392"/>
            <a:ext cx="6994689" cy="222369"/>
          </a:xfrm>
          <a:prstGeom prst="rect">
            <a:avLst/>
          </a:prstGeom>
          <a:noFill/>
        </p:spPr>
        <p:txBody>
          <a:bodyPr wrap="square" rtlCol="0">
            <a:spAutoFit/>
          </a:bodyPr>
          <a:lstStyle/>
          <a:p>
            <a:pPr>
              <a:lnSpc>
                <a:spcPts val="1000"/>
              </a:lnSpc>
            </a:pPr>
            <a:r>
              <a:rPr lang="en-US" sz="1000">
                <a:solidFill>
                  <a:schemeClr val="bg1"/>
                </a:solidFill>
              </a:rPr>
              <a:t>Kaplan Meier event rate</a:t>
            </a:r>
          </a:p>
        </p:txBody>
      </p:sp>
      <p:pic>
        <p:nvPicPr>
          <p:cNvPr id="10" name="Picture 9">
            <a:extLst>
              <a:ext uri="{FF2B5EF4-FFF2-40B4-BE49-F238E27FC236}">
                <a16:creationId xmlns:a16="http://schemas.microsoft.com/office/drawing/2014/main" id="{F2E04B60-5E59-271A-E7AF-2E238E5BBA0D}"/>
              </a:ext>
            </a:extLst>
          </p:cNvPr>
          <p:cNvPicPr>
            <a:picLocks noChangeAspect="1"/>
          </p:cNvPicPr>
          <p:nvPr/>
        </p:nvPicPr>
        <p:blipFill>
          <a:blip r:embed="rId3"/>
          <a:stretch>
            <a:fillRect/>
          </a:stretch>
        </p:blipFill>
        <p:spPr>
          <a:xfrm>
            <a:off x="745531" y="1025194"/>
            <a:ext cx="3677731" cy="1737511"/>
          </a:xfrm>
          <a:prstGeom prst="rect">
            <a:avLst/>
          </a:prstGeom>
        </p:spPr>
      </p:pic>
      <p:pic>
        <p:nvPicPr>
          <p:cNvPr id="14" name="Picture 13">
            <a:extLst>
              <a:ext uri="{FF2B5EF4-FFF2-40B4-BE49-F238E27FC236}">
                <a16:creationId xmlns:a16="http://schemas.microsoft.com/office/drawing/2014/main" id="{8F4686C6-3C93-E393-0A3B-A60974EFB4B7}"/>
              </a:ext>
            </a:extLst>
          </p:cNvPr>
          <p:cNvPicPr>
            <a:picLocks noChangeAspect="1"/>
          </p:cNvPicPr>
          <p:nvPr/>
        </p:nvPicPr>
        <p:blipFill>
          <a:blip r:embed="rId4"/>
          <a:stretch>
            <a:fillRect/>
          </a:stretch>
        </p:blipFill>
        <p:spPr>
          <a:xfrm>
            <a:off x="4672899" y="2895163"/>
            <a:ext cx="3671939" cy="1743302"/>
          </a:xfrm>
          <a:prstGeom prst="rect">
            <a:avLst/>
          </a:prstGeom>
        </p:spPr>
      </p:pic>
      <p:pic>
        <p:nvPicPr>
          <p:cNvPr id="15" name="Picture 14">
            <a:extLst>
              <a:ext uri="{FF2B5EF4-FFF2-40B4-BE49-F238E27FC236}">
                <a16:creationId xmlns:a16="http://schemas.microsoft.com/office/drawing/2014/main" id="{7B011EEF-B839-5E51-18F6-F2D19BD3C918}"/>
              </a:ext>
            </a:extLst>
          </p:cNvPr>
          <p:cNvPicPr>
            <a:picLocks noChangeAspect="1"/>
          </p:cNvPicPr>
          <p:nvPr/>
        </p:nvPicPr>
        <p:blipFill>
          <a:blip r:embed="rId5"/>
          <a:stretch>
            <a:fillRect/>
          </a:stretch>
        </p:blipFill>
        <p:spPr>
          <a:xfrm>
            <a:off x="748577" y="2895163"/>
            <a:ext cx="3671939" cy="1743302"/>
          </a:xfrm>
          <a:prstGeom prst="rect">
            <a:avLst/>
          </a:prstGeom>
        </p:spPr>
      </p:pic>
      <p:sp>
        <p:nvSpPr>
          <p:cNvPr id="17" name="TextBox 16">
            <a:extLst>
              <a:ext uri="{FF2B5EF4-FFF2-40B4-BE49-F238E27FC236}">
                <a16:creationId xmlns:a16="http://schemas.microsoft.com/office/drawing/2014/main" id="{0C88EDE9-1EAA-C0F9-5FAF-7D29FE3F565F}"/>
              </a:ext>
            </a:extLst>
          </p:cNvPr>
          <p:cNvSpPr txBox="1"/>
          <p:nvPr/>
        </p:nvSpPr>
        <p:spPr>
          <a:xfrm>
            <a:off x="6531472" y="1274385"/>
            <a:ext cx="926431" cy="340430"/>
          </a:xfrm>
          <a:prstGeom prst="rect">
            <a:avLst/>
          </a:prstGeom>
          <a:noFill/>
        </p:spPr>
        <p:txBody>
          <a:bodyPr wrap="square" lIns="0" tIns="0" rIns="0" bIns="0" rtlCol="0">
            <a:noAutofit/>
          </a:bodyPr>
          <a:lstStyle/>
          <a:p>
            <a:r>
              <a:rPr lang="en-US" sz="2250">
                <a:solidFill>
                  <a:srgbClr val="003EA5"/>
                </a:solidFill>
                <a:latin typeface="Arial" panose="020B0604020202020204" pitchFamily="34" charset="0"/>
              </a:rPr>
              <a:t>Stroke</a:t>
            </a:r>
          </a:p>
        </p:txBody>
      </p:sp>
      <p:sp>
        <p:nvSpPr>
          <p:cNvPr id="19" name="TextBox 18">
            <a:extLst>
              <a:ext uri="{FF2B5EF4-FFF2-40B4-BE49-F238E27FC236}">
                <a16:creationId xmlns:a16="http://schemas.microsoft.com/office/drawing/2014/main" id="{BD668E5F-2287-8D4E-115A-92C13DB6D3FE}"/>
              </a:ext>
            </a:extLst>
          </p:cNvPr>
          <p:cNvSpPr txBox="1"/>
          <p:nvPr/>
        </p:nvSpPr>
        <p:spPr>
          <a:xfrm>
            <a:off x="1968921" y="874444"/>
            <a:ext cx="1960214" cy="340430"/>
          </a:xfrm>
          <a:prstGeom prst="rect">
            <a:avLst/>
          </a:prstGeom>
          <a:noFill/>
        </p:spPr>
        <p:txBody>
          <a:bodyPr wrap="square" lIns="0" tIns="0" rIns="0" bIns="0" rtlCol="0" anchor="ctr">
            <a:noAutofit/>
          </a:bodyPr>
          <a:lstStyle/>
          <a:p>
            <a:pPr algn="ctr"/>
            <a:r>
              <a:rPr lang="en-US" sz="1600">
                <a:solidFill>
                  <a:srgbClr val="003EA5"/>
                </a:solidFill>
                <a:latin typeface="Arial" panose="020B0604020202020204" pitchFamily="34" charset="0"/>
              </a:rPr>
              <a:t>All-cause Death</a:t>
            </a:r>
          </a:p>
        </p:txBody>
      </p:sp>
      <p:sp>
        <p:nvSpPr>
          <p:cNvPr id="20" name="TextBox 19">
            <a:extLst>
              <a:ext uri="{FF2B5EF4-FFF2-40B4-BE49-F238E27FC236}">
                <a16:creationId xmlns:a16="http://schemas.microsoft.com/office/drawing/2014/main" id="{D85FB2D5-0B09-2D1C-6E32-3C463692FAE3}"/>
              </a:ext>
            </a:extLst>
          </p:cNvPr>
          <p:cNvSpPr txBox="1"/>
          <p:nvPr/>
        </p:nvSpPr>
        <p:spPr>
          <a:xfrm>
            <a:off x="1883589" y="2850337"/>
            <a:ext cx="2130879" cy="340430"/>
          </a:xfrm>
          <a:prstGeom prst="rect">
            <a:avLst/>
          </a:prstGeom>
          <a:noFill/>
        </p:spPr>
        <p:txBody>
          <a:bodyPr wrap="square" lIns="0" tIns="0" rIns="0" bIns="0" rtlCol="0" anchor="ctr">
            <a:noAutofit/>
          </a:bodyPr>
          <a:lstStyle>
            <a:defPPr>
              <a:defRPr lang="en-US"/>
            </a:defPPr>
            <a:lvl1pPr algn="ctr">
              <a:defRPr sz="1600">
                <a:solidFill>
                  <a:srgbClr val="003EA5"/>
                </a:solidFill>
                <a:latin typeface="Arial" panose="020B0604020202020204" pitchFamily="34" charset="0"/>
              </a:defRPr>
            </a:lvl1pPr>
          </a:lstStyle>
          <a:p>
            <a:r>
              <a:rPr lang="en-US"/>
              <a:t>Major Bleeding</a:t>
            </a:r>
          </a:p>
        </p:txBody>
      </p:sp>
      <p:pic>
        <p:nvPicPr>
          <p:cNvPr id="26" name="Picture 25">
            <a:extLst>
              <a:ext uri="{FF2B5EF4-FFF2-40B4-BE49-F238E27FC236}">
                <a16:creationId xmlns:a16="http://schemas.microsoft.com/office/drawing/2014/main" id="{69971EBA-26A1-BF66-1EF7-6EBE103BF834}"/>
              </a:ext>
            </a:extLst>
          </p:cNvPr>
          <p:cNvPicPr>
            <a:picLocks noChangeAspect="1"/>
          </p:cNvPicPr>
          <p:nvPr/>
        </p:nvPicPr>
        <p:blipFill>
          <a:blip r:embed="rId6"/>
          <a:stretch>
            <a:fillRect/>
          </a:stretch>
        </p:blipFill>
        <p:spPr>
          <a:xfrm>
            <a:off x="4672899" y="1025194"/>
            <a:ext cx="3671939" cy="1743302"/>
          </a:xfrm>
          <a:prstGeom prst="rect">
            <a:avLst/>
          </a:prstGeom>
        </p:spPr>
      </p:pic>
      <p:sp>
        <p:nvSpPr>
          <p:cNvPr id="27" name="TextBox 26">
            <a:extLst>
              <a:ext uri="{FF2B5EF4-FFF2-40B4-BE49-F238E27FC236}">
                <a16:creationId xmlns:a16="http://schemas.microsoft.com/office/drawing/2014/main" id="{72C11138-0737-F470-0B16-92221A0B4948}"/>
              </a:ext>
            </a:extLst>
          </p:cNvPr>
          <p:cNvSpPr txBox="1"/>
          <p:nvPr/>
        </p:nvSpPr>
        <p:spPr>
          <a:xfrm>
            <a:off x="5949794" y="874444"/>
            <a:ext cx="1960214" cy="340430"/>
          </a:xfrm>
          <a:prstGeom prst="rect">
            <a:avLst/>
          </a:prstGeom>
          <a:noFill/>
        </p:spPr>
        <p:txBody>
          <a:bodyPr wrap="square" lIns="0" tIns="0" rIns="0" bIns="0" rtlCol="0" anchor="ctr">
            <a:noAutofit/>
          </a:bodyPr>
          <a:lstStyle/>
          <a:p>
            <a:pPr algn="ctr"/>
            <a:r>
              <a:rPr lang="en-US" sz="1600">
                <a:solidFill>
                  <a:srgbClr val="003EA5"/>
                </a:solidFill>
                <a:latin typeface="Arial" panose="020B0604020202020204" pitchFamily="34" charset="0"/>
              </a:rPr>
              <a:t>All Stroke</a:t>
            </a:r>
          </a:p>
        </p:txBody>
      </p:sp>
      <p:sp>
        <p:nvSpPr>
          <p:cNvPr id="28" name="TextBox 27">
            <a:extLst>
              <a:ext uri="{FF2B5EF4-FFF2-40B4-BE49-F238E27FC236}">
                <a16:creationId xmlns:a16="http://schemas.microsoft.com/office/drawing/2014/main" id="{41F7FF8F-F5BB-0E88-E37C-D0C92A109BEE}"/>
              </a:ext>
            </a:extLst>
          </p:cNvPr>
          <p:cNvSpPr txBox="1"/>
          <p:nvPr/>
        </p:nvSpPr>
        <p:spPr>
          <a:xfrm>
            <a:off x="5864462" y="2850337"/>
            <a:ext cx="2130879" cy="340430"/>
          </a:xfrm>
          <a:prstGeom prst="rect">
            <a:avLst/>
          </a:prstGeom>
          <a:noFill/>
        </p:spPr>
        <p:txBody>
          <a:bodyPr wrap="square" lIns="0" tIns="0" rIns="0" bIns="0" rtlCol="0" anchor="ctr">
            <a:noAutofit/>
          </a:bodyPr>
          <a:lstStyle>
            <a:defPPr>
              <a:defRPr lang="en-US"/>
            </a:defPPr>
            <a:lvl1pPr algn="ctr">
              <a:defRPr sz="1600">
                <a:solidFill>
                  <a:srgbClr val="003EA5"/>
                </a:solidFill>
                <a:latin typeface="Arial" panose="020B0604020202020204" pitchFamily="34" charset="0"/>
              </a:defRPr>
            </a:lvl1pPr>
          </a:lstStyle>
          <a:p>
            <a:r>
              <a:rPr lang="en-US"/>
              <a:t>Ischemic Stroke</a:t>
            </a:r>
          </a:p>
        </p:txBody>
      </p:sp>
      <p:sp>
        <p:nvSpPr>
          <p:cNvPr id="2" name="TextBox 1">
            <a:extLst>
              <a:ext uri="{FF2B5EF4-FFF2-40B4-BE49-F238E27FC236}">
                <a16:creationId xmlns:a16="http://schemas.microsoft.com/office/drawing/2014/main" id="{234928CE-020F-1419-B28E-400C1B36647D}"/>
              </a:ext>
            </a:extLst>
          </p:cNvPr>
          <p:cNvSpPr txBox="1"/>
          <p:nvPr/>
        </p:nvSpPr>
        <p:spPr>
          <a:xfrm>
            <a:off x="3763973" y="1104170"/>
            <a:ext cx="808027" cy="340430"/>
          </a:xfrm>
          <a:prstGeom prst="rect">
            <a:avLst/>
          </a:prstGeom>
          <a:noFill/>
        </p:spPr>
        <p:txBody>
          <a:bodyPr wrap="square" lIns="0" tIns="0" rIns="0" bIns="0" rtlCol="0" anchor="ctr">
            <a:noAutofit/>
          </a:bodyPr>
          <a:lstStyle/>
          <a:p>
            <a:pPr algn="ctr"/>
            <a:r>
              <a:rPr lang="en-US" sz="1600" dirty="0">
                <a:solidFill>
                  <a:srgbClr val="003EA5"/>
                </a:solidFill>
              </a:rPr>
              <a:t>8.3%</a:t>
            </a:r>
          </a:p>
        </p:txBody>
      </p:sp>
      <p:sp>
        <p:nvSpPr>
          <p:cNvPr id="4" name="TextBox 3">
            <a:extLst>
              <a:ext uri="{FF2B5EF4-FFF2-40B4-BE49-F238E27FC236}">
                <a16:creationId xmlns:a16="http://schemas.microsoft.com/office/drawing/2014/main" id="{E548B10F-A4DB-72F5-3C7D-C97ADAB35E19}"/>
              </a:ext>
            </a:extLst>
          </p:cNvPr>
          <p:cNvSpPr txBox="1"/>
          <p:nvPr/>
        </p:nvSpPr>
        <p:spPr>
          <a:xfrm>
            <a:off x="3785201" y="3168587"/>
            <a:ext cx="808027" cy="340430"/>
          </a:xfrm>
          <a:prstGeom prst="rect">
            <a:avLst/>
          </a:prstGeom>
          <a:noFill/>
        </p:spPr>
        <p:txBody>
          <a:bodyPr wrap="square" lIns="0" tIns="0" rIns="0" bIns="0" rtlCol="0" anchor="ctr">
            <a:noAutofit/>
          </a:bodyPr>
          <a:lstStyle/>
          <a:p>
            <a:pPr algn="ctr"/>
            <a:r>
              <a:rPr lang="en-US" sz="1600" dirty="0">
                <a:solidFill>
                  <a:srgbClr val="003EA5"/>
                </a:solidFill>
              </a:rPr>
              <a:t>6.7%</a:t>
            </a:r>
          </a:p>
        </p:txBody>
      </p:sp>
      <p:sp>
        <p:nvSpPr>
          <p:cNvPr id="5" name="TextBox 4">
            <a:extLst>
              <a:ext uri="{FF2B5EF4-FFF2-40B4-BE49-F238E27FC236}">
                <a16:creationId xmlns:a16="http://schemas.microsoft.com/office/drawing/2014/main" id="{6056BA93-C83C-AD1B-0587-1FA473A95E71}"/>
              </a:ext>
            </a:extLst>
          </p:cNvPr>
          <p:cNvSpPr txBox="1"/>
          <p:nvPr/>
        </p:nvSpPr>
        <p:spPr>
          <a:xfrm>
            <a:off x="7699164" y="1914448"/>
            <a:ext cx="808027" cy="340430"/>
          </a:xfrm>
          <a:prstGeom prst="rect">
            <a:avLst/>
          </a:prstGeom>
          <a:noFill/>
        </p:spPr>
        <p:txBody>
          <a:bodyPr wrap="square" lIns="0" tIns="0" rIns="0" bIns="0" rtlCol="0" anchor="ctr">
            <a:noAutofit/>
          </a:bodyPr>
          <a:lstStyle/>
          <a:p>
            <a:pPr algn="ctr"/>
            <a:r>
              <a:rPr lang="en-US" sz="1600" dirty="0">
                <a:solidFill>
                  <a:srgbClr val="003EA5"/>
                </a:solidFill>
              </a:rPr>
              <a:t>1.6%</a:t>
            </a:r>
          </a:p>
        </p:txBody>
      </p:sp>
      <p:sp>
        <p:nvSpPr>
          <p:cNvPr id="6" name="TextBox 5">
            <a:extLst>
              <a:ext uri="{FF2B5EF4-FFF2-40B4-BE49-F238E27FC236}">
                <a16:creationId xmlns:a16="http://schemas.microsoft.com/office/drawing/2014/main" id="{46474223-0BCD-5090-50F4-F53504D9486C}"/>
              </a:ext>
            </a:extLst>
          </p:cNvPr>
          <p:cNvSpPr txBox="1"/>
          <p:nvPr/>
        </p:nvSpPr>
        <p:spPr>
          <a:xfrm>
            <a:off x="7699164" y="3809414"/>
            <a:ext cx="808027" cy="340430"/>
          </a:xfrm>
          <a:prstGeom prst="rect">
            <a:avLst/>
          </a:prstGeom>
          <a:noFill/>
        </p:spPr>
        <p:txBody>
          <a:bodyPr wrap="square" lIns="0" tIns="0" rIns="0" bIns="0" rtlCol="0" anchor="ctr">
            <a:noAutofit/>
          </a:bodyPr>
          <a:lstStyle/>
          <a:p>
            <a:pPr algn="ctr"/>
            <a:r>
              <a:rPr lang="en-US" sz="1600" dirty="0">
                <a:solidFill>
                  <a:srgbClr val="003EA5"/>
                </a:solidFill>
              </a:rPr>
              <a:t>1.2%</a:t>
            </a:r>
          </a:p>
        </p:txBody>
      </p:sp>
    </p:spTree>
    <p:extLst>
      <p:ext uri="{BB962C8B-B14F-4D97-AF65-F5344CB8AC3E}">
        <p14:creationId xmlns:p14="http://schemas.microsoft.com/office/powerpoint/2010/main" val="18503631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A9B5-D7C1-441C-8B8D-6F7734D5C57D}"/>
              </a:ext>
            </a:extLst>
          </p:cNvPr>
          <p:cNvSpPr>
            <a:spLocks noGrp="1"/>
          </p:cNvSpPr>
          <p:nvPr>
            <p:ph type="title"/>
          </p:nvPr>
        </p:nvSpPr>
        <p:spPr/>
        <p:txBody>
          <a:bodyPr>
            <a:normAutofit/>
          </a:bodyPr>
          <a:lstStyle/>
          <a:p>
            <a:r>
              <a:rPr lang="en-US" sz="4000"/>
              <a:t>LAA Closure Assessment</a:t>
            </a:r>
          </a:p>
        </p:txBody>
      </p:sp>
      <p:graphicFrame>
        <p:nvGraphicFramePr>
          <p:cNvPr id="3" name="Table 2">
            <a:extLst>
              <a:ext uri="{FF2B5EF4-FFF2-40B4-BE49-F238E27FC236}">
                <a16:creationId xmlns:a16="http://schemas.microsoft.com/office/drawing/2014/main" id="{D2971883-9D51-4DB9-A4E6-7EA39DF6D508}"/>
              </a:ext>
            </a:extLst>
          </p:cNvPr>
          <p:cNvGraphicFramePr>
            <a:graphicFrameLocks noGrp="1"/>
          </p:cNvGraphicFramePr>
          <p:nvPr>
            <p:extLst>
              <p:ext uri="{D42A27DB-BD31-4B8C-83A1-F6EECF244321}">
                <p14:modId xmlns:p14="http://schemas.microsoft.com/office/powerpoint/2010/main" val="1320289602"/>
              </p:ext>
            </p:extLst>
          </p:nvPr>
        </p:nvGraphicFramePr>
        <p:xfrm>
          <a:off x="1149831" y="1681496"/>
          <a:ext cx="6844339" cy="2013812"/>
        </p:xfrm>
        <a:graphic>
          <a:graphicData uri="http://schemas.openxmlformats.org/drawingml/2006/table">
            <a:tbl>
              <a:tblPr firstRow="1" bandRow="1">
                <a:tableStyleId>{6E25E649-3F16-4E02-A733-19D2CDBF48F0}</a:tableStyleId>
              </a:tblPr>
              <a:tblGrid>
                <a:gridCol w="2052277">
                  <a:extLst>
                    <a:ext uri="{9D8B030D-6E8A-4147-A177-3AD203B41FA5}">
                      <a16:colId xmlns:a16="http://schemas.microsoft.com/office/drawing/2014/main" val="3167999843"/>
                    </a:ext>
                  </a:extLst>
                </a:gridCol>
                <a:gridCol w="1710231">
                  <a:extLst>
                    <a:ext uri="{9D8B030D-6E8A-4147-A177-3AD203B41FA5}">
                      <a16:colId xmlns:a16="http://schemas.microsoft.com/office/drawing/2014/main" val="2744202040"/>
                    </a:ext>
                  </a:extLst>
                </a:gridCol>
                <a:gridCol w="1371600">
                  <a:extLst>
                    <a:ext uri="{9D8B030D-6E8A-4147-A177-3AD203B41FA5}">
                      <a16:colId xmlns:a16="http://schemas.microsoft.com/office/drawing/2014/main" val="3190754565"/>
                    </a:ext>
                  </a:extLst>
                </a:gridCol>
                <a:gridCol w="1710231">
                  <a:extLst>
                    <a:ext uri="{9D8B030D-6E8A-4147-A177-3AD203B41FA5}">
                      <a16:colId xmlns:a16="http://schemas.microsoft.com/office/drawing/2014/main" val="3987991858"/>
                    </a:ext>
                  </a:extLst>
                </a:gridCol>
              </a:tblGrid>
              <a:tr h="608047">
                <a:tc>
                  <a:txBody>
                    <a:bodyPr/>
                    <a:lstStyle/>
                    <a:p>
                      <a:pPr marL="0" marR="0">
                        <a:lnSpc>
                          <a:spcPct val="107000"/>
                        </a:lnSpc>
                        <a:spcBef>
                          <a:spcPts val="60"/>
                        </a:spcBef>
                        <a:spcAft>
                          <a:spcPts val="60"/>
                        </a:spcAft>
                      </a:pPr>
                      <a:endParaRPr lang="en-US" sz="2400">
                        <a:effectLst/>
                        <a:latin typeface="+mn-lt"/>
                        <a:ea typeface="Times New Roman" panose="02020603050405020304" pitchFamily="18" charset="0"/>
                        <a:cs typeface="Times New Roman" panose="02020603050405020304" pitchFamily="18" charset="0"/>
                      </a:endParaRPr>
                    </a:p>
                  </a:txBody>
                  <a:tcPr marL="7620" marR="7620" marT="0" marB="0" anchor="ctr">
                    <a:solidFill>
                      <a:srgbClr val="003EA5"/>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400" b="1" kern="1200">
                          <a:solidFill>
                            <a:schemeClr val="lt1"/>
                          </a:solidFill>
                          <a:effectLst/>
                          <a:latin typeface="+mn-lt"/>
                          <a:ea typeface="Times New Roman" panose="02020603050405020304" pitchFamily="18" charset="0"/>
                          <a:cs typeface="Times New Roman" panose="02020603050405020304" pitchFamily="18" charset="0"/>
                        </a:rPr>
                        <a:t>Procedure</a:t>
                      </a:r>
                      <a:br>
                        <a:rPr lang="en-US" sz="1400" b="1" kern="1200">
                          <a:solidFill>
                            <a:schemeClr val="lt1"/>
                          </a:solidFill>
                          <a:effectLst/>
                          <a:latin typeface="+mn-lt"/>
                          <a:cs typeface="Times New Roman" panose="02020603050405020304" pitchFamily="18" charset="0"/>
                        </a:rPr>
                      </a:br>
                      <a:r>
                        <a:rPr lang="en-US" sz="1400" b="1" kern="1200">
                          <a:solidFill>
                            <a:schemeClr val="lt1"/>
                          </a:solidFill>
                          <a:effectLst/>
                          <a:latin typeface="+mn-lt"/>
                          <a:cs typeface="Times New Roman" panose="02020603050405020304" pitchFamily="18" charset="0"/>
                        </a:rPr>
                        <a:t> (N = 66,894)</a:t>
                      </a:r>
                      <a:endParaRPr lang="en-US" sz="1400" b="1" kern="1200">
                        <a:solidFill>
                          <a:schemeClr val="lt1"/>
                        </a:solidFill>
                        <a:effectLst/>
                        <a:latin typeface="+mn-lt"/>
                        <a:ea typeface="Times New Roman" panose="02020603050405020304" pitchFamily="18" charset="0"/>
                        <a:cs typeface="Times New Roman" panose="02020603050405020304" pitchFamily="18" charset="0"/>
                      </a:endParaRPr>
                    </a:p>
                  </a:txBody>
                  <a:tcPr marL="7620" marR="7620" marT="0" marB="0" anchor="ctr">
                    <a:solidFill>
                      <a:srgbClr val="003EA5"/>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Times New Roman" panose="02020603050405020304" pitchFamily="18" charset="0"/>
                          <a:cs typeface="Times New Roman" panose="02020603050405020304" pitchFamily="18" charset="0"/>
                        </a:rPr>
                        <a:t>45-days</a:t>
                      </a:r>
                      <a:br>
                        <a:rPr kumimoji="0" lang="en-US" sz="14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br>
                      <a:r>
                        <a:rPr kumimoji="0" lang="en-US" sz="14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 (N = 60,799)</a:t>
                      </a:r>
                      <a:endParaRPr kumimoji="0" lang="en-US" sz="1400" b="1" i="0" u="none" strike="noStrike" kern="1200" cap="none" spc="0" normalizeH="0" baseline="0" noProof="0">
                        <a:ln>
                          <a:noFill/>
                        </a:ln>
                        <a:solidFill>
                          <a:prstClr val="white"/>
                        </a:solidFill>
                        <a:effectLst/>
                        <a:uLnTx/>
                        <a:uFillTx/>
                        <a:latin typeface="Calibri"/>
                        <a:ea typeface="Times New Roman" panose="02020603050405020304" pitchFamily="18" charset="0"/>
                        <a:cs typeface="Times New Roman" panose="02020603050405020304" pitchFamily="18" charset="0"/>
                      </a:endParaRPr>
                    </a:p>
                  </a:txBody>
                  <a:tcPr marL="7620" marR="7620" marT="0" marB="0" anchor="ctr">
                    <a:solidFill>
                      <a:srgbClr val="003EA5"/>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Times New Roman" panose="02020603050405020304" pitchFamily="18" charset="0"/>
                          <a:cs typeface="Times New Roman" panose="02020603050405020304" pitchFamily="18" charset="0"/>
                        </a:rPr>
                        <a:t>1-year</a:t>
                      </a:r>
                      <a:br>
                        <a:rPr kumimoji="0" lang="en-US" sz="14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br>
                      <a:r>
                        <a:rPr kumimoji="0" lang="en-US" sz="14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 (N = 16,285)</a:t>
                      </a:r>
                      <a:endParaRPr kumimoji="0" lang="en-US" sz="1400" b="1" i="0" u="none" strike="noStrike" kern="1200" cap="none" spc="0" normalizeH="0" baseline="0" noProof="0">
                        <a:ln>
                          <a:noFill/>
                        </a:ln>
                        <a:solidFill>
                          <a:prstClr val="white"/>
                        </a:solidFill>
                        <a:effectLst/>
                        <a:uLnTx/>
                        <a:uFillTx/>
                        <a:latin typeface="Calibri"/>
                        <a:ea typeface="Times New Roman" panose="02020603050405020304" pitchFamily="18" charset="0"/>
                        <a:cs typeface="Times New Roman" panose="02020603050405020304" pitchFamily="18" charset="0"/>
                      </a:endParaRPr>
                    </a:p>
                  </a:txBody>
                  <a:tcPr marL="7620" marR="7620" marT="0" marB="0" anchor="ctr">
                    <a:solidFill>
                      <a:srgbClr val="003EA5"/>
                    </a:solidFill>
                  </a:tcPr>
                </a:tc>
                <a:extLst>
                  <a:ext uri="{0D108BD9-81ED-4DB2-BD59-A6C34878D82A}">
                    <a16:rowId xmlns:a16="http://schemas.microsoft.com/office/drawing/2014/main" val="4071235056"/>
                  </a:ext>
                </a:extLst>
              </a:tr>
              <a:tr h="281153">
                <a:tc>
                  <a:txBody>
                    <a:bodyPr/>
                    <a:lstStyle/>
                    <a:p>
                      <a:pPr marL="0" marR="0">
                        <a:lnSpc>
                          <a:spcPct val="107000"/>
                        </a:lnSpc>
                        <a:spcBef>
                          <a:spcPts val="60"/>
                        </a:spcBef>
                        <a:spcAft>
                          <a:spcPts val="60"/>
                        </a:spcAft>
                      </a:pPr>
                      <a:r>
                        <a:rPr lang="en-US" sz="1400">
                          <a:effectLst/>
                          <a:latin typeface="+mn-lt"/>
                        </a:rPr>
                        <a:t>Complete seal (no leak)</a:t>
                      </a:r>
                      <a:endParaRPr lang="en-US" sz="1400">
                        <a:effectLst/>
                        <a:latin typeface="+mn-lt"/>
                        <a:ea typeface="Times New Roman" panose="02020603050405020304" pitchFamily="18" charset="0"/>
                        <a:cs typeface="Times New Roman" panose="02020603050405020304" pitchFamily="18" charset="0"/>
                      </a:endParaRPr>
                    </a:p>
                  </a:txBody>
                  <a:tcPr marR="0" marT="0" marB="0" anchor="ctr"/>
                </a:tc>
                <a:tc>
                  <a:txBody>
                    <a:bodyPr/>
                    <a:lstStyle/>
                    <a:p>
                      <a:pPr marL="0" marR="0" algn="ctr">
                        <a:lnSpc>
                          <a:spcPct val="107000"/>
                        </a:lnSpc>
                        <a:spcBef>
                          <a:spcPts val="60"/>
                        </a:spcBef>
                        <a:spcAft>
                          <a:spcPts val="60"/>
                        </a:spcAft>
                      </a:pPr>
                      <a:r>
                        <a:rPr lang="en-US" sz="1400">
                          <a:effectLst/>
                          <a:latin typeface="+mn-lt"/>
                        </a:rPr>
                        <a:t>96.1%</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tc>
                  <a:txBody>
                    <a:bodyPr/>
                    <a:lstStyle/>
                    <a:p>
                      <a:pPr marL="0" marR="0" algn="ctr">
                        <a:lnSpc>
                          <a:spcPct val="107000"/>
                        </a:lnSpc>
                        <a:spcBef>
                          <a:spcPts val="60"/>
                        </a:spcBef>
                        <a:spcAft>
                          <a:spcPts val="60"/>
                        </a:spcAft>
                      </a:pPr>
                      <a:r>
                        <a:rPr lang="en-US" sz="1400">
                          <a:solidFill>
                            <a:srgbClr val="000000"/>
                          </a:solidFill>
                          <a:effectLst/>
                          <a:latin typeface="+mn-lt"/>
                        </a:rPr>
                        <a:t>83.0%</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tc>
                  <a:txBody>
                    <a:bodyPr/>
                    <a:lstStyle/>
                    <a:p>
                      <a:pPr marL="0" marR="0" algn="ctr">
                        <a:lnSpc>
                          <a:spcPct val="107000"/>
                        </a:lnSpc>
                        <a:spcBef>
                          <a:spcPts val="60"/>
                        </a:spcBef>
                        <a:spcAft>
                          <a:spcPts val="60"/>
                        </a:spcAft>
                      </a:pPr>
                      <a:r>
                        <a:rPr lang="en-US" sz="1400">
                          <a:solidFill>
                            <a:srgbClr val="000000"/>
                          </a:solidFill>
                          <a:effectLst/>
                          <a:latin typeface="+mn-lt"/>
                        </a:rPr>
                        <a:t>84.4%</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extLst>
                  <a:ext uri="{0D108BD9-81ED-4DB2-BD59-A6C34878D82A}">
                    <a16:rowId xmlns:a16="http://schemas.microsoft.com/office/drawing/2014/main" val="671054279"/>
                  </a:ext>
                </a:extLst>
              </a:tr>
              <a:tr h="281153">
                <a:tc>
                  <a:txBody>
                    <a:bodyPr/>
                    <a:lstStyle/>
                    <a:p>
                      <a:pPr marL="0" marR="0">
                        <a:lnSpc>
                          <a:spcPct val="107000"/>
                        </a:lnSpc>
                        <a:spcBef>
                          <a:spcPts val="60"/>
                        </a:spcBef>
                        <a:spcAft>
                          <a:spcPts val="60"/>
                        </a:spcAft>
                      </a:pPr>
                      <a:r>
                        <a:rPr lang="en-US" sz="1400">
                          <a:effectLst/>
                          <a:latin typeface="+mn-lt"/>
                        </a:rPr>
                        <a:t>Leak &gt;0 to ≤3 mm</a:t>
                      </a:r>
                      <a:endParaRPr lang="en-US" sz="1400">
                        <a:effectLst/>
                        <a:latin typeface="+mn-lt"/>
                        <a:ea typeface="Times New Roman" panose="02020603050405020304" pitchFamily="18" charset="0"/>
                        <a:cs typeface="Times New Roman" panose="02020603050405020304" pitchFamily="18" charset="0"/>
                      </a:endParaRPr>
                    </a:p>
                  </a:txBody>
                  <a:tcPr marR="0" marT="0" marB="0" anchor="ctr"/>
                </a:tc>
                <a:tc>
                  <a:txBody>
                    <a:bodyPr/>
                    <a:lstStyle/>
                    <a:p>
                      <a:pPr marL="0" marR="0" algn="ctr">
                        <a:lnSpc>
                          <a:spcPct val="107000"/>
                        </a:lnSpc>
                        <a:spcBef>
                          <a:spcPts val="60"/>
                        </a:spcBef>
                        <a:spcAft>
                          <a:spcPts val="60"/>
                        </a:spcAft>
                      </a:pPr>
                      <a:r>
                        <a:rPr lang="en-US" sz="1400">
                          <a:effectLst/>
                          <a:latin typeface="+mn-lt"/>
                        </a:rPr>
                        <a:t>3.2%</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tc>
                  <a:txBody>
                    <a:bodyPr/>
                    <a:lstStyle/>
                    <a:p>
                      <a:pPr marL="0" marR="0" algn="ctr">
                        <a:lnSpc>
                          <a:spcPct val="107000"/>
                        </a:lnSpc>
                        <a:spcBef>
                          <a:spcPts val="60"/>
                        </a:spcBef>
                        <a:spcAft>
                          <a:spcPts val="60"/>
                        </a:spcAft>
                      </a:pPr>
                      <a:r>
                        <a:rPr lang="en-US" sz="1400">
                          <a:solidFill>
                            <a:srgbClr val="000000"/>
                          </a:solidFill>
                          <a:effectLst/>
                          <a:latin typeface="+mn-lt"/>
                        </a:rPr>
                        <a:t>12.9%</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tc>
                  <a:txBody>
                    <a:bodyPr/>
                    <a:lstStyle/>
                    <a:p>
                      <a:pPr marL="0" marR="0" algn="ctr">
                        <a:lnSpc>
                          <a:spcPct val="107000"/>
                        </a:lnSpc>
                        <a:spcBef>
                          <a:spcPts val="60"/>
                        </a:spcBef>
                        <a:spcAft>
                          <a:spcPts val="60"/>
                        </a:spcAft>
                      </a:pPr>
                      <a:r>
                        <a:rPr lang="en-US" sz="1400">
                          <a:solidFill>
                            <a:srgbClr val="000000"/>
                          </a:solidFill>
                          <a:effectLst/>
                          <a:latin typeface="+mn-lt"/>
                        </a:rPr>
                        <a:t>12.1%</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extLst>
                  <a:ext uri="{0D108BD9-81ED-4DB2-BD59-A6C34878D82A}">
                    <a16:rowId xmlns:a16="http://schemas.microsoft.com/office/drawing/2014/main" val="694909101"/>
                  </a:ext>
                </a:extLst>
              </a:tr>
              <a:tr h="281153">
                <a:tc>
                  <a:txBody>
                    <a:bodyPr/>
                    <a:lstStyle/>
                    <a:p>
                      <a:pPr marL="0" marR="0">
                        <a:lnSpc>
                          <a:spcPct val="107000"/>
                        </a:lnSpc>
                        <a:spcBef>
                          <a:spcPts val="60"/>
                        </a:spcBef>
                        <a:spcAft>
                          <a:spcPts val="60"/>
                        </a:spcAft>
                      </a:pPr>
                      <a:r>
                        <a:rPr lang="en-US" sz="1400">
                          <a:effectLst/>
                          <a:latin typeface="+mn-lt"/>
                        </a:rPr>
                        <a:t>Leak &gt;3 to ≤5 mm</a:t>
                      </a:r>
                      <a:endParaRPr lang="en-US" sz="1400">
                        <a:effectLst/>
                        <a:latin typeface="+mn-lt"/>
                        <a:ea typeface="Times New Roman" panose="02020603050405020304" pitchFamily="18" charset="0"/>
                        <a:cs typeface="Times New Roman" panose="02020603050405020304" pitchFamily="18" charset="0"/>
                      </a:endParaRPr>
                    </a:p>
                  </a:txBody>
                  <a:tcPr marR="0" marT="0" marB="0" anchor="ctr"/>
                </a:tc>
                <a:tc>
                  <a:txBody>
                    <a:bodyPr/>
                    <a:lstStyle/>
                    <a:p>
                      <a:pPr marL="0" marR="0" algn="ctr">
                        <a:lnSpc>
                          <a:spcPct val="107000"/>
                        </a:lnSpc>
                        <a:spcBef>
                          <a:spcPts val="60"/>
                        </a:spcBef>
                        <a:spcAft>
                          <a:spcPts val="60"/>
                        </a:spcAft>
                      </a:pPr>
                      <a:r>
                        <a:rPr lang="en-US" sz="1400">
                          <a:effectLst/>
                          <a:latin typeface="+mn-lt"/>
                        </a:rPr>
                        <a:t>0.8%</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tc>
                  <a:txBody>
                    <a:bodyPr/>
                    <a:lstStyle/>
                    <a:p>
                      <a:pPr marL="0" marR="0" algn="ctr">
                        <a:lnSpc>
                          <a:spcPct val="107000"/>
                        </a:lnSpc>
                        <a:spcBef>
                          <a:spcPts val="60"/>
                        </a:spcBef>
                        <a:spcAft>
                          <a:spcPts val="60"/>
                        </a:spcAft>
                      </a:pPr>
                      <a:r>
                        <a:rPr lang="en-US" sz="1400">
                          <a:solidFill>
                            <a:srgbClr val="000000"/>
                          </a:solidFill>
                          <a:effectLst/>
                          <a:latin typeface="+mn-lt"/>
                        </a:rPr>
                        <a:t>3.7%</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tc>
                  <a:txBody>
                    <a:bodyPr/>
                    <a:lstStyle/>
                    <a:p>
                      <a:pPr marL="0" marR="0" algn="ctr">
                        <a:lnSpc>
                          <a:spcPct val="107000"/>
                        </a:lnSpc>
                        <a:spcBef>
                          <a:spcPts val="60"/>
                        </a:spcBef>
                        <a:spcAft>
                          <a:spcPts val="60"/>
                        </a:spcAft>
                      </a:pPr>
                      <a:r>
                        <a:rPr lang="en-US" sz="1400">
                          <a:solidFill>
                            <a:srgbClr val="000000"/>
                          </a:solidFill>
                          <a:effectLst/>
                          <a:latin typeface="+mn-lt"/>
                        </a:rPr>
                        <a:t>2.8%</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extLst>
                  <a:ext uri="{0D108BD9-81ED-4DB2-BD59-A6C34878D82A}">
                    <a16:rowId xmlns:a16="http://schemas.microsoft.com/office/drawing/2014/main" val="2245385721"/>
                  </a:ext>
                </a:extLst>
              </a:tr>
              <a:tr h="281153">
                <a:tc>
                  <a:txBody>
                    <a:bodyPr/>
                    <a:lstStyle/>
                    <a:p>
                      <a:pPr marL="0" marR="0">
                        <a:lnSpc>
                          <a:spcPct val="107000"/>
                        </a:lnSpc>
                        <a:spcBef>
                          <a:spcPts val="60"/>
                        </a:spcBef>
                        <a:spcAft>
                          <a:spcPts val="60"/>
                        </a:spcAft>
                      </a:pPr>
                      <a:r>
                        <a:rPr lang="en-US" sz="1400">
                          <a:effectLst/>
                          <a:latin typeface="+mn-lt"/>
                        </a:rPr>
                        <a:t>Leak &gt;5 mm</a:t>
                      </a:r>
                      <a:endParaRPr lang="en-US" sz="1400">
                        <a:effectLst/>
                        <a:latin typeface="+mn-lt"/>
                        <a:ea typeface="Times New Roman" panose="02020603050405020304" pitchFamily="18" charset="0"/>
                        <a:cs typeface="Times New Roman" panose="02020603050405020304" pitchFamily="18" charset="0"/>
                      </a:endParaRPr>
                    </a:p>
                  </a:txBody>
                  <a:tcPr marR="0" marT="0" marB="0" anchor="ctr"/>
                </a:tc>
                <a:tc>
                  <a:txBody>
                    <a:bodyPr/>
                    <a:lstStyle/>
                    <a:p>
                      <a:pPr marL="0" marR="0" algn="ctr">
                        <a:lnSpc>
                          <a:spcPct val="107000"/>
                        </a:lnSpc>
                        <a:spcBef>
                          <a:spcPts val="60"/>
                        </a:spcBef>
                        <a:spcAft>
                          <a:spcPts val="60"/>
                        </a:spcAft>
                      </a:pPr>
                      <a:r>
                        <a:rPr lang="en-US" sz="1400">
                          <a:effectLst/>
                          <a:latin typeface="+mn-lt"/>
                        </a:rPr>
                        <a:t>0.03%</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tc>
                  <a:txBody>
                    <a:bodyPr/>
                    <a:lstStyle/>
                    <a:p>
                      <a:pPr marL="0" marR="0" algn="ctr">
                        <a:lnSpc>
                          <a:spcPct val="107000"/>
                        </a:lnSpc>
                        <a:spcBef>
                          <a:spcPts val="60"/>
                        </a:spcBef>
                        <a:spcAft>
                          <a:spcPts val="60"/>
                        </a:spcAft>
                      </a:pPr>
                      <a:r>
                        <a:rPr lang="en-US" sz="1400">
                          <a:solidFill>
                            <a:srgbClr val="000000"/>
                          </a:solidFill>
                          <a:effectLst/>
                          <a:latin typeface="+mn-lt"/>
                        </a:rPr>
                        <a:t>0.4%</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tc>
                  <a:txBody>
                    <a:bodyPr/>
                    <a:lstStyle/>
                    <a:p>
                      <a:pPr marL="0" marR="0" algn="ctr">
                        <a:lnSpc>
                          <a:spcPct val="107000"/>
                        </a:lnSpc>
                        <a:spcBef>
                          <a:spcPts val="60"/>
                        </a:spcBef>
                        <a:spcAft>
                          <a:spcPts val="60"/>
                        </a:spcAft>
                      </a:pPr>
                      <a:r>
                        <a:rPr lang="en-US" sz="1400">
                          <a:solidFill>
                            <a:srgbClr val="000000"/>
                          </a:solidFill>
                          <a:effectLst/>
                          <a:latin typeface="+mn-lt"/>
                        </a:rPr>
                        <a:t>0.7%</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extLst>
                  <a:ext uri="{0D108BD9-81ED-4DB2-BD59-A6C34878D82A}">
                    <a16:rowId xmlns:a16="http://schemas.microsoft.com/office/drawing/2014/main" val="1555109778"/>
                  </a:ext>
                </a:extLst>
              </a:tr>
              <a:tr h="281153">
                <a:tc>
                  <a:txBody>
                    <a:bodyPr/>
                    <a:lstStyle/>
                    <a:p>
                      <a:pPr marL="0" marR="0">
                        <a:lnSpc>
                          <a:spcPct val="107000"/>
                        </a:lnSpc>
                        <a:spcBef>
                          <a:spcPts val="60"/>
                        </a:spcBef>
                        <a:spcAft>
                          <a:spcPts val="60"/>
                        </a:spcAft>
                      </a:pPr>
                      <a:r>
                        <a:rPr lang="en-US" sz="1400">
                          <a:solidFill>
                            <a:srgbClr val="000000"/>
                          </a:solidFill>
                          <a:effectLst/>
                          <a:latin typeface="+mn-lt"/>
                        </a:rPr>
                        <a:t>Missing data</a:t>
                      </a:r>
                      <a:endParaRPr lang="en-US" sz="1400">
                        <a:effectLst/>
                        <a:latin typeface="+mn-lt"/>
                        <a:ea typeface="Times New Roman" panose="02020603050405020304" pitchFamily="18" charset="0"/>
                        <a:cs typeface="Times New Roman" panose="02020603050405020304" pitchFamily="18" charset="0"/>
                      </a:endParaRPr>
                    </a:p>
                  </a:txBody>
                  <a:tcPr marR="0" marT="0" marB="0" anchor="ctr"/>
                </a:tc>
                <a:tc>
                  <a:txBody>
                    <a:bodyPr/>
                    <a:lstStyle/>
                    <a:p>
                      <a:pPr marL="0" marR="0" algn="ctr">
                        <a:lnSpc>
                          <a:spcPct val="107000"/>
                        </a:lnSpc>
                        <a:spcBef>
                          <a:spcPts val="60"/>
                        </a:spcBef>
                        <a:spcAft>
                          <a:spcPts val="60"/>
                        </a:spcAft>
                      </a:pPr>
                      <a:r>
                        <a:rPr lang="en-US" sz="1400">
                          <a:solidFill>
                            <a:srgbClr val="000000"/>
                          </a:solidFill>
                          <a:effectLst/>
                          <a:latin typeface="+mn-lt"/>
                        </a:rPr>
                        <a:t>2535</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tc>
                  <a:txBody>
                    <a:bodyPr/>
                    <a:lstStyle/>
                    <a:p>
                      <a:pPr marL="0" marR="0" algn="ctr">
                        <a:lnSpc>
                          <a:spcPct val="107000"/>
                        </a:lnSpc>
                        <a:spcBef>
                          <a:spcPts val="60"/>
                        </a:spcBef>
                        <a:spcAft>
                          <a:spcPts val="60"/>
                        </a:spcAft>
                      </a:pPr>
                      <a:r>
                        <a:rPr lang="en-US" sz="1400">
                          <a:solidFill>
                            <a:srgbClr val="000000"/>
                          </a:solidFill>
                          <a:effectLst/>
                          <a:latin typeface="+mn-lt"/>
                        </a:rPr>
                        <a:t>11,729</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tc>
                  <a:txBody>
                    <a:bodyPr/>
                    <a:lstStyle/>
                    <a:p>
                      <a:pPr marL="0" marR="0" algn="ctr">
                        <a:lnSpc>
                          <a:spcPct val="107000"/>
                        </a:lnSpc>
                        <a:spcBef>
                          <a:spcPts val="60"/>
                        </a:spcBef>
                        <a:spcAft>
                          <a:spcPts val="60"/>
                        </a:spcAft>
                      </a:pPr>
                      <a:r>
                        <a:rPr lang="en-US" sz="1400">
                          <a:solidFill>
                            <a:srgbClr val="000000"/>
                          </a:solidFill>
                          <a:effectLst/>
                          <a:latin typeface="+mn-lt"/>
                        </a:rPr>
                        <a:t>13,563</a:t>
                      </a:r>
                      <a:endParaRPr lang="en-US" sz="1400">
                        <a:effectLst/>
                        <a:latin typeface="+mn-lt"/>
                        <a:ea typeface="Times New Roman" panose="02020603050405020304" pitchFamily="18" charset="0"/>
                        <a:cs typeface="Times New Roman" panose="02020603050405020304" pitchFamily="18" charset="0"/>
                      </a:endParaRPr>
                    </a:p>
                  </a:txBody>
                  <a:tcPr marL="7620" marR="7620" marT="0" marB="0" anchor="ctr"/>
                </a:tc>
                <a:extLst>
                  <a:ext uri="{0D108BD9-81ED-4DB2-BD59-A6C34878D82A}">
                    <a16:rowId xmlns:a16="http://schemas.microsoft.com/office/drawing/2014/main" val="3856587180"/>
                  </a:ext>
                </a:extLst>
              </a:tr>
            </a:tbl>
          </a:graphicData>
        </a:graphic>
      </p:graphicFrame>
      <p:sp>
        <p:nvSpPr>
          <p:cNvPr id="4" name="TextBox 3">
            <a:extLst>
              <a:ext uri="{FF2B5EF4-FFF2-40B4-BE49-F238E27FC236}">
                <a16:creationId xmlns:a16="http://schemas.microsoft.com/office/drawing/2014/main" id="{AB6B6200-978E-3385-FF7F-A13D6D648C57}"/>
              </a:ext>
            </a:extLst>
          </p:cNvPr>
          <p:cNvSpPr txBox="1"/>
          <p:nvPr/>
        </p:nvSpPr>
        <p:spPr>
          <a:xfrm>
            <a:off x="-1" y="4685392"/>
            <a:ext cx="6994689" cy="222369"/>
          </a:xfrm>
          <a:prstGeom prst="rect">
            <a:avLst/>
          </a:prstGeom>
          <a:noFill/>
        </p:spPr>
        <p:txBody>
          <a:bodyPr wrap="square" rtlCol="0">
            <a:spAutoFit/>
          </a:bodyPr>
          <a:lstStyle/>
          <a:p>
            <a:pPr>
              <a:lnSpc>
                <a:spcPts val="1000"/>
              </a:lnSpc>
            </a:pPr>
            <a:r>
              <a:rPr lang="en-US" sz="1000">
                <a:solidFill>
                  <a:schemeClr val="bg1"/>
                </a:solidFill>
              </a:rPr>
              <a:t>Assessed in patients with TEE imaging at the timepoint specified.</a:t>
            </a:r>
          </a:p>
        </p:txBody>
      </p:sp>
    </p:spTree>
    <p:extLst>
      <p:ext uri="{BB962C8B-B14F-4D97-AF65-F5344CB8AC3E}">
        <p14:creationId xmlns:p14="http://schemas.microsoft.com/office/powerpoint/2010/main" val="27171579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405C046-2964-42CA-8FA5-1CCD8F7C8DE5}"/>
              </a:ext>
            </a:extLst>
          </p:cNvPr>
          <p:cNvGraphicFramePr>
            <a:graphicFrameLocks/>
          </p:cNvGraphicFramePr>
          <p:nvPr>
            <p:extLst>
              <p:ext uri="{D42A27DB-BD31-4B8C-83A1-F6EECF244321}">
                <p14:modId xmlns:p14="http://schemas.microsoft.com/office/powerpoint/2010/main" val="587802002"/>
              </p:ext>
            </p:extLst>
          </p:nvPr>
        </p:nvGraphicFramePr>
        <p:xfrm>
          <a:off x="17640" y="1270609"/>
          <a:ext cx="8913159" cy="31433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0FCF235-421F-4990-AE4A-A2BCAF3DDA6C}"/>
              </a:ext>
            </a:extLst>
          </p:cNvPr>
          <p:cNvSpPr>
            <a:spLocks noGrp="1"/>
          </p:cNvSpPr>
          <p:nvPr>
            <p:ph type="title"/>
          </p:nvPr>
        </p:nvSpPr>
        <p:spPr/>
        <p:txBody>
          <a:bodyPr>
            <a:noAutofit/>
          </a:bodyPr>
          <a:lstStyle/>
          <a:p>
            <a:r>
              <a:rPr lang="en-US" sz="3600" dirty="0"/>
              <a:t>45-day Outcomes by Sex</a:t>
            </a:r>
          </a:p>
        </p:txBody>
      </p:sp>
      <p:graphicFrame>
        <p:nvGraphicFramePr>
          <p:cNvPr id="3" name="Table 12">
            <a:extLst>
              <a:ext uri="{FF2B5EF4-FFF2-40B4-BE49-F238E27FC236}">
                <a16:creationId xmlns:a16="http://schemas.microsoft.com/office/drawing/2014/main" id="{DB1BBE36-25C6-A9C8-DFEA-87B1E7355F3D}"/>
              </a:ext>
            </a:extLst>
          </p:cNvPr>
          <p:cNvGraphicFramePr>
            <a:graphicFrameLocks noGrp="1"/>
          </p:cNvGraphicFramePr>
          <p:nvPr>
            <p:extLst>
              <p:ext uri="{D42A27DB-BD31-4B8C-83A1-F6EECF244321}">
                <p14:modId xmlns:p14="http://schemas.microsoft.com/office/powerpoint/2010/main" val="3162002788"/>
              </p:ext>
            </p:extLst>
          </p:nvPr>
        </p:nvGraphicFramePr>
        <p:xfrm>
          <a:off x="104775" y="3691476"/>
          <a:ext cx="8707528" cy="51816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203433149"/>
                    </a:ext>
                  </a:extLst>
                </a:gridCol>
                <a:gridCol w="981075">
                  <a:extLst>
                    <a:ext uri="{9D8B030D-6E8A-4147-A177-3AD203B41FA5}">
                      <a16:colId xmlns:a16="http://schemas.microsoft.com/office/drawing/2014/main" val="3870846569"/>
                    </a:ext>
                  </a:extLst>
                </a:gridCol>
                <a:gridCol w="1533525">
                  <a:extLst>
                    <a:ext uri="{9D8B030D-6E8A-4147-A177-3AD203B41FA5}">
                      <a16:colId xmlns:a16="http://schemas.microsoft.com/office/drawing/2014/main" val="3500049106"/>
                    </a:ext>
                  </a:extLst>
                </a:gridCol>
                <a:gridCol w="1438275">
                  <a:extLst>
                    <a:ext uri="{9D8B030D-6E8A-4147-A177-3AD203B41FA5}">
                      <a16:colId xmlns:a16="http://schemas.microsoft.com/office/drawing/2014/main" val="3123263415"/>
                    </a:ext>
                  </a:extLst>
                </a:gridCol>
                <a:gridCol w="1303215">
                  <a:extLst>
                    <a:ext uri="{9D8B030D-6E8A-4147-A177-3AD203B41FA5}">
                      <a16:colId xmlns:a16="http://schemas.microsoft.com/office/drawing/2014/main" val="4125427851"/>
                    </a:ext>
                  </a:extLst>
                </a:gridCol>
                <a:gridCol w="1392360">
                  <a:extLst>
                    <a:ext uri="{9D8B030D-6E8A-4147-A177-3AD203B41FA5}">
                      <a16:colId xmlns:a16="http://schemas.microsoft.com/office/drawing/2014/main" val="1460027773"/>
                    </a:ext>
                  </a:extLst>
                </a:gridCol>
                <a:gridCol w="1220878">
                  <a:extLst>
                    <a:ext uri="{9D8B030D-6E8A-4147-A177-3AD203B41FA5}">
                      <a16:colId xmlns:a16="http://schemas.microsoft.com/office/drawing/2014/main" val="2576275407"/>
                    </a:ext>
                  </a:extLst>
                </a:gridCol>
              </a:tblGrid>
              <a:tr h="193273">
                <a:tc>
                  <a:txBody>
                    <a:bodyPr/>
                    <a:lstStyle/>
                    <a:p>
                      <a:pPr algn="r"/>
                      <a:r>
                        <a:rPr lang="en-US" sz="1200" dirty="0"/>
                        <a:t>N=</a:t>
                      </a:r>
                      <a:r>
                        <a:rPr lang="en-US" sz="1200" kern="1200" dirty="0">
                          <a:solidFill>
                            <a:schemeClr val="dk1"/>
                          </a:solidFill>
                          <a:latin typeface="+mn-lt"/>
                          <a:ea typeface="+mn-ea"/>
                          <a:cs typeface="+mn-cs"/>
                        </a:rPr>
                        <a:t>66,894</a:t>
                      </a:r>
                      <a:endParaRPr lang="en-US"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t>All Death</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t>All Stroke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t>Systemic Embolism</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t>Major Bleeding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a:t>Major Vascular Comp</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t>Pericardial Effusion</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45552996"/>
                  </a:ext>
                </a:extLst>
              </a:tr>
            </a:tbl>
          </a:graphicData>
        </a:graphic>
      </p:graphicFrame>
      <p:graphicFrame>
        <p:nvGraphicFramePr>
          <p:cNvPr id="8" name="Table 8">
            <a:extLst>
              <a:ext uri="{FF2B5EF4-FFF2-40B4-BE49-F238E27FC236}">
                <a16:creationId xmlns:a16="http://schemas.microsoft.com/office/drawing/2014/main" id="{A4AD9C75-FE3E-A5AF-CF5B-58B2A14D9EC8}"/>
              </a:ext>
            </a:extLst>
          </p:cNvPr>
          <p:cNvGraphicFramePr>
            <a:graphicFrameLocks noGrp="1"/>
          </p:cNvGraphicFramePr>
          <p:nvPr>
            <p:extLst>
              <p:ext uri="{D42A27DB-BD31-4B8C-83A1-F6EECF244321}">
                <p14:modId xmlns:p14="http://schemas.microsoft.com/office/powerpoint/2010/main" val="2994946582"/>
              </p:ext>
            </p:extLst>
          </p:nvPr>
        </p:nvGraphicFramePr>
        <p:xfrm>
          <a:off x="1902235" y="4237530"/>
          <a:ext cx="5339530" cy="428212"/>
        </p:xfrm>
        <a:graphic>
          <a:graphicData uri="http://schemas.openxmlformats.org/drawingml/2006/table">
            <a:tbl>
              <a:tblPr>
                <a:tableStyleId>{5C22544A-7EE6-4342-B048-85BDC9FD1C3A}</a:tableStyleId>
              </a:tblPr>
              <a:tblGrid>
                <a:gridCol w="309029">
                  <a:extLst>
                    <a:ext uri="{9D8B030D-6E8A-4147-A177-3AD203B41FA5}">
                      <a16:colId xmlns:a16="http://schemas.microsoft.com/office/drawing/2014/main" val="1590667918"/>
                    </a:ext>
                  </a:extLst>
                </a:gridCol>
                <a:gridCol w="2377440">
                  <a:extLst>
                    <a:ext uri="{9D8B030D-6E8A-4147-A177-3AD203B41FA5}">
                      <a16:colId xmlns:a16="http://schemas.microsoft.com/office/drawing/2014/main" val="758270394"/>
                    </a:ext>
                  </a:extLst>
                </a:gridCol>
                <a:gridCol w="275621">
                  <a:extLst>
                    <a:ext uri="{9D8B030D-6E8A-4147-A177-3AD203B41FA5}">
                      <a16:colId xmlns:a16="http://schemas.microsoft.com/office/drawing/2014/main" val="1115159150"/>
                    </a:ext>
                  </a:extLst>
                </a:gridCol>
                <a:gridCol w="2377440">
                  <a:extLst>
                    <a:ext uri="{9D8B030D-6E8A-4147-A177-3AD203B41FA5}">
                      <a16:colId xmlns:a16="http://schemas.microsoft.com/office/drawing/2014/main" val="207244857"/>
                    </a:ext>
                  </a:extLst>
                </a:gridCol>
              </a:tblGrid>
              <a:tr h="214106">
                <a:tc>
                  <a:txBody>
                    <a:bodyPr/>
                    <a:lstStyle/>
                    <a:p>
                      <a:endParaRPr lang="en-US" sz="1400" dirty="0"/>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r>
                        <a:rPr lang="en-US" sz="1400" dirty="0"/>
                        <a:t>Women: In-hospital</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dirty="0"/>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r>
                        <a:rPr lang="en-US" sz="1400" dirty="0"/>
                        <a:t>Men: In-hospital</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24307886"/>
                  </a:ext>
                </a:extLst>
              </a:tr>
              <a:tr h="214106">
                <a:tc>
                  <a:txBody>
                    <a:bodyPr/>
                    <a:lstStyle/>
                    <a:p>
                      <a:endParaRPr lang="en-US" sz="1400" dirty="0"/>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r>
                        <a:rPr lang="en-US" sz="1400" dirty="0"/>
                        <a:t>Women: Discharge to 45 days</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dirty="0"/>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r>
                        <a:rPr lang="en-US" sz="1400" dirty="0"/>
                        <a:t>Men: Discharge to 45 days</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79853682"/>
                  </a:ext>
                </a:extLst>
              </a:tr>
            </a:tbl>
          </a:graphicData>
        </a:graphic>
      </p:graphicFrame>
      <p:sp>
        <p:nvSpPr>
          <p:cNvPr id="9" name="TextBox 8">
            <a:extLst>
              <a:ext uri="{FF2B5EF4-FFF2-40B4-BE49-F238E27FC236}">
                <a16:creationId xmlns:a16="http://schemas.microsoft.com/office/drawing/2014/main" id="{F1005A1D-A012-0A59-30F8-6A4A3825ECDA}"/>
              </a:ext>
            </a:extLst>
          </p:cNvPr>
          <p:cNvSpPr txBox="1"/>
          <p:nvPr/>
        </p:nvSpPr>
        <p:spPr>
          <a:xfrm>
            <a:off x="-1" y="4685392"/>
            <a:ext cx="6994689" cy="222369"/>
          </a:xfrm>
          <a:prstGeom prst="rect">
            <a:avLst/>
          </a:prstGeom>
          <a:noFill/>
        </p:spPr>
        <p:txBody>
          <a:bodyPr wrap="square" rtlCol="0">
            <a:spAutoFit/>
          </a:bodyPr>
          <a:lstStyle/>
          <a:p>
            <a:pPr>
              <a:lnSpc>
                <a:spcPts val="1000"/>
              </a:lnSpc>
            </a:pPr>
            <a:r>
              <a:rPr lang="en-US" sz="1000" dirty="0">
                <a:solidFill>
                  <a:schemeClr val="bg1"/>
                </a:solidFill>
              </a:rPr>
              <a:t>Kaplan Meier event rate; Log-rank p-value</a:t>
            </a:r>
          </a:p>
        </p:txBody>
      </p:sp>
      <p:sp>
        <p:nvSpPr>
          <p:cNvPr id="10" name="TextBox 9">
            <a:extLst>
              <a:ext uri="{FF2B5EF4-FFF2-40B4-BE49-F238E27FC236}">
                <a16:creationId xmlns:a16="http://schemas.microsoft.com/office/drawing/2014/main" id="{52D78CD2-9587-5EEA-0556-E550036BC380}"/>
              </a:ext>
            </a:extLst>
          </p:cNvPr>
          <p:cNvSpPr txBox="1"/>
          <p:nvPr/>
        </p:nvSpPr>
        <p:spPr>
          <a:xfrm flipH="1">
            <a:off x="897671" y="1218449"/>
            <a:ext cx="991145" cy="369332"/>
          </a:xfrm>
          <a:prstGeom prst="rect">
            <a:avLst/>
          </a:prstGeom>
          <a:noFill/>
        </p:spPr>
        <p:txBody>
          <a:bodyPr wrap="square" rtlCol="0">
            <a:spAutoFit/>
          </a:bodyPr>
          <a:lstStyle/>
          <a:p>
            <a:pPr algn="ctr"/>
            <a:r>
              <a:rPr lang="en-US" dirty="0"/>
              <a:t>p=0.33</a:t>
            </a:r>
          </a:p>
        </p:txBody>
      </p:sp>
      <p:sp>
        <p:nvSpPr>
          <p:cNvPr id="11" name="TextBox 10">
            <a:extLst>
              <a:ext uri="{FF2B5EF4-FFF2-40B4-BE49-F238E27FC236}">
                <a16:creationId xmlns:a16="http://schemas.microsoft.com/office/drawing/2014/main" id="{D8FD8A18-0D89-64B4-672E-9B19D4DF0D99}"/>
              </a:ext>
            </a:extLst>
          </p:cNvPr>
          <p:cNvSpPr txBox="1"/>
          <p:nvPr/>
        </p:nvSpPr>
        <p:spPr>
          <a:xfrm flipH="1">
            <a:off x="2267043" y="1218449"/>
            <a:ext cx="991145" cy="369332"/>
          </a:xfrm>
          <a:prstGeom prst="rect">
            <a:avLst/>
          </a:prstGeom>
          <a:noFill/>
        </p:spPr>
        <p:txBody>
          <a:bodyPr wrap="square" rtlCol="0">
            <a:spAutoFit/>
          </a:bodyPr>
          <a:lstStyle/>
          <a:p>
            <a:pPr algn="ctr"/>
            <a:r>
              <a:rPr lang="en-US" dirty="0"/>
              <a:t>p=0.95</a:t>
            </a:r>
          </a:p>
        </p:txBody>
      </p:sp>
      <p:sp>
        <p:nvSpPr>
          <p:cNvPr id="12" name="TextBox 11">
            <a:extLst>
              <a:ext uri="{FF2B5EF4-FFF2-40B4-BE49-F238E27FC236}">
                <a16:creationId xmlns:a16="http://schemas.microsoft.com/office/drawing/2014/main" id="{CD806784-F38E-B0D7-D0B8-257AB29EE3F5}"/>
              </a:ext>
            </a:extLst>
          </p:cNvPr>
          <p:cNvSpPr txBox="1"/>
          <p:nvPr/>
        </p:nvSpPr>
        <p:spPr>
          <a:xfrm flipH="1">
            <a:off x="3645940" y="1218449"/>
            <a:ext cx="991145" cy="369332"/>
          </a:xfrm>
          <a:prstGeom prst="rect">
            <a:avLst/>
          </a:prstGeom>
          <a:noFill/>
        </p:spPr>
        <p:txBody>
          <a:bodyPr wrap="square" rtlCol="0">
            <a:spAutoFit/>
          </a:bodyPr>
          <a:lstStyle/>
          <a:p>
            <a:pPr algn="ctr"/>
            <a:r>
              <a:rPr lang="en-US" dirty="0"/>
              <a:t>P=0.51</a:t>
            </a:r>
          </a:p>
        </p:txBody>
      </p:sp>
      <p:sp>
        <p:nvSpPr>
          <p:cNvPr id="13" name="TextBox 12">
            <a:extLst>
              <a:ext uri="{FF2B5EF4-FFF2-40B4-BE49-F238E27FC236}">
                <a16:creationId xmlns:a16="http://schemas.microsoft.com/office/drawing/2014/main" id="{6AFD3B75-D4A8-3490-FA5C-5CC17F01F9A9}"/>
              </a:ext>
            </a:extLst>
          </p:cNvPr>
          <p:cNvSpPr txBox="1"/>
          <p:nvPr/>
        </p:nvSpPr>
        <p:spPr>
          <a:xfrm flipH="1">
            <a:off x="5015312" y="1218449"/>
            <a:ext cx="991145" cy="369332"/>
          </a:xfrm>
          <a:prstGeom prst="rect">
            <a:avLst/>
          </a:prstGeom>
          <a:noFill/>
        </p:spPr>
        <p:txBody>
          <a:bodyPr wrap="square" rtlCol="0">
            <a:spAutoFit/>
          </a:bodyPr>
          <a:lstStyle/>
          <a:p>
            <a:pPr algn="ctr"/>
            <a:r>
              <a:rPr lang="en-US"/>
              <a:t>P&lt;0.001</a:t>
            </a:r>
          </a:p>
        </p:txBody>
      </p:sp>
      <p:sp>
        <p:nvSpPr>
          <p:cNvPr id="14" name="TextBox 13">
            <a:extLst>
              <a:ext uri="{FF2B5EF4-FFF2-40B4-BE49-F238E27FC236}">
                <a16:creationId xmlns:a16="http://schemas.microsoft.com/office/drawing/2014/main" id="{DEC0C72A-6C54-02E5-C084-BC5E3F758C32}"/>
              </a:ext>
            </a:extLst>
          </p:cNvPr>
          <p:cNvSpPr txBox="1"/>
          <p:nvPr/>
        </p:nvSpPr>
        <p:spPr>
          <a:xfrm flipH="1">
            <a:off x="6335807" y="1218449"/>
            <a:ext cx="1084167" cy="369332"/>
          </a:xfrm>
          <a:prstGeom prst="rect">
            <a:avLst/>
          </a:prstGeom>
          <a:noFill/>
        </p:spPr>
        <p:txBody>
          <a:bodyPr wrap="square" rtlCol="0">
            <a:spAutoFit/>
          </a:bodyPr>
          <a:lstStyle/>
          <a:p>
            <a:pPr algn="ctr"/>
            <a:r>
              <a:rPr lang="en-US" dirty="0"/>
              <a:t>P=0.0009</a:t>
            </a:r>
          </a:p>
        </p:txBody>
      </p:sp>
      <p:sp>
        <p:nvSpPr>
          <p:cNvPr id="15" name="TextBox 14">
            <a:extLst>
              <a:ext uri="{FF2B5EF4-FFF2-40B4-BE49-F238E27FC236}">
                <a16:creationId xmlns:a16="http://schemas.microsoft.com/office/drawing/2014/main" id="{4860DA0E-0D3C-508A-9F45-0F143BFBF7F8}"/>
              </a:ext>
            </a:extLst>
          </p:cNvPr>
          <p:cNvSpPr txBox="1"/>
          <p:nvPr/>
        </p:nvSpPr>
        <p:spPr>
          <a:xfrm flipH="1">
            <a:off x="7752805" y="1218449"/>
            <a:ext cx="991145" cy="369332"/>
          </a:xfrm>
          <a:prstGeom prst="rect">
            <a:avLst/>
          </a:prstGeom>
          <a:noFill/>
        </p:spPr>
        <p:txBody>
          <a:bodyPr wrap="square" rtlCol="0">
            <a:spAutoFit/>
          </a:bodyPr>
          <a:lstStyle/>
          <a:p>
            <a:pPr algn="ctr"/>
            <a:r>
              <a:rPr lang="en-US" dirty="0"/>
              <a:t>P&lt;0.001</a:t>
            </a:r>
          </a:p>
        </p:txBody>
      </p:sp>
    </p:spTree>
    <p:extLst>
      <p:ext uri="{BB962C8B-B14F-4D97-AF65-F5344CB8AC3E}">
        <p14:creationId xmlns:p14="http://schemas.microsoft.com/office/powerpoint/2010/main" val="416425488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3F9D-81CF-4E62-B3F3-CA010A2F6EBD}"/>
              </a:ext>
            </a:extLst>
          </p:cNvPr>
          <p:cNvSpPr>
            <a:spLocks noGrp="1"/>
          </p:cNvSpPr>
          <p:nvPr>
            <p:ph type="title"/>
          </p:nvPr>
        </p:nvSpPr>
        <p:spPr/>
        <p:txBody>
          <a:bodyPr>
            <a:normAutofit/>
          </a:bodyPr>
          <a:lstStyle/>
          <a:p>
            <a:r>
              <a:rPr lang="en-US" sz="4000"/>
              <a:t>1-year Outcomes by Sex</a:t>
            </a:r>
          </a:p>
        </p:txBody>
      </p:sp>
      <p:graphicFrame>
        <p:nvGraphicFramePr>
          <p:cNvPr id="4" name="Chart 3">
            <a:extLst>
              <a:ext uri="{FF2B5EF4-FFF2-40B4-BE49-F238E27FC236}">
                <a16:creationId xmlns:a16="http://schemas.microsoft.com/office/drawing/2014/main" id="{399964F0-0334-4138-B0EB-B94BFDB54A33}"/>
              </a:ext>
            </a:extLst>
          </p:cNvPr>
          <p:cNvGraphicFramePr/>
          <p:nvPr>
            <p:extLst>
              <p:ext uri="{D42A27DB-BD31-4B8C-83A1-F6EECF244321}">
                <p14:modId xmlns:p14="http://schemas.microsoft.com/office/powerpoint/2010/main" val="742861620"/>
              </p:ext>
            </p:extLst>
          </p:nvPr>
        </p:nvGraphicFramePr>
        <p:xfrm>
          <a:off x="1074420" y="1163114"/>
          <a:ext cx="6995160" cy="33508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152240B-A725-4BD0-8DC5-C7201C3099BB}"/>
              </a:ext>
            </a:extLst>
          </p:cNvPr>
          <p:cNvSpPr txBox="1"/>
          <p:nvPr/>
        </p:nvSpPr>
        <p:spPr>
          <a:xfrm flipH="1">
            <a:off x="1997286" y="1163114"/>
            <a:ext cx="991145" cy="369332"/>
          </a:xfrm>
          <a:prstGeom prst="rect">
            <a:avLst/>
          </a:prstGeom>
          <a:noFill/>
        </p:spPr>
        <p:txBody>
          <a:bodyPr wrap="square" rtlCol="0">
            <a:spAutoFit/>
          </a:bodyPr>
          <a:lstStyle/>
          <a:p>
            <a:pPr algn="ctr"/>
            <a:r>
              <a:rPr lang="en-US" dirty="0"/>
              <a:t>p=0.003</a:t>
            </a:r>
          </a:p>
        </p:txBody>
      </p:sp>
      <p:sp>
        <p:nvSpPr>
          <p:cNvPr id="8" name="TextBox 7">
            <a:extLst>
              <a:ext uri="{FF2B5EF4-FFF2-40B4-BE49-F238E27FC236}">
                <a16:creationId xmlns:a16="http://schemas.microsoft.com/office/drawing/2014/main" id="{4640A2AD-2C6E-4D40-89F6-CD0629493ED2}"/>
              </a:ext>
            </a:extLst>
          </p:cNvPr>
          <p:cNvSpPr txBox="1"/>
          <p:nvPr/>
        </p:nvSpPr>
        <p:spPr>
          <a:xfrm flipH="1">
            <a:off x="3576208" y="1163114"/>
            <a:ext cx="991145" cy="369332"/>
          </a:xfrm>
          <a:prstGeom prst="rect">
            <a:avLst/>
          </a:prstGeom>
          <a:noFill/>
        </p:spPr>
        <p:txBody>
          <a:bodyPr wrap="square" rtlCol="0">
            <a:spAutoFit/>
          </a:bodyPr>
          <a:lstStyle/>
          <a:p>
            <a:pPr algn="ctr"/>
            <a:r>
              <a:rPr lang="en-US"/>
              <a:t>p=0.94</a:t>
            </a:r>
          </a:p>
        </p:txBody>
      </p:sp>
      <p:sp>
        <p:nvSpPr>
          <p:cNvPr id="9" name="TextBox 8">
            <a:extLst>
              <a:ext uri="{FF2B5EF4-FFF2-40B4-BE49-F238E27FC236}">
                <a16:creationId xmlns:a16="http://schemas.microsoft.com/office/drawing/2014/main" id="{6C56094D-D6A4-41FE-8A88-0C7D6C87FBB6}"/>
              </a:ext>
            </a:extLst>
          </p:cNvPr>
          <p:cNvSpPr txBox="1"/>
          <p:nvPr/>
        </p:nvSpPr>
        <p:spPr>
          <a:xfrm flipH="1">
            <a:off x="5136080" y="1163114"/>
            <a:ext cx="991145" cy="369332"/>
          </a:xfrm>
          <a:prstGeom prst="rect">
            <a:avLst/>
          </a:prstGeom>
          <a:noFill/>
        </p:spPr>
        <p:txBody>
          <a:bodyPr wrap="square" rtlCol="0">
            <a:spAutoFit/>
          </a:bodyPr>
          <a:lstStyle/>
          <a:p>
            <a:pPr algn="ctr"/>
            <a:r>
              <a:rPr lang="en-US"/>
              <a:t>P&gt;0.99</a:t>
            </a:r>
          </a:p>
        </p:txBody>
      </p:sp>
      <p:sp>
        <p:nvSpPr>
          <p:cNvPr id="10" name="TextBox 9">
            <a:extLst>
              <a:ext uri="{FF2B5EF4-FFF2-40B4-BE49-F238E27FC236}">
                <a16:creationId xmlns:a16="http://schemas.microsoft.com/office/drawing/2014/main" id="{E469AB1C-38D2-4DA9-8967-92D8780913A1}"/>
              </a:ext>
            </a:extLst>
          </p:cNvPr>
          <p:cNvSpPr txBox="1"/>
          <p:nvPr/>
        </p:nvSpPr>
        <p:spPr>
          <a:xfrm flipH="1">
            <a:off x="6686427" y="1163114"/>
            <a:ext cx="991145" cy="369332"/>
          </a:xfrm>
          <a:prstGeom prst="rect">
            <a:avLst/>
          </a:prstGeom>
          <a:noFill/>
        </p:spPr>
        <p:txBody>
          <a:bodyPr wrap="square" rtlCol="0">
            <a:spAutoFit/>
          </a:bodyPr>
          <a:lstStyle/>
          <a:p>
            <a:pPr algn="ctr"/>
            <a:r>
              <a:rPr lang="en-US"/>
              <a:t>P&lt;0.001</a:t>
            </a:r>
          </a:p>
        </p:txBody>
      </p:sp>
      <p:sp>
        <p:nvSpPr>
          <p:cNvPr id="13" name="TextBox 12">
            <a:extLst>
              <a:ext uri="{FF2B5EF4-FFF2-40B4-BE49-F238E27FC236}">
                <a16:creationId xmlns:a16="http://schemas.microsoft.com/office/drawing/2014/main" id="{24591E0D-E54E-47C5-AAB4-D0FAD35B94AA}"/>
              </a:ext>
            </a:extLst>
          </p:cNvPr>
          <p:cNvSpPr txBox="1"/>
          <p:nvPr/>
        </p:nvSpPr>
        <p:spPr>
          <a:xfrm>
            <a:off x="-1" y="4685392"/>
            <a:ext cx="6994689" cy="222369"/>
          </a:xfrm>
          <a:prstGeom prst="rect">
            <a:avLst/>
          </a:prstGeom>
          <a:noFill/>
        </p:spPr>
        <p:txBody>
          <a:bodyPr wrap="square" rtlCol="0">
            <a:spAutoFit/>
          </a:bodyPr>
          <a:lstStyle/>
          <a:p>
            <a:pPr>
              <a:lnSpc>
                <a:spcPts val="1000"/>
              </a:lnSpc>
            </a:pPr>
            <a:r>
              <a:rPr lang="en-US" sz="1000" dirty="0">
                <a:solidFill>
                  <a:schemeClr val="bg1"/>
                </a:solidFill>
              </a:rPr>
              <a:t>Kaplan Meier event rate; Log-rank p-value</a:t>
            </a:r>
          </a:p>
        </p:txBody>
      </p:sp>
      <p:graphicFrame>
        <p:nvGraphicFramePr>
          <p:cNvPr id="15" name="Table 12">
            <a:extLst>
              <a:ext uri="{FF2B5EF4-FFF2-40B4-BE49-F238E27FC236}">
                <a16:creationId xmlns:a16="http://schemas.microsoft.com/office/drawing/2014/main" id="{764B54D9-568F-01F7-8390-D3C8C43B9BD4}"/>
              </a:ext>
            </a:extLst>
          </p:cNvPr>
          <p:cNvGraphicFramePr>
            <a:graphicFrameLocks noGrp="1"/>
          </p:cNvGraphicFramePr>
          <p:nvPr/>
        </p:nvGraphicFramePr>
        <p:xfrm>
          <a:off x="1680318" y="3951451"/>
          <a:ext cx="6320680" cy="304800"/>
        </p:xfrm>
        <a:graphic>
          <a:graphicData uri="http://schemas.openxmlformats.org/drawingml/2006/table">
            <a:tbl>
              <a:tblPr>
                <a:tableStyleId>{5C22544A-7EE6-4342-B048-85BDC9FD1C3A}</a:tableStyleId>
              </a:tblPr>
              <a:tblGrid>
                <a:gridCol w="1580170">
                  <a:extLst>
                    <a:ext uri="{9D8B030D-6E8A-4147-A177-3AD203B41FA5}">
                      <a16:colId xmlns:a16="http://schemas.microsoft.com/office/drawing/2014/main" val="3870846569"/>
                    </a:ext>
                  </a:extLst>
                </a:gridCol>
                <a:gridCol w="1580170">
                  <a:extLst>
                    <a:ext uri="{9D8B030D-6E8A-4147-A177-3AD203B41FA5}">
                      <a16:colId xmlns:a16="http://schemas.microsoft.com/office/drawing/2014/main" val="3500049106"/>
                    </a:ext>
                  </a:extLst>
                </a:gridCol>
                <a:gridCol w="1580170">
                  <a:extLst>
                    <a:ext uri="{9D8B030D-6E8A-4147-A177-3AD203B41FA5}">
                      <a16:colId xmlns:a16="http://schemas.microsoft.com/office/drawing/2014/main" val="3123263415"/>
                    </a:ext>
                  </a:extLst>
                </a:gridCol>
                <a:gridCol w="1580170">
                  <a:extLst>
                    <a:ext uri="{9D8B030D-6E8A-4147-A177-3AD203B41FA5}">
                      <a16:colId xmlns:a16="http://schemas.microsoft.com/office/drawing/2014/main" val="4125427851"/>
                    </a:ext>
                  </a:extLst>
                </a:gridCol>
              </a:tblGrid>
              <a:tr h="193273">
                <a:tc>
                  <a:txBody>
                    <a:bodyPr/>
                    <a:lstStyle/>
                    <a:p>
                      <a:pPr algn="ctr"/>
                      <a:r>
                        <a:rPr lang="en-US" sz="1400" dirty="0"/>
                        <a:t>All Death</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a:t>All Stroke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a:t>Systemic Embolism</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t>Major Bleeding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45552996"/>
                  </a:ext>
                </a:extLst>
              </a:tr>
            </a:tbl>
          </a:graphicData>
        </a:graphic>
      </p:graphicFrame>
    </p:spTree>
    <p:extLst>
      <p:ext uri="{BB962C8B-B14F-4D97-AF65-F5344CB8AC3E}">
        <p14:creationId xmlns:p14="http://schemas.microsoft.com/office/powerpoint/2010/main" val="39148410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1817-7222-446B-8549-F7D89ABDA8FE}"/>
              </a:ext>
            </a:extLst>
          </p:cNvPr>
          <p:cNvSpPr>
            <a:spLocks noGrp="1"/>
          </p:cNvSpPr>
          <p:nvPr>
            <p:ph type="title"/>
          </p:nvPr>
        </p:nvSpPr>
        <p:spPr/>
        <p:txBody>
          <a:bodyPr>
            <a:normAutofit/>
          </a:bodyPr>
          <a:lstStyle/>
          <a:p>
            <a:r>
              <a:rPr lang="en-US" sz="4000"/>
              <a:t>Comparison to Prior Studies</a:t>
            </a:r>
          </a:p>
        </p:txBody>
      </p:sp>
      <p:graphicFrame>
        <p:nvGraphicFramePr>
          <p:cNvPr id="4" name="Table 3">
            <a:extLst>
              <a:ext uri="{FF2B5EF4-FFF2-40B4-BE49-F238E27FC236}">
                <a16:creationId xmlns:a16="http://schemas.microsoft.com/office/drawing/2014/main" id="{45632003-31ED-45A1-9F89-D99D7C144FB6}"/>
              </a:ext>
            </a:extLst>
          </p:cNvPr>
          <p:cNvGraphicFramePr>
            <a:graphicFrameLocks noGrp="1"/>
          </p:cNvGraphicFramePr>
          <p:nvPr>
            <p:extLst>
              <p:ext uri="{D42A27DB-BD31-4B8C-83A1-F6EECF244321}">
                <p14:modId xmlns:p14="http://schemas.microsoft.com/office/powerpoint/2010/main" val="3806845952"/>
              </p:ext>
            </p:extLst>
          </p:nvPr>
        </p:nvGraphicFramePr>
        <p:xfrm>
          <a:off x="137160" y="1104956"/>
          <a:ext cx="8936935" cy="3505200"/>
        </p:xfrm>
        <a:graphic>
          <a:graphicData uri="http://schemas.openxmlformats.org/drawingml/2006/table">
            <a:tbl>
              <a:tblPr bandRow="1">
                <a:tableStyleId>{6E25E649-3F16-4E02-A733-19D2CDBF48F0}</a:tableStyleId>
              </a:tblPr>
              <a:tblGrid>
                <a:gridCol w="1645920">
                  <a:extLst>
                    <a:ext uri="{9D8B030D-6E8A-4147-A177-3AD203B41FA5}">
                      <a16:colId xmlns:a16="http://schemas.microsoft.com/office/drawing/2014/main" val="2452265626"/>
                    </a:ext>
                  </a:extLst>
                </a:gridCol>
                <a:gridCol w="1645920">
                  <a:extLst>
                    <a:ext uri="{9D8B030D-6E8A-4147-A177-3AD203B41FA5}">
                      <a16:colId xmlns:a16="http://schemas.microsoft.com/office/drawing/2014/main" val="1129636312"/>
                    </a:ext>
                  </a:extLst>
                </a:gridCol>
                <a:gridCol w="1554480">
                  <a:extLst>
                    <a:ext uri="{9D8B030D-6E8A-4147-A177-3AD203B41FA5}">
                      <a16:colId xmlns:a16="http://schemas.microsoft.com/office/drawing/2014/main" val="3517699640"/>
                    </a:ext>
                  </a:extLst>
                </a:gridCol>
                <a:gridCol w="1554480">
                  <a:extLst>
                    <a:ext uri="{9D8B030D-6E8A-4147-A177-3AD203B41FA5}">
                      <a16:colId xmlns:a16="http://schemas.microsoft.com/office/drawing/2014/main" val="2275764263"/>
                    </a:ext>
                  </a:extLst>
                </a:gridCol>
                <a:gridCol w="1188720">
                  <a:extLst>
                    <a:ext uri="{9D8B030D-6E8A-4147-A177-3AD203B41FA5}">
                      <a16:colId xmlns:a16="http://schemas.microsoft.com/office/drawing/2014/main" val="2384474093"/>
                    </a:ext>
                  </a:extLst>
                </a:gridCol>
                <a:gridCol w="1347415">
                  <a:extLst>
                    <a:ext uri="{9D8B030D-6E8A-4147-A177-3AD203B41FA5}">
                      <a16:colId xmlns:a16="http://schemas.microsoft.com/office/drawing/2014/main" val="883487376"/>
                    </a:ext>
                  </a:extLst>
                </a:gridCol>
              </a:tblGrid>
              <a:tr h="219243">
                <a:tc>
                  <a:txBody>
                    <a:bodyPr/>
                    <a:lstStyle/>
                    <a:p>
                      <a:pPr marL="0" marR="0">
                        <a:lnSpc>
                          <a:spcPct val="100000"/>
                        </a:lnSpc>
                        <a:spcBef>
                          <a:spcPts val="0"/>
                        </a:spcBef>
                        <a:spcAft>
                          <a:spcPts val="0"/>
                        </a:spcAft>
                      </a:pPr>
                      <a:r>
                        <a:rPr lang="en-US" sz="1200">
                          <a:solidFill>
                            <a:schemeClr val="bg1"/>
                          </a:solidFill>
                          <a:effectLst/>
                        </a:rPr>
                        <a:t> </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solidFill>
                      <a:srgbClr val="003EA5"/>
                    </a:solidFill>
                  </a:tcPr>
                </a:tc>
                <a:tc gridSpan="2">
                  <a:txBody>
                    <a:bodyPr/>
                    <a:lstStyle/>
                    <a:p>
                      <a:pPr marL="0" marR="0" algn="ctr">
                        <a:lnSpc>
                          <a:spcPct val="100000"/>
                        </a:lnSpc>
                        <a:spcBef>
                          <a:spcPts val="0"/>
                        </a:spcBef>
                        <a:spcAft>
                          <a:spcPts val="0"/>
                        </a:spcAft>
                      </a:pPr>
                      <a:r>
                        <a:rPr lang="en-US" sz="1600" b="1">
                          <a:solidFill>
                            <a:schemeClr val="bg1"/>
                          </a:solidFill>
                          <a:effectLst/>
                        </a:rPr>
                        <a:t>WATCHMAN 2.5 Registries</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chemeClr val="bg1"/>
                      </a:solidFill>
                      <a:prstDash val="dash"/>
                      <a:round/>
                      <a:headEnd type="none" w="med" len="med"/>
                      <a:tailEnd type="none" w="med" len="med"/>
                    </a:lnR>
                    <a:solidFill>
                      <a:srgbClr val="003EA5"/>
                    </a:solidFill>
                  </a:tcPr>
                </a:tc>
                <a:tc hMerge="1">
                  <a:txBody>
                    <a:bodyPr/>
                    <a:lstStyle/>
                    <a:p>
                      <a:endParaRPr lang="en-US"/>
                    </a:p>
                  </a:txBody>
                  <a:tcPr/>
                </a:tc>
                <a:tc gridSpan="3">
                  <a:txBody>
                    <a:bodyPr/>
                    <a:lstStyle/>
                    <a:p>
                      <a:pPr marL="0" marR="0" algn="ctr">
                        <a:lnSpc>
                          <a:spcPct val="100000"/>
                        </a:lnSpc>
                        <a:spcBef>
                          <a:spcPts val="0"/>
                        </a:spcBef>
                        <a:spcAft>
                          <a:spcPts val="0"/>
                        </a:spcAft>
                      </a:pPr>
                      <a:r>
                        <a:rPr lang="en-US" sz="1600" b="1">
                          <a:solidFill>
                            <a:schemeClr val="bg1"/>
                          </a:solidFill>
                          <a:effectLst/>
                        </a:rPr>
                        <a:t>WATCHMAN FLX Studies</a:t>
                      </a:r>
                    </a:p>
                  </a:txBody>
                  <a:tcPr marL="19155" marR="19155" marT="0" marB="0" anchor="ctr">
                    <a:lnL w="12700" cap="flat" cmpd="sng" algn="ctr">
                      <a:solidFill>
                        <a:schemeClr val="bg1"/>
                      </a:solidFill>
                      <a:prstDash val="dash"/>
                      <a:round/>
                      <a:headEnd type="none" w="med" len="med"/>
                      <a:tailEnd type="none" w="med" len="med"/>
                    </a:lnL>
                    <a:solidFill>
                      <a:srgbClr val="003EA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657878"/>
                  </a:ext>
                </a:extLst>
              </a:tr>
              <a:tr h="460947">
                <a:tc>
                  <a:txBody>
                    <a:bodyPr/>
                    <a:lstStyle/>
                    <a:p>
                      <a:pPr marL="0" marR="0">
                        <a:lnSpc>
                          <a:spcPct val="100000"/>
                        </a:lnSpc>
                        <a:spcBef>
                          <a:spcPts val="0"/>
                        </a:spcBef>
                        <a:spcAft>
                          <a:spcPts val="0"/>
                        </a:spcAft>
                      </a:pPr>
                      <a:r>
                        <a:rPr lang="en-US" sz="1200">
                          <a:solidFill>
                            <a:schemeClr val="bg1"/>
                          </a:solidFill>
                          <a:effectLst/>
                        </a:rPr>
                        <a:t> </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solidFill>
                      <a:srgbClr val="003EA5"/>
                    </a:solidFill>
                  </a:tcPr>
                </a:tc>
                <a:tc>
                  <a:txBody>
                    <a:bodyPr/>
                    <a:lstStyle/>
                    <a:p>
                      <a:pPr marL="0" marR="0" algn="ctr">
                        <a:lnSpc>
                          <a:spcPct val="100000"/>
                        </a:lnSpc>
                        <a:spcBef>
                          <a:spcPts val="0"/>
                        </a:spcBef>
                        <a:spcAft>
                          <a:spcPts val="0"/>
                        </a:spcAft>
                      </a:pPr>
                      <a:r>
                        <a:rPr lang="en-US" sz="1600" b="1" dirty="0">
                          <a:solidFill>
                            <a:schemeClr val="bg1"/>
                          </a:solidFill>
                          <a:effectLst/>
                        </a:rPr>
                        <a:t>EWOLUTION</a:t>
                      </a:r>
                      <a:r>
                        <a:rPr lang="en-US" sz="1600" b="1" baseline="30000" dirty="0">
                          <a:solidFill>
                            <a:schemeClr val="bg1"/>
                          </a:solidFill>
                          <a:effectLst/>
                        </a:rPr>
                        <a:t>1</a:t>
                      </a:r>
                      <a:br>
                        <a:rPr lang="en-US" sz="1600" b="1" dirty="0">
                          <a:solidFill>
                            <a:schemeClr val="bg1"/>
                          </a:solidFill>
                          <a:effectLst/>
                        </a:rPr>
                      </a:br>
                      <a:r>
                        <a:rPr lang="en-US" sz="1600" b="1" dirty="0">
                          <a:solidFill>
                            <a:schemeClr val="bg1"/>
                          </a:solidFill>
                          <a:effectLst/>
                        </a:rPr>
                        <a:t>(N=1025)</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solidFill>
                      <a:srgbClr val="003EA5"/>
                    </a:solidFill>
                  </a:tcPr>
                </a:tc>
                <a:tc>
                  <a:txBody>
                    <a:bodyPr/>
                    <a:lstStyle/>
                    <a:p>
                      <a:pPr marL="0" marR="0" algn="ctr">
                        <a:lnSpc>
                          <a:spcPct val="100000"/>
                        </a:lnSpc>
                        <a:spcBef>
                          <a:spcPts val="0"/>
                        </a:spcBef>
                        <a:spcAft>
                          <a:spcPts val="0"/>
                        </a:spcAft>
                      </a:pPr>
                      <a:r>
                        <a:rPr lang="en-US" sz="1600" b="1" dirty="0">
                          <a:solidFill>
                            <a:schemeClr val="bg1"/>
                          </a:solidFill>
                          <a:effectLst/>
                        </a:rPr>
                        <a:t>NCDR Registry</a:t>
                      </a:r>
                      <a:r>
                        <a:rPr lang="en-US" sz="1600" b="1" baseline="30000" dirty="0">
                          <a:solidFill>
                            <a:schemeClr val="bg1"/>
                          </a:solidFill>
                          <a:effectLst/>
                        </a:rPr>
                        <a:t>2,3</a:t>
                      </a:r>
                      <a:br>
                        <a:rPr lang="en-US" sz="1600" b="1" dirty="0">
                          <a:solidFill>
                            <a:schemeClr val="bg1"/>
                          </a:solidFill>
                          <a:effectLst/>
                        </a:rPr>
                      </a:br>
                      <a:r>
                        <a:rPr lang="en-US" sz="1600" b="1" dirty="0">
                          <a:solidFill>
                            <a:schemeClr val="bg1"/>
                          </a:solidFill>
                          <a:effectLst/>
                        </a:rPr>
                        <a:t>(N=36,681)</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chemeClr val="bg1"/>
                      </a:solidFill>
                      <a:prstDash val="dash"/>
                      <a:round/>
                      <a:headEnd type="none" w="med" len="med"/>
                      <a:tailEnd type="none" w="med" len="med"/>
                    </a:lnR>
                    <a:solidFill>
                      <a:srgbClr val="003EA5"/>
                    </a:solidFill>
                  </a:tcPr>
                </a:tc>
                <a:tc>
                  <a:txBody>
                    <a:bodyPr/>
                    <a:lstStyle/>
                    <a:p>
                      <a:pPr marL="0" marR="0" algn="ctr">
                        <a:lnSpc>
                          <a:spcPct val="100000"/>
                        </a:lnSpc>
                        <a:spcBef>
                          <a:spcPts val="0"/>
                        </a:spcBef>
                        <a:spcAft>
                          <a:spcPts val="0"/>
                        </a:spcAft>
                      </a:pPr>
                      <a:r>
                        <a:rPr lang="en-US" sz="1600" b="1" dirty="0">
                          <a:solidFill>
                            <a:schemeClr val="bg1"/>
                          </a:solidFill>
                          <a:effectLst/>
                        </a:rPr>
                        <a:t>PINNACLE FLX</a:t>
                      </a:r>
                      <a:r>
                        <a:rPr lang="en-US" sz="1600" b="1" baseline="30000" dirty="0">
                          <a:solidFill>
                            <a:schemeClr val="bg1"/>
                          </a:solidFill>
                          <a:effectLst/>
                        </a:rPr>
                        <a:t>4,5</a:t>
                      </a:r>
                      <a:br>
                        <a:rPr lang="en-US" sz="1600" b="1" dirty="0">
                          <a:solidFill>
                            <a:schemeClr val="bg1"/>
                          </a:solidFill>
                          <a:effectLst/>
                        </a:rPr>
                      </a:br>
                      <a:r>
                        <a:rPr lang="en-US" sz="1600" b="1" dirty="0">
                          <a:solidFill>
                            <a:schemeClr val="bg1"/>
                          </a:solidFill>
                          <a:effectLst/>
                        </a:rPr>
                        <a:t>(N=400)</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chemeClr val="bg1"/>
                      </a:solidFill>
                      <a:prstDash val="dash"/>
                      <a:round/>
                      <a:headEnd type="none" w="med" len="med"/>
                      <a:tailEnd type="none" w="med" len="med"/>
                    </a:lnL>
                    <a:solidFill>
                      <a:srgbClr val="003EA5"/>
                    </a:solidFill>
                  </a:tcPr>
                </a:tc>
                <a:tc>
                  <a:txBody>
                    <a:bodyPr/>
                    <a:lstStyle/>
                    <a:p>
                      <a:pPr marL="0" marR="0" algn="ctr">
                        <a:lnSpc>
                          <a:spcPct val="100000"/>
                        </a:lnSpc>
                        <a:spcBef>
                          <a:spcPts val="0"/>
                        </a:spcBef>
                        <a:spcAft>
                          <a:spcPts val="0"/>
                        </a:spcAft>
                      </a:pPr>
                      <a:r>
                        <a:rPr lang="en-US" sz="1600" b="1" dirty="0">
                          <a:solidFill>
                            <a:schemeClr val="bg1"/>
                          </a:solidFill>
                          <a:effectLst/>
                        </a:rPr>
                        <a:t>FLXiblity</a:t>
                      </a:r>
                      <a:r>
                        <a:rPr lang="en-US" sz="1600" b="1" baseline="30000" dirty="0">
                          <a:solidFill>
                            <a:schemeClr val="bg1"/>
                          </a:solidFill>
                          <a:effectLst/>
                        </a:rPr>
                        <a:t>6,7</a:t>
                      </a:r>
                      <a:br>
                        <a:rPr lang="en-US" sz="1600" b="1" dirty="0">
                          <a:solidFill>
                            <a:schemeClr val="bg1"/>
                          </a:solidFill>
                          <a:effectLst/>
                        </a:rPr>
                      </a:br>
                      <a:r>
                        <a:rPr lang="en-US" sz="1600" b="1" dirty="0">
                          <a:solidFill>
                            <a:schemeClr val="bg1"/>
                          </a:solidFill>
                          <a:effectLst/>
                        </a:rPr>
                        <a:t>(N=300)</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solidFill>
                      <a:srgbClr val="003EA5"/>
                    </a:solidFill>
                  </a:tcPr>
                </a:tc>
                <a:tc>
                  <a:txBody>
                    <a:bodyPr/>
                    <a:lstStyle/>
                    <a:p>
                      <a:pPr marL="0" marR="0" algn="ctr">
                        <a:lnSpc>
                          <a:spcPct val="100000"/>
                        </a:lnSpc>
                        <a:spcBef>
                          <a:spcPts val="0"/>
                        </a:spcBef>
                        <a:spcAft>
                          <a:spcPts val="0"/>
                        </a:spcAft>
                      </a:pPr>
                      <a:r>
                        <a:rPr lang="en-US" sz="1600" b="1" dirty="0">
                          <a:solidFill>
                            <a:schemeClr val="bg1"/>
                          </a:solidFill>
                          <a:effectLst/>
                        </a:rPr>
                        <a:t> SURPASS</a:t>
                      </a:r>
                    </a:p>
                    <a:p>
                      <a:pPr marL="0" marR="0" algn="ctr">
                        <a:lnSpc>
                          <a:spcPct val="100000"/>
                        </a:lnSpc>
                        <a:spcBef>
                          <a:spcPts val="0"/>
                        </a:spcBef>
                        <a:spcAft>
                          <a:spcPts val="0"/>
                        </a:spcAft>
                      </a:pPr>
                      <a:r>
                        <a:rPr lang="en-US" sz="1600" b="1" dirty="0">
                          <a:solidFill>
                            <a:schemeClr val="bg1"/>
                          </a:solidFill>
                          <a:effectLst/>
                        </a:rPr>
                        <a:t>(N=66,894)</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3EA5"/>
                    </a:solidFill>
                  </a:tcPr>
                </a:tc>
                <a:extLst>
                  <a:ext uri="{0D108BD9-81ED-4DB2-BD59-A6C34878D82A}">
                    <a16:rowId xmlns:a16="http://schemas.microsoft.com/office/drawing/2014/main" val="3698398147"/>
                  </a:ext>
                </a:extLst>
              </a:tr>
              <a:tr h="191838">
                <a:tc>
                  <a:txBody>
                    <a:bodyPr/>
                    <a:lstStyle/>
                    <a:p>
                      <a:pPr marL="0" marR="0">
                        <a:lnSpc>
                          <a:spcPct val="100000"/>
                        </a:lnSpc>
                        <a:spcBef>
                          <a:spcPts val="0"/>
                        </a:spcBef>
                        <a:spcAft>
                          <a:spcPts val="0"/>
                        </a:spcAft>
                      </a:pPr>
                      <a:r>
                        <a:rPr lang="en-US" sz="1400">
                          <a:effectLst/>
                        </a:rPr>
                        <a:t>Mean age, years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73 ± 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76 ± 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74 ± 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75 ± 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76 ± 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599954438"/>
                  </a:ext>
                </a:extLst>
              </a:tr>
              <a:tr h="191838">
                <a:tc>
                  <a:txBody>
                    <a:bodyPr/>
                    <a:lstStyle/>
                    <a:p>
                      <a:pPr marL="0" marR="0">
                        <a:lnSpc>
                          <a:spcPct val="100000"/>
                        </a:lnSpc>
                        <a:spcBef>
                          <a:spcPts val="0"/>
                        </a:spcBef>
                        <a:spcAft>
                          <a:spcPts val="0"/>
                        </a:spcAft>
                      </a:pPr>
                      <a:r>
                        <a:rPr lang="en-US" sz="1400" dirty="0">
                          <a:effectLst/>
                        </a:rPr>
                        <a:t>Female sex</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41.1%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38%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3122495712"/>
                  </a:ext>
                </a:extLst>
              </a:tr>
              <a:tr h="191838">
                <a:tc>
                  <a:txBody>
                    <a:bodyPr/>
                    <a:lstStyle/>
                    <a:p>
                      <a:pPr marL="0" marR="0">
                        <a:lnSpc>
                          <a:spcPct val="100000"/>
                        </a:lnSpc>
                        <a:spcBef>
                          <a:spcPts val="0"/>
                        </a:spcBef>
                        <a:spcAft>
                          <a:spcPts val="0"/>
                        </a:spcAft>
                      </a:pPr>
                      <a:r>
                        <a:rPr lang="en-US" sz="1400" dirty="0">
                          <a:effectLst/>
                        </a:rPr>
                        <a:t>CHA</a:t>
                      </a:r>
                      <a:r>
                        <a:rPr lang="en-US" sz="1400" baseline="-25000" dirty="0">
                          <a:effectLst/>
                        </a:rPr>
                        <a:t>2</a:t>
                      </a:r>
                      <a:r>
                        <a:rPr lang="en-US" sz="1400" dirty="0">
                          <a:effectLst/>
                        </a:rPr>
                        <a:t>DS</a:t>
                      </a:r>
                      <a:r>
                        <a:rPr lang="en-US" sz="1400" baseline="-25000" dirty="0">
                          <a:effectLst/>
                        </a:rPr>
                        <a:t>2</a:t>
                      </a:r>
                      <a:r>
                        <a:rPr lang="en-US" sz="1400" dirty="0">
                          <a:effectLst/>
                        </a:rPr>
                        <a:t>-Vasc score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4.5 ± 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4.8 ± 1.5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dirty="0">
                          <a:effectLst/>
                        </a:rPr>
                        <a:t>4.2 ± 1.5</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4.3 ± 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4.8 ± 1.5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596345339"/>
                  </a:ext>
                </a:extLst>
              </a:tr>
              <a:tr h="191838">
                <a:tc>
                  <a:txBody>
                    <a:bodyPr/>
                    <a:lstStyle/>
                    <a:p>
                      <a:pPr marL="0" marR="0">
                        <a:lnSpc>
                          <a:spcPct val="100000"/>
                        </a:lnSpc>
                        <a:spcBef>
                          <a:spcPts val="0"/>
                        </a:spcBef>
                        <a:spcAft>
                          <a:spcPts val="0"/>
                        </a:spcAft>
                      </a:pPr>
                      <a:r>
                        <a:rPr lang="en-US" sz="1400" b="1" i="1" dirty="0">
                          <a:effectLst/>
                        </a:rPr>
                        <a:t>Early Outcomes</a:t>
                      </a:r>
                      <a:endParaRPr lang="en-US" sz="14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n-lt"/>
                          <a:ea typeface="+mn-ea"/>
                          <a:cs typeface="+mn-cs"/>
                        </a:rPr>
                        <a:t>0-7 days</a:t>
                      </a:r>
                    </a:p>
                  </a:txBody>
                  <a:tcPr marL="19155" marR="19155" marT="0" marB="0" anchor="ctr"/>
                </a:tc>
                <a:tc>
                  <a:txBody>
                    <a:bodyPr/>
                    <a:lstStyle/>
                    <a:p>
                      <a:pPr marL="0" marR="0" algn="ctr">
                        <a:lnSpc>
                          <a:spcPct val="100000"/>
                        </a:lnSpc>
                        <a:spcBef>
                          <a:spcPts val="0"/>
                        </a:spcBef>
                        <a:spcAft>
                          <a:spcPts val="0"/>
                        </a:spcAft>
                      </a:pPr>
                      <a:r>
                        <a:rPr lang="en-US" sz="1400" b="1" i="1" dirty="0">
                          <a:effectLst/>
                        </a:rPr>
                        <a:t>In-hospital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n-lt"/>
                          <a:ea typeface="+mn-ea"/>
                          <a:cs typeface="+mn-cs"/>
                        </a:rPr>
                        <a:t>0-7 days</a:t>
                      </a: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b="1" i="1" kern="1200" dirty="0">
                          <a:solidFill>
                            <a:schemeClr val="dk1"/>
                          </a:solidFill>
                          <a:effectLst/>
                          <a:latin typeface="+mn-lt"/>
                          <a:ea typeface="+mn-ea"/>
                          <a:cs typeface="+mn-cs"/>
                        </a:rPr>
                        <a:t>0-7 days</a:t>
                      </a:r>
                    </a:p>
                  </a:txBody>
                  <a:tcPr marL="19155" marR="19155" marT="0" marB="0" anchor="ctr"/>
                </a:tc>
                <a:tc>
                  <a:txBody>
                    <a:bodyPr/>
                    <a:lstStyle/>
                    <a:p>
                      <a:pPr marL="0" marR="0" algn="ctr">
                        <a:lnSpc>
                          <a:spcPct val="100000"/>
                        </a:lnSpc>
                        <a:spcBef>
                          <a:spcPts val="0"/>
                        </a:spcBef>
                        <a:spcAft>
                          <a:spcPts val="0"/>
                        </a:spcAft>
                      </a:pPr>
                      <a:r>
                        <a:rPr lang="en-US" sz="1400" b="1" i="1" dirty="0">
                          <a:effectLst/>
                        </a:rPr>
                        <a:t>In-hospital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1262396704"/>
                  </a:ext>
                </a:extLst>
              </a:tr>
              <a:tr h="191838">
                <a:tc>
                  <a:txBody>
                    <a:bodyPr/>
                    <a:lstStyle/>
                    <a:p>
                      <a:pPr marL="0" marR="0">
                        <a:lnSpc>
                          <a:spcPct val="100000"/>
                        </a:lnSpc>
                        <a:spcBef>
                          <a:spcPts val="0"/>
                        </a:spcBef>
                        <a:spcAft>
                          <a:spcPts val="0"/>
                        </a:spcAft>
                      </a:pPr>
                      <a:r>
                        <a:rPr lang="en-US" sz="1400" dirty="0">
                          <a:effectLst/>
                        </a:rPr>
                        <a:t>   All death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0.4%</a:t>
                      </a: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0.21%</a:t>
                      </a: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0.0%</a:t>
                      </a: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0.0%</a:t>
                      </a: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0.10%</a:t>
                      </a:r>
                    </a:p>
                  </a:txBody>
                  <a:tcPr marL="19155" marR="19155" marT="0" marB="0" anchor="ctr"/>
                </a:tc>
                <a:extLst>
                  <a:ext uri="{0D108BD9-81ED-4DB2-BD59-A6C34878D82A}">
                    <a16:rowId xmlns:a16="http://schemas.microsoft.com/office/drawing/2014/main" val="737359291"/>
                  </a:ext>
                </a:extLst>
              </a:tr>
              <a:tr h="191838">
                <a:tc>
                  <a:txBody>
                    <a:bodyPr/>
                    <a:lstStyle/>
                    <a:p>
                      <a:pPr marL="0" marR="0">
                        <a:lnSpc>
                          <a:spcPct val="100000"/>
                        </a:lnSpc>
                        <a:spcBef>
                          <a:spcPts val="0"/>
                        </a:spcBef>
                        <a:spcAft>
                          <a:spcPts val="0"/>
                        </a:spcAft>
                      </a:pPr>
                      <a:r>
                        <a:rPr lang="en-US" sz="1400" dirty="0">
                          <a:effectLst/>
                        </a:rPr>
                        <a:t>   All stroke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0.0%</a:t>
                      </a: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0.09% (ischemic)</a:t>
                      </a: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0.5% (ischemic)</a:t>
                      </a: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0.0%</a:t>
                      </a: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0.09%</a:t>
                      </a:r>
                    </a:p>
                  </a:txBody>
                  <a:tcPr marL="19155" marR="19155" marT="0" marB="0" anchor="ctr"/>
                </a:tc>
                <a:extLst>
                  <a:ext uri="{0D108BD9-81ED-4DB2-BD59-A6C34878D82A}">
                    <a16:rowId xmlns:a16="http://schemas.microsoft.com/office/drawing/2014/main" val="2899368877"/>
                  </a:ext>
                </a:extLst>
              </a:tr>
              <a:tr h="191838">
                <a:tc>
                  <a:txBody>
                    <a:bodyPr/>
                    <a:lstStyle/>
                    <a:p>
                      <a:pPr marL="0" marR="0">
                        <a:lnSpc>
                          <a:spcPct val="100000"/>
                        </a:lnSpc>
                        <a:spcBef>
                          <a:spcPts val="0"/>
                        </a:spcBef>
                        <a:spcAft>
                          <a:spcPts val="0"/>
                        </a:spcAft>
                      </a:pPr>
                      <a:r>
                        <a:rPr lang="en-US" sz="1400" dirty="0">
                          <a:effectLst/>
                        </a:rPr>
                        <a:t>   Major bleeding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0.9%</a:t>
                      </a: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2.05%</a:t>
                      </a: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a:t>
                      </a: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3.7%</a:t>
                      </a: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1.04%</a:t>
                      </a:r>
                    </a:p>
                  </a:txBody>
                  <a:tcPr marL="19155" marR="19155" marT="0" marB="0" anchor="ctr"/>
                </a:tc>
                <a:extLst>
                  <a:ext uri="{0D108BD9-81ED-4DB2-BD59-A6C34878D82A}">
                    <a16:rowId xmlns:a16="http://schemas.microsoft.com/office/drawing/2014/main" val="4091298300"/>
                  </a:ext>
                </a:extLst>
              </a:tr>
              <a:tr h="191838">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rPr>
                        <a:t>   Pericardial effusion</a:t>
                      </a:r>
                      <a:r>
                        <a:rPr lang="en-US" sz="1400" kern="1200" baseline="30000" dirty="0">
                          <a:solidFill>
                            <a:schemeClr val="dk1"/>
                          </a:solidFill>
                          <a:effectLst/>
                        </a:rPr>
                        <a:t>*</a:t>
                      </a:r>
                      <a:endParaRPr lang="en-US" sz="1400" kern="1200" baseline="30000" dirty="0">
                        <a:solidFill>
                          <a:schemeClr val="dk1"/>
                        </a:solidFill>
                        <a:effectLst/>
                        <a:latin typeface="+mn-lt"/>
                        <a:ea typeface="+mn-ea"/>
                        <a:cs typeface="+mn-cs"/>
                      </a:endParaRP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0.3%</a:t>
                      </a: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1.23%</a:t>
                      </a: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0.0%</a:t>
                      </a: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1.0%</a:t>
                      </a: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0.38%</a:t>
                      </a:r>
                    </a:p>
                  </a:txBody>
                  <a:tcPr marL="19155" marR="19155" marT="0" marB="0" anchor="ctr"/>
                </a:tc>
                <a:extLst>
                  <a:ext uri="{0D108BD9-81ED-4DB2-BD59-A6C34878D82A}">
                    <a16:rowId xmlns:a16="http://schemas.microsoft.com/office/drawing/2014/main" val="3204297973"/>
                  </a:ext>
                </a:extLst>
              </a:tr>
              <a:tr h="191838">
                <a:tc>
                  <a:txBody>
                    <a:bodyPr/>
                    <a:lstStyle/>
                    <a:p>
                      <a:pPr marL="0" marR="0">
                        <a:lnSpc>
                          <a:spcPct val="100000"/>
                        </a:lnSpc>
                        <a:spcBef>
                          <a:spcPts val="0"/>
                        </a:spcBef>
                        <a:spcAft>
                          <a:spcPts val="0"/>
                        </a:spcAft>
                      </a:pPr>
                      <a:r>
                        <a:rPr lang="en-US" sz="1400" b="1" i="1" dirty="0">
                          <a:effectLst/>
                        </a:rPr>
                        <a:t>1-Year Outcomes</a:t>
                      </a:r>
                      <a:endParaRPr lang="en-US" sz="14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1340963774"/>
                  </a:ext>
                </a:extLst>
              </a:tr>
              <a:tr h="191838">
                <a:tc>
                  <a:txBody>
                    <a:bodyPr/>
                    <a:lstStyle/>
                    <a:p>
                      <a:pPr marL="0" marR="0">
                        <a:lnSpc>
                          <a:spcPct val="100000"/>
                        </a:lnSpc>
                        <a:spcBef>
                          <a:spcPts val="0"/>
                        </a:spcBef>
                        <a:spcAft>
                          <a:spcPts val="0"/>
                        </a:spcAft>
                      </a:pPr>
                      <a:r>
                        <a:rPr lang="en-US" sz="1400" dirty="0">
                          <a:effectLst/>
                        </a:rPr>
                        <a:t>   All death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9.8%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dirty="0">
                          <a:effectLst/>
                        </a:rPr>
                        <a:t>6.6%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10.8%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8.3%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645381518"/>
                  </a:ext>
                </a:extLst>
              </a:tr>
              <a:tr h="191838">
                <a:tc>
                  <a:txBody>
                    <a:bodyPr/>
                    <a:lstStyle/>
                    <a:p>
                      <a:pPr marL="0" marR="0">
                        <a:lnSpc>
                          <a:spcPct val="100000"/>
                        </a:lnSpc>
                        <a:spcBef>
                          <a:spcPts val="0"/>
                        </a:spcBef>
                        <a:spcAft>
                          <a:spcPts val="0"/>
                        </a:spcAft>
                      </a:pPr>
                      <a:r>
                        <a:rPr lang="en-US" sz="1400" dirty="0">
                          <a:effectLst/>
                        </a:rPr>
                        <a:t>   All stroke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1.1%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2.1%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dirty="0">
                          <a:effectLst/>
                        </a:rPr>
                        <a:t>2.6%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2.0%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2515372925"/>
                  </a:ext>
                </a:extLst>
              </a:tr>
              <a:tr h="191838">
                <a:tc>
                  <a:txBody>
                    <a:bodyPr/>
                    <a:lstStyle/>
                    <a:p>
                      <a:pPr marL="0" marR="0">
                        <a:lnSpc>
                          <a:spcPct val="100000"/>
                        </a:lnSpc>
                        <a:spcBef>
                          <a:spcPts val="0"/>
                        </a:spcBef>
                        <a:spcAft>
                          <a:spcPts val="0"/>
                        </a:spcAft>
                      </a:pPr>
                      <a:r>
                        <a:rPr lang="en-US" sz="1400" dirty="0">
                          <a:effectLst/>
                        </a:rPr>
                        <a:t>   Major bleeding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2.6%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6.9%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7.9%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dirty="0">
                          <a:effectLst/>
                        </a:rPr>
                        <a:t>6.7%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905503157"/>
                  </a:ext>
                </a:extLst>
              </a:tr>
              <a:tr h="191838">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rPr>
                        <a:t>   Pericardial effusion</a:t>
                      </a:r>
                      <a:r>
                        <a:rPr lang="en-US" sz="1400" kern="1200" baseline="30000" dirty="0">
                          <a:solidFill>
                            <a:schemeClr val="dk1"/>
                          </a:solidFill>
                          <a:effectLst/>
                        </a:rPr>
                        <a:t>*</a:t>
                      </a:r>
                      <a:endParaRPr lang="en-US" sz="1400" kern="1200" baseline="30000" dirty="0">
                        <a:solidFill>
                          <a:schemeClr val="dk1"/>
                        </a:solidFill>
                        <a:effectLst/>
                        <a:latin typeface="+mn-lt"/>
                        <a:ea typeface="+mn-ea"/>
                        <a:cs typeface="+mn-cs"/>
                      </a:endParaRPr>
                    </a:p>
                  </a:txBody>
                  <a:tcPr marL="19155" marR="191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Not reported</a:t>
                      </a:r>
                      <a:endPar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Not reported</a:t>
                      </a:r>
                      <a:endPar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kern="1200">
                          <a:solidFill>
                            <a:schemeClr val="dk1"/>
                          </a:solidFill>
                          <a:effectLst/>
                          <a:latin typeface="+mn-lt"/>
                          <a:ea typeface="+mn-ea"/>
                          <a:cs typeface="+mn-cs"/>
                        </a:rPr>
                        <a:t>1.0%</a:t>
                      </a: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n-lt"/>
                          <a:ea typeface="+mn-ea"/>
                          <a:cs typeface="+mn-cs"/>
                        </a:rPr>
                        <a:t>1.0%</a:t>
                      </a: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0.7%</a:t>
                      </a:r>
                    </a:p>
                  </a:txBody>
                  <a:tcPr marL="0" marR="0" marT="0" marB="0" anchor="ctr"/>
                </a:tc>
                <a:extLst>
                  <a:ext uri="{0D108BD9-81ED-4DB2-BD59-A6C34878D82A}">
                    <a16:rowId xmlns:a16="http://schemas.microsoft.com/office/drawing/2014/main" val="527075517"/>
                  </a:ext>
                </a:extLst>
              </a:tr>
            </a:tbl>
          </a:graphicData>
        </a:graphic>
      </p:graphicFrame>
      <p:sp>
        <p:nvSpPr>
          <p:cNvPr id="6" name="TextBox 5">
            <a:extLst>
              <a:ext uri="{FF2B5EF4-FFF2-40B4-BE49-F238E27FC236}">
                <a16:creationId xmlns:a16="http://schemas.microsoft.com/office/drawing/2014/main" id="{26C0D9C2-38E9-445F-A299-774171140147}"/>
              </a:ext>
            </a:extLst>
          </p:cNvPr>
          <p:cNvSpPr txBox="1"/>
          <p:nvPr/>
        </p:nvSpPr>
        <p:spPr>
          <a:xfrm>
            <a:off x="0" y="4729217"/>
            <a:ext cx="5447325" cy="404919"/>
          </a:xfrm>
          <a:prstGeom prst="rect">
            <a:avLst/>
          </a:prstGeom>
          <a:noFill/>
        </p:spPr>
        <p:txBody>
          <a:bodyPr wrap="none" rtlCol="0">
            <a:spAutoFit/>
          </a:bodyPr>
          <a:lstStyle/>
          <a:p>
            <a:pPr>
              <a:lnSpc>
                <a:spcPts val="800"/>
              </a:lnSpc>
            </a:pPr>
            <a:r>
              <a:rPr lang="en-US" sz="900" dirty="0">
                <a:solidFill>
                  <a:schemeClr val="bg1"/>
                </a:solidFill>
              </a:rPr>
              <a:t>1. Boersma et al </a:t>
            </a:r>
            <a:r>
              <a:rPr lang="en-US" sz="900" b="0" i="0" u="none" strike="noStrike" baseline="0" dirty="0">
                <a:solidFill>
                  <a:schemeClr val="bg1"/>
                </a:solidFill>
              </a:rPr>
              <a:t>Heart Rhythm. 2017; 14 (9): 1302-1308; </a:t>
            </a:r>
            <a:r>
              <a:rPr lang="en-US" sz="900" dirty="0">
                <a:solidFill>
                  <a:schemeClr val="bg1"/>
                </a:solidFill>
              </a:rPr>
              <a:t>2. Price et al JACC:CI 2022 15 (21): 2115-2123; </a:t>
            </a:r>
          </a:p>
          <a:p>
            <a:pPr>
              <a:lnSpc>
                <a:spcPts val="800"/>
              </a:lnSpc>
            </a:pPr>
            <a:r>
              <a:rPr lang="en-US" sz="900" dirty="0">
                <a:solidFill>
                  <a:schemeClr val="bg1"/>
                </a:solidFill>
              </a:rPr>
              <a:t>3. Price et al JACC CI 2022 15(7): 741–750; 4. Kar et al Circulation. 2021; 143:1754–1762; 5. Doshi et al HRS 2020; </a:t>
            </a:r>
          </a:p>
          <a:p>
            <a:pPr>
              <a:lnSpc>
                <a:spcPts val="800"/>
              </a:lnSpc>
            </a:pPr>
            <a:r>
              <a:rPr lang="en-US" sz="900" dirty="0">
                <a:solidFill>
                  <a:schemeClr val="bg1"/>
                </a:solidFill>
              </a:rPr>
              <a:t>6. Betts et al EHRA 2022; 7. Betts et al accepted for publication *requiring intervention</a:t>
            </a:r>
          </a:p>
        </p:txBody>
      </p:sp>
    </p:spTree>
    <p:extLst>
      <p:ext uri="{BB962C8B-B14F-4D97-AF65-F5344CB8AC3E}">
        <p14:creationId xmlns:p14="http://schemas.microsoft.com/office/powerpoint/2010/main" val="279425685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F5D7-ED28-415F-8FA9-ABC296F7F10E}"/>
              </a:ext>
            </a:extLst>
          </p:cNvPr>
          <p:cNvSpPr>
            <a:spLocks noGrp="1"/>
          </p:cNvSpPr>
          <p:nvPr>
            <p:ph type="title"/>
          </p:nvPr>
        </p:nvSpPr>
        <p:spPr>
          <a:xfrm>
            <a:off x="1740022" y="0"/>
            <a:ext cx="6946777" cy="857250"/>
          </a:xfrm>
        </p:spPr>
        <p:txBody>
          <a:bodyPr>
            <a:normAutofit/>
          </a:bodyPr>
          <a:lstStyle/>
          <a:p>
            <a:r>
              <a:rPr lang="en-US" sz="4000"/>
              <a:t>Summary &amp; Conclusions</a:t>
            </a:r>
          </a:p>
        </p:txBody>
      </p:sp>
      <p:sp>
        <p:nvSpPr>
          <p:cNvPr id="4" name="Content Placeholder 2">
            <a:extLst>
              <a:ext uri="{FF2B5EF4-FFF2-40B4-BE49-F238E27FC236}">
                <a16:creationId xmlns:a16="http://schemas.microsoft.com/office/drawing/2014/main" id="{55C28676-A82C-4037-B305-11EF5C7EF98D}"/>
              </a:ext>
            </a:extLst>
          </p:cNvPr>
          <p:cNvSpPr>
            <a:spLocks noGrp="1"/>
          </p:cNvSpPr>
          <p:nvPr>
            <p:ph idx="1"/>
          </p:nvPr>
        </p:nvSpPr>
        <p:spPr>
          <a:xfrm>
            <a:off x="97653" y="976544"/>
            <a:ext cx="9046347" cy="3693110"/>
          </a:xfrm>
        </p:spPr>
        <p:txBody>
          <a:bodyPr>
            <a:noAutofit/>
          </a:bodyPr>
          <a:lstStyle/>
          <a:p>
            <a:pPr marL="230188" indent="-230188"/>
            <a:r>
              <a:rPr lang="en-US" sz="1800" dirty="0"/>
              <a:t>This SURPASS registry showed that WATCHMAN FLX implantation can be accomplished safely with clinical outcomes similar to pivotal trials (at 30 days and 1 year) in a large number of patients (&gt;60,000) at large number of sites (743) by large number of operators (2384).</a:t>
            </a:r>
          </a:p>
          <a:p>
            <a:pPr marL="230188" indent="-230188"/>
            <a:r>
              <a:rPr lang="en-US" sz="1800" dirty="0"/>
              <a:t>These data provide benchmarks for success and complications</a:t>
            </a:r>
          </a:p>
          <a:p>
            <a:pPr marL="400050" lvl="1" indent="0">
              <a:buNone/>
            </a:pPr>
            <a:r>
              <a:rPr lang="en-US" sz="1800" dirty="0"/>
              <a:t>In-Hospital outcomes </a:t>
            </a:r>
          </a:p>
          <a:p>
            <a:pPr marL="400050" lvl="1" indent="0">
              <a:buNone/>
            </a:pPr>
            <a:r>
              <a:rPr lang="en-US" sz="1800" dirty="0"/>
              <a:t>	Death 0.10%, stroke 0.09%, and pericardial effusion req intervention 0.38%</a:t>
            </a:r>
          </a:p>
          <a:p>
            <a:pPr marL="400050" lvl="1" indent="0">
              <a:buNone/>
            </a:pPr>
            <a:r>
              <a:rPr lang="en-US" sz="1800" dirty="0"/>
              <a:t>	High rates of complete seal: </a:t>
            </a:r>
            <a:r>
              <a:rPr lang="en-US" sz="1800" dirty="0">
                <a:solidFill>
                  <a:prstClr val="black"/>
                </a:solidFill>
              </a:rPr>
              <a:t>96% with leak&lt;3mm, 84% with no leak</a:t>
            </a:r>
            <a:endParaRPr lang="en-US" sz="1800" dirty="0"/>
          </a:p>
          <a:p>
            <a:pPr marL="400050" lvl="1" indent="0">
              <a:buNone/>
            </a:pPr>
            <a:r>
              <a:rPr lang="en-US" sz="1800" dirty="0">
                <a:effectLst/>
              </a:rPr>
              <a:t>1-year outcomes</a:t>
            </a:r>
          </a:p>
          <a:p>
            <a:pPr marL="800100" lvl="2" indent="0">
              <a:buNone/>
            </a:pPr>
            <a:r>
              <a:rPr lang="en-US" sz="1800" dirty="0">
                <a:effectLst/>
              </a:rPr>
              <a:t>	Stroke (1.6%) and ischemic stroke (1.2%), mortality (8.3%) and major bleeding (6.7%) </a:t>
            </a:r>
          </a:p>
          <a:p>
            <a:r>
              <a:rPr lang="en-US" sz="1800" dirty="0">
                <a:solidFill>
                  <a:prstClr val="black"/>
                </a:solidFill>
              </a:rPr>
              <a:t>Although overall outcomes were similar in women and men; mortality was higher in men than women whereas women experienced more major bleeding and pericardial effusion requiring intervention within 1 year</a:t>
            </a:r>
            <a:endParaRPr kumimoji="0" lang="en-US" sz="18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03525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1817-7222-446B-8549-F7D89ABDA8FE}"/>
              </a:ext>
            </a:extLst>
          </p:cNvPr>
          <p:cNvSpPr>
            <a:spLocks noGrp="1"/>
          </p:cNvSpPr>
          <p:nvPr>
            <p:ph type="title"/>
          </p:nvPr>
        </p:nvSpPr>
        <p:spPr/>
        <p:txBody>
          <a:bodyPr>
            <a:normAutofit/>
          </a:bodyPr>
          <a:lstStyle/>
          <a:p>
            <a:r>
              <a:rPr lang="en-US" sz="4000"/>
              <a:t>Comparison to Prior Studies</a:t>
            </a:r>
          </a:p>
        </p:txBody>
      </p:sp>
      <p:graphicFrame>
        <p:nvGraphicFramePr>
          <p:cNvPr id="4" name="Table 3">
            <a:extLst>
              <a:ext uri="{FF2B5EF4-FFF2-40B4-BE49-F238E27FC236}">
                <a16:creationId xmlns:a16="http://schemas.microsoft.com/office/drawing/2014/main" id="{45632003-31ED-45A1-9F89-D99D7C144FB6}"/>
              </a:ext>
            </a:extLst>
          </p:cNvPr>
          <p:cNvGraphicFramePr>
            <a:graphicFrameLocks noGrp="1"/>
          </p:cNvGraphicFramePr>
          <p:nvPr>
            <p:extLst>
              <p:ext uri="{D42A27DB-BD31-4B8C-83A1-F6EECF244321}">
                <p14:modId xmlns:p14="http://schemas.microsoft.com/office/powerpoint/2010/main" val="1827174316"/>
              </p:ext>
            </p:extLst>
          </p:nvPr>
        </p:nvGraphicFramePr>
        <p:xfrm>
          <a:off x="137160" y="1104956"/>
          <a:ext cx="8936935" cy="3486018"/>
        </p:xfrm>
        <a:graphic>
          <a:graphicData uri="http://schemas.openxmlformats.org/drawingml/2006/table">
            <a:tbl>
              <a:tblPr bandRow="1">
                <a:tableStyleId>{6E25E649-3F16-4E02-A733-19D2CDBF48F0}</a:tableStyleId>
              </a:tblPr>
              <a:tblGrid>
                <a:gridCol w="1645920">
                  <a:extLst>
                    <a:ext uri="{9D8B030D-6E8A-4147-A177-3AD203B41FA5}">
                      <a16:colId xmlns:a16="http://schemas.microsoft.com/office/drawing/2014/main" val="2452265626"/>
                    </a:ext>
                  </a:extLst>
                </a:gridCol>
                <a:gridCol w="1645920">
                  <a:extLst>
                    <a:ext uri="{9D8B030D-6E8A-4147-A177-3AD203B41FA5}">
                      <a16:colId xmlns:a16="http://schemas.microsoft.com/office/drawing/2014/main" val="1129636312"/>
                    </a:ext>
                  </a:extLst>
                </a:gridCol>
                <a:gridCol w="1554480">
                  <a:extLst>
                    <a:ext uri="{9D8B030D-6E8A-4147-A177-3AD203B41FA5}">
                      <a16:colId xmlns:a16="http://schemas.microsoft.com/office/drawing/2014/main" val="3517699640"/>
                    </a:ext>
                  </a:extLst>
                </a:gridCol>
                <a:gridCol w="1554480">
                  <a:extLst>
                    <a:ext uri="{9D8B030D-6E8A-4147-A177-3AD203B41FA5}">
                      <a16:colId xmlns:a16="http://schemas.microsoft.com/office/drawing/2014/main" val="2275764263"/>
                    </a:ext>
                  </a:extLst>
                </a:gridCol>
                <a:gridCol w="1188720">
                  <a:extLst>
                    <a:ext uri="{9D8B030D-6E8A-4147-A177-3AD203B41FA5}">
                      <a16:colId xmlns:a16="http://schemas.microsoft.com/office/drawing/2014/main" val="2384474093"/>
                    </a:ext>
                  </a:extLst>
                </a:gridCol>
                <a:gridCol w="1347415">
                  <a:extLst>
                    <a:ext uri="{9D8B030D-6E8A-4147-A177-3AD203B41FA5}">
                      <a16:colId xmlns:a16="http://schemas.microsoft.com/office/drawing/2014/main" val="883487376"/>
                    </a:ext>
                  </a:extLst>
                </a:gridCol>
              </a:tblGrid>
              <a:tr h="294928">
                <a:tc>
                  <a:txBody>
                    <a:bodyPr/>
                    <a:lstStyle/>
                    <a:p>
                      <a:pPr marL="0" marR="0">
                        <a:lnSpc>
                          <a:spcPct val="100000"/>
                        </a:lnSpc>
                        <a:spcBef>
                          <a:spcPts val="0"/>
                        </a:spcBef>
                        <a:spcAft>
                          <a:spcPts val="0"/>
                        </a:spcAft>
                      </a:pPr>
                      <a:r>
                        <a:rPr lang="en-US" sz="1200">
                          <a:solidFill>
                            <a:schemeClr val="bg1"/>
                          </a:solidFill>
                          <a:effectLst/>
                        </a:rPr>
                        <a:t> </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solidFill>
                      <a:srgbClr val="003EA5"/>
                    </a:solidFill>
                  </a:tcPr>
                </a:tc>
                <a:tc gridSpan="2">
                  <a:txBody>
                    <a:bodyPr/>
                    <a:lstStyle/>
                    <a:p>
                      <a:pPr marL="0" marR="0" algn="ctr">
                        <a:lnSpc>
                          <a:spcPct val="100000"/>
                        </a:lnSpc>
                        <a:spcBef>
                          <a:spcPts val="0"/>
                        </a:spcBef>
                        <a:spcAft>
                          <a:spcPts val="0"/>
                        </a:spcAft>
                      </a:pPr>
                      <a:r>
                        <a:rPr lang="en-US" sz="1600" b="1">
                          <a:solidFill>
                            <a:schemeClr val="bg1"/>
                          </a:solidFill>
                          <a:effectLst/>
                        </a:rPr>
                        <a:t>WATCHMAN 2.5 Registries</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chemeClr val="bg1"/>
                      </a:solidFill>
                      <a:prstDash val="dash"/>
                      <a:round/>
                      <a:headEnd type="none" w="med" len="med"/>
                      <a:tailEnd type="none" w="med" len="med"/>
                    </a:lnR>
                    <a:solidFill>
                      <a:srgbClr val="003EA5"/>
                    </a:solidFill>
                  </a:tcPr>
                </a:tc>
                <a:tc hMerge="1">
                  <a:txBody>
                    <a:bodyPr/>
                    <a:lstStyle/>
                    <a:p>
                      <a:endParaRPr lang="en-US"/>
                    </a:p>
                  </a:txBody>
                  <a:tcPr/>
                </a:tc>
                <a:tc gridSpan="3">
                  <a:txBody>
                    <a:bodyPr/>
                    <a:lstStyle/>
                    <a:p>
                      <a:pPr marL="0" marR="0" algn="ctr">
                        <a:lnSpc>
                          <a:spcPct val="100000"/>
                        </a:lnSpc>
                        <a:spcBef>
                          <a:spcPts val="0"/>
                        </a:spcBef>
                        <a:spcAft>
                          <a:spcPts val="0"/>
                        </a:spcAft>
                      </a:pPr>
                      <a:r>
                        <a:rPr lang="en-US" sz="1600" b="1">
                          <a:solidFill>
                            <a:schemeClr val="bg1"/>
                          </a:solidFill>
                          <a:effectLst/>
                        </a:rPr>
                        <a:t>WATCHMAN FLX Studies</a:t>
                      </a:r>
                    </a:p>
                  </a:txBody>
                  <a:tcPr marL="19155" marR="19155" marT="0" marB="0" anchor="ctr">
                    <a:lnL w="12700" cap="flat" cmpd="sng" algn="ctr">
                      <a:solidFill>
                        <a:schemeClr val="bg1"/>
                      </a:solidFill>
                      <a:prstDash val="dash"/>
                      <a:round/>
                      <a:headEnd type="none" w="med" len="med"/>
                      <a:tailEnd type="none" w="med" len="med"/>
                    </a:lnL>
                    <a:solidFill>
                      <a:srgbClr val="003EA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657878"/>
                  </a:ext>
                </a:extLst>
              </a:tr>
              <a:tr h="620070">
                <a:tc>
                  <a:txBody>
                    <a:bodyPr/>
                    <a:lstStyle/>
                    <a:p>
                      <a:pPr marL="0" marR="0">
                        <a:lnSpc>
                          <a:spcPct val="100000"/>
                        </a:lnSpc>
                        <a:spcBef>
                          <a:spcPts val="0"/>
                        </a:spcBef>
                        <a:spcAft>
                          <a:spcPts val="0"/>
                        </a:spcAft>
                      </a:pPr>
                      <a:r>
                        <a:rPr lang="en-US" sz="1200">
                          <a:solidFill>
                            <a:schemeClr val="bg1"/>
                          </a:solidFill>
                          <a:effectLst/>
                        </a:rPr>
                        <a:t> </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solidFill>
                      <a:srgbClr val="003EA5"/>
                    </a:solidFill>
                  </a:tcPr>
                </a:tc>
                <a:tc>
                  <a:txBody>
                    <a:bodyPr/>
                    <a:lstStyle/>
                    <a:p>
                      <a:pPr marL="0" marR="0" algn="ctr">
                        <a:lnSpc>
                          <a:spcPct val="100000"/>
                        </a:lnSpc>
                        <a:spcBef>
                          <a:spcPts val="0"/>
                        </a:spcBef>
                        <a:spcAft>
                          <a:spcPts val="0"/>
                        </a:spcAft>
                      </a:pPr>
                      <a:r>
                        <a:rPr lang="en-US" sz="1600" b="1">
                          <a:solidFill>
                            <a:schemeClr val="bg1"/>
                          </a:solidFill>
                          <a:effectLst/>
                        </a:rPr>
                        <a:t>EWOLUTION</a:t>
                      </a:r>
                      <a:r>
                        <a:rPr lang="en-US" sz="1600" b="1" baseline="30000">
                          <a:solidFill>
                            <a:schemeClr val="bg1"/>
                          </a:solidFill>
                          <a:effectLst/>
                        </a:rPr>
                        <a:t>1</a:t>
                      </a:r>
                      <a:br>
                        <a:rPr lang="en-US" sz="1600" b="1">
                          <a:solidFill>
                            <a:schemeClr val="bg1"/>
                          </a:solidFill>
                          <a:effectLst/>
                        </a:rPr>
                      </a:br>
                      <a:r>
                        <a:rPr lang="en-US" sz="1600" b="1">
                          <a:solidFill>
                            <a:schemeClr val="bg1"/>
                          </a:solidFill>
                          <a:effectLst/>
                        </a:rPr>
                        <a:t>(N=1025)</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solidFill>
                      <a:srgbClr val="003EA5"/>
                    </a:solidFill>
                  </a:tcPr>
                </a:tc>
                <a:tc>
                  <a:txBody>
                    <a:bodyPr/>
                    <a:lstStyle/>
                    <a:p>
                      <a:pPr marL="0" marR="0" algn="ctr">
                        <a:lnSpc>
                          <a:spcPct val="100000"/>
                        </a:lnSpc>
                        <a:spcBef>
                          <a:spcPts val="0"/>
                        </a:spcBef>
                        <a:spcAft>
                          <a:spcPts val="0"/>
                        </a:spcAft>
                      </a:pPr>
                      <a:r>
                        <a:rPr lang="en-US" sz="1600" b="1">
                          <a:solidFill>
                            <a:schemeClr val="bg1"/>
                          </a:solidFill>
                          <a:effectLst/>
                        </a:rPr>
                        <a:t>NCDR Registry</a:t>
                      </a:r>
                      <a:r>
                        <a:rPr lang="en-US" sz="1600" b="1" baseline="30000">
                          <a:solidFill>
                            <a:schemeClr val="bg1"/>
                          </a:solidFill>
                          <a:effectLst/>
                        </a:rPr>
                        <a:t>2</a:t>
                      </a:r>
                      <a:br>
                        <a:rPr lang="en-US" sz="1600" b="1">
                          <a:solidFill>
                            <a:schemeClr val="bg1"/>
                          </a:solidFill>
                          <a:effectLst/>
                        </a:rPr>
                      </a:br>
                      <a:r>
                        <a:rPr lang="en-US" sz="1600" b="1">
                          <a:solidFill>
                            <a:schemeClr val="bg1"/>
                          </a:solidFill>
                          <a:effectLst/>
                        </a:rPr>
                        <a:t>(N=36,681)</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chemeClr val="bg1"/>
                      </a:solidFill>
                      <a:prstDash val="dash"/>
                      <a:round/>
                      <a:headEnd type="none" w="med" len="med"/>
                      <a:tailEnd type="none" w="med" len="med"/>
                    </a:lnR>
                    <a:solidFill>
                      <a:srgbClr val="003EA5"/>
                    </a:solidFill>
                  </a:tcPr>
                </a:tc>
                <a:tc>
                  <a:txBody>
                    <a:bodyPr/>
                    <a:lstStyle/>
                    <a:p>
                      <a:pPr marL="0" marR="0" algn="ctr">
                        <a:lnSpc>
                          <a:spcPct val="100000"/>
                        </a:lnSpc>
                        <a:spcBef>
                          <a:spcPts val="0"/>
                        </a:spcBef>
                        <a:spcAft>
                          <a:spcPts val="0"/>
                        </a:spcAft>
                      </a:pPr>
                      <a:r>
                        <a:rPr lang="en-US" sz="1600" b="1">
                          <a:solidFill>
                            <a:schemeClr val="bg1"/>
                          </a:solidFill>
                          <a:effectLst/>
                        </a:rPr>
                        <a:t>PINNACLE FLX</a:t>
                      </a:r>
                      <a:r>
                        <a:rPr lang="en-US" sz="1600" b="1" baseline="30000">
                          <a:solidFill>
                            <a:schemeClr val="bg1"/>
                          </a:solidFill>
                          <a:effectLst/>
                        </a:rPr>
                        <a:t>3</a:t>
                      </a:r>
                      <a:br>
                        <a:rPr lang="en-US" sz="1600" b="1">
                          <a:solidFill>
                            <a:schemeClr val="bg1"/>
                          </a:solidFill>
                          <a:effectLst/>
                        </a:rPr>
                      </a:br>
                      <a:r>
                        <a:rPr lang="en-US" sz="1600" b="1">
                          <a:solidFill>
                            <a:schemeClr val="bg1"/>
                          </a:solidFill>
                          <a:effectLst/>
                        </a:rPr>
                        <a:t>(N=400)</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chemeClr val="bg1"/>
                      </a:solidFill>
                      <a:prstDash val="dash"/>
                      <a:round/>
                      <a:headEnd type="none" w="med" len="med"/>
                      <a:tailEnd type="none" w="med" len="med"/>
                    </a:lnL>
                    <a:solidFill>
                      <a:srgbClr val="003EA5"/>
                    </a:solidFill>
                  </a:tcPr>
                </a:tc>
                <a:tc>
                  <a:txBody>
                    <a:bodyPr/>
                    <a:lstStyle/>
                    <a:p>
                      <a:pPr marL="0" marR="0" algn="ctr">
                        <a:lnSpc>
                          <a:spcPct val="100000"/>
                        </a:lnSpc>
                        <a:spcBef>
                          <a:spcPts val="0"/>
                        </a:spcBef>
                        <a:spcAft>
                          <a:spcPts val="0"/>
                        </a:spcAft>
                      </a:pPr>
                      <a:r>
                        <a:rPr lang="en-US" sz="1600" b="1">
                          <a:solidFill>
                            <a:schemeClr val="bg1"/>
                          </a:solidFill>
                          <a:effectLst/>
                        </a:rPr>
                        <a:t>FLXiblity</a:t>
                      </a:r>
                      <a:r>
                        <a:rPr lang="en-US" sz="1600" b="1" baseline="30000">
                          <a:solidFill>
                            <a:schemeClr val="bg1"/>
                          </a:solidFill>
                          <a:effectLst/>
                        </a:rPr>
                        <a:t>4</a:t>
                      </a:r>
                      <a:br>
                        <a:rPr lang="en-US" sz="1600" b="1">
                          <a:solidFill>
                            <a:schemeClr val="bg1"/>
                          </a:solidFill>
                          <a:effectLst/>
                        </a:rPr>
                      </a:br>
                      <a:r>
                        <a:rPr lang="en-US" sz="1600" b="1">
                          <a:solidFill>
                            <a:schemeClr val="bg1"/>
                          </a:solidFill>
                          <a:effectLst/>
                        </a:rPr>
                        <a:t>(N=300)</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solidFill>
                      <a:srgbClr val="003EA5"/>
                    </a:solidFill>
                  </a:tcPr>
                </a:tc>
                <a:tc>
                  <a:txBody>
                    <a:bodyPr/>
                    <a:lstStyle/>
                    <a:p>
                      <a:pPr marL="0" marR="0" algn="ctr">
                        <a:lnSpc>
                          <a:spcPct val="100000"/>
                        </a:lnSpc>
                        <a:spcBef>
                          <a:spcPts val="0"/>
                        </a:spcBef>
                        <a:spcAft>
                          <a:spcPts val="0"/>
                        </a:spcAft>
                      </a:pPr>
                      <a:r>
                        <a:rPr lang="en-US" sz="1600" b="1">
                          <a:solidFill>
                            <a:schemeClr val="bg1"/>
                          </a:solidFill>
                          <a:effectLst/>
                        </a:rPr>
                        <a:t> SURPASS</a:t>
                      </a:r>
                    </a:p>
                    <a:p>
                      <a:pPr marL="0" marR="0" algn="ctr">
                        <a:lnSpc>
                          <a:spcPct val="100000"/>
                        </a:lnSpc>
                        <a:spcBef>
                          <a:spcPts val="0"/>
                        </a:spcBef>
                        <a:spcAft>
                          <a:spcPts val="0"/>
                        </a:spcAft>
                      </a:pPr>
                      <a:r>
                        <a:rPr lang="en-US" sz="1600" b="1">
                          <a:solidFill>
                            <a:schemeClr val="bg1"/>
                          </a:solidFill>
                          <a:effectLst/>
                        </a:rPr>
                        <a:t>(N=66,894)</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3EA5"/>
                    </a:solidFill>
                  </a:tcPr>
                </a:tc>
                <a:extLst>
                  <a:ext uri="{0D108BD9-81ED-4DB2-BD59-A6C34878D82A}">
                    <a16:rowId xmlns:a16="http://schemas.microsoft.com/office/drawing/2014/main" val="3698398147"/>
                  </a:ext>
                </a:extLst>
              </a:tr>
              <a:tr h="258062">
                <a:tc>
                  <a:txBody>
                    <a:bodyPr/>
                    <a:lstStyle/>
                    <a:p>
                      <a:pPr marL="0" marR="0">
                        <a:lnSpc>
                          <a:spcPct val="100000"/>
                        </a:lnSpc>
                        <a:spcBef>
                          <a:spcPts val="0"/>
                        </a:spcBef>
                        <a:spcAft>
                          <a:spcPts val="0"/>
                        </a:spcAft>
                      </a:pPr>
                      <a:r>
                        <a:rPr lang="en-US" sz="1400">
                          <a:effectLst/>
                        </a:rPr>
                        <a:t>Mean age, years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73 ± 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76 ± 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74 ± 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75 ± 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76 ± 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599954438"/>
                  </a:ext>
                </a:extLst>
              </a:tr>
              <a:tr h="258062">
                <a:tc>
                  <a:txBody>
                    <a:bodyPr/>
                    <a:lstStyle/>
                    <a:p>
                      <a:pPr marL="0" marR="0">
                        <a:lnSpc>
                          <a:spcPct val="100000"/>
                        </a:lnSpc>
                        <a:spcBef>
                          <a:spcPts val="0"/>
                        </a:spcBef>
                        <a:spcAft>
                          <a:spcPts val="0"/>
                        </a:spcAft>
                      </a:pPr>
                      <a:r>
                        <a:rPr lang="en-US" sz="1400">
                          <a:effectLst/>
                        </a:rPr>
                        <a:t>Female sex</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41.1%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38%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3122495712"/>
                  </a:ext>
                </a:extLst>
              </a:tr>
              <a:tr h="258062">
                <a:tc>
                  <a:txBody>
                    <a:bodyPr/>
                    <a:lstStyle/>
                    <a:p>
                      <a:pPr marL="0" marR="0">
                        <a:lnSpc>
                          <a:spcPct val="100000"/>
                        </a:lnSpc>
                        <a:spcBef>
                          <a:spcPts val="0"/>
                        </a:spcBef>
                        <a:spcAft>
                          <a:spcPts val="0"/>
                        </a:spcAft>
                      </a:pPr>
                      <a:r>
                        <a:rPr lang="en-US" sz="1400">
                          <a:effectLst/>
                        </a:rPr>
                        <a:t>CHA</a:t>
                      </a:r>
                      <a:r>
                        <a:rPr lang="en-US" sz="1400" baseline="-25000">
                          <a:effectLst/>
                        </a:rPr>
                        <a:t>2</a:t>
                      </a:r>
                      <a:r>
                        <a:rPr lang="en-US" sz="1400">
                          <a:effectLst/>
                        </a:rPr>
                        <a:t>DS</a:t>
                      </a:r>
                      <a:r>
                        <a:rPr lang="en-US" sz="1400" baseline="-25000">
                          <a:effectLst/>
                        </a:rPr>
                        <a:t>2</a:t>
                      </a:r>
                      <a:r>
                        <a:rPr lang="en-US" sz="1400">
                          <a:effectLst/>
                        </a:rPr>
                        <a:t>-Vasc score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4.5 ± 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4.8 ± 1.5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4.2 ± 1.5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4.3 ± 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4.8 ± 1.5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596345339"/>
                  </a:ext>
                </a:extLst>
              </a:tr>
              <a:tr h="258062">
                <a:tc>
                  <a:txBody>
                    <a:bodyPr/>
                    <a:lstStyle/>
                    <a:p>
                      <a:pPr marL="0" marR="0">
                        <a:lnSpc>
                          <a:spcPct val="100000"/>
                        </a:lnSpc>
                        <a:spcBef>
                          <a:spcPts val="0"/>
                        </a:spcBef>
                        <a:spcAft>
                          <a:spcPts val="0"/>
                        </a:spcAft>
                      </a:pPr>
                      <a:r>
                        <a:rPr lang="en-US" sz="1400">
                          <a:effectLst/>
                        </a:rPr>
                        <a:t>HAS-BLED score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2.3 ± 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3.0 ± 1.1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2.0 ± 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2.6 ± 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2.4 ± 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3204297973"/>
                  </a:ext>
                </a:extLst>
              </a:tr>
              <a:tr h="258062">
                <a:tc>
                  <a:txBody>
                    <a:bodyPr/>
                    <a:lstStyle/>
                    <a:p>
                      <a:pPr marL="0" marR="0">
                        <a:lnSpc>
                          <a:spcPct val="100000"/>
                        </a:lnSpc>
                        <a:spcBef>
                          <a:spcPts val="0"/>
                        </a:spcBef>
                        <a:spcAft>
                          <a:spcPts val="0"/>
                        </a:spcAft>
                      </a:pPr>
                      <a:r>
                        <a:rPr lang="en-US" sz="1400" b="1" i="1" dirty="0">
                          <a:effectLst/>
                        </a:rPr>
                        <a:t>1-Year Outcomes</a:t>
                      </a:r>
                      <a:endParaRPr lang="en-US" sz="14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1340963774"/>
                  </a:ext>
                </a:extLst>
              </a:tr>
              <a:tr h="258062">
                <a:tc>
                  <a:txBody>
                    <a:bodyPr/>
                    <a:lstStyle/>
                    <a:p>
                      <a:pPr marL="0" marR="0">
                        <a:lnSpc>
                          <a:spcPct val="100000"/>
                        </a:lnSpc>
                        <a:spcBef>
                          <a:spcPts val="0"/>
                        </a:spcBef>
                        <a:spcAft>
                          <a:spcPts val="0"/>
                        </a:spcAft>
                      </a:pPr>
                      <a:r>
                        <a:rPr lang="en-US" sz="1400">
                          <a:effectLst/>
                        </a:rPr>
                        <a:t>   All death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9.8%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6.6%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10.8%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8.3%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645381518"/>
                  </a:ext>
                </a:extLst>
              </a:tr>
              <a:tr h="258062">
                <a:tc>
                  <a:txBody>
                    <a:bodyPr/>
                    <a:lstStyle/>
                    <a:p>
                      <a:pPr marL="0" marR="0">
                        <a:lnSpc>
                          <a:spcPct val="100000"/>
                        </a:lnSpc>
                        <a:spcBef>
                          <a:spcPts val="0"/>
                        </a:spcBef>
                        <a:spcAft>
                          <a:spcPts val="0"/>
                        </a:spcAft>
                      </a:pPr>
                      <a:r>
                        <a:rPr lang="en-US" sz="1400">
                          <a:effectLst/>
                        </a:rPr>
                        <a:t>   All stroke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1.1%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2.1%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2.6%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2.0%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2515372925"/>
                  </a:ext>
                </a:extLst>
              </a:tr>
              <a:tr h="248462">
                <a:tc>
                  <a:txBody>
                    <a:bodyPr/>
                    <a:lstStyle/>
                    <a:p>
                      <a:pPr marL="0" marR="0">
                        <a:lnSpc>
                          <a:spcPct val="100000"/>
                        </a:lnSpc>
                        <a:spcBef>
                          <a:spcPts val="0"/>
                        </a:spcBef>
                        <a:spcAft>
                          <a:spcPts val="0"/>
                        </a:spcAft>
                      </a:pPr>
                      <a:r>
                        <a:rPr lang="en-US" sz="1400" dirty="0">
                          <a:effectLst/>
                        </a:rPr>
                        <a:t>   Systemic embolism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Not reported</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0.7%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0.3%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766965581"/>
                  </a:ext>
                </a:extLst>
              </a:tr>
              <a:tr h="258062">
                <a:tc>
                  <a:txBody>
                    <a:bodyPr/>
                    <a:lstStyle/>
                    <a:p>
                      <a:pPr marL="0" marR="0">
                        <a:lnSpc>
                          <a:spcPct val="100000"/>
                        </a:lnSpc>
                        <a:spcBef>
                          <a:spcPts val="0"/>
                        </a:spcBef>
                        <a:spcAft>
                          <a:spcPts val="0"/>
                        </a:spcAft>
                      </a:pPr>
                      <a:r>
                        <a:rPr lang="en-US" sz="1400">
                          <a:effectLst/>
                        </a:rPr>
                        <a:t>   Major bleeding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2.6%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6.9%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a:effectLst/>
                        </a:rPr>
                        <a:t>7.9%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algn="ctr">
                        <a:lnSpc>
                          <a:spcPct val="100000"/>
                        </a:lnSpc>
                        <a:spcBef>
                          <a:spcPts val="0"/>
                        </a:spcBef>
                        <a:spcAft>
                          <a:spcPts val="0"/>
                        </a:spcAft>
                      </a:pPr>
                      <a:r>
                        <a:rPr lang="en-US" sz="1400">
                          <a:effectLst/>
                        </a:rPr>
                        <a:t>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algn="ctr">
                        <a:lnSpc>
                          <a:spcPct val="100000"/>
                        </a:lnSpc>
                        <a:spcBef>
                          <a:spcPts val="0"/>
                        </a:spcBef>
                        <a:spcAft>
                          <a:spcPts val="0"/>
                        </a:spcAft>
                      </a:pPr>
                      <a:r>
                        <a:rPr lang="en-US" sz="1400">
                          <a:effectLst/>
                        </a:rPr>
                        <a:t>6.7%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extLst>
                  <a:ext uri="{0D108BD9-81ED-4DB2-BD59-A6C34878D82A}">
                    <a16:rowId xmlns:a16="http://schemas.microsoft.com/office/drawing/2014/main" val="905503157"/>
                  </a:ext>
                </a:extLst>
              </a:tr>
              <a:tr h="258062">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rPr>
                        <a:t>   Pericardial effusion</a:t>
                      </a:r>
                      <a:r>
                        <a:rPr lang="en-US" sz="1400" kern="1200" baseline="30000" dirty="0">
                          <a:solidFill>
                            <a:schemeClr val="dk1"/>
                          </a:solidFill>
                          <a:effectLst/>
                        </a:rPr>
                        <a:t>*</a:t>
                      </a:r>
                      <a:endParaRPr lang="en-US" sz="1400" kern="1200" baseline="30000" dirty="0">
                        <a:solidFill>
                          <a:schemeClr val="dk1"/>
                        </a:solidFill>
                        <a:effectLst/>
                        <a:latin typeface="+mn-lt"/>
                        <a:ea typeface="+mn-ea"/>
                        <a:cs typeface="+mn-cs"/>
                      </a:endParaRPr>
                    </a:p>
                  </a:txBody>
                  <a:tcPr marL="19155" marR="191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Not reported</a:t>
                      </a:r>
                      <a:endPar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Not reported</a:t>
                      </a:r>
                      <a:endPar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19155" marR="19155" marT="0" marB="0" anchor="ctr">
                    <a:lnR w="12700" cap="flat" cmpd="sng" algn="ctr">
                      <a:solidFill>
                        <a:srgbClr val="003EA5"/>
                      </a:solidFill>
                      <a:prstDash val="dash"/>
                      <a:round/>
                      <a:headEnd type="none" w="med" len="med"/>
                      <a:tailEnd type="none" w="med" len="med"/>
                    </a:lnR>
                  </a:tcPr>
                </a:tc>
                <a:tc>
                  <a:txBody>
                    <a:bodyPr/>
                    <a:lstStyle/>
                    <a:p>
                      <a:pPr marL="0" marR="0" algn="ctr">
                        <a:lnSpc>
                          <a:spcPct val="100000"/>
                        </a:lnSpc>
                        <a:spcBef>
                          <a:spcPts val="0"/>
                        </a:spcBef>
                        <a:spcAft>
                          <a:spcPts val="0"/>
                        </a:spcAft>
                      </a:pPr>
                      <a:r>
                        <a:rPr lang="en-US" sz="1400" kern="1200">
                          <a:solidFill>
                            <a:schemeClr val="dk1"/>
                          </a:solidFill>
                          <a:effectLst/>
                          <a:latin typeface="+mn-lt"/>
                          <a:ea typeface="+mn-ea"/>
                          <a:cs typeface="+mn-cs"/>
                        </a:rPr>
                        <a:t>1.0%</a:t>
                      </a:r>
                    </a:p>
                  </a:txBody>
                  <a:tcPr marL="19155" marR="19155" marT="0" marB="0" anchor="ctr">
                    <a:lnL w="12700" cap="flat" cmpd="sng" algn="ctr">
                      <a:solidFill>
                        <a:srgbClr val="003EA5"/>
                      </a:solidFill>
                      <a:prstDash val="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n-lt"/>
                          <a:ea typeface="+mn-ea"/>
                          <a:cs typeface="+mn-cs"/>
                        </a:rPr>
                        <a:t>1.0%</a:t>
                      </a:r>
                    </a:p>
                  </a:txBody>
                  <a:tcPr marL="19155" marR="19155" marT="0" marB="0" anchor="ctr"/>
                </a:tc>
                <a:tc>
                  <a:txBody>
                    <a:bodyPr/>
                    <a:lstStyle/>
                    <a:p>
                      <a:pPr marL="0" marR="0" algn="ctr"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0.7%</a:t>
                      </a:r>
                    </a:p>
                  </a:txBody>
                  <a:tcPr marL="0" marR="0" marT="0" marB="0" anchor="ctr"/>
                </a:tc>
                <a:extLst>
                  <a:ext uri="{0D108BD9-81ED-4DB2-BD59-A6C34878D82A}">
                    <a16:rowId xmlns:a16="http://schemas.microsoft.com/office/drawing/2014/main" val="527075517"/>
                  </a:ext>
                </a:extLst>
              </a:tr>
            </a:tbl>
          </a:graphicData>
        </a:graphic>
      </p:graphicFrame>
      <p:sp>
        <p:nvSpPr>
          <p:cNvPr id="6" name="TextBox 5">
            <a:extLst>
              <a:ext uri="{FF2B5EF4-FFF2-40B4-BE49-F238E27FC236}">
                <a16:creationId xmlns:a16="http://schemas.microsoft.com/office/drawing/2014/main" id="{26C0D9C2-38E9-445F-A299-774171140147}"/>
              </a:ext>
            </a:extLst>
          </p:cNvPr>
          <p:cNvSpPr txBox="1"/>
          <p:nvPr/>
        </p:nvSpPr>
        <p:spPr>
          <a:xfrm>
            <a:off x="0" y="4681592"/>
            <a:ext cx="6881114" cy="461665"/>
          </a:xfrm>
          <a:prstGeom prst="rect">
            <a:avLst/>
          </a:prstGeom>
          <a:noFill/>
        </p:spPr>
        <p:txBody>
          <a:bodyPr wrap="none" rtlCol="0">
            <a:spAutoFit/>
          </a:bodyPr>
          <a:lstStyle/>
          <a:p>
            <a:pPr marL="228600" indent="-228600">
              <a:buAutoNum type="arabicPeriod"/>
            </a:pPr>
            <a:r>
              <a:rPr lang="en-US" sz="1200" dirty="0">
                <a:solidFill>
                  <a:schemeClr val="bg1"/>
                </a:solidFill>
              </a:rPr>
              <a:t>Boersma et al </a:t>
            </a:r>
            <a:r>
              <a:rPr lang="en-US" sz="1200" b="0" i="0" u="none" strike="noStrike" baseline="0" dirty="0">
                <a:solidFill>
                  <a:schemeClr val="bg1"/>
                </a:solidFill>
              </a:rPr>
              <a:t>Heart Rhythm. 2017; 14 (9): 1302-1308; </a:t>
            </a:r>
            <a:r>
              <a:rPr lang="en-US" sz="1200" dirty="0">
                <a:solidFill>
                  <a:schemeClr val="bg1"/>
                </a:solidFill>
              </a:rPr>
              <a:t>2. Price et al JACC Cardiovasc </a:t>
            </a:r>
            <a:r>
              <a:rPr lang="en-US" sz="1200" dirty="0" err="1">
                <a:solidFill>
                  <a:schemeClr val="bg1"/>
                </a:solidFill>
              </a:rPr>
              <a:t>Interv</a:t>
            </a:r>
            <a:r>
              <a:rPr lang="en-US" sz="1200" dirty="0">
                <a:solidFill>
                  <a:schemeClr val="bg1"/>
                </a:solidFill>
              </a:rPr>
              <a:t>; 2022 15(7): </a:t>
            </a:r>
          </a:p>
          <a:p>
            <a:r>
              <a:rPr lang="en-US" sz="1200" dirty="0">
                <a:solidFill>
                  <a:schemeClr val="bg1"/>
                </a:solidFill>
              </a:rPr>
              <a:t>741–750; 3. Kar et al Circulation. 2021; 143:1754–1762; 4. Betts et al EHRA 2022; *requiring intervention</a:t>
            </a:r>
          </a:p>
        </p:txBody>
      </p:sp>
    </p:spTree>
    <p:extLst>
      <p:ext uri="{BB962C8B-B14F-4D97-AF65-F5344CB8AC3E}">
        <p14:creationId xmlns:p14="http://schemas.microsoft.com/office/powerpoint/2010/main" val="6359685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F2257D7-B9B2-4B25-BB11-40908BB136C1}"/>
              </a:ext>
            </a:extLst>
          </p:cNvPr>
          <p:cNvSpPr>
            <a:spLocks noGrp="1"/>
          </p:cNvSpPr>
          <p:nvPr>
            <p:ph idx="1"/>
          </p:nvPr>
        </p:nvSpPr>
        <p:spPr>
          <a:xfrm>
            <a:off x="304800" y="781050"/>
            <a:ext cx="8534400" cy="3467100"/>
          </a:xfrm>
        </p:spPr>
        <p:txBody>
          <a:bodyPr>
            <a:normAutofit/>
          </a:bodyPr>
          <a:lstStyle/>
          <a:p>
            <a:pPr>
              <a:buNone/>
            </a:pPr>
            <a:r>
              <a:rPr lang="en-US" sz="3000" b="1" dirty="0">
                <a:latin typeface="TradeGothic" pitchFamily="2" charset="0"/>
              </a:rPr>
              <a:t>Samir Kapadia, MD</a:t>
            </a:r>
          </a:p>
          <a:p>
            <a:pPr>
              <a:buNone/>
            </a:pPr>
            <a:r>
              <a:rPr lang="en-US" sz="1400" dirty="0">
                <a:latin typeface="TradeGothic" pitchFamily="2" charset="0"/>
              </a:rPr>
              <a:t> </a:t>
            </a:r>
          </a:p>
          <a:p>
            <a:pPr>
              <a:buNone/>
            </a:pPr>
            <a:r>
              <a:rPr lang="en-US" sz="2000" dirty="0">
                <a:latin typeface="TradeGothic" pitchFamily="2" charset="0"/>
              </a:rPr>
              <a:t>I have no relevant financial relationships </a:t>
            </a:r>
          </a:p>
          <a:p>
            <a:pPr>
              <a:buNone/>
            </a:pPr>
            <a:br>
              <a:rPr lang="en-US" sz="2000" dirty="0">
                <a:latin typeface="TradeGothic" pitchFamily="2" charset="0"/>
              </a:rPr>
            </a:br>
            <a:r>
              <a:rPr lang="en-US" sz="2000" dirty="0">
                <a:latin typeface="TradeGothic" pitchFamily="2" charset="0"/>
              </a:rPr>
              <a:t>The SURPASS analysis was funded by the Boston Scientific Corporation. The views expressed here represent those of the authors, and do not necessarily represent the official views of the American College of Cardiology Foundation’s National Cardiovascular Data Registry (NCDR) or its associated professional societies identified at CVQuality.ACC.org/NCDR. </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858BBF4-675B-1154-100D-015CABCA76C6}"/>
                  </a:ext>
                </a:extLst>
              </p14:cNvPr>
              <p14:cNvContentPartPr/>
              <p14:nvPr/>
            </p14:nvContentPartPr>
            <p14:xfrm>
              <a:off x="5257244" y="422149"/>
              <a:ext cx="360" cy="360"/>
            </p14:xfrm>
          </p:contentPart>
        </mc:Choice>
        <mc:Fallback xmlns="">
          <p:pic>
            <p:nvPicPr>
              <p:cNvPr id="2" name="Ink 1">
                <a:extLst>
                  <a:ext uri="{FF2B5EF4-FFF2-40B4-BE49-F238E27FC236}">
                    <a16:creationId xmlns:a16="http://schemas.microsoft.com/office/drawing/2014/main" id="{0858BBF4-675B-1154-100D-015CABCA76C6}"/>
                  </a:ext>
                </a:extLst>
              </p:cNvPr>
              <p:cNvPicPr/>
              <p:nvPr/>
            </p:nvPicPr>
            <p:blipFill>
              <a:blip r:embed="rId3"/>
              <a:stretch>
                <a:fillRect/>
              </a:stretch>
            </p:blipFill>
            <p:spPr>
              <a:xfrm>
                <a:off x="5203604" y="314509"/>
                <a:ext cx="108000" cy="216000"/>
              </a:xfrm>
              <a:prstGeom prst="rect">
                <a:avLst/>
              </a:prstGeom>
            </p:spPr>
          </p:pic>
        </mc:Fallback>
      </mc:AlternateContent>
    </p:spTree>
    <p:extLst>
      <p:ext uri="{BB962C8B-B14F-4D97-AF65-F5344CB8AC3E}">
        <p14:creationId xmlns:p14="http://schemas.microsoft.com/office/powerpoint/2010/main" val="19823308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e 36">
            <a:extLst>
              <a:ext uri="{FF2B5EF4-FFF2-40B4-BE49-F238E27FC236}">
                <a16:creationId xmlns:a16="http://schemas.microsoft.com/office/drawing/2014/main" id="{911D74C2-E448-487C-BA64-4B64BA656C64}"/>
              </a:ext>
            </a:extLst>
          </p:cNvPr>
          <p:cNvGraphicFramePr>
            <a:graphicFrameLocks noGrp="1"/>
          </p:cNvGraphicFramePr>
          <p:nvPr>
            <p:extLst>
              <p:ext uri="{D42A27DB-BD31-4B8C-83A1-F6EECF244321}">
                <p14:modId xmlns:p14="http://schemas.microsoft.com/office/powerpoint/2010/main" val="368445576"/>
              </p:ext>
            </p:extLst>
          </p:nvPr>
        </p:nvGraphicFramePr>
        <p:xfrm>
          <a:off x="2952764" y="1097023"/>
          <a:ext cx="3181079" cy="3569132"/>
        </p:xfrm>
        <a:graphic>
          <a:graphicData uri="http://schemas.openxmlformats.org/drawingml/2006/table">
            <a:tbl>
              <a:tblPr>
                <a:tableStyleId>{5C22544A-7EE6-4342-B048-85BDC9FD1C3A}</a:tableStyleId>
              </a:tblPr>
              <a:tblGrid>
                <a:gridCol w="3181079">
                  <a:extLst>
                    <a:ext uri="{9D8B030D-6E8A-4147-A177-3AD203B41FA5}">
                      <a16:colId xmlns:a16="http://schemas.microsoft.com/office/drawing/2014/main" val="353737756"/>
                    </a:ext>
                  </a:extLst>
                </a:gridCol>
              </a:tblGrid>
              <a:tr h="509876">
                <a:tc>
                  <a:txBody>
                    <a:bodyPr/>
                    <a:lstStyle/>
                    <a:p>
                      <a:pPr marL="111125" marR="0" lvl="0" indent="0" algn="ctr" defTabSz="914400" rtl="0" eaLnBrk="1" fontAlgn="auto" latinLnBrk="0" hangingPunct="1">
                        <a:lnSpc>
                          <a:spcPct val="100000"/>
                        </a:lnSpc>
                        <a:spcBef>
                          <a:spcPts val="0"/>
                        </a:spcBef>
                        <a:spcAft>
                          <a:spcPts val="0"/>
                        </a:spcAft>
                        <a:buClrTx/>
                        <a:buSzPct val="85000"/>
                        <a:buFont typeface="Arial" panose="020B0604020202020204" pitchFamily="34" charset="0"/>
                        <a:buNone/>
                        <a:tabLst/>
                        <a:defRPr/>
                      </a:pPr>
                      <a:r>
                        <a:rPr kumimoji="0" lang="en-US" sz="1900" b="0" i="0" u="none" strike="noStrike" kern="1200" cap="none" spc="0" normalizeH="0" baseline="0" noProof="0">
                          <a:ln>
                            <a:noFill/>
                          </a:ln>
                          <a:solidFill>
                            <a:prstClr val="black"/>
                          </a:solidFill>
                          <a:effectLst/>
                          <a:uLnTx/>
                          <a:uFillTx/>
                          <a:latin typeface="+mn-lt"/>
                          <a:ea typeface="+mn-ea"/>
                          <a:cs typeface="+mn-cs"/>
                        </a:rPr>
                        <a:t>Larger size range</a:t>
                      </a:r>
                    </a:p>
                  </a:txBody>
                  <a:tcPr anchor="b">
                    <a:noFill/>
                  </a:tcPr>
                </a:tc>
                <a:extLst>
                  <a:ext uri="{0D108BD9-81ED-4DB2-BD59-A6C34878D82A}">
                    <a16:rowId xmlns:a16="http://schemas.microsoft.com/office/drawing/2014/main" val="1707617231"/>
                  </a:ext>
                </a:extLst>
              </a:tr>
              <a:tr h="509876">
                <a:tc>
                  <a:txBody>
                    <a:bodyPr/>
                    <a:lstStyle/>
                    <a:p>
                      <a:pPr marL="111125" marR="0" lvl="0" indent="0" algn="ctr" defTabSz="914400" rtl="0" eaLnBrk="1" fontAlgn="auto" latinLnBrk="0" hangingPunct="1">
                        <a:lnSpc>
                          <a:spcPct val="100000"/>
                        </a:lnSpc>
                        <a:spcBef>
                          <a:spcPts val="0"/>
                        </a:spcBef>
                        <a:spcAft>
                          <a:spcPts val="0"/>
                        </a:spcAft>
                        <a:buClrTx/>
                        <a:buSzPct val="85000"/>
                        <a:buFont typeface="Arial" panose="020B0604020202020204" pitchFamily="34" charset="0"/>
                        <a:buNone/>
                        <a:tabLst/>
                        <a:defRPr/>
                      </a:pPr>
                      <a:r>
                        <a:rPr kumimoji="0" lang="en-US" sz="1900" b="0" i="0" u="none" strike="noStrike" kern="1200" cap="none" spc="0" normalizeH="0" baseline="0" noProof="0">
                          <a:ln>
                            <a:noFill/>
                          </a:ln>
                          <a:solidFill>
                            <a:prstClr val="black"/>
                          </a:solidFill>
                          <a:effectLst/>
                          <a:uLnTx/>
                          <a:uFillTx/>
                          <a:latin typeface="+mn-lt"/>
                          <a:ea typeface="+mn-ea"/>
                          <a:cs typeface="+mn-cs"/>
                        </a:rPr>
                        <a:t>Shorter device</a:t>
                      </a:r>
                    </a:p>
                  </a:txBody>
                  <a:tcPr anchor="ctr">
                    <a:noFill/>
                  </a:tcPr>
                </a:tc>
                <a:extLst>
                  <a:ext uri="{0D108BD9-81ED-4DB2-BD59-A6C34878D82A}">
                    <a16:rowId xmlns:a16="http://schemas.microsoft.com/office/drawing/2014/main" val="626407974"/>
                  </a:ext>
                </a:extLst>
              </a:tr>
              <a:tr h="509876">
                <a:tc>
                  <a:txBody>
                    <a:bodyPr/>
                    <a:lstStyle/>
                    <a:p>
                      <a:pPr marL="111125" marR="0" lvl="0" indent="0" algn="ctr" defTabSz="914400" rtl="0" eaLnBrk="1" fontAlgn="auto" latinLnBrk="0" hangingPunct="1">
                        <a:lnSpc>
                          <a:spcPct val="100000"/>
                        </a:lnSpc>
                        <a:spcBef>
                          <a:spcPts val="0"/>
                        </a:spcBef>
                        <a:spcAft>
                          <a:spcPts val="0"/>
                        </a:spcAft>
                        <a:buClrTx/>
                        <a:buSzPct val="85000"/>
                        <a:buFont typeface="Arial" panose="020B0604020202020204" pitchFamily="34" charset="0"/>
                        <a:buNone/>
                        <a:tabLst/>
                        <a:defRPr/>
                      </a:pPr>
                      <a:r>
                        <a:rPr kumimoji="0" lang="en-US" sz="1900" b="0" i="0" u="none" strike="noStrike" kern="1200" cap="none" spc="0" normalizeH="0" baseline="0" noProof="0">
                          <a:ln>
                            <a:noFill/>
                          </a:ln>
                          <a:solidFill>
                            <a:prstClr val="black"/>
                          </a:solidFill>
                          <a:effectLst/>
                          <a:uLnTx/>
                          <a:uFillTx/>
                          <a:latin typeface="+mn-lt"/>
                          <a:ea typeface="+mn-ea"/>
                          <a:cs typeface="+mn-cs"/>
                        </a:rPr>
                        <a:t>Dual-row anchors</a:t>
                      </a:r>
                    </a:p>
                  </a:txBody>
                  <a:tcPr>
                    <a:noFill/>
                  </a:tcPr>
                </a:tc>
                <a:extLst>
                  <a:ext uri="{0D108BD9-81ED-4DB2-BD59-A6C34878D82A}">
                    <a16:rowId xmlns:a16="http://schemas.microsoft.com/office/drawing/2014/main" val="1230548350"/>
                  </a:ext>
                </a:extLst>
              </a:tr>
              <a:tr h="509876">
                <a:tc>
                  <a:txBody>
                    <a:bodyPr/>
                    <a:lstStyle/>
                    <a:p>
                      <a:pPr marL="111125" marR="0" lvl="0" indent="0" algn="ctr" defTabSz="914400" rtl="0" eaLnBrk="1" fontAlgn="auto" latinLnBrk="0" hangingPunct="1">
                        <a:lnSpc>
                          <a:spcPct val="100000"/>
                        </a:lnSpc>
                        <a:spcBef>
                          <a:spcPts val="0"/>
                        </a:spcBef>
                        <a:spcAft>
                          <a:spcPts val="0"/>
                        </a:spcAft>
                        <a:buClrTx/>
                        <a:buSzPct val="85000"/>
                        <a:buFont typeface="Arial" panose="020B0604020202020204" pitchFamily="34" charset="0"/>
                        <a:buNone/>
                        <a:tabLst/>
                        <a:defRPr/>
                      </a:pPr>
                      <a:r>
                        <a:rPr lang="en-US" sz="1900">
                          <a:latin typeface="+mn-lt"/>
                        </a:rPr>
                        <a:t>Distal tines folded back</a:t>
                      </a:r>
                    </a:p>
                  </a:txBody>
                  <a:tcPr anchor="ctr">
                    <a:noFill/>
                  </a:tcPr>
                </a:tc>
                <a:extLst>
                  <a:ext uri="{0D108BD9-81ED-4DB2-BD59-A6C34878D82A}">
                    <a16:rowId xmlns:a16="http://schemas.microsoft.com/office/drawing/2014/main" val="2446088316"/>
                  </a:ext>
                </a:extLst>
              </a:tr>
              <a:tr h="5098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a:latin typeface="+mn-lt"/>
                      </a:endParaRPr>
                    </a:p>
                  </a:txBody>
                  <a:tcPr anchor="ctr">
                    <a:noFill/>
                  </a:tcPr>
                </a:tc>
                <a:extLst>
                  <a:ext uri="{0D108BD9-81ED-4DB2-BD59-A6C34878D82A}">
                    <a16:rowId xmlns:a16="http://schemas.microsoft.com/office/drawing/2014/main" val="2967361352"/>
                  </a:ext>
                </a:extLst>
              </a:tr>
              <a:tr h="5098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a:latin typeface="+mn-lt"/>
                        </a:rPr>
                        <a:t>Greater number of struts</a:t>
                      </a:r>
                    </a:p>
                  </a:txBody>
                  <a:tcPr anchor="ctr">
                    <a:noFill/>
                  </a:tcPr>
                </a:tc>
                <a:extLst>
                  <a:ext uri="{0D108BD9-81ED-4DB2-BD59-A6C34878D82A}">
                    <a16:rowId xmlns:a16="http://schemas.microsoft.com/office/drawing/2014/main" val="1956660172"/>
                  </a:ext>
                </a:extLst>
              </a:tr>
              <a:tr h="509876">
                <a:tc>
                  <a:txBody>
                    <a:bodyPr/>
                    <a:lstStyle/>
                    <a:p>
                      <a:pPr algn="ctr"/>
                      <a:r>
                        <a:rPr lang="en-US" sz="1900">
                          <a:latin typeface="+mn-lt"/>
                        </a:rPr>
                        <a:t>Reduced metal exposure</a:t>
                      </a:r>
                    </a:p>
                  </a:txBody>
                  <a:tcPr anchor="ctr">
                    <a:noFill/>
                  </a:tcPr>
                </a:tc>
                <a:extLst>
                  <a:ext uri="{0D108BD9-81ED-4DB2-BD59-A6C34878D82A}">
                    <a16:rowId xmlns:a16="http://schemas.microsoft.com/office/drawing/2014/main" val="3463585447"/>
                  </a:ext>
                </a:extLst>
              </a:tr>
            </a:tbl>
          </a:graphicData>
        </a:graphic>
      </p:graphicFrame>
      <p:pic>
        <p:nvPicPr>
          <p:cNvPr id="10" name="Picture 9">
            <a:extLst>
              <a:ext uri="{FF2B5EF4-FFF2-40B4-BE49-F238E27FC236}">
                <a16:creationId xmlns:a16="http://schemas.microsoft.com/office/drawing/2014/main" id="{6BA6682D-EC9F-4053-8127-1AF9893FE40A}"/>
              </a:ext>
            </a:extLst>
          </p:cNvPr>
          <p:cNvPicPr>
            <a:picLocks noChangeAspect="1"/>
          </p:cNvPicPr>
          <p:nvPr/>
        </p:nvPicPr>
        <p:blipFill>
          <a:blip r:embed="rId2"/>
          <a:stretch>
            <a:fillRect/>
          </a:stretch>
        </p:blipFill>
        <p:spPr>
          <a:xfrm>
            <a:off x="82953" y="2311451"/>
            <a:ext cx="1691733" cy="1294999"/>
          </a:xfrm>
          <a:prstGeom prst="rect">
            <a:avLst/>
          </a:prstGeom>
        </p:spPr>
      </p:pic>
      <p:sp>
        <p:nvSpPr>
          <p:cNvPr id="13" name="TextBox 12">
            <a:extLst>
              <a:ext uri="{FF2B5EF4-FFF2-40B4-BE49-F238E27FC236}">
                <a16:creationId xmlns:a16="http://schemas.microsoft.com/office/drawing/2014/main" id="{0DDB3959-32E5-4736-9069-9D2D04CF9AF0}"/>
              </a:ext>
            </a:extLst>
          </p:cNvPr>
          <p:cNvSpPr txBox="1"/>
          <p:nvPr/>
        </p:nvSpPr>
        <p:spPr>
          <a:xfrm>
            <a:off x="0" y="4788023"/>
            <a:ext cx="2812950" cy="276999"/>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200" b="0" u="none" strike="noStrike" kern="1200" cap="none" spc="0" normalizeH="0" baseline="0" noProof="0">
                <a:ln>
                  <a:noFill/>
                </a:ln>
                <a:solidFill>
                  <a:schemeClr val="bg1"/>
                </a:solidFill>
                <a:effectLst/>
                <a:uLnTx/>
                <a:uFillTx/>
                <a:ea typeface="ヒラギノ角ゴ Pro W3"/>
                <a:cs typeface="Arial" charset="0"/>
              </a:rPr>
              <a:t>Kar et al Circulation. 2021;143:1754–1762</a:t>
            </a:r>
          </a:p>
        </p:txBody>
      </p:sp>
      <p:sp>
        <p:nvSpPr>
          <p:cNvPr id="14" name="TextBox 13">
            <a:extLst>
              <a:ext uri="{FF2B5EF4-FFF2-40B4-BE49-F238E27FC236}">
                <a16:creationId xmlns:a16="http://schemas.microsoft.com/office/drawing/2014/main" id="{C366A277-2AAE-4313-8C35-7B3B7A6CFF63}"/>
              </a:ext>
            </a:extLst>
          </p:cNvPr>
          <p:cNvSpPr txBox="1"/>
          <p:nvPr/>
        </p:nvSpPr>
        <p:spPr>
          <a:xfrm>
            <a:off x="35818" y="772360"/>
            <a:ext cx="2864128" cy="892552"/>
          </a:xfrm>
          <a:prstGeom prst="rect">
            <a:avLst/>
          </a:prstGeom>
          <a:noFill/>
        </p:spPr>
        <p:txBody>
          <a:bodyPr wrap="square" rtlCol="0">
            <a:spAutoFit/>
          </a:bodyPr>
          <a:lstStyle/>
          <a:p>
            <a:r>
              <a:rPr lang="en-US" sz="2400" b="1">
                <a:solidFill>
                  <a:srgbClr val="003EA5"/>
                </a:solidFill>
              </a:rPr>
              <a:t>WATCHMAN</a:t>
            </a:r>
            <a:endParaRPr lang="en-US" b="1">
              <a:solidFill>
                <a:srgbClr val="003EA5"/>
              </a:solidFill>
            </a:endParaRPr>
          </a:p>
          <a:p>
            <a:r>
              <a:rPr lang="en-US" sz="1400" i="1"/>
              <a:t>First-generation percutaneous left atrial appendage closure device</a:t>
            </a:r>
          </a:p>
        </p:txBody>
      </p:sp>
      <p:sp>
        <p:nvSpPr>
          <p:cNvPr id="15" name="TextBox 14">
            <a:extLst>
              <a:ext uri="{FF2B5EF4-FFF2-40B4-BE49-F238E27FC236}">
                <a16:creationId xmlns:a16="http://schemas.microsoft.com/office/drawing/2014/main" id="{93F92BF5-7AEB-4D32-8BD8-7B2356709A26}"/>
              </a:ext>
            </a:extLst>
          </p:cNvPr>
          <p:cNvSpPr txBox="1"/>
          <p:nvPr/>
        </p:nvSpPr>
        <p:spPr>
          <a:xfrm>
            <a:off x="6119991" y="772360"/>
            <a:ext cx="2958020" cy="892552"/>
          </a:xfrm>
          <a:prstGeom prst="rect">
            <a:avLst/>
          </a:prstGeom>
          <a:noFill/>
        </p:spPr>
        <p:txBody>
          <a:bodyPr wrap="square" rtlCol="0">
            <a:spAutoFit/>
          </a:bodyPr>
          <a:lstStyle/>
          <a:p>
            <a:pPr algn="r"/>
            <a:r>
              <a:rPr lang="en-US" sz="2400" b="1">
                <a:solidFill>
                  <a:srgbClr val="003EA5"/>
                </a:solidFill>
              </a:rPr>
              <a:t>WATCHMAN FLX</a:t>
            </a:r>
          </a:p>
          <a:p>
            <a:pPr algn="r"/>
            <a:r>
              <a:rPr lang="en-US" sz="1400" i="1"/>
              <a:t>Next-generation percutaneous left atrial appendage closure device</a:t>
            </a:r>
          </a:p>
        </p:txBody>
      </p:sp>
      <p:grpSp>
        <p:nvGrpSpPr>
          <p:cNvPr id="18" name="Group 17">
            <a:extLst>
              <a:ext uri="{FF2B5EF4-FFF2-40B4-BE49-F238E27FC236}">
                <a16:creationId xmlns:a16="http://schemas.microsoft.com/office/drawing/2014/main" id="{A67FE028-F3AC-4924-8B42-FFCD9CD20D07}"/>
              </a:ext>
            </a:extLst>
          </p:cNvPr>
          <p:cNvGrpSpPr/>
          <p:nvPr/>
        </p:nvGrpSpPr>
        <p:grpSpPr>
          <a:xfrm>
            <a:off x="5872130" y="1667218"/>
            <a:ext cx="1718333" cy="993361"/>
            <a:chOff x="7375174" y="2088395"/>
            <a:chExt cx="1718333" cy="993361"/>
          </a:xfrm>
        </p:grpSpPr>
        <p:pic>
          <p:nvPicPr>
            <p:cNvPr id="19" name="Picture 18">
              <a:extLst>
                <a:ext uri="{FF2B5EF4-FFF2-40B4-BE49-F238E27FC236}">
                  <a16:creationId xmlns:a16="http://schemas.microsoft.com/office/drawing/2014/main" id="{6D931135-3BF2-4157-814F-AE95B2798B77}"/>
                </a:ext>
              </a:extLst>
            </p:cNvPr>
            <p:cNvPicPr>
              <a:picLocks noChangeAspect="1"/>
            </p:cNvPicPr>
            <p:nvPr/>
          </p:nvPicPr>
          <p:blipFill>
            <a:blip r:embed="rId3"/>
            <a:stretch>
              <a:fillRect/>
            </a:stretch>
          </p:blipFill>
          <p:spPr>
            <a:xfrm>
              <a:off x="7674935" y="2088395"/>
              <a:ext cx="1418572" cy="828761"/>
            </a:xfrm>
            <a:prstGeom prst="rect">
              <a:avLst/>
            </a:prstGeom>
          </p:spPr>
        </p:pic>
        <p:pic>
          <p:nvPicPr>
            <p:cNvPr id="20" name="Picture 19">
              <a:extLst>
                <a:ext uri="{FF2B5EF4-FFF2-40B4-BE49-F238E27FC236}">
                  <a16:creationId xmlns:a16="http://schemas.microsoft.com/office/drawing/2014/main" id="{C3A583CE-A76E-49AB-98F5-88F1FE173266}"/>
                </a:ext>
              </a:extLst>
            </p:cNvPr>
            <p:cNvPicPr>
              <a:picLocks noChangeAspect="1"/>
            </p:cNvPicPr>
            <p:nvPr/>
          </p:nvPicPr>
          <p:blipFill>
            <a:blip r:embed="rId4"/>
            <a:stretch>
              <a:fillRect/>
            </a:stretch>
          </p:blipFill>
          <p:spPr>
            <a:xfrm flipH="1">
              <a:off x="7375174" y="2712343"/>
              <a:ext cx="400948" cy="369413"/>
            </a:xfrm>
            <a:prstGeom prst="rect">
              <a:avLst/>
            </a:prstGeom>
          </p:spPr>
        </p:pic>
        <p:cxnSp>
          <p:nvCxnSpPr>
            <p:cNvPr id="21" name="Straight Connector 20">
              <a:extLst>
                <a:ext uri="{FF2B5EF4-FFF2-40B4-BE49-F238E27FC236}">
                  <a16:creationId xmlns:a16="http://schemas.microsoft.com/office/drawing/2014/main" id="{FF53A546-487D-45DA-9384-AD151A119636}"/>
                </a:ext>
              </a:extLst>
            </p:cNvPr>
            <p:cNvCxnSpPr>
              <a:cxnSpLocks/>
            </p:cNvCxnSpPr>
            <p:nvPr/>
          </p:nvCxnSpPr>
          <p:spPr>
            <a:xfrm flipH="1">
              <a:off x="7468878" y="2594773"/>
              <a:ext cx="329611" cy="178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D1DC5E9-63B0-46C3-98D3-507A1804CF1A}"/>
                </a:ext>
              </a:extLst>
            </p:cNvPr>
            <p:cNvCxnSpPr>
              <a:cxnSpLocks/>
            </p:cNvCxnSpPr>
            <p:nvPr/>
          </p:nvCxnSpPr>
          <p:spPr>
            <a:xfrm flipH="1">
              <a:off x="7674935" y="2779823"/>
              <a:ext cx="194890" cy="22947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96CBB0B-70DD-4F8C-946B-7DE5B51F05F4}"/>
              </a:ext>
            </a:extLst>
          </p:cNvPr>
          <p:cNvGrpSpPr/>
          <p:nvPr/>
        </p:nvGrpSpPr>
        <p:grpSpPr>
          <a:xfrm>
            <a:off x="1657746" y="1655091"/>
            <a:ext cx="1718004" cy="1017615"/>
            <a:chOff x="3134912" y="2075163"/>
            <a:chExt cx="1718004" cy="1017615"/>
          </a:xfrm>
        </p:grpSpPr>
        <p:pic>
          <p:nvPicPr>
            <p:cNvPr id="24" name="Picture 23">
              <a:extLst>
                <a:ext uri="{FF2B5EF4-FFF2-40B4-BE49-F238E27FC236}">
                  <a16:creationId xmlns:a16="http://schemas.microsoft.com/office/drawing/2014/main" id="{587E34BE-9C88-4406-BB90-AEBDEE4D1EAF}"/>
                </a:ext>
              </a:extLst>
            </p:cNvPr>
            <p:cNvPicPr>
              <a:picLocks noChangeAspect="1"/>
            </p:cNvPicPr>
            <p:nvPr/>
          </p:nvPicPr>
          <p:blipFill>
            <a:blip r:embed="rId5"/>
            <a:stretch>
              <a:fillRect/>
            </a:stretch>
          </p:blipFill>
          <p:spPr>
            <a:xfrm>
              <a:off x="3134912" y="2075163"/>
              <a:ext cx="1372264" cy="968471"/>
            </a:xfrm>
            <a:prstGeom prst="roundRect">
              <a:avLst>
                <a:gd name="adj" fmla="val 0"/>
              </a:avLst>
            </a:prstGeom>
          </p:spPr>
        </p:pic>
        <p:pic>
          <p:nvPicPr>
            <p:cNvPr id="25" name="Picture 24">
              <a:extLst>
                <a:ext uri="{FF2B5EF4-FFF2-40B4-BE49-F238E27FC236}">
                  <a16:creationId xmlns:a16="http://schemas.microsoft.com/office/drawing/2014/main" id="{B7835EF5-F5EA-4035-9C4E-FC01A4D118EA}"/>
                </a:ext>
              </a:extLst>
            </p:cNvPr>
            <p:cNvPicPr>
              <a:picLocks noChangeAspect="1"/>
            </p:cNvPicPr>
            <p:nvPr/>
          </p:nvPicPr>
          <p:blipFill>
            <a:blip r:embed="rId6"/>
            <a:stretch>
              <a:fillRect/>
            </a:stretch>
          </p:blipFill>
          <p:spPr>
            <a:xfrm>
              <a:off x="4395716" y="2736430"/>
              <a:ext cx="457200" cy="356348"/>
            </a:xfrm>
            <a:prstGeom prst="rect">
              <a:avLst/>
            </a:prstGeom>
          </p:spPr>
        </p:pic>
        <p:cxnSp>
          <p:nvCxnSpPr>
            <p:cNvPr id="26" name="Straight Connector 25">
              <a:extLst>
                <a:ext uri="{FF2B5EF4-FFF2-40B4-BE49-F238E27FC236}">
                  <a16:creationId xmlns:a16="http://schemas.microsoft.com/office/drawing/2014/main" id="{F348F04F-8D05-42DE-8B5B-61B1D0BD22B7}"/>
                </a:ext>
              </a:extLst>
            </p:cNvPr>
            <p:cNvCxnSpPr>
              <a:cxnSpLocks/>
            </p:cNvCxnSpPr>
            <p:nvPr/>
          </p:nvCxnSpPr>
          <p:spPr>
            <a:xfrm>
              <a:off x="4395716" y="2647211"/>
              <a:ext cx="342805" cy="144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937C2E-2FE2-4139-BDB7-8119BF6A13F0}"/>
                </a:ext>
              </a:extLst>
            </p:cNvPr>
            <p:cNvCxnSpPr>
              <a:cxnSpLocks/>
            </p:cNvCxnSpPr>
            <p:nvPr/>
          </p:nvCxnSpPr>
          <p:spPr>
            <a:xfrm>
              <a:off x="4340851" y="2788396"/>
              <a:ext cx="172008" cy="241699"/>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Title 34">
            <a:extLst>
              <a:ext uri="{FF2B5EF4-FFF2-40B4-BE49-F238E27FC236}">
                <a16:creationId xmlns:a16="http://schemas.microsoft.com/office/drawing/2014/main" id="{BC43F719-102D-4B68-9EA3-AB43FF9C6368}"/>
              </a:ext>
            </a:extLst>
          </p:cNvPr>
          <p:cNvSpPr>
            <a:spLocks noGrp="1"/>
          </p:cNvSpPr>
          <p:nvPr>
            <p:ph type="title"/>
          </p:nvPr>
        </p:nvSpPr>
        <p:spPr>
          <a:xfrm>
            <a:off x="1752600" y="8015"/>
            <a:ext cx="6934200" cy="857250"/>
          </a:xfrm>
        </p:spPr>
        <p:txBody>
          <a:bodyPr>
            <a:normAutofit/>
          </a:bodyPr>
          <a:lstStyle/>
          <a:p>
            <a:r>
              <a:rPr lang="en-US" sz="4000"/>
              <a:t>WATCHMAN &amp; WATCHMAN FLX</a:t>
            </a:r>
          </a:p>
        </p:txBody>
      </p:sp>
      <p:pic>
        <p:nvPicPr>
          <p:cNvPr id="38" name="Picture 37">
            <a:extLst>
              <a:ext uri="{FF2B5EF4-FFF2-40B4-BE49-F238E27FC236}">
                <a16:creationId xmlns:a16="http://schemas.microsoft.com/office/drawing/2014/main" id="{EB58BA68-0F01-448A-9245-1D55F062ACB3}"/>
              </a:ext>
            </a:extLst>
          </p:cNvPr>
          <p:cNvPicPr>
            <a:picLocks noChangeAspect="1"/>
          </p:cNvPicPr>
          <p:nvPr/>
        </p:nvPicPr>
        <p:blipFill rotWithShape="1">
          <a:blip r:embed="rId7"/>
          <a:srcRect t="15583" b="9395"/>
          <a:stretch/>
        </p:blipFill>
        <p:spPr>
          <a:xfrm>
            <a:off x="7528420" y="3769001"/>
            <a:ext cx="1615580" cy="905611"/>
          </a:xfrm>
          <a:prstGeom prst="rect">
            <a:avLst/>
          </a:prstGeom>
        </p:spPr>
      </p:pic>
      <p:pic>
        <p:nvPicPr>
          <p:cNvPr id="40" name="Picture 39">
            <a:extLst>
              <a:ext uri="{FF2B5EF4-FFF2-40B4-BE49-F238E27FC236}">
                <a16:creationId xmlns:a16="http://schemas.microsoft.com/office/drawing/2014/main" id="{143F0D37-0A6B-45EE-8711-777AD5C74C96}"/>
              </a:ext>
            </a:extLst>
          </p:cNvPr>
          <p:cNvPicPr>
            <a:picLocks noChangeAspect="1"/>
          </p:cNvPicPr>
          <p:nvPr/>
        </p:nvPicPr>
        <p:blipFill>
          <a:blip r:embed="rId8"/>
          <a:stretch>
            <a:fillRect/>
          </a:stretch>
        </p:blipFill>
        <p:spPr>
          <a:xfrm>
            <a:off x="0" y="3747940"/>
            <a:ext cx="1853345" cy="926672"/>
          </a:xfrm>
          <a:prstGeom prst="rect">
            <a:avLst/>
          </a:prstGeom>
        </p:spPr>
      </p:pic>
      <p:pic>
        <p:nvPicPr>
          <p:cNvPr id="42" name="Picture 41">
            <a:extLst>
              <a:ext uri="{FF2B5EF4-FFF2-40B4-BE49-F238E27FC236}">
                <a16:creationId xmlns:a16="http://schemas.microsoft.com/office/drawing/2014/main" id="{4C2FE892-471E-442D-B5D4-BC77B24BD1C2}"/>
              </a:ext>
            </a:extLst>
          </p:cNvPr>
          <p:cNvPicPr>
            <a:picLocks noChangeAspect="1"/>
          </p:cNvPicPr>
          <p:nvPr/>
        </p:nvPicPr>
        <p:blipFill>
          <a:blip r:embed="rId9"/>
          <a:stretch>
            <a:fillRect/>
          </a:stretch>
        </p:blipFill>
        <p:spPr>
          <a:xfrm flipH="1">
            <a:off x="7233262" y="2410263"/>
            <a:ext cx="1725318" cy="1097375"/>
          </a:xfrm>
          <a:prstGeom prst="rect">
            <a:avLst/>
          </a:prstGeom>
        </p:spPr>
      </p:pic>
      <p:pic>
        <p:nvPicPr>
          <p:cNvPr id="6" name="Picture 5">
            <a:extLst>
              <a:ext uri="{FF2B5EF4-FFF2-40B4-BE49-F238E27FC236}">
                <a16:creationId xmlns:a16="http://schemas.microsoft.com/office/drawing/2014/main" id="{E6CD1644-8CEC-4319-B8F1-F967E9371507}"/>
              </a:ext>
            </a:extLst>
          </p:cNvPr>
          <p:cNvPicPr>
            <a:picLocks noChangeAspect="1"/>
          </p:cNvPicPr>
          <p:nvPr/>
        </p:nvPicPr>
        <p:blipFill>
          <a:blip r:embed="rId10"/>
          <a:stretch>
            <a:fillRect/>
          </a:stretch>
        </p:blipFill>
        <p:spPr>
          <a:xfrm>
            <a:off x="6282678" y="3042180"/>
            <a:ext cx="1358472" cy="1212234"/>
          </a:xfrm>
          <a:prstGeom prst="rect">
            <a:avLst/>
          </a:prstGeom>
        </p:spPr>
      </p:pic>
      <p:pic>
        <p:nvPicPr>
          <p:cNvPr id="29" name="Picture 28">
            <a:extLst>
              <a:ext uri="{FF2B5EF4-FFF2-40B4-BE49-F238E27FC236}">
                <a16:creationId xmlns:a16="http://schemas.microsoft.com/office/drawing/2014/main" id="{F5805D55-AEC1-4731-9D08-16BB77185CC6}"/>
              </a:ext>
            </a:extLst>
          </p:cNvPr>
          <p:cNvPicPr>
            <a:picLocks noChangeAspect="1"/>
          </p:cNvPicPr>
          <p:nvPr/>
        </p:nvPicPr>
        <p:blipFill rotWithShape="1">
          <a:blip r:embed="rId11"/>
          <a:srcRect b="1248"/>
          <a:stretch/>
        </p:blipFill>
        <p:spPr>
          <a:xfrm>
            <a:off x="1609692" y="3078105"/>
            <a:ext cx="1297801" cy="1140384"/>
          </a:xfrm>
          <a:prstGeom prst="rect">
            <a:avLst/>
          </a:prstGeom>
        </p:spPr>
      </p:pic>
      <p:cxnSp>
        <p:nvCxnSpPr>
          <p:cNvPr id="44" name="Straight Connector 43">
            <a:extLst>
              <a:ext uri="{FF2B5EF4-FFF2-40B4-BE49-F238E27FC236}">
                <a16:creationId xmlns:a16="http://schemas.microsoft.com/office/drawing/2014/main" id="{A8A096DD-0E23-4470-B115-E08A84BB61BB}"/>
              </a:ext>
            </a:extLst>
          </p:cNvPr>
          <p:cNvCxnSpPr>
            <a:cxnSpLocks/>
          </p:cNvCxnSpPr>
          <p:nvPr/>
        </p:nvCxnSpPr>
        <p:spPr>
          <a:xfrm>
            <a:off x="1677931" y="4421874"/>
            <a:ext cx="1554480" cy="0"/>
          </a:xfrm>
          <a:prstGeom prst="line">
            <a:avLst/>
          </a:prstGeom>
          <a:ln>
            <a:solidFill>
              <a:srgbClr val="003EA5"/>
            </a:solidFill>
            <a:headEnd type="diamo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D45E5A-4B14-4746-BEAF-36EBC7807CE8}"/>
              </a:ext>
            </a:extLst>
          </p:cNvPr>
          <p:cNvCxnSpPr>
            <a:cxnSpLocks/>
          </p:cNvCxnSpPr>
          <p:nvPr/>
        </p:nvCxnSpPr>
        <p:spPr>
          <a:xfrm flipH="1">
            <a:off x="5933124" y="4421874"/>
            <a:ext cx="1554480" cy="0"/>
          </a:xfrm>
          <a:prstGeom prst="line">
            <a:avLst/>
          </a:prstGeom>
          <a:ln>
            <a:solidFill>
              <a:srgbClr val="003EA5"/>
            </a:solidFill>
            <a:headEnd type="diamo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F33A674-AE82-4363-9E19-2B367361B7F5}"/>
              </a:ext>
            </a:extLst>
          </p:cNvPr>
          <p:cNvCxnSpPr>
            <a:cxnSpLocks/>
          </p:cNvCxnSpPr>
          <p:nvPr/>
        </p:nvCxnSpPr>
        <p:spPr>
          <a:xfrm>
            <a:off x="2866651" y="3909093"/>
            <a:ext cx="365760" cy="0"/>
          </a:xfrm>
          <a:prstGeom prst="line">
            <a:avLst/>
          </a:prstGeom>
          <a:ln>
            <a:solidFill>
              <a:srgbClr val="003EA5"/>
            </a:solidFill>
            <a:headEnd type="diamo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A2847CC-2A20-4E0B-8392-6D493A18727B}"/>
              </a:ext>
            </a:extLst>
          </p:cNvPr>
          <p:cNvCxnSpPr>
            <a:cxnSpLocks/>
          </p:cNvCxnSpPr>
          <p:nvPr/>
        </p:nvCxnSpPr>
        <p:spPr>
          <a:xfrm flipH="1">
            <a:off x="5933124" y="3909093"/>
            <a:ext cx="365760" cy="0"/>
          </a:xfrm>
          <a:prstGeom prst="line">
            <a:avLst/>
          </a:prstGeom>
          <a:ln>
            <a:solidFill>
              <a:srgbClr val="003EA5"/>
            </a:solidFill>
            <a:headEnd type="diamo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E0128CC-83B6-41C1-ACEA-7151A6A79B1C}"/>
              </a:ext>
            </a:extLst>
          </p:cNvPr>
          <p:cNvCxnSpPr>
            <a:cxnSpLocks/>
          </p:cNvCxnSpPr>
          <p:nvPr/>
        </p:nvCxnSpPr>
        <p:spPr>
          <a:xfrm>
            <a:off x="1677931" y="2893325"/>
            <a:ext cx="1554480" cy="0"/>
          </a:xfrm>
          <a:prstGeom prst="line">
            <a:avLst/>
          </a:prstGeom>
          <a:ln>
            <a:solidFill>
              <a:srgbClr val="003EA5"/>
            </a:solidFill>
            <a:headEnd type="diamo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672B957-2B21-4B3C-A318-CF94E4E2C4D9}"/>
              </a:ext>
            </a:extLst>
          </p:cNvPr>
          <p:cNvCxnSpPr>
            <a:cxnSpLocks/>
          </p:cNvCxnSpPr>
          <p:nvPr/>
        </p:nvCxnSpPr>
        <p:spPr>
          <a:xfrm flipH="1">
            <a:off x="5933124" y="2893325"/>
            <a:ext cx="1554480" cy="0"/>
          </a:xfrm>
          <a:prstGeom prst="line">
            <a:avLst/>
          </a:prstGeom>
          <a:ln>
            <a:solidFill>
              <a:srgbClr val="003EA5"/>
            </a:solidFill>
            <a:headEnd type="diamo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02DDE47-5FF9-4E16-93D8-76634161B85C}"/>
              </a:ext>
            </a:extLst>
          </p:cNvPr>
          <p:cNvCxnSpPr>
            <a:cxnSpLocks/>
          </p:cNvCxnSpPr>
          <p:nvPr/>
        </p:nvCxnSpPr>
        <p:spPr>
          <a:xfrm>
            <a:off x="3169194" y="1875579"/>
            <a:ext cx="365760" cy="0"/>
          </a:xfrm>
          <a:prstGeom prst="line">
            <a:avLst/>
          </a:prstGeom>
          <a:ln>
            <a:solidFill>
              <a:srgbClr val="003EA5"/>
            </a:solidFill>
            <a:headEnd type="diamo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614B73-F69C-41F7-A31A-ABD0AA4C8CD0}"/>
              </a:ext>
            </a:extLst>
          </p:cNvPr>
          <p:cNvCxnSpPr>
            <a:cxnSpLocks/>
          </p:cNvCxnSpPr>
          <p:nvPr/>
        </p:nvCxnSpPr>
        <p:spPr>
          <a:xfrm flipH="1">
            <a:off x="5680385" y="1875579"/>
            <a:ext cx="365760" cy="0"/>
          </a:xfrm>
          <a:prstGeom prst="line">
            <a:avLst/>
          </a:prstGeom>
          <a:ln>
            <a:solidFill>
              <a:srgbClr val="003EA5"/>
            </a:solidFill>
            <a:headEnd type="diamond"/>
          </a:ln>
        </p:spPr>
        <p:style>
          <a:lnRef idx="1">
            <a:schemeClr val="accent1"/>
          </a:lnRef>
          <a:fillRef idx="0">
            <a:schemeClr val="accent1"/>
          </a:fillRef>
          <a:effectRef idx="0">
            <a:schemeClr val="accent1"/>
          </a:effectRef>
          <a:fontRef idx="minor">
            <a:schemeClr val="tx1"/>
          </a:fontRef>
        </p:style>
      </p:cxnSp>
      <p:sp>
        <p:nvSpPr>
          <p:cNvPr id="53" name="Left Bracket 52">
            <a:extLst>
              <a:ext uri="{FF2B5EF4-FFF2-40B4-BE49-F238E27FC236}">
                <a16:creationId xmlns:a16="http://schemas.microsoft.com/office/drawing/2014/main" id="{B2AA3A5D-3844-4D82-9D73-DFF08440352B}"/>
              </a:ext>
            </a:extLst>
          </p:cNvPr>
          <p:cNvSpPr/>
          <p:nvPr/>
        </p:nvSpPr>
        <p:spPr>
          <a:xfrm>
            <a:off x="3536910" y="1239838"/>
            <a:ext cx="91009" cy="1280160"/>
          </a:xfrm>
          <a:prstGeom prst="leftBracket">
            <a:avLst/>
          </a:prstGeom>
          <a:ln>
            <a:solidFill>
              <a:srgbClr val="003E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Left Bracket 53">
            <a:extLst>
              <a:ext uri="{FF2B5EF4-FFF2-40B4-BE49-F238E27FC236}">
                <a16:creationId xmlns:a16="http://schemas.microsoft.com/office/drawing/2014/main" id="{C293C460-35E0-4131-AA3C-B094DFA9EE9C}"/>
              </a:ext>
            </a:extLst>
          </p:cNvPr>
          <p:cNvSpPr/>
          <p:nvPr/>
        </p:nvSpPr>
        <p:spPr>
          <a:xfrm flipH="1">
            <a:off x="5595086" y="1239838"/>
            <a:ext cx="91009" cy="1280160"/>
          </a:xfrm>
          <a:prstGeom prst="leftBracket">
            <a:avLst/>
          </a:prstGeom>
          <a:ln>
            <a:solidFill>
              <a:srgbClr val="003E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224867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C946-DFCC-4605-AD1A-F4E1D14E2F79}"/>
              </a:ext>
            </a:extLst>
          </p:cNvPr>
          <p:cNvSpPr>
            <a:spLocks noGrp="1"/>
          </p:cNvSpPr>
          <p:nvPr>
            <p:ph type="title"/>
          </p:nvPr>
        </p:nvSpPr>
        <p:spPr>
          <a:xfrm>
            <a:off x="1757778" y="0"/>
            <a:ext cx="6929021" cy="857250"/>
          </a:xfrm>
        </p:spPr>
        <p:txBody>
          <a:bodyPr>
            <a:normAutofit/>
          </a:bodyPr>
          <a:lstStyle/>
          <a:p>
            <a:r>
              <a:rPr lang="en-US" sz="4000"/>
              <a:t>Study Design</a:t>
            </a:r>
          </a:p>
        </p:txBody>
      </p:sp>
      <p:graphicFrame>
        <p:nvGraphicFramePr>
          <p:cNvPr id="10" name="Table 9">
            <a:extLst>
              <a:ext uri="{FF2B5EF4-FFF2-40B4-BE49-F238E27FC236}">
                <a16:creationId xmlns:a16="http://schemas.microsoft.com/office/drawing/2014/main" id="{C4ED5933-CB45-4C6C-A3D5-140277B0605B}"/>
              </a:ext>
            </a:extLst>
          </p:cNvPr>
          <p:cNvGraphicFramePr>
            <a:graphicFrameLocks noGrp="1"/>
          </p:cNvGraphicFramePr>
          <p:nvPr>
            <p:extLst>
              <p:ext uri="{D42A27DB-BD31-4B8C-83A1-F6EECF244321}">
                <p14:modId xmlns:p14="http://schemas.microsoft.com/office/powerpoint/2010/main" val="412653957"/>
              </p:ext>
            </p:extLst>
          </p:nvPr>
        </p:nvGraphicFramePr>
        <p:xfrm>
          <a:off x="251460" y="1049825"/>
          <a:ext cx="8641080" cy="3325906"/>
        </p:xfrm>
        <a:graphic>
          <a:graphicData uri="http://schemas.openxmlformats.org/drawingml/2006/table">
            <a:tbl>
              <a:tblPr firstCol="1">
                <a:tableStyleId>{5C22544A-7EE6-4342-B048-85BDC9FD1C3A}</a:tableStyleId>
              </a:tblPr>
              <a:tblGrid>
                <a:gridCol w="1371600">
                  <a:extLst>
                    <a:ext uri="{9D8B030D-6E8A-4147-A177-3AD203B41FA5}">
                      <a16:colId xmlns:a16="http://schemas.microsoft.com/office/drawing/2014/main" val="2679453643"/>
                    </a:ext>
                  </a:extLst>
                </a:gridCol>
                <a:gridCol w="7269480">
                  <a:extLst>
                    <a:ext uri="{9D8B030D-6E8A-4147-A177-3AD203B41FA5}">
                      <a16:colId xmlns:a16="http://schemas.microsoft.com/office/drawing/2014/main" val="512099596"/>
                    </a:ext>
                  </a:extLst>
                </a:gridCol>
              </a:tblGrid>
              <a:tr h="1016252">
                <a:tc>
                  <a:txBody>
                    <a:bodyPr/>
                    <a:lstStyle/>
                    <a:p>
                      <a:pPr marL="0" algn="l" defTabSz="914232" rtl="0" eaLnBrk="1" latinLnBrk="0" hangingPunct="1"/>
                      <a:r>
                        <a:rPr lang="en-US" sz="2100" b="1" kern="1200">
                          <a:solidFill>
                            <a:schemeClr val="bg1"/>
                          </a:solidFill>
                        </a:rPr>
                        <a:t>Objective</a:t>
                      </a:r>
                      <a:endParaRPr lang="en-US" sz="2100" b="1" kern="1200">
                        <a:solidFill>
                          <a:schemeClr val="bg1"/>
                        </a:solidFill>
                        <a:latin typeface="+mn-lt"/>
                        <a:ea typeface="+mn-ea"/>
                        <a:cs typeface="+mn-cs"/>
                      </a:endParaRPr>
                    </a:p>
                  </a:txBody>
                  <a:tcPr marL="45720" marR="45720" anchor="ctr">
                    <a:solidFill>
                      <a:srgbClr val="003EA5"/>
                    </a:solidFill>
                  </a:tcPr>
                </a:tc>
                <a:tc>
                  <a:txBody>
                    <a:bodyPr/>
                    <a:lstStyle/>
                    <a:p>
                      <a:r>
                        <a:rPr lang="en-US" sz="2100" b="0" kern="1200">
                          <a:solidFill>
                            <a:schemeClr val="tx1"/>
                          </a:solidFill>
                        </a:rPr>
                        <a:t>SURPASS was designed to assess outcomes with WATCHMAN FLX in a routine clinical setting</a:t>
                      </a:r>
                      <a:endParaRPr lang="en-US" sz="2100" b="0" kern="1200">
                        <a:solidFill>
                          <a:schemeClr val="tx1"/>
                        </a:solidFill>
                        <a:highlight>
                          <a:srgbClr val="FFFF00"/>
                        </a:highligh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4028285662"/>
                  </a:ext>
                </a:extLst>
              </a:tr>
              <a:tr h="1466972">
                <a:tc>
                  <a:txBody>
                    <a:bodyPr/>
                    <a:lstStyle/>
                    <a:p>
                      <a:pPr marL="0" algn="l" defTabSz="914232" rtl="0" eaLnBrk="1" latinLnBrk="0" hangingPunct="1"/>
                      <a:r>
                        <a:rPr lang="en-US" sz="2100" b="1" kern="1200">
                          <a:solidFill>
                            <a:schemeClr val="bg1"/>
                          </a:solidFill>
                        </a:rPr>
                        <a:t>Study Population</a:t>
                      </a:r>
                      <a:endParaRPr lang="en-US" sz="2100" b="1" kern="1200">
                        <a:solidFill>
                          <a:schemeClr val="bg1"/>
                        </a:solidFill>
                        <a:latin typeface="+mn-lt"/>
                        <a:ea typeface="+mn-ea"/>
                        <a:cs typeface="+mn-cs"/>
                      </a:endParaRPr>
                    </a:p>
                  </a:txBody>
                  <a:tcPr marL="45720" marR="45720" anchor="ctr">
                    <a:solidFill>
                      <a:srgbClr val="003EA5"/>
                    </a:solidFill>
                  </a:tcPr>
                </a:tc>
                <a:tc>
                  <a:txBody>
                    <a:bodyPr/>
                    <a:lstStyle/>
                    <a:p>
                      <a:r>
                        <a:rPr lang="en-US" sz="2100">
                          <a:solidFill>
                            <a:schemeClr val="tx1"/>
                          </a:solidFill>
                        </a:rPr>
                        <a:t>Includes patients in the National Cardiovascular Data Registry (NCDR) LAAO Registry™ undergoing LAAO with WATCHMAN FLX </a:t>
                      </a:r>
                      <a:r>
                        <a:rPr lang="en-US" sz="2100" kern="1200">
                          <a:solidFill>
                            <a:schemeClr val="tx1"/>
                          </a:solidFill>
                        </a:rPr>
                        <a:t>between 05Aug2020 and 31Mar2022</a:t>
                      </a:r>
                    </a:p>
                  </a:txBody>
                  <a:tcPr anchor="ctr"/>
                </a:tc>
                <a:extLst>
                  <a:ext uri="{0D108BD9-81ED-4DB2-BD59-A6C34878D82A}">
                    <a16:rowId xmlns:a16="http://schemas.microsoft.com/office/drawing/2014/main" val="2535587255"/>
                  </a:ext>
                </a:extLst>
              </a:tr>
              <a:tr h="842682">
                <a:tc>
                  <a:txBody>
                    <a:bodyPr/>
                    <a:lstStyle/>
                    <a:p>
                      <a:pPr marL="0" algn="l" defTabSz="914232" rtl="0" eaLnBrk="1" latinLnBrk="0" hangingPunct="1"/>
                      <a:r>
                        <a:rPr lang="en-US" sz="2100" b="1" kern="1200">
                          <a:solidFill>
                            <a:schemeClr val="bg1"/>
                          </a:solidFill>
                        </a:rPr>
                        <a:t>Current Analysis</a:t>
                      </a:r>
                      <a:endParaRPr lang="en-US" sz="2100" b="1" kern="1200">
                        <a:solidFill>
                          <a:schemeClr val="bg1"/>
                        </a:solidFill>
                        <a:latin typeface="+mn-lt"/>
                        <a:ea typeface="+mn-ea"/>
                        <a:cs typeface="+mn-cs"/>
                      </a:endParaRPr>
                    </a:p>
                  </a:txBody>
                  <a:tcPr marL="45720" marR="45720" anchor="ctr">
                    <a:solidFill>
                      <a:srgbClr val="003EA5"/>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kern="1200">
                          <a:solidFill>
                            <a:schemeClr val="tx1"/>
                          </a:solidFill>
                        </a:rPr>
                        <a:t>Outcomes through 1 year</a:t>
                      </a:r>
                    </a:p>
                  </a:txBody>
                  <a:tcPr anchor="ctr"/>
                </a:tc>
                <a:extLst>
                  <a:ext uri="{0D108BD9-81ED-4DB2-BD59-A6C34878D82A}">
                    <a16:rowId xmlns:a16="http://schemas.microsoft.com/office/drawing/2014/main" val="3537935132"/>
                  </a:ext>
                </a:extLst>
              </a:tr>
            </a:tbl>
          </a:graphicData>
        </a:graphic>
      </p:graphicFrame>
    </p:spTree>
    <p:extLst>
      <p:ext uri="{BB962C8B-B14F-4D97-AF65-F5344CB8AC3E}">
        <p14:creationId xmlns:p14="http://schemas.microsoft.com/office/powerpoint/2010/main" val="31482056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200"/>
              </a:lnSpc>
            </a:pPr>
            <a:r>
              <a:rPr lang="en-US" sz="3600">
                <a:latin typeface="+mn-lt"/>
              </a:rPr>
              <a:t>Patient Flow &amp; Enrolment Cadence</a:t>
            </a:r>
          </a:p>
        </p:txBody>
      </p:sp>
      <p:sp>
        <p:nvSpPr>
          <p:cNvPr id="10" name="TextBox 9">
            <a:extLst>
              <a:ext uri="{FF2B5EF4-FFF2-40B4-BE49-F238E27FC236}">
                <a16:creationId xmlns:a16="http://schemas.microsoft.com/office/drawing/2014/main" id="{B39BC93C-0DDD-4DBA-8F47-01384A0FC111}"/>
              </a:ext>
            </a:extLst>
          </p:cNvPr>
          <p:cNvSpPr txBox="1"/>
          <p:nvPr/>
        </p:nvSpPr>
        <p:spPr>
          <a:xfrm>
            <a:off x="0" y="4703556"/>
            <a:ext cx="4645824" cy="430887"/>
          </a:xfrm>
          <a:prstGeom prst="rect">
            <a:avLst/>
          </a:prstGeom>
          <a:noFill/>
        </p:spPr>
        <p:txBody>
          <a:bodyPr wrap="none" rtlCol="0">
            <a:spAutoFit/>
          </a:bodyPr>
          <a:lstStyle/>
          <a:p>
            <a:r>
              <a:rPr lang="en-US" sz="1100" kern="0" baseline="30000">
                <a:solidFill>
                  <a:schemeClr val="bg1"/>
                </a:solidFill>
              </a:rPr>
              <a:t>*</a:t>
            </a:r>
            <a:r>
              <a:rPr lang="en-US" sz="1100" kern="0">
                <a:solidFill>
                  <a:schemeClr val="bg1"/>
                </a:solidFill>
              </a:rPr>
              <a:t>Enrolled between 5Aug20 to</a:t>
            </a:r>
            <a:r>
              <a:rPr kumimoji="0" lang="en-US" sz="1100" b="0" i="0" u="none" strike="noStrike" kern="0" cap="none" spc="0" normalizeH="0" baseline="0" noProof="0">
                <a:ln>
                  <a:noFill/>
                </a:ln>
                <a:solidFill>
                  <a:schemeClr val="bg1"/>
                </a:solidFill>
                <a:effectLst/>
                <a:uLnTx/>
                <a:uFillTx/>
                <a:ea typeface="+mn-ea"/>
                <a:cs typeface="+mn-cs"/>
              </a:rPr>
              <a:t> 31Mar22 at 743 sites</a:t>
            </a:r>
            <a:endParaRPr kumimoji="0" lang="en-US" sz="1100" b="0" i="0" u="none" strike="noStrike" kern="0" cap="none" spc="0" normalizeH="0" baseline="30000" noProof="0">
              <a:ln>
                <a:noFill/>
              </a:ln>
              <a:solidFill>
                <a:schemeClr val="bg1"/>
              </a:solidFill>
              <a:effectLst/>
              <a:uLnTx/>
              <a:uFillTx/>
              <a:ea typeface="+mn-ea"/>
              <a:cs typeface="+mn-cs"/>
            </a:endParaRPr>
          </a:p>
          <a:p>
            <a:r>
              <a:rPr lang="en-US" sz="1100" kern="0" baseline="30000">
                <a:solidFill>
                  <a:schemeClr val="bg1"/>
                </a:solidFill>
              </a:rPr>
              <a:t>**</a:t>
            </a:r>
            <a:r>
              <a:rPr lang="en-US" sz="1100" kern="0">
                <a:solidFill>
                  <a:schemeClr val="bg1"/>
                </a:solidFill>
              </a:rPr>
              <a:t>Patients with follow-up or an event 31 days or 305 days after the procedure </a:t>
            </a:r>
            <a:endParaRPr kumimoji="0" lang="en-US" sz="1100" b="0" i="0" u="none" strike="noStrike" kern="0" cap="none" spc="0" normalizeH="0" baseline="0" noProof="0">
              <a:ln>
                <a:noFill/>
              </a:ln>
              <a:solidFill>
                <a:schemeClr val="bg1"/>
              </a:solidFill>
              <a:effectLst/>
              <a:uLnTx/>
              <a:uFillTx/>
              <a:ea typeface="+mn-ea"/>
              <a:cs typeface="+mn-cs"/>
            </a:endParaRPr>
          </a:p>
        </p:txBody>
      </p:sp>
      <p:grpSp>
        <p:nvGrpSpPr>
          <p:cNvPr id="3" name="Group 2">
            <a:extLst>
              <a:ext uri="{FF2B5EF4-FFF2-40B4-BE49-F238E27FC236}">
                <a16:creationId xmlns:a16="http://schemas.microsoft.com/office/drawing/2014/main" id="{B3270554-C188-4CCA-AE17-7F10244BD25C}"/>
              </a:ext>
            </a:extLst>
          </p:cNvPr>
          <p:cNvGrpSpPr/>
          <p:nvPr/>
        </p:nvGrpSpPr>
        <p:grpSpPr>
          <a:xfrm>
            <a:off x="6128952" y="801470"/>
            <a:ext cx="2938134" cy="3839166"/>
            <a:chOff x="126800" y="801470"/>
            <a:chExt cx="2938134" cy="3839166"/>
          </a:xfrm>
        </p:grpSpPr>
        <p:sp>
          <p:nvSpPr>
            <p:cNvPr id="24" name="Rectangle 7"/>
            <p:cNvSpPr>
              <a:spLocks noChangeAspect="1" noChangeArrowheads="1"/>
            </p:cNvSpPr>
            <p:nvPr/>
          </p:nvSpPr>
          <p:spPr bwMode="auto">
            <a:xfrm>
              <a:off x="126800" y="801470"/>
              <a:ext cx="2938134" cy="3839166"/>
            </a:xfrm>
            <a:prstGeom prst="rect">
              <a:avLst/>
            </a:prstGeom>
            <a:solidFill>
              <a:schemeClr val="bg1">
                <a:lumMod val="85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35" name="Rectangle 9"/>
            <p:cNvSpPr>
              <a:spLocks noChangeAspect="1" noChangeArrowheads="1"/>
            </p:cNvSpPr>
            <p:nvPr/>
          </p:nvSpPr>
          <p:spPr bwMode="auto">
            <a:xfrm>
              <a:off x="216523" y="1243317"/>
              <a:ext cx="2762983" cy="3316084"/>
            </a:xfrm>
            <a:prstGeom prst="rect">
              <a:avLst/>
            </a:prstGeom>
            <a:solidFill>
              <a:srgbClr val="FFFFFF"/>
            </a:solidFill>
            <a:ln w="19050" algn="ctr">
              <a:noFill/>
              <a:miter lim="800000"/>
              <a:headEnd/>
              <a:tailEnd/>
            </a:ln>
          </p:spPr>
          <p:txBody>
            <a:bodyPr lIns="91424" tIns="91424" rIns="91424" bIns="91424"/>
            <a:lstStyle/>
            <a:p>
              <a:pPr fontAlgn="base">
                <a:lnSpc>
                  <a:spcPct val="90000"/>
                </a:lnSpc>
                <a:spcBef>
                  <a:spcPts val="900"/>
                </a:spcBef>
                <a:spcAft>
                  <a:spcPct val="0"/>
                </a:spcAft>
                <a:buClr>
                  <a:schemeClr val="tx1"/>
                </a:buClr>
                <a:buSzPct val="100000"/>
              </a:pPr>
              <a:endParaRPr lang="en-US"/>
            </a:p>
          </p:txBody>
        </p:sp>
        <p:sp>
          <p:nvSpPr>
            <p:cNvPr id="36" name="Rectangle 35"/>
            <p:cNvSpPr>
              <a:spLocks noChangeAspect="1" noChangeArrowheads="1"/>
            </p:cNvSpPr>
            <p:nvPr/>
          </p:nvSpPr>
          <p:spPr bwMode="auto">
            <a:xfrm>
              <a:off x="216523" y="888568"/>
              <a:ext cx="2762983" cy="354748"/>
            </a:xfrm>
            <a:prstGeom prst="rect">
              <a:avLst/>
            </a:prstGeom>
            <a:solidFill>
              <a:srgbClr val="003EA5"/>
            </a:solidFill>
            <a:ln w="19050" algn="ctr">
              <a:noFill/>
              <a:miter lim="800000"/>
              <a:headEnd/>
              <a:tailEnd/>
            </a:ln>
            <a:effectLst/>
          </p:spPr>
          <p:txBody>
            <a:bodyPr lIns="91424" tIns="45712" rIns="91424" bIns="45712" anchor="ctr"/>
            <a:lstStyle/>
            <a:p>
              <a:pPr>
                <a:spcBef>
                  <a:spcPct val="50000"/>
                </a:spcBef>
              </a:pPr>
              <a:r>
                <a:rPr lang="en-US" sz="2400">
                  <a:solidFill>
                    <a:srgbClr val="FFFFFF"/>
                  </a:solidFill>
                </a:rPr>
                <a:t>Patient Flow</a:t>
              </a:r>
            </a:p>
          </p:txBody>
        </p:sp>
        <p:cxnSp>
          <p:nvCxnSpPr>
            <p:cNvPr id="59" name="Straight Arrow Connector 58">
              <a:extLst>
                <a:ext uri="{FF2B5EF4-FFF2-40B4-BE49-F238E27FC236}">
                  <a16:creationId xmlns:a16="http://schemas.microsoft.com/office/drawing/2014/main" id="{0CAEA861-67D8-4AA7-8296-4BE34E996B65}"/>
                </a:ext>
              </a:extLst>
            </p:cNvPr>
            <p:cNvCxnSpPr>
              <a:cxnSpLocks/>
              <a:stCxn id="60" idx="2"/>
              <a:endCxn id="64" idx="0"/>
            </p:cNvCxnSpPr>
            <p:nvPr/>
          </p:nvCxnSpPr>
          <p:spPr>
            <a:xfrm>
              <a:off x="1589034" y="1839885"/>
              <a:ext cx="0" cy="2127647"/>
            </a:xfrm>
            <a:prstGeom prst="straightConnector1">
              <a:avLst/>
            </a:prstGeom>
            <a:noFill/>
            <a:ln w="38100" cap="flat" cmpd="sng" algn="ctr">
              <a:solidFill>
                <a:srgbClr val="4472C4"/>
              </a:solidFill>
              <a:prstDash val="solid"/>
              <a:miter lim="800000"/>
              <a:headEnd w="lg" len="lg"/>
              <a:tailEnd type="triangle" w="med" len="med"/>
            </a:ln>
            <a:effectLst/>
          </p:spPr>
        </p:cxnSp>
        <p:sp>
          <p:nvSpPr>
            <p:cNvPr id="60" name="Rectangle: Rounded Corners 59">
              <a:extLst>
                <a:ext uri="{FF2B5EF4-FFF2-40B4-BE49-F238E27FC236}">
                  <a16:creationId xmlns:a16="http://schemas.microsoft.com/office/drawing/2014/main" id="{D17D3389-80D4-46A1-B738-9397662B96AF}"/>
                </a:ext>
              </a:extLst>
            </p:cNvPr>
            <p:cNvSpPr/>
            <p:nvPr/>
          </p:nvSpPr>
          <p:spPr>
            <a:xfrm>
              <a:off x="400314" y="1291245"/>
              <a:ext cx="2377440" cy="548640"/>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3EA5"/>
                  </a:solidFill>
                  <a:effectLst/>
                  <a:uLnTx/>
                  <a:uFillTx/>
                  <a:ea typeface="+mn-ea"/>
                  <a:cs typeface="+mn-cs"/>
                </a:rPr>
                <a:t>Discharge</a:t>
              </a:r>
              <a:r>
                <a:rPr kumimoji="0" lang="en-US" sz="1800" b="1" i="0" u="none" strike="noStrike" kern="0" cap="none" spc="0" normalizeH="0" baseline="30000" noProof="0" dirty="0">
                  <a:ln>
                    <a:noFill/>
                  </a:ln>
                  <a:solidFill>
                    <a:srgbClr val="003EA5"/>
                  </a:solidFill>
                  <a:effectLst/>
                  <a:uLnTx/>
                  <a:uFillTx/>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3EA5"/>
                  </a:solidFill>
                  <a:effectLst/>
                  <a:uLnTx/>
                  <a:uFillTx/>
                  <a:ea typeface="+mn-ea"/>
                  <a:cs typeface="+mn-cs"/>
                </a:rPr>
                <a:t> N=66,894</a:t>
              </a:r>
            </a:p>
          </p:txBody>
        </p:sp>
        <p:sp>
          <p:nvSpPr>
            <p:cNvPr id="61" name="Rectangle: Rounded Corners 60">
              <a:extLst>
                <a:ext uri="{FF2B5EF4-FFF2-40B4-BE49-F238E27FC236}">
                  <a16:creationId xmlns:a16="http://schemas.microsoft.com/office/drawing/2014/main" id="{DA85776A-0D9E-49E9-820A-411349441C7D}"/>
                </a:ext>
              </a:extLst>
            </p:cNvPr>
            <p:cNvSpPr/>
            <p:nvPr/>
          </p:nvSpPr>
          <p:spPr>
            <a:xfrm>
              <a:off x="400314" y="2391329"/>
              <a:ext cx="2377440" cy="548640"/>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3EA5"/>
                  </a:solidFill>
                  <a:effectLst/>
                  <a:uLnTx/>
                  <a:uFillTx/>
                  <a:ea typeface="+mn-ea"/>
                  <a:cs typeface="+mn-cs"/>
                </a:rPr>
                <a:t>45-day Follow-up</a:t>
              </a:r>
              <a:r>
                <a:rPr kumimoji="0" lang="en-US" sz="1800" b="1" i="0" u="none" strike="noStrike" kern="0" cap="none" spc="0" normalizeH="0" baseline="30000" noProof="0" dirty="0">
                  <a:ln>
                    <a:noFill/>
                  </a:ln>
                  <a:solidFill>
                    <a:srgbClr val="003EA5"/>
                  </a:solidFill>
                  <a:effectLst/>
                  <a:uLnTx/>
                  <a:uFillTx/>
                  <a:ea typeface="+mn-ea"/>
                  <a:cs typeface="+mn-cs"/>
                </a:rPr>
                <a:t>**</a:t>
              </a:r>
              <a:endParaRPr kumimoji="0" lang="en-US" sz="1800" b="1" i="0" u="none" strike="noStrike" kern="0" cap="none" spc="0" normalizeH="0" baseline="0" noProof="0" dirty="0">
                <a:ln>
                  <a:noFill/>
                </a:ln>
                <a:solidFill>
                  <a:srgbClr val="003EA5"/>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3EA5"/>
                  </a:solidFill>
                  <a:effectLst/>
                  <a:uLnTx/>
                  <a:uFillTx/>
                  <a:ea typeface="+mn-ea"/>
                  <a:cs typeface="+mn-cs"/>
                </a:rPr>
                <a:t>N=61,963</a:t>
              </a:r>
            </a:p>
          </p:txBody>
        </p:sp>
        <p:sp>
          <p:nvSpPr>
            <p:cNvPr id="63" name="Rectangle: Rounded Corners 62">
              <a:extLst>
                <a:ext uri="{FF2B5EF4-FFF2-40B4-BE49-F238E27FC236}">
                  <a16:creationId xmlns:a16="http://schemas.microsoft.com/office/drawing/2014/main" id="{9F3EDEBE-AB38-41FC-9A67-8B940C6D2E18}"/>
                </a:ext>
              </a:extLst>
            </p:cNvPr>
            <p:cNvSpPr/>
            <p:nvPr/>
          </p:nvSpPr>
          <p:spPr>
            <a:xfrm>
              <a:off x="400312" y="3078531"/>
              <a:ext cx="2377440" cy="548640"/>
            </a:xfrm>
            <a:prstGeom prst="roundRect">
              <a:avLst/>
            </a:prstGeom>
            <a:solidFill>
              <a:schemeClr val="bg1">
                <a:lumMod val="95000"/>
              </a:schemeClr>
            </a:solidFill>
            <a:ln w="12700" cap="flat" cmpd="sng" algn="ctr">
              <a:solidFill>
                <a:srgbClr val="4472C4">
                  <a:shade val="50000"/>
                </a:srgbClr>
              </a:solidFill>
              <a:prstDash val="solid"/>
              <a:miter lim="800000"/>
            </a:ln>
            <a:effectLst/>
          </p:spPr>
          <p:txBody>
            <a:bodyPr rtlCol="0" anchor="ct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N=43,730 not yet in 1-year follow-up window or lost-to-follow-up</a:t>
              </a:r>
              <a:endParaRPr lang="en-US" sz="1200" dirty="0">
                <a:effectLst/>
                <a:latin typeface="Times New Roman" panose="02020603050405020304" pitchFamily="18" charset="0"/>
                <a:ea typeface="Times New Roman" panose="02020603050405020304" pitchFamily="18" charset="0"/>
              </a:endParaRPr>
            </a:p>
          </p:txBody>
        </p:sp>
        <p:sp>
          <p:nvSpPr>
            <p:cNvPr id="64" name="Rectangle: Rounded Corners 63">
              <a:extLst>
                <a:ext uri="{FF2B5EF4-FFF2-40B4-BE49-F238E27FC236}">
                  <a16:creationId xmlns:a16="http://schemas.microsoft.com/office/drawing/2014/main" id="{2ED0B3F8-2ACE-49E5-9212-ABE3E84E538C}"/>
                </a:ext>
              </a:extLst>
            </p:cNvPr>
            <p:cNvSpPr/>
            <p:nvPr/>
          </p:nvSpPr>
          <p:spPr>
            <a:xfrm>
              <a:off x="400314" y="3967532"/>
              <a:ext cx="2377440" cy="548640"/>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3EA5"/>
                  </a:solidFill>
                  <a:effectLst/>
                  <a:uLnTx/>
                  <a:uFillTx/>
                  <a:ea typeface="+mn-ea"/>
                  <a:cs typeface="+mn-cs"/>
                </a:rPr>
                <a:t>1-year Follow-up</a:t>
              </a:r>
              <a:r>
                <a:rPr kumimoji="0" lang="en-US" sz="1800" b="1" i="0" u="none" strike="noStrike" kern="0" cap="none" spc="0" normalizeH="0" baseline="30000" noProof="0">
                  <a:ln>
                    <a:noFill/>
                  </a:ln>
                  <a:solidFill>
                    <a:srgbClr val="003EA5"/>
                  </a:solidFill>
                  <a:effectLst/>
                  <a:uLnTx/>
                  <a:uFillTx/>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3EA5"/>
                  </a:solidFill>
                  <a:effectLst/>
                  <a:uLnTx/>
                  <a:uFillTx/>
                  <a:ea typeface="+mn-ea"/>
                  <a:cs typeface="+mn-cs"/>
                </a:rPr>
                <a:t>N=18,233</a:t>
              </a:r>
              <a:endParaRPr kumimoji="0" lang="en-US" sz="1800" b="0" i="0" u="none" strike="noStrike" kern="0" cap="none" spc="0" normalizeH="0" baseline="0" noProof="0">
                <a:ln>
                  <a:noFill/>
                </a:ln>
                <a:solidFill>
                  <a:srgbClr val="003EA5"/>
                </a:solidFill>
                <a:effectLst/>
                <a:uLnTx/>
                <a:uFillTx/>
                <a:ea typeface="+mn-ea"/>
                <a:cs typeface="+mn-cs"/>
              </a:endParaRPr>
            </a:p>
          </p:txBody>
        </p:sp>
        <p:sp>
          <p:nvSpPr>
            <p:cNvPr id="66" name="Rectangle: Rounded Corners 65">
              <a:extLst>
                <a:ext uri="{FF2B5EF4-FFF2-40B4-BE49-F238E27FC236}">
                  <a16:creationId xmlns:a16="http://schemas.microsoft.com/office/drawing/2014/main" id="{F4265C17-9892-4BF8-AA4F-25EF06BFF00F}"/>
                </a:ext>
              </a:extLst>
            </p:cNvPr>
            <p:cNvSpPr/>
            <p:nvPr/>
          </p:nvSpPr>
          <p:spPr>
            <a:xfrm>
              <a:off x="400312" y="1978447"/>
              <a:ext cx="2377440" cy="274320"/>
            </a:xfrm>
            <a:prstGeom prst="roundRect">
              <a:avLst/>
            </a:prstGeom>
            <a:solidFill>
              <a:schemeClr val="bg1">
                <a:lumMod val="9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ea typeface="+mn-ea"/>
                  <a:cs typeface="+mn-cs"/>
                </a:rPr>
                <a:t>N=4931 no follow-up or event</a:t>
              </a:r>
            </a:p>
          </p:txBody>
        </p:sp>
      </p:grpSp>
      <p:grpSp>
        <p:nvGrpSpPr>
          <p:cNvPr id="4" name="Group 3">
            <a:extLst>
              <a:ext uri="{FF2B5EF4-FFF2-40B4-BE49-F238E27FC236}">
                <a16:creationId xmlns:a16="http://schemas.microsoft.com/office/drawing/2014/main" id="{4556CB02-294A-4324-AFAE-153316DA86A6}"/>
              </a:ext>
            </a:extLst>
          </p:cNvPr>
          <p:cNvGrpSpPr/>
          <p:nvPr/>
        </p:nvGrpSpPr>
        <p:grpSpPr>
          <a:xfrm>
            <a:off x="68368" y="1084466"/>
            <a:ext cx="5828303" cy="3540910"/>
            <a:chOff x="3163296" y="1084466"/>
            <a:chExt cx="5828303" cy="3540910"/>
          </a:xfrm>
        </p:grpSpPr>
        <p:graphicFrame>
          <p:nvGraphicFramePr>
            <p:cNvPr id="17" name="Content Placeholder 5">
              <a:extLst>
                <a:ext uri="{FF2B5EF4-FFF2-40B4-BE49-F238E27FC236}">
                  <a16:creationId xmlns:a16="http://schemas.microsoft.com/office/drawing/2014/main" id="{37DD5271-18F4-42F1-9B4F-A37F1F967632}"/>
                </a:ext>
              </a:extLst>
            </p:cNvPr>
            <p:cNvGraphicFramePr>
              <a:graphicFrameLocks/>
            </p:cNvGraphicFramePr>
            <p:nvPr>
              <p:extLst>
                <p:ext uri="{D42A27DB-BD31-4B8C-83A1-F6EECF244321}">
                  <p14:modId xmlns:p14="http://schemas.microsoft.com/office/powerpoint/2010/main" val="1379507081"/>
                </p:ext>
              </p:extLst>
            </p:nvPr>
          </p:nvGraphicFramePr>
          <p:xfrm>
            <a:off x="3163296" y="1084466"/>
            <a:ext cx="5828303" cy="3316084"/>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D822B0A2-1D01-4690-996D-B5E7D51EF36C}"/>
                </a:ext>
              </a:extLst>
            </p:cNvPr>
            <p:cNvCxnSpPr>
              <a:cxnSpLocks/>
            </p:cNvCxnSpPr>
            <p:nvPr/>
          </p:nvCxnSpPr>
          <p:spPr>
            <a:xfrm>
              <a:off x="4193408" y="4334477"/>
              <a:ext cx="100584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A92D2E7-7AC1-4F9C-905C-4C5513BDD772}"/>
                </a:ext>
              </a:extLst>
            </p:cNvPr>
            <p:cNvSpPr txBox="1"/>
            <p:nvPr/>
          </p:nvSpPr>
          <p:spPr>
            <a:xfrm>
              <a:off x="4436761" y="4348377"/>
              <a:ext cx="468077" cy="276999"/>
            </a:xfrm>
            <a:prstGeom prst="rect">
              <a:avLst/>
            </a:prstGeom>
            <a:solidFill>
              <a:schemeClr val="bg1"/>
            </a:solidFill>
          </p:spPr>
          <p:txBody>
            <a:bodyPr wrap="none" lIns="0" tIns="0" rIns="0" bIns="0" rtlCol="0">
              <a:spAutoFit/>
            </a:bodyPr>
            <a:lstStyle/>
            <a:p>
              <a:pPr algn="ctr"/>
              <a:r>
                <a:rPr lang="en-US"/>
                <a:t>2020</a:t>
              </a:r>
            </a:p>
          </p:txBody>
        </p:sp>
        <p:cxnSp>
          <p:nvCxnSpPr>
            <p:cNvPr id="21" name="Straight Connector 20">
              <a:extLst>
                <a:ext uri="{FF2B5EF4-FFF2-40B4-BE49-F238E27FC236}">
                  <a16:creationId xmlns:a16="http://schemas.microsoft.com/office/drawing/2014/main" id="{BA5AA843-036F-42AD-9174-52ACB860D2A6}"/>
                </a:ext>
              </a:extLst>
            </p:cNvPr>
            <p:cNvCxnSpPr>
              <a:cxnSpLocks/>
            </p:cNvCxnSpPr>
            <p:nvPr/>
          </p:nvCxnSpPr>
          <p:spPr>
            <a:xfrm>
              <a:off x="5399839" y="4334477"/>
              <a:ext cx="27432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9F3A9A4-5CAD-400E-9BB7-75AC8ED09266}"/>
                </a:ext>
              </a:extLst>
            </p:cNvPr>
            <p:cNvSpPr txBox="1"/>
            <p:nvPr/>
          </p:nvSpPr>
          <p:spPr>
            <a:xfrm>
              <a:off x="6537400" y="4348377"/>
              <a:ext cx="468077" cy="276999"/>
            </a:xfrm>
            <a:prstGeom prst="rect">
              <a:avLst/>
            </a:prstGeom>
            <a:solidFill>
              <a:schemeClr val="bg1"/>
            </a:solidFill>
          </p:spPr>
          <p:txBody>
            <a:bodyPr wrap="none" lIns="0" tIns="0" rIns="0" bIns="0" rtlCol="0">
              <a:spAutoFit/>
            </a:bodyPr>
            <a:lstStyle/>
            <a:p>
              <a:pPr algn="ctr"/>
              <a:r>
                <a:rPr lang="en-US"/>
                <a:t>2021</a:t>
              </a:r>
            </a:p>
          </p:txBody>
        </p:sp>
        <p:cxnSp>
          <p:nvCxnSpPr>
            <p:cNvPr id="23" name="Straight Connector 22">
              <a:extLst>
                <a:ext uri="{FF2B5EF4-FFF2-40B4-BE49-F238E27FC236}">
                  <a16:creationId xmlns:a16="http://schemas.microsoft.com/office/drawing/2014/main" id="{41B7E37F-A418-4298-B6A8-ECF900341AC7}"/>
                </a:ext>
              </a:extLst>
            </p:cNvPr>
            <p:cNvCxnSpPr>
              <a:cxnSpLocks/>
            </p:cNvCxnSpPr>
            <p:nvPr/>
          </p:nvCxnSpPr>
          <p:spPr>
            <a:xfrm>
              <a:off x="8382350" y="4334477"/>
              <a:ext cx="54864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013C43B-80BA-4E62-A206-9562032C3A42}"/>
                </a:ext>
              </a:extLst>
            </p:cNvPr>
            <p:cNvSpPr txBox="1"/>
            <p:nvPr/>
          </p:nvSpPr>
          <p:spPr>
            <a:xfrm>
              <a:off x="8422503" y="4348377"/>
              <a:ext cx="468077" cy="276999"/>
            </a:xfrm>
            <a:prstGeom prst="rect">
              <a:avLst/>
            </a:prstGeom>
            <a:solidFill>
              <a:schemeClr val="bg1"/>
            </a:solidFill>
          </p:spPr>
          <p:txBody>
            <a:bodyPr wrap="none" lIns="0" tIns="0" rIns="0" bIns="0" rtlCol="0">
              <a:spAutoFit/>
            </a:bodyPr>
            <a:lstStyle/>
            <a:p>
              <a:pPr algn="ctr"/>
              <a:r>
                <a:rPr lang="en-US"/>
                <a:t>2022</a:t>
              </a:r>
            </a:p>
          </p:txBody>
        </p:sp>
      </p:grpSp>
    </p:spTree>
    <p:extLst>
      <p:ext uri="{BB962C8B-B14F-4D97-AF65-F5344CB8AC3E}">
        <p14:creationId xmlns:p14="http://schemas.microsoft.com/office/powerpoint/2010/main" val="11171471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90A3-6C09-3208-25DA-4523C44F094C}"/>
              </a:ext>
            </a:extLst>
          </p:cNvPr>
          <p:cNvSpPr>
            <a:spLocks noGrp="1"/>
          </p:cNvSpPr>
          <p:nvPr>
            <p:ph type="title"/>
          </p:nvPr>
        </p:nvSpPr>
        <p:spPr/>
        <p:txBody>
          <a:bodyPr/>
          <a:lstStyle/>
          <a:p>
            <a:r>
              <a:rPr lang="en-US" dirty="0"/>
              <a:t>SURPASS: Sites &amp; Operators</a:t>
            </a:r>
          </a:p>
        </p:txBody>
      </p:sp>
      <p:grpSp>
        <p:nvGrpSpPr>
          <p:cNvPr id="20" name="Group 19">
            <a:extLst>
              <a:ext uri="{FF2B5EF4-FFF2-40B4-BE49-F238E27FC236}">
                <a16:creationId xmlns:a16="http://schemas.microsoft.com/office/drawing/2014/main" id="{762AB3EB-C00D-06A7-E77F-2E9CF8FB6BB4}"/>
              </a:ext>
            </a:extLst>
          </p:cNvPr>
          <p:cNvGrpSpPr/>
          <p:nvPr/>
        </p:nvGrpSpPr>
        <p:grpSpPr>
          <a:xfrm>
            <a:off x="4646265" y="1307889"/>
            <a:ext cx="4297680" cy="3238423"/>
            <a:chOff x="4646265" y="1148087"/>
            <a:chExt cx="4297680" cy="3238423"/>
          </a:xfrm>
        </p:grpSpPr>
        <p:graphicFrame>
          <p:nvGraphicFramePr>
            <p:cNvPr id="7" name="Content Placeholder 5">
              <a:extLst>
                <a:ext uri="{FF2B5EF4-FFF2-40B4-BE49-F238E27FC236}">
                  <a16:creationId xmlns:a16="http://schemas.microsoft.com/office/drawing/2014/main" id="{5E94F748-41D7-90B4-CB87-D725159AA829}"/>
                </a:ext>
              </a:extLst>
            </p:cNvPr>
            <p:cNvGraphicFramePr>
              <a:graphicFrameLocks/>
            </p:cNvGraphicFramePr>
            <p:nvPr/>
          </p:nvGraphicFramePr>
          <p:xfrm>
            <a:off x="4646265" y="1148087"/>
            <a:ext cx="4297680" cy="321621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15F18B7D-72B1-961D-6CB7-2E9172A0F3BA}"/>
                </a:ext>
              </a:extLst>
            </p:cNvPr>
            <p:cNvCxnSpPr>
              <a:cxnSpLocks/>
            </p:cNvCxnSpPr>
            <p:nvPr/>
          </p:nvCxnSpPr>
          <p:spPr>
            <a:xfrm>
              <a:off x="5565652" y="4096028"/>
              <a:ext cx="54864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723A82-FD20-9B04-15EF-1C4304ADB7E5}"/>
                </a:ext>
              </a:extLst>
            </p:cNvPr>
            <p:cNvSpPr txBox="1"/>
            <p:nvPr/>
          </p:nvSpPr>
          <p:spPr>
            <a:xfrm>
              <a:off x="5612610" y="4109511"/>
              <a:ext cx="468078" cy="276999"/>
            </a:xfrm>
            <a:prstGeom prst="rect">
              <a:avLst/>
            </a:prstGeom>
            <a:solidFill>
              <a:schemeClr val="bg1"/>
            </a:solidFill>
          </p:spPr>
          <p:txBody>
            <a:bodyPr wrap="none" lIns="0" tIns="0" rIns="0" bIns="0" rtlCol="0">
              <a:spAutoFit/>
            </a:bodyPr>
            <a:lstStyle/>
            <a:p>
              <a:pPr algn="ctr" defTabSz="914378"/>
              <a:r>
                <a:rPr lang="en-US" dirty="0">
                  <a:solidFill>
                    <a:prstClr val="black"/>
                  </a:solidFill>
                  <a:latin typeface="Calibri"/>
                </a:rPr>
                <a:t>2020</a:t>
              </a:r>
            </a:p>
          </p:txBody>
        </p:sp>
        <p:cxnSp>
          <p:nvCxnSpPr>
            <p:cNvPr id="10" name="Straight Connector 9">
              <a:extLst>
                <a:ext uri="{FF2B5EF4-FFF2-40B4-BE49-F238E27FC236}">
                  <a16:creationId xmlns:a16="http://schemas.microsoft.com/office/drawing/2014/main" id="{A495001E-06DC-EBD2-4B79-FE8FA111F3CE}"/>
                </a:ext>
              </a:extLst>
            </p:cNvPr>
            <p:cNvCxnSpPr>
              <a:cxnSpLocks/>
            </p:cNvCxnSpPr>
            <p:nvPr/>
          </p:nvCxnSpPr>
          <p:spPr>
            <a:xfrm>
              <a:off x="6304328" y="4096028"/>
              <a:ext cx="2022784"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0B5E9A8-EEB4-BCDD-4CB7-14CA2C43EE74}"/>
                </a:ext>
              </a:extLst>
            </p:cNvPr>
            <p:cNvSpPr txBox="1"/>
            <p:nvPr/>
          </p:nvSpPr>
          <p:spPr>
            <a:xfrm>
              <a:off x="7081680" y="4109511"/>
              <a:ext cx="468078" cy="276999"/>
            </a:xfrm>
            <a:prstGeom prst="rect">
              <a:avLst/>
            </a:prstGeom>
            <a:solidFill>
              <a:schemeClr val="bg1"/>
            </a:solidFill>
          </p:spPr>
          <p:txBody>
            <a:bodyPr wrap="none" lIns="0" tIns="0" rIns="0" bIns="0" rtlCol="0">
              <a:spAutoFit/>
            </a:bodyPr>
            <a:lstStyle/>
            <a:p>
              <a:pPr algn="ctr" defTabSz="914378"/>
              <a:r>
                <a:rPr lang="en-US">
                  <a:solidFill>
                    <a:prstClr val="black"/>
                  </a:solidFill>
                  <a:latin typeface="Calibri"/>
                </a:rPr>
                <a:t>2021</a:t>
              </a:r>
            </a:p>
          </p:txBody>
        </p:sp>
        <p:cxnSp>
          <p:nvCxnSpPr>
            <p:cNvPr id="12" name="Straight Connector 11">
              <a:extLst>
                <a:ext uri="{FF2B5EF4-FFF2-40B4-BE49-F238E27FC236}">
                  <a16:creationId xmlns:a16="http://schemas.microsoft.com/office/drawing/2014/main" id="{571895CC-8873-A090-356B-74FBFEBC4812}"/>
                </a:ext>
              </a:extLst>
            </p:cNvPr>
            <p:cNvCxnSpPr>
              <a:cxnSpLocks/>
            </p:cNvCxnSpPr>
            <p:nvPr/>
          </p:nvCxnSpPr>
          <p:spPr>
            <a:xfrm>
              <a:off x="8503571" y="4096028"/>
              <a:ext cx="404557"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EC27B7-E3F2-B6E6-F1AF-686B8603A0F7}"/>
                </a:ext>
              </a:extLst>
            </p:cNvPr>
            <p:cNvSpPr txBox="1"/>
            <p:nvPr/>
          </p:nvSpPr>
          <p:spPr>
            <a:xfrm>
              <a:off x="8471721" y="4109511"/>
              <a:ext cx="468078" cy="276999"/>
            </a:xfrm>
            <a:prstGeom prst="rect">
              <a:avLst/>
            </a:prstGeom>
            <a:solidFill>
              <a:schemeClr val="bg1"/>
            </a:solidFill>
          </p:spPr>
          <p:txBody>
            <a:bodyPr wrap="none" lIns="0" tIns="0" rIns="0" bIns="0" rtlCol="0">
              <a:spAutoFit/>
            </a:bodyPr>
            <a:lstStyle/>
            <a:p>
              <a:pPr algn="ctr" defTabSz="914378"/>
              <a:r>
                <a:rPr lang="en-US" dirty="0">
                  <a:solidFill>
                    <a:prstClr val="black"/>
                  </a:solidFill>
                  <a:latin typeface="Calibri"/>
                </a:rPr>
                <a:t>2022</a:t>
              </a:r>
            </a:p>
          </p:txBody>
        </p:sp>
      </p:grpSp>
      <p:grpSp>
        <p:nvGrpSpPr>
          <p:cNvPr id="21" name="Group 20">
            <a:extLst>
              <a:ext uri="{FF2B5EF4-FFF2-40B4-BE49-F238E27FC236}">
                <a16:creationId xmlns:a16="http://schemas.microsoft.com/office/drawing/2014/main" id="{4EA94409-1E81-16B1-6592-770E6A980279}"/>
              </a:ext>
            </a:extLst>
          </p:cNvPr>
          <p:cNvGrpSpPr/>
          <p:nvPr/>
        </p:nvGrpSpPr>
        <p:grpSpPr>
          <a:xfrm>
            <a:off x="172126" y="1307889"/>
            <a:ext cx="4297680" cy="3238423"/>
            <a:chOff x="172126" y="1148087"/>
            <a:chExt cx="4297680" cy="3238423"/>
          </a:xfrm>
        </p:grpSpPr>
        <p:graphicFrame>
          <p:nvGraphicFramePr>
            <p:cNvPr id="5" name="Content Placeholder 5">
              <a:extLst>
                <a:ext uri="{FF2B5EF4-FFF2-40B4-BE49-F238E27FC236}">
                  <a16:creationId xmlns:a16="http://schemas.microsoft.com/office/drawing/2014/main" id="{E983A1E8-9201-E98E-E648-EFCFBC0D4275}"/>
                </a:ext>
              </a:extLst>
            </p:cNvPr>
            <p:cNvGraphicFramePr>
              <a:graphicFrameLocks/>
            </p:cNvGraphicFramePr>
            <p:nvPr/>
          </p:nvGraphicFramePr>
          <p:xfrm>
            <a:off x="172126" y="1148087"/>
            <a:ext cx="4297680" cy="3216214"/>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01209101-8742-958C-ACCC-96C87C2EB65C}"/>
                </a:ext>
              </a:extLst>
            </p:cNvPr>
            <p:cNvCxnSpPr>
              <a:cxnSpLocks/>
            </p:cNvCxnSpPr>
            <p:nvPr/>
          </p:nvCxnSpPr>
          <p:spPr>
            <a:xfrm>
              <a:off x="887322" y="4096030"/>
              <a:ext cx="741687"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61FA591-EAD2-2050-E360-D46582F3FAC5}"/>
                </a:ext>
              </a:extLst>
            </p:cNvPr>
            <p:cNvSpPr txBox="1"/>
            <p:nvPr/>
          </p:nvSpPr>
          <p:spPr>
            <a:xfrm>
              <a:off x="1005303" y="4109511"/>
              <a:ext cx="468078" cy="276999"/>
            </a:xfrm>
            <a:prstGeom prst="rect">
              <a:avLst/>
            </a:prstGeom>
            <a:solidFill>
              <a:schemeClr val="bg1"/>
            </a:solidFill>
          </p:spPr>
          <p:txBody>
            <a:bodyPr wrap="none" lIns="0" tIns="0" rIns="0" bIns="0" rtlCol="0">
              <a:spAutoFit/>
            </a:bodyPr>
            <a:lstStyle/>
            <a:p>
              <a:pPr algn="ctr" defTabSz="914378"/>
              <a:r>
                <a:rPr lang="en-US" dirty="0">
                  <a:solidFill>
                    <a:prstClr val="black"/>
                  </a:solidFill>
                  <a:latin typeface="Calibri"/>
                </a:rPr>
                <a:t>2020</a:t>
              </a:r>
            </a:p>
          </p:txBody>
        </p:sp>
        <p:cxnSp>
          <p:nvCxnSpPr>
            <p:cNvPr id="16" name="Straight Connector 15">
              <a:extLst>
                <a:ext uri="{FF2B5EF4-FFF2-40B4-BE49-F238E27FC236}">
                  <a16:creationId xmlns:a16="http://schemas.microsoft.com/office/drawing/2014/main" id="{85900098-20E1-90CE-EF95-8775D25F9F7D}"/>
                </a:ext>
              </a:extLst>
            </p:cNvPr>
            <p:cNvCxnSpPr>
              <a:cxnSpLocks/>
            </p:cNvCxnSpPr>
            <p:nvPr/>
          </p:nvCxnSpPr>
          <p:spPr>
            <a:xfrm>
              <a:off x="1776921" y="4096030"/>
              <a:ext cx="2022784"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5DECE4-F845-5E4C-5131-DE7F4A80AF43}"/>
                </a:ext>
              </a:extLst>
            </p:cNvPr>
            <p:cNvSpPr txBox="1"/>
            <p:nvPr/>
          </p:nvSpPr>
          <p:spPr>
            <a:xfrm>
              <a:off x="2554273" y="4109511"/>
              <a:ext cx="468078" cy="276999"/>
            </a:xfrm>
            <a:prstGeom prst="rect">
              <a:avLst/>
            </a:prstGeom>
            <a:solidFill>
              <a:schemeClr val="bg1"/>
            </a:solidFill>
          </p:spPr>
          <p:txBody>
            <a:bodyPr wrap="none" lIns="0" tIns="0" rIns="0" bIns="0" rtlCol="0">
              <a:spAutoFit/>
            </a:bodyPr>
            <a:lstStyle/>
            <a:p>
              <a:pPr algn="ctr" defTabSz="914378"/>
              <a:r>
                <a:rPr lang="en-US">
                  <a:solidFill>
                    <a:prstClr val="black"/>
                  </a:solidFill>
                  <a:latin typeface="Calibri"/>
                </a:rPr>
                <a:t>2021</a:t>
              </a:r>
            </a:p>
          </p:txBody>
        </p:sp>
        <p:cxnSp>
          <p:nvCxnSpPr>
            <p:cNvPr id="18" name="Straight Connector 17">
              <a:extLst>
                <a:ext uri="{FF2B5EF4-FFF2-40B4-BE49-F238E27FC236}">
                  <a16:creationId xmlns:a16="http://schemas.microsoft.com/office/drawing/2014/main" id="{6FF2F37C-9EC7-4070-C306-10CA5B0CC102}"/>
                </a:ext>
              </a:extLst>
            </p:cNvPr>
            <p:cNvCxnSpPr>
              <a:cxnSpLocks/>
            </p:cNvCxnSpPr>
            <p:nvPr/>
          </p:nvCxnSpPr>
          <p:spPr>
            <a:xfrm>
              <a:off x="3976164" y="4096028"/>
              <a:ext cx="404557"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E1C8AA-24FE-EBC1-2BB8-0736119E725C}"/>
                </a:ext>
              </a:extLst>
            </p:cNvPr>
            <p:cNvSpPr txBox="1"/>
            <p:nvPr/>
          </p:nvSpPr>
          <p:spPr>
            <a:xfrm>
              <a:off x="3944314" y="4109511"/>
              <a:ext cx="468078" cy="276999"/>
            </a:xfrm>
            <a:prstGeom prst="rect">
              <a:avLst/>
            </a:prstGeom>
            <a:solidFill>
              <a:schemeClr val="bg1"/>
            </a:solidFill>
          </p:spPr>
          <p:txBody>
            <a:bodyPr wrap="none" lIns="0" tIns="0" rIns="0" bIns="0" rtlCol="0">
              <a:spAutoFit/>
            </a:bodyPr>
            <a:lstStyle/>
            <a:p>
              <a:pPr algn="ctr" defTabSz="914378"/>
              <a:r>
                <a:rPr lang="en-US" dirty="0">
                  <a:solidFill>
                    <a:prstClr val="black"/>
                  </a:solidFill>
                  <a:latin typeface="Calibri"/>
                </a:rPr>
                <a:t>2022</a:t>
              </a:r>
            </a:p>
          </p:txBody>
        </p:sp>
      </p:grpSp>
      <p:sp>
        <p:nvSpPr>
          <p:cNvPr id="22" name="TextBox 21">
            <a:extLst>
              <a:ext uri="{FF2B5EF4-FFF2-40B4-BE49-F238E27FC236}">
                <a16:creationId xmlns:a16="http://schemas.microsoft.com/office/drawing/2014/main" id="{5C0DF5C3-A670-5D09-69EA-B76055B8A2E3}"/>
              </a:ext>
            </a:extLst>
          </p:cNvPr>
          <p:cNvSpPr txBox="1"/>
          <p:nvPr/>
        </p:nvSpPr>
        <p:spPr>
          <a:xfrm>
            <a:off x="1" y="4881890"/>
            <a:ext cx="2597186" cy="261610"/>
          </a:xfrm>
          <a:prstGeom prst="rect">
            <a:avLst/>
          </a:prstGeom>
          <a:noFill/>
        </p:spPr>
        <p:txBody>
          <a:bodyPr wrap="none" rtlCol="0">
            <a:spAutoFit/>
          </a:bodyPr>
          <a:lstStyle/>
          <a:p>
            <a:pPr defTabSz="914378"/>
            <a:r>
              <a:rPr lang="en-US" sz="1100" kern="0" baseline="30000" dirty="0">
                <a:solidFill>
                  <a:prstClr val="white"/>
                </a:solidFill>
                <a:latin typeface="Calibri"/>
              </a:rPr>
              <a:t>*</a:t>
            </a:r>
            <a:r>
              <a:rPr lang="en-US" sz="1100" kern="0" dirty="0">
                <a:solidFill>
                  <a:prstClr val="white"/>
                </a:solidFill>
                <a:latin typeface="Calibri"/>
              </a:rPr>
              <a:t>Procedures between 5Aug20 to 31Mar22</a:t>
            </a:r>
            <a:endParaRPr lang="en-US" sz="1100" kern="0" baseline="30000" dirty="0">
              <a:solidFill>
                <a:prstClr val="white"/>
              </a:solidFill>
              <a:latin typeface="Calibri"/>
            </a:endParaRPr>
          </a:p>
        </p:txBody>
      </p:sp>
    </p:spTree>
    <p:extLst>
      <p:ext uri="{BB962C8B-B14F-4D97-AF65-F5344CB8AC3E}">
        <p14:creationId xmlns:p14="http://schemas.microsoft.com/office/powerpoint/2010/main" val="365165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spect="1" noChangeArrowheads="1"/>
          </p:cNvSpPr>
          <p:nvPr/>
        </p:nvSpPr>
        <p:spPr bwMode="auto">
          <a:xfrm>
            <a:off x="91440" y="782616"/>
            <a:ext cx="8961120" cy="3869704"/>
          </a:xfrm>
          <a:prstGeom prst="rect">
            <a:avLst/>
          </a:prstGeom>
          <a:solidFill>
            <a:schemeClr val="bg1">
              <a:lumMod val="85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33" name="Rectangle 32"/>
          <p:cNvSpPr>
            <a:spLocks noChangeAspect="1" noChangeArrowheads="1"/>
          </p:cNvSpPr>
          <p:nvPr/>
        </p:nvSpPr>
        <p:spPr bwMode="auto">
          <a:xfrm>
            <a:off x="182880" y="1215036"/>
            <a:ext cx="8778240" cy="1808303"/>
          </a:xfrm>
          <a:prstGeom prst="rect">
            <a:avLst/>
          </a:prstGeom>
          <a:solidFill>
            <a:schemeClr val="bg1"/>
          </a:solidFill>
          <a:ln w="12700">
            <a:noFill/>
            <a:miter lim="800000"/>
            <a:headEnd/>
            <a:tailEnd/>
          </a:ln>
          <a:effectLst/>
        </p:spPr>
        <p:txBody>
          <a:bodyPr lIns="91424" tIns="91424" rIns="91424" bIns="91424" numCol="2"/>
          <a:lstStyle/>
          <a:p>
            <a:pPr fontAlgn="base">
              <a:lnSpc>
                <a:spcPct val="90000"/>
              </a:lnSpc>
              <a:spcBef>
                <a:spcPts val="600"/>
              </a:spcBef>
              <a:spcAft>
                <a:spcPct val="0"/>
              </a:spcAft>
              <a:buClr>
                <a:schemeClr val="tx1"/>
              </a:buClr>
              <a:buSzPct val="100000"/>
            </a:pPr>
            <a:endParaRPr lang="en-US">
              <a:cs typeface="Arial" panose="020B0604020202020204" pitchFamily="34" charset="0"/>
            </a:endParaRPr>
          </a:p>
        </p:txBody>
      </p:sp>
      <p:sp>
        <p:nvSpPr>
          <p:cNvPr id="37" name="Rectangle 14"/>
          <p:cNvSpPr>
            <a:spLocks noChangeAspect="1" noChangeArrowheads="1"/>
          </p:cNvSpPr>
          <p:nvPr/>
        </p:nvSpPr>
        <p:spPr bwMode="auto">
          <a:xfrm>
            <a:off x="182880" y="860287"/>
            <a:ext cx="8778240" cy="359033"/>
          </a:xfrm>
          <a:prstGeom prst="rect">
            <a:avLst/>
          </a:prstGeom>
          <a:solidFill>
            <a:srgbClr val="003EA5"/>
          </a:solidFill>
          <a:ln w="19050" algn="ctr">
            <a:noFill/>
            <a:miter lim="800000"/>
            <a:headEnd/>
            <a:tailEnd/>
          </a:ln>
          <a:effectLst/>
        </p:spPr>
        <p:txBody>
          <a:bodyPr lIns="91424" tIns="45712" rIns="91424" bIns="45712" anchor="ctr"/>
          <a:lstStyle/>
          <a:p>
            <a:pPr algn="ctr">
              <a:spcBef>
                <a:spcPct val="50000"/>
              </a:spcBef>
            </a:pPr>
            <a:r>
              <a:rPr lang="en-US" sz="2400">
                <a:solidFill>
                  <a:srgbClr val="FFFFFF"/>
                </a:solidFill>
              </a:rPr>
              <a:t>Patient Characteristics</a:t>
            </a:r>
          </a:p>
        </p:txBody>
      </p:sp>
      <p:graphicFrame>
        <p:nvGraphicFramePr>
          <p:cNvPr id="3" name="Table 3">
            <a:extLst>
              <a:ext uri="{FF2B5EF4-FFF2-40B4-BE49-F238E27FC236}">
                <a16:creationId xmlns:a16="http://schemas.microsoft.com/office/drawing/2014/main" id="{6410168A-33C4-4420-B4ED-55A83ACEE6EF}"/>
              </a:ext>
            </a:extLst>
          </p:cNvPr>
          <p:cNvGraphicFramePr>
            <a:graphicFrameLocks noGrp="1"/>
          </p:cNvGraphicFramePr>
          <p:nvPr>
            <p:extLst>
              <p:ext uri="{D42A27DB-BD31-4B8C-83A1-F6EECF244321}">
                <p14:modId xmlns:p14="http://schemas.microsoft.com/office/powerpoint/2010/main" val="3848259891"/>
              </p:ext>
            </p:extLst>
          </p:nvPr>
        </p:nvGraphicFramePr>
        <p:xfrm>
          <a:off x="248910" y="1266154"/>
          <a:ext cx="8634418" cy="1676400"/>
        </p:xfrm>
        <a:graphic>
          <a:graphicData uri="http://schemas.openxmlformats.org/drawingml/2006/table">
            <a:tbl>
              <a:tblPr>
                <a:tableStyleId>{5C22544A-7EE6-4342-B048-85BDC9FD1C3A}</a:tableStyleId>
              </a:tblPr>
              <a:tblGrid>
                <a:gridCol w="2377749">
                  <a:extLst>
                    <a:ext uri="{9D8B030D-6E8A-4147-A177-3AD203B41FA5}">
                      <a16:colId xmlns:a16="http://schemas.microsoft.com/office/drawing/2014/main" val="3401475490"/>
                    </a:ext>
                  </a:extLst>
                </a:gridCol>
                <a:gridCol w="1958989">
                  <a:extLst>
                    <a:ext uri="{9D8B030D-6E8A-4147-A177-3AD203B41FA5}">
                      <a16:colId xmlns:a16="http://schemas.microsoft.com/office/drawing/2014/main" val="310004145"/>
                    </a:ext>
                  </a:extLst>
                </a:gridCol>
                <a:gridCol w="2713223">
                  <a:extLst>
                    <a:ext uri="{9D8B030D-6E8A-4147-A177-3AD203B41FA5}">
                      <a16:colId xmlns:a16="http://schemas.microsoft.com/office/drawing/2014/main" val="2367262551"/>
                    </a:ext>
                  </a:extLst>
                </a:gridCol>
                <a:gridCol w="1584457">
                  <a:extLst>
                    <a:ext uri="{9D8B030D-6E8A-4147-A177-3AD203B41FA5}">
                      <a16:colId xmlns:a16="http://schemas.microsoft.com/office/drawing/2014/main" val="441000213"/>
                    </a:ext>
                  </a:extLst>
                </a:gridCol>
              </a:tblGrid>
              <a:tr h="335280">
                <a:tc>
                  <a:txBody>
                    <a:bodyPr/>
                    <a:lstStyle/>
                    <a:p>
                      <a:pPr fontAlgn="base">
                        <a:lnSpc>
                          <a:spcPct val="90000"/>
                        </a:lnSpc>
                        <a:spcBef>
                          <a:spcPts val="600"/>
                        </a:spcBef>
                        <a:spcAft>
                          <a:spcPct val="0"/>
                        </a:spcAft>
                        <a:buClr>
                          <a:schemeClr val="tx1"/>
                        </a:buClr>
                        <a:buSzPct val="100000"/>
                      </a:pPr>
                      <a:r>
                        <a:rPr lang="en-US" sz="1600">
                          <a:effectLst/>
                          <a:ea typeface="Calibri" panose="020F0502020204030204" pitchFamily="34" charset="0"/>
                          <a:cs typeface="Arial" panose="020B0604020202020204" pitchFamily="34" charset="0"/>
                        </a:rPr>
                        <a:t>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ea typeface="Calibri" panose="020F0502020204030204" pitchFamily="34" charset="0"/>
                          <a:cs typeface="Arial" panose="020B0604020202020204" pitchFamily="34" charset="0"/>
                        </a:rPr>
                        <a:t>76.2 ±7.9 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ea typeface="Calibri" panose="020F0502020204030204" pitchFamily="34" charset="0"/>
                          <a:cs typeface="Arial" panose="020B0604020202020204" pitchFamily="34" charset="0"/>
                        </a:rPr>
                        <a:t>CHA</a:t>
                      </a:r>
                      <a:r>
                        <a:rPr lang="en-US" sz="1600" baseline="-25000">
                          <a:effectLst/>
                          <a:ea typeface="Calibri" panose="020F0502020204030204" pitchFamily="34" charset="0"/>
                          <a:cs typeface="Arial" panose="020B0604020202020204" pitchFamily="34" charset="0"/>
                        </a:rPr>
                        <a:t>2</a:t>
                      </a:r>
                      <a:r>
                        <a:rPr lang="en-US" sz="1600">
                          <a:effectLst/>
                          <a:ea typeface="Calibri" panose="020F0502020204030204" pitchFamily="34" charset="0"/>
                          <a:cs typeface="Arial" panose="020B0604020202020204" pitchFamily="34" charset="0"/>
                        </a:rPr>
                        <a:t>DS</a:t>
                      </a:r>
                      <a:r>
                        <a:rPr lang="en-US" sz="1600" baseline="-25000">
                          <a:effectLst/>
                          <a:ea typeface="Calibri" panose="020F0502020204030204" pitchFamily="34" charset="0"/>
                          <a:cs typeface="Arial" panose="020B0604020202020204" pitchFamily="34" charset="0"/>
                        </a:rPr>
                        <a:t>2</a:t>
                      </a:r>
                      <a:r>
                        <a:rPr lang="en-US" sz="1600">
                          <a:effectLst/>
                          <a:ea typeface="Calibri" panose="020F0502020204030204" pitchFamily="34" charset="0"/>
                          <a:cs typeface="Arial" panose="020B0604020202020204" pitchFamily="34" charset="0"/>
                        </a:rPr>
                        <a:t>-VASc Score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a:effectLst/>
                          <a:ea typeface="Calibri" panose="020F0502020204030204" pitchFamily="34" charset="0"/>
                          <a:cs typeface="Arial" panose="020B0604020202020204" pitchFamily="34" charset="0"/>
                        </a:rPr>
                        <a:t>4.8±1.5</a:t>
                      </a: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07806238"/>
                  </a:ext>
                </a:extLst>
              </a:tr>
              <a:tr h="335280">
                <a:tc>
                  <a:txBody>
                    <a:bodyPr/>
                    <a:lstStyle/>
                    <a:p>
                      <a:r>
                        <a:rPr lang="en-US" sz="1600">
                          <a:effectLst/>
                          <a:ea typeface="Calibri" panose="020F0502020204030204" pitchFamily="34" charset="0"/>
                          <a:cs typeface="Arial" panose="020B0604020202020204" pitchFamily="34" charset="0"/>
                        </a:rPr>
                        <a:t>Women </a:t>
                      </a:r>
                      <a:endParaRPr lang="en-US"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a:effectLst/>
                          <a:ea typeface="Calibri" panose="020F0502020204030204" pitchFamily="34" charset="0"/>
                          <a:cs typeface="Arial" panose="020B0604020202020204" pitchFamily="34" charset="0"/>
                        </a:rPr>
                        <a:t>41%</a:t>
                      </a:r>
                      <a:endParaRPr lang="en-US"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a:effectLst/>
                          <a:ea typeface="Calibri" panose="020F0502020204030204" pitchFamily="34" charset="0"/>
                          <a:cs typeface="Arial" panose="020B0604020202020204" pitchFamily="34" charset="0"/>
                        </a:rPr>
                        <a:t>HAS-BLED Score</a:t>
                      </a: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a:effectLst/>
                          <a:ea typeface="Calibri" panose="020F0502020204030204" pitchFamily="34" charset="0"/>
                          <a:cs typeface="Arial" panose="020B0604020202020204" pitchFamily="34" charset="0"/>
                        </a:rPr>
                        <a:t>2.4±1.0</a:t>
                      </a: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39079576"/>
                  </a:ext>
                </a:extLst>
              </a:tr>
              <a:tr h="335280">
                <a:tc>
                  <a:txBody>
                    <a:bodyPr/>
                    <a:lstStyle/>
                    <a:p>
                      <a:pPr marL="0" marR="0" algn="l" defTabSz="914400" rtl="0" eaLnBrk="1" fontAlgn="base" latinLnBrk="0" hangingPunct="1">
                        <a:lnSpc>
                          <a:spcPct val="90000"/>
                        </a:lnSpc>
                        <a:spcBef>
                          <a:spcPts val="600"/>
                        </a:spcBef>
                        <a:spcAft>
                          <a:spcPct val="0"/>
                        </a:spcAft>
                        <a:buClr>
                          <a:schemeClr val="tx1"/>
                        </a:buClr>
                        <a:buSzPct val="100000"/>
                      </a:pPr>
                      <a:r>
                        <a:rPr lang="en-US" sz="1600" kern="1200">
                          <a:solidFill>
                            <a:schemeClr val="dk1"/>
                          </a:solidFill>
                          <a:effectLst/>
                          <a:latin typeface="+mn-lt"/>
                          <a:ea typeface="Times New Roman" panose="02020603050405020304" pitchFamily="18" charset="0"/>
                          <a:cs typeface="Arial" panose="020B0604020202020204" pitchFamily="34" charset="0"/>
                        </a:rPr>
                        <a:t>  White</a:t>
                      </a:r>
                    </a:p>
                  </a:txBody>
                  <a:tcPr marL="7620" marR="76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mn-lt"/>
                          <a:ea typeface="Times New Roman" panose="02020603050405020304" pitchFamily="18" charset="0"/>
                          <a:cs typeface="Arial" panose="020B0604020202020204" pitchFamily="34" charset="0"/>
                        </a:rPr>
                        <a:t>94.3%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fontAlgn="base">
                        <a:lnSpc>
                          <a:spcPct val="90000"/>
                        </a:lnSpc>
                        <a:spcBef>
                          <a:spcPts val="600"/>
                        </a:spcBef>
                        <a:spcAft>
                          <a:spcPct val="0"/>
                        </a:spcAft>
                        <a:buClr>
                          <a:schemeClr val="tx1"/>
                        </a:buClr>
                        <a:buSzPct val="100000"/>
                      </a:pPr>
                      <a:r>
                        <a:rPr lang="en-US" sz="1600">
                          <a:cs typeface="Arial" panose="020B0604020202020204" pitchFamily="34" charset="0"/>
                        </a:rPr>
                        <a:t>Prior stroke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a:cs typeface="Arial" panose="020B0604020202020204" pitchFamily="34" charset="0"/>
                        </a:rPr>
                        <a:t>21.2%</a:t>
                      </a:r>
                      <a:endParaRPr lang="en-US"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9174959"/>
                  </a:ext>
                </a:extLst>
              </a:tr>
              <a:tr h="335280">
                <a:tc>
                  <a:txBody>
                    <a:bodyPr/>
                    <a:lstStyle/>
                    <a:p>
                      <a:pPr marL="0" marR="0" algn="l" defTabSz="914400" rtl="0" eaLnBrk="1" fontAlgn="base" latinLnBrk="0" hangingPunct="1">
                        <a:lnSpc>
                          <a:spcPct val="90000"/>
                        </a:lnSpc>
                        <a:spcBef>
                          <a:spcPts val="600"/>
                        </a:spcBef>
                        <a:spcAft>
                          <a:spcPct val="0"/>
                        </a:spcAft>
                        <a:buClr>
                          <a:schemeClr val="tx1"/>
                        </a:buClr>
                        <a:buSzPct val="100000"/>
                      </a:pPr>
                      <a:r>
                        <a:rPr lang="en-US" sz="1600" kern="1200">
                          <a:solidFill>
                            <a:schemeClr val="dk1"/>
                          </a:solidFill>
                          <a:effectLst/>
                          <a:latin typeface="+mn-lt"/>
                          <a:ea typeface="Times New Roman" panose="02020603050405020304" pitchFamily="18" charset="0"/>
                          <a:cs typeface="Arial" panose="020B0604020202020204" pitchFamily="34" charset="0"/>
                        </a:rPr>
                        <a:t>  Black/African American</a:t>
                      </a:r>
                    </a:p>
                  </a:txBody>
                  <a:tcPr marL="7620" marR="76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mn-lt"/>
                          <a:ea typeface="Times New Roman" panose="02020603050405020304" pitchFamily="18"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a:cs typeface="Arial" panose="020B0604020202020204" pitchFamily="34" charset="0"/>
                        </a:rPr>
                        <a:t>Increased fall risk </a:t>
                      </a:r>
                      <a:endParaRPr lang="en-US"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a:cs typeface="Arial" panose="020B0604020202020204" pitchFamily="34" charset="0"/>
                        </a:rPr>
                        <a:t>41.3%</a:t>
                      </a:r>
                      <a:endParaRPr lang="en-US"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55504329"/>
                  </a:ext>
                </a:extLst>
              </a:tr>
              <a:tr h="335280">
                <a:tc>
                  <a:txBody>
                    <a:bodyPr/>
                    <a:lstStyle/>
                    <a:p>
                      <a:pPr marL="0" marR="0" algn="l" defTabSz="914400" rtl="0" eaLnBrk="1" fontAlgn="base" latinLnBrk="0" hangingPunct="1">
                        <a:lnSpc>
                          <a:spcPct val="90000"/>
                        </a:lnSpc>
                        <a:spcBef>
                          <a:spcPts val="600"/>
                        </a:spcBef>
                        <a:spcAft>
                          <a:spcPct val="0"/>
                        </a:spcAft>
                        <a:buClr>
                          <a:schemeClr val="tx1"/>
                        </a:buClr>
                        <a:buSzPct val="100000"/>
                      </a:pPr>
                      <a:r>
                        <a:rPr lang="en-US" sz="1600" kern="1200">
                          <a:solidFill>
                            <a:schemeClr val="dk1"/>
                          </a:solidFill>
                          <a:effectLst/>
                          <a:latin typeface="+mn-lt"/>
                          <a:ea typeface="Times New Roman" panose="02020603050405020304" pitchFamily="18" charset="0"/>
                          <a:cs typeface="Arial" panose="020B0604020202020204" pitchFamily="34" charset="0"/>
                        </a:rPr>
                        <a:t>  Hispanic/Latino Ethnicity</a:t>
                      </a:r>
                    </a:p>
                  </a:txBody>
                  <a:tcPr marL="7620" marR="76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mn-lt"/>
                          <a:ea typeface="Times New Roman" panose="02020603050405020304" pitchFamily="18" charset="0"/>
                          <a:cs typeface="Arial" panose="020B0604020202020204" pitchFamily="34" charset="0"/>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cs typeface="Arial" panose="020B0604020202020204" pitchFamily="34" charset="0"/>
                        </a:rPr>
                        <a:t>Clinically relevant bleeding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a:cs typeface="Arial" panose="020B0604020202020204" pitchFamily="34" charset="0"/>
                        </a:rPr>
                        <a:t>57.7%</a:t>
                      </a: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35513995"/>
                  </a:ext>
                </a:extLst>
              </a:tr>
            </a:tbl>
          </a:graphicData>
        </a:graphic>
      </p:graphicFrame>
      <p:sp>
        <p:nvSpPr>
          <p:cNvPr id="2" name="Title 1"/>
          <p:cNvSpPr>
            <a:spLocks noGrp="1"/>
          </p:cNvSpPr>
          <p:nvPr>
            <p:ph type="title"/>
          </p:nvPr>
        </p:nvSpPr>
        <p:spPr/>
        <p:txBody>
          <a:bodyPr>
            <a:noAutofit/>
          </a:bodyPr>
          <a:lstStyle/>
          <a:p>
            <a:pPr>
              <a:lnSpc>
                <a:spcPts val="3200"/>
              </a:lnSpc>
            </a:pPr>
            <a:r>
              <a:rPr lang="en-US" sz="3600">
                <a:latin typeface="+mn-lt"/>
              </a:rPr>
              <a:t>Patient &amp; Procedure Characteristics</a:t>
            </a:r>
          </a:p>
        </p:txBody>
      </p:sp>
      <p:sp>
        <p:nvSpPr>
          <p:cNvPr id="34" name="Rectangle 33"/>
          <p:cNvSpPr>
            <a:spLocks noChangeArrowheads="1"/>
          </p:cNvSpPr>
          <p:nvPr/>
        </p:nvSpPr>
        <p:spPr bwMode="auto">
          <a:xfrm>
            <a:off x="182880" y="3470338"/>
            <a:ext cx="8778240" cy="1097280"/>
          </a:xfrm>
          <a:prstGeom prst="rect">
            <a:avLst/>
          </a:prstGeom>
          <a:solidFill>
            <a:schemeClr val="bg1"/>
          </a:solidFill>
          <a:ln w="12700">
            <a:noFill/>
            <a:miter lim="800000"/>
            <a:headEnd/>
            <a:tailEnd/>
          </a:ln>
          <a:effectLst/>
        </p:spPr>
        <p:txBody>
          <a:bodyPr lIns="91424" tIns="91424" rIns="91424" bIns="91424" numCol="1"/>
          <a:lstStyle/>
          <a:p>
            <a:pPr fontAlgn="base">
              <a:lnSpc>
                <a:spcPct val="90000"/>
              </a:lnSpc>
              <a:spcBef>
                <a:spcPts val="600"/>
              </a:spcBef>
              <a:spcAft>
                <a:spcPct val="0"/>
              </a:spcAft>
              <a:buClr>
                <a:schemeClr val="tx1"/>
              </a:buClr>
              <a:buSzPct val="100000"/>
            </a:pPr>
            <a:r>
              <a:rPr lang="en-US">
                <a:cs typeface="Arial" panose="020B0604020202020204" pitchFamily="34" charset="0"/>
              </a:rPr>
              <a:t>			</a:t>
            </a:r>
          </a:p>
          <a:p>
            <a:pPr fontAlgn="base">
              <a:lnSpc>
                <a:spcPct val="90000"/>
              </a:lnSpc>
              <a:spcBef>
                <a:spcPts val="600"/>
              </a:spcBef>
              <a:spcAft>
                <a:spcPct val="0"/>
              </a:spcAft>
              <a:buClr>
                <a:schemeClr val="tx1"/>
              </a:buClr>
              <a:buSzPct val="100000"/>
            </a:pPr>
            <a:r>
              <a:rPr lang="en-US">
                <a:cs typeface="Arial" panose="020B0604020202020204" pitchFamily="34" charset="0"/>
              </a:rPr>
              <a:t>	</a:t>
            </a:r>
          </a:p>
          <a:p>
            <a:pPr marL="137160" indent="-137160" fontAlgn="base">
              <a:lnSpc>
                <a:spcPct val="90000"/>
              </a:lnSpc>
              <a:spcAft>
                <a:spcPct val="0"/>
              </a:spcAft>
              <a:buClr>
                <a:schemeClr val="tx1"/>
              </a:buClr>
              <a:buSzPct val="100000"/>
              <a:buFont typeface="Arial" pitchFamily="34" charset="0"/>
              <a:buChar char="•"/>
            </a:pPr>
            <a:endParaRPr lang="en-US">
              <a:cs typeface="Arial" panose="020B0604020202020204" pitchFamily="34" charset="0"/>
            </a:endParaRPr>
          </a:p>
        </p:txBody>
      </p:sp>
      <p:sp>
        <p:nvSpPr>
          <p:cNvPr id="38" name="Rectangle 15"/>
          <p:cNvSpPr>
            <a:spLocks noChangeAspect="1" noChangeArrowheads="1"/>
          </p:cNvSpPr>
          <p:nvPr/>
        </p:nvSpPr>
        <p:spPr bwMode="auto">
          <a:xfrm>
            <a:off x="182880" y="3094541"/>
            <a:ext cx="8778240" cy="381756"/>
          </a:xfrm>
          <a:prstGeom prst="rect">
            <a:avLst/>
          </a:prstGeom>
          <a:solidFill>
            <a:schemeClr val="accent3"/>
          </a:solidFill>
          <a:ln w="19050" algn="ctr">
            <a:noFill/>
            <a:miter lim="800000"/>
            <a:headEnd/>
            <a:tailEnd/>
          </a:ln>
          <a:effectLst/>
        </p:spPr>
        <p:txBody>
          <a:bodyPr lIns="91424" tIns="45712" rIns="91424" bIns="45712" anchor="ctr"/>
          <a:lstStyle/>
          <a:p>
            <a:pPr algn="ctr">
              <a:spcBef>
                <a:spcPct val="50000"/>
              </a:spcBef>
            </a:pPr>
            <a:r>
              <a:rPr lang="en-US" sz="2400">
                <a:solidFill>
                  <a:srgbClr val="FFFFFF"/>
                </a:solidFill>
              </a:rPr>
              <a:t>Procedural Characteristics</a:t>
            </a:r>
          </a:p>
        </p:txBody>
      </p:sp>
      <p:graphicFrame>
        <p:nvGraphicFramePr>
          <p:cNvPr id="11" name="Table 3">
            <a:extLst>
              <a:ext uri="{FF2B5EF4-FFF2-40B4-BE49-F238E27FC236}">
                <a16:creationId xmlns:a16="http://schemas.microsoft.com/office/drawing/2014/main" id="{5C731FA8-5808-4E49-BAD5-58EE26F6AFD8}"/>
              </a:ext>
            </a:extLst>
          </p:cNvPr>
          <p:cNvGraphicFramePr>
            <a:graphicFrameLocks noGrp="1"/>
          </p:cNvGraphicFramePr>
          <p:nvPr>
            <p:extLst>
              <p:ext uri="{D42A27DB-BD31-4B8C-83A1-F6EECF244321}">
                <p14:modId xmlns:p14="http://schemas.microsoft.com/office/powerpoint/2010/main" val="1634923401"/>
              </p:ext>
            </p:extLst>
          </p:nvPr>
        </p:nvGraphicFramePr>
        <p:xfrm>
          <a:off x="248910" y="3526817"/>
          <a:ext cx="8595360" cy="1005840"/>
        </p:xfrm>
        <a:graphic>
          <a:graphicData uri="http://schemas.openxmlformats.org/drawingml/2006/table">
            <a:tbl>
              <a:tblPr>
                <a:tableStyleId>{5C22544A-7EE6-4342-B048-85BDC9FD1C3A}</a:tableStyleId>
              </a:tblPr>
              <a:tblGrid>
                <a:gridCol w="2377440">
                  <a:extLst>
                    <a:ext uri="{9D8B030D-6E8A-4147-A177-3AD203B41FA5}">
                      <a16:colId xmlns:a16="http://schemas.microsoft.com/office/drawing/2014/main" val="3401475490"/>
                    </a:ext>
                  </a:extLst>
                </a:gridCol>
                <a:gridCol w="1920240">
                  <a:extLst>
                    <a:ext uri="{9D8B030D-6E8A-4147-A177-3AD203B41FA5}">
                      <a16:colId xmlns:a16="http://schemas.microsoft.com/office/drawing/2014/main" val="310004145"/>
                    </a:ext>
                  </a:extLst>
                </a:gridCol>
                <a:gridCol w="2727789">
                  <a:extLst>
                    <a:ext uri="{9D8B030D-6E8A-4147-A177-3AD203B41FA5}">
                      <a16:colId xmlns:a16="http://schemas.microsoft.com/office/drawing/2014/main" val="2367262551"/>
                    </a:ext>
                  </a:extLst>
                </a:gridCol>
                <a:gridCol w="1569891">
                  <a:extLst>
                    <a:ext uri="{9D8B030D-6E8A-4147-A177-3AD203B41FA5}">
                      <a16:colId xmlns:a16="http://schemas.microsoft.com/office/drawing/2014/main" val="441000213"/>
                    </a:ext>
                  </a:extLst>
                </a:gridCol>
              </a:tblGrid>
              <a:tr h="332109">
                <a:tc>
                  <a:txBody>
                    <a:bodyPr/>
                    <a:lstStyle/>
                    <a:p>
                      <a:pPr fontAlgn="base">
                        <a:lnSpc>
                          <a:spcPct val="90000"/>
                        </a:lnSpc>
                        <a:spcBef>
                          <a:spcPts val="600"/>
                        </a:spcBef>
                        <a:spcAft>
                          <a:spcPct val="0"/>
                        </a:spcAft>
                        <a:buClr>
                          <a:schemeClr val="tx1"/>
                        </a:buClr>
                        <a:buSzPct val="100000"/>
                      </a:pPr>
                      <a:r>
                        <a:rPr lang="en-US" sz="1600">
                          <a:cs typeface="Arial" panose="020B0604020202020204" pitchFamily="34" charset="0"/>
                        </a:rPr>
                        <a:t>Successful implantation </a:t>
                      </a:r>
                      <a:endParaRPr lang="en-US" sz="1600">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fontAlgn="base">
                        <a:lnSpc>
                          <a:spcPct val="90000"/>
                        </a:lnSpc>
                        <a:spcBef>
                          <a:spcPts val="600"/>
                        </a:spcBef>
                        <a:spcAft>
                          <a:spcPct val="0"/>
                        </a:spcAft>
                        <a:buClr>
                          <a:schemeClr val="tx1"/>
                        </a:buClr>
                        <a:buSzPct val="100000"/>
                      </a:pPr>
                      <a:r>
                        <a:rPr lang="en-US" sz="1600">
                          <a:cs typeface="Arial" panose="020B0604020202020204" pitchFamily="34" charset="0"/>
                        </a:rPr>
                        <a:t>97.6%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a:cs typeface="Arial" panose="020B0604020202020204" pitchFamily="34" charset="0"/>
                        </a:rPr>
                        <a:t>Concomitant procedure </a:t>
                      </a:r>
                      <a:endParaRPr lang="en-US"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fontAlgn="base">
                        <a:lnSpc>
                          <a:spcPct val="90000"/>
                        </a:lnSpc>
                        <a:spcBef>
                          <a:spcPts val="600"/>
                        </a:spcBef>
                        <a:spcAft>
                          <a:spcPct val="0"/>
                        </a:spcAft>
                        <a:buClr>
                          <a:schemeClr val="tx1"/>
                        </a:buClr>
                        <a:buSzPct val="100000"/>
                      </a:pPr>
                      <a:r>
                        <a:rPr lang="en-US" sz="1600">
                          <a:cs typeface="Arial" panose="020B0604020202020204" pitchFamily="34" charset="0"/>
                        </a:rPr>
                        <a:t>2.2%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9174959"/>
                  </a:ext>
                </a:extLst>
              </a:tr>
              <a:tr h="332109">
                <a:tc>
                  <a:txBody>
                    <a:bodyPr/>
                    <a:lstStyle/>
                    <a:p>
                      <a:r>
                        <a:rPr lang="en-US" sz="1600">
                          <a:cs typeface="Arial" panose="020B0604020202020204" pitchFamily="34" charset="0"/>
                        </a:rPr>
                        <a:t>Ave. # of devices </a:t>
                      </a:r>
                      <a:endParaRPr lang="en-US"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base" latinLnBrk="0" hangingPunct="1">
                        <a:lnSpc>
                          <a:spcPct val="90000"/>
                        </a:lnSpc>
                        <a:spcBef>
                          <a:spcPts val="600"/>
                        </a:spcBef>
                        <a:spcAft>
                          <a:spcPct val="0"/>
                        </a:spcAft>
                        <a:buClr>
                          <a:schemeClr val="tx1"/>
                        </a:buClr>
                        <a:buSzPct val="100000"/>
                        <a:buFontTx/>
                        <a:buNone/>
                        <a:tabLst/>
                        <a:defRPr/>
                      </a:pPr>
                      <a:r>
                        <a:rPr lang="en-US" sz="1600">
                          <a:cs typeface="Arial" panose="020B0604020202020204" pitchFamily="34" charset="0"/>
                        </a:rPr>
                        <a:t>1.2±0.5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cs typeface="Arial" panose="020B0604020202020204" pitchFamily="34" charset="0"/>
                        </a:rPr>
                        <a:t>Length of stay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a:cs typeface="Arial" panose="020B0604020202020204" pitchFamily="34" charset="0"/>
                        </a:rPr>
                        <a:t>1.9±1.5 days</a:t>
                      </a:r>
                      <a:endParaRPr lang="en-US"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55504329"/>
                  </a:ext>
                </a:extLst>
              </a:tr>
              <a:tr h="332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cs typeface="Arial" panose="020B0604020202020204" pitchFamily="34" charset="0"/>
                        </a:rPr>
                        <a:t>One access system used</a:t>
                      </a:r>
                      <a:endParaRPr lang="en-US" sz="1600">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fontAlgn="base">
                        <a:lnSpc>
                          <a:spcPct val="90000"/>
                        </a:lnSpc>
                        <a:spcBef>
                          <a:spcPts val="600"/>
                        </a:spcBef>
                        <a:spcAft>
                          <a:spcPct val="0"/>
                        </a:spcAft>
                        <a:buClr>
                          <a:schemeClr val="tx1"/>
                        </a:buClr>
                        <a:buSzPct val="100000"/>
                      </a:pPr>
                      <a:r>
                        <a:rPr lang="en-US" sz="1600">
                          <a:cs typeface="Arial" panose="020B0604020202020204" pitchFamily="34" charset="0"/>
                        </a:rPr>
                        <a:t>97.4%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a:cs typeface="Arial" panose="020B0604020202020204" pitchFamily="34" charset="0"/>
                        </a:rPr>
                        <a:t>Same day discharge  </a:t>
                      </a:r>
                      <a:endParaRPr lang="en-US"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fontAlgn="base">
                        <a:lnSpc>
                          <a:spcPct val="90000"/>
                        </a:lnSpc>
                        <a:spcBef>
                          <a:spcPts val="600"/>
                        </a:spcBef>
                        <a:spcAft>
                          <a:spcPct val="0"/>
                        </a:spcAft>
                        <a:buClr>
                          <a:schemeClr val="tx1"/>
                        </a:buClr>
                        <a:buSzPct val="100000"/>
                      </a:pPr>
                      <a:r>
                        <a:rPr lang="en-US" sz="1600">
                          <a:cs typeface="Arial" panose="020B0604020202020204" pitchFamily="34" charset="0"/>
                        </a:rPr>
                        <a:t>30.1%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35513995"/>
                  </a:ext>
                </a:extLst>
              </a:tr>
            </a:tbl>
          </a:graphicData>
        </a:graphic>
      </p:graphicFrame>
    </p:spTree>
    <p:extLst>
      <p:ext uri="{BB962C8B-B14F-4D97-AF65-F5344CB8AC3E}">
        <p14:creationId xmlns:p14="http://schemas.microsoft.com/office/powerpoint/2010/main" val="4558303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E285312-5B49-4308-A749-181750729851}"/>
              </a:ext>
            </a:extLst>
          </p:cNvPr>
          <p:cNvGraphicFramePr>
            <a:graphicFrameLocks noGrp="1"/>
          </p:cNvGraphicFramePr>
          <p:nvPr>
            <p:extLst>
              <p:ext uri="{D42A27DB-BD31-4B8C-83A1-F6EECF244321}">
                <p14:modId xmlns:p14="http://schemas.microsoft.com/office/powerpoint/2010/main" val="3511877020"/>
              </p:ext>
            </p:extLst>
          </p:nvPr>
        </p:nvGraphicFramePr>
        <p:xfrm>
          <a:off x="406305" y="1145219"/>
          <a:ext cx="8331390" cy="3072388"/>
        </p:xfrm>
        <a:graphic>
          <a:graphicData uri="http://schemas.openxmlformats.org/drawingml/2006/table">
            <a:tbl>
              <a:tblPr bandRow="1">
                <a:tableStyleId>{8EC20E35-A176-4012-BC5E-935CFFF8708E}</a:tableStyleId>
              </a:tblPr>
              <a:tblGrid>
                <a:gridCol w="889907">
                  <a:extLst>
                    <a:ext uri="{9D8B030D-6E8A-4147-A177-3AD203B41FA5}">
                      <a16:colId xmlns:a16="http://schemas.microsoft.com/office/drawing/2014/main" val="2396552102"/>
                    </a:ext>
                  </a:extLst>
                </a:gridCol>
                <a:gridCol w="1622574">
                  <a:extLst>
                    <a:ext uri="{9D8B030D-6E8A-4147-A177-3AD203B41FA5}">
                      <a16:colId xmlns:a16="http://schemas.microsoft.com/office/drawing/2014/main" val="3000194876"/>
                    </a:ext>
                  </a:extLst>
                </a:gridCol>
                <a:gridCol w="5818909">
                  <a:extLst>
                    <a:ext uri="{9D8B030D-6E8A-4147-A177-3AD203B41FA5}">
                      <a16:colId xmlns:a16="http://schemas.microsoft.com/office/drawing/2014/main" val="2048030506"/>
                    </a:ext>
                  </a:extLst>
                </a:gridCol>
              </a:tblGrid>
              <a:tr h="2793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Alone</a:t>
                      </a: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p>
                      <a:pPr algn="l" rtl="0" fontAlgn="ctr"/>
                      <a:endParaRPr lang="en-US" sz="1200" b="1" i="0" u="none" strike="noStrike">
                        <a:solidFill>
                          <a:srgbClr val="000000"/>
                        </a:solidFill>
                        <a:effectLst/>
                        <a:latin typeface="Calibri" panose="020F0502020204030204" pitchFamily="34" charset="0"/>
                      </a:endParaRPr>
                    </a:p>
                  </a:txBody>
                  <a:tcPr marR="6350" marT="6350" marB="0" anchor="ctr"/>
                </a:tc>
                <a:extLst>
                  <a:ext uri="{0D108BD9-81ED-4DB2-BD59-A6C34878D82A}">
                    <a16:rowId xmlns:a16="http://schemas.microsoft.com/office/drawing/2014/main" val="2954873538"/>
                  </a:ext>
                </a:extLst>
              </a:tr>
              <a:tr h="2793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DOAC</a:t>
                      </a: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 ASA</a:t>
                      </a: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p>
                      <a:pPr algn="l" rtl="0" fontAlgn="ctr"/>
                      <a:endParaRPr lang="en-US" sz="1200" b="1" i="0" u="none" strike="noStrike">
                        <a:solidFill>
                          <a:srgbClr val="000000"/>
                        </a:solidFill>
                        <a:effectLst/>
                        <a:latin typeface="Calibri" panose="020F0502020204030204" pitchFamily="34" charset="0"/>
                      </a:endParaRPr>
                    </a:p>
                  </a:txBody>
                  <a:tcPr marR="6350" marT="6350" marB="0" anchor="ctr"/>
                </a:tc>
                <a:extLst>
                  <a:ext uri="{0D108BD9-81ED-4DB2-BD59-A6C34878D82A}">
                    <a16:rowId xmlns:a16="http://schemas.microsoft.com/office/drawing/2014/main" val="1288776804"/>
                  </a:ext>
                </a:extLst>
              </a:tr>
              <a:tr h="2793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 P2Y12 inhibitor</a:t>
                      </a: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p>
                      <a:pPr algn="l" rtl="0" fontAlgn="ctr"/>
                      <a:endParaRPr lang="en-US" sz="1200" b="1" i="0" u="none" strike="noStrike">
                        <a:solidFill>
                          <a:srgbClr val="000000"/>
                        </a:solidFill>
                        <a:effectLst/>
                        <a:latin typeface="Calibri" panose="020F0502020204030204" pitchFamily="34" charset="0"/>
                      </a:endParaRPr>
                    </a:p>
                  </a:txBody>
                  <a:tcPr marR="6350" marT="6350" marB="0" anchor="ctr"/>
                </a:tc>
                <a:extLst>
                  <a:ext uri="{0D108BD9-81ED-4DB2-BD59-A6C34878D82A}">
                    <a16:rowId xmlns:a16="http://schemas.microsoft.com/office/drawing/2014/main" val="672214389"/>
                  </a:ext>
                </a:extLst>
              </a:tr>
              <a:tr h="2793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Alone</a:t>
                      </a: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p>
                      <a:pPr algn="l" rtl="0" fontAlgn="ctr"/>
                      <a:endParaRPr lang="en-US" sz="1200" b="1" i="0" u="none" strike="noStrike">
                        <a:solidFill>
                          <a:srgbClr val="000000"/>
                        </a:solidFill>
                        <a:effectLst/>
                        <a:latin typeface="Calibri" panose="020F0502020204030204" pitchFamily="34" charset="0"/>
                      </a:endParaRPr>
                    </a:p>
                  </a:txBody>
                  <a:tcPr marR="6350" marT="6350" marB="0" anchor="ctr"/>
                </a:tc>
                <a:extLst>
                  <a:ext uri="{0D108BD9-81ED-4DB2-BD59-A6C34878D82A}">
                    <a16:rowId xmlns:a16="http://schemas.microsoft.com/office/drawing/2014/main" val="2592760888"/>
                  </a:ext>
                </a:extLst>
              </a:tr>
              <a:tr h="2793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Warfarin</a:t>
                      </a: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 ASA</a:t>
                      </a: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p>
                      <a:pPr algn="l" rtl="0" fontAlgn="ctr"/>
                      <a:endParaRPr lang="en-US" sz="1200" b="1" i="0" u="none" strike="noStrike">
                        <a:solidFill>
                          <a:srgbClr val="000000"/>
                        </a:solidFill>
                        <a:effectLst/>
                        <a:latin typeface="Calibri" panose="020F0502020204030204" pitchFamily="34" charset="0"/>
                      </a:endParaRPr>
                    </a:p>
                  </a:txBody>
                  <a:tcPr marR="6350" marT="6350" marB="0" anchor="ctr"/>
                </a:tc>
                <a:extLst>
                  <a:ext uri="{0D108BD9-81ED-4DB2-BD59-A6C34878D82A}">
                    <a16:rowId xmlns:a16="http://schemas.microsoft.com/office/drawing/2014/main" val="1032525909"/>
                  </a:ext>
                </a:extLst>
              </a:tr>
              <a:tr h="2793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 P2Y12 inhibitor</a:t>
                      </a:r>
                      <a:endParaRPr lang="en-US" sz="1400" b="1" i="0" u="none" strike="noStrike">
                        <a:solidFill>
                          <a:srgbClr val="000000"/>
                        </a:solidFill>
                        <a:effectLst/>
                        <a:latin typeface="Calibri" panose="020F0502020204030204" pitchFamily="34" charset="0"/>
                      </a:endParaRPr>
                    </a:p>
                  </a:txBody>
                  <a:tcPr marR="6350" marT="6350" marB="0" anchor="ctr"/>
                </a:tc>
                <a:tc>
                  <a:txBody>
                    <a:bodyPr/>
                    <a:lstStyle/>
                    <a:p>
                      <a:pPr algn="l" rtl="0" fontAlgn="ctr"/>
                      <a:endParaRPr lang="en-US" sz="1200" b="1" i="0" u="none" strike="noStrike">
                        <a:solidFill>
                          <a:srgbClr val="000000"/>
                        </a:solidFill>
                        <a:effectLst/>
                        <a:latin typeface="Calibri" panose="020F0502020204030204" pitchFamily="34" charset="0"/>
                      </a:endParaRPr>
                    </a:p>
                  </a:txBody>
                  <a:tcPr marR="6350" marT="6350" marB="0" anchor="ctr"/>
                </a:tc>
                <a:extLst>
                  <a:ext uri="{0D108BD9-81ED-4DB2-BD59-A6C34878D82A}">
                    <a16:rowId xmlns:a16="http://schemas.microsoft.com/office/drawing/2014/main" val="2432894909"/>
                  </a:ext>
                </a:extLst>
              </a:tr>
              <a:tr h="279308">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DAPT</a:t>
                      </a:r>
                      <a:endParaRPr lang="en-US" sz="1400" b="1" i="0" u="none" strike="noStrike">
                        <a:solidFill>
                          <a:srgbClr val="000000"/>
                        </a:solidFill>
                        <a:effectLst/>
                        <a:latin typeface="Calibri" panose="020F0502020204030204" pitchFamily="34" charset="0"/>
                      </a:endParaRPr>
                    </a:p>
                  </a:txBody>
                  <a:tcPr marR="6350" marT="6350" marB="0" anchor="ctr"/>
                </a:tc>
                <a:tc hMerge="1">
                  <a:txBody>
                    <a:bodyPr/>
                    <a:lstStyle/>
                    <a:p>
                      <a:pPr algn="l" rtl="0" fontAlgn="ctr"/>
                      <a:endParaRPr lang="en-US" sz="1800" b="1" i="0" u="none" strike="noStrike">
                        <a:solidFill>
                          <a:srgbClr val="000000"/>
                        </a:solidFill>
                        <a:effectLst/>
                        <a:latin typeface="Calibri" panose="020F0502020204030204" pitchFamily="34" charset="0"/>
                      </a:endParaRPr>
                    </a:p>
                  </a:txBody>
                  <a:tcPr marR="6350" marT="6350" marB="0" anchor="ctr"/>
                </a:tc>
                <a:tc>
                  <a:txBody>
                    <a:bodyPr/>
                    <a:lstStyle/>
                    <a:p>
                      <a:pPr algn="l" rtl="0" fontAlgn="ctr"/>
                      <a:endParaRPr lang="en-US" sz="1200" b="1" i="0" u="none" strike="noStrike">
                        <a:solidFill>
                          <a:srgbClr val="000000"/>
                        </a:solidFill>
                        <a:effectLst/>
                        <a:latin typeface="Calibri" panose="020F0502020204030204" pitchFamily="34" charset="0"/>
                      </a:endParaRPr>
                    </a:p>
                  </a:txBody>
                  <a:tcPr marR="6350" marT="6350" marB="0" anchor="ctr"/>
                </a:tc>
                <a:extLst>
                  <a:ext uri="{0D108BD9-81ED-4DB2-BD59-A6C34878D82A}">
                    <a16:rowId xmlns:a16="http://schemas.microsoft.com/office/drawing/2014/main" val="465358555"/>
                  </a:ext>
                </a:extLst>
              </a:tr>
              <a:tr h="279308">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SAPT</a:t>
                      </a:r>
                      <a:endParaRPr lang="en-US" sz="1400" b="1" i="0" u="none" strike="noStrike">
                        <a:solidFill>
                          <a:srgbClr val="000000"/>
                        </a:solidFill>
                        <a:effectLst/>
                        <a:latin typeface="Calibri" panose="020F0502020204030204" pitchFamily="34" charset="0"/>
                      </a:endParaRPr>
                    </a:p>
                  </a:txBody>
                  <a:tcPr marR="6350" marT="6350" marB="0" anchor="ctr"/>
                </a:tc>
                <a:tc hMerge="1">
                  <a:txBody>
                    <a:bodyPr/>
                    <a:lstStyle/>
                    <a:p>
                      <a:pPr algn="l" rtl="0" fontAlgn="ctr"/>
                      <a:endParaRPr lang="en-US" sz="1800" b="1" i="0" u="none" strike="noStrike">
                        <a:solidFill>
                          <a:srgbClr val="000000"/>
                        </a:solidFill>
                        <a:effectLst/>
                        <a:latin typeface="Calibri" panose="020F0502020204030204" pitchFamily="34" charset="0"/>
                      </a:endParaRPr>
                    </a:p>
                  </a:txBody>
                  <a:tcPr marR="6350" marT="6350" marB="0" anchor="ctr"/>
                </a:tc>
                <a:tc>
                  <a:txBody>
                    <a:bodyPr/>
                    <a:lstStyle/>
                    <a:p>
                      <a:pPr algn="l" rtl="0" fontAlgn="ctr"/>
                      <a:endParaRPr lang="en-US" sz="1200" b="1" i="0" u="none" strike="noStrike">
                        <a:solidFill>
                          <a:srgbClr val="000000"/>
                        </a:solidFill>
                        <a:effectLst/>
                        <a:latin typeface="Calibri" panose="020F0502020204030204" pitchFamily="34" charset="0"/>
                      </a:endParaRPr>
                    </a:p>
                  </a:txBody>
                  <a:tcPr marR="6350" marT="6350" marB="0" anchor="ctr"/>
                </a:tc>
                <a:extLst>
                  <a:ext uri="{0D108BD9-81ED-4DB2-BD59-A6C34878D82A}">
                    <a16:rowId xmlns:a16="http://schemas.microsoft.com/office/drawing/2014/main" val="2893313857"/>
                  </a:ext>
                </a:extLst>
              </a:tr>
              <a:tr h="279308">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Triple Therapy </a:t>
                      </a:r>
                      <a:endParaRPr lang="en-US" sz="1400" b="1" i="0" u="none" strike="noStrike">
                        <a:solidFill>
                          <a:srgbClr val="000000"/>
                        </a:solidFill>
                        <a:effectLst/>
                        <a:latin typeface="Calibri" panose="020F0502020204030204" pitchFamily="34" charset="0"/>
                      </a:endParaRPr>
                    </a:p>
                  </a:txBody>
                  <a:tcPr marR="6350" marT="6350" marB="0" anchor="ctr"/>
                </a:tc>
                <a:tc hMerge="1">
                  <a:txBody>
                    <a:bodyPr/>
                    <a:lstStyle/>
                    <a:p>
                      <a:pPr algn="l" rtl="0" fontAlgn="ctr"/>
                      <a:endParaRPr lang="en-US" sz="1800" b="1" i="0" u="none" strike="noStrike">
                        <a:solidFill>
                          <a:srgbClr val="000000"/>
                        </a:solidFill>
                        <a:effectLst/>
                        <a:latin typeface="Calibri" panose="020F0502020204030204" pitchFamily="34" charset="0"/>
                      </a:endParaRPr>
                    </a:p>
                  </a:txBody>
                  <a:tcPr marR="6350" marT="6350" marB="0" anchor="ctr"/>
                </a:tc>
                <a:tc>
                  <a:txBody>
                    <a:bodyPr/>
                    <a:lstStyle/>
                    <a:p>
                      <a:pPr algn="l" rtl="0" fontAlgn="ctr"/>
                      <a:endParaRPr lang="en-US" sz="1200" b="1" i="0" u="none" strike="noStrike">
                        <a:solidFill>
                          <a:srgbClr val="000000"/>
                        </a:solidFill>
                        <a:effectLst/>
                        <a:latin typeface="Calibri" panose="020F0502020204030204" pitchFamily="34" charset="0"/>
                      </a:endParaRPr>
                    </a:p>
                  </a:txBody>
                  <a:tcPr marR="6350" marT="6350" marB="0" anchor="ctr"/>
                </a:tc>
                <a:extLst>
                  <a:ext uri="{0D108BD9-81ED-4DB2-BD59-A6C34878D82A}">
                    <a16:rowId xmlns:a16="http://schemas.microsoft.com/office/drawing/2014/main" val="741951365"/>
                  </a:ext>
                </a:extLst>
              </a:tr>
              <a:tr h="279308">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No OAC or APT</a:t>
                      </a:r>
                      <a:endParaRPr lang="en-US" sz="1400" b="1" i="0" u="none" strike="noStrike">
                        <a:solidFill>
                          <a:srgbClr val="000000"/>
                        </a:solidFill>
                        <a:effectLst/>
                        <a:latin typeface="Calibri" panose="020F0502020204030204" pitchFamily="34" charset="0"/>
                      </a:endParaRPr>
                    </a:p>
                  </a:txBody>
                  <a:tcPr marR="6350" marT="6350" marB="0" anchor="ctr"/>
                </a:tc>
                <a:tc hMerge="1">
                  <a:txBody>
                    <a:bodyPr/>
                    <a:lstStyle/>
                    <a:p>
                      <a:pPr algn="l" rtl="0" fontAlgn="ctr"/>
                      <a:endParaRPr lang="en-US" sz="1800" b="1" i="0" u="none" strike="noStrike">
                        <a:solidFill>
                          <a:srgbClr val="000000"/>
                        </a:solidFill>
                        <a:effectLst/>
                        <a:latin typeface="Calibri" panose="020F0502020204030204" pitchFamily="34" charset="0"/>
                      </a:endParaRPr>
                    </a:p>
                  </a:txBody>
                  <a:tcPr marR="6350" marT="6350" marB="0" anchor="ctr"/>
                </a:tc>
                <a:tc>
                  <a:txBody>
                    <a:bodyPr/>
                    <a:lstStyle/>
                    <a:p>
                      <a:pPr algn="l" rtl="0" fontAlgn="ctr"/>
                      <a:endParaRPr lang="en-US" sz="1200" b="1" i="0" u="none" strike="noStrike">
                        <a:solidFill>
                          <a:srgbClr val="000000"/>
                        </a:solidFill>
                        <a:effectLst/>
                        <a:latin typeface="Calibri" panose="020F0502020204030204" pitchFamily="34" charset="0"/>
                      </a:endParaRPr>
                    </a:p>
                  </a:txBody>
                  <a:tcPr marR="6350" marT="6350" marB="0" anchor="ctr"/>
                </a:tc>
                <a:extLst>
                  <a:ext uri="{0D108BD9-81ED-4DB2-BD59-A6C34878D82A}">
                    <a16:rowId xmlns:a16="http://schemas.microsoft.com/office/drawing/2014/main" val="3152582893"/>
                  </a:ext>
                </a:extLst>
              </a:tr>
              <a:tr h="279308">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solidFill>
                            <a:srgbClr val="000000"/>
                          </a:solidFill>
                          <a:effectLst/>
                        </a:rPr>
                        <a:t>Other</a:t>
                      </a:r>
                      <a:endParaRPr lang="en-US" sz="1400" b="1" i="0" u="none" strike="noStrike">
                        <a:solidFill>
                          <a:srgbClr val="000000"/>
                        </a:solidFill>
                        <a:effectLst/>
                        <a:latin typeface="Calibri" panose="020F0502020204030204" pitchFamily="34" charset="0"/>
                      </a:endParaRPr>
                    </a:p>
                  </a:txBody>
                  <a:tcPr marR="6350" marT="6350" marB="0" anchor="ctr"/>
                </a:tc>
                <a:tc hMerge="1">
                  <a:txBody>
                    <a:bodyPr/>
                    <a:lstStyle/>
                    <a:p>
                      <a:pPr algn="l" rtl="0" fontAlgn="ctr"/>
                      <a:endParaRPr lang="en-US" sz="1800" b="1" i="0" u="none" strike="noStrike">
                        <a:solidFill>
                          <a:srgbClr val="000000"/>
                        </a:solidFill>
                        <a:effectLst/>
                        <a:latin typeface="Calibri" panose="020F0502020204030204" pitchFamily="34" charset="0"/>
                      </a:endParaRPr>
                    </a:p>
                  </a:txBody>
                  <a:tcPr marR="6350" marT="6350" marB="0" anchor="ctr"/>
                </a:tc>
                <a:tc>
                  <a:txBody>
                    <a:bodyPr/>
                    <a:lstStyle/>
                    <a:p>
                      <a:pPr algn="l" rtl="0" fontAlgn="ctr"/>
                      <a:endParaRPr lang="en-US" sz="1200" b="1" i="0" u="none" strike="noStrike">
                        <a:solidFill>
                          <a:srgbClr val="000000"/>
                        </a:solidFill>
                        <a:effectLst/>
                        <a:latin typeface="Calibri" panose="020F0502020204030204" pitchFamily="34" charset="0"/>
                      </a:endParaRPr>
                    </a:p>
                  </a:txBody>
                  <a:tcPr marR="6350" marT="6350" marB="0" anchor="ctr"/>
                </a:tc>
                <a:extLst>
                  <a:ext uri="{0D108BD9-81ED-4DB2-BD59-A6C34878D82A}">
                    <a16:rowId xmlns:a16="http://schemas.microsoft.com/office/drawing/2014/main" val="522620958"/>
                  </a:ext>
                </a:extLst>
              </a:tr>
            </a:tbl>
          </a:graphicData>
        </a:graphic>
      </p:graphicFrame>
      <p:sp>
        <p:nvSpPr>
          <p:cNvPr id="7" name="Right Bracket 6">
            <a:extLst>
              <a:ext uri="{FF2B5EF4-FFF2-40B4-BE49-F238E27FC236}">
                <a16:creationId xmlns:a16="http://schemas.microsoft.com/office/drawing/2014/main" id="{A048C241-85B6-4F62-98D6-302A0ADDA058}"/>
              </a:ext>
            </a:extLst>
          </p:cNvPr>
          <p:cNvSpPr/>
          <p:nvPr/>
        </p:nvSpPr>
        <p:spPr>
          <a:xfrm flipH="1">
            <a:off x="1282052" y="1228853"/>
            <a:ext cx="73152" cy="73152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ket 7">
            <a:extLst>
              <a:ext uri="{FF2B5EF4-FFF2-40B4-BE49-F238E27FC236}">
                <a16:creationId xmlns:a16="http://schemas.microsoft.com/office/drawing/2014/main" id="{0E72CE0A-9C83-497B-8C8A-7D541F978A2F}"/>
              </a:ext>
            </a:extLst>
          </p:cNvPr>
          <p:cNvSpPr/>
          <p:nvPr/>
        </p:nvSpPr>
        <p:spPr>
          <a:xfrm flipH="1">
            <a:off x="1282052" y="2067791"/>
            <a:ext cx="73152" cy="73152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858909EB-7F30-46B5-881E-AAF5D4CD82DC}"/>
              </a:ext>
            </a:extLst>
          </p:cNvPr>
          <p:cNvSpPr>
            <a:spLocks noGrp="1"/>
          </p:cNvSpPr>
          <p:nvPr>
            <p:ph type="title"/>
          </p:nvPr>
        </p:nvSpPr>
        <p:spPr>
          <a:xfrm>
            <a:off x="1766656" y="0"/>
            <a:ext cx="6920144" cy="857250"/>
          </a:xfrm>
        </p:spPr>
        <p:txBody>
          <a:bodyPr>
            <a:normAutofit/>
          </a:bodyPr>
          <a:lstStyle/>
          <a:p>
            <a:r>
              <a:rPr lang="en-US" sz="4000"/>
              <a:t>Discharge Medication</a:t>
            </a:r>
          </a:p>
        </p:txBody>
      </p:sp>
      <p:graphicFrame>
        <p:nvGraphicFramePr>
          <p:cNvPr id="6" name="Content Placeholder 5">
            <a:extLst>
              <a:ext uri="{FF2B5EF4-FFF2-40B4-BE49-F238E27FC236}">
                <a16:creationId xmlns:a16="http://schemas.microsoft.com/office/drawing/2014/main" id="{77795AFB-4055-458D-8EAE-E496F0C5C542}"/>
              </a:ext>
            </a:extLst>
          </p:cNvPr>
          <p:cNvGraphicFramePr>
            <a:graphicFrameLocks noGrp="1"/>
          </p:cNvGraphicFramePr>
          <p:nvPr>
            <p:ph idx="1"/>
            <p:extLst>
              <p:ext uri="{D42A27DB-BD31-4B8C-83A1-F6EECF244321}">
                <p14:modId xmlns:p14="http://schemas.microsoft.com/office/powerpoint/2010/main" val="3956602258"/>
              </p:ext>
            </p:extLst>
          </p:nvPr>
        </p:nvGraphicFramePr>
        <p:xfrm>
          <a:off x="2845341" y="1013291"/>
          <a:ext cx="6143363" cy="356087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B56C426-248A-4363-ADC3-B8062D525FA2}"/>
              </a:ext>
            </a:extLst>
          </p:cNvPr>
          <p:cNvSpPr txBox="1"/>
          <p:nvPr/>
        </p:nvSpPr>
        <p:spPr>
          <a:xfrm>
            <a:off x="4205725" y="4437368"/>
            <a:ext cx="3338799" cy="307777"/>
          </a:xfrm>
          <a:prstGeom prst="rect">
            <a:avLst/>
          </a:prstGeom>
          <a:noFill/>
        </p:spPr>
        <p:txBody>
          <a:bodyPr wrap="none" rtlCol="0">
            <a:spAutoFit/>
          </a:bodyPr>
          <a:lstStyle/>
          <a:p>
            <a:r>
              <a:rPr lang="en-US" sz="1400"/>
              <a:t>Patients discharged on medication regimen</a:t>
            </a:r>
          </a:p>
        </p:txBody>
      </p:sp>
    </p:spTree>
    <p:extLst>
      <p:ext uri="{BB962C8B-B14F-4D97-AF65-F5344CB8AC3E}">
        <p14:creationId xmlns:p14="http://schemas.microsoft.com/office/powerpoint/2010/main" val="41904817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F186-643F-42E1-BB4C-74955620947A}"/>
              </a:ext>
            </a:extLst>
          </p:cNvPr>
          <p:cNvSpPr>
            <a:spLocks noGrp="1"/>
          </p:cNvSpPr>
          <p:nvPr>
            <p:ph type="title"/>
          </p:nvPr>
        </p:nvSpPr>
        <p:spPr/>
        <p:txBody>
          <a:bodyPr/>
          <a:lstStyle/>
          <a:p>
            <a:r>
              <a:rPr lang="en-US"/>
              <a:t>Key Safety Endpoint</a:t>
            </a:r>
          </a:p>
        </p:txBody>
      </p:sp>
      <p:sp>
        <p:nvSpPr>
          <p:cNvPr id="4" name="TextBox 3">
            <a:extLst>
              <a:ext uri="{FF2B5EF4-FFF2-40B4-BE49-F238E27FC236}">
                <a16:creationId xmlns:a16="http://schemas.microsoft.com/office/drawing/2014/main" id="{8C9690F0-5929-4267-A62A-3C611E32A5E6}"/>
              </a:ext>
            </a:extLst>
          </p:cNvPr>
          <p:cNvSpPr txBox="1"/>
          <p:nvPr/>
        </p:nvSpPr>
        <p:spPr>
          <a:xfrm>
            <a:off x="88222" y="933650"/>
            <a:ext cx="8949268" cy="830997"/>
          </a:xfrm>
          <a:prstGeom prst="rect">
            <a:avLst/>
          </a:prstGeom>
          <a:noFill/>
          <a:ln>
            <a:noFill/>
          </a:ln>
        </p:spPr>
        <p:txBody>
          <a:bodyPr wrap="square" lIns="91440" tIns="0" rIns="91440" bIns="0">
            <a:spAutoFit/>
          </a:bodyPr>
          <a:lstStyle/>
          <a:p>
            <a:pPr marR="0">
              <a:spcBef>
                <a:spcPts val="0"/>
              </a:spcBef>
              <a:spcAft>
                <a:spcPts val="0"/>
              </a:spcAft>
            </a:pPr>
            <a:r>
              <a:rPr lang="en-US">
                <a:effectLst/>
                <a:latin typeface="+mj-lt"/>
                <a:ea typeface="Times New Roman" panose="02020603050405020304" pitchFamily="18" charset="0"/>
              </a:rPr>
              <a:t>Defined as the </a:t>
            </a:r>
            <a:r>
              <a:rPr lang="en-US">
                <a:effectLst/>
                <a:latin typeface="+mj-lt"/>
                <a:ea typeface="Calibri" panose="020F0502020204030204" pitchFamily="34" charset="0"/>
              </a:rPr>
              <a:t>occurrence of all-cause death, ischemic stroke, systemic embolism, or device or procedure related events requiring open cardiac surgery or major endovascular intervention between device implantation and seven days or hospital discharge (whichever is later)</a:t>
            </a:r>
            <a:endParaRPr lang="en-US" sz="3200">
              <a:latin typeface="+mj-lt"/>
            </a:endParaRPr>
          </a:p>
        </p:txBody>
      </p:sp>
      <p:graphicFrame>
        <p:nvGraphicFramePr>
          <p:cNvPr id="5" name="Table 4">
            <a:extLst>
              <a:ext uri="{FF2B5EF4-FFF2-40B4-BE49-F238E27FC236}">
                <a16:creationId xmlns:a16="http://schemas.microsoft.com/office/drawing/2014/main" id="{1FB03149-A631-45D6-98C1-67D685EAC691}"/>
              </a:ext>
            </a:extLst>
          </p:cNvPr>
          <p:cNvGraphicFramePr>
            <a:graphicFrameLocks noGrp="1"/>
          </p:cNvGraphicFramePr>
          <p:nvPr>
            <p:extLst>
              <p:ext uri="{D42A27DB-BD31-4B8C-83A1-F6EECF244321}">
                <p14:modId xmlns:p14="http://schemas.microsoft.com/office/powerpoint/2010/main" val="4181621014"/>
              </p:ext>
            </p:extLst>
          </p:nvPr>
        </p:nvGraphicFramePr>
        <p:xfrm>
          <a:off x="1637542" y="1841047"/>
          <a:ext cx="5868916" cy="2433149"/>
        </p:xfrm>
        <a:graphic>
          <a:graphicData uri="http://schemas.openxmlformats.org/drawingml/2006/table">
            <a:tbl>
              <a:tblPr firstRow="1">
                <a:tableStyleId>{68D230F3-CF80-4859-8CE7-A43EE81993B5}</a:tableStyleId>
              </a:tblPr>
              <a:tblGrid>
                <a:gridCol w="3442016">
                  <a:extLst>
                    <a:ext uri="{9D8B030D-6E8A-4147-A177-3AD203B41FA5}">
                      <a16:colId xmlns:a16="http://schemas.microsoft.com/office/drawing/2014/main" val="3392950936"/>
                    </a:ext>
                  </a:extLst>
                </a:gridCol>
                <a:gridCol w="2426900">
                  <a:extLst>
                    <a:ext uri="{9D8B030D-6E8A-4147-A177-3AD203B41FA5}">
                      <a16:colId xmlns:a16="http://schemas.microsoft.com/office/drawing/2014/main" val="1667559744"/>
                    </a:ext>
                  </a:extLst>
                </a:gridCol>
              </a:tblGrid>
              <a:tr h="517693">
                <a:tc>
                  <a:txBody>
                    <a:bodyPr/>
                    <a:lstStyle/>
                    <a:p>
                      <a:pPr marL="0" marR="0" algn="l">
                        <a:spcBef>
                          <a:spcPts val="95"/>
                        </a:spcBef>
                        <a:spcAft>
                          <a:spcPts val="95"/>
                        </a:spcAft>
                      </a:pPr>
                      <a:r>
                        <a:rPr lang="en-US" sz="2000">
                          <a:solidFill>
                            <a:schemeClr val="tx1"/>
                          </a:solidFill>
                          <a:effectLst/>
                          <a:latin typeface="+mn-lt"/>
                        </a:rPr>
                        <a:t>Event</a:t>
                      </a:r>
                      <a:endParaRPr lang="en-US" sz="2000">
                        <a:solidFill>
                          <a:schemeClr val="tx1"/>
                        </a:solidFill>
                        <a:effectLst/>
                        <a:latin typeface="+mn-lt"/>
                        <a:ea typeface="Times New Roman" panose="02020603050405020304" pitchFamily="18" charset="0"/>
                      </a:endParaRPr>
                    </a:p>
                  </a:txBody>
                  <a:tcPr marT="0" marB="0" anchor="b"/>
                </a:tc>
                <a:tc>
                  <a:txBody>
                    <a:bodyPr/>
                    <a:lstStyle/>
                    <a:p>
                      <a:pPr marL="0" marR="0" algn="ctr">
                        <a:spcBef>
                          <a:spcPts val="95"/>
                        </a:spcBef>
                        <a:spcAft>
                          <a:spcPts val="95"/>
                        </a:spcAft>
                      </a:pPr>
                      <a:r>
                        <a:rPr lang="en-US" sz="2000">
                          <a:solidFill>
                            <a:srgbClr val="003EA5"/>
                          </a:solidFill>
                          <a:effectLst/>
                          <a:latin typeface="+mn-lt"/>
                        </a:rPr>
                        <a:t>SURPASS</a:t>
                      </a:r>
                    </a:p>
                    <a:p>
                      <a:pPr marL="0" marR="0" algn="ctr">
                        <a:spcBef>
                          <a:spcPts val="95"/>
                        </a:spcBef>
                        <a:spcAft>
                          <a:spcPts val="95"/>
                        </a:spcAft>
                      </a:pPr>
                      <a:r>
                        <a:rPr lang="en-US" sz="2000">
                          <a:solidFill>
                            <a:srgbClr val="003EA5"/>
                          </a:solidFill>
                          <a:effectLst/>
                          <a:latin typeface="+mn-lt"/>
                          <a:ea typeface="Times New Roman" panose="02020603050405020304" pitchFamily="18" charset="0"/>
                        </a:rPr>
                        <a:t>N=66,894</a:t>
                      </a:r>
                    </a:p>
                  </a:txBody>
                  <a:tcPr marT="0" marB="0" anchor="b"/>
                </a:tc>
                <a:extLst>
                  <a:ext uri="{0D108BD9-81ED-4DB2-BD59-A6C34878D82A}">
                    <a16:rowId xmlns:a16="http://schemas.microsoft.com/office/drawing/2014/main" val="1984263189"/>
                  </a:ext>
                </a:extLst>
              </a:tr>
              <a:tr h="408069">
                <a:tc>
                  <a:txBody>
                    <a:bodyPr/>
                    <a:lstStyle/>
                    <a:p>
                      <a:pPr marL="0" marR="0">
                        <a:spcBef>
                          <a:spcPts val="95"/>
                        </a:spcBef>
                        <a:spcAft>
                          <a:spcPts val="95"/>
                        </a:spcAft>
                      </a:pPr>
                      <a:r>
                        <a:rPr lang="en-US" sz="2000">
                          <a:solidFill>
                            <a:schemeClr val="tx1"/>
                          </a:solidFill>
                          <a:effectLst/>
                          <a:latin typeface="+mn-lt"/>
                        </a:rPr>
                        <a:t>Key Safety Endpoint</a:t>
                      </a:r>
                      <a:endParaRPr lang="en-US" sz="2000" baseline="0">
                        <a:solidFill>
                          <a:schemeClr val="tx1"/>
                        </a:solidFill>
                        <a:effectLst/>
                        <a:latin typeface="+mn-lt"/>
                        <a:ea typeface="Times New Roman" panose="02020603050405020304" pitchFamily="18" charset="0"/>
                      </a:endParaRPr>
                    </a:p>
                  </a:txBody>
                  <a:tcPr marT="0" marB="0" anchor="ctr"/>
                </a:tc>
                <a:tc>
                  <a:txBody>
                    <a:bodyPr/>
                    <a:lstStyle/>
                    <a:p>
                      <a:pPr marL="0" marR="0" lvl="0" indent="0" algn="l" defTabSz="914400" rtl="0" eaLnBrk="1" fontAlgn="auto" latinLnBrk="0" hangingPunct="1">
                        <a:lnSpc>
                          <a:spcPct val="100000"/>
                        </a:lnSpc>
                        <a:spcBef>
                          <a:spcPts val="95"/>
                        </a:spcBef>
                        <a:spcAft>
                          <a:spcPts val="95"/>
                        </a:spcAft>
                        <a:buClrTx/>
                        <a:buSzTx/>
                        <a:buFontTx/>
                        <a:buNone/>
                        <a:tabLst/>
                        <a:defRPr/>
                      </a:pPr>
                      <a:r>
                        <a:rPr lang="en-US" sz="2000" kern="1200">
                          <a:solidFill>
                            <a:srgbClr val="003EA5"/>
                          </a:solidFill>
                          <a:effectLst/>
                          <a:latin typeface="+mn-lt"/>
                          <a:ea typeface="+mn-ea"/>
                          <a:cs typeface="+mn-cs"/>
                        </a:rPr>
                        <a:t>0.49% (328/66,894)</a:t>
                      </a:r>
                    </a:p>
                  </a:txBody>
                  <a:tcPr marL="182880" marT="0" marB="0" anchor="ctr">
                    <a:noFill/>
                  </a:tcPr>
                </a:tc>
                <a:extLst>
                  <a:ext uri="{0D108BD9-81ED-4DB2-BD59-A6C34878D82A}">
                    <a16:rowId xmlns:a16="http://schemas.microsoft.com/office/drawing/2014/main" val="3107303149"/>
                  </a:ext>
                </a:extLst>
              </a:tr>
              <a:tr h="248492">
                <a:tc>
                  <a:txBody>
                    <a:bodyPr/>
                    <a:lstStyle/>
                    <a:p>
                      <a:pPr marL="0" marR="0" algn="l" defTabSz="914400" rtl="0" eaLnBrk="1" latinLnBrk="0" hangingPunct="1">
                        <a:lnSpc>
                          <a:spcPct val="107000"/>
                        </a:lnSpc>
                        <a:spcBef>
                          <a:spcPts val="95"/>
                        </a:spcBef>
                        <a:spcAft>
                          <a:spcPts val="95"/>
                        </a:spcAft>
                      </a:pPr>
                      <a:r>
                        <a:rPr lang="en-US" sz="1800" kern="1200">
                          <a:solidFill>
                            <a:schemeClr val="tx1"/>
                          </a:solidFill>
                          <a:effectLst/>
                          <a:latin typeface="+mn-lt"/>
                          <a:ea typeface="+mn-ea"/>
                          <a:cs typeface="+mn-cs"/>
                        </a:rPr>
                        <a:t>    All-cause death</a:t>
                      </a:r>
                    </a:p>
                  </a:txBody>
                  <a:tcPr marL="7620" marR="7620" marT="0" marB="0"/>
                </a:tc>
                <a:tc>
                  <a:txBody>
                    <a:bodyPr/>
                    <a:lstStyle/>
                    <a:p>
                      <a:pPr marL="0" marR="0" lvl="0" indent="0" algn="l" defTabSz="914400" rtl="0" eaLnBrk="1" fontAlgn="auto" latinLnBrk="0" hangingPunct="1">
                        <a:lnSpc>
                          <a:spcPct val="100000"/>
                        </a:lnSpc>
                        <a:spcBef>
                          <a:spcPts val="95"/>
                        </a:spcBef>
                        <a:spcAft>
                          <a:spcPts val="95"/>
                        </a:spcAft>
                        <a:buClrTx/>
                        <a:buSzTx/>
                        <a:buFontTx/>
                        <a:buNone/>
                        <a:tabLst/>
                        <a:defRPr/>
                      </a:pPr>
                      <a:r>
                        <a:rPr lang="en-US" sz="1800" kern="1200">
                          <a:solidFill>
                            <a:srgbClr val="003EA5"/>
                          </a:solidFill>
                          <a:effectLst/>
                          <a:latin typeface="+mn-lt"/>
                          <a:ea typeface="+mn-ea"/>
                          <a:cs typeface="+mn-cs"/>
                        </a:rPr>
                        <a:t>0.18% (123/66,894)</a:t>
                      </a:r>
                    </a:p>
                  </a:txBody>
                  <a:tcPr marL="182880" marR="7620" marT="0" marB="0">
                    <a:noFill/>
                  </a:tcPr>
                </a:tc>
                <a:extLst>
                  <a:ext uri="{0D108BD9-81ED-4DB2-BD59-A6C34878D82A}">
                    <a16:rowId xmlns:a16="http://schemas.microsoft.com/office/drawing/2014/main" val="4234089973"/>
                  </a:ext>
                </a:extLst>
              </a:tr>
              <a:tr h="248492">
                <a:tc>
                  <a:txBody>
                    <a:bodyPr/>
                    <a:lstStyle/>
                    <a:p>
                      <a:pPr marL="0" marR="0" algn="l" defTabSz="914400" rtl="0" eaLnBrk="1" latinLnBrk="0" hangingPunct="1">
                        <a:lnSpc>
                          <a:spcPct val="107000"/>
                        </a:lnSpc>
                        <a:spcBef>
                          <a:spcPts val="95"/>
                        </a:spcBef>
                        <a:spcAft>
                          <a:spcPts val="95"/>
                        </a:spcAft>
                      </a:pPr>
                      <a:r>
                        <a:rPr lang="en-US" sz="1800" kern="1200">
                          <a:solidFill>
                            <a:schemeClr val="tx1"/>
                          </a:solidFill>
                          <a:effectLst/>
                          <a:latin typeface="+mn-lt"/>
                          <a:ea typeface="+mn-ea"/>
                          <a:cs typeface="+mn-cs"/>
                        </a:rPr>
                        <a:t>    Ischemic stroke</a:t>
                      </a:r>
                    </a:p>
                  </a:txBody>
                  <a:tcPr marL="7620" marR="7620" marT="0" marB="0"/>
                </a:tc>
                <a:tc>
                  <a:txBody>
                    <a:bodyPr/>
                    <a:lstStyle/>
                    <a:p>
                      <a:pPr marL="0" marR="0" lvl="0" indent="0" algn="l" defTabSz="914400" rtl="0" eaLnBrk="1" fontAlgn="auto" latinLnBrk="0" hangingPunct="1">
                        <a:lnSpc>
                          <a:spcPct val="100000"/>
                        </a:lnSpc>
                        <a:spcBef>
                          <a:spcPts val="95"/>
                        </a:spcBef>
                        <a:spcAft>
                          <a:spcPts val="95"/>
                        </a:spcAft>
                        <a:buClrTx/>
                        <a:buSzTx/>
                        <a:buFontTx/>
                        <a:buNone/>
                        <a:tabLst/>
                        <a:defRPr/>
                      </a:pPr>
                      <a:r>
                        <a:rPr lang="en-US" sz="1800" kern="1200">
                          <a:solidFill>
                            <a:srgbClr val="003EA5"/>
                          </a:solidFill>
                          <a:effectLst/>
                          <a:latin typeface="+mn-lt"/>
                          <a:ea typeface="+mn-ea"/>
                          <a:cs typeface="+mn-cs"/>
                        </a:rPr>
                        <a:t>0.13% (84/66,894)</a:t>
                      </a:r>
                    </a:p>
                  </a:txBody>
                  <a:tcPr marL="182880" marR="7620" marT="0" marB="0">
                    <a:noFill/>
                  </a:tcPr>
                </a:tc>
                <a:extLst>
                  <a:ext uri="{0D108BD9-81ED-4DB2-BD59-A6C34878D82A}">
                    <a16:rowId xmlns:a16="http://schemas.microsoft.com/office/drawing/2014/main" val="2355145579"/>
                  </a:ext>
                </a:extLst>
              </a:tr>
              <a:tr h="248492">
                <a:tc>
                  <a:txBody>
                    <a:bodyPr/>
                    <a:lstStyle/>
                    <a:p>
                      <a:pPr marL="0" marR="0" algn="l" defTabSz="914400" rtl="0" eaLnBrk="1" latinLnBrk="0" hangingPunct="1">
                        <a:lnSpc>
                          <a:spcPct val="107000"/>
                        </a:lnSpc>
                        <a:spcBef>
                          <a:spcPts val="95"/>
                        </a:spcBef>
                        <a:spcAft>
                          <a:spcPts val="95"/>
                        </a:spcAft>
                      </a:pPr>
                      <a:r>
                        <a:rPr lang="en-US" sz="1800" kern="1200">
                          <a:solidFill>
                            <a:schemeClr val="tx1"/>
                          </a:solidFill>
                          <a:effectLst/>
                          <a:latin typeface="+mn-lt"/>
                          <a:ea typeface="+mn-ea"/>
                          <a:cs typeface="+mn-cs"/>
                        </a:rPr>
                        <a:t>    Systemic embolism</a:t>
                      </a:r>
                    </a:p>
                  </a:txBody>
                  <a:tcPr marL="7620" marR="7620" marT="0" marB="0"/>
                </a:tc>
                <a:tc>
                  <a:txBody>
                    <a:bodyPr/>
                    <a:lstStyle/>
                    <a:p>
                      <a:pPr marL="0" marR="0" lvl="0" indent="0" algn="l" defTabSz="914400" rtl="0" eaLnBrk="1" fontAlgn="auto" latinLnBrk="0" hangingPunct="1">
                        <a:lnSpc>
                          <a:spcPct val="100000"/>
                        </a:lnSpc>
                        <a:spcBef>
                          <a:spcPts val="95"/>
                        </a:spcBef>
                        <a:spcAft>
                          <a:spcPts val="95"/>
                        </a:spcAft>
                        <a:buClrTx/>
                        <a:buSzTx/>
                        <a:buFontTx/>
                        <a:buNone/>
                        <a:tabLst/>
                        <a:defRPr/>
                      </a:pPr>
                      <a:r>
                        <a:rPr lang="en-US" sz="1800" kern="1200">
                          <a:solidFill>
                            <a:srgbClr val="003EA5"/>
                          </a:solidFill>
                          <a:effectLst/>
                          <a:latin typeface="+mn-lt"/>
                          <a:ea typeface="+mn-ea"/>
                          <a:cs typeface="+mn-cs"/>
                        </a:rPr>
                        <a:t>0.00% (3/66,894)</a:t>
                      </a:r>
                    </a:p>
                  </a:txBody>
                  <a:tcPr marL="182880" marR="7620" marT="0" marB="0">
                    <a:noFill/>
                  </a:tcPr>
                </a:tc>
                <a:extLst>
                  <a:ext uri="{0D108BD9-81ED-4DB2-BD59-A6C34878D82A}">
                    <a16:rowId xmlns:a16="http://schemas.microsoft.com/office/drawing/2014/main" val="3900530193"/>
                  </a:ext>
                </a:extLst>
              </a:tr>
              <a:tr h="416661">
                <a:tc>
                  <a:txBody>
                    <a:bodyPr/>
                    <a:lstStyle/>
                    <a:p>
                      <a:pPr marL="233363" marR="0" indent="-233363" algn="l" defTabSz="914400" rtl="0" eaLnBrk="1" latinLnBrk="0" hangingPunct="1">
                        <a:lnSpc>
                          <a:spcPct val="100000"/>
                        </a:lnSpc>
                        <a:spcBef>
                          <a:spcPts val="0"/>
                        </a:spcBef>
                        <a:spcAft>
                          <a:spcPts val="0"/>
                        </a:spcAft>
                      </a:pPr>
                      <a:r>
                        <a:rPr lang="en-US" sz="1800" kern="1200" dirty="0">
                          <a:solidFill>
                            <a:schemeClr val="tx1"/>
                          </a:solidFill>
                          <a:effectLst/>
                          <a:latin typeface="+mn-lt"/>
                          <a:ea typeface="+mn-ea"/>
                          <a:cs typeface="+mn-cs"/>
                        </a:rPr>
                        <a:t>    Device or procedure related events requiring intervention</a:t>
                      </a:r>
                    </a:p>
                  </a:txBody>
                  <a:tcPr marL="7620" marR="7620" marT="0" marB="0"/>
                </a:tc>
                <a:tc>
                  <a:txBody>
                    <a:bodyPr/>
                    <a:lstStyle/>
                    <a:p>
                      <a:pPr marL="0" marR="0" lvl="0" indent="0" algn="l" defTabSz="914400" rtl="0" eaLnBrk="1" fontAlgn="auto" latinLnBrk="0" hangingPunct="1">
                        <a:lnSpc>
                          <a:spcPct val="100000"/>
                        </a:lnSpc>
                        <a:spcBef>
                          <a:spcPts val="95"/>
                        </a:spcBef>
                        <a:spcAft>
                          <a:spcPts val="95"/>
                        </a:spcAft>
                        <a:buClrTx/>
                        <a:buSzTx/>
                        <a:buFontTx/>
                        <a:buNone/>
                        <a:tabLst/>
                        <a:defRPr/>
                      </a:pPr>
                      <a:r>
                        <a:rPr lang="en-US" sz="1800" kern="1200" dirty="0">
                          <a:solidFill>
                            <a:srgbClr val="003EA5"/>
                          </a:solidFill>
                          <a:effectLst/>
                          <a:latin typeface="+mn-lt"/>
                          <a:ea typeface="+mn-ea"/>
                          <a:cs typeface="+mn-cs"/>
                        </a:rPr>
                        <a:t>0.22% (150/66,894)</a:t>
                      </a:r>
                    </a:p>
                  </a:txBody>
                  <a:tcPr marL="182880" marR="7620" marT="0" marB="0" anchor="ctr">
                    <a:noFill/>
                  </a:tcPr>
                </a:tc>
                <a:extLst>
                  <a:ext uri="{0D108BD9-81ED-4DB2-BD59-A6C34878D82A}">
                    <a16:rowId xmlns:a16="http://schemas.microsoft.com/office/drawing/2014/main" val="447447398"/>
                  </a:ext>
                </a:extLst>
              </a:tr>
            </a:tbl>
          </a:graphicData>
        </a:graphic>
      </p:graphicFrame>
      <p:sp>
        <p:nvSpPr>
          <p:cNvPr id="7" name="TextBox 6">
            <a:extLst>
              <a:ext uri="{FF2B5EF4-FFF2-40B4-BE49-F238E27FC236}">
                <a16:creationId xmlns:a16="http://schemas.microsoft.com/office/drawing/2014/main" id="{40D8D76E-67EA-4151-B639-BDD8C6F866B5}"/>
              </a:ext>
            </a:extLst>
          </p:cNvPr>
          <p:cNvSpPr txBox="1"/>
          <p:nvPr/>
        </p:nvSpPr>
        <p:spPr>
          <a:xfrm>
            <a:off x="0" y="4690156"/>
            <a:ext cx="3501280" cy="246221"/>
          </a:xfrm>
          <a:prstGeom prst="rect">
            <a:avLst/>
          </a:prstGeom>
          <a:noFill/>
        </p:spPr>
        <p:txBody>
          <a:bodyPr wrap="none" rtlCol="0">
            <a:spAutoFit/>
          </a:bodyPr>
          <a:lstStyle/>
          <a:p>
            <a:r>
              <a:rPr lang="en-US" sz="1000">
                <a:solidFill>
                  <a:schemeClr val="bg1"/>
                </a:solidFill>
              </a:rPr>
              <a:t>Binary rate; patients may have had more than one safety event.</a:t>
            </a:r>
          </a:p>
        </p:txBody>
      </p:sp>
    </p:spTree>
    <p:extLst>
      <p:ext uri="{BB962C8B-B14F-4D97-AF65-F5344CB8AC3E}">
        <p14:creationId xmlns:p14="http://schemas.microsoft.com/office/powerpoint/2010/main" val="410562491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BFEDA0114CFC4995D4CE273210BD90" ma:contentTypeVersion="12" ma:contentTypeDescription="Create a new document." ma:contentTypeScope="" ma:versionID="585f18ed503a0402fe749a6a8469ecf9">
  <xsd:schema xmlns:xsd="http://www.w3.org/2001/XMLSchema" xmlns:xs="http://www.w3.org/2001/XMLSchema" xmlns:p="http://schemas.microsoft.com/office/2006/metadata/properties" xmlns:ns2="c12e6003-a7db-408d-82f1-a91b9507bb74" xmlns:ns3="6988e6f5-b9e6-441f-861c-0edfe6d4653c" targetNamespace="http://schemas.microsoft.com/office/2006/metadata/properties" ma:root="true" ma:fieldsID="0c7592b59c04df75894f0d4e9966f775" ns2:_="" ns3:_="">
    <xsd:import namespace="c12e6003-a7db-408d-82f1-a91b9507bb74"/>
    <xsd:import namespace="6988e6f5-b9e6-441f-861c-0edfe6d465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e6003-a7db-408d-82f1-a91b9507b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88e6f5-b9e6-441f-861c-0edfe6d465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B75AA8-1AFA-44A6-96CA-0DD7401EB671}">
  <ds:schemaRefs>
    <ds:schemaRef ds:uri="6988e6f5-b9e6-441f-861c-0edfe6d4653c"/>
    <ds:schemaRef ds:uri="c12e6003-a7db-408d-82f1-a91b9507bb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0C8D59C-A68C-431A-B455-8774248965B2}">
  <ds:schemaRefs>
    <ds:schemaRef ds:uri="http://schemas.microsoft.com/sharepoint/v3/contenttype/forms"/>
  </ds:schemaRefs>
</ds:datastoreItem>
</file>

<file path=customXml/itemProps3.xml><?xml version="1.0" encoding="utf-8"?>
<ds:datastoreItem xmlns:ds="http://schemas.openxmlformats.org/officeDocument/2006/customXml" ds:itemID="{26CD35FC-3F55-461B-96D9-3A1FBD904DB3}">
  <ds:schemaRefs>
    <ds:schemaRef ds:uri="6988e6f5-b9e6-441f-861c-0edfe6d4653c"/>
    <ds:schemaRef ds:uri="c12e6003-a7db-408d-82f1-a91b9507bb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4289</TotalTime>
  <Words>1530</Words>
  <Application>Microsoft Office PowerPoint</Application>
  <PresentationFormat>On-screen Show (16:9)</PresentationFormat>
  <Paragraphs>398</Paragraphs>
  <Slides>19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TradeGothic</vt:lpstr>
      <vt:lpstr>Theme1</vt:lpstr>
      <vt:lpstr>Real-world Experience with WATCHMAN FLX: Outcomes at One-year from SURPASS</vt:lpstr>
      <vt:lpstr>PowerPoint Presentation</vt:lpstr>
      <vt:lpstr>WATCHMAN &amp; WATCHMAN FLX</vt:lpstr>
      <vt:lpstr>Study Design</vt:lpstr>
      <vt:lpstr>Patient Flow &amp; Enrolment Cadence</vt:lpstr>
      <vt:lpstr>SURPASS: Sites &amp; Operators</vt:lpstr>
      <vt:lpstr>Patient &amp; Procedure Characteristics</vt:lpstr>
      <vt:lpstr>Discharge Medication</vt:lpstr>
      <vt:lpstr>Key Safety Endpoint</vt:lpstr>
      <vt:lpstr>Clinical Events through Discharge</vt:lpstr>
      <vt:lpstr>Clinical Events through 45 days</vt:lpstr>
      <vt:lpstr>1-year Outcomes</vt:lpstr>
      <vt:lpstr>Events through 1 year</vt:lpstr>
      <vt:lpstr>LAA Closure Assessment</vt:lpstr>
      <vt:lpstr>45-day Outcomes by Sex</vt:lpstr>
      <vt:lpstr>1-year Outcomes by Sex</vt:lpstr>
      <vt:lpstr>Comparison to Prior Studies</vt:lpstr>
      <vt:lpstr>Summary &amp; Conclusions</vt:lpstr>
      <vt:lpstr>Comparison to Prior Studies</vt:lpstr>
    </vt:vector>
  </TitlesOfParts>
  <Company>MedStar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vxm133</dc:creator>
  <cp:lastModifiedBy>Kapadia, M.D., Samir</cp:lastModifiedBy>
  <cp:revision>7</cp:revision>
  <cp:lastPrinted>2020-02-17T20:23:37Z</cp:lastPrinted>
  <dcterms:created xsi:type="dcterms:W3CDTF">2015-01-08T17:01:57Z</dcterms:created>
  <dcterms:modified xsi:type="dcterms:W3CDTF">2023-02-26T13:55:46Z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0x010100C4BFEDA0114CFC4995D4CE273210BD90</vt:lpwstr>
  </property>
</Properties>
</file>