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996" r:id="rId2"/>
  </p:sldMasterIdLst>
  <p:notesMasterIdLst>
    <p:notesMasterId r:id="rId26"/>
  </p:notesMasterIdLst>
  <p:handoutMasterIdLst>
    <p:handoutMasterId r:id="rId27"/>
  </p:handoutMasterIdLst>
  <p:sldIdLst>
    <p:sldId id="257" r:id="rId3"/>
    <p:sldId id="596" r:id="rId4"/>
    <p:sldId id="288" r:id="rId5"/>
    <p:sldId id="319" r:id="rId6"/>
    <p:sldId id="378" r:id="rId7"/>
    <p:sldId id="427" r:id="rId8"/>
    <p:sldId id="383" r:id="rId9"/>
    <p:sldId id="348" r:id="rId10"/>
    <p:sldId id="381" r:id="rId11"/>
    <p:sldId id="387" r:id="rId12"/>
    <p:sldId id="379" r:id="rId13"/>
    <p:sldId id="425" r:id="rId14"/>
    <p:sldId id="424" r:id="rId15"/>
    <p:sldId id="353" r:id="rId16"/>
    <p:sldId id="390" r:id="rId17"/>
    <p:sldId id="595" r:id="rId18"/>
    <p:sldId id="429" r:id="rId19"/>
    <p:sldId id="593" r:id="rId20"/>
    <p:sldId id="591" r:id="rId21"/>
    <p:sldId id="594" r:id="rId22"/>
    <p:sldId id="373" r:id="rId23"/>
    <p:sldId id="372" r:id="rId24"/>
    <p:sldId id="343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9E00"/>
    <a:srgbClr val="FFCD2F"/>
    <a:srgbClr val="FFD961"/>
    <a:srgbClr val="CCFF33"/>
    <a:srgbClr val="FFCE33"/>
    <a:srgbClr val="C89800"/>
    <a:srgbClr val="21ACAF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852" autoAdjust="0"/>
    <p:restoredTop sz="94563" autoAdjust="0"/>
  </p:normalViewPr>
  <p:slideViewPr>
    <p:cSldViewPr snapToGrid="0">
      <p:cViewPr varScale="1">
        <p:scale>
          <a:sx n="122" d="100"/>
          <a:sy n="122" d="100"/>
        </p:scale>
        <p:origin x="9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notesViewPr>
    <p:cSldViewPr snapToGrid="0">
      <p:cViewPr varScale="1">
        <p:scale>
          <a:sx n="85" d="100"/>
          <a:sy n="85" d="100"/>
        </p:scale>
        <p:origin x="-2478" y="-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76EE08-7CA6-48AB-B213-1EAE2E998F3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B02992-7FB4-4951-A682-D652076F3D52}">
      <dgm:prSet phldrT="[Text]" custT="1"/>
      <dgm:spPr/>
      <dgm:t>
        <a:bodyPr/>
        <a:lstStyle/>
        <a:p>
          <a:r>
            <a:rPr lang="en-US" sz="1400" dirty="0">
              <a:latin typeface="Cambria" panose="02040503050406030204" pitchFamily="18" charset="0"/>
            </a:rPr>
            <a:t>Case, OBS</a:t>
          </a:r>
        </a:p>
      </dgm:t>
    </dgm:pt>
    <dgm:pt modelId="{6A970E20-C27E-40D1-A4F5-5FC6A29A738A}" type="parTrans" cxnId="{E340A9DC-D3F0-4E0D-B795-E117B4C62CE0}">
      <dgm:prSet/>
      <dgm:spPr/>
      <dgm:t>
        <a:bodyPr/>
        <a:lstStyle/>
        <a:p>
          <a:endParaRPr lang="en-US"/>
        </a:p>
      </dgm:t>
    </dgm:pt>
    <dgm:pt modelId="{D1AC5EF6-65F4-47D7-AD34-EF986C43F9E7}" type="sibTrans" cxnId="{E340A9DC-D3F0-4E0D-B795-E117B4C62CE0}">
      <dgm:prSet/>
      <dgm:spPr/>
      <dgm:t>
        <a:bodyPr/>
        <a:lstStyle/>
        <a:p>
          <a:endParaRPr lang="en-US"/>
        </a:p>
      </dgm:t>
    </dgm:pt>
    <dgm:pt modelId="{732E754B-99C3-4B27-B4E1-22336C72AEBE}">
      <dgm:prSet phldrT="[Text]" custT="1"/>
      <dgm:spPr/>
      <dgm:t>
        <a:bodyPr/>
        <a:lstStyle/>
        <a:p>
          <a:r>
            <a:rPr lang="en-US" sz="1500" dirty="0">
              <a:latin typeface="Cambria" panose="02040503050406030204" pitchFamily="18" charset="0"/>
            </a:rPr>
            <a:t>One-Arm</a:t>
          </a:r>
        </a:p>
      </dgm:t>
    </dgm:pt>
    <dgm:pt modelId="{E05D4406-7381-492E-9D34-DFBC1786D49E}" type="parTrans" cxnId="{5709FB9B-5F78-43A5-8440-2389EDB9EA11}">
      <dgm:prSet/>
      <dgm:spPr/>
      <dgm:t>
        <a:bodyPr/>
        <a:lstStyle/>
        <a:p>
          <a:endParaRPr lang="en-US"/>
        </a:p>
      </dgm:t>
    </dgm:pt>
    <dgm:pt modelId="{C8181C6F-847F-4114-8418-06B73D5ABF46}" type="sibTrans" cxnId="{5709FB9B-5F78-43A5-8440-2389EDB9EA11}">
      <dgm:prSet/>
      <dgm:spPr/>
      <dgm:t>
        <a:bodyPr/>
        <a:lstStyle/>
        <a:p>
          <a:endParaRPr lang="en-US"/>
        </a:p>
      </dgm:t>
    </dgm:pt>
    <dgm:pt modelId="{A0512D6F-DA93-4DE0-91F8-32C0352C0044}">
      <dgm:prSet phldrT="[Text]" custT="1"/>
      <dgm:spPr/>
      <dgm:t>
        <a:bodyPr/>
        <a:lstStyle/>
        <a:p>
          <a:r>
            <a:rPr lang="en-US" sz="1600" dirty="0">
              <a:latin typeface="Cambria" panose="02040503050406030204" pitchFamily="18" charset="0"/>
            </a:rPr>
            <a:t>H-Control</a:t>
          </a:r>
        </a:p>
      </dgm:t>
    </dgm:pt>
    <dgm:pt modelId="{D1B739CF-1E56-488F-84FC-D3DA301B8ABA}" type="parTrans" cxnId="{2B121B11-E5AD-4CBE-95B0-6BE98404BB93}">
      <dgm:prSet/>
      <dgm:spPr/>
      <dgm:t>
        <a:bodyPr/>
        <a:lstStyle/>
        <a:p>
          <a:endParaRPr lang="en-US"/>
        </a:p>
      </dgm:t>
    </dgm:pt>
    <dgm:pt modelId="{A85215EA-D09E-445C-8043-E99F2701A9F0}" type="sibTrans" cxnId="{2B121B11-E5AD-4CBE-95B0-6BE98404BB93}">
      <dgm:prSet/>
      <dgm:spPr/>
      <dgm:t>
        <a:bodyPr/>
        <a:lstStyle/>
        <a:p>
          <a:endParaRPr lang="en-US"/>
        </a:p>
      </dgm:t>
    </dgm:pt>
    <dgm:pt modelId="{50138CEA-83ED-433C-925F-3C88DDE00F44}">
      <dgm:prSet phldrT="[Text]" custT="1"/>
      <dgm:spPr/>
      <dgm:t>
        <a:bodyPr/>
        <a:lstStyle/>
        <a:p>
          <a:r>
            <a:rPr lang="en-US" sz="2200" dirty="0">
              <a:latin typeface="Cambria" panose="02040503050406030204" pitchFamily="18" charset="0"/>
            </a:rPr>
            <a:t>RCT</a:t>
          </a:r>
        </a:p>
      </dgm:t>
    </dgm:pt>
    <dgm:pt modelId="{0121E33B-9EFE-4D86-9746-932988095009}" type="parTrans" cxnId="{FCC02D59-94D2-4BB7-8D58-26A09A3E2ED7}">
      <dgm:prSet/>
      <dgm:spPr/>
      <dgm:t>
        <a:bodyPr/>
        <a:lstStyle/>
        <a:p>
          <a:endParaRPr lang="en-US"/>
        </a:p>
      </dgm:t>
    </dgm:pt>
    <dgm:pt modelId="{A0542AB2-8378-48BC-8BB8-F154BE2511B4}" type="sibTrans" cxnId="{FCC02D59-94D2-4BB7-8D58-26A09A3E2ED7}">
      <dgm:prSet/>
      <dgm:spPr/>
      <dgm:t>
        <a:bodyPr/>
        <a:lstStyle/>
        <a:p>
          <a:endParaRPr lang="en-US"/>
        </a:p>
      </dgm:t>
    </dgm:pt>
    <dgm:pt modelId="{5122B225-7490-4D94-B90A-A3F3153A2894}">
      <dgm:prSet/>
      <dgm:spPr/>
      <dgm:t>
        <a:bodyPr/>
        <a:lstStyle/>
        <a:p>
          <a:endParaRPr lang="en-US" dirty="0"/>
        </a:p>
      </dgm:t>
    </dgm:pt>
    <dgm:pt modelId="{8F5072D0-C7B4-4CDC-9AFF-D4AAB91C5B20}" type="parTrans" cxnId="{124D8086-D15E-41FB-B177-E0586C950AC2}">
      <dgm:prSet/>
      <dgm:spPr/>
      <dgm:t>
        <a:bodyPr/>
        <a:lstStyle/>
        <a:p>
          <a:endParaRPr lang="en-US"/>
        </a:p>
      </dgm:t>
    </dgm:pt>
    <dgm:pt modelId="{66FDFB88-0B6F-4399-B14A-6E250AD259F5}" type="sibTrans" cxnId="{124D8086-D15E-41FB-B177-E0586C950AC2}">
      <dgm:prSet/>
      <dgm:spPr/>
      <dgm:t>
        <a:bodyPr/>
        <a:lstStyle/>
        <a:p>
          <a:endParaRPr lang="en-US"/>
        </a:p>
      </dgm:t>
    </dgm:pt>
    <dgm:pt modelId="{D5CF76A7-3581-4008-8C85-DB4080324320}" type="pres">
      <dgm:prSet presAssocID="{0C76EE08-7CA6-48AB-B213-1EAE2E998F3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E2C319-F629-47C9-9A7A-9A7BCDC9FC47}" type="pres">
      <dgm:prSet presAssocID="{0C76EE08-7CA6-48AB-B213-1EAE2E998F3A}" presName="arrow" presStyleLbl="bgShp" presStyleIdx="0" presStyleCnt="1"/>
      <dgm:spPr/>
    </dgm:pt>
    <dgm:pt modelId="{505791EF-3156-4B3F-8F6B-E6E7967134A8}" type="pres">
      <dgm:prSet presAssocID="{0C76EE08-7CA6-48AB-B213-1EAE2E998F3A}" presName="arrowDiagram5" presStyleCnt="0"/>
      <dgm:spPr/>
    </dgm:pt>
    <dgm:pt modelId="{0C8C2672-D4BA-4E56-BCAA-2C4AD5BFFC9D}" type="pres">
      <dgm:prSet presAssocID="{18B02992-7FB4-4951-A682-D652076F3D52}" presName="bullet5a" presStyleLbl="node1" presStyleIdx="0" presStyleCnt="5"/>
      <dgm:spPr/>
    </dgm:pt>
    <dgm:pt modelId="{A7254F9C-430D-4BC9-83CF-1D4066E3B82A}" type="pres">
      <dgm:prSet presAssocID="{18B02992-7FB4-4951-A682-D652076F3D52}" presName="textBox5a" presStyleLbl="revTx" presStyleIdx="0" presStyleCnt="5" custScaleX="77958" custScaleY="99649" custLinFactNeighborX="-9175" custLinFactNeighborY="5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FAED8-690D-4783-8E38-EC784BA1B778}" type="pres">
      <dgm:prSet presAssocID="{732E754B-99C3-4B27-B4E1-22336C72AEBE}" presName="bullet5b" presStyleLbl="node1" presStyleIdx="1" presStyleCnt="5"/>
      <dgm:spPr/>
    </dgm:pt>
    <dgm:pt modelId="{88941520-94EC-4DDB-A4F7-B05DADA70938}" type="pres">
      <dgm:prSet presAssocID="{732E754B-99C3-4B27-B4E1-22336C72AEBE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7DCEB-B4FC-4685-BDF2-8CB8004CDBB3}" type="pres">
      <dgm:prSet presAssocID="{A0512D6F-DA93-4DE0-91F8-32C0352C0044}" presName="bullet5c" presStyleLbl="node1" presStyleIdx="2" presStyleCnt="5"/>
      <dgm:spPr/>
    </dgm:pt>
    <dgm:pt modelId="{A83FEB60-4EA2-469D-9B12-5E2612FCCC6B}" type="pres">
      <dgm:prSet presAssocID="{A0512D6F-DA93-4DE0-91F8-32C0352C0044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4A93C-1B7C-4729-99AB-E13907E1DB99}" type="pres">
      <dgm:prSet presAssocID="{5122B225-7490-4D94-B90A-A3F3153A2894}" presName="bullet5d" presStyleLbl="node1" presStyleIdx="3" presStyleCnt="5"/>
      <dgm:spPr/>
    </dgm:pt>
    <dgm:pt modelId="{954E6A4D-4F3E-4D7A-9C0C-4907046C926C}" type="pres">
      <dgm:prSet presAssocID="{5122B225-7490-4D94-B90A-A3F3153A2894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54881-0620-42CE-AE0A-B3EAC3C0B68B}" type="pres">
      <dgm:prSet presAssocID="{50138CEA-83ED-433C-925F-3C88DDE00F44}" presName="bullet5e" presStyleLbl="node1" presStyleIdx="4" presStyleCnt="5"/>
      <dgm:spPr/>
    </dgm:pt>
    <dgm:pt modelId="{3F7D7413-24C6-4DFA-B330-1BA310699F86}" type="pres">
      <dgm:prSet presAssocID="{50138CEA-83ED-433C-925F-3C88DDE00F44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0E43E9-DF96-421E-9C7E-DE5335890AB0}" type="presOf" srcId="{50138CEA-83ED-433C-925F-3C88DDE00F44}" destId="{3F7D7413-24C6-4DFA-B330-1BA310699F86}" srcOrd="0" destOrd="0" presId="urn:microsoft.com/office/officeart/2005/8/layout/arrow2"/>
    <dgm:cxn modelId="{9CC03E63-EBB1-4BE1-801C-4CC8455CA9E1}" type="presOf" srcId="{18B02992-7FB4-4951-A682-D652076F3D52}" destId="{A7254F9C-430D-4BC9-83CF-1D4066E3B82A}" srcOrd="0" destOrd="0" presId="urn:microsoft.com/office/officeart/2005/8/layout/arrow2"/>
    <dgm:cxn modelId="{58CDA644-1260-49D8-A249-E6E62970DDB5}" type="presOf" srcId="{A0512D6F-DA93-4DE0-91F8-32C0352C0044}" destId="{A83FEB60-4EA2-469D-9B12-5E2612FCCC6B}" srcOrd="0" destOrd="0" presId="urn:microsoft.com/office/officeart/2005/8/layout/arrow2"/>
    <dgm:cxn modelId="{5709FB9B-5F78-43A5-8440-2389EDB9EA11}" srcId="{0C76EE08-7CA6-48AB-B213-1EAE2E998F3A}" destId="{732E754B-99C3-4B27-B4E1-22336C72AEBE}" srcOrd="1" destOrd="0" parTransId="{E05D4406-7381-492E-9D34-DFBC1786D49E}" sibTransId="{C8181C6F-847F-4114-8418-06B73D5ABF46}"/>
    <dgm:cxn modelId="{26E4767F-C4D2-4DEF-90AA-59A0A1CFD443}" type="presOf" srcId="{5122B225-7490-4D94-B90A-A3F3153A2894}" destId="{954E6A4D-4F3E-4D7A-9C0C-4907046C926C}" srcOrd="0" destOrd="0" presId="urn:microsoft.com/office/officeart/2005/8/layout/arrow2"/>
    <dgm:cxn modelId="{197AFA70-ED6B-4659-9E16-57A7F1027C6B}" type="presOf" srcId="{0C76EE08-7CA6-48AB-B213-1EAE2E998F3A}" destId="{D5CF76A7-3581-4008-8C85-DB4080324320}" srcOrd="0" destOrd="0" presId="urn:microsoft.com/office/officeart/2005/8/layout/arrow2"/>
    <dgm:cxn modelId="{2B121B11-E5AD-4CBE-95B0-6BE98404BB93}" srcId="{0C76EE08-7CA6-48AB-B213-1EAE2E998F3A}" destId="{A0512D6F-DA93-4DE0-91F8-32C0352C0044}" srcOrd="2" destOrd="0" parTransId="{D1B739CF-1E56-488F-84FC-D3DA301B8ABA}" sibTransId="{A85215EA-D09E-445C-8043-E99F2701A9F0}"/>
    <dgm:cxn modelId="{FCC02D59-94D2-4BB7-8D58-26A09A3E2ED7}" srcId="{0C76EE08-7CA6-48AB-B213-1EAE2E998F3A}" destId="{50138CEA-83ED-433C-925F-3C88DDE00F44}" srcOrd="4" destOrd="0" parTransId="{0121E33B-9EFE-4D86-9746-932988095009}" sibTransId="{A0542AB2-8378-48BC-8BB8-F154BE2511B4}"/>
    <dgm:cxn modelId="{4D04B997-CA00-43C3-9835-BBC4878544A0}" type="presOf" srcId="{732E754B-99C3-4B27-B4E1-22336C72AEBE}" destId="{88941520-94EC-4DDB-A4F7-B05DADA70938}" srcOrd="0" destOrd="0" presId="urn:microsoft.com/office/officeart/2005/8/layout/arrow2"/>
    <dgm:cxn modelId="{124D8086-D15E-41FB-B177-E0586C950AC2}" srcId="{0C76EE08-7CA6-48AB-B213-1EAE2E998F3A}" destId="{5122B225-7490-4D94-B90A-A3F3153A2894}" srcOrd="3" destOrd="0" parTransId="{8F5072D0-C7B4-4CDC-9AFF-D4AAB91C5B20}" sibTransId="{66FDFB88-0B6F-4399-B14A-6E250AD259F5}"/>
    <dgm:cxn modelId="{E340A9DC-D3F0-4E0D-B795-E117B4C62CE0}" srcId="{0C76EE08-7CA6-48AB-B213-1EAE2E998F3A}" destId="{18B02992-7FB4-4951-A682-D652076F3D52}" srcOrd="0" destOrd="0" parTransId="{6A970E20-C27E-40D1-A4F5-5FC6A29A738A}" sibTransId="{D1AC5EF6-65F4-47D7-AD34-EF986C43F9E7}"/>
    <dgm:cxn modelId="{989764E7-8BB5-4608-94EF-3058DEBE0CC5}" type="presParOf" srcId="{D5CF76A7-3581-4008-8C85-DB4080324320}" destId="{8BE2C319-F629-47C9-9A7A-9A7BCDC9FC47}" srcOrd="0" destOrd="0" presId="urn:microsoft.com/office/officeart/2005/8/layout/arrow2"/>
    <dgm:cxn modelId="{EE3E37AE-CA02-41F9-8FB5-FA349D37DCE8}" type="presParOf" srcId="{D5CF76A7-3581-4008-8C85-DB4080324320}" destId="{505791EF-3156-4B3F-8F6B-E6E7967134A8}" srcOrd="1" destOrd="0" presId="urn:microsoft.com/office/officeart/2005/8/layout/arrow2"/>
    <dgm:cxn modelId="{DD530BC5-5CE1-4A0E-81DE-19B703EE8FD1}" type="presParOf" srcId="{505791EF-3156-4B3F-8F6B-E6E7967134A8}" destId="{0C8C2672-D4BA-4E56-BCAA-2C4AD5BFFC9D}" srcOrd="0" destOrd="0" presId="urn:microsoft.com/office/officeart/2005/8/layout/arrow2"/>
    <dgm:cxn modelId="{EB9483F1-84DA-41FD-A628-C3225EB4587F}" type="presParOf" srcId="{505791EF-3156-4B3F-8F6B-E6E7967134A8}" destId="{A7254F9C-430D-4BC9-83CF-1D4066E3B82A}" srcOrd="1" destOrd="0" presId="urn:microsoft.com/office/officeart/2005/8/layout/arrow2"/>
    <dgm:cxn modelId="{62ED4211-A6C6-4991-A162-FBCBB9A7BE14}" type="presParOf" srcId="{505791EF-3156-4B3F-8F6B-E6E7967134A8}" destId="{5FCFAED8-690D-4783-8E38-EC784BA1B778}" srcOrd="2" destOrd="0" presId="urn:microsoft.com/office/officeart/2005/8/layout/arrow2"/>
    <dgm:cxn modelId="{44E16C11-61EC-4F7E-99BE-6D78ABE27436}" type="presParOf" srcId="{505791EF-3156-4B3F-8F6B-E6E7967134A8}" destId="{88941520-94EC-4DDB-A4F7-B05DADA70938}" srcOrd="3" destOrd="0" presId="urn:microsoft.com/office/officeart/2005/8/layout/arrow2"/>
    <dgm:cxn modelId="{84CDF6F7-57A5-4B24-956F-2F30CA0FFE4B}" type="presParOf" srcId="{505791EF-3156-4B3F-8F6B-E6E7967134A8}" destId="{6F87DCEB-B4FC-4685-BDF2-8CB8004CDBB3}" srcOrd="4" destOrd="0" presId="urn:microsoft.com/office/officeart/2005/8/layout/arrow2"/>
    <dgm:cxn modelId="{7C4A4EC5-92C4-431A-8CB1-C56F5188F397}" type="presParOf" srcId="{505791EF-3156-4B3F-8F6B-E6E7967134A8}" destId="{A83FEB60-4EA2-469D-9B12-5E2612FCCC6B}" srcOrd="5" destOrd="0" presId="urn:microsoft.com/office/officeart/2005/8/layout/arrow2"/>
    <dgm:cxn modelId="{8A7F2FF9-FC81-46FC-8B72-4FAD1E063CDF}" type="presParOf" srcId="{505791EF-3156-4B3F-8F6B-E6E7967134A8}" destId="{F604A93C-1B7C-4729-99AB-E13907E1DB99}" srcOrd="6" destOrd="0" presId="urn:microsoft.com/office/officeart/2005/8/layout/arrow2"/>
    <dgm:cxn modelId="{C3BC0647-17B2-487D-8B56-F8774AC671C7}" type="presParOf" srcId="{505791EF-3156-4B3F-8F6B-E6E7967134A8}" destId="{954E6A4D-4F3E-4D7A-9C0C-4907046C926C}" srcOrd="7" destOrd="0" presId="urn:microsoft.com/office/officeart/2005/8/layout/arrow2"/>
    <dgm:cxn modelId="{36E420A7-457B-4E8A-B91A-BF37C7231472}" type="presParOf" srcId="{505791EF-3156-4B3F-8F6B-E6E7967134A8}" destId="{10F54881-0620-42CE-AE0A-B3EAC3C0B68B}" srcOrd="8" destOrd="0" presId="urn:microsoft.com/office/officeart/2005/8/layout/arrow2"/>
    <dgm:cxn modelId="{CD7AF0DB-79F7-4CFA-B919-5F8B4D310389}" type="presParOf" srcId="{505791EF-3156-4B3F-8F6B-E6E7967134A8}" destId="{3F7D7413-24C6-4DFA-B330-1BA310699F86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60172A-E293-4BF5-8C03-65FB06DCECF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351242-55F3-4053-AD7D-0F007F68EF0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dirty="0">
              <a:solidFill>
                <a:srgbClr val="D09E00"/>
              </a:solidFill>
            </a:rPr>
            <a:t>All DATA</a:t>
          </a:r>
        </a:p>
      </dgm:t>
    </dgm:pt>
    <dgm:pt modelId="{EF8CFFC9-49C9-488E-A294-362E57E125A9}" type="parTrans" cxnId="{96B16A6C-E255-4B3A-8CA8-757691F29C98}">
      <dgm:prSet/>
      <dgm:spPr/>
      <dgm:t>
        <a:bodyPr/>
        <a:lstStyle/>
        <a:p>
          <a:endParaRPr lang="en-US"/>
        </a:p>
      </dgm:t>
    </dgm:pt>
    <dgm:pt modelId="{DD04CC63-5BE2-4A9F-B61B-7AA6D7F0DA90}" type="sibTrans" cxnId="{96B16A6C-E255-4B3A-8CA8-757691F29C98}">
      <dgm:prSet/>
      <dgm:spPr/>
      <dgm:t>
        <a:bodyPr/>
        <a:lstStyle/>
        <a:p>
          <a:endParaRPr lang="en-US"/>
        </a:p>
      </dgm:t>
    </dgm:pt>
    <dgm:pt modelId="{B2224513-5E6C-4219-A46F-B7E57EA3688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rgbClr val="FFC000"/>
              </a:solidFill>
            </a:rPr>
            <a:t>Case Series, Survey</a:t>
          </a:r>
        </a:p>
      </dgm:t>
    </dgm:pt>
    <dgm:pt modelId="{B8021058-BD10-4EA9-BC75-54EDB521D3AD}" type="parTrans" cxnId="{018287AC-8201-4F1B-BEF6-C39D5CD1E760}">
      <dgm:prSet/>
      <dgm:spPr/>
      <dgm:t>
        <a:bodyPr/>
        <a:lstStyle/>
        <a:p>
          <a:endParaRPr lang="en-US"/>
        </a:p>
      </dgm:t>
    </dgm:pt>
    <dgm:pt modelId="{F2AC12BE-B46A-4CF6-961A-1CAEBCCCFD11}" type="sibTrans" cxnId="{018287AC-8201-4F1B-BEF6-C39D5CD1E760}">
      <dgm:prSet/>
      <dgm:spPr/>
      <dgm:t>
        <a:bodyPr/>
        <a:lstStyle/>
        <a:p>
          <a:endParaRPr lang="en-US"/>
        </a:p>
      </dgm:t>
    </dgm:pt>
    <dgm:pt modelId="{0DDBEAB8-1BF4-44FE-A310-44967842AB7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rgbClr val="FFC000"/>
              </a:solidFill>
            </a:rPr>
            <a:t>Historical Study </a:t>
          </a:r>
        </a:p>
      </dgm:t>
    </dgm:pt>
    <dgm:pt modelId="{B08C4AD2-7B40-46C0-B261-FDA7F1617473}" type="parTrans" cxnId="{F8B03557-B331-48BF-BAE5-510918219470}">
      <dgm:prSet/>
      <dgm:spPr/>
      <dgm:t>
        <a:bodyPr/>
        <a:lstStyle/>
        <a:p>
          <a:endParaRPr lang="en-US"/>
        </a:p>
      </dgm:t>
    </dgm:pt>
    <dgm:pt modelId="{BC1D487D-9089-4CAC-A7CB-E5DB3236AB25}" type="sibTrans" cxnId="{F8B03557-B331-48BF-BAE5-510918219470}">
      <dgm:prSet/>
      <dgm:spPr/>
      <dgm:t>
        <a:bodyPr/>
        <a:lstStyle/>
        <a:p>
          <a:endParaRPr lang="en-US"/>
        </a:p>
      </dgm:t>
    </dgm:pt>
    <dgm:pt modelId="{5F80247E-0192-4680-9481-3B8C0A98CA1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rgbClr val="FFC000"/>
              </a:solidFill>
            </a:rPr>
            <a:t>Old Generation </a:t>
          </a:r>
        </a:p>
      </dgm:t>
    </dgm:pt>
    <dgm:pt modelId="{D9D28196-2C41-47DF-8182-67698AE9AEC9}" type="parTrans" cxnId="{EED651B8-65AA-4C49-99C9-A08889E7DC74}">
      <dgm:prSet/>
      <dgm:spPr/>
      <dgm:t>
        <a:bodyPr/>
        <a:lstStyle/>
        <a:p>
          <a:endParaRPr lang="en-US"/>
        </a:p>
      </dgm:t>
    </dgm:pt>
    <dgm:pt modelId="{E5AE854F-0440-4D58-AAE9-4C27165AF133}" type="sibTrans" cxnId="{EED651B8-65AA-4C49-99C9-A08889E7DC74}">
      <dgm:prSet/>
      <dgm:spPr/>
      <dgm:t>
        <a:bodyPr/>
        <a:lstStyle/>
        <a:p>
          <a:endParaRPr lang="en-US"/>
        </a:p>
      </dgm:t>
    </dgm:pt>
    <dgm:pt modelId="{A6060D77-301B-4271-B6AD-69638DD1738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rgbClr val="FFC000"/>
              </a:solidFill>
            </a:rPr>
            <a:t>Health Care Record</a:t>
          </a:r>
        </a:p>
      </dgm:t>
    </dgm:pt>
    <dgm:pt modelId="{2D5BA9AD-84C6-4F00-BC18-866A2FBA30FC}" type="parTrans" cxnId="{874B0D15-186F-498B-B3F9-4A18F906CCFF}">
      <dgm:prSet/>
      <dgm:spPr/>
      <dgm:t>
        <a:bodyPr/>
        <a:lstStyle/>
        <a:p>
          <a:endParaRPr lang="en-US"/>
        </a:p>
      </dgm:t>
    </dgm:pt>
    <dgm:pt modelId="{4A08069B-C003-4A0C-A608-57B510A689ED}" type="sibTrans" cxnId="{874B0D15-186F-498B-B3F9-4A18F906CCFF}">
      <dgm:prSet/>
      <dgm:spPr/>
      <dgm:t>
        <a:bodyPr/>
        <a:lstStyle/>
        <a:p>
          <a:endParaRPr lang="en-US"/>
        </a:p>
      </dgm:t>
    </dgm:pt>
    <dgm:pt modelId="{BA1EB086-D1B5-4717-B194-991C6900A06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rgbClr val="FFC000"/>
              </a:solidFill>
            </a:rPr>
            <a:t>Registry Data</a:t>
          </a:r>
        </a:p>
      </dgm:t>
    </dgm:pt>
    <dgm:pt modelId="{857D66F5-E3EE-4882-A3A1-538605240DB4}" type="parTrans" cxnId="{CAA63E89-5186-4A36-BBDD-4347FA26FD5E}">
      <dgm:prSet/>
      <dgm:spPr/>
      <dgm:t>
        <a:bodyPr/>
        <a:lstStyle/>
        <a:p>
          <a:endParaRPr lang="en-US"/>
        </a:p>
      </dgm:t>
    </dgm:pt>
    <dgm:pt modelId="{68C4AAE3-DEFD-492C-B186-BD8377ED9D0A}" type="sibTrans" cxnId="{CAA63E89-5186-4A36-BBDD-4347FA26FD5E}">
      <dgm:prSet/>
      <dgm:spPr/>
      <dgm:t>
        <a:bodyPr/>
        <a:lstStyle/>
        <a:p>
          <a:endParaRPr lang="en-US"/>
        </a:p>
      </dgm:t>
    </dgm:pt>
    <dgm:pt modelId="{EAC394F8-9A05-4D8C-B7A4-ACD57B6D058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rgbClr val="FFC000"/>
              </a:solidFill>
            </a:rPr>
            <a:t>Off-Label</a:t>
          </a:r>
        </a:p>
        <a:p>
          <a:r>
            <a:rPr lang="en-US" b="1" dirty="0">
              <a:solidFill>
                <a:srgbClr val="FFC000"/>
              </a:solidFill>
            </a:rPr>
            <a:t>RWD</a:t>
          </a:r>
        </a:p>
      </dgm:t>
    </dgm:pt>
    <dgm:pt modelId="{85AAF6AB-AA22-4FD4-8F68-6D9A726F261F}" type="parTrans" cxnId="{5DB4260C-02CE-410C-B252-FE115E2B0243}">
      <dgm:prSet/>
      <dgm:spPr/>
      <dgm:t>
        <a:bodyPr/>
        <a:lstStyle/>
        <a:p>
          <a:endParaRPr lang="en-US"/>
        </a:p>
      </dgm:t>
    </dgm:pt>
    <dgm:pt modelId="{5D16E64E-7EB1-42A6-800A-164694AFB52D}" type="sibTrans" cxnId="{5DB4260C-02CE-410C-B252-FE115E2B0243}">
      <dgm:prSet/>
      <dgm:spPr/>
      <dgm:t>
        <a:bodyPr/>
        <a:lstStyle/>
        <a:p>
          <a:endParaRPr lang="en-US"/>
        </a:p>
      </dgm:t>
    </dgm:pt>
    <dgm:pt modelId="{F38DD226-51B6-4D2B-B29A-3B3F5685862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rgbClr val="FFC000"/>
              </a:solidFill>
            </a:rPr>
            <a:t>Competitor Device</a:t>
          </a:r>
        </a:p>
      </dgm:t>
    </dgm:pt>
    <dgm:pt modelId="{C77F5A6D-C05E-4DBC-9D3B-7EE64704F3D9}" type="parTrans" cxnId="{63581329-352D-4438-A74E-161FD8EB6078}">
      <dgm:prSet/>
      <dgm:spPr/>
      <dgm:t>
        <a:bodyPr/>
        <a:lstStyle/>
        <a:p>
          <a:endParaRPr lang="en-US"/>
        </a:p>
      </dgm:t>
    </dgm:pt>
    <dgm:pt modelId="{B1E567E3-25BA-4EBA-AD48-886A8F45F8CF}" type="sibTrans" cxnId="{63581329-352D-4438-A74E-161FD8EB6078}">
      <dgm:prSet/>
      <dgm:spPr/>
      <dgm:t>
        <a:bodyPr/>
        <a:lstStyle/>
        <a:p>
          <a:endParaRPr lang="en-US"/>
        </a:p>
      </dgm:t>
    </dgm:pt>
    <dgm:pt modelId="{FB740485-4C6C-47FA-983E-7A49CD96C0F1}" type="pres">
      <dgm:prSet presAssocID="{0360172A-E293-4BF5-8C03-65FB06DCECF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9F2A8C-77EF-44DC-B59F-545533079558}" type="pres">
      <dgm:prSet presAssocID="{93351242-55F3-4053-AD7D-0F007F68EF02}" presName="centerShape" presStyleLbl="node0" presStyleIdx="0" presStyleCnt="1"/>
      <dgm:spPr/>
      <dgm:t>
        <a:bodyPr/>
        <a:lstStyle/>
        <a:p>
          <a:endParaRPr lang="en-US"/>
        </a:p>
      </dgm:t>
    </dgm:pt>
    <dgm:pt modelId="{1C84CD86-23BF-4243-90FD-CC816E9556CA}" type="pres">
      <dgm:prSet presAssocID="{B8021058-BD10-4EA9-BC75-54EDB521D3AD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24B87098-3B79-4C37-9806-0658298A8616}" type="pres">
      <dgm:prSet presAssocID="{B2224513-5E6C-4219-A46F-B7E57EA3688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A25A2-8DD3-4D10-8275-B5CAC335D227}" type="pres">
      <dgm:prSet presAssocID="{B08C4AD2-7B40-46C0-B261-FDA7F1617473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6DE531A9-A02C-4219-9E8C-BB2174CE56DE}" type="pres">
      <dgm:prSet presAssocID="{0DDBEAB8-1BF4-44FE-A310-44967842AB7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6B082-36D5-4B89-8A3A-431E4FE9DE6D}" type="pres">
      <dgm:prSet presAssocID="{D9D28196-2C41-47DF-8182-67698AE9AEC9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4D2E4022-CB54-404E-87C7-573C32ABE493}" type="pres">
      <dgm:prSet presAssocID="{5F80247E-0192-4680-9481-3B8C0A98CA1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E205D-98A9-4F41-ADF7-362B6F81B8D0}" type="pres">
      <dgm:prSet presAssocID="{85AAF6AB-AA22-4FD4-8F68-6D9A726F261F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47D22DBE-AE9E-4A4E-9A05-5C26829F31D2}" type="pres">
      <dgm:prSet presAssocID="{EAC394F8-9A05-4D8C-B7A4-ACD57B6D058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EF51F-8D04-4F06-BDF9-F3A83FF9FCFD}" type="pres">
      <dgm:prSet presAssocID="{2D5BA9AD-84C6-4F00-BC18-866A2FBA30FC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6F325F4E-4867-4AC6-A25E-9DA31E42C84C}" type="pres">
      <dgm:prSet presAssocID="{A6060D77-301B-4271-B6AD-69638DD1738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CF4DE-8095-4AB7-8352-43170DC0A3A3}" type="pres">
      <dgm:prSet presAssocID="{C77F5A6D-C05E-4DBC-9D3B-7EE64704F3D9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FD1E9D65-FBCE-45DB-B398-0A8868D8BDE7}" type="pres">
      <dgm:prSet presAssocID="{F38DD226-51B6-4D2B-B29A-3B3F5685862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59181-6624-462C-A978-7E759A3E1CE5}" type="pres">
      <dgm:prSet presAssocID="{857D66F5-E3EE-4882-A3A1-538605240DB4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70D69653-399B-4D3A-AACE-DC0142DAEACE}" type="pres">
      <dgm:prSet presAssocID="{BA1EB086-D1B5-4717-B194-991C6900A06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A21D4F-AEC1-42C0-801E-A481DADBD204}" type="presOf" srcId="{0DDBEAB8-1BF4-44FE-A310-44967842AB79}" destId="{6DE531A9-A02C-4219-9E8C-BB2174CE56DE}" srcOrd="0" destOrd="0" presId="urn:microsoft.com/office/officeart/2005/8/layout/radial4"/>
    <dgm:cxn modelId="{7106D819-649B-4AD9-9F67-DFA6874FB8C8}" type="presOf" srcId="{B2224513-5E6C-4219-A46F-B7E57EA3688F}" destId="{24B87098-3B79-4C37-9806-0658298A8616}" srcOrd="0" destOrd="0" presId="urn:microsoft.com/office/officeart/2005/8/layout/radial4"/>
    <dgm:cxn modelId="{036EB19E-E4C6-40EB-8B52-0B59B2750683}" type="presOf" srcId="{93351242-55F3-4053-AD7D-0F007F68EF02}" destId="{8B9F2A8C-77EF-44DC-B59F-545533079558}" srcOrd="0" destOrd="0" presId="urn:microsoft.com/office/officeart/2005/8/layout/radial4"/>
    <dgm:cxn modelId="{EED651B8-65AA-4C49-99C9-A08889E7DC74}" srcId="{93351242-55F3-4053-AD7D-0F007F68EF02}" destId="{5F80247E-0192-4680-9481-3B8C0A98CA1B}" srcOrd="2" destOrd="0" parTransId="{D9D28196-2C41-47DF-8182-67698AE9AEC9}" sibTransId="{E5AE854F-0440-4D58-AAE9-4C27165AF133}"/>
    <dgm:cxn modelId="{96B16A6C-E255-4B3A-8CA8-757691F29C98}" srcId="{0360172A-E293-4BF5-8C03-65FB06DCECF0}" destId="{93351242-55F3-4053-AD7D-0F007F68EF02}" srcOrd="0" destOrd="0" parTransId="{EF8CFFC9-49C9-488E-A294-362E57E125A9}" sibTransId="{DD04CC63-5BE2-4A9F-B61B-7AA6D7F0DA90}"/>
    <dgm:cxn modelId="{BCA460E5-D388-4AB9-B7BC-F620F4A7A132}" type="presOf" srcId="{85AAF6AB-AA22-4FD4-8F68-6D9A726F261F}" destId="{FB8E205D-98A9-4F41-ADF7-362B6F81B8D0}" srcOrd="0" destOrd="0" presId="urn:microsoft.com/office/officeart/2005/8/layout/radial4"/>
    <dgm:cxn modelId="{74307575-1F2E-497D-8894-4BF491E07BFC}" type="presOf" srcId="{BA1EB086-D1B5-4717-B194-991C6900A06D}" destId="{70D69653-399B-4D3A-AACE-DC0142DAEACE}" srcOrd="0" destOrd="0" presId="urn:microsoft.com/office/officeart/2005/8/layout/radial4"/>
    <dgm:cxn modelId="{CAA63E89-5186-4A36-BBDD-4347FA26FD5E}" srcId="{93351242-55F3-4053-AD7D-0F007F68EF02}" destId="{BA1EB086-D1B5-4717-B194-991C6900A06D}" srcOrd="6" destOrd="0" parTransId="{857D66F5-E3EE-4882-A3A1-538605240DB4}" sibTransId="{68C4AAE3-DEFD-492C-B186-BD8377ED9D0A}"/>
    <dgm:cxn modelId="{D08B718E-FD0E-4F5B-8F00-07166CBD69F5}" type="presOf" srcId="{C77F5A6D-C05E-4DBC-9D3B-7EE64704F3D9}" destId="{079CF4DE-8095-4AB7-8352-43170DC0A3A3}" srcOrd="0" destOrd="0" presId="urn:microsoft.com/office/officeart/2005/8/layout/radial4"/>
    <dgm:cxn modelId="{C79710D8-E729-411A-9DB3-008ED5D763BE}" type="presOf" srcId="{857D66F5-E3EE-4882-A3A1-538605240DB4}" destId="{8BA59181-6624-462C-A978-7E759A3E1CE5}" srcOrd="0" destOrd="0" presId="urn:microsoft.com/office/officeart/2005/8/layout/radial4"/>
    <dgm:cxn modelId="{BD1EFC98-32F0-4ECA-9692-E034685575C3}" type="presOf" srcId="{5F80247E-0192-4680-9481-3B8C0A98CA1B}" destId="{4D2E4022-CB54-404E-87C7-573C32ABE493}" srcOrd="0" destOrd="0" presId="urn:microsoft.com/office/officeart/2005/8/layout/radial4"/>
    <dgm:cxn modelId="{3933F479-10DD-41AA-9392-AC70C2D1E13F}" type="presOf" srcId="{0360172A-E293-4BF5-8C03-65FB06DCECF0}" destId="{FB740485-4C6C-47FA-983E-7A49CD96C0F1}" srcOrd="0" destOrd="0" presId="urn:microsoft.com/office/officeart/2005/8/layout/radial4"/>
    <dgm:cxn modelId="{018287AC-8201-4F1B-BEF6-C39D5CD1E760}" srcId="{93351242-55F3-4053-AD7D-0F007F68EF02}" destId="{B2224513-5E6C-4219-A46F-B7E57EA3688F}" srcOrd="0" destOrd="0" parTransId="{B8021058-BD10-4EA9-BC75-54EDB521D3AD}" sibTransId="{F2AC12BE-B46A-4CF6-961A-1CAEBCCCFD11}"/>
    <dgm:cxn modelId="{C40E4CBE-6D7A-4B5D-B1AC-4A20180DF2E5}" type="presOf" srcId="{F38DD226-51B6-4D2B-B29A-3B3F5685862B}" destId="{FD1E9D65-FBCE-45DB-B398-0A8868D8BDE7}" srcOrd="0" destOrd="0" presId="urn:microsoft.com/office/officeart/2005/8/layout/radial4"/>
    <dgm:cxn modelId="{874B0D15-186F-498B-B3F9-4A18F906CCFF}" srcId="{93351242-55F3-4053-AD7D-0F007F68EF02}" destId="{A6060D77-301B-4271-B6AD-69638DD17389}" srcOrd="4" destOrd="0" parTransId="{2D5BA9AD-84C6-4F00-BC18-866A2FBA30FC}" sibTransId="{4A08069B-C003-4A0C-A608-57B510A689ED}"/>
    <dgm:cxn modelId="{6725A55D-4EA9-493F-A28B-CEB823E4BFDE}" type="presOf" srcId="{B8021058-BD10-4EA9-BC75-54EDB521D3AD}" destId="{1C84CD86-23BF-4243-90FD-CC816E9556CA}" srcOrd="0" destOrd="0" presId="urn:microsoft.com/office/officeart/2005/8/layout/radial4"/>
    <dgm:cxn modelId="{F8B03557-B331-48BF-BAE5-510918219470}" srcId="{93351242-55F3-4053-AD7D-0F007F68EF02}" destId="{0DDBEAB8-1BF4-44FE-A310-44967842AB79}" srcOrd="1" destOrd="0" parTransId="{B08C4AD2-7B40-46C0-B261-FDA7F1617473}" sibTransId="{BC1D487D-9089-4CAC-A7CB-E5DB3236AB25}"/>
    <dgm:cxn modelId="{B107104F-5707-4335-843C-CA1CDBA0EEE9}" type="presOf" srcId="{B08C4AD2-7B40-46C0-B261-FDA7F1617473}" destId="{E76A25A2-8DD3-4D10-8275-B5CAC335D227}" srcOrd="0" destOrd="0" presId="urn:microsoft.com/office/officeart/2005/8/layout/radial4"/>
    <dgm:cxn modelId="{ECFC84E9-2D9D-4F0D-BD49-AA1D778D0A7A}" type="presOf" srcId="{D9D28196-2C41-47DF-8182-67698AE9AEC9}" destId="{5886B082-36D5-4B89-8A3A-431E4FE9DE6D}" srcOrd="0" destOrd="0" presId="urn:microsoft.com/office/officeart/2005/8/layout/radial4"/>
    <dgm:cxn modelId="{63581329-352D-4438-A74E-161FD8EB6078}" srcId="{93351242-55F3-4053-AD7D-0F007F68EF02}" destId="{F38DD226-51B6-4D2B-B29A-3B3F5685862B}" srcOrd="5" destOrd="0" parTransId="{C77F5A6D-C05E-4DBC-9D3B-7EE64704F3D9}" sibTransId="{B1E567E3-25BA-4EBA-AD48-886A8F45F8CF}"/>
    <dgm:cxn modelId="{C0200B5D-4D0A-4249-BC6D-77FB2B3B8728}" type="presOf" srcId="{2D5BA9AD-84C6-4F00-BC18-866A2FBA30FC}" destId="{2A8EF51F-8D04-4F06-BDF9-F3A83FF9FCFD}" srcOrd="0" destOrd="0" presId="urn:microsoft.com/office/officeart/2005/8/layout/radial4"/>
    <dgm:cxn modelId="{8C495A92-3D7B-4A74-BFE3-E51647ADD392}" type="presOf" srcId="{A6060D77-301B-4271-B6AD-69638DD17389}" destId="{6F325F4E-4867-4AC6-A25E-9DA31E42C84C}" srcOrd="0" destOrd="0" presId="urn:microsoft.com/office/officeart/2005/8/layout/radial4"/>
    <dgm:cxn modelId="{5DB4260C-02CE-410C-B252-FE115E2B0243}" srcId="{93351242-55F3-4053-AD7D-0F007F68EF02}" destId="{EAC394F8-9A05-4D8C-B7A4-ACD57B6D0585}" srcOrd="3" destOrd="0" parTransId="{85AAF6AB-AA22-4FD4-8F68-6D9A726F261F}" sibTransId="{5D16E64E-7EB1-42A6-800A-164694AFB52D}"/>
    <dgm:cxn modelId="{83822FEA-DCBF-48FE-BF7D-B53A58C6669C}" type="presOf" srcId="{EAC394F8-9A05-4D8C-B7A4-ACD57B6D0585}" destId="{47D22DBE-AE9E-4A4E-9A05-5C26829F31D2}" srcOrd="0" destOrd="0" presId="urn:microsoft.com/office/officeart/2005/8/layout/radial4"/>
    <dgm:cxn modelId="{193210A6-EDC8-4B67-B18C-BA12BB46EDF9}" type="presParOf" srcId="{FB740485-4C6C-47FA-983E-7A49CD96C0F1}" destId="{8B9F2A8C-77EF-44DC-B59F-545533079558}" srcOrd="0" destOrd="0" presId="urn:microsoft.com/office/officeart/2005/8/layout/radial4"/>
    <dgm:cxn modelId="{C0B10882-D37C-412A-81F1-25A89A8E86F4}" type="presParOf" srcId="{FB740485-4C6C-47FA-983E-7A49CD96C0F1}" destId="{1C84CD86-23BF-4243-90FD-CC816E9556CA}" srcOrd="1" destOrd="0" presId="urn:microsoft.com/office/officeart/2005/8/layout/radial4"/>
    <dgm:cxn modelId="{78E62434-6427-4184-BC41-A73AB894D38E}" type="presParOf" srcId="{FB740485-4C6C-47FA-983E-7A49CD96C0F1}" destId="{24B87098-3B79-4C37-9806-0658298A8616}" srcOrd="2" destOrd="0" presId="urn:microsoft.com/office/officeart/2005/8/layout/radial4"/>
    <dgm:cxn modelId="{A334B883-DF72-47BA-BA58-03C622490B3D}" type="presParOf" srcId="{FB740485-4C6C-47FA-983E-7A49CD96C0F1}" destId="{E76A25A2-8DD3-4D10-8275-B5CAC335D227}" srcOrd="3" destOrd="0" presId="urn:microsoft.com/office/officeart/2005/8/layout/radial4"/>
    <dgm:cxn modelId="{B1EE10CA-544C-4032-BE23-A46F1071A56F}" type="presParOf" srcId="{FB740485-4C6C-47FA-983E-7A49CD96C0F1}" destId="{6DE531A9-A02C-4219-9E8C-BB2174CE56DE}" srcOrd="4" destOrd="0" presId="urn:microsoft.com/office/officeart/2005/8/layout/radial4"/>
    <dgm:cxn modelId="{94B757CE-1D7C-45F3-BBC0-66F096A3C88D}" type="presParOf" srcId="{FB740485-4C6C-47FA-983E-7A49CD96C0F1}" destId="{5886B082-36D5-4B89-8A3A-431E4FE9DE6D}" srcOrd="5" destOrd="0" presId="urn:microsoft.com/office/officeart/2005/8/layout/radial4"/>
    <dgm:cxn modelId="{E313B5AC-CC9E-4526-B8C2-6E4DE855CC59}" type="presParOf" srcId="{FB740485-4C6C-47FA-983E-7A49CD96C0F1}" destId="{4D2E4022-CB54-404E-87C7-573C32ABE493}" srcOrd="6" destOrd="0" presId="urn:microsoft.com/office/officeart/2005/8/layout/radial4"/>
    <dgm:cxn modelId="{AA650C78-D30B-44F5-AD3C-BFB568F48EA2}" type="presParOf" srcId="{FB740485-4C6C-47FA-983E-7A49CD96C0F1}" destId="{FB8E205D-98A9-4F41-ADF7-362B6F81B8D0}" srcOrd="7" destOrd="0" presId="urn:microsoft.com/office/officeart/2005/8/layout/radial4"/>
    <dgm:cxn modelId="{E11F388A-D5FB-4D23-92E8-178834943D37}" type="presParOf" srcId="{FB740485-4C6C-47FA-983E-7A49CD96C0F1}" destId="{47D22DBE-AE9E-4A4E-9A05-5C26829F31D2}" srcOrd="8" destOrd="0" presId="urn:microsoft.com/office/officeart/2005/8/layout/radial4"/>
    <dgm:cxn modelId="{1A791DE3-5820-4C21-B736-D295C5B4C9F5}" type="presParOf" srcId="{FB740485-4C6C-47FA-983E-7A49CD96C0F1}" destId="{2A8EF51F-8D04-4F06-BDF9-F3A83FF9FCFD}" srcOrd="9" destOrd="0" presId="urn:microsoft.com/office/officeart/2005/8/layout/radial4"/>
    <dgm:cxn modelId="{6B4982D8-BEBA-40C1-8BD6-969319EA641D}" type="presParOf" srcId="{FB740485-4C6C-47FA-983E-7A49CD96C0F1}" destId="{6F325F4E-4867-4AC6-A25E-9DA31E42C84C}" srcOrd="10" destOrd="0" presId="urn:microsoft.com/office/officeart/2005/8/layout/radial4"/>
    <dgm:cxn modelId="{4566E409-AA1B-4D8B-8FD9-56EDEDA9915E}" type="presParOf" srcId="{FB740485-4C6C-47FA-983E-7A49CD96C0F1}" destId="{079CF4DE-8095-4AB7-8352-43170DC0A3A3}" srcOrd="11" destOrd="0" presId="urn:microsoft.com/office/officeart/2005/8/layout/radial4"/>
    <dgm:cxn modelId="{B0965789-1ADE-4C3C-AE85-A81C2ADE5885}" type="presParOf" srcId="{FB740485-4C6C-47FA-983E-7A49CD96C0F1}" destId="{FD1E9D65-FBCE-45DB-B398-0A8868D8BDE7}" srcOrd="12" destOrd="0" presId="urn:microsoft.com/office/officeart/2005/8/layout/radial4"/>
    <dgm:cxn modelId="{7DEF71F6-6195-4733-9704-6907B3D9C0EA}" type="presParOf" srcId="{FB740485-4C6C-47FA-983E-7A49CD96C0F1}" destId="{8BA59181-6624-462C-A978-7E759A3E1CE5}" srcOrd="13" destOrd="0" presId="urn:microsoft.com/office/officeart/2005/8/layout/radial4"/>
    <dgm:cxn modelId="{826B76D6-15E3-48E7-A171-672EE4C4FED6}" type="presParOf" srcId="{FB740485-4C6C-47FA-983E-7A49CD96C0F1}" destId="{70D69653-399B-4D3A-AACE-DC0142DAEACE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C18D29-8822-42FF-ADDF-7F515D4632D8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CD33FCC5-7333-4032-B844-9985C473CC24}">
      <dgm:prSet phldrT="[Text]" custT="1"/>
      <dgm:spPr>
        <a:solidFill>
          <a:srgbClr val="0070C0">
            <a:alpha val="50000"/>
          </a:srgbClr>
        </a:solidFill>
      </dgm:spPr>
      <dgm:t>
        <a:bodyPr anchor="t"/>
        <a:lstStyle/>
        <a:p>
          <a:pPr>
            <a:lnSpc>
              <a:spcPct val="100000"/>
            </a:lnSpc>
          </a:pPr>
          <a:r>
            <a:rPr lang="en-US" sz="2400" b="1" dirty="0">
              <a:solidFill>
                <a:srgbClr val="0070C0"/>
              </a:solidFill>
            </a:rPr>
            <a:t>Controlled (RCT)</a:t>
          </a:r>
        </a:p>
      </dgm:t>
    </dgm:pt>
    <dgm:pt modelId="{4CE1DFC7-ECC2-463C-832D-59BC10B7854A}" type="parTrans" cxnId="{CCB09274-D509-4C6C-9FD0-90CB50DEFC98}">
      <dgm:prSet/>
      <dgm:spPr/>
      <dgm:t>
        <a:bodyPr/>
        <a:lstStyle/>
        <a:p>
          <a:endParaRPr lang="en-US"/>
        </a:p>
      </dgm:t>
    </dgm:pt>
    <dgm:pt modelId="{12E5AC24-80CD-4A6F-9427-C7AF29538B08}" type="sibTrans" cxnId="{CCB09274-D509-4C6C-9FD0-90CB50DEFC98}">
      <dgm:prSet/>
      <dgm:spPr/>
      <dgm:t>
        <a:bodyPr/>
        <a:lstStyle/>
        <a:p>
          <a:endParaRPr lang="en-US"/>
        </a:p>
      </dgm:t>
    </dgm:pt>
    <dgm:pt modelId="{006527C8-FB15-4EE5-B03B-764D98A9B305}">
      <dgm:prSet phldrT="[Text]" custT="1"/>
      <dgm:spPr>
        <a:solidFill>
          <a:srgbClr val="00B050">
            <a:alpha val="50000"/>
          </a:srgbClr>
        </a:solidFill>
      </dgm:spPr>
      <dgm:t>
        <a:bodyPr/>
        <a:lstStyle/>
        <a:p>
          <a:pPr>
            <a:lnSpc>
              <a:spcPct val="250000"/>
            </a:lnSpc>
          </a:pPr>
          <a:r>
            <a:rPr lang="en-US" sz="2800" b="1" dirty="0">
              <a:solidFill>
                <a:srgbClr val="0070C0"/>
              </a:solidFill>
            </a:rPr>
            <a:t>RWD Analyses</a:t>
          </a:r>
        </a:p>
      </dgm:t>
    </dgm:pt>
    <dgm:pt modelId="{5BE82AA9-9EA4-45B1-B32B-776981BC18D4}" type="parTrans" cxnId="{12D77EAF-445F-4C3B-8EF5-9D6FD3667D2F}">
      <dgm:prSet/>
      <dgm:spPr/>
      <dgm:t>
        <a:bodyPr/>
        <a:lstStyle/>
        <a:p>
          <a:endParaRPr lang="en-US"/>
        </a:p>
      </dgm:t>
    </dgm:pt>
    <dgm:pt modelId="{5D60AF9F-0BC9-40F7-B188-F58F2DAB0116}" type="sibTrans" cxnId="{12D77EAF-445F-4C3B-8EF5-9D6FD3667D2F}">
      <dgm:prSet/>
      <dgm:spPr/>
      <dgm:t>
        <a:bodyPr/>
        <a:lstStyle/>
        <a:p>
          <a:endParaRPr lang="en-US"/>
        </a:p>
      </dgm:t>
    </dgm:pt>
    <dgm:pt modelId="{BD6BCB90-E831-465E-B317-ECE051D36116}">
      <dgm:prSet phldrT="[Text]" custT="1"/>
      <dgm:spPr>
        <a:solidFill>
          <a:schemeClr val="tx2">
            <a:lumMod val="40000"/>
            <a:lumOff val="60000"/>
            <a:alpha val="50000"/>
          </a:schemeClr>
        </a:solidFill>
      </dgm:spPr>
      <dgm:t>
        <a:bodyPr anchor="t"/>
        <a:lstStyle/>
        <a:p>
          <a:pPr>
            <a:lnSpc>
              <a:spcPct val="100000"/>
            </a:lnSpc>
            <a:spcBef>
              <a:spcPts val="2400"/>
            </a:spcBef>
            <a:spcAft>
              <a:spcPts val="600"/>
            </a:spcAft>
          </a:pPr>
          <a:r>
            <a:rPr lang="en-US" sz="2400" b="1" dirty="0">
              <a:solidFill>
                <a:srgbClr val="0070C0"/>
              </a:solidFill>
            </a:rPr>
            <a:t>Non-Controlled</a:t>
          </a:r>
        </a:p>
      </dgm:t>
    </dgm:pt>
    <dgm:pt modelId="{B25E0F52-28AF-4B66-848E-A2E5667E42F2}" type="parTrans" cxnId="{56F0519F-E65C-403E-A8DB-243D282E2F55}">
      <dgm:prSet/>
      <dgm:spPr/>
      <dgm:t>
        <a:bodyPr/>
        <a:lstStyle/>
        <a:p>
          <a:endParaRPr lang="en-US"/>
        </a:p>
      </dgm:t>
    </dgm:pt>
    <dgm:pt modelId="{886E0596-CD9D-4AF7-9FBF-CD2E8878264B}" type="sibTrans" cxnId="{56F0519F-E65C-403E-A8DB-243D282E2F55}">
      <dgm:prSet/>
      <dgm:spPr/>
      <dgm:t>
        <a:bodyPr/>
        <a:lstStyle/>
        <a:p>
          <a:endParaRPr lang="en-US"/>
        </a:p>
      </dgm:t>
    </dgm:pt>
    <dgm:pt modelId="{F947D4B5-4249-454B-BF91-17ED9494E4F9}" type="pres">
      <dgm:prSet presAssocID="{99C18D29-8822-42FF-ADDF-7F515D4632D8}" presName="Name0" presStyleCnt="0">
        <dgm:presLayoutVars>
          <dgm:chMax val="7"/>
          <dgm:dir/>
          <dgm:resizeHandles val="exact"/>
        </dgm:presLayoutVars>
      </dgm:prSet>
      <dgm:spPr/>
    </dgm:pt>
    <dgm:pt modelId="{42926001-C020-4384-B045-170AE97BE805}" type="pres">
      <dgm:prSet presAssocID="{99C18D29-8822-42FF-ADDF-7F515D4632D8}" presName="ellipse1" presStyleLbl="vennNode1" presStyleIdx="0" presStyleCnt="3" custScaleX="102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90E85-4C43-4053-9FA5-A5249EB3E125}" type="pres">
      <dgm:prSet presAssocID="{99C18D29-8822-42FF-ADDF-7F515D4632D8}" presName="ellipse2" presStyleLbl="vennNode1" presStyleIdx="1" presStyleCnt="3" custScaleX="177466" custScaleY="131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E8776-4BA3-4090-AC7F-31E6C456D04A}" type="pres">
      <dgm:prSet presAssocID="{99C18D29-8822-42FF-ADDF-7F515D4632D8}" presName="ellipse3" presStyleLbl="vennNode1" presStyleIdx="2" presStyleCnt="3" custScaleX="102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D77EAF-445F-4C3B-8EF5-9D6FD3667D2F}" srcId="{99C18D29-8822-42FF-ADDF-7F515D4632D8}" destId="{006527C8-FB15-4EE5-B03B-764D98A9B305}" srcOrd="1" destOrd="0" parTransId="{5BE82AA9-9EA4-45B1-B32B-776981BC18D4}" sibTransId="{5D60AF9F-0BC9-40F7-B188-F58F2DAB0116}"/>
    <dgm:cxn modelId="{4CE6E832-4BA4-4F73-88A7-BE4AF98EAFCD}" type="presOf" srcId="{CD33FCC5-7333-4032-B844-9985C473CC24}" destId="{42926001-C020-4384-B045-170AE97BE805}" srcOrd="0" destOrd="0" presId="urn:microsoft.com/office/officeart/2005/8/layout/rings+Icon"/>
    <dgm:cxn modelId="{CCB09274-D509-4C6C-9FD0-90CB50DEFC98}" srcId="{99C18D29-8822-42FF-ADDF-7F515D4632D8}" destId="{CD33FCC5-7333-4032-B844-9985C473CC24}" srcOrd="0" destOrd="0" parTransId="{4CE1DFC7-ECC2-463C-832D-59BC10B7854A}" sibTransId="{12E5AC24-80CD-4A6F-9427-C7AF29538B08}"/>
    <dgm:cxn modelId="{5E854EC7-61F9-4521-816E-E896D7DC1743}" type="presOf" srcId="{99C18D29-8822-42FF-ADDF-7F515D4632D8}" destId="{F947D4B5-4249-454B-BF91-17ED9494E4F9}" srcOrd="0" destOrd="0" presId="urn:microsoft.com/office/officeart/2005/8/layout/rings+Icon"/>
    <dgm:cxn modelId="{BBAAC227-BF31-4FCC-A219-5F497C3D285C}" type="presOf" srcId="{BD6BCB90-E831-465E-B317-ECE051D36116}" destId="{3ECE8776-4BA3-4090-AC7F-31E6C456D04A}" srcOrd="0" destOrd="0" presId="urn:microsoft.com/office/officeart/2005/8/layout/rings+Icon"/>
    <dgm:cxn modelId="{705BCE2B-F408-471B-AE5C-41D284992F5A}" type="presOf" srcId="{006527C8-FB15-4EE5-B03B-764D98A9B305}" destId="{2C990E85-4C43-4053-9FA5-A5249EB3E125}" srcOrd="0" destOrd="0" presId="urn:microsoft.com/office/officeart/2005/8/layout/rings+Icon"/>
    <dgm:cxn modelId="{56F0519F-E65C-403E-A8DB-243D282E2F55}" srcId="{99C18D29-8822-42FF-ADDF-7F515D4632D8}" destId="{BD6BCB90-E831-465E-B317-ECE051D36116}" srcOrd="2" destOrd="0" parTransId="{B25E0F52-28AF-4B66-848E-A2E5667E42F2}" sibTransId="{886E0596-CD9D-4AF7-9FBF-CD2E8878264B}"/>
    <dgm:cxn modelId="{030CC98F-9C6C-46CC-AF60-3DD4C4DBE2AD}" type="presParOf" srcId="{F947D4B5-4249-454B-BF91-17ED9494E4F9}" destId="{42926001-C020-4384-B045-170AE97BE805}" srcOrd="0" destOrd="0" presId="urn:microsoft.com/office/officeart/2005/8/layout/rings+Icon"/>
    <dgm:cxn modelId="{882B2897-E8D5-4D67-A5BD-C1B11906E9C8}" type="presParOf" srcId="{F947D4B5-4249-454B-BF91-17ED9494E4F9}" destId="{2C990E85-4C43-4053-9FA5-A5249EB3E125}" srcOrd="1" destOrd="0" presId="urn:microsoft.com/office/officeart/2005/8/layout/rings+Icon"/>
    <dgm:cxn modelId="{0FE5F3B1-8C54-4327-8E0E-8E701CF03B48}" type="presParOf" srcId="{F947D4B5-4249-454B-BF91-17ED9494E4F9}" destId="{3ECE8776-4BA3-4090-AC7F-31E6C456D04A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DE2C7E-4DB5-4878-A2AD-ABD0327B6B13}" type="doc">
      <dgm:prSet loTypeId="urn:microsoft.com/office/officeart/2005/8/layout/cycle2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13AB89-ADD6-42C1-91F1-E3E1F8E55C04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Analyze</a:t>
          </a:r>
        </a:p>
      </dgm:t>
    </dgm:pt>
    <dgm:pt modelId="{6778C0C5-9453-4CF5-B547-3BDF20D3A5C6}" type="parTrans" cxnId="{06ABB54A-A9D2-4D2F-86DD-FAA6CA013421}">
      <dgm:prSet/>
      <dgm:spPr/>
      <dgm:t>
        <a:bodyPr/>
        <a:lstStyle/>
        <a:p>
          <a:endParaRPr lang="en-US"/>
        </a:p>
      </dgm:t>
    </dgm:pt>
    <dgm:pt modelId="{9D5E5033-A5C2-4EF9-9565-5DCE4C68B183}" type="sibTrans" cxnId="{06ABB54A-A9D2-4D2F-86DD-FAA6CA013421}">
      <dgm:prSet/>
      <dgm:spPr/>
      <dgm:t>
        <a:bodyPr/>
        <a:lstStyle/>
        <a:p>
          <a:endParaRPr lang="en-US" dirty="0"/>
        </a:p>
      </dgm:t>
    </dgm:pt>
    <dgm:pt modelId="{B0F58D86-4C77-4064-BD59-34FF51DBCC77}">
      <dgm:prSet phldrT="[Text]"/>
      <dgm:spPr/>
      <dgm:t>
        <a:bodyPr/>
        <a:lstStyle/>
        <a:p>
          <a:r>
            <a:rPr lang="en-US" dirty="0"/>
            <a:t>Report</a:t>
          </a:r>
        </a:p>
      </dgm:t>
    </dgm:pt>
    <dgm:pt modelId="{7AB065C1-2C60-4B76-9A9C-66BEE6F20AA9}" type="parTrans" cxnId="{DA9F9B02-AF15-41DC-B6CF-1A2E81A635FB}">
      <dgm:prSet/>
      <dgm:spPr/>
      <dgm:t>
        <a:bodyPr/>
        <a:lstStyle/>
        <a:p>
          <a:endParaRPr lang="en-US"/>
        </a:p>
      </dgm:t>
    </dgm:pt>
    <dgm:pt modelId="{B9341709-EABD-4DF6-A1E0-FB01506ADD88}" type="sibTrans" cxnId="{DA9F9B02-AF15-41DC-B6CF-1A2E81A635FB}">
      <dgm:prSet/>
      <dgm:spPr/>
      <dgm:t>
        <a:bodyPr/>
        <a:lstStyle/>
        <a:p>
          <a:endParaRPr lang="en-US" dirty="0"/>
        </a:p>
      </dgm:t>
    </dgm:pt>
    <dgm:pt modelId="{3DDB1712-9C92-4550-BAAC-AE258C2AAA83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3FD7166F-A9DF-4F66-AB44-14C13BB901E4}" type="parTrans" cxnId="{FB20B418-1DF8-46C9-924B-406C4EB39436}">
      <dgm:prSet/>
      <dgm:spPr/>
      <dgm:t>
        <a:bodyPr/>
        <a:lstStyle/>
        <a:p>
          <a:endParaRPr lang="en-US"/>
        </a:p>
      </dgm:t>
    </dgm:pt>
    <dgm:pt modelId="{E941A8FF-5D92-4B03-8752-EFE31765F689}" type="sibTrans" cxnId="{FB20B418-1DF8-46C9-924B-406C4EB39436}">
      <dgm:prSet/>
      <dgm:spPr/>
      <dgm:t>
        <a:bodyPr/>
        <a:lstStyle/>
        <a:p>
          <a:endParaRPr lang="en-US" dirty="0"/>
        </a:p>
      </dgm:t>
    </dgm:pt>
    <dgm:pt modelId="{C2D35DED-4DCF-4F2E-B64D-F3768CB46407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Design</a:t>
          </a:r>
        </a:p>
      </dgm:t>
    </dgm:pt>
    <dgm:pt modelId="{DAB99C99-C845-433C-80BF-8130FCB0E4B7}" type="parTrans" cxnId="{B91342CD-8C8D-4E80-A71D-FC1070657C82}">
      <dgm:prSet/>
      <dgm:spPr/>
      <dgm:t>
        <a:bodyPr/>
        <a:lstStyle/>
        <a:p>
          <a:endParaRPr lang="en-US"/>
        </a:p>
      </dgm:t>
    </dgm:pt>
    <dgm:pt modelId="{60ADFA71-5300-4DB7-9290-8FF71F21D63C}" type="sibTrans" cxnId="{B91342CD-8C8D-4E80-A71D-FC1070657C82}">
      <dgm:prSet/>
      <dgm:spPr/>
      <dgm:t>
        <a:bodyPr/>
        <a:lstStyle/>
        <a:p>
          <a:endParaRPr lang="en-US" dirty="0"/>
        </a:p>
      </dgm:t>
    </dgm:pt>
    <dgm:pt modelId="{A4AB182C-DEA6-4259-A5EB-77C4161C2C54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Execution</a:t>
          </a:r>
        </a:p>
      </dgm:t>
    </dgm:pt>
    <dgm:pt modelId="{561D6546-7B85-479D-A592-0B8F79E1AF12}" type="parTrans" cxnId="{C70C5430-55FE-43E3-B1A3-31EB6C7BCF64}">
      <dgm:prSet/>
      <dgm:spPr/>
      <dgm:t>
        <a:bodyPr/>
        <a:lstStyle/>
        <a:p>
          <a:endParaRPr lang="en-US"/>
        </a:p>
      </dgm:t>
    </dgm:pt>
    <dgm:pt modelId="{BDB05CE0-60EF-4A3C-8A28-FD4AFBDBB2F4}" type="sibTrans" cxnId="{C70C5430-55FE-43E3-B1A3-31EB6C7BCF64}">
      <dgm:prSet/>
      <dgm:spPr/>
      <dgm:t>
        <a:bodyPr/>
        <a:lstStyle/>
        <a:p>
          <a:endParaRPr lang="en-US" dirty="0"/>
        </a:p>
      </dgm:t>
    </dgm:pt>
    <dgm:pt modelId="{7AD9C7C4-FFD3-4B1B-A428-A2AD45EBED39}" type="pres">
      <dgm:prSet presAssocID="{87DE2C7E-4DB5-4878-A2AD-ABD0327B6B1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220B0E-7F1B-46BD-97F7-7C6598208EEC}" type="pres">
      <dgm:prSet presAssocID="{9C13AB89-ADD6-42C1-91F1-E3E1F8E55C0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BC7FB-CC31-4AF9-979B-2BC3D073AB65}" type="pres">
      <dgm:prSet presAssocID="{9D5E5033-A5C2-4EF9-9565-5DCE4C68B18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56B6C2C-CA89-4638-9E3E-6F4BF28A8EC2}" type="pres">
      <dgm:prSet presAssocID="{9D5E5033-A5C2-4EF9-9565-5DCE4C68B18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7A0FB85-0333-443C-9A9F-98D50F55F71A}" type="pres">
      <dgm:prSet presAssocID="{B0F58D86-4C77-4064-BD59-34FF51DBCC7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3C679-002B-409E-9634-2370FDE96742}" type="pres">
      <dgm:prSet presAssocID="{B9341709-EABD-4DF6-A1E0-FB01506ADD8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498DC99-6C69-41A2-BB1C-FD180F94F111}" type="pres">
      <dgm:prSet presAssocID="{B9341709-EABD-4DF6-A1E0-FB01506ADD8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B13A8EE-6B30-4A8A-99BD-20EA440D1013}" type="pres">
      <dgm:prSet presAssocID="{3DDB1712-9C92-4550-BAAC-AE258C2AAA8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DD0B6-A8EF-4E4B-92CD-96DD72AF83B6}" type="pres">
      <dgm:prSet presAssocID="{E941A8FF-5D92-4B03-8752-EFE31765F68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D0A4CD9-8432-4514-AC93-EF6D3C79B073}" type="pres">
      <dgm:prSet presAssocID="{E941A8FF-5D92-4B03-8752-EFE31765F68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EFEDF91-1911-409A-A777-7EF426BCD780}" type="pres">
      <dgm:prSet presAssocID="{C2D35DED-4DCF-4F2E-B64D-F3768CB4640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180D4-F6F1-4680-A22F-794D3A22E37F}" type="pres">
      <dgm:prSet presAssocID="{60ADFA71-5300-4DB7-9290-8FF71F21D63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AD9EE29-2AA6-4036-8999-638B213D0F2E}" type="pres">
      <dgm:prSet presAssocID="{60ADFA71-5300-4DB7-9290-8FF71F21D63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8DD794B-128C-46D9-B07A-A3D72FCB63F6}" type="pres">
      <dgm:prSet presAssocID="{A4AB182C-DEA6-4259-A5EB-77C4161C2C5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031F4-C04C-4D68-B3FB-720A4E17AB7A}" type="pres">
      <dgm:prSet presAssocID="{BDB05CE0-60EF-4A3C-8A28-FD4AFBDBB2F4}" presName="sibTrans" presStyleLbl="sibTrans2D1" presStyleIdx="4" presStyleCnt="5"/>
      <dgm:spPr/>
      <dgm:t>
        <a:bodyPr/>
        <a:lstStyle/>
        <a:p>
          <a:endParaRPr lang="en-US"/>
        </a:p>
      </dgm:t>
    </dgm:pt>
    <dgm:pt modelId="{F2DA4178-2F4E-42A2-A9D7-E609A7C8A260}" type="pres">
      <dgm:prSet presAssocID="{BDB05CE0-60EF-4A3C-8A28-FD4AFBDBB2F4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91342CD-8C8D-4E80-A71D-FC1070657C82}" srcId="{87DE2C7E-4DB5-4878-A2AD-ABD0327B6B13}" destId="{C2D35DED-4DCF-4F2E-B64D-F3768CB46407}" srcOrd="3" destOrd="0" parTransId="{DAB99C99-C845-433C-80BF-8130FCB0E4B7}" sibTransId="{60ADFA71-5300-4DB7-9290-8FF71F21D63C}"/>
    <dgm:cxn modelId="{DA9F9B02-AF15-41DC-B6CF-1A2E81A635FB}" srcId="{87DE2C7E-4DB5-4878-A2AD-ABD0327B6B13}" destId="{B0F58D86-4C77-4064-BD59-34FF51DBCC77}" srcOrd="1" destOrd="0" parTransId="{7AB065C1-2C60-4B76-9A9C-66BEE6F20AA9}" sibTransId="{B9341709-EABD-4DF6-A1E0-FB01506ADD88}"/>
    <dgm:cxn modelId="{5DB65A1C-4BA7-48C9-BF22-87D138D41815}" type="presOf" srcId="{9D5E5033-A5C2-4EF9-9565-5DCE4C68B183}" destId="{E56B6C2C-CA89-4638-9E3E-6F4BF28A8EC2}" srcOrd="1" destOrd="0" presId="urn:microsoft.com/office/officeart/2005/8/layout/cycle2"/>
    <dgm:cxn modelId="{1BC6066D-0990-42DF-8234-ED49B0C2926B}" type="presOf" srcId="{3DDB1712-9C92-4550-BAAC-AE258C2AAA83}" destId="{4B13A8EE-6B30-4A8A-99BD-20EA440D1013}" srcOrd="0" destOrd="0" presId="urn:microsoft.com/office/officeart/2005/8/layout/cycle2"/>
    <dgm:cxn modelId="{0482192F-C6A6-4057-A777-991D445E9AF5}" type="presOf" srcId="{A4AB182C-DEA6-4259-A5EB-77C4161C2C54}" destId="{A8DD794B-128C-46D9-B07A-A3D72FCB63F6}" srcOrd="0" destOrd="0" presId="urn:microsoft.com/office/officeart/2005/8/layout/cycle2"/>
    <dgm:cxn modelId="{E2E7352D-2BDB-449B-9A1B-CB8B290407F5}" type="presOf" srcId="{BDB05CE0-60EF-4A3C-8A28-FD4AFBDBB2F4}" destId="{559031F4-C04C-4D68-B3FB-720A4E17AB7A}" srcOrd="0" destOrd="0" presId="urn:microsoft.com/office/officeart/2005/8/layout/cycle2"/>
    <dgm:cxn modelId="{FA03552D-5DA0-4E72-B811-9FBC05836C19}" type="presOf" srcId="{60ADFA71-5300-4DB7-9290-8FF71F21D63C}" destId="{72F180D4-F6F1-4680-A22F-794D3A22E37F}" srcOrd="0" destOrd="0" presId="urn:microsoft.com/office/officeart/2005/8/layout/cycle2"/>
    <dgm:cxn modelId="{8BBFD89F-EA7F-4DF8-AB7F-CC5EAB12B05C}" type="presOf" srcId="{87DE2C7E-4DB5-4878-A2AD-ABD0327B6B13}" destId="{7AD9C7C4-FFD3-4B1B-A428-A2AD45EBED39}" srcOrd="0" destOrd="0" presId="urn:microsoft.com/office/officeart/2005/8/layout/cycle2"/>
    <dgm:cxn modelId="{B5CAE49D-E299-48BF-8ECB-2C9BED4F2499}" type="presOf" srcId="{B0F58D86-4C77-4064-BD59-34FF51DBCC77}" destId="{B7A0FB85-0333-443C-9A9F-98D50F55F71A}" srcOrd="0" destOrd="0" presId="urn:microsoft.com/office/officeart/2005/8/layout/cycle2"/>
    <dgm:cxn modelId="{FB20B418-1DF8-46C9-924B-406C4EB39436}" srcId="{87DE2C7E-4DB5-4878-A2AD-ABD0327B6B13}" destId="{3DDB1712-9C92-4550-BAAC-AE258C2AAA83}" srcOrd="2" destOrd="0" parTransId="{3FD7166F-A9DF-4F66-AB44-14C13BB901E4}" sibTransId="{E941A8FF-5D92-4B03-8752-EFE31765F689}"/>
    <dgm:cxn modelId="{AF6766E8-3BF8-4904-9A49-3023C2AE8723}" type="presOf" srcId="{C2D35DED-4DCF-4F2E-B64D-F3768CB46407}" destId="{DEFEDF91-1911-409A-A777-7EF426BCD780}" srcOrd="0" destOrd="0" presId="urn:microsoft.com/office/officeart/2005/8/layout/cycle2"/>
    <dgm:cxn modelId="{4692E959-6A79-43AB-8FBF-C2AE8CC740D1}" type="presOf" srcId="{BDB05CE0-60EF-4A3C-8A28-FD4AFBDBB2F4}" destId="{F2DA4178-2F4E-42A2-A9D7-E609A7C8A260}" srcOrd="1" destOrd="0" presId="urn:microsoft.com/office/officeart/2005/8/layout/cycle2"/>
    <dgm:cxn modelId="{36C637D1-626F-4FBA-9E46-B3E2E4856CD9}" type="presOf" srcId="{E941A8FF-5D92-4B03-8752-EFE31765F689}" destId="{7BBDD0B6-A8EF-4E4B-92CD-96DD72AF83B6}" srcOrd="0" destOrd="0" presId="urn:microsoft.com/office/officeart/2005/8/layout/cycle2"/>
    <dgm:cxn modelId="{06ABB54A-A9D2-4D2F-86DD-FAA6CA013421}" srcId="{87DE2C7E-4DB5-4878-A2AD-ABD0327B6B13}" destId="{9C13AB89-ADD6-42C1-91F1-E3E1F8E55C04}" srcOrd="0" destOrd="0" parTransId="{6778C0C5-9453-4CF5-B547-3BDF20D3A5C6}" sibTransId="{9D5E5033-A5C2-4EF9-9565-5DCE4C68B183}"/>
    <dgm:cxn modelId="{2A079AF8-F95D-4BC3-B78A-67D81FB5AF22}" type="presOf" srcId="{E941A8FF-5D92-4B03-8752-EFE31765F689}" destId="{3D0A4CD9-8432-4514-AC93-EF6D3C79B073}" srcOrd="1" destOrd="0" presId="urn:microsoft.com/office/officeart/2005/8/layout/cycle2"/>
    <dgm:cxn modelId="{4DD7307E-BC4B-4DB1-A308-2945467CD902}" type="presOf" srcId="{9C13AB89-ADD6-42C1-91F1-E3E1F8E55C04}" destId="{3B220B0E-7F1B-46BD-97F7-7C6598208EEC}" srcOrd="0" destOrd="0" presId="urn:microsoft.com/office/officeart/2005/8/layout/cycle2"/>
    <dgm:cxn modelId="{4FAF7982-2E7E-49E1-B0B7-668C7FDDA5FE}" type="presOf" srcId="{B9341709-EABD-4DF6-A1E0-FB01506ADD88}" destId="{6063C679-002B-409E-9634-2370FDE96742}" srcOrd="0" destOrd="0" presId="urn:microsoft.com/office/officeart/2005/8/layout/cycle2"/>
    <dgm:cxn modelId="{0D13E6F4-1770-48EA-9960-FBE341B63054}" type="presOf" srcId="{60ADFA71-5300-4DB7-9290-8FF71F21D63C}" destId="{2AD9EE29-2AA6-4036-8999-638B213D0F2E}" srcOrd="1" destOrd="0" presId="urn:microsoft.com/office/officeart/2005/8/layout/cycle2"/>
    <dgm:cxn modelId="{C70C5430-55FE-43E3-B1A3-31EB6C7BCF64}" srcId="{87DE2C7E-4DB5-4878-A2AD-ABD0327B6B13}" destId="{A4AB182C-DEA6-4259-A5EB-77C4161C2C54}" srcOrd="4" destOrd="0" parTransId="{561D6546-7B85-479D-A592-0B8F79E1AF12}" sibTransId="{BDB05CE0-60EF-4A3C-8A28-FD4AFBDBB2F4}"/>
    <dgm:cxn modelId="{63D5ECDC-ADEA-49F9-A4F0-0084C896B483}" type="presOf" srcId="{9D5E5033-A5C2-4EF9-9565-5DCE4C68B183}" destId="{753BC7FB-CC31-4AF9-979B-2BC3D073AB65}" srcOrd="0" destOrd="0" presId="urn:microsoft.com/office/officeart/2005/8/layout/cycle2"/>
    <dgm:cxn modelId="{B12D2072-949B-4561-A5FD-905A74419F76}" type="presOf" srcId="{B9341709-EABD-4DF6-A1E0-FB01506ADD88}" destId="{D498DC99-6C69-41A2-BB1C-FD180F94F111}" srcOrd="1" destOrd="0" presId="urn:microsoft.com/office/officeart/2005/8/layout/cycle2"/>
    <dgm:cxn modelId="{10750785-2C73-4265-8627-98F1F462B512}" type="presParOf" srcId="{7AD9C7C4-FFD3-4B1B-A428-A2AD45EBED39}" destId="{3B220B0E-7F1B-46BD-97F7-7C6598208EEC}" srcOrd="0" destOrd="0" presId="urn:microsoft.com/office/officeart/2005/8/layout/cycle2"/>
    <dgm:cxn modelId="{0895FD82-32B0-4DCC-8CF8-2481840D6D33}" type="presParOf" srcId="{7AD9C7C4-FFD3-4B1B-A428-A2AD45EBED39}" destId="{753BC7FB-CC31-4AF9-979B-2BC3D073AB65}" srcOrd="1" destOrd="0" presId="urn:microsoft.com/office/officeart/2005/8/layout/cycle2"/>
    <dgm:cxn modelId="{4844725E-D83E-4AD0-A682-8996704F17D7}" type="presParOf" srcId="{753BC7FB-CC31-4AF9-979B-2BC3D073AB65}" destId="{E56B6C2C-CA89-4638-9E3E-6F4BF28A8EC2}" srcOrd="0" destOrd="0" presId="urn:microsoft.com/office/officeart/2005/8/layout/cycle2"/>
    <dgm:cxn modelId="{2BE1CE06-D02C-4C0D-BDAC-13F2A87B075E}" type="presParOf" srcId="{7AD9C7C4-FFD3-4B1B-A428-A2AD45EBED39}" destId="{B7A0FB85-0333-443C-9A9F-98D50F55F71A}" srcOrd="2" destOrd="0" presId="urn:microsoft.com/office/officeart/2005/8/layout/cycle2"/>
    <dgm:cxn modelId="{5EADA806-F72D-4B60-A96D-57FB28241253}" type="presParOf" srcId="{7AD9C7C4-FFD3-4B1B-A428-A2AD45EBED39}" destId="{6063C679-002B-409E-9634-2370FDE96742}" srcOrd="3" destOrd="0" presId="urn:microsoft.com/office/officeart/2005/8/layout/cycle2"/>
    <dgm:cxn modelId="{D2950BA3-72E9-438F-9ACF-17F15DF9A6A4}" type="presParOf" srcId="{6063C679-002B-409E-9634-2370FDE96742}" destId="{D498DC99-6C69-41A2-BB1C-FD180F94F111}" srcOrd="0" destOrd="0" presId="urn:microsoft.com/office/officeart/2005/8/layout/cycle2"/>
    <dgm:cxn modelId="{1C5FDC16-DED9-428C-A7D9-829217568975}" type="presParOf" srcId="{7AD9C7C4-FFD3-4B1B-A428-A2AD45EBED39}" destId="{4B13A8EE-6B30-4A8A-99BD-20EA440D1013}" srcOrd="4" destOrd="0" presId="urn:microsoft.com/office/officeart/2005/8/layout/cycle2"/>
    <dgm:cxn modelId="{FD35B2ED-CFBF-4848-B3F2-75F889AC0D7D}" type="presParOf" srcId="{7AD9C7C4-FFD3-4B1B-A428-A2AD45EBED39}" destId="{7BBDD0B6-A8EF-4E4B-92CD-96DD72AF83B6}" srcOrd="5" destOrd="0" presId="urn:microsoft.com/office/officeart/2005/8/layout/cycle2"/>
    <dgm:cxn modelId="{D2959150-E98C-4773-830B-CD3DD8C6C747}" type="presParOf" srcId="{7BBDD0B6-A8EF-4E4B-92CD-96DD72AF83B6}" destId="{3D0A4CD9-8432-4514-AC93-EF6D3C79B073}" srcOrd="0" destOrd="0" presId="urn:microsoft.com/office/officeart/2005/8/layout/cycle2"/>
    <dgm:cxn modelId="{AE24FE26-3645-4EA5-8534-D7CF3A307520}" type="presParOf" srcId="{7AD9C7C4-FFD3-4B1B-A428-A2AD45EBED39}" destId="{DEFEDF91-1911-409A-A777-7EF426BCD780}" srcOrd="6" destOrd="0" presId="urn:microsoft.com/office/officeart/2005/8/layout/cycle2"/>
    <dgm:cxn modelId="{9C95441B-2DE6-42F0-8AB5-DEA0A92B499B}" type="presParOf" srcId="{7AD9C7C4-FFD3-4B1B-A428-A2AD45EBED39}" destId="{72F180D4-F6F1-4680-A22F-794D3A22E37F}" srcOrd="7" destOrd="0" presId="urn:microsoft.com/office/officeart/2005/8/layout/cycle2"/>
    <dgm:cxn modelId="{16F6923A-096A-4362-8384-97EFA805BCFC}" type="presParOf" srcId="{72F180D4-F6F1-4680-A22F-794D3A22E37F}" destId="{2AD9EE29-2AA6-4036-8999-638B213D0F2E}" srcOrd="0" destOrd="0" presId="urn:microsoft.com/office/officeart/2005/8/layout/cycle2"/>
    <dgm:cxn modelId="{7261FB80-2B2F-43A7-967F-2CA1BD6D0EB1}" type="presParOf" srcId="{7AD9C7C4-FFD3-4B1B-A428-A2AD45EBED39}" destId="{A8DD794B-128C-46D9-B07A-A3D72FCB63F6}" srcOrd="8" destOrd="0" presId="urn:microsoft.com/office/officeart/2005/8/layout/cycle2"/>
    <dgm:cxn modelId="{7F13007F-3C24-4D73-AB32-D38ECC178519}" type="presParOf" srcId="{7AD9C7C4-FFD3-4B1B-A428-A2AD45EBED39}" destId="{559031F4-C04C-4D68-B3FB-720A4E17AB7A}" srcOrd="9" destOrd="0" presId="urn:microsoft.com/office/officeart/2005/8/layout/cycle2"/>
    <dgm:cxn modelId="{8D75B3E2-07EA-460C-BFFB-771AE63B5D6C}" type="presParOf" srcId="{559031F4-C04C-4D68-B3FB-720A4E17AB7A}" destId="{F2DA4178-2F4E-42A2-A9D7-E609A7C8A260}" srcOrd="0" destOrd="0" presId="urn:microsoft.com/office/officeart/2005/8/layout/cycle2"/>
  </dgm:cxnLst>
  <dgm:bg/>
  <dgm:whole>
    <a:ln>
      <a:solidFill>
        <a:schemeClr val="accent5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2C319-F629-47C9-9A7A-9A7BCDC9FC47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C2672-D4BA-4E56-BCAA-2C4AD5BFFC9D}">
      <dsp:nvSpPr>
        <dsp:cNvPr id="0" name=""/>
        <dsp:cNvSpPr/>
      </dsp:nvSpPr>
      <dsp:spPr>
        <a:xfrm>
          <a:off x="600456" y="2960116"/>
          <a:ext cx="140208" cy="140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54F9C-430D-4BC9-83CF-1D4066E3B82A}">
      <dsp:nvSpPr>
        <dsp:cNvPr id="0" name=""/>
        <dsp:cNvSpPr/>
      </dsp:nvSpPr>
      <dsp:spPr>
        <a:xfrm>
          <a:off x="685301" y="3078800"/>
          <a:ext cx="622553" cy="903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mbria" panose="02040503050406030204" pitchFamily="18" charset="0"/>
            </a:rPr>
            <a:t>Case, OBS</a:t>
          </a:r>
        </a:p>
      </dsp:txBody>
      <dsp:txXfrm>
        <a:off x="685301" y="3078800"/>
        <a:ext cx="622553" cy="903597"/>
      </dsp:txXfrm>
    </dsp:sp>
    <dsp:sp modelId="{5FCFAED8-690D-4783-8E38-EC784BA1B778}">
      <dsp:nvSpPr>
        <dsp:cNvPr id="0" name=""/>
        <dsp:cNvSpPr/>
      </dsp:nvSpPr>
      <dsp:spPr>
        <a:xfrm>
          <a:off x="1359408" y="2230881"/>
          <a:ext cx="219456" cy="2194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41520-94EC-4DDB-A4F7-B05DADA70938}">
      <dsp:nvSpPr>
        <dsp:cNvPr id="0" name=""/>
        <dsp:cNvSpPr/>
      </dsp:nvSpPr>
      <dsp:spPr>
        <a:xfrm>
          <a:off x="1469136" y="2340610"/>
          <a:ext cx="1011936" cy="1596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285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Cambria" panose="02040503050406030204" pitchFamily="18" charset="0"/>
            </a:rPr>
            <a:t>One-Arm</a:t>
          </a:r>
        </a:p>
      </dsp:txBody>
      <dsp:txXfrm>
        <a:off x="1469136" y="2340610"/>
        <a:ext cx="1011936" cy="1596390"/>
      </dsp:txXfrm>
    </dsp:sp>
    <dsp:sp modelId="{6F87DCEB-B4FC-4685-BDF2-8CB8004CDBB3}">
      <dsp:nvSpPr>
        <dsp:cNvPr id="0" name=""/>
        <dsp:cNvSpPr/>
      </dsp:nvSpPr>
      <dsp:spPr>
        <a:xfrm>
          <a:off x="2334768" y="1649476"/>
          <a:ext cx="292608" cy="292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FEB60-4EA2-469D-9B12-5E2612FCCC6B}">
      <dsp:nvSpPr>
        <dsp:cNvPr id="0" name=""/>
        <dsp:cNvSpPr/>
      </dsp:nvSpPr>
      <dsp:spPr>
        <a:xfrm>
          <a:off x="2481072" y="1795780"/>
          <a:ext cx="1176528" cy="2141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ambria" panose="02040503050406030204" pitchFamily="18" charset="0"/>
            </a:rPr>
            <a:t>H-Control</a:t>
          </a:r>
        </a:p>
      </dsp:txBody>
      <dsp:txXfrm>
        <a:off x="2481072" y="1795780"/>
        <a:ext cx="1176528" cy="2141220"/>
      </dsp:txXfrm>
    </dsp:sp>
    <dsp:sp modelId="{F604A93C-1B7C-4729-99AB-E13907E1DB99}">
      <dsp:nvSpPr>
        <dsp:cNvPr id="0" name=""/>
        <dsp:cNvSpPr/>
      </dsp:nvSpPr>
      <dsp:spPr>
        <a:xfrm>
          <a:off x="3468624" y="1195324"/>
          <a:ext cx="377952" cy="377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E6A4D-4F3E-4D7A-9C0C-4907046C926C}">
      <dsp:nvSpPr>
        <dsp:cNvPr id="0" name=""/>
        <dsp:cNvSpPr/>
      </dsp:nvSpPr>
      <dsp:spPr>
        <a:xfrm>
          <a:off x="3657600" y="1384300"/>
          <a:ext cx="1219200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26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657600" y="1384300"/>
        <a:ext cx="1219200" cy="2552700"/>
      </dsp:txXfrm>
    </dsp:sp>
    <dsp:sp modelId="{10F54881-0620-42CE-AE0A-B3EAC3C0B68B}">
      <dsp:nvSpPr>
        <dsp:cNvPr id="0" name=""/>
        <dsp:cNvSpPr/>
      </dsp:nvSpPr>
      <dsp:spPr>
        <a:xfrm>
          <a:off x="4636008" y="892047"/>
          <a:ext cx="481584" cy="481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D7413-24C6-4DFA-B330-1BA310699F86}">
      <dsp:nvSpPr>
        <dsp:cNvPr id="0" name=""/>
        <dsp:cNvSpPr/>
      </dsp:nvSpPr>
      <dsp:spPr>
        <a:xfrm>
          <a:off x="4876800" y="1132839"/>
          <a:ext cx="1219200" cy="280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181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Cambria" panose="02040503050406030204" pitchFamily="18" charset="0"/>
            </a:rPr>
            <a:t>RCT</a:t>
          </a:r>
        </a:p>
      </dsp:txBody>
      <dsp:txXfrm>
        <a:off x="4876800" y="1132839"/>
        <a:ext cx="1219200" cy="2804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F2A8C-77EF-44DC-B59F-545533079558}">
      <dsp:nvSpPr>
        <dsp:cNvPr id="0" name=""/>
        <dsp:cNvSpPr/>
      </dsp:nvSpPr>
      <dsp:spPr>
        <a:xfrm>
          <a:off x="2538804" y="2697421"/>
          <a:ext cx="1673198" cy="1673198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D09E00"/>
              </a:solidFill>
            </a:rPr>
            <a:t>All DATA</a:t>
          </a:r>
        </a:p>
      </dsp:txBody>
      <dsp:txXfrm>
        <a:off x="2783838" y="2942455"/>
        <a:ext cx="1183130" cy="1183130"/>
      </dsp:txXfrm>
    </dsp:sp>
    <dsp:sp modelId="{1C84CD86-23BF-4243-90FD-CC816E9556CA}">
      <dsp:nvSpPr>
        <dsp:cNvPr id="0" name=""/>
        <dsp:cNvSpPr/>
      </dsp:nvSpPr>
      <dsp:spPr>
        <a:xfrm rot="10800000">
          <a:off x="587458" y="3295590"/>
          <a:ext cx="1844022" cy="4768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87098-3B79-4C37-9806-0658298A8616}">
      <dsp:nvSpPr>
        <dsp:cNvPr id="0" name=""/>
        <dsp:cNvSpPr/>
      </dsp:nvSpPr>
      <dsp:spPr>
        <a:xfrm>
          <a:off x="1838" y="3065525"/>
          <a:ext cx="1171238" cy="93699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rgbClr val="FFC000"/>
              </a:solidFill>
            </a:rPr>
            <a:t>Case Series, Survey</a:t>
          </a:r>
        </a:p>
      </dsp:txBody>
      <dsp:txXfrm>
        <a:off x="29282" y="3092969"/>
        <a:ext cx="1116350" cy="882103"/>
      </dsp:txXfrm>
    </dsp:sp>
    <dsp:sp modelId="{E76A25A2-8DD3-4D10-8275-B5CAC335D227}">
      <dsp:nvSpPr>
        <dsp:cNvPr id="0" name=""/>
        <dsp:cNvSpPr/>
      </dsp:nvSpPr>
      <dsp:spPr>
        <a:xfrm rot="12600000">
          <a:off x="837446" y="2362623"/>
          <a:ext cx="1844022" cy="4768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531A9-A02C-4219-9E8C-BB2174CE56DE}">
      <dsp:nvSpPr>
        <dsp:cNvPr id="0" name=""/>
        <dsp:cNvSpPr/>
      </dsp:nvSpPr>
      <dsp:spPr>
        <a:xfrm>
          <a:off x="375352" y="1671552"/>
          <a:ext cx="1171238" cy="93699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rgbClr val="FFC000"/>
              </a:solidFill>
            </a:rPr>
            <a:t>Historical Study </a:t>
          </a:r>
        </a:p>
      </dsp:txBody>
      <dsp:txXfrm>
        <a:off x="402796" y="1698996"/>
        <a:ext cx="1116350" cy="882103"/>
      </dsp:txXfrm>
    </dsp:sp>
    <dsp:sp modelId="{5886B082-36D5-4B89-8A3A-431E4FE9DE6D}">
      <dsp:nvSpPr>
        <dsp:cNvPr id="0" name=""/>
        <dsp:cNvSpPr/>
      </dsp:nvSpPr>
      <dsp:spPr>
        <a:xfrm rot="14400000">
          <a:off x="1520425" y="1679643"/>
          <a:ext cx="1844022" cy="4768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E4022-CB54-404E-87C7-573C32ABE493}">
      <dsp:nvSpPr>
        <dsp:cNvPr id="0" name=""/>
        <dsp:cNvSpPr/>
      </dsp:nvSpPr>
      <dsp:spPr>
        <a:xfrm>
          <a:off x="1395811" y="651093"/>
          <a:ext cx="1171238" cy="93699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rgbClr val="FFC000"/>
              </a:solidFill>
            </a:rPr>
            <a:t>Old Generation </a:t>
          </a:r>
        </a:p>
      </dsp:txBody>
      <dsp:txXfrm>
        <a:off x="1423255" y="678537"/>
        <a:ext cx="1116350" cy="882103"/>
      </dsp:txXfrm>
    </dsp:sp>
    <dsp:sp modelId="{FB8E205D-98A9-4F41-ADF7-362B6F81B8D0}">
      <dsp:nvSpPr>
        <dsp:cNvPr id="0" name=""/>
        <dsp:cNvSpPr/>
      </dsp:nvSpPr>
      <dsp:spPr>
        <a:xfrm rot="16200000">
          <a:off x="2453392" y="1429655"/>
          <a:ext cx="1844022" cy="4768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22DBE-AE9E-4A4E-9A05-5C26829F31D2}">
      <dsp:nvSpPr>
        <dsp:cNvPr id="0" name=""/>
        <dsp:cNvSpPr/>
      </dsp:nvSpPr>
      <dsp:spPr>
        <a:xfrm>
          <a:off x="2789784" y="277579"/>
          <a:ext cx="1171238" cy="93699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rgbClr val="FFC000"/>
              </a:solidFill>
            </a:rPr>
            <a:t>Off-Label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rgbClr val="FFC000"/>
              </a:solidFill>
            </a:rPr>
            <a:t>RWD</a:t>
          </a:r>
        </a:p>
      </dsp:txBody>
      <dsp:txXfrm>
        <a:off x="2817228" y="305023"/>
        <a:ext cx="1116350" cy="882103"/>
      </dsp:txXfrm>
    </dsp:sp>
    <dsp:sp modelId="{2A8EF51F-8D04-4F06-BDF9-F3A83FF9FCFD}">
      <dsp:nvSpPr>
        <dsp:cNvPr id="0" name=""/>
        <dsp:cNvSpPr/>
      </dsp:nvSpPr>
      <dsp:spPr>
        <a:xfrm rot="18000000">
          <a:off x="3386359" y="1679643"/>
          <a:ext cx="1844022" cy="4768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5F4E-4867-4AC6-A25E-9DA31E42C84C}">
      <dsp:nvSpPr>
        <dsp:cNvPr id="0" name=""/>
        <dsp:cNvSpPr/>
      </dsp:nvSpPr>
      <dsp:spPr>
        <a:xfrm>
          <a:off x="4183757" y="651093"/>
          <a:ext cx="1171238" cy="93699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rgbClr val="FFC000"/>
              </a:solidFill>
            </a:rPr>
            <a:t>Health Care Record</a:t>
          </a:r>
        </a:p>
      </dsp:txBody>
      <dsp:txXfrm>
        <a:off x="4211201" y="678537"/>
        <a:ext cx="1116350" cy="882103"/>
      </dsp:txXfrm>
    </dsp:sp>
    <dsp:sp modelId="{079CF4DE-8095-4AB7-8352-43170DC0A3A3}">
      <dsp:nvSpPr>
        <dsp:cNvPr id="0" name=""/>
        <dsp:cNvSpPr/>
      </dsp:nvSpPr>
      <dsp:spPr>
        <a:xfrm rot="19800000">
          <a:off x="4069339" y="2362623"/>
          <a:ext cx="1844022" cy="4768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E9D65-FBCE-45DB-B398-0A8868D8BDE7}">
      <dsp:nvSpPr>
        <dsp:cNvPr id="0" name=""/>
        <dsp:cNvSpPr/>
      </dsp:nvSpPr>
      <dsp:spPr>
        <a:xfrm>
          <a:off x="5204216" y="1671552"/>
          <a:ext cx="1171238" cy="93699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rgbClr val="FFC000"/>
              </a:solidFill>
            </a:rPr>
            <a:t>Competitor Device</a:t>
          </a:r>
        </a:p>
      </dsp:txBody>
      <dsp:txXfrm>
        <a:off x="5231660" y="1698996"/>
        <a:ext cx="1116350" cy="882103"/>
      </dsp:txXfrm>
    </dsp:sp>
    <dsp:sp modelId="{8BA59181-6624-462C-A978-7E759A3E1CE5}">
      <dsp:nvSpPr>
        <dsp:cNvPr id="0" name=""/>
        <dsp:cNvSpPr/>
      </dsp:nvSpPr>
      <dsp:spPr>
        <a:xfrm>
          <a:off x="4319327" y="3295590"/>
          <a:ext cx="1844022" cy="4768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69653-399B-4D3A-AACE-DC0142DAEACE}">
      <dsp:nvSpPr>
        <dsp:cNvPr id="0" name=""/>
        <dsp:cNvSpPr/>
      </dsp:nvSpPr>
      <dsp:spPr>
        <a:xfrm>
          <a:off x="5577730" y="3065525"/>
          <a:ext cx="1171238" cy="93699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rgbClr val="FFC000"/>
              </a:solidFill>
            </a:rPr>
            <a:t>Registry Data</a:t>
          </a:r>
        </a:p>
      </dsp:txBody>
      <dsp:txXfrm>
        <a:off x="5605174" y="3092969"/>
        <a:ext cx="1116350" cy="8821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26001-C020-4384-B045-170AE97BE805}">
      <dsp:nvSpPr>
        <dsp:cNvPr id="0" name=""/>
        <dsp:cNvSpPr/>
      </dsp:nvSpPr>
      <dsp:spPr>
        <a:xfrm>
          <a:off x="633606" y="-188077"/>
          <a:ext cx="2466469" cy="2404471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70C0"/>
              </a:solidFill>
            </a:rPr>
            <a:t>Controlled (RCT)</a:t>
          </a:r>
        </a:p>
      </dsp:txBody>
      <dsp:txXfrm>
        <a:off x="994812" y="164050"/>
        <a:ext cx="1744057" cy="1700217"/>
      </dsp:txXfrm>
    </dsp:sp>
    <dsp:sp modelId="{2C990E85-4C43-4053-9FA5-A5249EB3E125}">
      <dsp:nvSpPr>
        <dsp:cNvPr id="0" name=""/>
        <dsp:cNvSpPr/>
      </dsp:nvSpPr>
      <dsp:spPr>
        <a:xfrm>
          <a:off x="970871" y="1039415"/>
          <a:ext cx="4267179" cy="3156782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2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0070C0"/>
              </a:solidFill>
            </a:rPr>
            <a:t>RWD Analyses</a:t>
          </a:r>
        </a:p>
      </dsp:txBody>
      <dsp:txXfrm>
        <a:off x="1595785" y="1501715"/>
        <a:ext cx="3017351" cy="2232182"/>
      </dsp:txXfrm>
    </dsp:sp>
    <dsp:sp modelId="{3ECE8776-4BA3-4090-AC7F-31E6C456D04A}">
      <dsp:nvSpPr>
        <dsp:cNvPr id="0" name=""/>
        <dsp:cNvSpPr/>
      </dsp:nvSpPr>
      <dsp:spPr>
        <a:xfrm>
          <a:off x="3107082" y="-188077"/>
          <a:ext cx="2467070" cy="2404471"/>
        </a:xfrm>
        <a:prstGeom prst="ellipse">
          <a:avLst/>
        </a:prstGeom>
        <a:solidFill>
          <a:schemeClr val="tx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400" b="1" kern="1200" dirty="0">
              <a:solidFill>
                <a:srgbClr val="0070C0"/>
              </a:solidFill>
            </a:rPr>
            <a:t>Non-Controlled</a:t>
          </a:r>
        </a:p>
      </dsp:txBody>
      <dsp:txXfrm>
        <a:off x="3468376" y="164050"/>
        <a:ext cx="1744482" cy="17002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20B0E-7F1B-46BD-97F7-7C6598208EEC}">
      <dsp:nvSpPr>
        <dsp:cNvPr id="0" name=""/>
        <dsp:cNvSpPr/>
      </dsp:nvSpPr>
      <dsp:spPr>
        <a:xfrm>
          <a:off x="3030391" y="1445"/>
          <a:ext cx="1409865" cy="140986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rgbClr val="C00000"/>
              </a:solidFill>
            </a:rPr>
            <a:t>Analyze</a:t>
          </a:r>
        </a:p>
      </dsp:txBody>
      <dsp:txXfrm>
        <a:off x="3236861" y="207915"/>
        <a:ext cx="996925" cy="996925"/>
      </dsp:txXfrm>
    </dsp:sp>
    <dsp:sp modelId="{753BC7FB-CC31-4AF9-979B-2BC3D073AB65}">
      <dsp:nvSpPr>
        <dsp:cNvPr id="0" name=""/>
        <dsp:cNvSpPr/>
      </dsp:nvSpPr>
      <dsp:spPr>
        <a:xfrm rot="2160000">
          <a:off x="4395580" y="1084138"/>
          <a:ext cx="374295" cy="4758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406303" y="1146303"/>
        <a:ext cx="262007" cy="285497"/>
      </dsp:txXfrm>
    </dsp:sp>
    <dsp:sp modelId="{B7A0FB85-0333-443C-9A9F-98D50F55F71A}">
      <dsp:nvSpPr>
        <dsp:cNvPr id="0" name=""/>
        <dsp:cNvSpPr/>
      </dsp:nvSpPr>
      <dsp:spPr>
        <a:xfrm>
          <a:off x="4742339" y="1245248"/>
          <a:ext cx="1409865" cy="1409865"/>
        </a:xfrm>
        <a:prstGeom prst="ellipse">
          <a:avLst/>
        </a:prstGeom>
        <a:gradFill rotWithShape="0">
          <a:gsLst>
            <a:gs pos="0">
              <a:schemeClr val="accent5">
                <a:hueOff val="-3310701"/>
                <a:satOff val="-12727"/>
                <a:lumOff val="-6764"/>
                <a:alphaOff val="0"/>
                <a:shade val="51000"/>
                <a:satMod val="130000"/>
              </a:schemeClr>
            </a:gs>
            <a:gs pos="80000">
              <a:schemeClr val="accent5">
                <a:hueOff val="-3310701"/>
                <a:satOff val="-12727"/>
                <a:lumOff val="-6764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0701"/>
                <a:satOff val="-12727"/>
                <a:lumOff val="-67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Report</a:t>
          </a:r>
        </a:p>
      </dsp:txBody>
      <dsp:txXfrm>
        <a:off x="4948809" y="1451718"/>
        <a:ext cx="996925" cy="996925"/>
      </dsp:txXfrm>
    </dsp:sp>
    <dsp:sp modelId="{6063C679-002B-409E-9634-2370FDE96742}">
      <dsp:nvSpPr>
        <dsp:cNvPr id="0" name=""/>
        <dsp:cNvSpPr/>
      </dsp:nvSpPr>
      <dsp:spPr>
        <a:xfrm rot="6480000">
          <a:off x="4936444" y="2708449"/>
          <a:ext cx="374295" cy="4758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10701"/>
                <a:satOff val="-12727"/>
                <a:lumOff val="-6764"/>
                <a:alphaOff val="0"/>
                <a:shade val="51000"/>
                <a:satMod val="130000"/>
              </a:schemeClr>
            </a:gs>
            <a:gs pos="80000">
              <a:schemeClr val="accent5">
                <a:hueOff val="-3310701"/>
                <a:satOff val="-12727"/>
                <a:lumOff val="-6764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0701"/>
                <a:satOff val="-12727"/>
                <a:lumOff val="-67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10800000">
        <a:off x="5009937" y="2750219"/>
        <a:ext cx="262007" cy="285497"/>
      </dsp:txXfrm>
    </dsp:sp>
    <dsp:sp modelId="{4B13A8EE-6B30-4A8A-99BD-20EA440D1013}">
      <dsp:nvSpPr>
        <dsp:cNvPr id="0" name=""/>
        <dsp:cNvSpPr/>
      </dsp:nvSpPr>
      <dsp:spPr>
        <a:xfrm>
          <a:off x="4088433" y="3257764"/>
          <a:ext cx="1409865" cy="1409865"/>
        </a:xfrm>
        <a:prstGeom prst="ellipse">
          <a:avLst/>
        </a:prstGeom>
        <a:gradFill rotWithShape="0">
          <a:gsLst>
            <a:gs pos="0">
              <a:schemeClr val="accent5">
                <a:hueOff val="-6621402"/>
                <a:satOff val="-25455"/>
                <a:lumOff val="-13529"/>
                <a:alphaOff val="0"/>
                <a:shade val="51000"/>
                <a:satMod val="130000"/>
              </a:schemeClr>
            </a:gs>
            <a:gs pos="80000">
              <a:schemeClr val="accent5">
                <a:hueOff val="-6621402"/>
                <a:satOff val="-25455"/>
                <a:lumOff val="-13529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1402"/>
                <a:satOff val="-25455"/>
                <a:lumOff val="-13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Data</a:t>
          </a:r>
        </a:p>
      </dsp:txBody>
      <dsp:txXfrm>
        <a:off x="4294903" y="3464234"/>
        <a:ext cx="996925" cy="996925"/>
      </dsp:txXfrm>
    </dsp:sp>
    <dsp:sp modelId="{7BBDD0B6-A8EF-4E4B-92CD-96DD72AF83B6}">
      <dsp:nvSpPr>
        <dsp:cNvPr id="0" name=""/>
        <dsp:cNvSpPr/>
      </dsp:nvSpPr>
      <dsp:spPr>
        <a:xfrm rot="10800000">
          <a:off x="3558769" y="3724782"/>
          <a:ext cx="374295" cy="4758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621402"/>
                <a:satOff val="-25455"/>
                <a:lumOff val="-13529"/>
                <a:alphaOff val="0"/>
                <a:shade val="51000"/>
                <a:satMod val="130000"/>
              </a:schemeClr>
            </a:gs>
            <a:gs pos="80000">
              <a:schemeClr val="accent5">
                <a:hueOff val="-6621402"/>
                <a:satOff val="-25455"/>
                <a:lumOff val="-13529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1402"/>
                <a:satOff val="-25455"/>
                <a:lumOff val="-13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10800000">
        <a:off x="3671057" y="3819948"/>
        <a:ext cx="262007" cy="285497"/>
      </dsp:txXfrm>
    </dsp:sp>
    <dsp:sp modelId="{DEFEDF91-1911-409A-A777-7EF426BCD780}">
      <dsp:nvSpPr>
        <dsp:cNvPr id="0" name=""/>
        <dsp:cNvSpPr/>
      </dsp:nvSpPr>
      <dsp:spPr>
        <a:xfrm>
          <a:off x="1972348" y="3257764"/>
          <a:ext cx="1409865" cy="1409865"/>
        </a:xfrm>
        <a:prstGeom prst="ellipse">
          <a:avLst/>
        </a:prstGeom>
        <a:gradFill rotWithShape="0">
          <a:gsLst>
            <a:gs pos="0">
              <a:schemeClr val="accent5">
                <a:hueOff val="-9932103"/>
                <a:satOff val="-38182"/>
                <a:lumOff val="-20293"/>
                <a:alphaOff val="0"/>
                <a:shade val="51000"/>
                <a:satMod val="130000"/>
              </a:schemeClr>
            </a:gs>
            <a:gs pos="80000">
              <a:schemeClr val="accent5">
                <a:hueOff val="-9932103"/>
                <a:satOff val="-38182"/>
                <a:lumOff val="-20293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2103"/>
                <a:satOff val="-38182"/>
                <a:lumOff val="-202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rgbClr val="C00000"/>
              </a:solidFill>
            </a:rPr>
            <a:t>Design</a:t>
          </a:r>
        </a:p>
      </dsp:txBody>
      <dsp:txXfrm>
        <a:off x="2178818" y="3464234"/>
        <a:ext cx="996925" cy="996925"/>
      </dsp:txXfrm>
    </dsp:sp>
    <dsp:sp modelId="{72F180D4-F6F1-4680-A22F-794D3A22E37F}">
      <dsp:nvSpPr>
        <dsp:cNvPr id="0" name=""/>
        <dsp:cNvSpPr/>
      </dsp:nvSpPr>
      <dsp:spPr>
        <a:xfrm rot="15120000">
          <a:off x="2166454" y="2728599"/>
          <a:ext cx="374295" cy="4758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2103"/>
                <a:satOff val="-38182"/>
                <a:lumOff val="-20293"/>
                <a:alphaOff val="0"/>
                <a:shade val="51000"/>
                <a:satMod val="130000"/>
              </a:schemeClr>
            </a:gs>
            <a:gs pos="80000">
              <a:schemeClr val="accent5">
                <a:hueOff val="-9932103"/>
                <a:satOff val="-38182"/>
                <a:lumOff val="-20293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2103"/>
                <a:satOff val="-38182"/>
                <a:lumOff val="-202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10800000">
        <a:off x="2239947" y="2877161"/>
        <a:ext cx="262007" cy="285497"/>
      </dsp:txXfrm>
    </dsp:sp>
    <dsp:sp modelId="{A8DD794B-128C-46D9-B07A-A3D72FCB63F6}">
      <dsp:nvSpPr>
        <dsp:cNvPr id="0" name=""/>
        <dsp:cNvSpPr/>
      </dsp:nvSpPr>
      <dsp:spPr>
        <a:xfrm>
          <a:off x="1318443" y="1245248"/>
          <a:ext cx="1409865" cy="1409865"/>
        </a:xfrm>
        <a:prstGeom prst="ellipse">
          <a:avLst/>
        </a:prstGeom>
        <a:gradFill rotWithShape="0">
          <a:gsLst>
            <a:gs pos="0">
              <a:schemeClr val="accent5">
                <a:hueOff val="-13242804"/>
                <a:satOff val="-50909"/>
                <a:lumOff val="-27058"/>
                <a:alphaOff val="0"/>
                <a:shade val="51000"/>
                <a:satMod val="130000"/>
              </a:schemeClr>
            </a:gs>
            <a:gs pos="80000">
              <a:schemeClr val="accent5">
                <a:hueOff val="-13242804"/>
                <a:satOff val="-50909"/>
                <a:lumOff val="-27058"/>
                <a:alphaOff val="0"/>
                <a:shade val="93000"/>
                <a:satMod val="130000"/>
              </a:schemeClr>
            </a:gs>
            <a:gs pos="100000">
              <a:schemeClr val="accent5">
                <a:hueOff val="-13242804"/>
                <a:satOff val="-50909"/>
                <a:lumOff val="-270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rgbClr val="C00000"/>
              </a:solidFill>
            </a:rPr>
            <a:t>Execution</a:t>
          </a:r>
        </a:p>
      </dsp:txBody>
      <dsp:txXfrm>
        <a:off x="1524913" y="1451718"/>
        <a:ext cx="996925" cy="996925"/>
      </dsp:txXfrm>
    </dsp:sp>
    <dsp:sp modelId="{559031F4-C04C-4D68-B3FB-720A4E17AB7A}">
      <dsp:nvSpPr>
        <dsp:cNvPr id="0" name=""/>
        <dsp:cNvSpPr/>
      </dsp:nvSpPr>
      <dsp:spPr>
        <a:xfrm rot="19440000">
          <a:off x="2683632" y="1096591"/>
          <a:ext cx="374295" cy="4758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3242804"/>
                <a:satOff val="-50909"/>
                <a:lumOff val="-27058"/>
                <a:alphaOff val="0"/>
                <a:shade val="51000"/>
                <a:satMod val="130000"/>
              </a:schemeClr>
            </a:gs>
            <a:gs pos="80000">
              <a:schemeClr val="accent5">
                <a:hueOff val="-13242804"/>
                <a:satOff val="-50909"/>
                <a:lumOff val="-27058"/>
                <a:alphaOff val="0"/>
                <a:shade val="93000"/>
                <a:satMod val="130000"/>
              </a:schemeClr>
            </a:gs>
            <a:gs pos="100000">
              <a:schemeClr val="accent5">
                <a:hueOff val="-13242804"/>
                <a:satOff val="-50909"/>
                <a:lumOff val="-270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694355" y="1224758"/>
        <a:ext cx="262007" cy="285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="" xmlns:a16="http://schemas.microsoft.com/office/drawing/2014/main" id="{CF7A19AC-2E2B-40E4-9E92-03266DFA96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="" xmlns:a16="http://schemas.microsoft.com/office/drawing/2014/main" id="{D60C1834-5D12-4215-92D1-F99053EF349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8" y="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1924" name="Rectangle 4">
            <a:extLst>
              <a:ext uri="{FF2B5EF4-FFF2-40B4-BE49-F238E27FC236}">
                <a16:creationId xmlns="" xmlns:a16="http://schemas.microsoft.com/office/drawing/2014/main" id="{325045A5-ACEE-4A16-BB12-7C42555B4B6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1925" name="Rectangle 5">
            <a:extLst>
              <a:ext uri="{FF2B5EF4-FFF2-40B4-BE49-F238E27FC236}">
                <a16:creationId xmlns="" xmlns:a16="http://schemas.microsoft.com/office/drawing/2014/main" id="{0361D12E-778E-4E06-AA9C-EB4CD5847A5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8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3339E5B-678D-482D-A7A4-D29CD27B055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8693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726E5D0B-AC2A-47ED-88AB-00DD3371DB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C9B3D7A2-B714-4CE4-8496-3FB2155B0D2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8" y="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124" name="Rectangle 4">
            <a:extLst>
              <a:ext uri="{FF2B5EF4-FFF2-40B4-BE49-F238E27FC236}">
                <a16:creationId xmlns="" xmlns:a16="http://schemas.microsoft.com/office/drawing/2014/main" id="{94020167-4C6A-4E55-91CD-E2AF5528807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="" xmlns:a16="http://schemas.microsoft.com/office/drawing/2014/main" id="{0854E111-DBCB-432B-B6A0-65BDB5C3B7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1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="" xmlns:a16="http://schemas.microsoft.com/office/drawing/2014/main" id="{B24AA59F-FB49-4130-9CAE-741ABA125AD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199" name="Rectangle 7">
            <a:extLst>
              <a:ext uri="{FF2B5EF4-FFF2-40B4-BE49-F238E27FC236}">
                <a16:creationId xmlns="" xmlns:a16="http://schemas.microsoft.com/office/drawing/2014/main" id="{054A5AF1-8D85-4D23-B708-95A5CAC64D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8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122EAFE-3105-474C-A180-7DD1A1B9DCC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96938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="" xmlns:a16="http://schemas.microsoft.com/office/drawing/2014/main" id="{29FE4425-DBE6-4647-AE44-B97174AB3A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25" indent="-30204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192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468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744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022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298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574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7851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085F478-173E-43BD-9D5F-032B028A81F7}" type="slidenum">
              <a:rPr lang="de-DE" altLang="en-US"/>
              <a:pPr>
                <a:spcBef>
                  <a:spcPct val="0"/>
                </a:spcBef>
              </a:pPr>
              <a:t>1</a:t>
            </a:fld>
            <a:endParaRPr lang="de-DE" altLang="en-US"/>
          </a:p>
        </p:txBody>
      </p:sp>
      <p:sp>
        <p:nvSpPr>
          <p:cNvPr id="8195" name="Rectangle 7">
            <a:extLst>
              <a:ext uri="{FF2B5EF4-FFF2-40B4-BE49-F238E27FC236}">
                <a16:creationId xmlns="" xmlns:a16="http://schemas.microsoft.com/office/drawing/2014/main" id="{3C260267-46E4-4154-A500-A68BE0D41EB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6975" y="9124475"/>
            <a:ext cx="3168226" cy="47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232" tIns="50121" rIns="100232" bIns="50121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B95FE6E-FC38-4A6D-A3C6-CA7E3CBAC1A9}" type="slidenum">
              <a:rPr lang="en-GB" altLang="en-US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GB" altLang="en-US" sz="1300" dirty="0">
              <a:latin typeface="Arial" panose="020B060402020202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="" xmlns:a16="http://schemas.microsoft.com/office/drawing/2014/main" id="{E958F69E-30E8-4387-A04F-92DBBDAED9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8197" name="Rectangle 3">
            <a:extLst>
              <a:ext uri="{FF2B5EF4-FFF2-40B4-BE49-F238E27FC236}">
                <a16:creationId xmlns="" xmlns:a16="http://schemas.microsoft.com/office/drawing/2014/main" id="{E46DA4C4-592E-4AF7-A20E-A44B2FAACD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232" tIns="50121" rIns="100232" bIns="50121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797452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="" xmlns:a16="http://schemas.microsoft.com/office/drawing/2014/main" id="{41C3BE06-4D68-4BB7-9323-D0264606E8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25" indent="-30204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192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468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744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022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298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574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7851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7F8760A-3D85-4DB6-8E73-47C004E2E08B}" type="slidenum">
              <a:rPr lang="de-DE" altLang="en-US"/>
              <a:pPr>
                <a:spcBef>
                  <a:spcPct val="0"/>
                </a:spcBef>
              </a:pPr>
              <a:t>11</a:t>
            </a:fld>
            <a:endParaRPr lang="de-DE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="" xmlns:a16="http://schemas.microsoft.com/office/drawing/2014/main" id="{49487400-AA3E-4B01-807C-F2DC41FE72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="" xmlns:a16="http://schemas.microsoft.com/office/drawing/2014/main" id="{502E0395-6A0C-4919-9FA7-FA92EBE78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noProof="1"/>
          </a:p>
        </p:txBody>
      </p:sp>
    </p:spTree>
    <p:extLst>
      <p:ext uri="{BB962C8B-B14F-4D97-AF65-F5344CB8AC3E}">
        <p14:creationId xmlns:p14="http://schemas.microsoft.com/office/powerpoint/2010/main" val="262747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="" xmlns:a16="http://schemas.microsoft.com/office/drawing/2014/main" id="{A9CB47A6-7CCC-4F0E-96C4-08F6CF6E3B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25" indent="-30204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192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468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744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022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298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574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7851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0D9256-5752-4376-BF0B-43841DBABAAA}" type="slidenum">
              <a:rPr lang="de-DE" altLang="en-US"/>
              <a:pPr>
                <a:spcBef>
                  <a:spcPct val="0"/>
                </a:spcBef>
              </a:pPr>
              <a:t>12</a:t>
            </a:fld>
            <a:endParaRPr lang="de-DE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="" xmlns:a16="http://schemas.microsoft.com/office/drawing/2014/main" id="{A8A20526-A86E-45B6-B547-BA99554E6E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="" xmlns:a16="http://schemas.microsoft.com/office/drawing/2014/main" id="{CE5731E6-A5C2-46CA-BEF8-654BF1C550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noProof="1"/>
          </a:p>
        </p:txBody>
      </p:sp>
    </p:spTree>
    <p:extLst>
      <p:ext uri="{BB962C8B-B14F-4D97-AF65-F5344CB8AC3E}">
        <p14:creationId xmlns:p14="http://schemas.microsoft.com/office/powerpoint/2010/main" val="3055770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="" xmlns:a16="http://schemas.microsoft.com/office/drawing/2014/main" id="{0FD3ADC5-4547-4BE6-9C46-17048F705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25" indent="-30204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192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468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744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022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298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574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7851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B1F15A-DE21-4BC5-B821-45A4BBD488F8}" type="slidenum">
              <a:rPr lang="de-DE" altLang="en-US"/>
              <a:pPr>
                <a:spcBef>
                  <a:spcPct val="0"/>
                </a:spcBef>
              </a:pPr>
              <a:t>14</a:t>
            </a:fld>
            <a:endParaRPr lang="de-DE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="" xmlns:a16="http://schemas.microsoft.com/office/drawing/2014/main" id="{D45A8BD7-3EC2-4621-A8EE-69EF8F996E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="" xmlns:a16="http://schemas.microsoft.com/office/drawing/2014/main" id="{9C0ACFBF-8359-4697-9D71-38C8CE05D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noProof="1"/>
          </a:p>
        </p:txBody>
      </p:sp>
    </p:spTree>
    <p:extLst>
      <p:ext uri="{BB962C8B-B14F-4D97-AF65-F5344CB8AC3E}">
        <p14:creationId xmlns:p14="http://schemas.microsoft.com/office/powerpoint/2010/main" val="1290915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22EAFE-3105-474C-A180-7DD1A1B9DCC5}" type="slidenum">
              <a:rPr lang="de-DE" altLang="en-US" smtClean="0"/>
              <a:pPr>
                <a:defRPr/>
              </a:pPr>
              <a:t>16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50024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="" xmlns:a16="http://schemas.microsoft.com/office/drawing/2014/main" id="{A9CB47A6-7CCC-4F0E-96C4-08F6CF6E3B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25" indent="-30204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192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468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744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022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298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574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7851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0D9256-5752-4376-BF0B-43841DBABAAA}" type="slidenum">
              <a:rPr lang="de-DE" altLang="en-US"/>
              <a:pPr>
                <a:spcBef>
                  <a:spcPct val="0"/>
                </a:spcBef>
              </a:pPr>
              <a:t>17</a:t>
            </a:fld>
            <a:endParaRPr lang="de-DE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="" xmlns:a16="http://schemas.microsoft.com/office/drawing/2014/main" id="{A8A20526-A86E-45B6-B547-BA99554E6E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="" xmlns:a16="http://schemas.microsoft.com/office/drawing/2014/main" id="{CE5731E6-A5C2-46CA-BEF8-654BF1C550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noProof="1"/>
          </a:p>
        </p:txBody>
      </p:sp>
    </p:spTree>
    <p:extLst>
      <p:ext uri="{BB962C8B-B14F-4D97-AF65-F5344CB8AC3E}">
        <p14:creationId xmlns:p14="http://schemas.microsoft.com/office/powerpoint/2010/main" val="1741069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22EAFE-3105-474C-A180-7DD1A1B9DCC5}" type="slidenum">
              <a:rPr lang="de-DE" altLang="en-US" smtClean="0"/>
              <a:pPr>
                <a:defRPr/>
              </a:pPr>
              <a:t>18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74651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="" xmlns:a16="http://schemas.microsoft.com/office/drawing/2014/main" id="{9931C2EC-B032-429A-8447-61011097C3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25" indent="-30204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192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468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744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022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298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574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7851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2DC425-D197-4EF9-A99D-66C7B668F2F1}" type="slidenum">
              <a:rPr lang="de-DE" altLang="en-US"/>
              <a:pPr>
                <a:spcBef>
                  <a:spcPct val="0"/>
                </a:spcBef>
              </a:pPr>
              <a:t>21</a:t>
            </a:fld>
            <a:endParaRPr lang="de-DE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="" xmlns:a16="http://schemas.microsoft.com/office/drawing/2014/main" id="{D671ED64-7FA3-4813-837C-382951BDF0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="" xmlns:a16="http://schemas.microsoft.com/office/drawing/2014/main" id="{E1450FA4-5F5A-49E8-A5AA-E88F98C16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noProof="1"/>
          </a:p>
        </p:txBody>
      </p:sp>
    </p:spTree>
    <p:extLst>
      <p:ext uri="{BB962C8B-B14F-4D97-AF65-F5344CB8AC3E}">
        <p14:creationId xmlns:p14="http://schemas.microsoft.com/office/powerpoint/2010/main" val="300211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984A24EC-AA8F-45F6-90D0-4E796599B3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25" indent="-30204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192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468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744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022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298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574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7851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AB199D-4A2F-46E5-987F-9AAC0B0705ED}" type="slidenum">
              <a:rPr lang="de-DE" altLang="en-US"/>
              <a:pPr>
                <a:spcBef>
                  <a:spcPct val="0"/>
                </a:spcBef>
              </a:pPr>
              <a:t>3</a:t>
            </a:fld>
            <a:endParaRPr lang="de-DE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4DA7CCFC-8F70-45A3-86C0-96C6BB72AF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="" xmlns:a16="http://schemas.microsoft.com/office/drawing/2014/main" id="{49FFD2F1-0ADB-45C0-A226-D6FDA6B5A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noProof="1"/>
          </a:p>
        </p:txBody>
      </p:sp>
    </p:spTree>
    <p:extLst>
      <p:ext uri="{BB962C8B-B14F-4D97-AF65-F5344CB8AC3E}">
        <p14:creationId xmlns:p14="http://schemas.microsoft.com/office/powerpoint/2010/main" val="2572684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="" xmlns:a16="http://schemas.microsoft.com/office/drawing/2014/main" id="{B04BEDE0-D703-4392-9D4D-0392DB513E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="" xmlns:a16="http://schemas.microsoft.com/office/drawing/2014/main" id="{40A032FA-DD1E-4E94-BF2E-0FDCFED21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Verbally comment on opportunity to move towards Total Product Life Cycle (TPLC) approach, to close the loop. 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="" xmlns:a16="http://schemas.microsoft.com/office/drawing/2014/main" id="{DB6F9DB0-6E94-4A27-87D1-E8520A3278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25" indent="-30204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192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468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744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022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298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574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7851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5115FB-A092-491B-93BA-3AF5E4FD4C3E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0362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="" xmlns:a16="http://schemas.microsoft.com/office/drawing/2014/main" id="{6A86CC8A-A1CE-41C7-B078-2746C51C51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="" xmlns:a16="http://schemas.microsoft.com/office/drawing/2014/main" id="{369F87C5-E887-4A38-B833-3E4CBEDC2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167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22EAFE-3105-474C-A180-7DD1A1B9DCC5}" type="slidenum">
              <a:rPr lang="de-DE" altLang="en-US" smtClean="0"/>
              <a:pPr>
                <a:defRPr/>
              </a:pPr>
              <a:t>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16548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22EAFE-3105-474C-A180-7DD1A1B9DCC5}" type="slidenum">
              <a:rPr lang="de-DE" altLang="en-US" smtClean="0"/>
              <a:pPr>
                <a:defRPr/>
              </a:pPr>
              <a:t>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31143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="" xmlns:a16="http://schemas.microsoft.com/office/drawing/2014/main" id="{41C3BE06-4D68-4BB7-9323-D0264606E8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25" indent="-30204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192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468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744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022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298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574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7851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7F8760A-3D85-4DB6-8E73-47C004E2E08B}" type="slidenum">
              <a:rPr lang="de-DE" altLang="en-US"/>
              <a:pPr>
                <a:spcBef>
                  <a:spcPct val="0"/>
                </a:spcBef>
              </a:pPr>
              <a:t>8</a:t>
            </a:fld>
            <a:endParaRPr lang="de-DE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="" xmlns:a16="http://schemas.microsoft.com/office/drawing/2014/main" id="{49487400-AA3E-4B01-807C-F2DC41FE72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="" xmlns:a16="http://schemas.microsoft.com/office/drawing/2014/main" id="{502E0395-6A0C-4919-9FA7-FA92EBE78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noProof="1"/>
          </a:p>
        </p:txBody>
      </p:sp>
    </p:spTree>
    <p:extLst>
      <p:ext uri="{BB962C8B-B14F-4D97-AF65-F5344CB8AC3E}">
        <p14:creationId xmlns:p14="http://schemas.microsoft.com/office/powerpoint/2010/main" val="862469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="" xmlns:a16="http://schemas.microsoft.com/office/drawing/2014/main" id="{41C3BE06-4D68-4BB7-9323-D0264606E8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25" indent="-30204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192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468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744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022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298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574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7851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7F8760A-3D85-4DB6-8E73-47C004E2E08B}" type="slidenum">
              <a:rPr lang="de-DE" altLang="en-US"/>
              <a:pPr>
                <a:spcBef>
                  <a:spcPct val="0"/>
                </a:spcBef>
              </a:pPr>
              <a:t>9</a:t>
            </a:fld>
            <a:endParaRPr lang="de-DE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="" xmlns:a16="http://schemas.microsoft.com/office/drawing/2014/main" id="{49487400-AA3E-4B01-807C-F2DC41FE72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="" xmlns:a16="http://schemas.microsoft.com/office/drawing/2014/main" id="{502E0395-6A0C-4919-9FA7-FA92EBE78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noProof="1"/>
          </a:p>
        </p:txBody>
      </p:sp>
    </p:spTree>
    <p:extLst>
      <p:ext uri="{BB962C8B-B14F-4D97-AF65-F5344CB8AC3E}">
        <p14:creationId xmlns:p14="http://schemas.microsoft.com/office/powerpoint/2010/main" val="2728697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="" xmlns:a16="http://schemas.microsoft.com/office/drawing/2014/main" id="{0FD3ADC5-4547-4BE6-9C46-17048F705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25" indent="-30204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192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468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744" indent="-241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022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298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574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7851" indent="-241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B1F15A-DE21-4BC5-B821-45A4BBD488F8}" type="slidenum">
              <a:rPr lang="de-DE" altLang="en-US"/>
              <a:pPr>
                <a:spcBef>
                  <a:spcPct val="0"/>
                </a:spcBef>
              </a:pPr>
              <a:t>10</a:t>
            </a:fld>
            <a:endParaRPr lang="de-DE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="" xmlns:a16="http://schemas.microsoft.com/office/drawing/2014/main" id="{D45A8BD7-3EC2-4621-A8EE-69EF8F996E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="" xmlns:a16="http://schemas.microsoft.com/office/drawing/2014/main" id="{9C0ACFBF-8359-4697-9D71-38C8CE05D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noProof="1"/>
          </a:p>
        </p:txBody>
      </p:sp>
    </p:spTree>
    <p:extLst>
      <p:ext uri="{BB962C8B-B14F-4D97-AF65-F5344CB8AC3E}">
        <p14:creationId xmlns:p14="http://schemas.microsoft.com/office/powerpoint/2010/main" val="79726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8AAE754-19F0-48B2-AC40-D775B1F6E34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000" dirty="0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DA6585C4-688C-43DC-A375-EF38422E6C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433763"/>
            <a:ext cx="9151938" cy="257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0" y="3930650"/>
            <a:ext cx="7485063" cy="960438"/>
          </a:xfrm>
        </p:spPr>
        <p:txBody>
          <a:bodyPr anchor="t"/>
          <a:lstStyle>
            <a:lvl1pPr>
              <a:defRPr sz="32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31755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863600" y="5122863"/>
            <a:ext cx="7510463" cy="8001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61744354"/>
      </p:ext>
    </p:extLst>
  </p:cSld>
  <p:clrMapOvr>
    <a:masterClrMapping/>
  </p:clrMapOvr>
  <p:transition spd="med"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="" xmlns:a16="http://schemas.microsoft.com/office/drawing/2014/main" id="{863F4634-F406-4B68-9479-5579132F3D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Wingdings" panose="05000000000000000000" pitchFamily="2" charset="2"/>
              </a:rPr>
              <a:t></a:t>
            </a:r>
            <a:r>
              <a:rPr lang="de-DE" altLang="en-US"/>
              <a:t> </a:t>
            </a:r>
            <a:fld id="{DBEF7573-F99B-4B34-BD13-2773B1283B5A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4275125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8775" y="119063"/>
            <a:ext cx="2130425" cy="58864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4325" y="119063"/>
            <a:ext cx="6242050" cy="588645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="" xmlns:a16="http://schemas.microsoft.com/office/drawing/2014/main" id="{1BD8E351-C642-4C62-89F2-484255BD53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Wingdings" panose="05000000000000000000" pitchFamily="2" charset="2"/>
              </a:rPr>
              <a:t></a:t>
            </a:r>
            <a:r>
              <a:rPr lang="de-DE" altLang="en-US"/>
              <a:t> </a:t>
            </a:r>
            <a:fld id="{B06A0BF6-B88E-46C2-B523-6332719F884C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9597352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228600"/>
            <a:ext cx="8651875" cy="8953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37" y="1600200"/>
            <a:ext cx="8609013" cy="508000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637" y="2197101"/>
            <a:ext cx="8609013" cy="3929062"/>
          </a:xfrm>
        </p:spPr>
        <p:txBody>
          <a:bodyPr/>
          <a:lstStyle>
            <a:lvl1pPr>
              <a:defRPr sz="2400" baseline="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4638" y="6172200"/>
            <a:ext cx="8551862" cy="276225"/>
          </a:xfrm>
        </p:spPr>
        <p:txBody>
          <a:bodyPr tIns="9144" bIns="9144" anchor="b">
            <a:noAutofit/>
          </a:bodyPr>
          <a:lstStyle>
            <a:lvl1pPr marL="0" indent="0">
              <a:spcAft>
                <a:spcPts val="200"/>
              </a:spcAft>
              <a:buNone/>
              <a:defRPr sz="800" baseline="0">
                <a:solidFill>
                  <a:schemeClr val="tx2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7">
            <a:extLst>
              <a:ext uri="{FF2B5EF4-FFF2-40B4-BE49-F238E27FC236}">
                <a16:creationId xmlns="" xmlns:a16="http://schemas.microsoft.com/office/drawing/2014/main" id="{3B762072-7992-4BAA-87CC-BE8735C579F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| MDT Confidential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="" xmlns:a16="http://schemas.microsoft.com/office/drawing/2014/main" id="{D7671E9F-3DBA-4385-AB3C-17CEE2FC8D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A5E14FF-0F2C-4726-BB52-B1998C9C0FB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692301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228600"/>
            <a:ext cx="8651875" cy="895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4638" y="6172200"/>
            <a:ext cx="8551862" cy="276225"/>
          </a:xfrm>
        </p:spPr>
        <p:txBody>
          <a:bodyPr tIns="9144" bIns="9144" anchor="b">
            <a:noAutofit/>
          </a:bodyPr>
          <a:lstStyle>
            <a:lvl1pPr marL="0" indent="0">
              <a:spcAft>
                <a:spcPts val="200"/>
              </a:spcAft>
              <a:buNone/>
              <a:defRPr sz="800" baseline="0">
                <a:solidFill>
                  <a:schemeClr val="tx2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7F9875A-EC4C-4DAA-ACC9-09918D944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| MDT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9E64692-3D6E-4D24-A458-550D70BBDA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DB9F7B7-B70A-4CF4-8A0C-80C13DE3BC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342617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5626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59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20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12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03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1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="" xmlns:a16="http://schemas.microsoft.com/office/drawing/2014/main" id="{B8482A1E-18D5-446D-A66E-EC3B6D92B71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Wingdings" panose="05000000000000000000" pitchFamily="2" charset="2"/>
              </a:rPr>
              <a:t></a:t>
            </a:r>
            <a:r>
              <a:rPr lang="de-DE" altLang="en-US"/>
              <a:t> </a:t>
            </a:r>
            <a:fld id="{23B6E5C1-F4D3-4588-B2F7-C4DE32F44760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3955127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90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51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2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58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210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="" xmlns:a16="http://schemas.microsoft.com/office/drawing/2014/main" id="{9D43C7CB-2095-420E-BFB0-6EDF84C06D6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Wingdings" panose="05000000000000000000" pitchFamily="2" charset="2"/>
              </a:rPr>
              <a:t></a:t>
            </a:r>
            <a:r>
              <a:rPr lang="de-DE" altLang="en-US"/>
              <a:t> </a:t>
            </a:r>
            <a:fld id="{3262B7E9-C3E9-40CA-AA99-DEC7A2544E6E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1550581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2621" y="1668276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80270B4C-AD91-4933-B86F-D5272A380C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Wingdings" panose="05000000000000000000" pitchFamily="2" charset="2"/>
              </a:rPr>
              <a:t></a:t>
            </a:r>
            <a:r>
              <a:rPr lang="de-DE" altLang="en-US"/>
              <a:t> </a:t>
            </a:r>
            <a:fld id="{6B240E55-49B0-4E53-8227-C02ABFE0BFB7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2486990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B372BC80-D4DE-42B7-B557-409D7CA1B2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Wingdings" panose="05000000000000000000" pitchFamily="2" charset="2"/>
              </a:rPr>
              <a:t></a:t>
            </a:r>
            <a:r>
              <a:rPr lang="de-DE" altLang="en-US"/>
              <a:t> </a:t>
            </a:r>
            <a:fld id="{8E4C634A-01DE-44EE-BB47-A200AD92AB1F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75761180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="" xmlns:a16="http://schemas.microsoft.com/office/drawing/2014/main" id="{73D2D403-80E0-40E4-9C32-F28FDDD10DA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Wingdings" panose="05000000000000000000" pitchFamily="2" charset="2"/>
              </a:rPr>
              <a:t></a:t>
            </a:r>
            <a:r>
              <a:rPr lang="de-DE" altLang="en-US"/>
              <a:t> </a:t>
            </a:r>
            <a:fld id="{D89F0C53-8D97-460D-8D7F-6B31EFF9D947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1388113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="" xmlns:a16="http://schemas.microsoft.com/office/drawing/2014/main" id="{2EE80975-6EDA-463C-9795-2435427668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Wingdings" panose="05000000000000000000" pitchFamily="2" charset="2"/>
              </a:rPr>
              <a:t></a:t>
            </a:r>
            <a:r>
              <a:rPr lang="de-DE" altLang="en-US"/>
              <a:t> </a:t>
            </a:r>
            <a:fld id="{8329EFA3-3BB8-471F-90A2-0154E349FE0D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7646714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C9E53C04-54B3-43CD-AFE5-53E8F128655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Wingdings" panose="05000000000000000000" pitchFamily="2" charset="2"/>
              </a:rPr>
              <a:t></a:t>
            </a:r>
            <a:r>
              <a:rPr lang="de-DE" altLang="en-US"/>
              <a:t> </a:t>
            </a:r>
            <a:fld id="{4A76ED19-2670-4720-ADF8-71EAC89BF7CC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5478081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4F47FB44-79A9-4168-8EB8-CE546AEAC3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Wingdings" panose="05000000000000000000" pitchFamily="2" charset="2"/>
              </a:rPr>
              <a:t></a:t>
            </a:r>
            <a:r>
              <a:rPr lang="de-DE" altLang="en-US"/>
              <a:t> </a:t>
            </a:r>
            <a:fld id="{F07B107A-95FF-499C-9417-9DC09F7B97B9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6049647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>
            <a:extLst>
              <a:ext uri="{FF2B5EF4-FFF2-40B4-BE49-F238E27FC236}">
                <a16:creationId xmlns="" xmlns:a16="http://schemas.microsoft.com/office/drawing/2014/main" id="{F4A72DB9-F3A7-46AB-9EA4-C276AED6D9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000" dirty="0"/>
          </a:p>
        </p:txBody>
      </p:sp>
      <p:sp>
        <p:nvSpPr>
          <p:cNvPr id="1027" name="Rectangle 7">
            <a:extLst>
              <a:ext uri="{FF2B5EF4-FFF2-40B4-BE49-F238E27FC236}">
                <a16:creationId xmlns="" xmlns:a16="http://schemas.microsoft.com/office/drawing/2014/main" id="{D2BF539E-863E-4400-B218-09EC14AD4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119063"/>
            <a:ext cx="5540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Klicken Sie, um das Titelformat zu bearbeiten</a:t>
            </a:r>
          </a:p>
        </p:txBody>
      </p:sp>
      <p:sp>
        <p:nvSpPr>
          <p:cNvPr id="11269" name="Rectangle 10">
            <a:extLst>
              <a:ext uri="{FF2B5EF4-FFF2-40B4-BE49-F238E27FC236}">
                <a16:creationId xmlns="" xmlns:a16="http://schemas.microsoft.com/office/drawing/2014/main" id="{8D46AF86-57F5-4C01-B1E4-463260810B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Wingdings" panose="05000000000000000000" pitchFamily="2" charset="2"/>
              </a:rPr>
              <a:t></a:t>
            </a:r>
            <a:r>
              <a:rPr lang="de-DE" altLang="en-US"/>
              <a:t> </a:t>
            </a:r>
            <a:fld id="{C831DED9-CBC2-4876-83E3-B668FDF50841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1029" name="Rectangle 12">
            <a:extLst>
              <a:ext uri="{FF2B5EF4-FFF2-40B4-BE49-F238E27FC236}">
                <a16:creationId xmlns="" xmlns:a16="http://schemas.microsoft.com/office/drawing/2014/main" id="{A0D186B8-041B-4F0E-B567-2D821232F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Klicken Sie, um die Formate des Vorlagentextes zu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3" r:id="rId12"/>
    <p:sldLayoutId id="2147483994" r:id="rId13"/>
    <p:sldLayoutId id="2147483995" r:id="rId14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2800"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3/4/2019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92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="" xmlns:a16="http://schemas.microsoft.com/office/drawing/2014/main" id="{179BDF08-BBD1-4397-A9E2-9E1C571307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9413" y="1296988"/>
            <a:ext cx="8519490" cy="1809750"/>
          </a:xfrm>
        </p:spPr>
        <p:txBody>
          <a:bodyPr/>
          <a:lstStyle/>
          <a:p>
            <a:r>
              <a:rPr lang="en-US" altLang="en-US" sz="3500" dirty="0">
                <a:solidFill>
                  <a:srgbClr val="FFC000"/>
                </a:solidFill>
                <a:latin typeface="Cambria" panose="02040503050406030204" pitchFamily="18" charset="0"/>
              </a:rPr>
              <a:t>Considerations on Effective Borrowing of External Data Using Propensity Scores</a:t>
            </a:r>
            <a:r>
              <a:rPr lang="en-US" altLang="en-US" sz="3500" dirty="0"/>
              <a:t/>
            </a:r>
            <a:br>
              <a:rPr lang="en-US" altLang="en-US" sz="3500" dirty="0"/>
            </a:br>
            <a:endParaRPr lang="en-US" altLang="en-US" sz="3500" noProof="1">
              <a:solidFill>
                <a:srgbClr val="FFCE33"/>
              </a:solidFill>
              <a:latin typeface="Cambria" panose="02040503050406030204" pitchFamily="18" charset="0"/>
            </a:endParaRPr>
          </a:p>
        </p:txBody>
      </p:sp>
      <p:sp>
        <p:nvSpPr>
          <p:cNvPr id="3075" name="Rectangle 5">
            <a:extLst>
              <a:ext uri="{FF2B5EF4-FFF2-40B4-BE49-F238E27FC236}">
                <a16:creationId xmlns="" xmlns:a16="http://schemas.microsoft.com/office/drawing/2014/main" id="{82B2793F-CE90-4188-8C28-B53B263E86A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22288" y="4038600"/>
            <a:ext cx="7510462" cy="1317625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altLang="en-US" sz="2300" b="1" noProof="1">
                <a:solidFill>
                  <a:srgbClr val="003057"/>
                </a:solidFill>
                <a:latin typeface="Cambria" panose="02040503050406030204" pitchFamily="18" charset="0"/>
                <a:cs typeface="Tahoma" panose="020B0604030504040204" pitchFamily="34" charset="0"/>
              </a:rPr>
              <a:t>Zengri Wang,  Ph.D.  </a:t>
            </a:r>
          </a:p>
          <a:p>
            <a:pPr>
              <a:spcBef>
                <a:spcPts val="900"/>
              </a:spcBef>
            </a:pPr>
            <a:r>
              <a:rPr lang="en-US" altLang="en-US" sz="2300" b="1" noProof="1">
                <a:solidFill>
                  <a:srgbClr val="003057"/>
                </a:solidFill>
                <a:latin typeface="Cambria" panose="02040503050406030204" pitchFamily="18" charset="0"/>
                <a:cs typeface="Tahoma" panose="020B0604030504040204" pitchFamily="34" charset="0"/>
              </a:rPr>
              <a:t>Medtronic</a:t>
            </a:r>
          </a:p>
          <a:p>
            <a:pPr>
              <a:spcBef>
                <a:spcPts val="900"/>
              </a:spcBef>
            </a:pPr>
            <a:endParaRPr lang="en-US" altLang="en-US" sz="2000" b="1" noProof="1">
              <a:solidFill>
                <a:srgbClr val="003057"/>
              </a:solidFill>
              <a:latin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1E7CBF78-D140-49CE-A166-428C1E1880A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2288" y="5540375"/>
            <a:ext cx="32718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0" indent="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22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+mn-lt"/>
              </a:defRPr>
            </a:lvl2pPr>
            <a:lvl3pPr marL="561975" indent="-1793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3pPr>
            <a:lvl4pPr marL="768350" indent="-2047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4pPr>
            <a:lvl5pPr marL="10509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5081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9653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4225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8797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1400" b="1" cap="all" noProof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Tahoma" panose="020B0604030504040204" pitchFamily="34" charset="0"/>
                <a:cs typeface="David" panose="020E0502060401010101" pitchFamily="34" charset="-79"/>
              </a:rPr>
              <a:t>CRT 2019, March 2-5, </a:t>
            </a:r>
            <a:r>
              <a:rPr lang="en-US" sz="1400" b="1" cap="all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David" panose="020E0502060401010101" pitchFamily="34" charset="-79"/>
              </a:rPr>
              <a:t>Washington DC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2">
            <a:extLst>
              <a:ext uri="{FF2B5EF4-FFF2-40B4-BE49-F238E27FC236}">
                <a16:creationId xmlns="" xmlns:a16="http://schemas.microsoft.com/office/drawing/2014/main" id="{26CF10A1-9DE2-4512-9140-ABDBB82509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latin typeface="Cambria" panose="02040503050406030204" pitchFamily="18" charset="0"/>
              </a:rPr>
              <a:t>Page </a:t>
            </a:r>
            <a:r>
              <a:rPr lang="de-DE" altLang="en-US" sz="1000" b="0">
                <a:latin typeface="Cambria" panose="02040503050406030204" pitchFamily="18" charset="0"/>
                <a:sym typeface="Wingdings" panose="05000000000000000000" pitchFamily="2" charset="2"/>
              </a:rPr>
              <a:t></a:t>
            </a:r>
            <a:r>
              <a:rPr lang="de-DE" altLang="en-US" sz="1000" b="0">
                <a:latin typeface="Cambria" panose="02040503050406030204" pitchFamily="18" charset="0"/>
              </a:rPr>
              <a:t> </a:t>
            </a:r>
            <a:fld id="{682C5C23-4935-4F1E-BB79-21DE099AFE9F}" type="slidenum">
              <a:rPr lang="de-DE" altLang="en-US" sz="1000" b="0" smtClean="0">
                <a:latin typeface="Cambria" panose="020405030504060302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en-US" sz="1000" b="0">
              <a:latin typeface="Cambria" panose="02040503050406030204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8AF2B265-2F4E-4E3C-8AA9-829342B5C2F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4325" y="177800"/>
            <a:ext cx="8224838" cy="600075"/>
          </a:xfrm>
        </p:spPr>
        <p:txBody>
          <a:bodyPr anchor="t"/>
          <a:lstStyle/>
          <a:p>
            <a:r>
              <a:rPr lang="en-US" altLang="en-US" sz="3200" noProof="1">
                <a:solidFill>
                  <a:srgbClr val="FFC000"/>
                </a:solidFill>
                <a:latin typeface="Cambria" panose="02040503050406030204" pitchFamily="18" charset="0"/>
              </a:rPr>
              <a:t>Effective Comparison (Apple vs Apple)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CA9DB3D5-0593-4784-A48D-AC4B8656149B}"/>
              </a:ext>
            </a:extLst>
          </p:cNvPr>
          <p:cNvSpPr/>
          <p:nvPr/>
        </p:nvSpPr>
        <p:spPr bwMode="auto">
          <a:xfrm>
            <a:off x="6979535" y="4178462"/>
            <a:ext cx="1446835" cy="1481558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Adjustment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Needed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0" name="Arrow: Left-Right 9">
            <a:extLst>
              <a:ext uri="{FF2B5EF4-FFF2-40B4-BE49-F238E27FC236}">
                <a16:creationId xmlns="" xmlns:a16="http://schemas.microsoft.com/office/drawing/2014/main" id="{0EBAC346-2621-4A5F-8451-ED7A9BC5D1CB}"/>
              </a:ext>
            </a:extLst>
          </p:cNvPr>
          <p:cNvSpPr/>
          <p:nvPr/>
        </p:nvSpPr>
        <p:spPr bwMode="auto">
          <a:xfrm>
            <a:off x="2830010" y="1145894"/>
            <a:ext cx="2604304" cy="833377"/>
          </a:xfrm>
          <a:prstGeom prst="leftRightArrow">
            <a:avLst/>
          </a:prstGeom>
          <a:solidFill>
            <a:srgbClr val="21ACA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cs typeface="Arial" panose="020B0604020202020204" pitchFamily="34" charset="0"/>
              </a:rPr>
              <a:t>COMPARISON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49B79E6-E933-4E2F-A408-1A0D9F2FD6A3}"/>
              </a:ext>
            </a:extLst>
          </p:cNvPr>
          <p:cNvSpPr txBox="1"/>
          <p:nvPr/>
        </p:nvSpPr>
        <p:spPr>
          <a:xfrm>
            <a:off x="1655179" y="4054869"/>
            <a:ext cx="4942391" cy="1733041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  <a:alpha val="86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ight Brace 11">
            <a:extLst>
              <a:ext uri="{FF2B5EF4-FFF2-40B4-BE49-F238E27FC236}">
                <a16:creationId xmlns="" xmlns:a16="http://schemas.microsoft.com/office/drawing/2014/main" id="{C39BDC7F-39A0-4366-8F0B-AC2A298899AA}"/>
              </a:ext>
            </a:extLst>
          </p:cNvPr>
          <p:cNvSpPr/>
          <p:nvPr/>
        </p:nvSpPr>
        <p:spPr bwMode="auto">
          <a:xfrm>
            <a:off x="6580210" y="4054869"/>
            <a:ext cx="399326" cy="1733041"/>
          </a:xfrm>
          <a:prstGeom prst="rightBrace">
            <a:avLst>
              <a:gd name="adj1" fmla="val 96837"/>
              <a:gd name="adj2" fmla="val 50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613FB34B-0427-4C93-B5FD-87F758CE2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776008"/>
              </p:ext>
            </p:extLst>
          </p:nvPr>
        </p:nvGraphicFramePr>
        <p:xfrm>
          <a:off x="1828800" y="2069656"/>
          <a:ext cx="4577788" cy="3718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131">
                  <a:extLst>
                    <a:ext uri="{9D8B030D-6E8A-4147-A177-3AD203B41FA5}">
                      <a16:colId xmlns="" xmlns:a16="http://schemas.microsoft.com/office/drawing/2014/main" val="36422100"/>
                    </a:ext>
                  </a:extLst>
                </a:gridCol>
                <a:gridCol w="681265">
                  <a:extLst>
                    <a:ext uri="{9D8B030D-6E8A-4147-A177-3AD203B41FA5}">
                      <a16:colId xmlns="" xmlns:a16="http://schemas.microsoft.com/office/drawing/2014/main" val="1729419215"/>
                    </a:ext>
                  </a:extLst>
                </a:gridCol>
                <a:gridCol w="1948392">
                  <a:extLst>
                    <a:ext uri="{9D8B030D-6E8A-4147-A177-3AD203B41FA5}">
                      <a16:colId xmlns="" xmlns:a16="http://schemas.microsoft.com/office/drawing/2014/main" val="752123631"/>
                    </a:ext>
                  </a:extLst>
                </a:gridCol>
              </a:tblGrid>
              <a:tr h="199562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000" dirty="0"/>
                        <a:t>Treatment Outcome 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 MT" panose="05050102010706020507" pitchFamily="18" charset="2"/>
                        </a:rPr>
                        <a:t>Â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8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000" dirty="0"/>
                        <a:t>Treatment Outcome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 MT" panose="05050102010706020507" pitchFamily="18" charset="2"/>
                        </a:rPr>
                        <a:t>Ã</a:t>
                      </a:r>
                      <a:endParaRPr lang="en-US" sz="2800" dirty="0"/>
                    </a:p>
                  </a:txBody>
                  <a:tcPr>
                    <a:solidFill>
                      <a:srgbClr val="8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3341699"/>
                  </a:ext>
                </a:extLst>
              </a:tr>
              <a:tr h="8644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dirty="0"/>
                        <a:t>Observed Confounders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Observed Confounders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2036483"/>
                  </a:ext>
                </a:extLst>
              </a:tr>
              <a:tr h="8581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Unobserved Confounders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Unobserved Confounders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7812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75956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2">
            <a:extLst>
              <a:ext uri="{FF2B5EF4-FFF2-40B4-BE49-F238E27FC236}">
                <a16:creationId xmlns="" xmlns:a16="http://schemas.microsoft.com/office/drawing/2014/main" id="{6739996F-A45F-4287-AA92-1A943E4467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latin typeface="Cambria" panose="02040503050406030204" pitchFamily="18" charset="0"/>
              </a:rPr>
              <a:t>Page </a:t>
            </a:r>
            <a:r>
              <a:rPr lang="de-DE" altLang="en-US" sz="1000" b="0">
                <a:latin typeface="Cambria" panose="02040503050406030204" pitchFamily="18" charset="0"/>
                <a:sym typeface="Wingdings" panose="05000000000000000000" pitchFamily="2" charset="2"/>
              </a:rPr>
              <a:t></a:t>
            </a:r>
            <a:r>
              <a:rPr lang="de-DE" altLang="en-US" sz="1000" b="0">
                <a:latin typeface="Cambria" panose="02040503050406030204" pitchFamily="18" charset="0"/>
              </a:rPr>
              <a:t> </a:t>
            </a:r>
            <a:fld id="{8C1DEED0-7DBB-4F24-9FF3-3046543AEDA7}" type="slidenum">
              <a:rPr lang="de-DE" altLang="en-US" sz="1000" b="0" smtClean="0">
                <a:latin typeface="Cambria" panose="020405030504060302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en-US" sz="1000" b="0">
              <a:latin typeface="Cambria" panose="020405030504060302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="" xmlns:a16="http://schemas.microsoft.com/office/drawing/2014/main" id="{85BAAFC7-7CB2-49A0-976F-F6C022FCBDC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4325" y="177800"/>
            <a:ext cx="7816123" cy="600075"/>
          </a:xfrm>
        </p:spPr>
        <p:txBody>
          <a:bodyPr anchor="t"/>
          <a:lstStyle/>
          <a:p>
            <a:r>
              <a:rPr lang="en-US" altLang="en-US" sz="3200" noProof="1">
                <a:solidFill>
                  <a:srgbClr val="FFC000"/>
                </a:solidFill>
                <a:latin typeface="Cambria" panose="02040503050406030204" pitchFamily="18" charset="0"/>
              </a:rPr>
              <a:t>Statistical Methods for Data Integration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="" xmlns:a16="http://schemas.microsoft.com/office/drawing/2014/main" id="{92B0C815-4F59-4E89-BAB6-DC3A60D3F30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38150" y="1555750"/>
            <a:ext cx="7692298" cy="4852988"/>
          </a:xfrm>
        </p:spPr>
        <p:txBody>
          <a:bodyPr/>
          <a:lstStyle/>
          <a:p>
            <a:r>
              <a:rPr lang="en-US" altLang="en-US" sz="2400" dirty="0">
                <a:latin typeface="Cambria" panose="02040503050406030204" pitchFamily="18" charset="0"/>
              </a:rPr>
              <a:t>Pooling upon statistical testing</a:t>
            </a:r>
          </a:p>
          <a:p>
            <a:pPr lvl="1"/>
            <a:r>
              <a:rPr lang="en-US" altLang="en-US" sz="2400" dirty="0">
                <a:latin typeface="Cambria" panose="02040503050406030204" pitchFamily="18" charset="0"/>
              </a:rPr>
              <a:t>Often questionable due to </a:t>
            </a:r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lack of design / power </a:t>
            </a:r>
          </a:p>
          <a:p>
            <a:r>
              <a:rPr lang="en-US" altLang="en-US" sz="2400" dirty="0">
                <a:latin typeface="Cambria" panose="02040503050406030204" pitchFamily="18" charset="0"/>
              </a:rPr>
              <a:t>Models with </a:t>
            </a:r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covariate adjustments</a:t>
            </a:r>
          </a:p>
          <a:p>
            <a:pPr lvl="1"/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May not be stable </a:t>
            </a:r>
            <a:r>
              <a:rPr lang="en-US" altLang="en-US" sz="2400" dirty="0">
                <a:latin typeface="Cambria" panose="02040503050406030204" pitchFamily="18" charset="0"/>
              </a:rPr>
              <a:t>on large number of covariates </a:t>
            </a:r>
            <a:endParaRPr lang="en-US" altLang="en-US" sz="3200" dirty="0">
              <a:latin typeface="Cambria" panose="02040503050406030204" pitchFamily="18" charset="0"/>
            </a:endParaRPr>
          </a:p>
          <a:p>
            <a:r>
              <a:rPr lang="en-US" altLang="en-US" sz="2400" dirty="0">
                <a:latin typeface="Cambria" panose="02040503050406030204" pitchFamily="18" charset="0"/>
              </a:rPr>
              <a:t>Random effects modeling </a:t>
            </a:r>
          </a:p>
          <a:p>
            <a:pPr lvl="1"/>
            <a:r>
              <a:rPr lang="en-US" altLang="en-US" sz="2400" dirty="0">
                <a:latin typeface="Cambria" panose="02040503050406030204" pitchFamily="18" charset="0"/>
              </a:rPr>
              <a:t>Taking into account </a:t>
            </a:r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between-study variations </a:t>
            </a:r>
          </a:p>
          <a:p>
            <a:r>
              <a:rPr lang="en-US" altLang="en-US" sz="2400" dirty="0">
                <a:latin typeface="Cambria" panose="02040503050406030204" pitchFamily="18" charset="0"/>
              </a:rPr>
              <a:t>Bayesian approaches </a:t>
            </a:r>
          </a:p>
          <a:p>
            <a:pPr lvl="1"/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Power &amp; commensurate priors; hierarchical models</a:t>
            </a:r>
          </a:p>
          <a:p>
            <a:pPr lvl="1"/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Adaptive &amp; dynamic data “borrowing” </a:t>
            </a:r>
          </a:p>
        </p:txBody>
      </p:sp>
    </p:spTree>
    <p:extLst>
      <p:ext uri="{BB962C8B-B14F-4D97-AF65-F5344CB8AC3E}">
        <p14:creationId xmlns:p14="http://schemas.microsoft.com/office/powerpoint/2010/main" val="253367251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ußzeilenplatzhalter 2">
            <a:extLst>
              <a:ext uri="{FF2B5EF4-FFF2-40B4-BE49-F238E27FC236}">
                <a16:creationId xmlns="" xmlns:a16="http://schemas.microsoft.com/office/drawing/2014/main" id="{D00B2B9D-B066-44D4-B9FC-8D6AFED16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latin typeface="Cambria" panose="02040503050406030204" pitchFamily="18" charset="0"/>
              </a:rPr>
              <a:t>Page </a:t>
            </a:r>
            <a:r>
              <a:rPr lang="de-DE" altLang="en-US" sz="1000" b="0">
                <a:latin typeface="Cambria" panose="02040503050406030204" pitchFamily="18" charset="0"/>
                <a:sym typeface="Wingdings" panose="05000000000000000000" pitchFamily="2" charset="2"/>
              </a:rPr>
              <a:t></a:t>
            </a:r>
            <a:r>
              <a:rPr lang="de-DE" altLang="en-US" sz="1000" b="0">
                <a:latin typeface="Cambria" panose="02040503050406030204" pitchFamily="18" charset="0"/>
              </a:rPr>
              <a:t> </a:t>
            </a:r>
            <a:fld id="{D18414C3-F707-4F42-8AA2-CDA2A88F6495}" type="slidenum">
              <a:rPr lang="de-DE" altLang="en-US" sz="1000" b="0" smtClean="0">
                <a:latin typeface="Cambria" panose="020405030504060302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en-US" sz="1000" b="0">
              <a:latin typeface="Cambria" panose="020405030504060302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="" xmlns:a16="http://schemas.microsoft.com/office/drawing/2014/main" id="{D62A06AD-F5EC-452C-B23B-0C3E44342C2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4325" y="177800"/>
            <a:ext cx="8224838" cy="600075"/>
          </a:xfrm>
        </p:spPr>
        <p:txBody>
          <a:bodyPr anchor="t"/>
          <a:lstStyle/>
          <a:p>
            <a:r>
              <a:rPr lang="en-US" altLang="en-US" sz="3200" noProof="1">
                <a:solidFill>
                  <a:srgbClr val="FFC000"/>
                </a:solidFill>
                <a:latin typeface="Cambria" panose="02040503050406030204" pitchFamily="18" charset="0"/>
              </a:rPr>
              <a:t>Propensity Score Approach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="" xmlns:a16="http://schemas.microsoft.com/office/drawing/2014/main" id="{A18C3DA1-8EDA-41E7-8CA7-A76C28A7B5D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38150" y="1420813"/>
            <a:ext cx="8096250" cy="4847907"/>
          </a:xfrm>
        </p:spPr>
        <p:txBody>
          <a:bodyPr/>
          <a:lstStyle/>
          <a:p>
            <a:r>
              <a:rPr lang="en-US" altLang="en-US" sz="2400" dirty="0">
                <a:latin typeface="Cambria" panose="02040503050406030204" pitchFamily="18" charset="0"/>
              </a:rPr>
              <a:t>Compile all the information into </a:t>
            </a:r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single score </a:t>
            </a:r>
          </a:p>
          <a:p>
            <a:pPr lvl="1"/>
            <a:r>
              <a:rPr lang="en-US" altLang="en-US" sz="2000" dirty="0">
                <a:latin typeface="Cambria" panose="02040503050406030204" pitchFamily="18" charset="0"/>
              </a:rPr>
              <a:t>Caution needed on score construction </a:t>
            </a:r>
          </a:p>
          <a:p>
            <a:r>
              <a:rPr lang="en-US" altLang="en-US" sz="2400" dirty="0">
                <a:latin typeface="Cambria" panose="02040503050406030204" pitchFamily="18" charset="0"/>
              </a:rPr>
              <a:t>Propensity score is the </a:t>
            </a:r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conditional probability </a:t>
            </a:r>
            <a:r>
              <a:rPr lang="en-US" altLang="en-US" sz="2400" dirty="0">
                <a:latin typeface="Cambria" panose="02040503050406030204" pitchFamily="18" charset="0"/>
              </a:rPr>
              <a:t>that a subject belongs to the treatment group </a:t>
            </a:r>
            <a:r>
              <a:rPr lang="en-US" altLang="en-US" sz="2400" i="1" dirty="0">
                <a:solidFill>
                  <a:srgbClr val="C00000"/>
                </a:solidFill>
                <a:latin typeface="Cambria" panose="02040503050406030204" pitchFamily="18" charset="0"/>
              </a:rPr>
              <a:t>given all observed covariates (X)</a:t>
            </a:r>
            <a:endParaRPr lang="en-US" altLang="en-US" i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lvl="1"/>
            <a:r>
              <a:rPr lang="en-US" altLang="en-US" sz="2000" i="1" dirty="0">
                <a:latin typeface="Cambria" panose="02040503050406030204" pitchFamily="18" charset="0"/>
              </a:rPr>
              <a:t>e</a:t>
            </a:r>
            <a:r>
              <a:rPr lang="en-US" altLang="en-US" sz="2000" dirty="0">
                <a:latin typeface="Cambria" panose="02040503050406030204" pitchFamily="18" charset="0"/>
              </a:rPr>
              <a:t>(</a:t>
            </a:r>
            <a:r>
              <a:rPr lang="en-US" altLang="en-US" sz="2000" b="1" i="1" dirty="0">
                <a:latin typeface="Cambria" panose="02040503050406030204" pitchFamily="18" charset="0"/>
              </a:rPr>
              <a:t>X</a:t>
            </a:r>
            <a:r>
              <a:rPr lang="en-US" altLang="en-US" sz="2000" dirty="0">
                <a:latin typeface="Cambria" panose="02040503050406030204" pitchFamily="18" charset="0"/>
              </a:rPr>
              <a:t>) = </a:t>
            </a:r>
            <a:r>
              <a:rPr lang="en-US" altLang="en-US" sz="2000" i="1" dirty="0">
                <a:latin typeface="Cambria" panose="02040503050406030204" pitchFamily="18" charset="0"/>
              </a:rPr>
              <a:t>Pr </a:t>
            </a:r>
            <a:r>
              <a:rPr lang="en-US" altLang="en-US" sz="2000" dirty="0">
                <a:latin typeface="Cambria" panose="02040503050406030204" pitchFamily="18" charset="0"/>
              </a:rPr>
              <a:t>(</a:t>
            </a:r>
            <a:r>
              <a:rPr lang="en-US" altLang="en-US" sz="2000" i="1" dirty="0">
                <a:latin typeface="Cambria" panose="02040503050406030204" pitchFamily="18" charset="0"/>
              </a:rPr>
              <a:t>Z = 1 </a:t>
            </a:r>
            <a:r>
              <a:rPr lang="en-US" altLang="en-US" sz="2000" dirty="0">
                <a:latin typeface="Cambria" panose="02040503050406030204" pitchFamily="18" charset="0"/>
              </a:rPr>
              <a:t>| </a:t>
            </a:r>
            <a:r>
              <a:rPr lang="en-US" altLang="en-US" sz="2000" b="1" i="1" dirty="0">
                <a:latin typeface="Cambria" panose="02040503050406030204" pitchFamily="18" charset="0"/>
              </a:rPr>
              <a:t>X</a:t>
            </a:r>
            <a:r>
              <a:rPr lang="en-US" altLang="en-US" sz="2000" dirty="0">
                <a:latin typeface="Cambria" panose="02040503050406030204" pitchFamily="18" charset="0"/>
              </a:rPr>
              <a:t>), 0 &lt; </a:t>
            </a:r>
            <a:r>
              <a:rPr lang="en-US" altLang="en-US" sz="2000" i="1" dirty="0">
                <a:latin typeface="Cambria" panose="02040503050406030204" pitchFamily="18" charset="0"/>
              </a:rPr>
              <a:t>e</a:t>
            </a:r>
            <a:r>
              <a:rPr lang="en-US" altLang="en-US" sz="2000" dirty="0">
                <a:latin typeface="Cambria" panose="02040503050406030204" pitchFamily="18" charset="0"/>
              </a:rPr>
              <a:t>(</a:t>
            </a:r>
            <a:r>
              <a:rPr lang="en-US" altLang="en-US" sz="2000" b="1" i="1" dirty="0">
                <a:latin typeface="Cambria" panose="02040503050406030204" pitchFamily="18" charset="0"/>
              </a:rPr>
              <a:t>X</a:t>
            </a:r>
            <a:r>
              <a:rPr lang="en-US" altLang="en-US" sz="2000" dirty="0">
                <a:latin typeface="Cambria" panose="02040503050406030204" pitchFamily="18" charset="0"/>
              </a:rPr>
              <a:t>) &lt; 1,  </a:t>
            </a:r>
            <a:r>
              <a:rPr lang="en-US" altLang="en-US" sz="2000" b="1" i="1" dirty="0">
                <a:latin typeface="Cambria" panose="02040503050406030204" pitchFamily="18" charset="0"/>
              </a:rPr>
              <a:t>X</a:t>
            </a:r>
            <a:r>
              <a:rPr lang="en-US" altLang="en-US" sz="2000" dirty="0">
                <a:latin typeface="Cambria" panose="02040503050406030204" pitchFamily="18" charset="0"/>
              </a:rPr>
              <a:t>:</a:t>
            </a:r>
            <a:r>
              <a:rPr lang="en-US" altLang="en-US" sz="2000" b="1" i="1" dirty="0">
                <a:latin typeface="Cambria" panose="02040503050406030204" pitchFamily="18" charset="0"/>
              </a:rPr>
              <a:t> s</a:t>
            </a:r>
            <a:r>
              <a:rPr lang="en-US" altLang="en-US" sz="2000" dirty="0">
                <a:latin typeface="Cambria" panose="02040503050406030204" pitchFamily="18" charset="0"/>
              </a:rPr>
              <a:t>et of covariates </a:t>
            </a:r>
          </a:p>
          <a:p>
            <a:pPr lvl="1"/>
            <a:r>
              <a:rPr lang="en-US" altLang="en-US" sz="2000" dirty="0">
                <a:latin typeface="Cambria" panose="02040503050406030204" pitchFamily="18" charset="0"/>
              </a:rPr>
              <a:t>Group selection is </a:t>
            </a:r>
            <a:r>
              <a:rPr lang="en-US" altLang="en-US" sz="2000" i="1" dirty="0">
                <a:solidFill>
                  <a:srgbClr val="C00000"/>
                </a:solidFill>
                <a:latin typeface="Cambria" panose="02040503050406030204" pitchFamily="18" charset="0"/>
              </a:rPr>
              <a:t>strong ignorable </a:t>
            </a:r>
            <a:r>
              <a:rPr lang="en-US" altLang="en-US" sz="2000" dirty="0">
                <a:latin typeface="Cambria" panose="02040503050406030204" pitchFamily="18" charset="0"/>
              </a:rPr>
              <a:t>conditional on </a:t>
            </a:r>
            <a:r>
              <a:rPr lang="en-US" altLang="en-US" sz="2000" i="1" dirty="0">
                <a:latin typeface="Cambria" panose="02040503050406030204" pitchFamily="18" charset="0"/>
              </a:rPr>
              <a:t>e</a:t>
            </a:r>
            <a:r>
              <a:rPr lang="en-US" altLang="en-US" sz="2000" dirty="0">
                <a:latin typeface="Cambria" panose="02040503050406030204" pitchFamily="18" charset="0"/>
              </a:rPr>
              <a:t>(</a:t>
            </a:r>
            <a:r>
              <a:rPr lang="en-US" altLang="en-US" sz="2000" b="1" i="1" dirty="0">
                <a:latin typeface="Cambria" panose="02040503050406030204" pitchFamily="18" charset="0"/>
              </a:rPr>
              <a:t>X</a:t>
            </a:r>
            <a:r>
              <a:rPr lang="en-US" altLang="en-US" sz="2000" dirty="0">
                <a:latin typeface="Cambria" panose="02040503050406030204" pitchFamily="18" charset="0"/>
              </a:rPr>
              <a:t>)  </a:t>
            </a:r>
          </a:p>
          <a:p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Substantial biases can be eliminated using PS </a:t>
            </a:r>
          </a:p>
          <a:p>
            <a:pPr lvl="1"/>
            <a:r>
              <a:rPr lang="en-US" altLang="en-US" sz="2000" dirty="0">
                <a:latin typeface="Cambria" panose="02040503050406030204" pitchFamily="18" charset="0"/>
              </a:rPr>
              <a:t>Rosenbaum &amp; Rubin (1983)</a:t>
            </a:r>
          </a:p>
          <a:p>
            <a:pPr lvl="1"/>
            <a:r>
              <a:rPr lang="en-US" altLang="en-US" sz="2000" dirty="0">
                <a:latin typeface="Cambria" panose="02040503050406030204" pitchFamily="18" charset="0"/>
              </a:rPr>
              <a:t>Matching, stratification, IPW, regression</a:t>
            </a:r>
          </a:p>
        </p:txBody>
      </p:sp>
    </p:spTree>
    <p:extLst>
      <p:ext uri="{BB962C8B-B14F-4D97-AF65-F5344CB8AC3E}">
        <p14:creationId xmlns:p14="http://schemas.microsoft.com/office/powerpoint/2010/main" val="377260305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3276600" y="4495799"/>
            <a:ext cx="2514600" cy="127174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71500" y="4505445"/>
            <a:ext cx="2514600" cy="127174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2" y="176213"/>
            <a:ext cx="8651875" cy="6953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FFC000"/>
                </a:solidFill>
                <a:latin typeface="Cambria" panose="02040503050406030204" pitchFamily="18" charset="0"/>
              </a:rPr>
              <a:t>Innovative Bayesian Methods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2438400"/>
            <a:ext cx="19812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en-US" sz="2400" b="1" dirty="0">
                <a:solidFill>
                  <a:srgbClr val="FFFF00"/>
                </a:solidFill>
                <a:latin typeface="Arial Narrow" pitchFamily="34" charset="0"/>
              </a:rPr>
              <a:t>Prior/External Data </a:t>
            </a:r>
          </a:p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599" y="2438400"/>
            <a:ext cx="1981198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400" b="1" dirty="0">
                <a:solidFill>
                  <a:srgbClr val="FFFF00"/>
                </a:solidFill>
                <a:latin typeface="Arial Narrow" pitchFamily="34" charset="0"/>
              </a:rPr>
              <a:t>Data from Current Study</a:t>
            </a:r>
          </a:p>
        </p:txBody>
      </p:sp>
      <p:sp>
        <p:nvSpPr>
          <p:cNvPr id="7" name="Rectangle 6"/>
          <p:cNvSpPr/>
          <p:nvPr/>
        </p:nvSpPr>
        <p:spPr>
          <a:xfrm>
            <a:off x="6438899" y="2438400"/>
            <a:ext cx="1866107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400" b="1" dirty="0">
                <a:solidFill>
                  <a:srgbClr val="FFFF00"/>
                </a:solidFill>
                <a:latin typeface="Arial Narrow" pitchFamily="34" charset="0"/>
              </a:rPr>
              <a:t>Integrated Analysis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2819400" y="2895600"/>
            <a:ext cx="685800" cy="0"/>
          </a:xfrm>
          <a:prstGeom prst="line">
            <a:avLst/>
          </a:prstGeom>
          <a:ln w="53975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857500" y="2933700"/>
            <a:ext cx="685800" cy="0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Line 32"/>
          <p:cNvSpPr>
            <a:spLocks noChangeShapeType="1"/>
          </p:cNvSpPr>
          <p:nvPr/>
        </p:nvSpPr>
        <p:spPr bwMode="auto">
          <a:xfrm>
            <a:off x="5715000" y="2895600"/>
            <a:ext cx="685800" cy="0"/>
          </a:xfrm>
          <a:prstGeom prst="line">
            <a:avLst/>
          </a:prstGeom>
          <a:noFill/>
          <a:ln w="1016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5800" y="4619746"/>
            <a:ext cx="2286000" cy="11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Exchangeable, Bias Adjustment</a:t>
            </a:r>
          </a:p>
          <a:p>
            <a:pPr algn="ctr">
              <a:defRPr/>
            </a:pP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defRPr/>
            </a:pPr>
            <a:endParaRPr lang="en-US" dirty="0"/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 flipV="1">
            <a:off x="1828800" y="3429000"/>
            <a:ext cx="1371600" cy="106680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 flipH="1" flipV="1">
            <a:off x="3276600" y="3429000"/>
            <a:ext cx="1219200" cy="106680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498" name="Rectangle 15"/>
          <p:cNvSpPr>
            <a:spLocks noChangeArrowheads="1"/>
          </p:cNvSpPr>
          <p:nvPr/>
        </p:nvSpPr>
        <p:spPr bwMode="auto">
          <a:xfrm>
            <a:off x="3390900" y="4577677"/>
            <a:ext cx="2438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Full, Partial,  Adaptive</a:t>
            </a:r>
          </a:p>
          <a:p>
            <a:pPr algn="ctr"/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Borrowing</a:t>
            </a:r>
          </a:p>
        </p:txBody>
      </p:sp>
      <p:sp>
        <p:nvSpPr>
          <p:cNvPr id="17" name="Arc 16"/>
          <p:cNvSpPr/>
          <p:nvPr/>
        </p:nvSpPr>
        <p:spPr bwMode="auto">
          <a:xfrm>
            <a:off x="1447800" y="1676400"/>
            <a:ext cx="3124200" cy="1295400"/>
          </a:xfrm>
          <a:prstGeom prst="arc">
            <a:avLst>
              <a:gd name="adj1" fmla="val 10777263"/>
              <a:gd name="adj2" fmla="val 0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 w="101600" cap="rnd" cmpd="sng" algn="ctr">
            <a:solidFill>
              <a:schemeClr val="accent5">
                <a:lumMod val="50000"/>
                <a:alpha val="82000"/>
              </a:schemeClr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524" name="Rectangle 15"/>
          <p:cNvSpPr>
            <a:spLocks noChangeArrowheads="1"/>
          </p:cNvSpPr>
          <p:nvPr/>
        </p:nvSpPr>
        <p:spPr bwMode="auto">
          <a:xfrm>
            <a:off x="1905000" y="17526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Similar</a:t>
            </a:r>
          </a:p>
        </p:txBody>
      </p:sp>
      <p:sp>
        <p:nvSpPr>
          <p:cNvPr id="18" name="Oval 17"/>
          <p:cNvSpPr/>
          <p:nvPr/>
        </p:nvSpPr>
        <p:spPr>
          <a:xfrm>
            <a:off x="6210300" y="4486157"/>
            <a:ext cx="2362200" cy="128138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 flipH="1" flipV="1">
            <a:off x="7361941" y="3497484"/>
            <a:ext cx="0" cy="998315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05" name="Rectangle 15"/>
          <p:cNvSpPr>
            <a:spLocks noChangeArrowheads="1"/>
          </p:cNvSpPr>
          <p:nvPr/>
        </p:nvSpPr>
        <p:spPr bwMode="auto">
          <a:xfrm>
            <a:off x="6558280" y="4587320"/>
            <a:ext cx="16662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200" b="1" dirty="0">
                <a:solidFill>
                  <a:srgbClr val="C00000"/>
                </a:solidFill>
                <a:latin typeface="Arial Narrow" pitchFamily="34" charset="0"/>
              </a:rPr>
              <a:t>Info Gained, Evidence Enhanced</a:t>
            </a:r>
          </a:p>
        </p:txBody>
      </p:sp>
    </p:spTree>
    <p:extLst>
      <p:ext uri="{BB962C8B-B14F-4D97-AF65-F5344CB8AC3E}">
        <p14:creationId xmlns:p14="http://schemas.microsoft.com/office/powerpoint/2010/main" val="427944320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2">
            <a:extLst>
              <a:ext uri="{FF2B5EF4-FFF2-40B4-BE49-F238E27FC236}">
                <a16:creationId xmlns="" xmlns:a16="http://schemas.microsoft.com/office/drawing/2014/main" id="{26CF10A1-9DE2-4512-9140-ABDBB82509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latin typeface="Cambria" panose="02040503050406030204" pitchFamily="18" charset="0"/>
              </a:rPr>
              <a:t>Page </a:t>
            </a:r>
            <a:r>
              <a:rPr lang="de-DE" altLang="en-US" sz="1000" b="0">
                <a:latin typeface="Cambria" panose="02040503050406030204" pitchFamily="18" charset="0"/>
                <a:sym typeface="Wingdings" panose="05000000000000000000" pitchFamily="2" charset="2"/>
              </a:rPr>
              <a:t></a:t>
            </a:r>
            <a:r>
              <a:rPr lang="de-DE" altLang="en-US" sz="1000" b="0">
                <a:latin typeface="Cambria" panose="02040503050406030204" pitchFamily="18" charset="0"/>
              </a:rPr>
              <a:t> </a:t>
            </a:r>
            <a:fld id="{682C5C23-4935-4F1E-BB79-21DE099AFE9F}" type="slidenum">
              <a:rPr lang="de-DE" altLang="en-US" sz="1000" b="0" smtClean="0">
                <a:latin typeface="Cambria" panose="020405030504060302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en-US" sz="1000" b="0">
              <a:latin typeface="Cambria" panose="02040503050406030204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8AF2B265-2F4E-4E3C-8AA9-829342B5C2F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4325" y="177800"/>
            <a:ext cx="8224838" cy="600075"/>
          </a:xfrm>
        </p:spPr>
        <p:txBody>
          <a:bodyPr anchor="t"/>
          <a:lstStyle/>
          <a:p>
            <a:r>
              <a:rPr lang="en-US" altLang="en-US" sz="3200" noProof="1">
                <a:solidFill>
                  <a:srgbClr val="FFC000"/>
                </a:solidFill>
                <a:latin typeface="Cambria" panose="02040503050406030204" pitchFamily="18" charset="0"/>
              </a:rPr>
              <a:t>Raise the Bar with D.E.A. Model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AC1FEB24-D608-4A90-BD00-CFF76B0CB3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4089599"/>
              </p:ext>
            </p:extLst>
          </p:nvPr>
        </p:nvGraphicFramePr>
        <p:xfrm>
          <a:off x="836676" y="1589484"/>
          <a:ext cx="7470648" cy="4669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="" xmlns:a16="http://schemas.microsoft.com/office/drawing/2014/main" id="{CA9DB3D5-0593-4784-A48D-AC4B8656149B}"/>
              </a:ext>
            </a:extLst>
          </p:cNvPr>
          <p:cNvSpPr/>
          <p:nvPr/>
        </p:nvSpPr>
        <p:spPr bwMode="auto">
          <a:xfrm>
            <a:off x="3698716" y="3246120"/>
            <a:ext cx="1746568" cy="1722120"/>
          </a:xfrm>
          <a:prstGeom prst="ellipse">
            <a:avLst/>
          </a:prstGeom>
          <a:solidFill>
            <a:srgbClr val="FFCE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Evidence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4F6674D0-D034-4200-BCC1-A025E1A75DC5}"/>
              </a:ext>
            </a:extLst>
          </p:cNvPr>
          <p:cNvSpPr/>
          <p:nvPr/>
        </p:nvSpPr>
        <p:spPr bwMode="auto">
          <a:xfrm>
            <a:off x="1869440" y="5400040"/>
            <a:ext cx="873760" cy="411480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12F973-C0EE-48E8-83F0-DF75CCC6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noProof="1">
                <a:solidFill>
                  <a:srgbClr val="FFC000"/>
                </a:solidFill>
                <a:latin typeface="Cambria" panose="02040503050406030204" pitchFamily="18" charset="0"/>
              </a:rPr>
              <a:t>PSA Procedure Details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F72B1EC-9E50-45DA-B7C3-E186719E28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Wingdings" panose="05000000000000000000" pitchFamily="2" charset="2"/>
              </a:rPr>
              <a:t></a:t>
            </a:r>
            <a:r>
              <a:rPr lang="de-DE" altLang="en-US"/>
              <a:t> </a:t>
            </a:r>
            <a:fld id="{D89F0C53-8D97-460D-8D7F-6B31EFF9D947}" type="slidenum">
              <a:rPr lang="de-DE" altLang="en-US" smtClean="0"/>
              <a:pPr>
                <a:defRPr/>
              </a:pPr>
              <a:t>15</a:t>
            </a:fld>
            <a:endParaRPr lang="de-DE" altLang="en-US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="" xmlns:a16="http://schemas.microsoft.com/office/drawing/2014/main" id="{2BA56B0D-7582-4505-B380-DEF54B6D4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554344"/>
            <a:ext cx="80962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44408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27" y="36913"/>
            <a:ext cx="8326120" cy="941832"/>
          </a:xfrm>
        </p:spPr>
        <p:txBody>
          <a:bodyPr/>
          <a:lstStyle/>
          <a:p>
            <a:r>
              <a:rPr lang="en-US" sz="3200" b="1" dirty="0">
                <a:solidFill>
                  <a:srgbClr val="FFC000"/>
                </a:solidFill>
                <a:latin typeface="Cambria" panose="02040503050406030204" pitchFamily="18" charset="0"/>
              </a:rPr>
              <a:t>Hypothetical Example with</a:t>
            </a:r>
            <a:r>
              <a:rPr lang="en-US" sz="3200" dirty="0">
                <a:solidFill>
                  <a:srgbClr val="FFC000"/>
                </a:solidFill>
                <a:latin typeface="Cambria" panose="02040503050406030204" pitchFamily="18" charset="0"/>
              </a:rPr>
              <a:t> Real-World Data</a:t>
            </a:r>
            <a:endParaRPr lang="en-US" sz="32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9476" y="1077844"/>
            <a:ext cx="8534400" cy="136905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medical device seeking label expansion to new patient population: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 (A) in cohort study compared to control device (B) from registry data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Two-stage design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propensity score analysis will be reviewed with FDA prior to analyzing the outcomes and submitting PMA-S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6130059"/>
            <a:ext cx="6172200" cy="534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i="1" dirty="0">
                <a:solidFill>
                  <a:schemeClr val="tx1">
                    <a:lumMod val="50000"/>
                  </a:schemeClr>
                </a:solidFill>
              </a:rPr>
              <a:t>* Yue, L. et al., 2014 Journal of </a:t>
            </a:r>
            <a:r>
              <a:rPr lang="en-US" sz="1000" b="1" i="1" dirty="0" err="1">
                <a:solidFill>
                  <a:schemeClr val="tx1">
                    <a:lumMod val="50000"/>
                  </a:schemeClr>
                </a:solidFill>
              </a:rPr>
              <a:t>Biopharm</a:t>
            </a:r>
            <a:r>
              <a:rPr lang="en-US" sz="1000" b="1" i="1" dirty="0">
                <a:solidFill>
                  <a:schemeClr val="tx1">
                    <a:lumMod val="50000"/>
                  </a:schemeClr>
                </a:solidFill>
              </a:rPr>
              <a:t> Stat 24: 994-1010;</a:t>
            </a:r>
          </a:p>
          <a:p>
            <a:pPr marL="0" indent="0">
              <a:buNone/>
            </a:pPr>
            <a:r>
              <a:rPr lang="en-US" sz="1000" b="1" i="1" dirty="0">
                <a:solidFill>
                  <a:schemeClr val="tx1">
                    <a:lumMod val="50000"/>
                  </a:schemeClr>
                </a:solidFill>
              </a:rPr>
              <a:t>  Yue, L. 2015 FDA-</a:t>
            </a:r>
            <a:r>
              <a:rPr lang="en-US" sz="1000" b="1" i="1" dirty="0" err="1">
                <a:solidFill>
                  <a:schemeClr val="tx1">
                    <a:lumMod val="50000"/>
                  </a:schemeClr>
                </a:solidFill>
              </a:rPr>
              <a:t>AdvaMed</a:t>
            </a:r>
            <a:r>
              <a:rPr lang="en-US" sz="1000" b="1" i="1" dirty="0">
                <a:solidFill>
                  <a:schemeClr val="tx1">
                    <a:lumMod val="50000"/>
                  </a:schemeClr>
                </a:solidFill>
              </a:rPr>
              <a:t>/MTLI Statistics Workshop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465155"/>
              </p:ext>
            </p:extLst>
          </p:nvPr>
        </p:nvGraphicFramePr>
        <p:xfrm>
          <a:off x="758952" y="2590800"/>
          <a:ext cx="7775448" cy="1243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777">
                  <a:extLst>
                    <a:ext uri="{9D8B030D-6E8A-4147-A177-3AD203B41FA5}">
                      <a16:colId xmlns="" xmlns:a16="http://schemas.microsoft.com/office/drawing/2014/main" val="4135456000"/>
                    </a:ext>
                  </a:extLst>
                </a:gridCol>
                <a:gridCol w="1674500">
                  <a:extLst>
                    <a:ext uri="{9D8B030D-6E8A-4147-A177-3AD203B41FA5}">
                      <a16:colId xmlns="" xmlns:a16="http://schemas.microsoft.com/office/drawing/2014/main" val="3623781359"/>
                    </a:ext>
                  </a:extLst>
                </a:gridCol>
                <a:gridCol w="1575513">
                  <a:extLst>
                    <a:ext uri="{9D8B030D-6E8A-4147-A177-3AD203B41FA5}">
                      <a16:colId xmlns="" xmlns:a16="http://schemas.microsoft.com/office/drawing/2014/main" val="3989157337"/>
                    </a:ext>
                  </a:extLst>
                </a:gridCol>
                <a:gridCol w="1638897">
                  <a:extLst>
                    <a:ext uri="{9D8B030D-6E8A-4147-A177-3AD203B41FA5}">
                      <a16:colId xmlns="" xmlns:a16="http://schemas.microsoft.com/office/drawing/2014/main" val="2008013006"/>
                    </a:ext>
                  </a:extLst>
                </a:gridCol>
                <a:gridCol w="828761">
                  <a:extLst>
                    <a:ext uri="{9D8B030D-6E8A-4147-A177-3AD203B41FA5}">
                      <a16:colId xmlns="" xmlns:a16="http://schemas.microsoft.com/office/drawing/2014/main" val="413094665"/>
                    </a:ext>
                  </a:extLst>
                </a:gridCol>
              </a:tblGrid>
              <a:tr h="60511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Communicated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</a:rPr>
                        <a:t> to FDA in March Pre-Sub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Available in 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200" baseline="0" dirty="0">
                          <a:solidFill>
                            <a:srgbClr val="000000"/>
                          </a:solidFill>
                        </a:rPr>
                        <a:t> June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Available in 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December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Power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="" xmlns:a16="http://schemas.microsoft.com/office/drawing/2014/main" val="6240110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Device A Cohort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≥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200" b="1" baseline="0" dirty="0">
                          <a:solidFill>
                            <a:srgbClr val="000000"/>
                          </a:solidFill>
                        </a:rPr>
                        <a:t>200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186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218</a:t>
                      </a:r>
                    </a:p>
                  </a:txBody>
                  <a:tcPr marL="109728" marR="109728" marT="54864" marB="5486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&gt;90%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="" xmlns:a16="http://schemas.microsoft.com/office/drawing/2014/main" val="4023617919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Control Device Cohort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≥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200" b="1" baseline="0" dirty="0">
                          <a:solidFill>
                            <a:srgbClr val="000000"/>
                          </a:solidFill>
                        </a:rPr>
                        <a:t>250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210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265</a:t>
                      </a:r>
                    </a:p>
                  </a:txBody>
                  <a:tcPr marL="109728" marR="109728" marT="54864" marB="54864" anchor="ctr"/>
                </a:tc>
                <a:tc vMerge="1">
                  <a:txBody>
                    <a:bodyPr/>
                    <a:lstStyle/>
                    <a:p>
                      <a:pPr marL="0" marR="0" indent="0" algn="l" defTabSz="5483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="" xmlns:a16="http://schemas.microsoft.com/office/drawing/2014/main" val="3205591039"/>
                  </a:ext>
                </a:extLst>
              </a:tr>
            </a:tbl>
          </a:graphicData>
        </a:graphic>
      </p:graphicFrame>
      <p:sp>
        <p:nvSpPr>
          <p:cNvPr id="10" name="Rounded Rectangle 2"/>
          <p:cNvSpPr/>
          <p:nvPr/>
        </p:nvSpPr>
        <p:spPr>
          <a:xfrm>
            <a:off x="1295400" y="3962400"/>
            <a:ext cx="1965960" cy="851498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b="1" dirty="0"/>
              <a:t>Device A Cohort form Global Study</a:t>
            </a:r>
          </a:p>
          <a:p>
            <a:pPr algn="ctr"/>
            <a:r>
              <a:rPr lang="en-US" sz="1400" dirty="0"/>
              <a:t>(</a:t>
            </a:r>
            <a:r>
              <a:rPr lang="en-US" sz="1400" dirty="0">
                <a:latin typeface="Calibri"/>
                <a:cs typeface="Calibri"/>
              </a:rPr>
              <a:t>≥ 200 subjects)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3657600" y="3962400"/>
            <a:ext cx="2164370" cy="851498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b="1" dirty="0"/>
              <a:t>Control Comparator from Registry</a:t>
            </a:r>
          </a:p>
          <a:p>
            <a:pPr algn="ctr"/>
            <a:r>
              <a:rPr lang="en-US" sz="1400" dirty="0"/>
              <a:t>(</a:t>
            </a:r>
            <a:r>
              <a:rPr lang="en-US" sz="1400" dirty="0">
                <a:latin typeface="Calibri"/>
                <a:cs typeface="Calibri"/>
              </a:rPr>
              <a:t>≥ 250 subjects)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4161076"/>
            <a:ext cx="457200" cy="29980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ts val="1900"/>
              </a:lnSpc>
            </a:pPr>
            <a:r>
              <a:rPr lang="en-US" sz="1600" dirty="0">
                <a:latin typeface="Effra"/>
                <a:cs typeface="Effra"/>
              </a:rPr>
              <a:t>vs.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3694" y="4983018"/>
            <a:ext cx="3443565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900"/>
              </a:lnSpc>
            </a:pPr>
            <a:r>
              <a:rPr lang="en-US" sz="1600" dirty="0">
                <a:latin typeface="Effra"/>
                <a:cs typeface="Effra"/>
              </a:rPr>
              <a:t>Stage 1 – Propensity score analysis</a:t>
            </a:r>
          </a:p>
          <a:p>
            <a:pPr algn="ctr">
              <a:lnSpc>
                <a:spcPts val="1900"/>
              </a:lnSpc>
            </a:pPr>
            <a:endParaRPr lang="en-US" sz="1600" dirty="0">
              <a:latin typeface="Effra"/>
              <a:cs typeface="Effra"/>
            </a:endParaRPr>
          </a:p>
          <a:p>
            <a:pPr algn="ctr">
              <a:lnSpc>
                <a:spcPts val="1900"/>
              </a:lnSpc>
            </a:pPr>
            <a:r>
              <a:rPr lang="en-US" sz="1600" dirty="0">
                <a:latin typeface="Effra"/>
                <a:cs typeface="Effra"/>
              </a:rPr>
              <a:t>Stage 2 – Clinical endpoint analysis </a:t>
            </a:r>
          </a:p>
        </p:txBody>
      </p:sp>
      <p:cxnSp>
        <p:nvCxnSpPr>
          <p:cNvPr id="14" name="Straight Arrow Connector 13"/>
          <p:cNvCxnSpPr>
            <a:stCxn id="15" idx="1"/>
          </p:cNvCxnSpPr>
          <p:nvPr/>
        </p:nvCxnSpPr>
        <p:spPr>
          <a:xfrm flipH="1" flipV="1">
            <a:off x="5182695" y="5471931"/>
            <a:ext cx="945170" cy="1"/>
          </a:xfrm>
          <a:prstGeom prst="straightConnector1">
            <a:avLst/>
          </a:prstGeom>
          <a:ln w="28575" cap="sq">
            <a:solidFill>
              <a:srgbClr val="00B05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27865" y="5064608"/>
            <a:ext cx="2177935" cy="81464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900"/>
              </a:lnSpc>
            </a:pPr>
            <a:r>
              <a:rPr lang="en-US" sz="1400" i="1" dirty="0">
                <a:solidFill>
                  <a:srgbClr val="00B050"/>
                </a:solidFill>
                <a:latin typeface="Effra"/>
                <a:cs typeface="Effra"/>
              </a:rPr>
              <a:t>FDA </a:t>
            </a:r>
            <a:br>
              <a:rPr lang="en-US" sz="1400" i="1" dirty="0">
                <a:solidFill>
                  <a:srgbClr val="00B050"/>
                </a:solidFill>
                <a:latin typeface="Effra"/>
                <a:cs typeface="Effra"/>
              </a:rPr>
            </a:br>
            <a:r>
              <a:rPr lang="en-US" sz="1400" i="1" dirty="0">
                <a:solidFill>
                  <a:srgbClr val="00B050"/>
                </a:solidFill>
                <a:latin typeface="Effra"/>
                <a:cs typeface="Effra"/>
              </a:rPr>
              <a:t>review/input/approval</a:t>
            </a:r>
          </a:p>
        </p:txBody>
      </p:sp>
      <p:pic>
        <p:nvPicPr>
          <p:cNvPr id="16" name="Picture 7" descr="C:\Users\hasenm1\AppData\Local\Microsoft\Windows\Temporary Internet Files\Content.IE5\VM11JGYY\checkmark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95" y="4953000"/>
            <a:ext cx="417066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hasenm1\AppData\Local\Microsoft\Windows\Temporary Internet Files\Content.IE5\VM11JGYY\checkmark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95" y="5462660"/>
            <a:ext cx="417066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98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ußzeilenplatzhalter 2">
            <a:extLst>
              <a:ext uri="{FF2B5EF4-FFF2-40B4-BE49-F238E27FC236}">
                <a16:creationId xmlns="" xmlns:a16="http://schemas.microsoft.com/office/drawing/2014/main" id="{D00B2B9D-B066-44D4-B9FC-8D6AFED16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latin typeface="Cambria" panose="02040503050406030204" pitchFamily="18" charset="0"/>
              </a:rPr>
              <a:t>Page </a:t>
            </a:r>
            <a:r>
              <a:rPr lang="de-DE" altLang="en-US" sz="1000" b="0">
                <a:latin typeface="Cambria" panose="02040503050406030204" pitchFamily="18" charset="0"/>
                <a:sym typeface="Wingdings" panose="05000000000000000000" pitchFamily="2" charset="2"/>
              </a:rPr>
              <a:t></a:t>
            </a:r>
            <a:r>
              <a:rPr lang="de-DE" altLang="en-US" sz="1000" b="0">
                <a:latin typeface="Cambria" panose="02040503050406030204" pitchFamily="18" charset="0"/>
              </a:rPr>
              <a:t> </a:t>
            </a:r>
            <a:fld id="{D18414C3-F707-4F42-8AA2-CDA2A88F6495}" type="slidenum">
              <a:rPr lang="de-DE" altLang="en-US" sz="1000" b="0" smtClean="0">
                <a:latin typeface="Cambria" panose="020405030504060302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en-US" sz="1000" b="0">
              <a:latin typeface="Cambria" panose="020405030504060302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="" xmlns:a16="http://schemas.microsoft.com/office/drawing/2014/main" id="{D62A06AD-F5EC-452C-B23B-0C3E44342C2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4325" y="177800"/>
            <a:ext cx="8224838" cy="600075"/>
          </a:xfrm>
        </p:spPr>
        <p:txBody>
          <a:bodyPr anchor="t"/>
          <a:lstStyle/>
          <a:p>
            <a:r>
              <a:rPr lang="en-US" altLang="en-US" sz="3200" noProof="1">
                <a:solidFill>
                  <a:srgbClr val="FFC000"/>
                </a:solidFill>
                <a:latin typeface="Cambria" panose="02040503050406030204" pitchFamily="18" charset="0"/>
              </a:rPr>
              <a:t>Propensity Score Design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51592A3-7CFE-4DF5-9E30-0EF45828E801}"/>
              </a:ext>
            </a:extLst>
          </p:cNvPr>
          <p:cNvSpPr/>
          <p:nvPr/>
        </p:nvSpPr>
        <p:spPr>
          <a:xfrm>
            <a:off x="345188" y="1305341"/>
            <a:ext cx="8193975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</a:rPr>
              <a:t>Propensity score was calculated from each patient using 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logistic regression </a:t>
            </a:r>
            <a:r>
              <a:rPr lang="en-US" dirty="0">
                <a:latin typeface="Cambria" panose="02040503050406030204" pitchFamily="18" charset="0"/>
              </a:rPr>
              <a:t>with treatment group as the outcome and 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20 clinically relevant baseline characteristics </a:t>
            </a:r>
            <a:r>
              <a:rPr lang="en-US" dirty="0">
                <a:latin typeface="Cambria" panose="02040503050406030204" pitchFamily="18" charset="0"/>
              </a:rPr>
              <a:t>as the independent variables.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</a:rPr>
              <a:t>Patients were then categorized into quintiles based on these propensity scores. Within each quintile, there were at least 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5 patients </a:t>
            </a:r>
            <a:r>
              <a:rPr lang="en-US" dirty="0">
                <a:latin typeface="Cambria" panose="02040503050406030204" pitchFamily="18" charset="0"/>
              </a:rPr>
              <a:t>from each treatment group, and overall there is 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adequate overlap between treatments across the quintiles</a:t>
            </a:r>
            <a:r>
              <a:rPr lang="en-US" dirty="0">
                <a:latin typeface="Cambria" panose="02040503050406030204" pitchFamily="18" charset="0"/>
              </a:rPr>
              <a:t>. Further, for all 20 baseline characteristics, the propensity-adjusted comparison between treatment groups yielded a 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p-value &gt; 0.50</a:t>
            </a:r>
            <a:r>
              <a:rPr lang="en-US" dirty="0">
                <a:latin typeface="Cambria" panose="02040503050406030204" pitchFamily="18" charset="0"/>
              </a:rPr>
              <a:t>, supporting the adequacy of the propensity stratification.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Sufficient overlap was achieved </a:t>
            </a:r>
            <a:r>
              <a:rPr lang="en-US" dirty="0">
                <a:latin typeface="Cambria" panose="02040503050406030204" pitchFamily="18" charset="0"/>
              </a:rPr>
              <a:t>between treatments with respect to the distribution of propensity scores.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</a:rPr>
              <a:t>The 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propensity scores and resulting quintiles </a:t>
            </a:r>
            <a:r>
              <a:rPr lang="en-US" dirty="0">
                <a:latin typeface="Cambria" panose="02040503050406030204" pitchFamily="18" charset="0"/>
              </a:rPr>
              <a:t>created from these scores are adequate as a stratification factor to be used in the future analysis.</a:t>
            </a:r>
          </a:p>
        </p:txBody>
      </p:sp>
    </p:spTree>
    <p:extLst>
      <p:ext uri="{BB962C8B-B14F-4D97-AF65-F5344CB8AC3E}">
        <p14:creationId xmlns:p14="http://schemas.microsoft.com/office/powerpoint/2010/main" val="209680371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888B9C0-BD83-4CC7-944D-A1DD51B7F0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Wingdings" panose="05000000000000000000" pitchFamily="2" charset="2"/>
              </a:rPr>
              <a:t></a:t>
            </a:r>
            <a:r>
              <a:rPr lang="de-DE" altLang="en-US"/>
              <a:t> </a:t>
            </a:r>
            <a:fld id="{D89F0C53-8D97-460D-8D7F-6B31EFF9D947}" type="slidenum">
              <a:rPr lang="de-DE" altLang="en-US" smtClean="0"/>
              <a:pPr>
                <a:defRPr/>
              </a:pPr>
              <a:t>18</a:t>
            </a:fld>
            <a:endParaRPr lang="de-DE" altLang="en-US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82289F5-615B-4B6B-B543-630147756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85" y="201612"/>
            <a:ext cx="5540375" cy="600075"/>
          </a:xfrm>
        </p:spPr>
        <p:txBody>
          <a:bodyPr/>
          <a:lstStyle/>
          <a:p>
            <a:r>
              <a:rPr lang="en-US" sz="3200" dirty="0">
                <a:solidFill>
                  <a:srgbClr val="FFCE33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Propensity Score Analysis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5F9AD8A-F249-4DE9-A4D3-27BA2511C046}"/>
              </a:ext>
            </a:extLst>
          </p:cNvPr>
          <p:cNvSpPr/>
          <p:nvPr/>
        </p:nvSpPr>
        <p:spPr>
          <a:xfrm>
            <a:off x="631596" y="5393560"/>
            <a:ext cx="831401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793" indent="-23679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Overall, very good overlap between the two treatments with respect to the distribution of propensity scores, supporting the adequacy of the propensity stratification </a:t>
            </a:r>
          </a:p>
          <a:p>
            <a:pPr marL="236793" indent="-23679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The propensity scores and resulting quintiles created from these scores are adequate as a stratification factor to be used in the future analysis on clinical outcomes evaluation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68E181F5-046C-45BB-9A0A-F8D57F2AE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470959"/>
              </p:ext>
            </p:extLst>
          </p:nvPr>
        </p:nvGraphicFramePr>
        <p:xfrm>
          <a:off x="768530" y="1264202"/>
          <a:ext cx="7649606" cy="4143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3219">
                  <a:extLst>
                    <a:ext uri="{9D8B030D-6E8A-4147-A177-3AD203B41FA5}">
                      <a16:colId xmlns="" xmlns:a16="http://schemas.microsoft.com/office/drawing/2014/main" val="2220570784"/>
                    </a:ext>
                  </a:extLst>
                </a:gridCol>
                <a:gridCol w="1375060">
                  <a:extLst>
                    <a:ext uri="{9D8B030D-6E8A-4147-A177-3AD203B41FA5}">
                      <a16:colId xmlns="" xmlns:a16="http://schemas.microsoft.com/office/drawing/2014/main" val="3184423659"/>
                    </a:ext>
                  </a:extLst>
                </a:gridCol>
                <a:gridCol w="1281609">
                  <a:extLst>
                    <a:ext uri="{9D8B030D-6E8A-4147-A177-3AD203B41FA5}">
                      <a16:colId xmlns="" xmlns:a16="http://schemas.microsoft.com/office/drawing/2014/main" val="2108092059"/>
                    </a:ext>
                  </a:extLst>
                </a:gridCol>
                <a:gridCol w="1201509">
                  <a:extLst>
                    <a:ext uri="{9D8B030D-6E8A-4147-A177-3AD203B41FA5}">
                      <a16:colId xmlns="" xmlns:a16="http://schemas.microsoft.com/office/drawing/2014/main" val="2422832606"/>
                    </a:ext>
                  </a:extLst>
                </a:gridCol>
                <a:gridCol w="1228209">
                  <a:extLst>
                    <a:ext uri="{9D8B030D-6E8A-4147-A177-3AD203B41FA5}">
                      <a16:colId xmlns="" xmlns:a16="http://schemas.microsoft.com/office/drawing/2014/main" val="1880992991"/>
                    </a:ext>
                  </a:extLst>
                </a:gridCol>
              </a:tblGrid>
              <a:tr h="3999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Covariate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Device A 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(n=200)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Control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(n=250)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Unadjusted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P-value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PS Adjusted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P-value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4032479139"/>
                  </a:ext>
                </a:extLst>
              </a:tr>
              <a:tr h="18418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Age (yr)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67.0 (9.8)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67.2 (11.2)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0.840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0.878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831450117"/>
                  </a:ext>
                </a:extLst>
              </a:tr>
              <a:tr h="18418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Gender (Male)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120 (60%)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82 (33%)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&lt;0.001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0.712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97698852"/>
                  </a:ext>
                </a:extLst>
              </a:tr>
              <a:tr h="18418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BMI (kg/m</a:t>
                      </a:r>
                      <a:r>
                        <a:rPr lang="en-US" sz="1100" kern="1200" baseline="30000">
                          <a:effectLst/>
                        </a:rPr>
                        <a:t>2</a:t>
                      </a:r>
                      <a:r>
                        <a:rPr lang="en-US" sz="1100" kern="12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26.5 (4.6)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27.4 (6.5)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&lt;0.001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0.735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2124073338"/>
                  </a:ext>
                </a:extLst>
              </a:tr>
              <a:tr h="18418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Region (US)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110 (55%)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150 (60%)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0.332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0.886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96560073"/>
                  </a:ext>
                </a:extLst>
              </a:tr>
              <a:tr h="18418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Index Score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0.66 (0.25)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0.70 (0.32)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0.137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0.832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3814435487"/>
                  </a:ext>
                </a:extLst>
              </a:tr>
              <a:tr h="18418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Hypertension (%)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138 (69%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185 (74%)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0.287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0.976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53627581"/>
                  </a:ext>
                </a:extLst>
              </a:tr>
              <a:tr h="18418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Diabetic (%)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62 (31%)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83 (33%)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0.693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0.932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4172034889"/>
                  </a:ext>
                </a:extLst>
              </a:tr>
              <a:tr h="18418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Insulin-Dependent Diabetic (%)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30 (15%)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58 (23%)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0.039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0.798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881265983"/>
                  </a:ext>
                </a:extLst>
              </a:tr>
              <a:tr h="18418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Dialysis (%)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10 (5%)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18 (7%)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0.445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0.662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833745560"/>
                  </a:ext>
                </a:extLst>
              </a:tr>
              <a:tr h="18418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CAD (%)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40 (20%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70 (28%)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0.064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0.941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590686915"/>
                  </a:ext>
                </a:extLst>
              </a:tr>
              <a:tr h="18418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Smoker (%)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66 (33%)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88 (35%)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0.697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0.912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774252883"/>
                  </a:ext>
                </a:extLst>
              </a:tr>
              <a:tr h="18418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Previous Amputation (%)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12 (6%)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18 (7%)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0.751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0.879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4031852043"/>
                  </a:ext>
                </a:extLst>
              </a:tr>
              <a:tr h="18418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Renal Insufficiency (%)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16 (8%)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25 (10%)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0.570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0.985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717922833"/>
                  </a:ext>
                </a:extLst>
              </a:tr>
              <a:tr h="18418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Lesion Length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20.0 (12.0)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18.0 (11.2)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0.070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0.977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667679640"/>
                  </a:ext>
                </a:extLst>
              </a:tr>
              <a:tr h="18418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Total Occlusion (%)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76 (38%)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128 (51%)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0.007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0.955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2796300365"/>
                  </a:ext>
                </a:extLst>
              </a:tr>
              <a:tr h="18418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Occluded Lesion Length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8.5 (12.2)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9.3 (11.6)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0.480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0.920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57437391"/>
                  </a:ext>
                </a:extLst>
              </a:tr>
              <a:tr h="18418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Pre-Op Aspirin (%)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166 (83%)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188 (75%)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0.059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0.589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913692294"/>
                  </a:ext>
                </a:extLst>
              </a:tr>
              <a:tr h="18418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Claudication (%)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152 (76%)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213 (85%)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0.711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677240995"/>
                  </a:ext>
                </a:extLst>
              </a:tr>
              <a:tr h="18418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SFA (%)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122 (61%)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193 (77%)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&lt;0.001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0.673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881876638"/>
                  </a:ext>
                </a:extLst>
              </a:tr>
              <a:tr h="18418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Provisional Stent (%)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32 (16%)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83 (33%)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&lt;0.001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0.781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976307424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="" xmlns:a16="http://schemas.microsoft.com/office/drawing/2014/main" id="{D7E62021-5C14-45DB-94F3-96C672A8EC6C}"/>
              </a:ext>
            </a:extLst>
          </p:cNvPr>
          <p:cNvSpPr/>
          <p:nvPr/>
        </p:nvSpPr>
        <p:spPr bwMode="auto">
          <a:xfrm>
            <a:off x="7326193" y="1447321"/>
            <a:ext cx="955040" cy="3960377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3973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FE11E4-EB1B-4260-AFDF-12B05898A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201612"/>
            <a:ext cx="7925684" cy="600075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Primary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4E479E-756F-4925-AB77-8AABEC3603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Wingdings" panose="05000000000000000000" pitchFamily="2" charset="2"/>
              </a:rPr>
              <a:t></a:t>
            </a:r>
            <a:r>
              <a:rPr lang="de-DE" altLang="en-US"/>
              <a:t> </a:t>
            </a:r>
            <a:fld id="{23B6E5C1-F4D3-4588-B2F7-C4DE32F44760}" type="slidenum">
              <a:rPr lang="de-DE" altLang="en-US" smtClean="0"/>
              <a:pPr>
                <a:defRPr/>
              </a:pPr>
              <a:t>19</a:t>
            </a:fld>
            <a:endParaRPr lang="de-DE" alt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AC1C43D-8966-436E-8DF1-7C9DF9346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6" t="8874" r="4251" b="4414"/>
          <a:stretch/>
        </p:blipFill>
        <p:spPr>
          <a:xfrm>
            <a:off x="329939" y="1392614"/>
            <a:ext cx="8135331" cy="4790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0EC350F-AAD4-422A-A44F-0ECF4BBEC7D5}"/>
              </a:ext>
            </a:extLst>
          </p:cNvPr>
          <p:cNvSpPr txBox="1"/>
          <p:nvPr/>
        </p:nvSpPr>
        <p:spPr>
          <a:xfrm>
            <a:off x="7202078" y="2714919"/>
            <a:ext cx="829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 &lt; 0.0001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A06D212-4743-4A87-B3FB-07E35F5018A1}"/>
              </a:ext>
            </a:extLst>
          </p:cNvPr>
          <p:cNvSpPr txBox="1"/>
          <p:nvPr/>
        </p:nvSpPr>
        <p:spPr>
          <a:xfrm>
            <a:off x="4922362" y="3482102"/>
            <a:ext cx="2185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PS-Adjusted HR=0.35 (0.22, 0.55)</a:t>
            </a:r>
          </a:p>
        </p:txBody>
      </p:sp>
    </p:spTree>
    <p:extLst>
      <p:ext uri="{BB962C8B-B14F-4D97-AF65-F5344CB8AC3E}">
        <p14:creationId xmlns:p14="http://schemas.microsoft.com/office/powerpoint/2010/main" val="22820731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14500"/>
            <a:ext cx="7239000" cy="31432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Zengri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 Wang, PhD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radeGothic" pitchFamily="2" charset="0"/>
            </a:endParaRPr>
          </a:p>
          <a:p>
            <a:pPr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 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Disclosure: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mployee of Medtronic plc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radeGothic" pitchFamily="2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TradeGothic" pitchFamily="2" charset="0"/>
              </a:rPr>
              <a:t>Disclosure</a:t>
            </a:r>
            <a:endParaRPr lang="en-US" sz="2000" dirty="0">
              <a:solidFill>
                <a:schemeClr val="bg1"/>
              </a:solidFill>
              <a:latin typeface="TradeGot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01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77BFB1-4EF7-4246-A8EA-89B74101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201612"/>
            <a:ext cx="7590155" cy="600075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latin typeface="Cambria" panose="02040503050406030204" pitchFamily="18" charset="0"/>
              </a:rPr>
              <a:t>Publication for Regulatory Submission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F44EDD5-8D38-401A-BEB2-40D508F6F4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Wingdings" panose="05000000000000000000" pitchFamily="2" charset="2"/>
              </a:rPr>
              <a:t></a:t>
            </a:r>
            <a:r>
              <a:rPr lang="de-DE" altLang="en-US"/>
              <a:t> </a:t>
            </a:r>
            <a:fld id="{D89F0C53-8D97-460D-8D7F-6B31EFF9D947}" type="slidenum">
              <a:rPr lang="de-DE" altLang="en-US" smtClean="0"/>
              <a:pPr>
                <a:defRPr/>
              </a:pPr>
              <a:t>20</a:t>
            </a:fld>
            <a:endParaRPr lang="de-DE" alt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44CDD40-78E2-4AA1-98DC-C3B50A13DF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77" t="26790" r="43889" b="6444"/>
          <a:stretch/>
        </p:blipFill>
        <p:spPr>
          <a:xfrm>
            <a:off x="111455" y="1295798"/>
            <a:ext cx="4196520" cy="51129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E322ECE-1717-4158-9728-CDCAB105F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975" y="1295799"/>
            <a:ext cx="4543793" cy="511293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2249577D-FD40-4042-8F09-365407E2490C}"/>
              </a:ext>
            </a:extLst>
          </p:cNvPr>
          <p:cNvSpPr/>
          <p:nvPr/>
        </p:nvSpPr>
        <p:spPr bwMode="auto">
          <a:xfrm>
            <a:off x="6410228" y="4440026"/>
            <a:ext cx="1998482" cy="631594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AE7BAC04-05D4-40D1-91BA-E1AB70FB90B0}"/>
              </a:ext>
            </a:extLst>
          </p:cNvPr>
          <p:cNvSpPr/>
          <p:nvPr/>
        </p:nvSpPr>
        <p:spPr bwMode="auto">
          <a:xfrm>
            <a:off x="2243579" y="4562572"/>
            <a:ext cx="1588054" cy="650451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6061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ußzeilenplatzhalter 2">
            <a:extLst>
              <a:ext uri="{FF2B5EF4-FFF2-40B4-BE49-F238E27FC236}">
                <a16:creationId xmlns="" xmlns:a16="http://schemas.microsoft.com/office/drawing/2014/main" id="{64C1C792-983A-41B8-A0F4-E29AACA48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latin typeface="Cambria" panose="02040503050406030204" pitchFamily="18" charset="0"/>
              </a:rPr>
              <a:t>Page </a:t>
            </a:r>
            <a:r>
              <a:rPr lang="de-DE" altLang="en-US" sz="1000" b="0">
                <a:latin typeface="Cambria" panose="02040503050406030204" pitchFamily="18" charset="0"/>
                <a:sym typeface="Wingdings" panose="05000000000000000000" pitchFamily="2" charset="2"/>
              </a:rPr>
              <a:t></a:t>
            </a:r>
            <a:r>
              <a:rPr lang="de-DE" altLang="en-US" sz="1000" b="0">
                <a:latin typeface="Cambria" panose="02040503050406030204" pitchFamily="18" charset="0"/>
              </a:rPr>
              <a:t> </a:t>
            </a:r>
            <a:fld id="{130CB471-42A8-4412-A2CB-27054A280987}" type="slidenum">
              <a:rPr lang="de-DE" altLang="en-US" sz="1000" b="0" smtClean="0">
                <a:latin typeface="Cambria" panose="020405030504060302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DE" altLang="en-US" sz="1000" b="0">
              <a:latin typeface="Cambria" panose="020405030504060302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="" xmlns:a16="http://schemas.microsoft.com/office/drawing/2014/main" id="{9E0F9D5A-8B4E-42A0-8A5C-B76BCF4B03A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177800"/>
            <a:ext cx="8307388" cy="600075"/>
          </a:xfrm>
        </p:spPr>
        <p:txBody>
          <a:bodyPr anchor="t"/>
          <a:lstStyle/>
          <a:p>
            <a:r>
              <a:rPr lang="en-US" altLang="en-US" sz="3200" noProof="1">
                <a:solidFill>
                  <a:srgbClr val="FFC000"/>
                </a:solidFill>
                <a:latin typeface="Cambria" panose="02040503050406030204" pitchFamily="18" charset="0"/>
              </a:rPr>
              <a:t>Brief Summary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="" xmlns:a16="http://schemas.microsoft.com/office/drawing/2014/main" id="{3D016D91-04A8-44F2-966F-29AC836E37F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5613" y="1485900"/>
            <a:ext cx="7931150" cy="4705350"/>
          </a:xfrm>
        </p:spPr>
        <p:txBody>
          <a:bodyPr/>
          <a:lstStyle/>
          <a:p>
            <a:r>
              <a:rPr lang="en-US" altLang="en-US" sz="2200" dirty="0">
                <a:solidFill>
                  <a:srgbClr val="C00000"/>
                </a:solidFill>
                <a:latin typeface="Cambria" panose="02040503050406030204" pitchFamily="18" charset="0"/>
              </a:rPr>
              <a:t>Rich external data sources </a:t>
            </a:r>
            <a:r>
              <a:rPr lang="en-US" altLang="en-US" sz="2200" dirty="0">
                <a:latin typeface="Cambria" panose="02040503050406030204" pitchFamily="18" charset="0"/>
              </a:rPr>
              <a:t>create opportunities to support clinical studies</a:t>
            </a:r>
          </a:p>
          <a:p>
            <a:pPr lvl="1"/>
            <a:r>
              <a:rPr lang="en-US" altLang="en-US" sz="1800" dirty="0">
                <a:latin typeface="Cambria" panose="02040503050406030204" pitchFamily="18" charset="0"/>
              </a:rPr>
              <a:t>Save cost and time, enhance existing evidence </a:t>
            </a:r>
          </a:p>
          <a:p>
            <a:pPr lvl="1"/>
            <a:r>
              <a:rPr lang="en-US" altLang="en-US" sz="1800" dirty="0">
                <a:latin typeface="Cambria" panose="02040503050406030204" pitchFamily="18" charset="0"/>
              </a:rPr>
              <a:t>Meet regulatory requirements (if doing right) </a:t>
            </a:r>
          </a:p>
          <a:p>
            <a:r>
              <a:rPr lang="en-US" altLang="en-US" sz="2200" dirty="0">
                <a:latin typeface="Cambria" panose="02040503050406030204" pitchFamily="18" charset="0"/>
              </a:rPr>
              <a:t>Statistical </a:t>
            </a:r>
            <a:r>
              <a:rPr lang="en-US" altLang="en-US" sz="2200" dirty="0">
                <a:solidFill>
                  <a:srgbClr val="C00000"/>
                </a:solidFill>
                <a:latin typeface="Cambria" panose="02040503050406030204" pitchFamily="18" charset="0"/>
              </a:rPr>
              <a:t>innovative methods </a:t>
            </a:r>
            <a:r>
              <a:rPr lang="en-US" altLang="en-US" sz="2200" dirty="0">
                <a:latin typeface="Cambria" panose="02040503050406030204" pitchFamily="18" charset="0"/>
              </a:rPr>
              <a:t>help generate </a:t>
            </a:r>
            <a:r>
              <a:rPr lang="en-US" altLang="en-US" sz="2200" dirty="0">
                <a:solidFill>
                  <a:srgbClr val="C00000"/>
                </a:solidFill>
                <a:latin typeface="Cambria" panose="02040503050406030204" pitchFamily="18" charset="0"/>
              </a:rPr>
              <a:t>high level of evidence </a:t>
            </a:r>
            <a:r>
              <a:rPr lang="en-US" altLang="en-US" sz="2200" dirty="0">
                <a:latin typeface="Cambria" panose="02040503050406030204" pitchFamily="18" charset="0"/>
              </a:rPr>
              <a:t>upon appropriate </a:t>
            </a:r>
            <a:r>
              <a:rPr lang="en-US" altLang="en-US" sz="2200" i="1" dirty="0">
                <a:latin typeface="Cambria" panose="02040503050406030204" pitchFamily="18" charset="0"/>
              </a:rPr>
              <a:t>design</a:t>
            </a:r>
            <a:r>
              <a:rPr lang="en-US" altLang="en-US" sz="2200" dirty="0">
                <a:latin typeface="Cambria" panose="02040503050406030204" pitchFamily="18" charset="0"/>
              </a:rPr>
              <a:t> &amp; </a:t>
            </a:r>
            <a:r>
              <a:rPr lang="en-US" altLang="en-US" sz="2200" i="1" dirty="0">
                <a:latin typeface="Cambria" panose="02040503050406030204" pitchFamily="18" charset="0"/>
              </a:rPr>
              <a:t>execution</a:t>
            </a:r>
            <a:r>
              <a:rPr lang="en-US" altLang="en-US" sz="2200" dirty="0">
                <a:latin typeface="Cambria" panose="02040503050406030204" pitchFamily="18" charset="0"/>
              </a:rPr>
              <a:t> </a:t>
            </a:r>
          </a:p>
          <a:p>
            <a:pPr lvl="1"/>
            <a:r>
              <a:rPr lang="en-US" altLang="en-US" sz="1800" dirty="0">
                <a:solidFill>
                  <a:srgbClr val="C00000"/>
                </a:solidFill>
                <a:latin typeface="Cambria" panose="02040503050406030204" pitchFamily="18" charset="0"/>
              </a:rPr>
              <a:t>Importance of valid </a:t>
            </a:r>
            <a:r>
              <a:rPr lang="en-US" altLang="en-US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statistical design </a:t>
            </a:r>
          </a:p>
          <a:p>
            <a:pPr lvl="1"/>
            <a:r>
              <a:rPr lang="en-US" altLang="en-US" sz="1800" dirty="0">
                <a:solidFill>
                  <a:srgbClr val="C00000"/>
                </a:solidFill>
                <a:latin typeface="Cambria" panose="02040503050406030204" pitchFamily="18" charset="0"/>
              </a:rPr>
              <a:t>Bayesian with </a:t>
            </a:r>
            <a:r>
              <a:rPr lang="en-US" altLang="en-US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propensity score analysis</a:t>
            </a:r>
          </a:p>
          <a:p>
            <a:pPr lvl="1"/>
            <a:r>
              <a:rPr lang="en-US" altLang="en-US" sz="1800" dirty="0">
                <a:solidFill>
                  <a:srgbClr val="C00000"/>
                </a:solidFill>
                <a:latin typeface="Cambria" panose="02040503050406030204" pitchFamily="18" charset="0"/>
              </a:rPr>
              <a:t>Valid tools include power priors, hierarchical models, matching, stratification, dynamic borrowing </a:t>
            </a:r>
          </a:p>
          <a:p>
            <a:r>
              <a:rPr lang="en-US" altLang="en-US" sz="2200" dirty="0">
                <a:solidFill>
                  <a:srgbClr val="C00000"/>
                </a:solidFill>
                <a:latin typeface="Cambria" panose="02040503050406030204" pitchFamily="18" charset="0"/>
              </a:rPr>
              <a:t>Well accepted &amp; successfully implemented </a:t>
            </a:r>
            <a:r>
              <a:rPr lang="en-US" altLang="en-US" sz="2200" dirty="0">
                <a:latin typeface="Cambria" panose="02040503050406030204" pitchFamily="18" charset="0"/>
              </a:rPr>
              <a:t>in many medical device regulatory submissions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="" xmlns:a16="http://schemas.microsoft.com/office/drawing/2014/main" id="{8F29DE86-A647-4911-8E7F-8205AB1659D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1150" y="136525"/>
            <a:ext cx="7165975" cy="695325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FFC000"/>
                </a:solidFill>
                <a:latin typeface="Cambria" panose="02040503050406030204" pitchFamily="18" charset="0"/>
              </a:rPr>
              <a:t>Final Remarks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="" xmlns:a16="http://schemas.microsoft.com/office/drawing/2014/main" id="{C5BE68AB-59EF-42ED-B60D-6486ABDFE9D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90537" y="1354138"/>
            <a:ext cx="8332951" cy="513810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SzPct val="120000"/>
            </a:pPr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Pre-planning</a:t>
            </a:r>
            <a:r>
              <a:rPr lang="en-US" altLang="en-US" sz="2400" dirty="0">
                <a:latin typeface="Cambria" panose="02040503050406030204" pitchFamily="18" charset="0"/>
                <a:ea typeface="MS PGothic" panose="020B0600070205080204" pitchFamily="34" charset="-128"/>
              </a:rPr>
              <a:t> is always important (data, design…) </a:t>
            </a:r>
          </a:p>
          <a:p>
            <a:pPr eaLnBrk="1" hangingPunct="1">
              <a:spcBef>
                <a:spcPts val="1200"/>
              </a:spcBef>
              <a:buSzPct val="120000"/>
            </a:pPr>
            <a:r>
              <a:rPr lang="en-US" altLang="en-US" sz="2400" dirty="0">
                <a:latin typeface="Cambria" panose="02040503050406030204" pitchFamily="18" charset="0"/>
                <a:ea typeface="MS PGothic" panose="020B0600070205080204" pitchFamily="34" charset="-128"/>
              </a:rPr>
              <a:t>Rigor statistical justifications are required </a:t>
            </a:r>
          </a:p>
          <a:p>
            <a:pPr lvl="1" eaLnBrk="1" hangingPunct="1">
              <a:spcBef>
                <a:spcPts val="1200"/>
              </a:spcBef>
              <a:buSzPct val="120000"/>
            </a:pPr>
            <a:r>
              <a:rPr lang="en-US" altLang="en-US" sz="1800" dirty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DEA Model = </a:t>
            </a:r>
            <a:r>
              <a:rPr lang="en-US" altLang="en-US" sz="1800" b="1" dirty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Design</a:t>
            </a:r>
            <a:r>
              <a:rPr lang="en-US" altLang="en-US" sz="1800" dirty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 + Execution + Analysis</a:t>
            </a:r>
          </a:p>
          <a:p>
            <a:pPr lvl="1" eaLnBrk="1" hangingPunct="1">
              <a:spcBef>
                <a:spcPts val="1200"/>
              </a:spcBef>
              <a:buSzPct val="120000"/>
            </a:pPr>
            <a:r>
              <a:rPr lang="en-US" altLang="en-US" sz="1800" dirty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High quality Statistical Analysis Plan</a:t>
            </a:r>
          </a:p>
          <a:p>
            <a:pPr eaLnBrk="1" hangingPunct="1">
              <a:spcBef>
                <a:spcPts val="1200"/>
              </a:spcBef>
              <a:buSzPct val="120000"/>
            </a:pPr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Infrastructure, logistics &amp; operations </a:t>
            </a:r>
            <a:r>
              <a:rPr lang="en-US" altLang="en-US" sz="2400" dirty="0">
                <a:latin typeface="Cambria" panose="02040503050406030204" pitchFamily="18" charset="0"/>
                <a:ea typeface="MS PGothic" panose="020B0600070205080204" pitchFamily="34" charset="-128"/>
              </a:rPr>
              <a:t>are critical</a:t>
            </a:r>
          </a:p>
          <a:p>
            <a:pPr lvl="1" eaLnBrk="1" hangingPunct="1">
              <a:spcBef>
                <a:spcPts val="1200"/>
              </a:spcBef>
              <a:buSzPct val="120000"/>
            </a:pPr>
            <a:r>
              <a:rPr lang="en-US" altLang="en-US" sz="1800" dirty="0">
                <a:latin typeface="Cambria" panose="02040503050406030204" pitchFamily="18" charset="0"/>
                <a:ea typeface="MS PGothic" panose="020B0600070205080204" pitchFamily="34" charset="-128"/>
              </a:rPr>
              <a:t>Resources (e.g., Bayesian Expertise), quality system</a:t>
            </a:r>
          </a:p>
          <a:p>
            <a:pPr eaLnBrk="1" hangingPunct="1">
              <a:spcBef>
                <a:spcPts val="1200"/>
              </a:spcBef>
              <a:buSzPct val="120000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ＭＳ Ｐゴシック" pitchFamily="34" charset="-128"/>
              </a:rPr>
              <a:t>Use of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</a:rPr>
              <a:t>“firewalls” </a:t>
            </a:r>
            <a:r>
              <a:rPr lang="en-US" sz="2400" dirty="0">
                <a:latin typeface="Cambria" panose="02040503050406030204" pitchFamily="18" charset="0"/>
                <a:ea typeface="ＭＳ Ｐゴシック" pitchFamily="34" charset="-128"/>
              </a:rPr>
              <a:t>to help execution,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ＭＳ Ｐゴシック" pitchFamily="34" charset="-128"/>
              </a:rPr>
              <a:t>increase credibility and minimize potential biases</a:t>
            </a:r>
            <a:endParaRPr lang="en-US" altLang="en-US" sz="2400" dirty="0">
              <a:latin typeface="Cambria" panose="02040503050406030204" pitchFamily="18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ts val="1200"/>
              </a:spcBef>
              <a:buSzPct val="120000"/>
            </a:pPr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Precise execution &amp; robust quality system </a:t>
            </a:r>
            <a:r>
              <a:rPr lang="en-US" altLang="en-US" sz="2400" dirty="0">
                <a:latin typeface="Cambria" panose="02040503050406030204" pitchFamily="18" charset="0"/>
                <a:ea typeface="MS PGothic" panose="020B0600070205080204" pitchFamily="34" charset="-128"/>
              </a:rPr>
              <a:t>for information dissemination &amp; decision making</a:t>
            </a:r>
          </a:p>
        </p:txBody>
      </p:sp>
      <p:sp>
        <p:nvSpPr>
          <p:cNvPr id="58372" name="Fußzeilenplatzhalter 2">
            <a:extLst>
              <a:ext uri="{FF2B5EF4-FFF2-40B4-BE49-F238E27FC236}">
                <a16:creationId xmlns="" xmlns:a16="http://schemas.microsoft.com/office/drawing/2014/main" id="{D162FC0B-C0B4-4614-9C5E-FDDF91C884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latin typeface="Cambria" panose="02040503050406030204" pitchFamily="18" charset="0"/>
              </a:rPr>
              <a:t>Page </a:t>
            </a:r>
            <a:r>
              <a:rPr lang="de-DE" altLang="en-US" sz="1000" b="0">
                <a:latin typeface="Cambria" panose="02040503050406030204" pitchFamily="18" charset="0"/>
                <a:sym typeface="Wingdings" panose="05000000000000000000" pitchFamily="2" charset="2"/>
              </a:rPr>
              <a:t></a:t>
            </a:r>
            <a:r>
              <a:rPr lang="de-DE" altLang="en-US" sz="1000" b="0">
                <a:latin typeface="Cambria" panose="02040503050406030204" pitchFamily="18" charset="0"/>
              </a:rPr>
              <a:t> </a:t>
            </a:r>
            <a:fld id="{35C1A61F-43E2-4EF7-92EC-C3686BAED148}" type="slidenum">
              <a:rPr lang="de-DE" altLang="en-US" sz="1000" b="0" smtClean="0">
                <a:latin typeface="Cambria" panose="020405030504060302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DE" altLang="en-US" sz="1000" b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="" xmlns:a16="http://schemas.microsoft.com/office/drawing/2014/main" id="{68EFC289-BD43-4AAB-872D-61BC04A9C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9788" y="2774950"/>
            <a:ext cx="4321175" cy="895350"/>
          </a:xfrm>
        </p:spPr>
        <p:txBody>
          <a:bodyPr/>
          <a:lstStyle/>
          <a:p>
            <a:pPr algn="ctr"/>
            <a:r>
              <a:rPr lang="en-US" altLang="en-US" sz="48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YingHei_18030_C-Medium" panose="020A0304000101010101" pitchFamily="18" charset="-122"/>
              </a:rPr>
              <a:t>Thank You!</a:t>
            </a:r>
          </a:p>
        </p:txBody>
      </p:sp>
      <p:sp>
        <p:nvSpPr>
          <p:cNvPr id="60419" name="Fußzeilenplatzhalter 2">
            <a:extLst>
              <a:ext uri="{FF2B5EF4-FFF2-40B4-BE49-F238E27FC236}">
                <a16:creationId xmlns="" xmlns:a16="http://schemas.microsoft.com/office/drawing/2014/main" id="{F6B14F4B-A596-44DA-B224-C73B02B89C5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latin typeface="Cambria" panose="02040503050406030204" pitchFamily="18" charset="0"/>
              </a:rPr>
              <a:t>Page </a:t>
            </a:r>
            <a:r>
              <a:rPr lang="de-DE" altLang="en-US" sz="1000" b="0">
                <a:latin typeface="Cambria" panose="02040503050406030204" pitchFamily="18" charset="0"/>
                <a:sym typeface="Wingdings" panose="05000000000000000000" pitchFamily="2" charset="2"/>
              </a:rPr>
              <a:t></a:t>
            </a:r>
            <a:r>
              <a:rPr lang="de-DE" altLang="en-US" sz="1000" b="0">
                <a:latin typeface="Cambria" panose="02040503050406030204" pitchFamily="18" charset="0"/>
              </a:rPr>
              <a:t> </a:t>
            </a:r>
            <a:fld id="{79AD8746-CCC5-4455-B2C7-8BE71B6A41BF}" type="slidenum">
              <a:rPr lang="de-DE" altLang="en-US" sz="1000" b="0" smtClean="0">
                <a:latin typeface="Cambria" panose="020405030504060302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DE" altLang="en-US" sz="1000" b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ußzeilenplatzhalter 2">
            <a:extLst>
              <a:ext uri="{FF2B5EF4-FFF2-40B4-BE49-F238E27FC236}">
                <a16:creationId xmlns="" xmlns:a16="http://schemas.microsoft.com/office/drawing/2014/main" id="{FC4241B2-89EB-499F-8C5A-4775BAB8BB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latin typeface="Cambria" panose="02040503050406030204" pitchFamily="18" charset="0"/>
              </a:rPr>
              <a:t>Page </a:t>
            </a:r>
            <a:r>
              <a:rPr lang="de-DE" altLang="en-US" sz="1000" b="0">
                <a:latin typeface="Cambria" panose="02040503050406030204" pitchFamily="18" charset="0"/>
                <a:sym typeface="Wingdings" panose="05000000000000000000" pitchFamily="2" charset="2"/>
              </a:rPr>
              <a:t></a:t>
            </a:r>
            <a:r>
              <a:rPr lang="de-DE" altLang="en-US" sz="1000" b="0">
                <a:latin typeface="Cambria" panose="02040503050406030204" pitchFamily="18" charset="0"/>
              </a:rPr>
              <a:t> </a:t>
            </a:r>
            <a:fld id="{6CFF0D22-F58E-4AED-94B9-813EAB57D660}" type="slidenum">
              <a:rPr lang="de-DE" altLang="en-US" sz="1000" b="0" smtClean="0">
                <a:latin typeface="Cambria" panose="020405030504060302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en-US" sz="1000" b="0">
              <a:latin typeface="Cambria" panose="020405030504060302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="" xmlns:a16="http://schemas.microsoft.com/office/drawing/2014/main" id="{EB8E8F2A-3D6D-4340-B7CA-FC5B3CADEF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4325" y="177800"/>
            <a:ext cx="5540375" cy="600075"/>
          </a:xfrm>
        </p:spPr>
        <p:txBody>
          <a:bodyPr anchor="t"/>
          <a:lstStyle/>
          <a:p>
            <a:r>
              <a:rPr lang="en-US" altLang="en-US" sz="3200" noProof="1">
                <a:solidFill>
                  <a:srgbClr val="FFC000"/>
                </a:solidFill>
                <a:latin typeface="Cambria" panose="02040503050406030204" pitchFamily="18" charset="0"/>
              </a:rPr>
              <a:t>Outline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="" xmlns:a16="http://schemas.microsoft.com/office/drawing/2014/main" id="{4D85FE45-3549-4A9D-A6D5-7B83A50D006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38150" y="1555750"/>
            <a:ext cx="8096250" cy="4240213"/>
          </a:xfrm>
        </p:spPr>
        <p:txBody>
          <a:bodyPr/>
          <a:lstStyle/>
          <a:p>
            <a:r>
              <a:rPr lang="en-US" altLang="en-US" sz="2400" dirty="0">
                <a:latin typeface="Cambria" panose="02040503050406030204" pitchFamily="18" charset="0"/>
              </a:rPr>
              <a:t>Evidence &amp; External Data</a:t>
            </a:r>
          </a:p>
          <a:p>
            <a:r>
              <a:rPr lang="en-US" altLang="en-US" sz="2400" dirty="0">
                <a:latin typeface="Cambria" panose="02040503050406030204" pitchFamily="18" charset="0"/>
              </a:rPr>
              <a:t>Effective Data Borrowing</a:t>
            </a:r>
          </a:p>
          <a:p>
            <a:r>
              <a:rPr lang="en-US" altLang="en-US" sz="2400" dirty="0">
                <a:latin typeface="Cambria" panose="02040503050406030204" pitchFamily="18" charset="0"/>
              </a:rPr>
              <a:t>Practical Considerations</a:t>
            </a:r>
          </a:p>
          <a:p>
            <a:r>
              <a:rPr lang="en-US" altLang="en-US" sz="2400" dirty="0">
                <a:latin typeface="Cambria" panose="02040503050406030204" pitchFamily="18" charset="0"/>
              </a:rPr>
              <a:t>Summary &amp; Remarks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="" xmlns:a16="http://schemas.microsoft.com/office/drawing/2014/main" id="{50AB5C07-895A-4CCC-BDAF-A477DF07C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738" y="0"/>
            <a:ext cx="8651875" cy="895350"/>
          </a:xfrm>
        </p:spPr>
        <p:txBody>
          <a:bodyPr/>
          <a:lstStyle/>
          <a:p>
            <a:r>
              <a:rPr lang="en-US" altLang="en-US" sz="3200" dirty="0">
                <a:solidFill>
                  <a:srgbClr val="FFC000"/>
                </a:solidFill>
                <a:latin typeface="Cambria" panose="02040503050406030204" pitchFamily="18" charset="0"/>
              </a:rPr>
              <a:t>Medical Device Development Cycle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6811AE83-F41C-4A3F-930B-ECE67AC845CA}"/>
              </a:ext>
            </a:extLst>
          </p:cNvPr>
          <p:cNvSpPr/>
          <p:nvPr/>
        </p:nvSpPr>
        <p:spPr>
          <a:xfrm>
            <a:off x="7991475" y="5473700"/>
            <a:ext cx="279400" cy="180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13316" name="Picture 2" descr="http://penstrat.com/wp-content/uploads/MedDevPath-e1361736271682.jpg">
            <a:extLst>
              <a:ext uri="{FF2B5EF4-FFF2-40B4-BE49-F238E27FC236}">
                <a16:creationId xmlns="" xmlns:a16="http://schemas.microsoft.com/office/drawing/2014/main" id="{BF57AB80-7554-4E22-95D4-A938EFCB5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358900"/>
            <a:ext cx="8228012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Fußzeilenplatzhalter 2">
            <a:extLst>
              <a:ext uri="{FF2B5EF4-FFF2-40B4-BE49-F238E27FC236}">
                <a16:creationId xmlns="" xmlns:a16="http://schemas.microsoft.com/office/drawing/2014/main" id="{065E3598-F41A-4C3F-A3F0-F267073FE49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latin typeface="Cambria" panose="02040503050406030204" pitchFamily="18" charset="0"/>
              </a:rPr>
              <a:t>Page </a:t>
            </a:r>
            <a:r>
              <a:rPr lang="de-DE" altLang="en-US" sz="1000" b="0">
                <a:latin typeface="Cambria" panose="02040503050406030204" pitchFamily="18" charset="0"/>
                <a:sym typeface="Wingdings" panose="05000000000000000000" pitchFamily="2" charset="2"/>
              </a:rPr>
              <a:t></a:t>
            </a:r>
            <a:r>
              <a:rPr lang="de-DE" altLang="en-US" sz="1000" b="0">
                <a:latin typeface="Cambria" panose="02040503050406030204" pitchFamily="18" charset="0"/>
              </a:rPr>
              <a:t> </a:t>
            </a:r>
            <a:fld id="{FE37D2FD-716A-4D8C-87A2-0531E37D8D1B}" type="slidenum">
              <a:rPr lang="de-DE" altLang="en-US" sz="1000" b="0" smtClean="0">
                <a:latin typeface="Cambria" panose="020405030504060302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en-US" sz="1000" b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E99D3D12-3585-45FB-BDD3-ADC45FE66A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8281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1" name="Rectangle 2">
            <a:extLst>
              <a:ext uri="{FF2B5EF4-FFF2-40B4-BE49-F238E27FC236}">
                <a16:creationId xmlns="" xmlns:a16="http://schemas.microsoft.com/office/drawing/2014/main" id="{FAC78F74-AC31-42BE-954C-6D8C1D1A93E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192088"/>
            <a:ext cx="8120062" cy="557212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FFC000"/>
                </a:solidFill>
                <a:latin typeface="Cambria" panose="02040503050406030204" pitchFamily="18" charset="0"/>
              </a:rPr>
              <a:t>Evidence Level vs Study Type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1EEB8A86-DD8D-41D5-A490-1CD654F04B8E}"/>
              </a:ext>
            </a:extLst>
          </p:cNvPr>
          <p:cNvCxnSpPr>
            <a:cxnSpLocks/>
          </p:cNvCxnSpPr>
          <p:nvPr/>
        </p:nvCxnSpPr>
        <p:spPr>
          <a:xfrm flipH="1">
            <a:off x="1074738" y="5487988"/>
            <a:ext cx="6826097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5BE95245-9E93-45A1-821F-2332296C16AC}"/>
              </a:ext>
            </a:extLst>
          </p:cNvPr>
          <p:cNvCxnSpPr/>
          <p:nvPr/>
        </p:nvCxnSpPr>
        <p:spPr>
          <a:xfrm>
            <a:off x="7900835" y="1208836"/>
            <a:ext cx="0" cy="4259263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D306E622-D45C-4382-8397-A4290CB08743}"/>
              </a:ext>
            </a:extLst>
          </p:cNvPr>
          <p:cNvCxnSpPr/>
          <p:nvPr/>
        </p:nvCxnSpPr>
        <p:spPr>
          <a:xfrm flipH="1" flipV="1">
            <a:off x="1485900" y="3765550"/>
            <a:ext cx="9525" cy="1606550"/>
          </a:xfrm>
          <a:prstGeom prst="straightConnector1">
            <a:avLst/>
          </a:prstGeom>
          <a:ln w="47625">
            <a:solidFill>
              <a:schemeClr val="accent1">
                <a:lumMod val="60000"/>
                <a:lumOff val="40000"/>
                <a:alpha val="47000"/>
              </a:schemeClr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ight Arrow 20">
            <a:extLst>
              <a:ext uri="{FF2B5EF4-FFF2-40B4-BE49-F238E27FC236}">
                <a16:creationId xmlns="" xmlns:a16="http://schemas.microsoft.com/office/drawing/2014/main" id="{FEFBEECD-055D-4A09-ACDB-AA64C00F28EE}"/>
              </a:ext>
            </a:extLst>
          </p:cNvPr>
          <p:cNvSpPr/>
          <p:nvPr/>
        </p:nvSpPr>
        <p:spPr>
          <a:xfrm rot="20060602">
            <a:off x="2388686" y="1929981"/>
            <a:ext cx="3506788" cy="771525"/>
          </a:xfrm>
          <a:prstGeom prst="rightArrow">
            <a:avLst/>
          </a:prstGeom>
          <a:solidFill>
            <a:schemeClr val="accent3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</a:rPr>
              <a:t>Evidence Level Increasing</a:t>
            </a:r>
          </a:p>
        </p:txBody>
      </p:sp>
      <p:sp>
        <p:nvSpPr>
          <p:cNvPr id="17416" name="Fußzeilenplatzhalter 2">
            <a:extLst>
              <a:ext uri="{FF2B5EF4-FFF2-40B4-BE49-F238E27FC236}">
                <a16:creationId xmlns="" xmlns:a16="http://schemas.microsoft.com/office/drawing/2014/main" id="{CD5F391E-F0AC-44A0-98EC-493DA8BFF1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latin typeface="Cambria" panose="02040503050406030204" pitchFamily="18" charset="0"/>
              </a:rPr>
              <a:t>Page </a:t>
            </a:r>
            <a:r>
              <a:rPr lang="de-DE" altLang="en-US" sz="1000" b="0">
                <a:latin typeface="Cambria" panose="02040503050406030204" pitchFamily="18" charset="0"/>
                <a:sym typeface="Wingdings" panose="05000000000000000000" pitchFamily="2" charset="2"/>
              </a:rPr>
              <a:t></a:t>
            </a:r>
            <a:r>
              <a:rPr lang="de-DE" altLang="en-US" sz="1000" b="0">
                <a:latin typeface="Cambria" panose="02040503050406030204" pitchFamily="18" charset="0"/>
              </a:rPr>
              <a:t> </a:t>
            </a:r>
            <a:fld id="{59408627-189D-4D2D-AA52-4A04FD7230CD}" type="slidenum">
              <a:rPr lang="de-DE" altLang="en-US" sz="1000" b="0" smtClean="0">
                <a:latin typeface="Cambria" panose="020405030504060302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en-US" sz="1000" b="0">
              <a:latin typeface="Cambria" panose="020405030504060302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F9A96CF3-472B-4F43-B3BE-1DC30D7DD272}"/>
              </a:ext>
            </a:extLst>
          </p:cNvPr>
          <p:cNvCxnSpPr/>
          <p:nvPr/>
        </p:nvCxnSpPr>
        <p:spPr>
          <a:xfrm>
            <a:off x="5232476" y="2984500"/>
            <a:ext cx="0" cy="1358900"/>
          </a:xfrm>
          <a:prstGeom prst="straightConnector1">
            <a:avLst/>
          </a:prstGeom>
          <a:ln w="41275">
            <a:solidFill>
              <a:schemeClr val="accent1">
                <a:lumMod val="75000"/>
                <a:alpha val="27000"/>
              </a:schemeClr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8DEDED0-64C9-4B84-8BD0-8A9D627A7CA7}"/>
              </a:ext>
            </a:extLst>
          </p:cNvPr>
          <p:cNvSpPr/>
          <p:nvPr/>
        </p:nvSpPr>
        <p:spPr>
          <a:xfrm>
            <a:off x="4572000" y="4343400"/>
            <a:ext cx="2622013" cy="58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</a:rPr>
              <a:t>Often necessary to meet regulatory requirements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9E46F82A-478B-4BE8-AADF-0B0803350843}"/>
              </a:ext>
            </a:extLst>
          </p:cNvPr>
          <p:cNvSpPr/>
          <p:nvPr/>
        </p:nvSpPr>
        <p:spPr>
          <a:xfrm>
            <a:off x="3362325" y="5608638"/>
            <a:ext cx="2527300" cy="4508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Type of Study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76E16F69-AA62-4E38-AF4E-7DE4F78A5D25}"/>
              </a:ext>
            </a:extLst>
          </p:cNvPr>
          <p:cNvSpPr/>
          <p:nvPr/>
        </p:nvSpPr>
        <p:spPr bwMode="auto">
          <a:xfrm>
            <a:off x="911225" y="3092450"/>
            <a:ext cx="1169988" cy="714375"/>
          </a:xfrm>
          <a:prstGeom prst="ellipse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</a:rPr>
              <a:t>New </a:t>
            </a:r>
          </a:p>
          <a:p>
            <a:pPr algn="ctr" eaLnBrk="1" hangingPunct="1">
              <a:defRPr/>
            </a:pP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</a:rPr>
              <a:t>Product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1105268D-8E58-445C-853A-00893F7A29BA}"/>
              </a:ext>
            </a:extLst>
          </p:cNvPr>
          <p:cNvGrpSpPr/>
          <p:nvPr/>
        </p:nvGrpSpPr>
        <p:grpSpPr>
          <a:xfrm>
            <a:off x="5144700" y="2914543"/>
            <a:ext cx="1244988" cy="408202"/>
            <a:chOff x="2481072" y="1795780"/>
            <a:chExt cx="1244988" cy="2141220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C9D3BE-8529-4E95-999A-AF6F7FD8327C}"/>
                </a:ext>
              </a:extLst>
            </p:cNvPr>
            <p:cNvSpPr/>
            <p:nvPr/>
          </p:nvSpPr>
          <p:spPr>
            <a:xfrm>
              <a:off x="2481072" y="1795780"/>
              <a:ext cx="1176528" cy="21412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7F8D7B6D-A61B-42B9-A7E1-86BCCAB6A057}"/>
                </a:ext>
              </a:extLst>
            </p:cNvPr>
            <p:cNvSpPr txBox="1"/>
            <p:nvPr/>
          </p:nvSpPr>
          <p:spPr>
            <a:xfrm>
              <a:off x="2481072" y="1795780"/>
              <a:ext cx="1244988" cy="2141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5047" tIns="0" rIns="0" bIns="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latin typeface="Cambria" panose="02040503050406030204" pitchFamily="18" charset="0"/>
                </a:rPr>
                <a:t>C-Control</a:t>
              </a: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ACC46ABB-4695-4A46-9500-9DF8637F0621}"/>
              </a:ext>
            </a:extLst>
          </p:cNvPr>
          <p:cNvCxnSpPr>
            <a:cxnSpLocks/>
          </p:cNvCxnSpPr>
          <p:nvPr/>
        </p:nvCxnSpPr>
        <p:spPr>
          <a:xfrm flipH="1">
            <a:off x="6389688" y="2764258"/>
            <a:ext cx="10922" cy="1579142"/>
          </a:xfrm>
          <a:prstGeom prst="straightConnector1">
            <a:avLst/>
          </a:prstGeom>
          <a:ln w="41275">
            <a:solidFill>
              <a:schemeClr val="accent1">
                <a:lumMod val="75000"/>
                <a:alpha val="27000"/>
              </a:schemeClr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ight Arrow 20">
            <a:extLst>
              <a:ext uri="{FF2B5EF4-FFF2-40B4-BE49-F238E27FC236}">
                <a16:creationId xmlns="" xmlns:a16="http://schemas.microsoft.com/office/drawing/2014/main" id="{27950B7E-DEC9-4653-A390-25A47745C4F1}"/>
              </a:ext>
            </a:extLst>
          </p:cNvPr>
          <p:cNvSpPr/>
          <p:nvPr/>
        </p:nvSpPr>
        <p:spPr>
          <a:xfrm rot="16200000">
            <a:off x="6779779" y="3252177"/>
            <a:ext cx="3125330" cy="770238"/>
          </a:xfrm>
          <a:prstGeom prst="rightArrow">
            <a:avLst/>
          </a:prstGeom>
          <a:solidFill>
            <a:schemeClr val="accent3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</a:rPr>
              <a:t>Resource Increasing</a:t>
            </a:r>
          </a:p>
        </p:txBody>
      </p:sp>
    </p:spTree>
    <p:extLst>
      <p:ext uri="{BB962C8B-B14F-4D97-AF65-F5344CB8AC3E}">
        <p14:creationId xmlns:p14="http://schemas.microsoft.com/office/powerpoint/2010/main" val="1970964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D47CD1CA-0627-4237-B8F4-7D7C7120D1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Wingdings" panose="05000000000000000000" pitchFamily="2" charset="2"/>
              </a:rPr>
              <a:t></a:t>
            </a:r>
            <a:r>
              <a:rPr lang="de-DE" altLang="en-US"/>
              <a:t> </a:t>
            </a:r>
            <a:fld id="{8329EFA3-3BB8-471F-90A2-0154E349FE0D}" type="slidenum">
              <a:rPr lang="de-DE" altLang="en-US" smtClean="0"/>
              <a:pPr>
                <a:defRPr/>
              </a:pPr>
              <a:t>6</a:t>
            </a:fld>
            <a:endParaRPr lang="de-DE" alt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D50BF0A-FD7A-484B-95E9-BECB6241BE6F}"/>
              </a:ext>
            </a:extLst>
          </p:cNvPr>
          <p:cNvSpPr/>
          <p:nvPr/>
        </p:nvSpPr>
        <p:spPr>
          <a:xfrm>
            <a:off x="219075" y="201612"/>
            <a:ext cx="6750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Cambria" panose="02040503050406030204" pitchFamily="18" charset="0"/>
              </a:rPr>
              <a:t>Data Sources in Real World</a:t>
            </a:r>
            <a:endParaRPr lang="en-US" sz="3200" b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70E2A807-62D6-4085-A1A9-E188332785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3918272"/>
              </p:ext>
            </p:extLst>
          </p:nvPr>
        </p:nvGraphicFramePr>
        <p:xfrm>
          <a:off x="1196596" y="1397000"/>
          <a:ext cx="6750808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032139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6FBC3406-4916-4CA5-9828-DACD7C3A00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Wingdings" panose="05000000000000000000" pitchFamily="2" charset="2"/>
              </a:rPr>
              <a:t></a:t>
            </a:r>
            <a:r>
              <a:rPr lang="de-DE" altLang="en-US"/>
              <a:t> </a:t>
            </a:r>
            <a:fld id="{8329EFA3-3BB8-471F-90A2-0154E349FE0D}" type="slidenum">
              <a:rPr lang="de-DE" altLang="en-US" smtClean="0"/>
              <a:pPr>
                <a:defRPr/>
              </a:pPr>
              <a:t>7</a:t>
            </a:fld>
            <a:endParaRPr lang="de-DE" alt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67CB60F-5E3D-472D-B280-CE8F14AF103D}"/>
              </a:ext>
            </a:extLst>
          </p:cNvPr>
          <p:cNvSpPr/>
          <p:nvPr/>
        </p:nvSpPr>
        <p:spPr>
          <a:xfrm>
            <a:off x="219074" y="201612"/>
            <a:ext cx="7746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Cambria" panose="02040503050406030204" pitchFamily="18" charset="0"/>
              </a:rPr>
              <a:t>Evidence for Regulatory Requirements</a:t>
            </a:r>
            <a:endParaRPr lang="en-US" sz="3200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35CB857C-DFA7-4B20-9530-5D2E7A05E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6017681"/>
              </p:ext>
            </p:extLst>
          </p:nvPr>
        </p:nvGraphicFramePr>
        <p:xfrm>
          <a:off x="607598" y="1805433"/>
          <a:ext cx="6207760" cy="4008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710A75BC-8C32-418F-A71D-339EF7DACC4A}"/>
              </a:ext>
            </a:extLst>
          </p:cNvPr>
          <p:cNvCxnSpPr>
            <a:cxnSpLocks/>
          </p:cNvCxnSpPr>
          <p:nvPr/>
        </p:nvCxnSpPr>
        <p:spPr>
          <a:xfrm>
            <a:off x="4630420" y="3643373"/>
            <a:ext cx="2393950" cy="0"/>
          </a:xfrm>
          <a:prstGeom prst="straightConnector1">
            <a:avLst/>
          </a:prstGeom>
          <a:ln w="41275">
            <a:solidFill>
              <a:schemeClr val="accent1">
                <a:lumMod val="75000"/>
                <a:alpha val="27000"/>
              </a:schemeClr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B2729B3A-BA03-43AD-80B7-9A83EDBC2ACD}"/>
              </a:ext>
            </a:extLst>
          </p:cNvPr>
          <p:cNvCxnSpPr>
            <a:cxnSpLocks/>
          </p:cNvCxnSpPr>
          <p:nvPr/>
        </p:nvCxnSpPr>
        <p:spPr>
          <a:xfrm>
            <a:off x="2750820" y="3449064"/>
            <a:ext cx="4930140" cy="2540"/>
          </a:xfrm>
          <a:prstGeom prst="straightConnector1">
            <a:avLst/>
          </a:prstGeom>
          <a:ln w="41275">
            <a:solidFill>
              <a:schemeClr val="accent1">
                <a:lumMod val="75000"/>
                <a:alpha val="27000"/>
              </a:schemeClr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2E84087-22CD-4017-B3B6-50AE64DD9199}"/>
              </a:ext>
            </a:extLst>
          </p:cNvPr>
          <p:cNvSpPr/>
          <p:nvPr/>
        </p:nvSpPr>
        <p:spPr>
          <a:xfrm>
            <a:off x="6069233" y="4083044"/>
            <a:ext cx="2670499" cy="13248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i="1" dirty="0">
                <a:solidFill>
                  <a:srgbClr val="C00000"/>
                </a:solidFill>
                <a:latin typeface="Cambria" panose="02040503050406030204" pitchFamily="18" charset="0"/>
              </a:rPr>
              <a:t>Evidence Satisfying Regulatory Requirements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885F896D-98A5-4468-AEBD-2929F5FEC487}"/>
              </a:ext>
            </a:extLst>
          </p:cNvPr>
          <p:cNvCxnSpPr>
            <a:cxnSpLocks/>
          </p:cNvCxnSpPr>
          <p:nvPr/>
        </p:nvCxnSpPr>
        <p:spPr>
          <a:xfrm flipV="1">
            <a:off x="7024370" y="3653533"/>
            <a:ext cx="0" cy="422654"/>
          </a:xfrm>
          <a:prstGeom prst="straightConnector1">
            <a:avLst/>
          </a:prstGeom>
          <a:ln w="41275">
            <a:solidFill>
              <a:schemeClr val="accent1">
                <a:lumMod val="75000"/>
                <a:alpha val="27000"/>
              </a:schemeClr>
            </a:solidFill>
            <a:prstDash val="solid"/>
            <a:headEnd type="none"/>
            <a:tailEnd type="non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2F52EBA3-7D64-40FF-9DC8-17A896604F03}"/>
              </a:ext>
            </a:extLst>
          </p:cNvPr>
          <p:cNvCxnSpPr>
            <a:cxnSpLocks/>
          </p:cNvCxnSpPr>
          <p:nvPr/>
        </p:nvCxnSpPr>
        <p:spPr>
          <a:xfrm flipV="1">
            <a:off x="7680960" y="3458461"/>
            <a:ext cx="0" cy="617726"/>
          </a:xfrm>
          <a:prstGeom prst="straightConnector1">
            <a:avLst/>
          </a:prstGeom>
          <a:ln w="41275">
            <a:solidFill>
              <a:schemeClr val="accent1">
                <a:lumMod val="75000"/>
                <a:alpha val="27000"/>
              </a:schemeClr>
            </a:solidFill>
            <a:prstDash val="solid"/>
            <a:headEnd type="none"/>
            <a:tailEnd type="non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80537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2">
            <a:extLst>
              <a:ext uri="{FF2B5EF4-FFF2-40B4-BE49-F238E27FC236}">
                <a16:creationId xmlns="" xmlns:a16="http://schemas.microsoft.com/office/drawing/2014/main" id="{6739996F-A45F-4287-AA92-1A943E4467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latin typeface="Cambria" panose="02040503050406030204" pitchFamily="18" charset="0"/>
              </a:rPr>
              <a:t>Page </a:t>
            </a:r>
            <a:r>
              <a:rPr lang="de-DE" altLang="en-US" sz="1000" b="0">
                <a:latin typeface="Cambria" panose="02040503050406030204" pitchFamily="18" charset="0"/>
                <a:sym typeface="Wingdings" panose="05000000000000000000" pitchFamily="2" charset="2"/>
              </a:rPr>
              <a:t></a:t>
            </a:r>
            <a:r>
              <a:rPr lang="de-DE" altLang="en-US" sz="1000" b="0">
                <a:latin typeface="Cambria" panose="02040503050406030204" pitchFamily="18" charset="0"/>
              </a:rPr>
              <a:t> </a:t>
            </a:r>
            <a:fld id="{8C1DEED0-7DBB-4F24-9FF3-3046543AEDA7}" type="slidenum">
              <a:rPr lang="de-DE" altLang="en-US" sz="1000" b="0" smtClean="0">
                <a:latin typeface="Cambria" panose="020405030504060302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en-US" sz="1000" b="0">
              <a:latin typeface="Cambria" panose="020405030504060302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="" xmlns:a16="http://schemas.microsoft.com/office/drawing/2014/main" id="{85BAAFC7-7CB2-49A0-976F-F6C022FCBDC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4325" y="177800"/>
            <a:ext cx="5540375" cy="600075"/>
          </a:xfrm>
        </p:spPr>
        <p:txBody>
          <a:bodyPr anchor="t"/>
          <a:lstStyle/>
          <a:p>
            <a:r>
              <a:rPr lang="en-US" altLang="en-US" sz="3200" noProof="1">
                <a:solidFill>
                  <a:srgbClr val="FFC000"/>
                </a:solidFill>
                <a:latin typeface="Cambria" panose="02040503050406030204" pitchFamily="18" charset="0"/>
              </a:rPr>
              <a:t>Use of External Data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="" xmlns:a16="http://schemas.microsoft.com/office/drawing/2014/main" id="{92B0C815-4F59-4E89-BAB6-DC3A60D3F30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38150" y="1555750"/>
            <a:ext cx="7334250" cy="4852988"/>
          </a:xfrm>
        </p:spPr>
        <p:txBody>
          <a:bodyPr/>
          <a:lstStyle/>
          <a:p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Historical / External Data </a:t>
            </a:r>
            <a:r>
              <a:rPr lang="en-US" altLang="en-US" sz="2400" dirty="0">
                <a:latin typeface="Cambria" panose="02040503050406030204" pitchFamily="18" charset="0"/>
              </a:rPr>
              <a:t>often available when designing a clinical study </a:t>
            </a:r>
          </a:p>
          <a:p>
            <a:r>
              <a:rPr lang="en-US" altLang="en-US" sz="2400" dirty="0">
                <a:latin typeface="Cambria" panose="02040503050406030204" pitchFamily="18" charset="0"/>
              </a:rPr>
              <a:t>Desirable to integrate </a:t>
            </a:r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all available data </a:t>
            </a:r>
          </a:p>
          <a:p>
            <a:pPr lvl="1"/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Improve inference &amp; increase precision </a:t>
            </a:r>
          </a:p>
          <a:p>
            <a:pPr lvl="1"/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Save resource/time &amp; make better decision </a:t>
            </a:r>
          </a:p>
          <a:p>
            <a:r>
              <a:rPr lang="en-US" altLang="en-US" sz="2400" dirty="0">
                <a:latin typeface="Cambria" panose="02040503050406030204" pitchFamily="18" charset="0"/>
              </a:rPr>
              <a:t>The right way to do it?  </a:t>
            </a:r>
          </a:p>
          <a:p>
            <a:pPr lvl="1"/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Statistical validity &amp; robustness</a:t>
            </a:r>
          </a:p>
          <a:p>
            <a:pPr lvl="1"/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How much data? To what degree? </a:t>
            </a:r>
          </a:p>
          <a:p>
            <a:pPr lvl="1"/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What happens if data conflicting? 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2">
            <a:extLst>
              <a:ext uri="{FF2B5EF4-FFF2-40B4-BE49-F238E27FC236}">
                <a16:creationId xmlns="" xmlns:a16="http://schemas.microsoft.com/office/drawing/2014/main" id="{6739996F-A45F-4287-AA92-1A943E4467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latin typeface="Cambria" panose="02040503050406030204" pitchFamily="18" charset="0"/>
              </a:rPr>
              <a:t>Page </a:t>
            </a:r>
            <a:r>
              <a:rPr lang="de-DE" altLang="en-US" sz="1000" b="0">
                <a:latin typeface="Cambria" panose="02040503050406030204" pitchFamily="18" charset="0"/>
                <a:sym typeface="Wingdings" panose="05000000000000000000" pitchFamily="2" charset="2"/>
              </a:rPr>
              <a:t></a:t>
            </a:r>
            <a:r>
              <a:rPr lang="de-DE" altLang="en-US" sz="1000" b="0">
                <a:latin typeface="Cambria" panose="02040503050406030204" pitchFamily="18" charset="0"/>
              </a:rPr>
              <a:t> </a:t>
            </a:r>
            <a:fld id="{8C1DEED0-7DBB-4F24-9FF3-3046543AEDA7}" type="slidenum">
              <a:rPr lang="de-DE" altLang="en-US" sz="1000" b="0" smtClean="0">
                <a:latin typeface="Cambria" panose="020405030504060302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en-US" sz="1000" b="0">
              <a:latin typeface="Cambria" panose="020405030504060302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="" xmlns:a16="http://schemas.microsoft.com/office/drawing/2014/main" id="{85BAAFC7-7CB2-49A0-976F-F6C022FCBDC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4325" y="177800"/>
            <a:ext cx="7816123" cy="600075"/>
          </a:xfrm>
        </p:spPr>
        <p:txBody>
          <a:bodyPr anchor="t"/>
          <a:lstStyle/>
          <a:p>
            <a:r>
              <a:rPr lang="en-US" altLang="en-US" sz="3200" noProof="1">
                <a:solidFill>
                  <a:srgbClr val="FFC000"/>
                </a:solidFill>
                <a:latin typeface="Cambria" panose="02040503050406030204" pitchFamily="18" charset="0"/>
              </a:rPr>
              <a:t>Important questions to ask 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="" xmlns:a16="http://schemas.microsoft.com/office/drawing/2014/main" id="{92B0C815-4F59-4E89-BAB6-DC3A60D3F30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38150" y="1555750"/>
            <a:ext cx="8192894" cy="4852988"/>
          </a:xfrm>
        </p:spPr>
        <p:txBody>
          <a:bodyPr/>
          <a:lstStyle/>
          <a:p>
            <a:r>
              <a:rPr lang="en-US" altLang="en-US" sz="2400" dirty="0">
                <a:latin typeface="Cambria" panose="02040503050406030204" pitchFamily="18" charset="0"/>
              </a:rPr>
              <a:t>How was the previous </a:t>
            </a:r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study designed</a:t>
            </a:r>
            <a:r>
              <a:rPr lang="en-US" altLang="en-US" sz="2400" dirty="0">
                <a:latin typeface="Cambria" panose="02040503050406030204" pitchFamily="18" charset="0"/>
              </a:rPr>
              <a:t>? </a:t>
            </a:r>
          </a:p>
          <a:p>
            <a:r>
              <a:rPr lang="en-US" altLang="en-US" sz="2400" dirty="0">
                <a:latin typeface="Cambria" panose="02040503050406030204" pitchFamily="18" charset="0"/>
              </a:rPr>
              <a:t>Were the </a:t>
            </a:r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same devices </a:t>
            </a:r>
            <a:r>
              <a:rPr lang="en-US" altLang="en-US" sz="2400" dirty="0">
                <a:latin typeface="Cambria" panose="02040503050406030204" pitchFamily="18" charset="0"/>
              </a:rPr>
              <a:t>utilized? </a:t>
            </a:r>
          </a:p>
          <a:p>
            <a:r>
              <a:rPr lang="en-US" altLang="en-US" sz="2400" dirty="0">
                <a:latin typeface="Cambria" panose="02040503050406030204" pitchFamily="18" charset="0"/>
              </a:rPr>
              <a:t>Were </a:t>
            </a:r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patient populations </a:t>
            </a:r>
            <a:r>
              <a:rPr lang="en-US" altLang="en-US" sz="2400" dirty="0">
                <a:latin typeface="Cambria" panose="02040503050406030204" pitchFamily="18" charset="0"/>
              </a:rPr>
              <a:t>the same? </a:t>
            </a:r>
          </a:p>
          <a:p>
            <a:r>
              <a:rPr lang="en-US" altLang="en-US" sz="2400" dirty="0">
                <a:latin typeface="Cambria" panose="02040503050406030204" pitchFamily="18" charset="0"/>
              </a:rPr>
              <a:t>Difference in </a:t>
            </a:r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treatment procedures</a:t>
            </a:r>
            <a:r>
              <a:rPr lang="en-US" altLang="en-US" sz="2400" dirty="0">
                <a:latin typeface="Cambria" panose="02040503050406030204" pitchFamily="18" charset="0"/>
              </a:rPr>
              <a:t>? </a:t>
            </a:r>
          </a:p>
          <a:p>
            <a:r>
              <a:rPr lang="en-US" altLang="en-US" sz="2400" dirty="0">
                <a:latin typeface="Cambria" panose="02040503050406030204" pitchFamily="18" charset="0"/>
              </a:rPr>
              <a:t>Has the standard of care </a:t>
            </a:r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evolved</a:t>
            </a:r>
            <a:r>
              <a:rPr lang="en-US" altLang="en-US" sz="2400" dirty="0">
                <a:latin typeface="Cambria" panose="02040503050406030204" pitchFamily="18" charset="0"/>
              </a:rPr>
              <a:t>? </a:t>
            </a:r>
          </a:p>
          <a:p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Evidence Robust</a:t>
            </a:r>
            <a:r>
              <a:rPr lang="en-US" altLang="en-US" sz="2400" dirty="0">
                <a:latin typeface="Cambria" panose="02040503050406030204" pitchFamily="18" charset="0"/>
              </a:rPr>
              <a:t> across </a:t>
            </a:r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multiple sources</a:t>
            </a:r>
            <a:r>
              <a:rPr lang="en-US" altLang="en-US" sz="2400" dirty="0">
                <a:latin typeface="Cambria" panose="02040503050406030204" pitchFamily="18" charset="0"/>
              </a:rPr>
              <a:t>? </a:t>
            </a:r>
          </a:p>
          <a:p>
            <a:r>
              <a:rPr lang="en-US" altLang="en-US" sz="2400" dirty="0">
                <a:latin typeface="Cambria" panose="02040503050406030204" pitchFamily="18" charset="0"/>
              </a:rPr>
              <a:t>Others (off-label use, sponsorship …) </a:t>
            </a:r>
          </a:p>
        </p:txBody>
      </p:sp>
    </p:spTree>
    <p:extLst>
      <p:ext uri="{BB962C8B-B14F-4D97-AF65-F5344CB8AC3E}">
        <p14:creationId xmlns:p14="http://schemas.microsoft.com/office/powerpoint/2010/main" val="34915865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tionLoad 1">
    <a:dk1>
      <a:srgbClr val="000000"/>
    </a:dk1>
    <a:lt1>
      <a:srgbClr val="FFFFFF"/>
    </a:lt1>
    <a:dk2>
      <a:srgbClr val="004074"/>
    </a:dk2>
    <a:lt2>
      <a:srgbClr val="737373"/>
    </a:lt2>
    <a:accent1>
      <a:srgbClr val="2A79D0"/>
    </a:accent1>
    <a:accent2>
      <a:srgbClr val="919191"/>
    </a:accent2>
    <a:accent3>
      <a:srgbClr val="FFFFFF"/>
    </a:accent3>
    <a:accent4>
      <a:srgbClr val="000000"/>
    </a:accent4>
    <a:accent5>
      <a:srgbClr val="ACBEE4"/>
    </a:accent5>
    <a:accent6>
      <a:srgbClr val="838383"/>
    </a:accent6>
    <a:hlink>
      <a:srgbClr val="AEAFAE"/>
    </a:hlink>
    <a:folHlink>
      <a:srgbClr val="C9C9C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4937</TotalTime>
  <Words>1296</Words>
  <Application>Microsoft Office PowerPoint</Application>
  <PresentationFormat>On-screen Show (4:3)</PresentationFormat>
  <Paragraphs>317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ＭＳ Ｐゴシック</vt:lpstr>
      <vt:lpstr>ＭＳ Ｐゴシック</vt:lpstr>
      <vt:lpstr>Arial</vt:lpstr>
      <vt:lpstr>Arial Narrow</vt:lpstr>
      <vt:lpstr>Calibri</vt:lpstr>
      <vt:lpstr>Cambria</vt:lpstr>
      <vt:lpstr>Cambria Math</vt:lpstr>
      <vt:lpstr>David</vt:lpstr>
      <vt:lpstr>DengXian</vt:lpstr>
      <vt:lpstr>Effra</vt:lpstr>
      <vt:lpstr>MYingHei_18030_C-Medium</vt:lpstr>
      <vt:lpstr>Symbol MT</vt:lpstr>
      <vt:lpstr>Tahoma</vt:lpstr>
      <vt:lpstr>Times New Roman</vt:lpstr>
      <vt:lpstr>TradeGothic</vt:lpstr>
      <vt:lpstr>Wingdings</vt:lpstr>
      <vt:lpstr>PresentationLoad</vt:lpstr>
      <vt:lpstr>Theme1</vt:lpstr>
      <vt:lpstr>Considerations on Effective Borrowing of External Data Using Propensity Scores </vt:lpstr>
      <vt:lpstr>PowerPoint Presentation</vt:lpstr>
      <vt:lpstr>Outline</vt:lpstr>
      <vt:lpstr>Medical Device Development Cycle</vt:lpstr>
      <vt:lpstr>Evidence Level vs Study Type</vt:lpstr>
      <vt:lpstr>PowerPoint Presentation</vt:lpstr>
      <vt:lpstr>PowerPoint Presentation</vt:lpstr>
      <vt:lpstr>Use of External Data</vt:lpstr>
      <vt:lpstr>Important questions to ask </vt:lpstr>
      <vt:lpstr>Effective Comparison (Apple vs Apple)</vt:lpstr>
      <vt:lpstr>Statistical Methods for Data Integration</vt:lpstr>
      <vt:lpstr>Propensity Score Approach</vt:lpstr>
      <vt:lpstr>Innovative Bayesian Methods</vt:lpstr>
      <vt:lpstr>Raise the Bar with D.E.A. Model</vt:lpstr>
      <vt:lpstr>PSA Procedure Details</vt:lpstr>
      <vt:lpstr>Hypothetical Example with Real-World Data</vt:lpstr>
      <vt:lpstr>Propensity Score Design</vt:lpstr>
      <vt:lpstr>Propensity Score Analysis</vt:lpstr>
      <vt:lpstr>Primary Results</vt:lpstr>
      <vt:lpstr>Publication for Regulatory Submission</vt:lpstr>
      <vt:lpstr>Brief Summary</vt:lpstr>
      <vt:lpstr>Final Remarks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Considerations on Effective Borrowing of External Data Using Propensity Scores </dc:title>
  <cp:keywords>Medtronic Controlled</cp:keywords>
  <cp:lastModifiedBy>Checkin 003</cp:lastModifiedBy>
  <cp:revision>12</cp:revision>
  <cp:lastPrinted>2019-03-01T17:58:48Z</cp:lastPrinted>
  <dcterms:created xsi:type="dcterms:W3CDTF">2007-11-27T23:54:21Z</dcterms:created>
  <dcterms:modified xsi:type="dcterms:W3CDTF">2019-03-04T15:21:18Z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55a2f832-c8d2-45f3-ab1d-2b2ac589afab</vt:lpwstr>
  </property>
  <property fmtid="{D5CDD505-2E9C-101B-9397-08002B2CF9AE}" pid="3" name="Classification">
    <vt:lpwstr>MedtronicControlled</vt:lpwstr>
  </property>
</Properties>
</file>