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1" r:id="rId4"/>
    <p:sldId id="262" r:id="rId5"/>
    <p:sldId id="288" r:id="rId6"/>
    <p:sldId id="292" r:id="rId7"/>
    <p:sldId id="266" r:id="rId8"/>
    <p:sldId id="272" r:id="rId9"/>
    <p:sldId id="268" r:id="rId10"/>
    <p:sldId id="270" r:id="rId11"/>
    <p:sldId id="291" r:id="rId12"/>
    <p:sldId id="259" r:id="rId13"/>
    <p:sldId id="267" r:id="rId14"/>
    <p:sldId id="289" r:id="rId15"/>
    <p:sldId id="284" r:id="rId16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8" autoAdjust="0"/>
    <p:restoredTop sz="92177" autoAdjust="0"/>
  </p:normalViewPr>
  <p:slideViewPr>
    <p:cSldViewPr>
      <p:cViewPr varScale="1">
        <p:scale>
          <a:sx n="148" d="100"/>
          <a:sy n="148" d="100"/>
        </p:scale>
        <p:origin x="204" y="114"/>
      </p:cViewPr>
      <p:guideLst>
        <p:guide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D63C66-25F9-423E-827D-6C879B47E37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363A3B0-CD29-403A-A34F-D7AAD9E7E5CC}">
      <dgm:prSet phldrT="[Text]" custT="1"/>
      <dgm:spPr/>
      <dgm:t>
        <a:bodyPr/>
        <a:lstStyle/>
        <a:p>
          <a:r>
            <a:rPr lang="en-US" sz="1800" dirty="0"/>
            <a:t>EFS</a:t>
          </a:r>
        </a:p>
      </dgm:t>
    </dgm:pt>
    <dgm:pt modelId="{76D3B57E-432B-4039-A89A-13F6AF374C55}" type="parTrans" cxnId="{037EF1E4-CC81-4416-A9BF-29C3A5EAE8E2}">
      <dgm:prSet/>
      <dgm:spPr/>
      <dgm:t>
        <a:bodyPr/>
        <a:lstStyle/>
        <a:p>
          <a:endParaRPr lang="en-US"/>
        </a:p>
      </dgm:t>
    </dgm:pt>
    <dgm:pt modelId="{83D4C117-75A5-4591-8636-8E65475C2D9E}" type="sibTrans" cxnId="{037EF1E4-CC81-4416-A9BF-29C3A5EAE8E2}">
      <dgm:prSet/>
      <dgm:spPr/>
      <dgm:t>
        <a:bodyPr/>
        <a:lstStyle/>
        <a:p>
          <a:endParaRPr lang="en-US"/>
        </a:p>
      </dgm:t>
    </dgm:pt>
    <dgm:pt modelId="{8F6DB20C-BF12-4B13-BF41-438585F1116E}">
      <dgm:prSet phldrT="[Text]" custT="1"/>
      <dgm:spPr/>
      <dgm:t>
        <a:bodyPr/>
        <a:lstStyle/>
        <a:p>
          <a:r>
            <a:rPr lang="en-US" sz="1800" dirty="0"/>
            <a:t>Pivotal</a:t>
          </a:r>
        </a:p>
      </dgm:t>
    </dgm:pt>
    <dgm:pt modelId="{5F960D08-C442-4398-AB71-4A3D85B7A345}" type="parTrans" cxnId="{9E9CC4CF-B949-4775-8F4F-C7895B1F9F52}">
      <dgm:prSet/>
      <dgm:spPr/>
      <dgm:t>
        <a:bodyPr/>
        <a:lstStyle/>
        <a:p>
          <a:endParaRPr lang="en-US"/>
        </a:p>
      </dgm:t>
    </dgm:pt>
    <dgm:pt modelId="{ACA9BAD8-1247-4A1F-9482-36E403AB0A50}" type="sibTrans" cxnId="{9E9CC4CF-B949-4775-8F4F-C7895B1F9F52}">
      <dgm:prSet/>
      <dgm:spPr/>
      <dgm:t>
        <a:bodyPr/>
        <a:lstStyle/>
        <a:p>
          <a:endParaRPr lang="en-US"/>
        </a:p>
      </dgm:t>
    </dgm:pt>
    <dgm:pt modelId="{6546F0B5-A7D8-40BC-8056-C97398EEF993}">
      <dgm:prSet phldrT="[Text]" custT="1"/>
      <dgm:spPr/>
      <dgm:t>
        <a:bodyPr/>
        <a:lstStyle/>
        <a:p>
          <a:r>
            <a:rPr lang="en-US" sz="1800" dirty="0"/>
            <a:t>Post-market registry</a:t>
          </a:r>
        </a:p>
      </dgm:t>
    </dgm:pt>
    <dgm:pt modelId="{44A229CD-4C77-4B8E-940A-E64E5EC94FFA}" type="parTrans" cxnId="{2EA73BCE-7F2C-4F7E-963C-D203D8B3B8BB}">
      <dgm:prSet/>
      <dgm:spPr/>
      <dgm:t>
        <a:bodyPr/>
        <a:lstStyle/>
        <a:p>
          <a:endParaRPr lang="en-US"/>
        </a:p>
      </dgm:t>
    </dgm:pt>
    <dgm:pt modelId="{72A55AA7-7E7F-443E-8D56-917ED879D3B3}" type="sibTrans" cxnId="{2EA73BCE-7F2C-4F7E-963C-D203D8B3B8BB}">
      <dgm:prSet/>
      <dgm:spPr/>
      <dgm:t>
        <a:bodyPr/>
        <a:lstStyle/>
        <a:p>
          <a:endParaRPr lang="en-US"/>
        </a:p>
      </dgm:t>
    </dgm:pt>
    <dgm:pt modelId="{F39B4BE0-B21E-414A-B6CB-22A6966892F8}" type="pres">
      <dgm:prSet presAssocID="{03D63C66-25F9-423E-827D-6C879B47E374}" presName="Name0" presStyleCnt="0">
        <dgm:presLayoutVars>
          <dgm:dir/>
          <dgm:resizeHandles val="exact"/>
        </dgm:presLayoutVars>
      </dgm:prSet>
      <dgm:spPr/>
    </dgm:pt>
    <dgm:pt modelId="{D6FD4BA6-116B-4525-AB3B-970387FFEA89}" type="pres">
      <dgm:prSet presAssocID="{B363A3B0-CD29-403A-A34F-D7AAD9E7E5CC}" presName="node" presStyleLbl="node1" presStyleIdx="0" presStyleCnt="3" custScaleX="84651" custScaleY="498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5670C9-DEE6-4413-A18E-B18A1F781390}" type="pres">
      <dgm:prSet presAssocID="{83D4C117-75A5-4591-8636-8E65475C2D9E}" presName="sibTrans" presStyleLbl="sibTrans2D1" presStyleIdx="0" presStyleCnt="2"/>
      <dgm:spPr/>
      <dgm:t>
        <a:bodyPr/>
        <a:lstStyle/>
        <a:p>
          <a:endParaRPr lang="en-US"/>
        </a:p>
      </dgm:t>
    </dgm:pt>
    <dgm:pt modelId="{8E9E0FD6-91B2-404D-BA61-AC15575614B7}" type="pres">
      <dgm:prSet presAssocID="{83D4C117-75A5-4591-8636-8E65475C2D9E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AA22B6F9-89B7-479F-8A88-E6886DAD4189}" type="pres">
      <dgm:prSet presAssocID="{8F6DB20C-BF12-4B13-BF41-438585F1116E}" presName="node" presStyleLbl="node1" presStyleIdx="1" presStyleCnt="3" custScaleX="229254" custScaleY="173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1A104F-4C80-4D2C-85C3-45DB9CCAC173}" type="pres">
      <dgm:prSet presAssocID="{ACA9BAD8-1247-4A1F-9482-36E403AB0A5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D80AA01B-04D8-4BC0-AA5F-5D107F73CB82}" type="pres">
      <dgm:prSet presAssocID="{ACA9BAD8-1247-4A1F-9482-36E403AB0A5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611A02B-05DF-41C3-B0D5-F1CD67CA51BB}" type="pres">
      <dgm:prSet presAssocID="{6546F0B5-A7D8-40BC-8056-C97398EEF993}" presName="node" presStyleLbl="node1" presStyleIdx="2" presStyleCnt="3" custScaleY="76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A73BCE-7F2C-4F7E-963C-D203D8B3B8BB}" srcId="{03D63C66-25F9-423E-827D-6C879B47E374}" destId="{6546F0B5-A7D8-40BC-8056-C97398EEF993}" srcOrd="2" destOrd="0" parTransId="{44A229CD-4C77-4B8E-940A-E64E5EC94FFA}" sibTransId="{72A55AA7-7E7F-443E-8D56-917ED879D3B3}"/>
    <dgm:cxn modelId="{037EF1E4-CC81-4416-A9BF-29C3A5EAE8E2}" srcId="{03D63C66-25F9-423E-827D-6C879B47E374}" destId="{B363A3B0-CD29-403A-A34F-D7AAD9E7E5CC}" srcOrd="0" destOrd="0" parTransId="{76D3B57E-432B-4039-A89A-13F6AF374C55}" sibTransId="{83D4C117-75A5-4591-8636-8E65475C2D9E}"/>
    <dgm:cxn modelId="{88D7BE68-9F1D-4805-8CD5-A183E29D5048}" type="presOf" srcId="{ACA9BAD8-1247-4A1F-9482-36E403AB0A50}" destId="{E01A104F-4C80-4D2C-85C3-45DB9CCAC173}" srcOrd="0" destOrd="0" presId="urn:microsoft.com/office/officeart/2005/8/layout/process1"/>
    <dgm:cxn modelId="{0C3B52DA-2A85-4D69-9220-6F62EEB97F05}" type="presOf" srcId="{8F6DB20C-BF12-4B13-BF41-438585F1116E}" destId="{AA22B6F9-89B7-479F-8A88-E6886DAD4189}" srcOrd="0" destOrd="0" presId="urn:microsoft.com/office/officeart/2005/8/layout/process1"/>
    <dgm:cxn modelId="{CA4FA7C5-74F6-4F15-96BA-33D68E03BF73}" type="presOf" srcId="{ACA9BAD8-1247-4A1F-9482-36E403AB0A50}" destId="{D80AA01B-04D8-4BC0-AA5F-5D107F73CB82}" srcOrd="1" destOrd="0" presId="urn:microsoft.com/office/officeart/2005/8/layout/process1"/>
    <dgm:cxn modelId="{CFC97A31-FF65-48D2-A390-09A68027A161}" type="presOf" srcId="{6546F0B5-A7D8-40BC-8056-C97398EEF993}" destId="{7611A02B-05DF-41C3-B0D5-F1CD67CA51BB}" srcOrd="0" destOrd="0" presId="urn:microsoft.com/office/officeart/2005/8/layout/process1"/>
    <dgm:cxn modelId="{FFDEEE43-433E-407B-A258-C02F17587BA8}" type="presOf" srcId="{83D4C117-75A5-4591-8636-8E65475C2D9E}" destId="{635670C9-DEE6-4413-A18E-B18A1F781390}" srcOrd="0" destOrd="0" presId="urn:microsoft.com/office/officeart/2005/8/layout/process1"/>
    <dgm:cxn modelId="{9E9CC4CF-B949-4775-8F4F-C7895B1F9F52}" srcId="{03D63C66-25F9-423E-827D-6C879B47E374}" destId="{8F6DB20C-BF12-4B13-BF41-438585F1116E}" srcOrd="1" destOrd="0" parTransId="{5F960D08-C442-4398-AB71-4A3D85B7A345}" sibTransId="{ACA9BAD8-1247-4A1F-9482-36E403AB0A50}"/>
    <dgm:cxn modelId="{5E61EAB5-BD8F-481E-ADAF-43C91F35A7B4}" type="presOf" srcId="{B363A3B0-CD29-403A-A34F-D7AAD9E7E5CC}" destId="{D6FD4BA6-116B-4525-AB3B-970387FFEA89}" srcOrd="0" destOrd="0" presId="urn:microsoft.com/office/officeart/2005/8/layout/process1"/>
    <dgm:cxn modelId="{CE02F5E9-D645-4677-87DE-BDE0FCDE2394}" type="presOf" srcId="{83D4C117-75A5-4591-8636-8E65475C2D9E}" destId="{8E9E0FD6-91B2-404D-BA61-AC15575614B7}" srcOrd="1" destOrd="0" presId="urn:microsoft.com/office/officeart/2005/8/layout/process1"/>
    <dgm:cxn modelId="{7858AA57-883A-466C-83F6-5E931EE2FEFE}" type="presOf" srcId="{03D63C66-25F9-423E-827D-6C879B47E374}" destId="{F39B4BE0-B21E-414A-B6CB-22A6966892F8}" srcOrd="0" destOrd="0" presId="urn:microsoft.com/office/officeart/2005/8/layout/process1"/>
    <dgm:cxn modelId="{E8F25B70-E8BE-4B76-9EDE-BCD432E823EF}" type="presParOf" srcId="{F39B4BE0-B21E-414A-B6CB-22A6966892F8}" destId="{D6FD4BA6-116B-4525-AB3B-970387FFEA89}" srcOrd="0" destOrd="0" presId="urn:microsoft.com/office/officeart/2005/8/layout/process1"/>
    <dgm:cxn modelId="{F065637A-7541-4FBE-B163-151290C75084}" type="presParOf" srcId="{F39B4BE0-B21E-414A-B6CB-22A6966892F8}" destId="{635670C9-DEE6-4413-A18E-B18A1F781390}" srcOrd="1" destOrd="0" presId="urn:microsoft.com/office/officeart/2005/8/layout/process1"/>
    <dgm:cxn modelId="{459AFEAA-1D85-415E-BEAA-1BB0E68E7614}" type="presParOf" srcId="{635670C9-DEE6-4413-A18E-B18A1F781390}" destId="{8E9E0FD6-91B2-404D-BA61-AC15575614B7}" srcOrd="0" destOrd="0" presId="urn:microsoft.com/office/officeart/2005/8/layout/process1"/>
    <dgm:cxn modelId="{D57EF6FD-D59B-4431-B927-A024FDD9B2E5}" type="presParOf" srcId="{F39B4BE0-B21E-414A-B6CB-22A6966892F8}" destId="{AA22B6F9-89B7-479F-8A88-E6886DAD4189}" srcOrd="2" destOrd="0" presId="urn:microsoft.com/office/officeart/2005/8/layout/process1"/>
    <dgm:cxn modelId="{5F0DE80F-BEA5-4E61-96F6-38DE44B84C21}" type="presParOf" srcId="{F39B4BE0-B21E-414A-B6CB-22A6966892F8}" destId="{E01A104F-4C80-4D2C-85C3-45DB9CCAC173}" srcOrd="3" destOrd="0" presId="urn:microsoft.com/office/officeart/2005/8/layout/process1"/>
    <dgm:cxn modelId="{E91FA26E-54D0-4334-AFBD-04C125359A3E}" type="presParOf" srcId="{E01A104F-4C80-4D2C-85C3-45DB9CCAC173}" destId="{D80AA01B-04D8-4BC0-AA5F-5D107F73CB82}" srcOrd="0" destOrd="0" presId="urn:microsoft.com/office/officeart/2005/8/layout/process1"/>
    <dgm:cxn modelId="{0D0124DD-EAA7-45DC-9C92-21AEA66017F7}" type="presParOf" srcId="{F39B4BE0-B21E-414A-B6CB-22A6966892F8}" destId="{7611A02B-05DF-41C3-B0D5-F1CD67CA51B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D63C66-25F9-423E-827D-6C879B47E37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363A3B0-CD29-403A-A34F-D7AAD9E7E5CC}">
      <dgm:prSet phldrT="[Text]"/>
      <dgm:spPr/>
      <dgm:t>
        <a:bodyPr/>
        <a:lstStyle/>
        <a:p>
          <a:r>
            <a:rPr lang="en-US" dirty="0"/>
            <a:t>EFS</a:t>
          </a:r>
        </a:p>
      </dgm:t>
    </dgm:pt>
    <dgm:pt modelId="{76D3B57E-432B-4039-A89A-13F6AF374C55}" type="parTrans" cxnId="{037EF1E4-CC81-4416-A9BF-29C3A5EAE8E2}">
      <dgm:prSet/>
      <dgm:spPr/>
      <dgm:t>
        <a:bodyPr/>
        <a:lstStyle/>
        <a:p>
          <a:endParaRPr lang="en-US"/>
        </a:p>
      </dgm:t>
    </dgm:pt>
    <dgm:pt modelId="{83D4C117-75A5-4591-8636-8E65475C2D9E}" type="sibTrans" cxnId="{037EF1E4-CC81-4416-A9BF-29C3A5EAE8E2}">
      <dgm:prSet/>
      <dgm:spPr/>
      <dgm:t>
        <a:bodyPr/>
        <a:lstStyle/>
        <a:p>
          <a:endParaRPr lang="en-US"/>
        </a:p>
      </dgm:t>
    </dgm:pt>
    <dgm:pt modelId="{8F6DB20C-BF12-4B13-BF41-438585F1116E}">
      <dgm:prSet phldrT="[Text]"/>
      <dgm:spPr/>
      <dgm:t>
        <a:bodyPr/>
        <a:lstStyle/>
        <a:p>
          <a:r>
            <a:rPr lang="en-US" dirty="0"/>
            <a:t>Pivotal</a:t>
          </a:r>
        </a:p>
      </dgm:t>
    </dgm:pt>
    <dgm:pt modelId="{5F960D08-C442-4398-AB71-4A3D85B7A345}" type="parTrans" cxnId="{9E9CC4CF-B949-4775-8F4F-C7895B1F9F52}">
      <dgm:prSet/>
      <dgm:spPr/>
      <dgm:t>
        <a:bodyPr/>
        <a:lstStyle/>
        <a:p>
          <a:endParaRPr lang="en-US"/>
        </a:p>
      </dgm:t>
    </dgm:pt>
    <dgm:pt modelId="{ACA9BAD8-1247-4A1F-9482-36E403AB0A50}" type="sibTrans" cxnId="{9E9CC4CF-B949-4775-8F4F-C7895B1F9F52}">
      <dgm:prSet/>
      <dgm:spPr/>
      <dgm:t>
        <a:bodyPr/>
        <a:lstStyle/>
        <a:p>
          <a:endParaRPr lang="en-US"/>
        </a:p>
      </dgm:t>
    </dgm:pt>
    <dgm:pt modelId="{6546F0B5-A7D8-40BC-8056-C97398EEF993}">
      <dgm:prSet phldrT="[Text]"/>
      <dgm:spPr/>
      <dgm:t>
        <a:bodyPr/>
        <a:lstStyle/>
        <a:p>
          <a:r>
            <a:rPr lang="en-US" dirty="0"/>
            <a:t>Post-market registry</a:t>
          </a:r>
        </a:p>
      </dgm:t>
    </dgm:pt>
    <dgm:pt modelId="{44A229CD-4C77-4B8E-940A-E64E5EC94FFA}" type="parTrans" cxnId="{2EA73BCE-7F2C-4F7E-963C-D203D8B3B8BB}">
      <dgm:prSet/>
      <dgm:spPr/>
      <dgm:t>
        <a:bodyPr/>
        <a:lstStyle/>
        <a:p>
          <a:endParaRPr lang="en-US"/>
        </a:p>
      </dgm:t>
    </dgm:pt>
    <dgm:pt modelId="{72A55AA7-7E7F-443E-8D56-917ED879D3B3}" type="sibTrans" cxnId="{2EA73BCE-7F2C-4F7E-963C-D203D8B3B8BB}">
      <dgm:prSet/>
      <dgm:spPr/>
      <dgm:t>
        <a:bodyPr/>
        <a:lstStyle/>
        <a:p>
          <a:endParaRPr lang="en-US"/>
        </a:p>
      </dgm:t>
    </dgm:pt>
    <dgm:pt modelId="{F39B4BE0-B21E-414A-B6CB-22A6966892F8}" type="pres">
      <dgm:prSet presAssocID="{03D63C66-25F9-423E-827D-6C879B47E374}" presName="Name0" presStyleCnt="0">
        <dgm:presLayoutVars>
          <dgm:dir/>
          <dgm:resizeHandles val="exact"/>
        </dgm:presLayoutVars>
      </dgm:prSet>
      <dgm:spPr/>
    </dgm:pt>
    <dgm:pt modelId="{D6FD4BA6-116B-4525-AB3B-970387FFEA89}" type="pres">
      <dgm:prSet presAssocID="{B363A3B0-CD29-403A-A34F-D7AAD9E7E5CC}" presName="node" presStyleLbl="node1" presStyleIdx="0" presStyleCnt="3" custScaleX="66269" custScaleY="425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5670C9-DEE6-4413-A18E-B18A1F781390}" type="pres">
      <dgm:prSet presAssocID="{83D4C117-75A5-4591-8636-8E65475C2D9E}" presName="sibTrans" presStyleLbl="sibTrans2D1" presStyleIdx="0" presStyleCnt="2"/>
      <dgm:spPr/>
      <dgm:t>
        <a:bodyPr/>
        <a:lstStyle/>
        <a:p>
          <a:endParaRPr lang="en-US"/>
        </a:p>
      </dgm:t>
    </dgm:pt>
    <dgm:pt modelId="{8E9E0FD6-91B2-404D-BA61-AC15575614B7}" type="pres">
      <dgm:prSet presAssocID="{83D4C117-75A5-4591-8636-8E65475C2D9E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AA22B6F9-89B7-479F-8A88-E6886DAD4189}" type="pres">
      <dgm:prSet presAssocID="{8F6DB20C-BF12-4B13-BF41-438585F1116E}" presName="node" presStyleLbl="node1" presStyleIdx="1" presStyleCnt="3" custScaleX="78771" custScaleY="1039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1A104F-4C80-4D2C-85C3-45DB9CCAC173}" type="pres">
      <dgm:prSet presAssocID="{ACA9BAD8-1247-4A1F-9482-36E403AB0A5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D80AA01B-04D8-4BC0-AA5F-5D107F73CB82}" type="pres">
      <dgm:prSet presAssocID="{ACA9BAD8-1247-4A1F-9482-36E403AB0A5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611A02B-05DF-41C3-B0D5-F1CD67CA51BB}" type="pres">
      <dgm:prSet presAssocID="{6546F0B5-A7D8-40BC-8056-C97398EEF993}" presName="node" presStyleLbl="node1" presStyleIdx="2" presStyleCnt="3" custScaleX="160689" custScaleY="1344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A73BCE-7F2C-4F7E-963C-D203D8B3B8BB}" srcId="{03D63C66-25F9-423E-827D-6C879B47E374}" destId="{6546F0B5-A7D8-40BC-8056-C97398EEF993}" srcOrd="2" destOrd="0" parTransId="{44A229CD-4C77-4B8E-940A-E64E5EC94FFA}" sibTransId="{72A55AA7-7E7F-443E-8D56-917ED879D3B3}"/>
    <dgm:cxn modelId="{037EF1E4-CC81-4416-A9BF-29C3A5EAE8E2}" srcId="{03D63C66-25F9-423E-827D-6C879B47E374}" destId="{B363A3B0-CD29-403A-A34F-D7AAD9E7E5CC}" srcOrd="0" destOrd="0" parTransId="{76D3B57E-432B-4039-A89A-13F6AF374C55}" sibTransId="{83D4C117-75A5-4591-8636-8E65475C2D9E}"/>
    <dgm:cxn modelId="{88D7BE68-9F1D-4805-8CD5-A183E29D5048}" type="presOf" srcId="{ACA9BAD8-1247-4A1F-9482-36E403AB0A50}" destId="{E01A104F-4C80-4D2C-85C3-45DB9CCAC173}" srcOrd="0" destOrd="0" presId="urn:microsoft.com/office/officeart/2005/8/layout/process1"/>
    <dgm:cxn modelId="{0C3B52DA-2A85-4D69-9220-6F62EEB97F05}" type="presOf" srcId="{8F6DB20C-BF12-4B13-BF41-438585F1116E}" destId="{AA22B6F9-89B7-479F-8A88-E6886DAD4189}" srcOrd="0" destOrd="0" presId="urn:microsoft.com/office/officeart/2005/8/layout/process1"/>
    <dgm:cxn modelId="{CA4FA7C5-74F6-4F15-96BA-33D68E03BF73}" type="presOf" srcId="{ACA9BAD8-1247-4A1F-9482-36E403AB0A50}" destId="{D80AA01B-04D8-4BC0-AA5F-5D107F73CB82}" srcOrd="1" destOrd="0" presId="urn:microsoft.com/office/officeart/2005/8/layout/process1"/>
    <dgm:cxn modelId="{CFC97A31-FF65-48D2-A390-09A68027A161}" type="presOf" srcId="{6546F0B5-A7D8-40BC-8056-C97398EEF993}" destId="{7611A02B-05DF-41C3-B0D5-F1CD67CA51BB}" srcOrd="0" destOrd="0" presId="urn:microsoft.com/office/officeart/2005/8/layout/process1"/>
    <dgm:cxn modelId="{FFDEEE43-433E-407B-A258-C02F17587BA8}" type="presOf" srcId="{83D4C117-75A5-4591-8636-8E65475C2D9E}" destId="{635670C9-DEE6-4413-A18E-B18A1F781390}" srcOrd="0" destOrd="0" presId="urn:microsoft.com/office/officeart/2005/8/layout/process1"/>
    <dgm:cxn modelId="{9E9CC4CF-B949-4775-8F4F-C7895B1F9F52}" srcId="{03D63C66-25F9-423E-827D-6C879B47E374}" destId="{8F6DB20C-BF12-4B13-BF41-438585F1116E}" srcOrd="1" destOrd="0" parTransId="{5F960D08-C442-4398-AB71-4A3D85B7A345}" sibTransId="{ACA9BAD8-1247-4A1F-9482-36E403AB0A50}"/>
    <dgm:cxn modelId="{5E61EAB5-BD8F-481E-ADAF-43C91F35A7B4}" type="presOf" srcId="{B363A3B0-CD29-403A-A34F-D7AAD9E7E5CC}" destId="{D6FD4BA6-116B-4525-AB3B-970387FFEA89}" srcOrd="0" destOrd="0" presId="urn:microsoft.com/office/officeart/2005/8/layout/process1"/>
    <dgm:cxn modelId="{CE02F5E9-D645-4677-87DE-BDE0FCDE2394}" type="presOf" srcId="{83D4C117-75A5-4591-8636-8E65475C2D9E}" destId="{8E9E0FD6-91B2-404D-BA61-AC15575614B7}" srcOrd="1" destOrd="0" presId="urn:microsoft.com/office/officeart/2005/8/layout/process1"/>
    <dgm:cxn modelId="{7858AA57-883A-466C-83F6-5E931EE2FEFE}" type="presOf" srcId="{03D63C66-25F9-423E-827D-6C879B47E374}" destId="{F39B4BE0-B21E-414A-B6CB-22A6966892F8}" srcOrd="0" destOrd="0" presId="urn:microsoft.com/office/officeart/2005/8/layout/process1"/>
    <dgm:cxn modelId="{E8F25B70-E8BE-4B76-9EDE-BCD432E823EF}" type="presParOf" srcId="{F39B4BE0-B21E-414A-B6CB-22A6966892F8}" destId="{D6FD4BA6-116B-4525-AB3B-970387FFEA89}" srcOrd="0" destOrd="0" presId="urn:microsoft.com/office/officeart/2005/8/layout/process1"/>
    <dgm:cxn modelId="{F065637A-7541-4FBE-B163-151290C75084}" type="presParOf" srcId="{F39B4BE0-B21E-414A-B6CB-22A6966892F8}" destId="{635670C9-DEE6-4413-A18E-B18A1F781390}" srcOrd="1" destOrd="0" presId="urn:microsoft.com/office/officeart/2005/8/layout/process1"/>
    <dgm:cxn modelId="{459AFEAA-1D85-415E-BEAA-1BB0E68E7614}" type="presParOf" srcId="{635670C9-DEE6-4413-A18E-B18A1F781390}" destId="{8E9E0FD6-91B2-404D-BA61-AC15575614B7}" srcOrd="0" destOrd="0" presId="urn:microsoft.com/office/officeart/2005/8/layout/process1"/>
    <dgm:cxn modelId="{D57EF6FD-D59B-4431-B927-A024FDD9B2E5}" type="presParOf" srcId="{F39B4BE0-B21E-414A-B6CB-22A6966892F8}" destId="{AA22B6F9-89B7-479F-8A88-E6886DAD4189}" srcOrd="2" destOrd="0" presId="urn:microsoft.com/office/officeart/2005/8/layout/process1"/>
    <dgm:cxn modelId="{5F0DE80F-BEA5-4E61-96F6-38DE44B84C21}" type="presParOf" srcId="{F39B4BE0-B21E-414A-B6CB-22A6966892F8}" destId="{E01A104F-4C80-4D2C-85C3-45DB9CCAC173}" srcOrd="3" destOrd="0" presId="urn:microsoft.com/office/officeart/2005/8/layout/process1"/>
    <dgm:cxn modelId="{E91FA26E-54D0-4334-AFBD-04C125359A3E}" type="presParOf" srcId="{E01A104F-4C80-4D2C-85C3-45DB9CCAC173}" destId="{D80AA01B-04D8-4BC0-AA5F-5D107F73CB82}" srcOrd="0" destOrd="0" presId="urn:microsoft.com/office/officeart/2005/8/layout/process1"/>
    <dgm:cxn modelId="{0D0124DD-EAA7-45DC-9C92-21AEA66017F7}" type="presParOf" srcId="{F39B4BE0-B21E-414A-B6CB-22A6966892F8}" destId="{7611A02B-05DF-41C3-B0D5-F1CD67CA51B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F5230D-C898-B34F-868B-ECE89FEA36A6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F7E0422-713A-3447-9BD4-E238CA9D1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2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7E0422-713A-3447-9BD4-E238CA9D1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3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14D02-CC6A-4E13-8063-E7D2D92DA65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635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EFS: Lessons Learned from a Start-Up Company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Katherine Kumar, PhD, RAC</a:t>
            </a:r>
          </a:p>
          <a:p>
            <a:r>
              <a:rPr lang="en-US" sz="2400" dirty="0"/>
              <a:t>EVP, </a:t>
            </a:r>
            <a:r>
              <a:rPr lang="en-US" sz="2400" i="1" dirty="0"/>
              <a:t>4C Medical Technologies, Inc.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35D8AA-8E8B-45FB-B6FD-2CD845A9B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402307"/>
            <a:ext cx="3276600" cy="72173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Candid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9820ACC6-0A41-4435-90FA-53BF42D057D0}"/>
              </a:ext>
            </a:extLst>
          </p:cNvPr>
          <p:cNvSpPr txBox="1">
            <a:spLocks/>
          </p:cNvSpPr>
          <p:nvPr/>
        </p:nvSpPr>
        <p:spPr>
          <a:xfrm>
            <a:off x="1905000" y="1759046"/>
            <a:ext cx="6858000" cy="158115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363" indent="-233363"/>
            <a:r>
              <a:rPr lang="en-US" sz="2000" dirty="0"/>
              <a:t>EFS  = novel technology</a:t>
            </a:r>
          </a:p>
          <a:p>
            <a:pPr marL="233363" indent="-233363"/>
            <a:r>
              <a:rPr lang="en-US" sz="2000" dirty="0"/>
              <a:t>Asking questions in the “right” way may be nearly impossible</a:t>
            </a:r>
          </a:p>
          <a:p>
            <a:pPr marL="233363" indent="-233363"/>
            <a:r>
              <a:rPr lang="en-US" sz="2000" dirty="0"/>
              <a:t>Answer the FDA’s questions fully and candidly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F961E74-F683-485A-8943-41B9A7D88F9D}"/>
              </a:ext>
            </a:extLst>
          </p:cNvPr>
          <p:cNvSpPr txBox="1"/>
          <p:nvPr/>
        </p:nvSpPr>
        <p:spPr>
          <a:xfrm>
            <a:off x="1905000" y="3525619"/>
            <a:ext cx="5334000" cy="646331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If FDA does not know the complete situation, they may not be able to suggest an optimal solution</a:t>
            </a:r>
          </a:p>
        </p:txBody>
      </p:sp>
      <p:pic>
        <p:nvPicPr>
          <p:cNvPr id="9" name="Content Placeholder 4">
            <a:extLst>
              <a:ext uri="{FF2B5EF4-FFF2-40B4-BE49-F238E27FC236}">
                <a16:creationId xmlns="" xmlns:a16="http://schemas.microsoft.com/office/drawing/2014/main" id="{E1D1CAFD-3CDF-234E-B538-2EF94DA89F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25"/>
            <a:ext cx="2502592" cy="132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88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35D8AA-8E8B-45FB-B6FD-2CD845A9B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2592" y="263512"/>
            <a:ext cx="4431608" cy="85725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Walk a Fine Line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9820ACC6-0A41-4435-90FA-53BF42D057D0}"/>
              </a:ext>
            </a:extLst>
          </p:cNvPr>
          <p:cNvSpPr txBox="1">
            <a:spLocks/>
          </p:cNvSpPr>
          <p:nvPr/>
        </p:nvSpPr>
        <p:spPr>
          <a:xfrm>
            <a:off x="1905001" y="1885950"/>
            <a:ext cx="5334000" cy="14977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90000"/>
              </a:lnSpc>
            </a:pPr>
            <a:r>
              <a:rPr lang="en-US" sz="2000" dirty="0"/>
              <a:t>When to start EFS?</a:t>
            </a:r>
          </a:p>
          <a:p>
            <a:pPr marL="228600" indent="-228600">
              <a:lnSpc>
                <a:spcPct val="90000"/>
              </a:lnSpc>
            </a:pPr>
            <a:r>
              <a:rPr lang="en-US" sz="2000" dirty="0"/>
              <a:t>There is only so much you can learn from animal studies</a:t>
            </a:r>
          </a:p>
          <a:p>
            <a:pPr marL="628650" lvl="1" indent="-228600">
              <a:lnSpc>
                <a:spcPct val="90000"/>
              </a:lnSpc>
            </a:pPr>
            <a:r>
              <a:rPr lang="en-US" sz="1600" dirty="0"/>
              <a:t>There are always animal model limitations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F961E74-F683-485A-8943-41B9A7D88F9D}"/>
              </a:ext>
            </a:extLst>
          </p:cNvPr>
          <p:cNvSpPr txBox="1"/>
          <p:nvPr/>
        </p:nvSpPr>
        <p:spPr>
          <a:xfrm>
            <a:off x="1905000" y="3486150"/>
            <a:ext cx="5334000" cy="646331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Work collaboratively with FDA and determine the right time to move from animal studies to EFS initiation</a:t>
            </a:r>
          </a:p>
        </p:txBody>
      </p:sp>
      <p:pic>
        <p:nvPicPr>
          <p:cNvPr id="9" name="Content Placeholder 4">
            <a:extLst>
              <a:ext uri="{FF2B5EF4-FFF2-40B4-BE49-F238E27FC236}">
                <a16:creationId xmlns="" xmlns:a16="http://schemas.microsoft.com/office/drawing/2014/main" id="{F96EB6E3-DB8A-304A-8B0A-D4D76F9DA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25"/>
            <a:ext cx="2502592" cy="132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916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361B15-2B7D-4D68-A844-683C23751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0200" y="1293291"/>
            <a:ext cx="3469540" cy="857250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cs typeface="Times New Roman" panose="02020603050405020304" pitchFamily="18" charset="0"/>
              </a:rPr>
              <a:t>Significant Impact in EFS Development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ED2C211F-6BAB-4389-AF82-87BBCF9E15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657" y="1214676"/>
            <a:ext cx="2451448" cy="1020982"/>
          </a:xfrm>
        </p:spPr>
      </p:pic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0E254BFE-46BF-4EE9-AF20-B804B01B628E}"/>
              </a:ext>
            </a:extLst>
          </p:cNvPr>
          <p:cNvSpPr txBox="1">
            <a:spLocks/>
          </p:cNvSpPr>
          <p:nvPr/>
        </p:nvSpPr>
        <p:spPr>
          <a:xfrm>
            <a:off x="419100" y="2279895"/>
            <a:ext cx="7772400" cy="1371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-7938">
              <a:buNone/>
            </a:pPr>
            <a:r>
              <a:rPr lang="en-US" sz="2000" i="1" dirty="0"/>
              <a:t>Examples may include but not limited to:</a:t>
            </a:r>
          </a:p>
          <a:p>
            <a:pPr marL="228600" indent="-228600">
              <a:lnSpc>
                <a:spcPct val="90000"/>
              </a:lnSpc>
            </a:pPr>
            <a:r>
              <a:rPr lang="en-US" sz="2000" dirty="0"/>
              <a:t>Development of varied templates like ICF, CTA, etc. </a:t>
            </a:r>
          </a:p>
          <a:p>
            <a:pPr marL="228600" indent="-228600">
              <a:lnSpc>
                <a:spcPct val="90000"/>
              </a:lnSpc>
            </a:pPr>
            <a:r>
              <a:rPr lang="en-US" sz="2000" dirty="0"/>
              <a:t>Engaging sites in US to get commitment to 60/60/60 timeline or better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A8F750C-5CD1-40BE-A78A-038C46BD4402}"/>
              </a:ext>
            </a:extLst>
          </p:cNvPr>
          <p:cNvSpPr txBox="1"/>
          <p:nvPr/>
        </p:nvSpPr>
        <p:spPr>
          <a:xfrm>
            <a:off x="952500" y="3625497"/>
            <a:ext cx="7239000" cy="646331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Since a Start-Up does not have a large company’s infrastructure, MDIC efforts are making a significant positive impact especially for start-ups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9F5DA92-5F2C-4A2D-BE09-CDE4B7A47A0D}"/>
              </a:ext>
            </a:extLst>
          </p:cNvPr>
          <p:cNvSpPr txBox="1"/>
          <p:nvPr/>
        </p:nvSpPr>
        <p:spPr>
          <a:xfrm>
            <a:off x="4953000" y="319148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CTA/IRB/1</a:t>
            </a:r>
            <a:r>
              <a:rPr lang="en-US" baseline="30000" dirty="0">
                <a:solidFill>
                  <a:srgbClr val="0070C0"/>
                </a:solidFill>
              </a:rPr>
              <a:t>st</a:t>
            </a:r>
            <a:r>
              <a:rPr lang="en-US" dirty="0">
                <a:solidFill>
                  <a:srgbClr val="0070C0"/>
                </a:solidFill>
              </a:rPr>
              <a:t> enrollment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6DB5341E-E596-4490-B163-88BC9CD31B82}"/>
              </a:ext>
            </a:extLst>
          </p:cNvPr>
          <p:cNvSpPr txBox="1">
            <a:spLocks/>
          </p:cNvSpPr>
          <p:nvPr/>
        </p:nvSpPr>
        <p:spPr>
          <a:xfrm>
            <a:off x="2502592" y="263512"/>
            <a:ext cx="39624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Not Alone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="" xmlns:a16="http://schemas.microsoft.com/office/drawing/2014/main" id="{224AAC9D-34DE-4FE1-9D60-431CD74504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030" y="0"/>
            <a:ext cx="2502592" cy="132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50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2402A5-969F-4AB8-AC20-B50D05F6D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Enhancement of EFS: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Customize the approach per product?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8465D08-FF04-43CC-B348-E7BC77E84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0" y="1504950"/>
            <a:ext cx="5787029" cy="2438400"/>
          </a:xfrm>
        </p:spPr>
        <p:txBody>
          <a:bodyPr>
            <a:normAutofit lnSpcReduction="10000"/>
          </a:bodyPr>
          <a:lstStyle/>
          <a:p>
            <a:pPr marL="228600" lvl="1" indent="-1682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FDA has to be consistent, applying the same bench and pre-clinical requirements for a group of products with the </a:t>
            </a:r>
            <a:r>
              <a:rPr lang="en-US" sz="2000" i="1" u="sng" dirty="0"/>
              <a:t>same indication for use</a:t>
            </a:r>
            <a:r>
              <a:rPr lang="en-US" sz="2000" dirty="0"/>
              <a:t>.</a:t>
            </a:r>
          </a:p>
          <a:p>
            <a:pPr marL="228600" lvl="1" indent="-1682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Within that group of products, there are outliers that are unique: </a:t>
            </a:r>
            <a:r>
              <a:rPr lang="en-US" sz="2000" i="1" u="sng" dirty="0"/>
              <a:t>different function/mechanism</a:t>
            </a:r>
            <a:r>
              <a:rPr lang="en-US" sz="2000" dirty="0"/>
              <a:t>. Their proof of performance should require different bench and pre-clinical requirements.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E8854001-1399-1D4A-9AEF-4F9A27AF0B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19800" y="1661521"/>
            <a:ext cx="1024803" cy="18905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EF369CB-6DCA-1648-AB54-C44460942F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345" y="1661521"/>
            <a:ext cx="1820458" cy="182045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E4795F1-953C-1A48-9563-467A54003BDA}"/>
              </a:ext>
            </a:extLst>
          </p:cNvPr>
          <p:cNvSpPr txBox="1"/>
          <p:nvPr/>
        </p:nvSpPr>
        <p:spPr>
          <a:xfrm>
            <a:off x="6096000" y="3552105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plunger     vs     drain auger </a:t>
            </a:r>
          </a:p>
        </p:txBody>
      </p:sp>
    </p:spTree>
    <p:extLst>
      <p:ext uri="{BB962C8B-B14F-4D97-AF65-F5344CB8AC3E}">
        <p14:creationId xmlns:p14="http://schemas.microsoft.com/office/powerpoint/2010/main" val="3569804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29099036-9010-0E42-B835-33F2107D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33170"/>
            <a:ext cx="9067800" cy="85725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Advancement Beyond EFS: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we work on streamlining the pivotal trial next? 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AF813E46-C97B-4A26-8500-69BDC1CABF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0744539"/>
              </p:ext>
            </p:extLst>
          </p:nvPr>
        </p:nvGraphicFramePr>
        <p:xfrm>
          <a:off x="1752600" y="915770"/>
          <a:ext cx="7010400" cy="1975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="" xmlns:a16="http://schemas.microsoft.com/office/drawing/2014/main" id="{649F0080-D6DA-4C78-AFBC-E81BBABBB3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0679728"/>
              </p:ext>
            </p:extLst>
          </p:nvPr>
        </p:nvGraphicFramePr>
        <p:xfrm>
          <a:off x="1752600" y="2785945"/>
          <a:ext cx="7010400" cy="1462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100B960-CC8C-4852-AC6E-C839E82C68E3}"/>
              </a:ext>
            </a:extLst>
          </p:cNvPr>
          <p:cNvSpPr txBox="1"/>
          <p:nvPr/>
        </p:nvSpPr>
        <p:spPr>
          <a:xfrm>
            <a:off x="228600" y="165735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</a:rPr>
              <a:t>Current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7830158-2E70-46DA-B6A8-CCA8B527B2AA}"/>
              </a:ext>
            </a:extLst>
          </p:cNvPr>
          <p:cNvSpPr txBox="1"/>
          <p:nvPr/>
        </p:nvSpPr>
        <p:spPr>
          <a:xfrm>
            <a:off x="304800" y="3263274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</a:rPr>
              <a:t>Future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7BB2DFB-6F53-4E09-921A-02A147A0F084}"/>
              </a:ext>
            </a:extLst>
          </p:cNvPr>
          <p:cNvSpPr txBox="1"/>
          <p:nvPr/>
        </p:nvSpPr>
        <p:spPr>
          <a:xfrm>
            <a:off x="3505200" y="2304066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Very selected patient population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F1511D0-F645-4DD8-A5BC-BC3BE7314B77}"/>
              </a:ext>
            </a:extLst>
          </p:cNvPr>
          <p:cNvSpPr txBox="1"/>
          <p:nvPr/>
        </p:nvSpPr>
        <p:spPr>
          <a:xfrm>
            <a:off x="6096000" y="3888673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Broad patient population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EE36539-8307-4B13-BC77-473B0A7B211B}"/>
              </a:ext>
            </a:extLst>
          </p:cNvPr>
          <p:cNvSpPr txBox="1"/>
          <p:nvPr/>
        </p:nvSpPr>
        <p:spPr>
          <a:xfrm>
            <a:off x="7348870" y="1220872"/>
            <a:ext cx="1336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/>
                </a:solidFill>
              </a:rPr>
              <a:t>Real word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8889DF7A-EA7D-415C-9BDA-395873B95693}"/>
              </a:ext>
            </a:extLst>
          </p:cNvPr>
          <p:cNvSpPr txBox="1"/>
          <p:nvPr/>
        </p:nvSpPr>
        <p:spPr>
          <a:xfrm>
            <a:off x="6722435" y="2812102"/>
            <a:ext cx="1337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/>
                </a:solidFill>
              </a:rPr>
              <a:t>Real word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C6B86B29-E889-4C01-B955-560ED26EEBC0}"/>
              </a:ext>
            </a:extLst>
          </p:cNvPr>
          <p:cNvGrpSpPr/>
          <p:nvPr/>
        </p:nvGrpSpPr>
        <p:grpSpPr>
          <a:xfrm>
            <a:off x="51801" y="1110865"/>
            <a:ext cx="8736417" cy="2156537"/>
            <a:chOff x="304800" y="1123950"/>
            <a:chExt cx="8736417" cy="2156537"/>
          </a:xfrm>
        </p:grpSpPr>
        <p:pic>
          <p:nvPicPr>
            <p:cNvPr id="18" name="Picture 4" descr="Image result for Responsibility Art">
              <a:extLst>
                <a:ext uri="{FF2B5EF4-FFF2-40B4-BE49-F238E27FC236}">
                  <a16:creationId xmlns="" xmlns:a16="http://schemas.microsoft.com/office/drawing/2014/main" id="{DD6FB59C-6C88-4611-9DB6-AB88597F4B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249669"/>
              <a:ext cx="2030818" cy="20308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06FF3BCB-FA6D-4C0F-8021-553720DE7CAE}"/>
                </a:ext>
              </a:extLst>
            </p:cNvPr>
            <p:cNvSpPr/>
            <p:nvPr/>
          </p:nvSpPr>
          <p:spPr>
            <a:xfrm>
              <a:off x="2411818" y="1123950"/>
              <a:ext cx="6579782" cy="16521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ontent Placeholder 3">
              <a:extLst>
                <a:ext uri="{FF2B5EF4-FFF2-40B4-BE49-F238E27FC236}">
                  <a16:creationId xmlns="" xmlns:a16="http://schemas.microsoft.com/office/drawing/2014/main" id="{28B07F98-428B-4494-91AE-BFB8AD3B2EA5}"/>
                </a:ext>
              </a:extLst>
            </p:cNvPr>
            <p:cNvSpPr txBox="1">
              <a:spLocks/>
            </p:cNvSpPr>
            <p:nvPr/>
          </p:nvSpPr>
          <p:spPr>
            <a:xfrm>
              <a:off x="2335618" y="1647496"/>
              <a:ext cx="6705599" cy="523220"/>
            </a:xfrm>
            <a:prstGeom prst="rect">
              <a:avLst/>
            </a:prstGeom>
            <a:solidFill>
              <a:srgbClr val="00B050"/>
            </a:solidFill>
          </p:spPr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en-US" sz="2800">
                  <a:solidFill>
                    <a:schemeClr val="bg1"/>
                  </a:solidFill>
                </a:rPr>
                <a:t>We must ALL share the added RISK  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5017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9" grpId="0"/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7E0EB9-BCEA-644D-8713-2151B63BC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Innovators and Researchers…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2217913-4167-5F44-BD40-DE1C3CAE081B}"/>
              </a:ext>
            </a:extLst>
          </p:cNvPr>
          <p:cNvSpPr txBox="1"/>
          <p:nvPr/>
        </p:nvSpPr>
        <p:spPr>
          <a:xfrm>
            <a:off x="457200" y="914801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FDA is your partner, so: </a:t>
            </a:r>
          </a:p>
          <a:p>
            <a:pPr marL="692150" lvl="1" indent="-346075">
              <a:buSzPct val="50000"/>
              <a:buFont typeface="Wingdings" pitchFamily="2" charset="2"/>
              <a:buChar char="Ø"/>
            </a:pPr>
            <a:r>
              <a:rPr lang="en-US" sz="2000" dirty="0"/>
              <a:t>Engage Early, Proactively Communicate, Be Candid</a:t>
            </a:r>
          </a:p>
          <a:p>
            <a:pPr marL="692150" lvl="1" indent="-346075">
              <a:buSzPct val="50000"/>
              <a:buFont typeface="Wingdings" pitchFamily="2" charset="2"/>
              <a:buChar char="Ø"/>
            </a:pPr>
            <a:r>
              <a:rPr lang="en-US" sz="2000" dirty="0"/>
              <a:t>Walk a Fine Line - recognize animal model limitations</a:t>
            </a:r>
          </a:p>
          <a:p>
            <a:pPr marL="692150" lvl="1" indent="-346075">
              <a:buSzPct val="50000"/>
              <a:buFont typeface="Wingdings" pitchFamily="2" charset="2"/>
              <a:buChar char="Ø"/>
            </a:pPr>
            <a:r>
              <a:rPr lang="en-US" sz="2000" dirty="0"/>
              <a:t>You Are Not Alone - reach out to MDIC</a:t>
            </a:r>
          </a:p>
          <a:p>
            <a:pPr marL="230188" lvl="1" indent="-220663">
              <a:buSzPct val="100000"/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30188" lvl="1" indent="-220663"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We are all in this together, and in moving forward enhancement of EFS or advancement beyond EFS will benefit our patients. Let’s make it happen.</a:t>
            </a:r>
          </a:p>
          <a:p>
            <a:pPr marL="346075" lvl="1">
              <a:buSzPct val="50000"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D70DD7C-3C6B-FA46-BB49-1B483E176372}"/>
              </a:ext>
            </a:extLst>
          </p:cNvPr>
          <p:cNvSpPr txBox="1"/>
          <p:nvPr/>
        </p:nvSpPr>
        <p:spPr>
          <a:xfrm>
            <a:off x="3071812" y="371475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33182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276350"/>
            <a:ext cx="4419600" cy="2819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Disclosures:</a:t>
            </a:r>
          </a:p>
          <a:p>
            <a:pPr>
              <a:buNone/>
            </a:pPr>
            <a:r>
              <a:rPr lang="en-US" sz="2000" dirty="0">
                <a:latin typeface="TradeGothic" pitchFamily="2" charset="0"/>
              </a:rPr>
              <a:t> </a:t>
            </a:r>
          </a:p>
          <a:p>
            <a:pPr>
              <a:buNone/>
            </a:pPr>
            <a:r>
              <a:rPr lang="en-US" sz="2000" dirty="0"/>
              <a:t>Employee and/or Stockholder:</a:t>
            </a:r>
            <a:br>
              <a:rPr lang="en-US" sz="2000" dirty="0"/>
            </a:br>
            <a:r>
              <a:rPr lang="en-US" sz="2000" dirty="0"/>
              <a:t>4C Medical Technologies, Inc.</a:t>
            </a:r>
          </a:p>
          <a:p>
            <a:pPr>
              <a:buNone/>
            </a:pPr>
            <a:r>
              <a:rPr lang="en-US" sz="2000" dirty="0"/>
              <a:t>	TAS Medical, Inc.</a:t>
            </a:r>
          </a:p>
          <a:p>
            <a:pPr>
              <a:buNone/>
            </a:pPr>
            <a:r>
              <a:rPr lang="en-US" sz="2000" dirty="0"/>
              <a:t>	 </a:t>
            </a:r>
          </a:p>
          <a:p>
            <a:pPr>
              <a:buNone/>
            </a:pPr>
            <a:r>
              <a:rPr lang="en-US" sz="2000" dirty="0"/>
              <a:t>Board Member:</a:t>
            </a:r>
          </a:p>
          <a:p>
            <a:pPr>
              <a:buNone/>
            </a:pPr>
            <a:r>
              <a:rPr lang="en-US" sz="2000" dirty="0"/>
              <a:t>	Inspired Life Medical, Inc.</a:t>
            </a:r>
          </a:p>
          <a:p>
            <a:pPr>
              <a:buNone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radeGothic" pitchFamily="2" charset="0"/>
              </a:rPr>
              <a:t/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radeGothic" pitchFamily="2" charset="0"/>
              </a:rPr>
            </a:br>
            <a:endParaRPr lang="en-US" sz="2000" dirty="0">
              <a:solidFill>
                <a:schemeClr val="tx2"/>
              </a:solidFill>
              <a:latin typeface="TradeGothic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F0B7EE-3522-4336-989D-5E8122491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Innovation in Medical Technology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B2806762-F7CD-497E-9CDF-A24AB49524C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75" y="1090612"/>
            <a:ext cx="2143125" cy="2700338"/>
          </a:xfrm>
        </p:spPr>
      </p:pic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A75D384-76A4-4400-9400-50E8065D4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56114" y="1526381"/>
            <a:ext cx="5878286" cy="2188369"/>
          </a:xfr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sz="2400" dirty="0"/>
              <a:t>Originated with start-up companies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sz="2400" dirty="0"/>
              <a:t>Once small company is </a:t>
            </a:r>
            <a:r>
              <a:rPr lang="en-US" sz="2400" dirty="0">
                <a:solidFill>
                  <a:srgbClr val="C00000"/>
                </a:solidFill>
              </a:rPr>
              <a:t>de-risked</a:t>
            </a:r>
            <a:r>
              <a:rPr lang="en-US" sz="2400" dirty="0"/>
              <a:t>, it will be acquired by a large, strategic company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</a:pPr>
            <a:r>
              <a:rPr lang="en-US" sz="2400" dirty="0">
                <a:solidFill>
                  <a:srgbClr val="C00000"/>
                </a:solidFill>
              </a:rPr>
              <a:t>De-risked </a:t>
            </a:r>
            <a:r>
              <a:rPr lang="en-US" sz="2400" dirty="0">
                <a:solidFill>
                  <a:srgbClr val="00B050"/>
                </a:solidFill>
              </a:rPr>
              <a:t>= Human experience with methodically collected clinical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Clr>
                <a:schemeClr val="tx1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36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EF5711-942D-4418-BF10-AA05024A0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209550"/>
            <a:ext cx="7391400" cy="857250"/>
          </a:xfrm>
        </p:spPr>
        <p:txBody>
          <a:bodyPr>
            <a:noAutofit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the Difference?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Start-Up vs. Large Strategic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="" xmlns:a16="http://schemas.microsoft.com/office/drawing/2014/main" id="{E7BE48B4-26C1-4E6B-BE24-F6D39D7BD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91200" y="1637109"/>
            <a:ext cx="3324860" cy="2763441"/>
          </a:xfrm>
        </p:spPr>
        <p:txBody>
          <a:bodyPr>
            <a:normAutofit/>
          </a:bodyPr>
          <a:lstStyle/>
          <a:p>
            <a:pPr marL="228600" lvl="1" indent="-228600">
              <a:spcBef>
                <a:spcPts val="480"/>
              </a:spcBef>
              <a:buFont typeface="Arial" panose="020B0604020202020204" pitchFamily="34" charset="0"/>
              <a:buChar char="•"/>
            </a:pPr>
            <a:r>
              <a:rPr lang="en-US" dirty="0"/>
              <a:t>Public</a:t>
            </a:r>
          </a:p>
          <a:p>
            <a:pPr marL="228600" lvl="1" indent="-228600">
              <a:spcBef>
                <a:spcPts val="480"/>
              </a:spcBef>
              <a:buFont typeface="Arial" panose="020B0604020202020204" pitchFamily="34" charset="0"/>
              <a:buChar char="•"/>
            </a:pPr>
            <a:r>
              <a:rPr lang="en-US" dirty="0"/>
              <a:t>Numerous products</a:t>
            </a:r>
          </a:p>
          <a:p>
            <a:pPr marL="228600" lvl="1" indent="-228600">
              <a:spcBef>
                <a:spcPts val="480"/>
              </a:spcBef>
              <a:buFont typeface="Arial" panose="020B0604020202020204" pitchFamily="34" charset="0"/>
              <a:buChar char="•"/>
            </a:pPr>
            <a:r>
              <a:rPr lang="en-US" dirty="0"/>
              <a:t>Changing priorities/projects </a:t>
            </a:r>
          </a:p>
          <a:p>
            <a:pPr marL="228600" lvl="2">
              <a:spcBef>
                <a:spcPts val="480"/>
              </a:spcBef>
            </a:pPr>
            <a:r>
              <a:rPr lang="en-US" sz="2000" dirty="0"/>
              <a:t>If product fails = </a:t>
            </a:r>
            <a:br>
              <a:rPr lang="en-US" sz="2000" dirty="0"/>
            </a:br>
            <a:r>
              <a:rPr lang="en-US" sz="2000" dirty="0"/>
              <a:t>company moves forward </a:t>
            </a:r>
          </a:p>
          <a:p>
            <a:endParaRPr lang="en-US" sz="2000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="" xmlns:a16="http://schemas.microsoft.com/office/drawing/2014/main" id="{0412D609-17D4-4392-8D62-97DB02DE9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660" y="1616868"/>
            <a:ext cx="2923540" cy="2763441"/>
          </a:xfrm>
        </p:spPr>
        <p:txBody>
          <a:bodyPr>
            <a:normAutofit/>
          </a:bodyPr>
          <a:lstStyle/>
          <a:p>
            <a:pPr marL="228600" indent="-228600"/>
            <a:r>
              <a:rPr lang="en-US" sz="2000" dirty="0"/>
              <a:t>Private</a:t>
            </a:r>
          </a:p>
          <a:p>
            <a:pPr marL="228600" indent="-228600"/>
            <a:r>
              <a:rPr lang="en-US" sz="2000" dirty="0"/>
              <a:t>One product</a:t>
            </a:r>
          </a:p>
          <a:p>
            <a:pPr marL="228600" indent="-228600"/>
            <a:r>
              <a:rPr lang="en-US" sz="2000" dirty="0"/>
              <a:t>One goal </a:t>
            </a:r>
          </a:p>
          <a:p>
            <a:pPr marL="228600" indent="-228600"/>
            <a:r>
              <a:rPr lang="en-US" sz="2000" dirty="0"/>
              <a:t>If product fails = company fails</a:t>
            </a:r>
          </a:p>
        </p:txBody>
      </p:sp>
      <p:pic>
        <p:nvPicPr>
          <p:cNvPr id="14" name="Content Placeholder 8">
            <a:extLst>
              <a:ext uri="{FF2B5EF4-FFF2-40B4-BE49-F238E27FC236}">
                <a16:creationId xmlns="" xmlns:a16="http://schemas.microsoft.com/office/drawing/2014/main" id="{D9C1DA82-AE74-4CB9-A2AF-4BCA9554AE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46"/>
          <a:stretch/>
        </p:blipFill>
        <p:spPr>
          <a:xfrm>
            <a:off x="2895600" y="1604962"/>
            <a:ext cx="2686007" cy="203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336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F0B079-B0D0-4607-AD23-0DB32A076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3579"/>
            <a:ext cx="6858000" cy="1146571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Difference: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Funding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9" name="Content Placeholder 12">
            <a:extLst>
              <a:ext uri="{FF2B5EF4-FFF2-40B4-BE49-F238E27FC236}">
                <a16:creationId xmlns="" xmlns:a16="http://schemas.microsoft.com/office/drawing/2014/main" id="{9A0A62A5-4EF1-4701-8C32-63DEE7723C2F}"/>
              </a:ext>
            </a:extLst>
          </p:cNvPr>
          <p:cNvSpPr txBox="1">
            <a:spLocks/>
          </p:cNvSpPr>
          <p:nvPr/>
        </p:nvSpPr>
        <p:spPr>
          <a:xfrm>
            <a:off x="381000" y="857249"/>
            <a:ext cx="8382000" cy="1143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71450"/>
            <a:r>
              <a:rPr lang="en-US" sz="1800" dirty="0"/>
              <a:t>Large strategic self-funds new projects as they drive revenue from existing products </a:t>
            </a:r>
          </a:p>
          <a:p>
            <a:pPr indent="-171450"/>
            <a:r>
              <a:rPr lang="en-US" sz="1800" dirty="0"/>
              <a:t>Start-up company is fully dependent on investors and constantly in fundraising mode </a:t>
            </a:r>
          </a:p>
          <a:p>
            <a:pPr marL="800100" lvl="1" indent="-285750">
              <a:buFont typeface="Symbol" panose="05050102010706020507" pitchFamily="18" charset="2"/>
              <a:buChar char="-"/>
            </a:pPr>
            <a:r>
              <a:rPr lang="en-US" sz="1400" dirty="0"/>
              <a:t>No real time progress  =  detrimental to the business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6CEAB26-0F55-0941-BCFE-8C3798558A5D}"/>
              </a:ext>
            </a:extLst>
          </p:cNvPr>
          <p:cNvSpPr txBox="1"/>
          <p:nvPr/>
        </p:nvSpPr>
        <p:spPr>
          <a:xfrm>
            <a:off x="381000" y="2114550"/>
            <a:ext cx="6060588" cy="1597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230188">
              <a:lnSpc>
                <a:spcPct val="90000"/>
              </a:lnSpc>
              <a:spcBef>
                <a:spcPts val="900"/>
              </a:spcBef>
            </a:pPr>
            <a:r>
              <a:rPr lang="en-US" b="1" dirty="0"/>
              <a:t>Two Greatest Resource Depletions:</a:t>
            </a:r>
          </a:p>
          <a:p>
            <a:pPr marL="342900" lvl="1" indent="-342900">
              <a:lnSpc>
                <a:spcPct val="9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dirty="0"/>
              <a:t>Waiting for any feedback without real-time progress</a:t>
            </a:r>
          </a:p>
          <a:p>
            <a:pPr marL="342900" lvl="1" indent="-342900">
              <a:lnSpc>
                <a:spcPct val="9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n-US" dirty="0"/>
              <a:t>Clinical trial initiation and execution - the predominant cost to any company, big or small </a:t>
            </a:r>
          </a:p>
          <a:p>
            <a:endParaRPr lang="en-US" dirty="0"/>
          </a:p>
        </p:txBody>
      </p:sp>
      <p:pic>
        <p:nvPicPr>
          <p:cNvPr id="6" name="Content Placeholder 4">
            <a:extLst>
              <a:ext uri="{FF2B5EF4-FFF2-40B4-BE49-F238E27FC236}">
                <a16:creationId xmlns="" xmlns:a16="http://schemas.microsoft.com/office/drawing/2014/main" id="{87322E21-28D8-594D-A901-43EA0FD773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1"/>
          <a:stretch/>
        </p:blipFill>
        <p:spPr>
          <a:xfrm>
            <a:off x="6517788" y="1898499"/>
            <a:ext cx="2619328" cy="187056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C4FA1F5E-132F-4BBC-8EF2-02111B37A097}"/>
              </a:ext>
            </a:extLst>
          </p:cNvPr>
          <p:cNvSpPr/>
          <p:nvPr/>
        </p:nvSpPr>
        <p:spPr>
          <a:xfrm>
            <a:off x="381000" y="3503045"/>
            <a:ext cx="6061242" cy="64633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EFS made significant impact and allowed introduction of very needed products to our patients so much sooner.</a:t>
            </a:r>
          </a:p>
        </p:txBody>
      </p:sp>
    </p:spTree>
    <p:extLst>
      <p:ext uri="{BB962C8B-B14F-4D97-AF65-F5344CB8AC3E}">
        <p14:creationId xmlns:p14="http://schemas.microsoft.com/office/powerpoint/2010/main" val="1873081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274686-BA30-4D53-AA10-590AB659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8099"/>
            <a:ext cx="8991600" cy="85725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EFS: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Moved Feasibility Clinical Work to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F8E98E72-1202-46BB-9938-31DE2BB50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957602"/>
            <a:ext cx="3203574" cy="471147"/>
          </a:xfrm>
          <a:ln w="19050">
            <a:solidFill>
              <a:srgbClr val="0070C0"/>
            </a:solidFill>
          </a:ln>
        </p:spPr>
        <p:txBody>
          <a:bodyPr/>
          <a:lstStyle/>
          <a:p>
            <a:r>
              <a:rPr lang="en-US" dirty="0"/>
              <a:t>Before EFS: OUS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5CB29832-B0EB-40A4-A150-7408886B7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428749"/>
            <a:ext cx="3203574" cy="2667001"/>
          </a:xfrm>
          <a:ln w="190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u="sng" dirty="0">
                <a:solidFill>
                  <a:srgbClr val="7030A0"/>
                </a:solidFill>
              </a:rPr>
              <a:t>Pros:</a:t>
            </a:r>
          </a:p>
          <a:p>
            <a:r>
              <a:rPr lang="en-US" sz="1600" dirty="0"/>
              <a:t>Shorter regulatory timeline</a:t>
            </a:r>
          </a:p>
          <a:p>
            <a:r>
              <a:rPr lang="en-US" sz="1600" dirty="0"/>
              <a:t>Lower cost</a:t>
            </a:r>
          </a:p>
          <a:p>
            <a:pPr marL="0" indent="0">
              <a:buNone/>
            </a:pPr>
            <a:endParaRPr lang="en-US" sz="1600" b="1" u="sng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sz="1200" b="1" u="sng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1600" b="1" u="sng" dirty="0">
                <a:solidFill>
                  <a:srgbClr val="7030A0"/>
                </a:solidFill>
              </a:rPr>
              <a:t>Cons:</a:t>
            </a:r>
          </a:p>
          <a:p>
            <a:r>
              <a:rPr lang="en-US" sz="1600" dirty="0"/>
              <a:t>Specific patient </a:t>
            </a:r>
            <a:r>
              <a:rPr lang="en-US" sz="1600" dirty="0" smtClean="0"/>
              <a:t>population</a:t>
            </a:r>
          </a:p>
          <a:p>
            <a:r>
              <a:rPr lang="en-US" sz="1600" dirty="0" smtClean="0"/>
              <a:t>Country-specific </a:t>
            </a:r>
            <a:r>
              <a:rPr lang="en-US" sz="1600" dirty="0"/>
              <a:t>clinical practice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05A93F6F-C7CC-483F-BAD9-DB32C5465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83226" y="922374"/>
            <a:ext cx="3203574" cy="479822"/>
          </a:xfrm>
          <a:ln w="19050">
            <a:solidFill>
              <a:srgbClr val="0070C0"/>
            </a:solidFill>
          </a:ln>
        </p:spPr>
        <p:txBody>
          <a:bodyPr/>
          <a:lstStyle/>
          <a:p>
            <a:r>
              <a:rPr lang="en-US" dirty="0"/>
              <a:t>Now with EFS: US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B17F3B7D-F5C9-403F-85BF-FBD5718F77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83226" y="1401959"/>
            <a:ext cx="3203574" cy="2720579"/>
          </a:xfrm>
          <a:ln w="1905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>
                <a:solidFill>
                  <a:srgbClr val="7030A0"/>
                </a:solidFill>
              </a:rPr>
              <a:t>Pros:</a:t>
            </a:r>
          </a:p>
          <a:p>
            <a:r>
              <a:rPr lang="en-US" sz="1600" dirty="0"/>
              <a:t>Shorter regulatory timeline</a:t>
            </a:r>
          </a:p>
          <a:p>
            <a:r>
              <a:rPr lang="en-US" sz="1600" dirty="0"/>
              <a:t>Lower cost</a:t>
            </a:r>
          </a:p>
          <a:p>
            <a:r>
              <a:rPr lang="en-US" sz="1600" dirty="0"/>
              <a:t>Diverse patient population </a:t>
            </a:r>
            <a:endParaRPr lang="en-US" sz="1600" dirty="0" smtClean="0"/>
          </a:p>
          <a:p>
            <a:pPr marL="0" indent="0">
              <a:buNone/>
            </a:pPr>
            <a:endParaRPr lang="en-US" sz="1600" b="1" u="sng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1600" b="1" u="sng" dirty="0" smtClean="0">
                <a:solidFill>
                  <a:srgbClr val="7030A0"/>
                </a:solidFill>
              </a:rPr>
              <a:t>Cons</a:t>
            </a:r>
            <a:r>
              <a:rPr lang="en-US" sz="1600" b="1" u="sng" dirty="0">
                <a:solidFill>
                  <a:srgbClr val="7030A0"/>
                </a:solidFill>
              </a:rPr>
              <a:t>:</a:t>
            </a:r>
          </a:p>
          <a:p>
            <a:r>
              <a:rPr lang="en-US" sz="1600" strike="sngStrike" dirty="0"/>
              <a:t>Specific patient </a:t>
            </a:r>
            <a:r>
              <a:rPr lang="en-US" sz="1600" strike="sngStrike" dirty="0" smtClean="0"/>
              <a:t>population</a:t>
            </a:r>
          </a:p>
          <a:p>
            <a:r>
              <a:rPr lang="en-US" sz="1600" strike="sngStrike" dirty="0" smtClean="0"/>
              <a:t>Country-specific </a:t>
            </a:r>
            <a:r>
              <a:rPr lang="en-US" sz="1600" strike="sngStrike" dirty="0"/>
              <a:t>clinical practice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56824CE6-BED2-4A13-9C57-6E0E106004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>
          <a:xfrm>
            <a:off x="3886200" y="1657350"/>
            <a:ext cx="1371600" cy="168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117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A4B85AF9-DE62-4649-B7AF-F6BE23995E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895350"/>
            <a:ext cx="1920163" cy="12121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5132E8-7BDD-420D-8B3F-0B3E23434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Global Adoption of EFS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="" xmlns:a16="http://schemas.microsoft.com/office/drawing/2014/main" id="{EAEA3C5A-6D1B-4B54-BA6C-7A438379B45C}"/>
              </a:ext>
            </a:extLst>
          </p:cNvPr>
          <p:cNvSpPr txBox="1">
            <a:spLocks/>
          </p:cNvSpPr>
          <p:nvPr/>
        </p:nvSpPr>
        <p:spPr>
          <a:xfrm>
            <a:off x="1295400" y="2063847"/>
            <a:ext cx="2057400" cy="3555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rgbClr val="AF0061"/>
              </a:buClr>
              <a:buSzPct val="75000"/>
              <a:buFont typeface="Arial"/>
              <a:buNone/>
              <a:defRPr sz="2400" b="1" u="none" kern="12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ea typeface="+mn-ea"/>
                <a:cs typeface="Franklin Gothic Book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rgbClr val="AF0061"/>
              </a:buClr>
              <a:buSzPct val="100000"/>
              <a:buFont typeface="Lucida Grande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ea typeface="+mn-ea"/>
                <a:cs typeface="Franklin Gothic Book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rgbClr val="AF0061"/>
              </a:buClr>
              <a:buSzPct val="100000"/>
              <a:buFont typeface="Lucida Grande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ea typeface="+mn-ea"/>
                <a:cs typeface="Franklin Gothic Book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rgbClr val="AF0061"/>
              </a:buClr>
              <a:buSzPct val="100000"/>
              <a:buFont typeface="Lucida Grande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ea typeface="+mn-ea"/>
                <a:cs typeface="Franklin Gothic Book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rgbClr val="AF0061"/>
              </a:buClr>
              <a:buSzPct val="100000"/>
              <a:buFont typeface="Lucida Grande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ea typeface="+mn-ea"/>
                <a:cs typeface="Franklin Gothic Book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dirty="0">
                <a:solidFill>
                  <a:schemeClr val="tx1"/>
                </a:solidFill>
                <a:latin typeface="+mn-lt"/>
              </a:rPr>
              <a:t>United States - FDA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96A59105-CBAC-490A-B1E1-E9492E392F0A}"/>
              </a:ext>
            </a:extLst>
          </p:cNvPr>
          <p:cNvCxnSpPr>
            <a:cxnSpLocks/>
          </p:cNvCxnSpPr>
          <p:nvPr/>
        </p:nvCxnSpPr>
        <p:spPr>
          <a:xfrm>
            <a:off x="4267200" y="1504950"/>
            <a:ext cx="685800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9CC4F50-5CBD-DA49-BD64-5E4F857CCCDE}"/>
              </a:ext>
            </a:extLst>
          </p:cNvPr>
          <p:cNvSpPr txBox="1"/>
          <p:nvPr/>
        </p:nvSpPr>
        <p:spPr>
          <a:xfrm>
            <a:off x="2590800" y="3782731"/>
            <a:ext cx="1828800" cy="452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F58E77C-D9E9-834A-AFC4-56A7F13A0BF8}"/>
              </a:ext>
            </a:extLst>
          </p:cNvPr>
          <p:cNvSpPr txBox="1"/>
          <p:nvPr/>
        </p:nvSpPr>
        <p:spPr>
          <a:xfrm>
            <a:off x="714394" y="3601819"/>
            <a:ext cx="7715211" cy="646331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Early Feasibility Study was pioneered in the US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and adopted by the second largest medical device market, Japan.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D454BDC-8A8C-5A4D-8CD5-409E9027A5AE}"/>
              </a:ext>
            </a:extLst>
          </p:cNvPr>
          <p:cNvSpPr txBox="1"/>
          <p:nvPr/>
        </p:nvSpPr>
        <p:spPr>
          <a:xfrm>
            <a:off x="3815181" y="3196101"/>
            <a:ext cx="1920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World-Wide Impact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35DE2CDD-BBD1-094D-A0D9-0A868483AF9A}"/>
              </a:ext>
            </a:extLst>
          </p:cNvPr>
          <p:cNvCxnSpPr>
            <a:cxnSpLocks/>
          </p:cNvCxnSpPr>
          <p:nvPr/>
        </p:nvCxnSpPr>
        <p:spPr>
          <a:xfrm>
            <a:off x="3048000" y="2451722"/>
            <a:ext cx="592673" cy="272692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="" xmlns:a16="http://schemas.microsoft.com/office/drawing/2014/main" id="{76CC4CAD-3FC6-D043-8AD3-512F108C65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455649"/>
            <a:ext cx="1564685" cy="80190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66F2A476-BC84-9247-8240-85BC697A9D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43" y="748140"/>
            <a:ext cx="1190382" cy="135931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="" xmlns:a16="http://schemas.microsoft.com/office/drawing/2014/main" id="{53C3975F-30C9-4297-AB7B-05E214AF1171}"/>
              </a:ext>
            </a:extLst>
          </p:cNvPr>
          <p:cNvSpPr txBox="1">
            <a:spLocks/>
          </p:cNvSpPr>
          <p:nvPr/>
        </p:nvSpPr>
        <p:spPr>
          <a:xfrm>
            <a:off x="6020793" y="2114550"/>
            <a:ext cx="1904007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Japan - PMDA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19325EB9-4C7F-EA4D-A907-8F2314B247AB}"/>
              </a:ext>
            </a:extLst>
          </p:cNvPr>
          <p:cNvCxnSpPr>
            <a:cxnSpLocks/>
          </p:cNvCxnSpPr>
          <p:nvPr/>
        </p:nvCxnSpPr>
        <p:spPr>
          <a:xfrm flipH="1">
            <a:off x="5544013" y="2514102"/>
            <a:ext cx="551987" cy="268567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 rot="17016179">
            <a:off x="-613466" y="1635967"/>
            <a:ext cx="2705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Thanks!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Andrew </a:t>
            </a:r>
            <a:r>
              <a:rPr lang="en-US" b="1" dirty="0" err="1" smtClean="0">
                <a:solidFill>
                  <a:srgbClr val="0070C0"/>
                </a:solidFill>
              </a:rPr>
              <a:t>Farb</a:t>
            </a:r>
            <a:r>
              <a:rPr lang="en-US" b="1" dirty="0" smtClean="0">
                <a:solidFill>
                  <a:srgbClr val="0070C0"/>
                </a:solidFill>
              </a:rPr>
              <a:t> &amp; FDA Team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3785396">
            <a:off x="6554805" y="1697502"/>
            <a:ext cx="314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Thanks!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Harmonization by Doing (HBD)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445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35D8AA-8E8B-45FB-B6FD-2CD845A9B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17" y="197589"/>
            <a:ext cx="5334000" cy="888781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 the FDA Early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62578BB1-3004-4E83-8BC6-CBC2D43AC8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25"/>
            <a:ext cx="2502592" cy="1320825"/>
          </a:xfrm>
        </p:spPr>
      </p:pic>
      <p:pic>
        <p:nvPicPr>
          <p:cNvPr id="8" name="Picture 2" descr="Image result for uncertainty">
            <a:extLst>
              <a:ext uri="{FF2B5EF4-FFF2-40B4-BE49-F238E27FC236}">
                <a16:creationId xmlns="" xmlns:a16="http://schemas.microsoft.com/office/drawing/2014/main" id="{F819AA4C-C061-4E92-B97B-7018DBC3F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04956"/>
            <a:ext cx="2241635" cy="132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987AF56-BC71-4DBE-B190-4E6D9C0C1A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428756"/>
            <a:ext cx="1769912" cy="1600194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AC976E41-97E7-4F56-A964-2968C54AF37B}"/>
              </a:ext>
            </a:extLst>
          </p:cNvPr>
          <p:cNvCxnSpPr/>
          <p:nvPr/>
        </p:nvCxnSpPr>
        <p:spPr>
          <a:xfrm>
            <a:off x="4114800" y="2211592"/>
            <a:ext cx="1066800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B7AB2D8-3482-0448-AA1E-99C919AD9B89}"/>
              </a:ext>
            </a:extLst>
          </p:cNvPr>
          <p:cNvSpPr txBox="1"/>
          <p:nvPr/>
        </p:nvSpPr>
        <p:spPr>
          <a:xfrm>
            <a:off x="1752600" y="3790950"/>
            <a:ext cx="5334000" cy="369332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Optimization through early engagement is key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="" xmlns:a16="http://schemas.microsoft.com/office/drawing/2014/main" id="{9940385E-FA50-42D2-B3F6-9AB52D95DC13}"/>
              </a:ext>
            </a:extLst>
          </p:cNvPr>
          <p:cNvSpPr txBox="1">
            <a:spLocks/>
          </p:cNvSpPr>
          <p:nvPr/>
        </p:nvSpPr>
        <p:spPr>
          <a:xfrm>
            <a:off x="2619563" y="3109611"/>
            <a:ext cx="4057274" cy="47267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80"/>
              </a:spcBef>
              <a:buNone/>
            </a:pP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EFS = 1</a:t>
            </a:r>
            <a:r>
              <a:rPr lang="en-US" sz="16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Clinical Study has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many unknowns </a:t>
            </a:r>
            <a:endParaRPr 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800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35D8AA-8E8B-45FB-B6FD-2CD845A9B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157265"/>
            <a:ext cx="5727008" cy="972919"/>
          </a:xfrm>
          <a:effectLst>
            <a:outerShdw sx="1000" sy="1000" algn="ctr" rotWithShape="0">
              <a:srgbClr val="000000"/>
            </a:outerShdw>
          </a:effectLst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Proactively Communicate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="" xmlns:a16="http://schemas.microsoft.com/office/drawing/2014/main" id="{9940385E-FA50-42D2-B3F6-9AB52D95DC13}"/>
              </a:ext>
            </a:extLst>
          </p:cNvPr>
          <p:cNvSpPr txBox="1">
            <a:spLocks/>
          </p:cNvSpPr>
          <p:nvPr/>
        </p:nvSpPr>
        <p:spPr>
          <a:xfrm>
            <a:off x="1981200" y="1674577"/>
            <a:ext cx="5334000" cy="132082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-230188"/>
            <a:r>
              <a:rPr lang="en-US" sz="2000" dirty="0"/>
              <a:t>We are fortunate that the FDA utilizes informal communication via email, phone that may not be possible in other countries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8C50818-0A70-4442-BEE3-AA735BB93A1C}"/>
              </a:ext>
            </a:extLst>
          </p:cNvPr>
          <p:cNvSpPr txBox="1"/>
          <p:nvPr/>
        </p:nvSpPr>
        <p:spPr>
          <a:xfrm>
            <a:off x="1981200" y="3283940"/>
            <a:ext cx="5334000" cy="646331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If FDA is part of decision making process, then they may be more versed to help you solve your challenge</a:t>
            </a:r>
          </a:p>
        </p:txBody>
      </p:sp>
      <p:pic>
        <p:nvPicPr>
          <p:cNvPr id="10" name="Content Placeholder 4">
            <a:extLst>
              <a:ext uri="{FF2B5EF4-FFF2-40B4-BE49-F238E27FC236}">
                <a16:creationId xmlns="" xmlns:a16="http://schemas.microsoft.com/office/drawing/2014/main" id="{C5B521E6-A661-EA4E-B8E8-AC4DF5EA1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25"/>
            <a:ext cx="2502592" cy="132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954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5416</TotalTime>
  <Words>636</Words>
  <Application>Microsoft Office PowerPoint</Application>
  <PresentationFormat>On-screen Show (16:9)</PresentationFormat>
  <Paragraphs>112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Franklin Gothic Book</vt:lpstr>
      <vt:lpstr>Symbol</vt:lpstr>
      <vt:lpstr>Times New Roman</vt:lpstr>
      <vt:lpstr>TradeGothic</vt:lpstr>
      <vt:lpstr>Wingdings</vt:lpstr>
      <vt:lpstr>Theme1</vt:lpstr>
      <vt:lpstr>US EFS: Lessons Learned from a Start-Up Company</vt:lpstr>
      <vt:lpstr>PowerPoint Presentation</vt:lpstr>
      <vt:lpstr>Innovation in Medical Technology</vt:lpstr>
      <vt:lpstr> What’s the Difference? Small Start-Up vs. Large Strategic  </vt:lpstr>
      <vt:lpstr> Another Difference: Funding  </vt:lpstr>
      <vt:lpstr>EFS: Moved Feasibility Clinical Work to US</vt:lpstr>
      <vt:lpstr>The Global Adoption of EFS</vt:lpstr>
      <vt:lpstr>Engage the FDA Early</vt:lpstr>
      <vt:lpstr>Proactively Communicate</vt:lpstr>
      <vt:lpstr>Be Candid</vt:lpstr>
      <vt:lpstr>Walk a Fine Line</vt:lpstr>
      <vt:lpstr>Significant Impact in EFS Development </vt:lpstr>
      <vt:lpstr>Future Enhancement of EFS: Customize the approach per product?</vt:lpstr>
      <vt:lpstr>Future Advancement Beyond EFS: Can we work on streamlining the pivotal trial next? </vt:lpstr>
      <vt:lpstr>As Innovators and Researchers…  </vt:lpstr>
    </vt:vector>
  </TitlesOfParts>
  <Company>MedStar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vxm133</dc:creator>
  <cp:lastModifiedBy>Checkin 013</cp:lastModifiedBy>
  <cp:revision>173</cp:revision>
  <cp:lastPrinted>2019-02-21T18:12:32Z</cp:lastPrinted>
  <dcterms:created xsi:type="dcterms:W3CDTF">2015-01-08T17:01:57Z</dcterms:created>
  <dcterms:modified xsi:type="dcterms:W3CDTF">2019-03-05T12:51:40Z</dcterms:modified>
</cp:coreProperties>
</file>