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57" y="259587"/>
            <a:ext cx="59893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697" y="1773312"/>
            <a:ext cx="8585200" cy="139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2413" y="1224787"/>
            <a:ext cx="7052945" cy="334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Efficacy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Safety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Dapagliflozin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Acute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Failure NCT04298229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Zachary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Cox,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PharmD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20">
                <a:latin typeface="Calibri"/>
                <a:cs typeface="Calibri"/>
              </a:rPr>
              <a:t>Professor,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Lipscomb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University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College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Pharmacy,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USA</a:t>
            </a:r>
            <a:endParaRPr sz="1800">
              <a:latin typeface="Calibri"/>
              <a:cs typeface="Calibri"/>
            </a:endParaRPr>
          </a:p>
          <a:p>
            <a:pPr marL="12700" marR="1177925">
              <a:lnSpc>
                <a:spcPct val="120000"/>
              </a:lnSpc>
              <a:spcBef>
                <a:spcPts val="25"/>
              </a:spcBef>
            </a:pPr>
            <a:r>
              <a:rPr dirty="0" sz="1800">
                <a:latin typeface="Calibri"/>
                <a:cs typeface="Calibri"/>
              </a:rPr>
              <a:t>Department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Pharmacy,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Vanderbilt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University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Center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behalf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DICTATE-</a:t>
            </a:r>
            <a:r>
              <a:rPr dirty="0" sz="1800">
                <a:latin typeface="Calibri"/>
                <a:cs typeface="Calibri"/>
              </a:rPr>
              <a:t>AHF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Investigators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000">
                <a:solidFill>
                  <a:srgbClr val="AE1022"/>
                </a:solidFill>
                <a:latin typeface="Calibri"/>
                <a:cs typeface="Calibri"/>
              </a:rPr>
              <a:t>August</a:t>
            </a:r>
            <a:r>
              <a:rPr dirty="0" sz="2000" spc="-2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AE1022"/>
                </a:solidFill>
                <a:latin typeface="Calibri"/>
                <a:cs typeface="Calibri"/>
              </a:rPr>
              <a:t>28,</a:t>
            </a:r>
            <a:r>
              <a:rPr dirty="0" sz="2000" spc="-20">
                <a:solidFill>
                  <a:srgbClr val="AE1022"/>
                </a:solidFill>
                <a:latin typeface="Calibri"/>
                <a:cs typeface="Calibri"/>
              </a:rPr>
              <a:t> 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0974" y="648715"/>
            <a:ext cx="32804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14"/>
              <a:t>DICTATE-</a:t>
            </a:r>
            <a:r>
              <a:rPr dirty="0" sz="4800" spc="-25"/>
              <a:t>AHF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Outcomes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882903"/>
            <a:ext cx="5638800" cy="35185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900" b="1">
                <a:latin typeface="Calibri"/>
                <a:cs typeface="Calibri"/>
              </a:rPr>
              <a:t>Secondary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Outcomes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adjudicated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by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blinded</a:t>
            </a:r>
            <a:r>
              <a:rPr dirty="0" sz="1900" spc="-10" b="1">
                <a:latin typeface="Calibri"/>
                <a:cs typeface="Calibri"/>
              </a:rPr>
              <a:t> committee</a:t>
            </a:r>
            <a:endParaRPr sz="19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21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1900">
                <a:latin typeface="Calibri"/>
                <a:cs typeface="Calibri"/>
              </a:rPr>
              <a:t>Incidence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worsening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HF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during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hospital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stay</a:t>
            </a:r>
            <a:endParaRPr sz="19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21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1900">
                <a:latin typeface="Calibri"/>
                <a:cs typeface="Calibri"/>
              </a:rPr>
              <a:t>HF-related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diabetes-</a:t>
            </a:r>
            <a:r>
              <a:rPr dirty="0" sz="1900">
                <a:latin typeface="Calibri"/>
                <a:cs typeface="Calibri"/>
              </a:rPr>
              <a:t>related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30-</a:t>
            </a:r>
            <a:r>
              <a:rPr dirty="0" sz="1900">
                <a:latin typeface="Calibri"/>
                <a:cs typeface="Calibri"/>
              </a:rPr>
              <a:t>day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readmissions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900" b="1">
                <a:latin typeface="Calibri"/>
                <a:cs typeface="Calibri"/>
              </a:rPr>
              <a:t>Safety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Outcomes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adjudicated</a:t>
            </a:r>
            <a:r>
              <a:rPr dirty="0" sz="1900" spc="-3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by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blinded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committee</a:t>
            </a:r>
            <a:endParaRPr sz="1900">
              <a:latin typeface="Calibri"/>
              <a:cs typeface="Calibri"/>
            </a:endParaRPr>
          </a:p>
          <a:p>
            <a:pPr lvl="1" marL="997585" indent="-179070">
              <a:lnSpc>
                <a:spcPct val="100000"/>
              </a:lnSpc>
              <a:spcBef>
                <a:spcPts val="219"/>
              </a:spcBef>
              <a:buClr>
                <a:srgbClr val="AE1022"/>
              </a:buClr>
              <a:buFont typeface="Arial"/>
              <a:buChar char="•"/>
              <a:tabLst>
                <a:tab pos="997585" algn="l"/>
              </a:tabLst>
            </a:pPr>
            <a:r>
              <a:rPr dirty="0" sz="1900">
                <a:latin typeface="Calibri"/>
                <a:cs typeface="Calibri"/>
              </a:rPr>
              <a:t>Incidence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diabetic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ketoacidosis</a:t>
            </a:r>
            <a:endParaRPr sz="1900">
              <a:latin typeface="Calibri"/>
              <a:cs typeface="Calibri"/>
            </a:endParaRPr>
          </a:p>
          <a:p>
            <a:pPr lvl="1" marL="997585" indent="-179070">
              <a:lnSpc>
                <a:spcPct val="100000"/>
              </a:lnSpc>
              <a:spcBef>
                <a:spcPts val="215"/>
              </a:spcBef>
              <a:buClr>
                <a:srgbClr val="AE1022"/>
              </a:buClr>
              <a:buFont typeface="Arial"/>
              <a:buChar char="•"/>
              <a:tabLst>
                <a:tab pos="997585" algn="l"/>
              </a:tabLst>
            </a:pPr>
            <a:r>
              <a:rPr dirty="0" sz="1900">
                <a:latin typeface="Calibri"/>
                <a:cs typeface="Calibri"/>
              </a:rPr>
              <a:t>Prolonged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hospitalization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hypotension</a:t>
            </a:r>
            <a:endParaRPr sz="1900">
              <a:latin typeface="Calibri"/>
              <a:cs typeface="Calibri"/>
            </a:endParaRPr>
          </a:p>
          <a:p>
            <a:pPr lvl="1" marL="997585" indent="-179070">
              <a:lnSpc>
                <a:spcPct val="100000"/>
              </a:lnSpc>
              <a:spcBef>
                <a:spcPts val="215"/>
              </a:spcBef>
              <a:buClr>
                <a:srgbClr val="AE1022"/>
              </a:buClr>
              <a:buFont typeface="Arial"/>
              <a:buChar char="•"/>
              <a:tabLst>
                <a:tab pos="997585" algn="l"/>
              </a:tabLst>
            </a:pPr>
            <a:r>
              <a:rPr dirty="0" sz="1900">
                <a:latin typeface="Calibri"/>
                <a:cs typeface="Calibri"/>
              </a:rPr>
              <a:t>Prolonged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hospitalization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hypoglycemia</a:t>
            </a:r>
            <a:endParaRPr sz="1900">
              <a:latin typeface="Calibri"/>
              <a:cs typeface="Calibri"/>
            </a:endParaRPr>
          </a:p>
          <a:p>
            <a:pPr marL="640080" indent="-179070">
              <a:lnSpc>
                <a:spcPct val="100000"/>
              </a:lnSpc>
              <a:spcBef>
                <a:spcPts val="215"/>
              </a:spcBef>
              <a:buClr>
                <a:srgbClr val="AE1022"/>
              </a:buClr>
              <a:buFont typeface="Arial"/>
              <a:buChar char="•"/>
              <a:tabLst>
                <a:tab pos="640080" algn="l"/>
              </a:tabLst>
            </a:pPr>
            <a:r>
              <a:rPr dirty="0" sz="1900">
                <a:latin typeface="Calibri"/>
                <a:cs typeface="Calibri"/>
              </a:rPr>
              <a:t>Change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eGFR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from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baseline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end-</a:t>
            </a:r>
            <a:r>
              <a:rPr dirty="0" sz="1900" spc="-20">
                <a:latin typeface="Calibri"/>
                <a:cs typeface="Calibri"/>
              </a:rPr>
              <a:t>of-</a:t>
            </a:r>
            <a:r>
              <a:rPr dirty="0" sz="1900" spc="-10">
                <a:latin typeface="Calibri"/>
                <a:cs typeface="Calibri"/>
              </a:rPr>
              <a:t>study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900" b="1">
                <a:latin typeface="Calibri"/>
                <a:cs typeface="Calibri"/>
              </a:rPr>
              <a:t>Select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Exploratory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Outcomes</a:t>
            </a:r>
            <a:endParaRPr sz="19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900">
                <a:latin typeface="Calibri"/>
                <a:cs typeface="Calibri"/>
              </a:rPr>
              <a:t>Measures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natriuresis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diuresis</a:t>
            </a:r>
            <a:endParaRPr sz="19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21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900">
                <a:latin typeface="Calibri"/>
                <a:cs typeface="Calibri"/>
              </a:rPr>
              <a:t>Hospital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length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stay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68" y="43179"/>
            <a:ext cx="35020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20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3161" y="574040"/>
          <a:ext cx="8729345" cy="3982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1958974"/>
                <a:gridCol w="1937385"/>
                <a:gridCol w="1937384"/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560070" marR="112395" indent="-4394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20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Population (N=238)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398780" indent="-1435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(N=119)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276225" indent="-265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 (N=119)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(yrs)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65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(56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73)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64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(55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74)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65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(56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73)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Male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Sex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61%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56%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66%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White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Race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68%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66%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T2DM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71%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LVEF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dirty="0" sz="2000" spc="-2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40%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52%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55%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SBP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(mmHg)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121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(110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136)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120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(110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136)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121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(112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136)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eGFR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(mL/min/1.73m</a:t>
                      </a:r>
                      <a:r>
                        <a:rPr dirty="0" baseline="25641" sz="1950" spc="-1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(42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70)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71)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51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(43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68)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6364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furosemide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prior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randomization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(mg)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140)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(80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120)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(40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160)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</a:t>
            </a:r>
            <a:r>
              <a:rPr dirty="0" spc="-10"/>
              <a:t>Outcome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9511" y="915565"/>
            <a:ext cx="3744595" cy="9048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685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55"/>
              </a:spcBef>
            </a:pPr>
            <a:r>
              <a:rPr dirty="0" sz="2400" b="1">
                <a:latin typeface="Calibri"/>
                <a:cs typeface="Calibri"/>
              </a:rPr>
              <a:t>Adjusted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Odds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Ratio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0.65</a:t>
            </a:r>
            <a:endParaRPr sz="24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625"/>
              </a:spcBef>
            </a:pPr>
            <a:r>
              <a:rPr dirty="0" sz="2400" b="1">
                <a:latin typeface="Calibri"/>
                <a:cs typeface="Calibri"/>
              </a:rPr>
              <a:t>(95%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CI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0.41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–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1.01);</a:t>
            </a:r>
            <a:r>
              <a:rPr dirty="0" sz="2400" spc="-10" b="1">
                <a:latin typeface="Calibri"/>
                <a:cs typeface="Calibri"/>
              </a:rPr>
              <a:t> P=0.06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7078" y="24466"/>
            <a:ext cx="4635515" cy="46355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79511" y="3147813"/>
            <a:ext cx="3767454" cy="9048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050" rIns="0" bIns="0" rtlCol="0" vert="horz">
            <a:spAutoFit/>
          </a:bodyPr>
          <a:lstStyle/>
          <a:p>
            <a:pPr algn="ctr" marL="39370">
              <a:lnSpc>
                <a:spcPct val="100000"/>
              </a:lnSpc>
              <a:spcBef>
                <a:spcPts val="150"/>
              </a:spcBef>
            </a:pPr>
            <a:r>
              <a:rPr dirty="0" sz="2400" b="1">
                <a:latin typeface="Calibri"/>
                <a:cs typeface="Calibri"/>
              </a:rPr>
              <a:t>Unadjusted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Odds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Ratio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0.64</a:t>
            </a:r>
            <a:endParaRPr sz="2400">
              <a:latin typeface="Calibri"/>
              <a:cs typeface="Calibri"/>
            </a:endParaRPr>
          </a:p>
          <a:p>
            <a:pPr algn="ctr" marL="38100">
              <a:lnSpc>
                <a:spcPct val="100000"/>
              </a:lnSpc>
              <a:spcBef>
                <a:spcPts val="625"/>
              </a:spcBef>
            </a:pPr>
            <a:r>
              <a:rPr dirty="0" sz="2400" b="1">
                <a:latin typeface="Calibri"/>
                <a:cs typeface="Calibri"/>
              </a:rPr>
              <a:t>(95%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CI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0.41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–</a:t>
            </a:r>
            <a:r>
              <a:rPr dirty="0" sz="2400" spc="-10" b="1">
                <a:latin typeface="Calibri"/>
                <a:cs typeface="Calibri"/>
              </a:rPr>
              <a:t> 1.00)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68" y="104139"/>
            <a:ext cx="45808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45"/>
              <a:t> </a:t>
            </a:r>
            <a:r>
              <a:rPr dirty="0"/>
              <a:t>Outcome</a:t>
            </a:r>
            <a:r>
              <a:rPr dirty="0" spc="-30"/>
              <a:t> </a:t>
            </a:r>
            <a:r>
              <a:rPr dirty="0" spc="-10"/>
              <a:t>Components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764" y="587017"/>
            <a:ext cx="7766471" cy="4049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-26924"/>
            <a:ext cx="50488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Heterogeneity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 spc="-10"/>
              <a:t>Treatment</a:t>
            </a:r>
            <a:r>
              <a:rPr dirty="0" spc="-90"/>
              <a:t> </a:t>
            </a:r>
            <a:r>
              <a:rPr dirty="0" spc="-10"/>
              <a:t>Effect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87" y="510100"/>
            <a:ext cx="9017806" cy="4149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68" y="174243"/>
            <a:ext cx="71659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Improved</a:t>
            </a:r>
            <a:r>
              <a:rPr dirty="0" spc="-50"/>
              <a:t> </a:t>
            </a:r>
            <a:r>
              <a:rPr dirty="0"/>
              <a:t>24-Hour</a:t>
            </a:r>
            <a:r>
              <a:rPr dirty="0" spc="-40"/>
              <a:t> </a:t>
            </a:r>
            <a:r>
              <a:rPr dirty="0"/>
              <a:t>Natriuresis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 spc="-10"/>
              <a:t>Dapagliflozin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09" y="699542"/>
            <a:ext cx="8819381" cy="39934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36" y="-39116"/>
            <a:ext cx="67310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Improved</a:t>
            </a:r>
            <a:r>
              <a:rPr dirty="0" spc="-50"/>
              <a:t> </a:t>
            </a:r>
            <a:r>
              <a:rPr dirty="0"/>
              <a:t>24-Hour</a:t>
            </a:r>
            <a:r>
              <a:rPr dirty="0" spc="-40"/>
              <a:t> </a:t>
            </a:r>
            <a:r>
              <a:rPr dirty="0"/>
              <a:t>Diuresis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 spc="-10"/>
              <a:t>Dapagliflozin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473448"/>
            <a:ext cx="4536503" cy="4343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60" y="76707"/>
            <a:ext cx="84423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Shorter</a:t>
            </a:r>
            <a:r>
              <a:rPr dirty="0" spc="-35"/>
              <a:t> </a:t>
            </a:r>
            <a:r>
              <a:rPr dirty="0"/>
              <a:t>Time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discontinue</a:t>
            </a:r>
            <a:r>
              <a:rPr dirty="0" spc="-30"/>
              <a:t> </a:t>
            </a:r>
            <a:r>
              <a:rPr dirty="0"/>
              <a:t>IV</a:t>
            </a:r>
            <a:r>
              <a:rPr dirty="0" spc="-30"/>
              <a:t> </a:t>
            </a:r>
            <a:r>
              <a:rPr dirty="0"/>
              <a:t>Diuretics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10"/>
              <a:t>Discharge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600" y="522437"/>
            <a:ext cx="8723278" cy="40986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65406" y="809244"/>
            <a:ext cx="467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Calibri"/>
                <a:cs typeface="Calibri"/>
              </a:rPr>
              <a:t>52%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01274" y="775715"/>
            <a:ext cx="467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Calibri"/>
                <a:cs typeface="Calibri"/>
              </a:rPr>
              <a:t>52%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93667" y="2019300"/>
            <a:ext cx="467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Calibri"/>
                <a:cs typeface="Calibri"/>
              </a:rPr>
              <a:t>33%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38799" y="2019300"/>
            <a:ext cx="467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Calibri"/>
                <a:cs typeface="Calibri"/>
              </a:rPr>
              <a:t>33%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</a:t>
            </a:r>
            <a:r>
              <a:rPr dirty="0" spc="-20"/>
              <a:t> </a:t>
            </a:r>
            <a:r>
              <a:rPr dirty="0" spc="-10"/>
              <a:t>Outcomes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17500" y="909637"/>
          <a:ext cx="851408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240"/>
                <a:gridCol w="1584325"/>
                <a:gridCol w="1872615"/>
              </a:tblGrid>
              <a:tr h="45720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Secondary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Outcomes,</a:t>
                      </a:r>
                      <a:r>
                        <a:rPr dirty="0" sz="2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675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Worsening</a:t>
                      </a:r>
                      <a:r>
                        <a:rPr dirty="0"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2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failure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7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7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7945">
                        <a:lnSpc>
                          <a:spcPts val="2685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30-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readmission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ADHF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diabetes-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reasons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1594">
                        <a:lnSpc>
                          <a:spcPts val="2685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ADHF-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readmission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5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1594">
                        <a:lnSpc>
                          <a:spcPts val="269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Diabetes-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readmission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9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9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96" y="98043"/>
            <a:ext cx="54762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dirty="0" spc="-70"/>
              <a:t> </a:t>
            </a:r>
            <a:r>
              <a:rPr dirty="0"/>
              <a:t>Outcomes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Adverse</a:t>
            </a:r>
            <a:r>
              <a:rPr dirty="0" spc="-50"/>
              <a:t> </a:t>
            </a:r>
            <a:r>
              <a:rPr dirty="0" spc="-10"/>
              <a:t>Events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9206" y="534714"/>
          <a:ext cx="8514715" cy="3573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871979"/>
                <a:gridCol w="1864995"/>
              </a:tblGrid>
              <a:tr h="520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Ketoacidosis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Symptomatic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1594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Prolonged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hospitalization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r" marR="62865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Prolonged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hospitalization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Genitourinary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tract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infections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Change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eGFR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(mL/min/1.73m</a:t>
                      </a:r>
                      <a:r>
                        <a:rPr dirty="0" baseline="25641" sz="1950" spc="-1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-3.0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(-9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-2.0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(-10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2350">
                <a:solidFill>
                  <a:srgbClr val="A31123"/>
                </a:solidFill>
                <a:latin typeface="Arial"/>
                <a:cs typeface="Arial"/>
              </a:rPr>
              <a:t>Declaration</a:t>
            </a:r>
            <a:r>
              <a:rPr dirty="0" sz="2350" spc="385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2350" spc="55">
                <a:solidFill>
                  <a:srgbClr val="A31123"/>
                </a:solidFill>
                <a:latin typeface="Arial"/>
                <a:cs typeface="Arial"/>
              </a:rPr>
              <a:t>of</a:t>
            </a:r>
            <a:r>
              <a:rPr dirty="0" sz="2350" spc="160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A31123"/>
                </a:solidFill>
                <a:latin typeface="Arial"/>
                <a:cs typeface="Arial"/>
              </a:rPr>
              <a:t>interest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6626" y="1369153"/>
            <a:ext cx="7392670" cy="73152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450"/>
              </a:spcBef>
              <a:buChar char="-"/>
              <a:tabLst>
                <a:tab pos="114300" algn="l"/>
              </a:tabLst>
            </a:pPr>
            <a:r>
              <a:rPr dirty="0" sz="1250">
                <a:solidFill>
                  <a:srgbClr val="0E0A11"/>
                </a:solidFill>
                <a:latin typeface="Arial"/>
                <a:cs typeface="Arial"/>
              </a:rPr>
              <a:t>Research</a:t>
            </a:r>
            <a:r>
              <a:rPr dirty="0" sz="1250" spc="12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50">
                <a:solidFill>
                  <a:srgbClr val="0E0A11"/>
                </a:solidFill>
                <a:latin typeface="Arial"/>
                <a:cs typeface="Arial"/>
              </a:rPr>
              <a:t>contracts</a:t>
            </a:r>
            <a:r>
              <a:rPr dirty="0" sz="1250" spc="130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E0A11"/>
                </a:solidFill>
                <a:latin typeface="Arial"/>
                <a:cs typeface="Arial"/>
              </a:rPr>
              <a:t>:</a:t>
            </a:r>
            <a:r>
              <a:rPr dirty="0" sz="1250" spc="2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0E0A11"/>
                </a:solidFill>
                <a:latin typeface="Arial"/>
                <a:cs typeface="Arial"/>
              </a:rPr>
              <a:t>AstraZeneca</a:t>
            </a:r>
            <a:endParaRPr sz="1250">
              <a:latin typeface="Arial"/>
              <a:cs typeface="Arial"/>
            </a:endParaRPr>
          </a:p>
          <a:p>
            <a:pPr marL="12700" marR="5080" indent="-635">
              <a:lnSpc>
                <a:spcPct val="123500"/>
              </a:lnSpc>
              <a:buChar char="-"/>
              <a:tabLst>
                <a:tab pos="12700" algn="l"/>
                <a:tab pos="118110" algn="l"/>
              </a:tabLst>
            </a:pPr>
            <a:r>
              <a:rPr dirty="0" sz="1250" spc="70">
                <a:solidFill>
                  <a:srgbClr val="0E0A11"/>
                </a:solidFill>
                <a:latin typeface="Arial"/>
                <a:cs typeface="Arial"/>
              </a:rPr>
              <a:t>	</a:t>
            </a:r>
            <a:r>
              <a:rPr dirty="0" sz="1250" spc="70">
                <a:solidFill>
                  <a:srgbClr val="0E0A11"/>
                </a:solidFill>
                <a:latin typeface="Arial"/>
                <a:cs typeface="Arial"/>
              </a:rPr>
              <a:t>Consulting/Royalties/Owner/</a:t>
            </a:r>
            <a:r>
              <a:rPr dirty="0" sz="1250" spc="-6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Stockho</a:t>
            </a:r>
            <a:r>
              <a:rPr dirty="0" sz="1250" spc="55">
                <a:solidFill>
                  <a:srgbClr val="030034"/>
                </a:solidFill>
                <a:latin typeface="Arial"/>
                <a:cs typeface="Arial"/>
              </a:rPr>
              <a:t>l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der</a:t>
            </a:r>
            <a:r>
              <a:rPr dirty="0" sz="1250" spc="2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E0A11"/>
                </a:solidFill>
                <a:latin typeface="Arial"/>
                <a:cs typeface="Arial"/>
              </a:rPr>
              <a:t>of</a:t>
            </a:r>
            <a:r>
              <a:rPr dirty="0" sz="1250" spc="13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E0A11"/>
                </a:solidFill>
                <a:latin typeface="Arial"/>
                <a:cs typeface="Arial"/>
              </a:rPr>
              <a:t>a</a:t>
            </a:r>
            <a:r>
              <a:rPr dirty="0" sz="1250" spc="9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hea</a:t>
            </a:r>
            <a:r>
              <a:rPr dirty="0" sz="1250" spc="55">
                <a:solidFill>
                  <a:srgbClr val="28313D"/>
                </a:solidFill>
                <a:latin typeface="Arial"/>
                <a:cs typeface="Arial"/>
              </a:rPr>
              <a:t>l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thcare</a:t>
            </a:r>
            <a:r>
              <a:rPr dirty="0" sz="1250" spc="30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company</a:t>
            </a:r>
            <a:r>
              <a:rPr dirty="0" sz="1250" spc="114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0E0A11"/>
                </a:solidFill>
                <a:latin typeface="Arial"/>
                <a:cs typeface="Arial"/>
              </a:rPr>
              <a:t>:</a:t>
            </a:r>
            <a:r>
              <a:rPr dirty="0" sz="1250" spc="55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0E0A11"/>
                </a:solidFill>
                <a:latin typeface="Arial"/>
                <a:cs typeface="Arial"/>
              </a:rPr>
              <a:t>ROCHE</a:t>
            </a:r>
            <a:r>
              <a:rPr dirty="0" sz="1250" spc="190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50">
                <a:solidFill>
                  <a:srgbClr val="0E0A11"/>
                </a:solidFill>
                <a:latin typeface="Arial"/>
                <a:cs typeface="Arial"/>
              </a:rPr>
              <a:t>and</a:t>
            </a:r>
            <a:r>
              <a:rPr dirty="0" sz="1250" spc="10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0E0A11"/>
                </a:solidFill>
                <a:latin typeface="Arial"/>
                <a:cs typeface="Arial"/>
              </a:rPr>
              <a:t>Translationa</a:t>
            </a:r>
            <a:r>
              <a:rPr dirty="0" sz="1250" spc="40">
                <a:solidFill>
                  <a:srgbClr val="030034"/>
                </a:solidFill>
                <a:latin typeface="Arial"/>
                <a:cs typeface="Arial"/>
              </a:rPr>
              <a:t>l </a:t>
            </a:r>
            <a:r>
              <a:rPr dirty="0" sz="1250" spc="-10">
                <a:solidFill>
                  <a:srgbClr val="0E0A11"/>
                </a:solidFill>
                <a:latin typeface="Arial"/>
                <a:cs typeface="Arial"/>
              </a:rPr>
              <a:t>Catalyst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1774" y="4700650"/>
            <a:ext cx="1452880" cy="33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dirty="0" sz="1100" b="1">
                <a:solidFill>
                  <a:srgbClr val="0E0A11"/>
                </a:solidFill>
                <a:latin typeface="Arial"/>
                <a:cs typeface="Arial"/>
              </a:rPr>
              <a:t>ESC Congress</a:t>
            </a:r>
            <a:r>
              <a:rPr dirty="0" sz="1100" spc="125" b="1">
                <a:solidFill>
                  <a:srgbClr val="0E0A11"/>
                </a:solidFill>
                <a:latin typeface="Arial"/>
                <a:cs typeface="Arial"/>
              </a:rPr>
              <a:t> </a:t>
            </a:r>
            <a:r>
              <a:rPr dirty="0" sz="1100" spc="140" b="1">
                <a:solidFill>
                  <a:srgbClr val="0E0A11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ts val="1190"/>
              </a:lnSpc>
            </a:pPr>
            <a:r>
              <a:rPr dirty="0" sz="1050" b="1">
                <a:solidFill>
                  <a:srgbClr val="A31123"/>
                </a:solidFill>
                <a:latin typeface="Arial"/>
                <a:cs typeface="Arial"/>
              </a:rPr>
              <a:t>Amsterdam</a:t>
            </a:r>
            <a:r>
              <a:rPr dirty="0" sz="1050" spc="165" b="1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A31123"/>
                </a:solidFill>
                <a:latin typeface="Arial"/>
                <a:cs typeface="Arial"/>
              </a:rPr>
              <a:t>&amp;</a:t>
            </a:r>
            <a:r>
              <a:rPr dirty="0" sz="1050" spc="114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A31123"/>
                </a:solidFill>
                <a:latin typeface="Arial"/>
                <a:cs typeface="Arial"/>
              </a:rPr>
              <a:t>Online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3358" y="4470303"/>
            <a:ext cx="454659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335" algn="l"/>
              </a:tabLst>
            </a:pPr>
            <a:r>
              <a:rPr dirty="0" sz="2550" spc="30">
                <a:solidFill>
                  <a:srgbClr val="858585"/>
                </a:solidFill>
                <a:latin typeface="Times New Roman"/>
                <a:cs typeface="Times New Roman"/>
              </a:rPr>
              <a:t>•</a:t>
            </a:r>
            <a:r>
              <a:rPr dirty="0" sz="255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3750">
                <a:solidFill>
                  <a:srgbClr val="A31123"/>
                </a:solidFill>
                <a:latin typeface="Arial"/>
                <a:cs typeface="Arial"/>
              </a:rPr>
              <a:t>•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6603"/>
            <a:ext cx="17729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54845" y="3423146"/>
            <a:ext cx="8163559" cy="1214120"/>
            <a:chOff x="454845" y="3423146"/>
            <a:chExt cx="8163559" cy="1214120"/>
          </a:xfrm>
        </p:grpSpPr>
        <p:sp>
          <p:nvSpPr>
            <p:cNvPr id="4" name="object 4" descr=""/>
            <p:cNvSpPr/>
            <p:nvPr/>
          </p:nvSpPr>
          <p:spPr>
            <a:xfrm>
              <a:off x="467545" y="3435846"/>
              <a:ext cx="8138159" cy="1188720"/>
            </a:xfrm>
            <a:custGeom>
              <a:avLst/>
              <a:gdLst/>
              <a:ahLst/>
              <a:cxnLst/>
              <a:rect l="l" t="t" r="r" b="b"/>
              <a:pathLst>
                <a:path w="8138159" h="1188720">
                  <a:moveTo>
                    <a:pt x="7939650" y="0"/>
                  </a:moveTo>
                  <a:lnTo>
                    <a:pt x="198021" y="0"/>
                  </a:lnTo>
                  <a:lnTo>
                    <a:pt x="152617" y="5229"/>
                  </a:lnTo>
                  <a:lnTo>
                    <a:pt x="110936" y="20127"/>
                  </a:lnTo>
                  <a:lnTo>
                    <a:pt x="74169" y="43503"/>
                  </a:lnTo>
                  <a:lnTo>
                    <a:pt x="43503" y="74169"/>
                  </a:lnTo>
                  <a:lnTo>
                    <a:pt x="20127" y="110937"/>
                  </a:lnTo>
                  <a:lnTo>
                    <a:pt x="5229" y="152618"/>
                  </a:lnTo>
                  <a:lnTo>
                    <a:pt x="0" y="198023"/>
                  </a:lnTo>
                  <a:lnTo>
                    <a:pt x="0" y="990108"/>
                  </a:lnTo>
                  <a:lnTo>
                    <a:pt x="5229" y="1035512"/>
                  </a:lnTo>
                  <a:lnTo>
                    <a:pt x="20127" y="1077193"/>
                  </a:lnTo>
                  <a:lnTo>
                    <a:pt x="43503" y="1113961"/>
                  </a:lnTo>
                  <a:lnTo>
                    <a:pt x="74169" y="1144627"/>
                  </a:lnTo>
                  <a:lnTo>
                    <a:pt x="110936" y="1168004"/>
                  </a:lnTo>
                  <a:lnTo>
                    <a:pt x="152617" y="1182901"/>
                  </a:lnTo>
                  <a:lnTo>
                    <a:pt x="198021" y="1188131"/>
                  </a:lnTo>
                  <a:lnTo>
                    <a:pt x="7939650" y="1188131"/>
                  </a:lnTo>
                  <a:lnTo>
                    <a:pt x="7985054" y="1182901"/>
                  </a:lnTo>
                  <a:lnTo>
                    <a:pt x="8026734" y="1168004"/>
                  </a:lnTo>
                  <a:lnTo>
                    <a:pt x="8063502" y="1144627"/>
                  </a:lnTo>
                  <a:lnTo>
                    <a:pt x="8094168" y="1113961"/>
                  </a:lnTo>
                  <a:lnTo>
                    <a:pt x="8117544" y="1077193"/>
                  </a:lnTo>
                  <a:lnTo>
                    <a:pt x="8132441" y="1035512"/>
                  </a:lnTo>
                  <a:lnTo>
                    <a:pt x="8137671" y="990108"/>
                  </a:lnTo>
                  <a:lnTo>
                    <a:pt x="8137671" y="198023"/>
                  </a:lnTo>
                  <a:lnTo>
                    <a:pt x="8132441" y="152618"/>
                  </a:lnTo>
                  <a:lnTo>
                    <a:pt x="8117544" y="110937"/>
                  </a:lnTo>
                  <a:lnTo>
                    <a:pt x="8094168" y="74169"/>
                  </a:lnTo>
                  <a:lnTo>
                    <a:pt x="8063502" y="43503"/>
                  </a:lnTo>
                  <a:lnTo>
                    <a:pt x="8026734" y="20127"/>
                  </a:lnTo>
                  <a:lnTo>
                    <a:pt x="7985054" y="5229"/>
                  </a:lnTo>
                  <a:lnTo>
                    <a:pt x="7939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7545" y="3435846"/>
              <a:ext cx="8138159" cy="1188720"/>
            </a:xfrm>
            <a:custGeom>
              <a:avLst/>
              <a:gdLst/>
              <a:ahLst/>
              <a:cxnLst/>
              <a:rect l="l" t="t" r="r" b="b"/>
              <a:pathLst>
                <a:path w="8138159" h="1188720">
                  <a:moveTo>
                    <a:pt x="0" y="198023"/>
                  </a:moveTo>
                  <a:lnTo>
                    <a:pt x="5229" y="152618"/>
                  </a:lnTo>
                  <a:lnTo>
                    <a:pt x="20127" y="110937"/>
                  </a:lnTo>
                  <a:lnTo>
                    <a:pt x="43503" y="74169"/>
                  </a:lnTo>
                  <a:lnTo>
                    <a:pt x="74169" y="43503"/>
                  </a:lnTo>
                  <a:lnTo>
                    <a:pt x="110936" y="20127"/>
                  </a:lnTo>
                  <a:lnTo>
                    <a:pt x="152617" y="5229"/>
                  </a:lnTo>
                  <a:lnTo>
                    <a:pt x="198022" y="0"/>
                  </a:lnTo>
                  <a:lnTo>
                    <a:pt x="7939650" y="0"/>
                  </a:lnTo>
                  <a:lnTo>
                    <a:pt x="7985054" y="5229"/>
                  </a:lnTo>
                  <a:lnTo>
                    <a:pt x="8026735" y="20127"/>
                  </a:lnTo>
                  <a:lnTo>
                    <a:pt x="8063502" y="43503"/>
                  </a:lnTo>
                  <a:lnTo>
                    <a:pt x="8094169" y="74169"/>
                  </a:lnTo>
                  <a:lnTo>
                    <a:pt x="8117545" y="110937"/>
                  </a:lnTo>
                  <a:lnTo>
                    <a:pt x="8132442" y="152618"/>
                  </a:lnTo>
                  <a:lnTo>
                    <a:pt x="8137672" y="198023"/>
                  </a:lnTo>
                  <a:lnTo>
                    <a:pt x="8137672" y="990108"/>
                  </a:lnTo>
                  <a:lnTo>
                    <a:pt x="8132442" y="1035513"/>
                  </a:lnTo>
                  <a:lnTo>
                    <a:pt x="8117545" y="1077194"/>
                  </a:lnTo>
                  <a:lnTo>
                    <a:pt x="8094169" y="1113962"/>
                  </a:lnTo>
                  <a:lnTo>
                    <a:pt x="8063502" y="1144628"/>
                  </a:lnTo>
                  <a:lnTo>
                    <a:pt x="8026735" y="1168004"/>
                  </a:lnTo>
                  <a:lnTo>
                    <a:pt x="7985054" y="1182902"/>
                  </a:lnTo>
                  <a:lnTo>
                    <a:pt x="7939650" y="1188132"/>
                  </a:lnTo>
                  <a:lnTo>
                    <a:pt x="198022" y="1188132"/>
                  </a:lnTo>
                  <a:lnTo>
                    <a:pt x="152617" y="1182902"/>
                  </a:lnTo>
                  <a:lnTo>
                    <a:pt x="110936" y="1168004"/>
                  </a:lnTo>
                  <a:lnTo>
                    <a:pt x="74169" y="1144628"/>
                  </a:lnTo>
                  <a:lnTo>
                    <a:pt x="43503" y="1113962"/>
                  </a:lnTo>
                  <a:lnTo>
                    <a:pt x="20127" y="1077194"/>
                  </a:lnTo>
                  <a:lnTo>
                    <a:pt x="5229" y="1035513"/>
                  </a:lnTo>
                  <a:lnTo>
                    <a:pt x="0" y="990108"/>
                  </a:lnTo>
                  <a:lnTo>
                    <a:pt x="0" y="198023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10254" y="402844"/>
            <a:ext cx="7899400" cy="416687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200">
                <a:latin typeface="Calibri"/>
                <a:cs typeface="Calibri"/>
              </a:rPr>
              <a:t>Despite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standardized,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dose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IV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loop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diuretics:</a:t>
            </a:r>
            <a:endParaRPr sz="2200">
              <a:latin typeface="Calibri"/>
              <a:cs typeface="Calibri"/>
            </a:endParaRPr>
          </a:p>
          <a:p>
            <a:pPr marL="469900" marR="414655" indent="-457200">
              <a:lnSpc>
                <a:spcPct val="102699"/>
              </a:lnSpc>
              <a:spcBef>
                <a:spcPts val="385"/>
              </a:spcBef>
              <a:buClr>
                <a:srgbClr val="C00000"/>
              </a:buClr>
              <a:buAutoNum type="arabicPeriod"/>
              <a:tabLst>
                <a:tab pos="469900" algn="l"/>
              </a:tabLst>
            </a:pPr>
            <a:r>
              <a:rPr dirty="0" sz="2200">
                <a:latin typeface="Calibri"/>
                <a:cs typeface="Calibri"/>
              </a:rPr>
              <a:t>Dapagliflozin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strong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signal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improve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diuretic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efficiency </a:t>
            </a:r>
            <a:r>
              <a:rPr dirty="0" sz="2200">
                <a:latin typeface="Calibri"/>
                <a:cs typeface="Calibri"/>
              </a:rPr>
              <a:t>supported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by:</a:t>
            </a:r>
            <a:endParaRPr sz="2200">
              <a:latin typeface="Calibri"/>
              <a:cs typeface="Calibri"/>
            </a:endParaRPr>
          </a:p>
          <a:p>
            <a:pPr lvl="1" marL="916940" indent="-456565">
              <a:lnSpc>
                <a:spcPct val="100000"/>
              </a:lnSpc>
              <a:spcBef>
                <a:spcPts val="464"/>
              </a:spcBef>
              <a:buClr>
                <a:srgbClr val="AE1022"/>
              </a:buClr>
              <a:buFont typeface="Arial"/>
              <a:buChar char="•"/>
              <a:tabLst>
                <a:tab pos="916940" algn="l"/>
              </a:tabLst>
            </a:pPr>
            <a:r>
              <a:rPr dirty="0" sz="2000">
                <a:latin typeface="Calibri"/>
                <a:cs typeface="Calibri"/>
              </a:rPr>
              <a:t>Increased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natriuresis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diuresis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40mg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IV</a:t>
            </a:r>
            <a:r>
              <a:rPr dirty="0" sz="2000" spc="-10">
                <a:latin typeface="Calibri"/>
                <a:cs typeface="Calibri"/>
              </a:rPr>
              <a:t> furosemide</a:t>
            </a:r>
            <a:endParaRPr sz="2000">
              <a:latin typeface="Calibri"/>
              <a:cs typeface="Calibri"/>
            </a:endParaRPr>
          </a:p>
          <a:p>
            <a:pPr lvl="1" marL="916940" indent="-456565">
              <a:lnSpc>
                <a:spcPct val="100000"/>
              </a:lnSpc>
              <a:spcBef>
                <a:spcPts val="480"/>
              </a:spcBef>
              <a:buClr>
                <a:srgbClr val="AE1022"/>
              </a:buClr>
              <a:buFont typeface="Arial"/>
              <a:buChar char="•"/>
              <a:tabLst>
                <a:tab pos="916940" algn="l"/>
              </a:tabLst>
            </a:pPr>
            <a:r>
              <a:rPr dirty="0" sz="2000">
                <a:latin typeface="Calibri"/>
                <a:cs typeface="Calibri"/>
              </a:rPr>
              <a:t>Decreased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total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duration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loop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diuretics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required</a:t>
            </a:r>
            <a:endParaRPr sz="2000">
              <a:latin typeface="Calibri"/>
              <a:cs typeface="Calibri"/>
            </a:endParaRPr>
          </a:p>
          <a:p>
            <a:pPr lvl="1" marL="916940" indent="-456565">
              <a:lnSpc>
                <a:spcPct val="100000"/>
              </a:lnSpc>
              <a:spcBef>
                <a:spcPts val="500"/>
              </a:spcBef>
              <a:buClr>
                <a:srgbClr val="AE1022"/>
              </a:buClr>
              <a:buFont typeface="Arial"/>
              <a:buChar char="•"/>
              <a:tabLst>
                <a:tab pos="916940" algn="l"/>
              </a:tabLst>
            </a:pPr>
            <a:r>
              <a:rPr dirty="0" sz="2000">
                <a:latin typeface="Calibri"/>
                <a:cs typeface="Calibri"/>
              </a:rPr>
              <a:t>Decreased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hospital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discharge</a:t>
            </a:r>
            <a:endParaRPr sz="2000">
              <a:latin typeface="Calibri"/>
              <a:cs typeface="Calibri"/>
            </a:endParaRPr>
          </a:p>
          <a:p>
            <a:pPr marL="469900" marR="719455" indent="-457200">
              <a:lnSpc>
                <a:spcPts val="262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900" algn="l"/>
              </a:tabLst>
            </a:pPr>
            <a:r>
              <a:rPr dirty="0" sz="2200">
                <a:latin typeface="Calibri"/>
                <a:cs typeface="Calibri"/>
              </a:rPr>
              <a:t>Early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dapagliflozin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initiation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safe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across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diabetic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cardiorenal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outcomes</a:t>
            </a:r>
            <a:endParaRPr sz="2200">
              <a:latin typeface="Calibri"/>
              <a:cs typeface="Calibri"/>
            </a:endParaRPr>
          </a:p>
          <a:p>
            <a:pPr algn="ctr" marL="365760" marR="5080">
              <a:lnSpc>
                <a:spcPct val="100800"/>
              </a:lnSpc>
              <a:spcBef>
                <a:spcPts val="530"/>
              </a:spcBef>
            </a:pPr>
            <a:r>
              <a:rPr dirty="0" sz="2400" spc="-20" b="1">
                <a:latin typeface="Calibri"/>
                <a:cs typeface="Calibri"/>
              </a:rPr>
              <a:t>Totality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60" b="1">
                <a:latin typeface="Calibri"/>
                <a:cs typeface="Calibri"/>
              </a:rPr>
              <a:t>DICTATE-</a:t>
            </a:r>
            <a:r>
              <a:rPr dirty="0" sz="2400" b="1">
                <a:latin typeface="Calibri"/>
                <a:cs typeface="Calibri"/>
              </a:rPr>
              <a:t>AHF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data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supports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early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initiation</a:t>
            </a:r>
            <a:r>
              <a:rPr dirty="0" sz="2400" spc="-25" b="1">
                <a:latin typeface="Calibri"/>
                <a:cs typeface="Calibri"/>
              </a:rPr>
              <a:t> of </a:t>
            </a:r>
            <a:r>
              <a:rPr dirty="0" sz="2400" b="1">
                <a:latin typeface="Calibri"/>
                <a:cs typeface="Calibri"/>
              </a:rPr>
              <a:t>dapagliflozin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AHF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safely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facilitate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decongestion</a:t>
            </a:r>
            <a:endParaRPr sz="2400">
              <a:latin typeface="Calibri"/>
              <a:cs typeface="Calibri"/>
            </a:endParaRPr>
          </a:p>
          <a:p>
            <a:pPr algn="ctr" marL="35369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GDMT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optimization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403" y="344931"/>
            <a:ext cx="37204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DICTATE-</a:t>
            </a:r>
            <a:r>
              <a:rPr dirty="0"/>
              <a:t>AHF</a:t>
            </a:r>
            <a:r>
              <a:rPr dirty="0" spc="35"/>
              <a:t> </a:t>
            </a:r>
            <a:r>
              <a:rPr dirty="0"/>
              <a:t>Study</a:t>
            </a:r>
            <a:r>
              <a:rPr dirty="0" spc="30"/>
              <a:t> </a:t>
            </a:r>
            <a:r>
              <a:rPr dirty="0" spc="-45"/>
              <a:t>Team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7334" y="1347215"/>
            <a:ext cx="4671695" cy="31470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00" b="1">
                <a:latin typeface="Calibri"/>
                <a:cs typeface="Calibri"/>
              </a:rPr>
              <a:t>Principal</a:t>
            </a:r>
            <a:r>
              <a:rPr dirty="0" sz="1700" spc="-5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Investigator: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JoAnn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Lindenfeld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700" b="1">
                <a:latin typeface="Calibri"/>
                <a:cs typeface="Calibri"/>
              </a:rPr>
              <a:t>Co-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PI:</a:t>
            </a:r>
            <a:r>
              <a:rPr dirty="0" sz="1700" spc="-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Zachary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Cox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700" b="1">
                <a:latin typeface="Calibri"/>
                <a:cs typeface="Calibri"/>
              </a:rPr>
              <a:t>Co-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Investigator: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Sean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Collins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Site</a:t>
            </a:r>
            <a:r>
              <a:rPr dirty="0" sz="1700" spc="-4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Investigators: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700">
                <a:latin typeface="Calibri"/>
                <a:cs typeface="Calibri"/>
              </a:rPr>
              <a:t>Zachary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Cox,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Pharm.D.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–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Vanderbilt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700">
                <a:latin typeface="Calibri"/>
                <a:cs typeface="Calibri"/>
              </a:rPr>
              <a:t>Gabriel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Hernandez,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M.D.</a:t>
            </a:r>
            <a:r>
              <a:rPr dirty="0" sz="1700" spc="3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–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Mississippi </a:t>
            </a:r>
            <a:r>
              <a:rPr dirty="0" sz="1700">
                <a:latin typeface="Calibri"/>
                <a:cs typeface="Calibri"/>
              </a:rPr>
              <a:t>Kirkwood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Adams,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M.D.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–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North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Carolina</a:t>
            </a:r>
            <a:endParaRPr sz="1700">
              <a:latin typeface="Calibri"/>
              <a:cs typeface="Calibri"/>
            </a:endParaRPr>
          </a:p>
          <a:p>
            <a:pPr marL="12700" marR="570865">
              <a:lnSpc>
                <a:spcPts val="2300"/>
              </a:lnSpc>
              <a:spcBef>
                <a:spcPts val="5"/>
              </a:spcBef>
            </a:pPr>
            <a:r>
              <a:rPr dirty="0" sz="1700">
                <a:latin typeface="Calibri"/>
                <a:cs typeface="Calibri"/>
              </a:rPr>
              <a:t>A.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35">
                <a:latin typeface="Calibri"/>
                <a:cs typeface="Calibri"/>
              </a:rPr>
              <a:t>Tom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McRae,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M.D.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–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Centennial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Hospital </a:t>
            </a:r>
            <a:r>
              <a:rPr dirty="0" sz="1700">
                <a:latin typeface="Calibri"/>
                <a:cs typeface="Calibri"/>
              </a:rPr>
              <a:t>Mark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Aaron,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M.D.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-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Thomas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Hospital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System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700">
                <a:latin typeface="Calibri"/>
                <a:cs typeface="Calibri"/>
              </a:rPr>
              <a:t>Luke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Cunningham,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M.D.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–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Integris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Medical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Center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57946" y="1347215"/>
            <a:ext cx="3676650" cy="152209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00" b="1">
                <a:latin typeface="Calibri"/>
                <a:cs typeface="Calibri"/>
              </a:rPr>
              <a:t>Clinical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Coordinating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Center: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700">
                <a:latin typeface="Calibri"/>
                <a:cs typeface="Calibri"/>
              </a:rPr>
              <a:t>Sean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Collins,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Christy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Kampe,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Karen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Miller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latin typeface="Calibri"/>
                <a:cs typeface="Calibri"/>
              </a:rPr>
              <a:t>Data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Coordinating Center: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00">
                <a:latin typeface="Calibri"/>
                <a:cs typeface="Calibri"/>
              </a:rPr>
              <a:t>Chris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Lindsell,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Frank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Harrell,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Cathy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Jenkins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dirty="0" spc="-65"/>
              <a:t> </a:t>
            </a:r>
            <a:r>
              <a:rPr dirty="0"/>
              <a:t>Slides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Potential</a:t>
            </a:r>
            <a:r>
              <a:rPr dirty="0" spc="-50"/>
              <a:t> </a:t>
            </a:r>
            <a:r>
              <a:rPr dirty="0" spc="-10"/>
              <a:t>Questions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-12700" y="-24892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5814060" cy="769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30"/>
              </a:lnSpc>
              <a:spcBef>
                <a:spcPts val="100"/>
              </a:spcBef>
            </a:pPr>
            <a:r>
              <a:rPr dirty="0"/>
              <a:t>Diuretic</a:t>
            </a:r>
            <a:r>
              <a:rPr dirty="0" spc="-60"/>
              <a:t> </a:t>
            </a:r>
            <a:r>
              <a:rPr dirty="0" spc="-10"/>
              <a:t>Efficiency:</a:t>
            </a:r>
          </a:p>
          <a:p>
            <a:pPr marL="12700">
              <a:lnSpc>
                <a:spcPts val="2930"/>
              </a:lnSpc>
            </a:pPr>
            <a:r>
              <a:rPr dirty="0"/>
              <a:t>Prior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adjustment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baseline</a:t>
            </a:r>
            <a:r>
              <a:rPr dirty="0" spc="-30"/>
              <a:t> </a:t>
            </a:r>
            <a:r>
              <a:rPr dirty="0" spc="-10"/>
              <a:t>weight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2797" y="1773312"/>
          <a:ext cx="8585200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090"/>
                <a:gridCol w="1944369"/>
                <a:gridCol w="1748790"/>
                <a:gridCol w="1924050"/>
              </a:tblGrid>
              <a:tr h="640080"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Primary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168275" indent="-398780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Effect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750570">
                <a:tc>
                  <a:txBody>
                    <a:bodyPr/>
                    <a:lstStyle/>
                    <a:p>
                      <a:pPr marL="68580" marR="134620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Change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weight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(kg)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/40mg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furosemide;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i="1">
                          <a:latin typeface="Calibri"/>
                          <a:cs typeface="Calibri"/>
                        </a:rPr>
                        <a:t>unadjusted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0.16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2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(-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0.35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 -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0.07)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0.24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2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(-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0.53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-0.08)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0.64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2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(0.41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1.00)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96" y="98043"/>
            <a:ext cx="22625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Adverse</a:t>
            </a:r>
            <a:r>
              <a:rPr dirty="0" spc="-70"/>
              <a:t> </a:t>
            </a:r>
            <a:r>
              <a:rPr dirty="0" spc="-10"/>
              <a:t>Events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9206" y="534714"/>
          <a:ext cx="8514715" cy="4058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871979"/>
                <a:gridCol w="1864995"/>
              </a:tblGrid>
              <a:tr h="520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Symptomatic</a:t>
                      </a:r>
                      <a:r>
                        <a:rPr dirty="0" sz="2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1594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Prolonged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hospitalization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2230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Hypovolemic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hypotension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r" marR="62865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Mild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r" marR="62865">
                        <a:lnSpc>
                          <a:spcPts val="2295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Moderate-to-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severe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r" marR="6286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Prolonged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hospitalization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hypoglycemia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r" marR="61594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Serum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potassium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mEq/L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eGFR</a:t>
            </a:r>
            <a:r>
              <a:rPr dirty="0" spc="-60"/>
              <a:t> </a:t>
            </a:r>
            <a:r>
              <a:rPr dirty="0" spc="-10"/>
              <a:t>Trend</a:t>
            </a:r>
            <a:r>
              <a:rPr dirty="0" spc="-55"/>
              <a:t> </a:t>
            </a:r>
            <a:r>
              <a:rPr dirty="0"/>
              <a:t>over</a:t>
            </a:r>
            <a:r>
              <a:rPr dirty="0" spc="-50"/>
              <a:t> </a:t>
            </a:r>
            <a:r>
              <a:rPr dirty="0" spc="-20"/>
              <a:t>time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123478"/>
            <a:ext cx="4535982" cy="45359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8" y="259587"/>
            <a:ext cx="3244215" cy="769620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ct val="74300"/>
              </a:lnSpc>
              <a:spcBef>
                <a:spcPts val="960"/>
              </a:spcBef>
            </a:pPr>
            <a:r>
              <a:rPr dirty="0"/>
              <a:t>eGFR</a:t>
            </a:r>
            <a:r>
              <a:rPr dirty="0" spc="-60"/>
              <a:t> </a:t>
            </a:r>
            <a:r>
              <a:rPr dirty="0"/>
              <a:t>Interaction</a:t>
            </a:r>
            <a:r>
              <a:rPr dirty="0" spc="-60"/>
              <a:t> </a:t>
            </a:r>
            <a:r>
              <a:rPr dirty="0" spc="-20"/>
              <a:t>with </a:t>
            </a:r>
            <a:r>
              <a:rPr dirty="0"/>
              <a:t>Primary </a:t>
            </a:r>
            <a:r>
              <a:rPr dirty="0" spc="-10"/>
              <a:t>Outcome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5" y="28385"/>
            <a:ext cx="3887341" cy="46310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34808" y="2734564"/>
            <a:ext cx="4908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 b="1">
                <a:solidFill>
                  <a:srgbClr val="FF0000"/>
                </a:solidFill>
                <a:latin typeface="Calibri"/>
                <a:cs typeface="Calibri"/>
              </a:rPr>
              <a:t>DAPA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81427" y="1323339"/>
            <a:ext cx="502284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">
              <a:lnSpc>
                <a:spcPct val="1188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Usual </a:t>
            </a:r>
            <a:r>
              <a:rPr dirty="0" sz="1600" spc="-20" b="1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2093" y="1367028"/>
            <a:ext cx="326199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statistically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significant </a:t>
            </a:r>
            <a:r>
              <a:rPr dirty="0" sz="2000">
                <a:latin typeface="Calibri"/>
                <a:cs typeface="Calibri"/>
              </a:rPr>
              <a:t>interaction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baseline </a:t>
            </a:r>
            <a:r>
              <a:rPr dirty="0" sz="2000">
                <a:latin typeface="Calibri"/>
                <a:cs typeface="Calibri"/>
              </a:rPr>
              <a:t>eGFR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outcome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treatment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arms </a:t>
            </a:r>
            <a:r>
              <a:rPr dirty="0" sz="2000">
                <a:latin typeface="Calibri"/>
                <a:cs typeface="Calibri"/>
              </a:rPr>
              <a:t>(P*interaction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=0.08)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96" y="98043"/>
            <a:ext cx="22625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Adverse</a:t>
            </a:r>
            <a:r>
              <a:rPr dirty="0" spc="-70"/>
              <a:t> </a:t>
            </a:r>
            <a:r>
              <a:rPr dirty="0" spc="-10"/>
              <a:t>Events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9206" y="534714"/>
          <a:ext cx="8514715" cy="126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871979"/>
                <a:gridCol w="1864995"/>
              </a:tblGrid>
              <a:tr h="520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10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AKI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AKI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99504" y="855186"/>
            <a:ext cx="5282565" cy="601980"/>
            <a:chOff x="1499504" y="855186"/>
            <a:chExt cx="5282565" cy="601980"/>
          </a:xfrm>
        </p:grpSpPr>
        <p:sp>
          <p:nvSpPr>
            <p:cNvPr id="4" name="object 4" descr=""/>
            <p:cNvSpPr/>
            <p:nvPr/>
          </p:nvSpPr>
          <p:spPr>
            <a:xfrm>
              <a:off x="1512204" y="867886"/>
              <a:ext cx="5257165" cy="576580"/>
            </a:xfrm>
            <a:custGeom>
              <a:avLst/>
              <a:gdLst/>
              <a:ahLst/>
              <a:cxnLst/>
              <a:rect l="l" t="t" r="r" b="b"/>
              <a:pathLst>
                <a:path w="5257165" h="576580">
                  <a:moveTo>
                    <a:pt x="5160568" y="0"/>
                  </a:moveTo>
                  <a:lnTo>
                    <a:pt x="96014" y="0"/>
                  </a:lnTo>
                  <a:lnTo>
                    <a:pt x="58641" y="7545"/>
                  </a:lnTo>
                  <a:lnTo>
                    <a:pt x="28121" y="28121"/>
                  </a:lnTo>
                  <a:lnTo>
                    <a:pt x="7545" y="58641"/>
                  </a:lnTo>
                  <a:lnTo>
                    <a:pt x="0" y="96014"/>
                  </a:lnTo>
                  <a:lnTo>
                    <a:pt x="0" y="480049"/>
                  </a:lnTo>
                  <a:lnTo>
                    <a:pt x="7545" y="517422"/>
                  </a:lnTo>
                  <a:lnTo>
                    <a:pt x="28121" y="547941"/>
                  </a:lnTo>
                  <a:lnTo>
                    <a:pt x="58641" y="568517"/>
                  </a:lnTo>
                  <a:lnTo>
                    <a:pt x="96014" y="576063"/>
                  </a:lnTo>
                  <a:lnTo>
                    <a:pt x="5160568" y="576063"/>
                  </a:lnTo>
                  <a:lnTo>
                    <a:pt x="5197942" y="568517"/>
                  </a:lnTo>
                  <a:lnTo>
                    <a:pt x="5228461" y="547941"/>
                  </a:lnTo>
                  <a:lnTo>
                    <a:pt x="5249038" y="517422"/>
                  </a:lnTo>
                  <a:lnTo>
                    <a:pt x="5256583" y="480049"/>
                  </a:lnTo>
                  <a:lnTo>
                    <a:pt x="5256583" y="96014"/>
                  </a:lnTo>
                  <a:lnTo>
                    <a:pt x="5249038" y="58641"/>
                  </a:lnTo>
                  <a:lnTo>
                    <a:pt x="5228461" y="28121"/>
                  </a:lnTo>
                  <a:lnTo>
                    <a:pt x="5197942" y="7545"/>
                  </a:lnTo>
                  <a:lnTo>
                    <a:pt x="5160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12204" y="867886"/>
              <a:ext cx="5257165" cy="576580"/>
            </a:xfrm>
            <a:custGeom>
              <a:avLst/>
              <a:gdLst/>
              <a:ahLst/>
              <a:cxnLst/>
              <a:rect l="l" t="t" r="r" b="b"/>
              <a:pathLst>
                <a:path w="5257165" h="576580">
                  <a:moveTo>
                    <a:pt x="0" y="96014"/>
                  </a:moveTo>
                  <a:lnTo>
                    <a:pt x="7545" y="58641"/>
                  </a:lnTo>
                  <a:lnTo>
                    <a:pt x="28121" y="28121"/>
                  </a:lnTo>
                  <a:lnTo>
                    <a:pt x="58641" y="7545"/>
                  </a:lnTo>
                  <a:lnTo>
                    <a:pt x="96014" y="0"/>
                  </a:lnTo>
                  <a:lnTo>
                    <a:pt x="5160570" y="0"/>
                  </a:lnTo>
                  <a:lnTo>
                    <a:pt x="5197943" y="7545"/>
                  </a:lnTo>
                  <a:lnTo>
                    <a:pt x="5228462" y="28121"/>
                  </a:lnTo>
                  <a:lnTo>
                    <a:pt x="5249038" y="58641"/>
                  </a:lnTo>
                  <a:lnTo>
                    <a:pt x="5256584" y="96014"/>
                  </a:lnTo>
                  <a:lnTo>
                    <a:pt x="5256584" y="480049"/>
                  </a:lnTo>
                  <a:lnTo>
                    <a:pt x="5249038" y="517422"/>
                  </a:lnTo>
                  <a:lnTo>
                    <a:pt x="5228462" y="547942"/>
                  </a:lnTo>
                  <a:lnTo>
                    <a:pt x="5197943" y="568518"/>
                  </a:lnTo>
                  <a:lnTo>
                    <a:pt x="5160570" y="576064"/>
                  </a:lnTo>
                  <a:lnTo>
                    <a:pt x="96014" y="576064"/>
                  </a:lnTo>
                  <a:lnTo>
                    <a:pt x="58641" y="568518"/>
                  </a:lnTo>
                  <a:lnTo>
                    <a:pt x="28121" y="547942"/>
                  </a:lnTo>
                  <a:lnTo>
                    <a:pt x="7545" y="517422"/>
                  </a:lnTo>
                  <a:lnTo>
                    <a:pt x="0" y="480049"/>
                  </a:lnTo>
                  <a:lnTo>
                    <a:pt x="0" y="96014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651422" y="905763"/>
            <a:ext cx="49790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Calibri"/>
                <a:cs typeface="Calibri"/>
              </a:rPr>
              <a:t>Two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Goals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Acute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Heart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Failure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051720" y="1563636"/>
            <a:ext cx="2016760" cy="650875"/>
          </a:xfrm>
          <a:custGeom>
            <a:avLst/>
            <a:gdLst/>
            <a:ahLst/>
            <a:cxnLst/>
            <a:rect l="l" t="t" r="r" b="b"/>
            <a:pathLst>
              <a:path w="2016760" h="650875">
                <a:moveTo>
                  <a:pt x="1907833" y="0"/>
                </a:moveTo>
                <a:lnTo>
                  <a:pt x="108389" y="0"/>
                </a:lnTo>
                <a:lnTo>
                  <a:pt x="66198" y="8517"/>
                </a:lnTo>
                <a:lnTo>
                  <a:pt x="31746" y="31746"/>
                </a:lnTo>
                <a:lnTo>
                  <a:pt x="8517" y="66200"/>
                </a:lnTo>
                <a:lnTo>
                  <a:pt x="0" y="108390"/>
                </a:lnTo>
                <a:lnTo>
                  <a:pt x="0" y="541936"/>
                </a:lnTo>
                <a:lnTo>
                  <a:pt x="8517" y="584127"/>
                </a:lnTo>
                <a:lnTo>
                  <a:pt x="31746" y="618580"/>
                </a:lnTo>
                <a:lnTo>
                  <a:pt x="66198" y="641809"/>
                </a:lnTo>
                <a:lnTo>
                  <a:pt x="108389" y="650327"/>
                </a:lnTo>
                <a:lnTo>
                  <a:pt x="1907833" y="650327"/>
                </a:lnTo>
                <a:lnTo>
                  <a:pt x="1950023" y="641809"/>
                </a:lnTo>
                <a:lnTo>
                  <a:pt x="1984476" y="618580"/>
                </a:lnTo>
                <a:lnTo>
                  <a:pt x="2007705" y="584127"/>
                </a:lnTo>
                <a:lnTo>
                  <a:pt x="2016222" y="541936"/>
                </a:lnTo>
                <a:lnTo>
                  <a:pt x="2016222" y="108390"/>
                </a:lnTo>
                <a:lnTo>
                  <a:pt x="2007705" y="66200"/>
                </a:lnTo>
                <a:lnTo>
                  <a:pt x="1984476" y="31746"/>
                </a:lnTo>
                <a:lnTo>
                  <a:pt x="1950023" y="8517"/>
                </a:lnTo>
                <a:lnTo>
                  <a:pt x="1907833" y="0"/>
                </a:lnTo>
                <a:close/>
              </a:path>
            </a:pathLst>
          </a:custGeom>
          <a:solidFill>
            <a:srgbClr val="AE10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211661" y="1711451"/>
            <a:ext cx="16967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Decongestion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211959" y="1563637"/>
            <a:ext cx="2016760" cy="650875"/>
          </a:xfrm>
          <a:custGeom>
            <a:avLst/>
            <a:gdLst/>
            <a:ahLst/>
            <a:cxnLst/>
            <a:rect l="l" t="t" r="r" b="b"/>
            <a:pathLst>
              <a:path w="2016760" h="650875">
                <a:moveTo>
                  <a:pt x="1907833" y="0"/>
                </a:moveTo>
                <a:lnTo>
                  <a:pt x="108389" y="0"/>
                </a:lnTo>
                <a:lnTo>
                  <a:pt x="66199" y="8517"/>
                </a:lnTo>
                <a:lnTo>
                  <a:pt x="31746" y="31746"/>
                </a:lnTo>
                <a:lnTo>
                  <a:pt x="8517" y="66199"/>
                </a:lnTo>
                <a:lnTo>
                  <a:pt x="0" y="108389"/>
                </a:lnTo>
                <a:lnTo>
                  <a:pt x="0" y="541935"/>
                </a:lnTo>
                <a:lnTo>
                  <a:pt x="8517" y="584126"/>
                </a:lnTo>
                <a:lnTo>
                  <a:pt x="31746" y="618578"/>
                </a:lnTo>
                <a:lnTo>
                  <a:pt x="66199" y="641807"/>
                </a:lnTo>
                <a:lnTo>
                  <a:pt x="108389" y="650325"/>
                </a:lnTo>
                <a:lnTo>
                  <a:pt x="1907833" y="650325"/>
                </a:lnTo>
                <a:lnTo>
                  <a:pt x="1950024" y="641807"/>
                </a:lnTo>
                <a:lnTo>
                  <a:pt x="1984477" y="618578"/>
                </a:lnTo>
                <a:lnTo>
                  <a:pt x="2007706" y="584126"/>
                </a:lnTo>
                <a:lnTo>
                  <a:pt x="2016224" y="541935"/>
                </a:lnTo>
                <a:lnTo>
                  <a:pt x="2016224" y="108389"/>
                </a:lnTo>
                <a:lnTo>
                  <a:pt x="2007706" y="66199"/>
                </a:lnTo>
                <a:lnTo>
                  <a:pt x="1984477" y="31746"/>
                </a:lnTo>
                <a:lnTo>
                  <a:pt x="1950024" y="8517"/>
                </a:lnTo>
                <a:lnTo>
                  <a:pt x="1907833" y="0"/>
                </a:lnTo>
                <a:close/>
              </a:path>
            </a:pathLst>
          </a:custGeom>
          <a:solidFill>
            <a:srgbClr val="AE10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540493" y="1559052"/>
            <a:ext cx="13595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GDMT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Optimization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935562" y="1550936"/>
            <a:ext cx="2042160" cy="676275"/>
            <a:chOff x="6935562" y="1550936"/>
            <a:chExt cx="2042160" cy="676275"/>
          </a:xfrm>
        </p:grpSpPr>
        <p:sp>
          <p:nvSpPr>
            <p:cNvPr id="12" name="object 12" descr=""/>
            <p:cNvSpPr/>
            <p:nvPr/>
          </p:nvSpPr>
          <p:spPr>
            <a:xfrm>
              <a:off x="6948262" y="1563636"/>
              <a:ext cx="2016760" cy="650875"/>
            </a:xfrm>
            <a:custGeom>
              <a:avLst/>
              <a:gdLst/>
              <a:ahLst/>
              <a:cxnLst/>
              <a:rect l="l" t="t" r="r" b="b"/>
              <a:pathLst>
                <a:path w="2016759" h="650875">
                  <a:moveTo>
                    <a:pt x="1907834" y="0"/>
                  </a:moveTo>
                  <a:lnTo>
                    <a:pt x="108389" y="0"/>
                  </a:lnTo>
                  <a:lnTo>
                    <a:pt x="66199" y="8517"/>
                  </a:lnTo>
                  <a:lnTo>
                    <a:pt x="31746" y="31746"/>
                  </a:lnTo>
                  <a:lnTo>
                    <a:pt x="8517" y="66199"/>
                  </a:lnTo>
                  <a:lnTo>
                    <a:pt x="0" y="108389"/>
                  </a:lnTo>
                  <a:lnTo>
                    <a:pt x="0" y="541935"/>
                  </a:lnTo>
                  <a:lnTo>
                    <a:pt x="8517" y="584125"/>
                  </a:lnTo>
                  <a:lnTo>
                    <a:pt x="31746" y="618578"/>
                  </a:lnTo>
                  <a:lnTo>
                    <a:pt x="66199" y="641807"/>
                  </a:lnTo>
                  <a:lnTo>
                    <a:pt x="108389" y="650325"/>
                  </a:lnTo>
                  <a:lnTo>
                    <a:pt x="1907834" y="650325"/>
                  </a:lnTo>
                  <a:lnTo>
                    <a:pt x="1950024" y="641807"/>
                  </a:lnTo>
                  <a:lnTo>
                    <a:pt x="1984477" y="618578"/>
                  </a:lnTo>
                  <a:lnTo>
                    <a:pt x="2007706" y="584125"/>
                  </a:lnTo>
                  <a:lnTo>
                    <a:pt x="2016224" y="541935"/>
                  </a:lnTo>
                  <a:lnTo>
                    <a:pt x="2016224" y="108389"/>
                  </a:lnTo>
                  <a:lnTo>
                    <a:pt x="2007706" y="66199"/>
                  </a:lnTo>
                  <a:lnTo>
                    <a:pt x="1984477" y="31746"/>
                  </a:lnTo>
                  <a:lnTo>
                    <a:pt x="1950024" y="8517"/>
                  </a:lnTo>
                  <a:lnTo>
                    <a:pt x="1907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948262" y="1563636"/>
              <a:ext cx="2016760" cy="650875"/>
            </a:xfrm>
            <a:custGeom>
              <a:avLst/>
              <a:gdLst/>
              <a:ahLst/>
              <a:cxnLst/>
              <a:rect l="l" t="t" r="r" b="b"/>
              <a:pathLst>
                <a:path w="2016759" h="650875">
                  <a:moveTo>
                    <a:pt x="0" y="108389"/>
                  </a:moveTo>
                  <a:lnTo>
                    <a:pt x="8517" y="66199"/>
                  </a:lnTo>
                  <a:lnTo>
                    <a:pt x="31746" y="31746"/>
                  </a:lnTo>
                  <a:lnTo>
                    <a:pt x="66199" y="8517"/>
                  </a:lnTo>
                  <a:lnTo>
                    <a:pt x="108389" y="0"/>
                  </a:lnTo>
                  <a:lnTo>
                    <a:pt x="1907834" y="0"/>
                  </a:lnTo>
                  <a:lnTo>
                    <a:pt x="1950024" y="8517"/>
                  </a:lnTo>
                  <a:lnTo>
                    <a:pt x="1984477" y="31746"/>
                  </a:lnTo>
                  <a:lnTo>
                    <a:pt x="2007706" y="66199"/>
                  </a:lnTo>
                  <a:lnTo>
                    <a:pt x="2016224" y="108389"/>
                  </a:lnTo>
                  <a:lnTo>
                    <a:pt x="2016224" y="541935"/>
                  </a:lnTo>
                  <a:lnTo>
                    <a:pt x="2007706" y="584125"/>
                  </a:lnTo>
                  <a:lnTo>
                    <a:pt x="1984477" y="618578"/>
                  </a:lnTo>
                  <a:lnTo>
                    <a:pt x="1950024" y="641807"/>
                  </a:lnTo>
                  <a:lnTo>
                    <a:pt x="1907834" y="650325"/>
                  </a:lnTo>
                  <a:lnTo>
                    <a:pt x="108389" y="650325"/>
                  </a:lnTo>
                  <a:lnTo>
                    <a:pt x="66199" y="641807"/>
                  </a:lnTo>
                  <a:lnTo>
                    <a:pt x="31746" y="618578"/>
                  </a:lnTo>
                  <a:lnTo>
                    <a:pt x="8517" y="584125"/>
                  </a:lnTo>
                  <a:lnTo>
                    <a:pt x="0" y="541935"/>
                  </a:lnTo>
                  <a:lnTo>
                    <a:pt x="0" y="108389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083154" y="1590547"/>
            <a:ext cx="174752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Improve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25"/>
              </a:lnSpc>
            </a:pPr>
            <a:r>
              <a:rPr dirty="0" sz="1800" spc="-35">
                <a:latin typeface="Calibri"/>
                <a:cs typeface="Calibri"/>
              </a:rPr>
              <a:t>Post-</a:t>
            </a:r>
            <a:r>
              <a:rPr dirty="0" sz="1800">
                <a:latin typeface="Calibri"/>
                <a:cs typeface="Calibri"/>
              </a:rPr>
              <a:t>DC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287491" y="1694953"/>
            <a:ext cx="601980" cy="313690"/>
            <a:chOff x="6287491" y="1694953"/>
            <a:chExt cx="601980" cy="313690"/>
          </a:xfrm>
        </p:grpSpPr>
        <p:sp>
          <p:nvSpPr>
            <p:cNvPr id="16" name="object 16" descr=""/>
            <p:cNvSpPr/>
            <p:nvPr/>
          </p:nvSpPr>
          <p:spPr>
            <a:xfrm>
              <a:off x="6300191" y="1707653"/>
              <a:ext cx="576580" cy="288290"/>
            </a:xfrm>
            <a:custGeom>
              <a:avLst/>
              <a:gdLst/>
              <a:ahLst/>
              <a:cxnLst/>
              <a:rect l="l" t="t" r="r" b="b"/>
              <a:pathLst>
                <a:path w="576579" h="288289">
                  <a:moveTo>
                    <a:pt x="432048" y="0"/>
                  </a:moveTo>
                  <a:lnTo>
                    <a:pt x="432048" y="72009"/>
                  </a:lnTo>
                  <a:lnTo>
                    <a:pt x="0" y="72009"/>
                  </a:lnTo>
                  <a:lnTo>
                    <a:pt x="0" y="216024"/>
                  </a:lnTo>
                  <a:lnTo>
                    <a:pt x="432048" y="216024"/>
                  </a:lnTo>
                  <a:lnTo>
                    <a:pt x="432048" y="288032"/>
                  </a:lnTo>
                  <a:lnTo>
                    <a:pt x="576064" y="144016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00191" y="1707653"/>
              <a:ext cx="576580" cy="288290"/>
            </a:xfrm>
            <a:custGeom>
              <a:avLst/>
              <a:gdLst/>
              <a:ahLst/>
              <a:cxnLst/>
              <a:rect l="l" t="t" r="r" b="b"/>
              <a:pathLst>
                <a:path w="576579" h="288289">
                  <a:moveTo>
                    <a:pt x="0" y="72008"/>
                  </a:moveTo>
                  <a:lnTo>
                    <a:pt x="432048" y="72008"/>
                  </a:lnTo>
                  <a:lnTo>
                    <a:pt x="432048" y="0"/>
                  </a:lnTo>
                  <a:lnTo>
                    <a:pt x="576064" y="144016"/>
                  </a:lnTo>
                  <a:lnTo>
                    <a:pt x="432048" y="288031"/>
                  </a:lnTo>
                  <a:lnTo>
                    <a:pt x="432048" y="216023"/>
                  </a:lnTo>
                  <a:lnTo>
                    <a:pt x="0" y="216023"/>
                  </a:lnTo>
                  <a:lnTo>
                    <a:pt x="0" y="72008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14982" y="2341181"/>
          <a:ext cx="8917305" cy="192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/>
                <a:gridCol w="2160270"/>
                <a:gridCol w="2391410"/>
                <a:gridCol w="2433319"/>
              </a:tblGrid>
              <a:tr h="640080">
                <a:tc>
                  <a:txBody>
                    <a:bodyPr/>
                    <a:lstStyle/>
                    <a:p>
                      <a:pPr marL="240029" marR="233045" indent="368300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Loop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Acetazolamide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Improvement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535305" marR="528320" indent="73025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Loop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Thiazide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Improvement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617220" marR="601345" indent="-8890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Loop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SGLT2i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Improved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Outcomes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0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704" y="2225039"/>
            <a:ext cx="917447" cy="91744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4704" y="2862072"/>
            <a:ext cx="917447" cy="88696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7655" y="2334767"/>
            <a:ext cx="673608" cy="130759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0976" y="3486911"/>
            <a:ext cx="917448" cy="89001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3642359"/>
            <a:ext cx="60350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8631" y="3748556"/>
            <a:ext cx="8869045" cy="819785"/>
            <a:chOff x="108631" y="3748556"/>
            <a:chExt cx="8869045" cy="819785"/>
          </a:xfrm>
        </p:grpSpPr>
        <p:sp>
          <p:nvSpPr>
            <p:cNvPr id="4" name="object 4" descr=""/>
            <p:cNvSpPr/>
            <p:nvPr/>
          </p:nvSpPr>
          <p:spPr>
            <a:xfrm>
              <a:off x="121331" y="3761256"/>
              <a:ext cx="8843645" cy="794385"/>
            </a:xfrm>
            <a:custGeom>
              <a:avLst/>
              <a:gdLst/>
              <a:ahLst/>
              <a:cxnLst/>
              <a:rect l="l" t="t" r="r" b="b"/>
              <a:pathLst>
                <a:path w="8843645" h="794385">
                  <a:moveTo>
                    <a:pt x="8710758" y="0"/>
                  </a:moveTo>
                  <a:lnTo>
                    <a:pt x="132395" y="0"/>
                  </a:lnTo>
                  <a:lnTo>
                    <a:pt x="90548" y="6749"/>
                  </a:lnTo>
                  <a:lnTo>
                    <a:pt x="54204" y="25544"/>
                  </a:lnTo>
                  <a:lnTo>
                    <a:pt x="25544" y="54204"/>
                  </a:lnTo>
                  <a:lnTo>
                    <a:pt x="6749" y="90549"/>
                  </a:lnTo>
                  <a:lnTo>
                    <a:pt x="0" y="132396"/>
                  </a:lnTo>
                  <a:lnTo>
                    <a:pt x="0" y="661945"/>
                  </a:lnTo>
                  <a:lnTo>
                    <a:pt x="6749" y="703793"/>
                  </a:lnTo>
                  <a:lnTo>
                    <a:pt x="25544" y="740137"/>
                  </a:lnTo>
                  <a:lnTo>
                    <a:pt x="54204" y="768798"/>
                  </a:lnTo>
                  <a:lnTo>
                    <a:pt x="90548" y="787593"/>
                  </a:lnTo>
                  <a:lnTo>
                    <a:pt x="132395" y="794342"/>
                  </a:lnTo>
                  <a:lnTo>
                    <a:pt x="8710758" y="794342"/>
                  </a:lnTo>
                  <a:lnTo>
                    <a:pt x="8752605" y="787593"/>
                  </a:lnTo>
                  <a:lnTo>
                    <a:pt x="8788949" y="768798"/>
                  </a:lnTo>
                  <a:lnTo>
                    <a:pt x="8817609" y="740137"/>
                  </a:lnTo>
                  <a:lnTo>
                    <a:pt x="8836404" y="703793"/>
                  </a:lnTo>
                  <a:lnTo>
                    <a:pt x="8843154" y="661945"/>
                  </a:lnTo>
                  <a:lnTo>
                    <a:pt x="8843154" y="132396"/>
                  </a:lnTo>
                  <a:lnTo>
                    <a:pt x="8836404" y="90549"/>
                  </a:lnTo>
                  <a:lnTo>
                    <a:pt x="8817609" y="54204"/>
                  </a:lnTo>
                  <a:lnTo>
                    <a:pt x="8788949" y="25544"/>
                  </a:lnTo>
                  <a:lnTo>
                    <a:pt x="8752605" y="6749"/>
                  </a:lnTo>
                  <a:lnTo>
                    <a:pt x="8710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1331" y="3761256"/>
              <a:ext cx="8843645" cy="794385"/>
            </a:xfrm>
            <a:custGeom>
              <a:avLst/>
              <a:gdLst/>
              <a:ahLst/>
              <a:cxnLst/>
              <a:rect l="l" t="t" r="r" b="b"/>
              <a:pathLst>
                <a:path w="8843645" h="794385">
                  <a:moveTo>
                    <a:pt x="0" y="132396"/>
                  </a:moveTo>
                  <a:lnTo>
                    <a:pt x="6749" y="90549"/>
                  </a:lnTo>
                  <a:lnTo>
                    <a:pt x="25544" y="54205"/>
                  </a:lnTo>
                  <a:lnTo>
                    <a:pt x="54204" y="25544"/>
                  </a:lnTo>
                  <a:lnTo>
                    <a:pt x="90548" y="6749"/>
                  </a:lnTo>
                  <a:lnTo>
                    <a:pt x="132395" y="0"/>
                  </a:lnTo>
                  <a:lnTo>
                    <a:pt x="8710759" y="0"/>
                  </a:lnTo>
                  <a:lnTo>
                    <a:pt x="8752606" y="6749"/>
                  </a:lnTo>
                  <a:lnTo>
                    <a:pt x="8788950" y="25544"/>
                  </a:lnTo>
                  <a:lnTo>
                    <a:pt x="8817610" y="54205"/>
                  </a:lnTo>
                  <a:lnTo>
                    <a:pt x="8836405" y="90549"/>
                  </a:lnTo>
                  <a:lnTo>
                    <a:pt x="8843155" y="132396"/>
                  </a:lnTo>
                  <a:lnTo>
                    <a:pt x="8843155" y="661946"/>
                  </a:lnTo>
                  <a:lnTo>
                    <a:pt x="8836405" y="703793"/>
                  </a:lnTo>
                  <a:lnTo>
                    <a:pt x="8817610" y="740138"/>
                  </a:lnTo>
                  <a:lnTo>
                    <a:pt x="8788950" y="768798"/>
                  </a:lnTo>
                  <a:lnTo>
                    <a:pt x="8752606" y="787593"/>
                  </a:lnTo>
                  <a:lnTo>
                    <a:pt x="8710759" y="794343"/>
                  </a:lnTo>
                  <a:lnTo>
                    <a:pt x="132395" y="794343"/>
                  </a:lnTo>
                  <a:lnTo>
                    <a:pt x="90548" y="787593"/>
                  </a:lnTo>
                  <a:lnTo>
                    <a:pt x="54204" y="768798"/>
                  </a:lnTo>
                  <a:lnTo>
                    <a:pt x="25544" y="740138"/>
                  </a:lnTo>
                  <a:lnTo>
                    <a:pt x="6749" y="703793"/>
                  </a:lnTo>
                  <a:lnTo>
                    <a:pt x="0" y="661946"/>
                  </a:lnTo>
                  <a:lnTo>
                    <a:pt x="0" y="132396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02590" y="843787"/>
            <a:ext cx="8247380" cy="3618229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72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 b="1">
                <a:latin typeface="Calibri"/>
                <a:cs typeface="Calibri"/>
              </a:rPr>
              <a:t>Concerns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very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early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in-</a:t>
            </a:r>
            <a:r>
              <a:rPr dirty="0" sz="2400" b="1">
                <a:latin typeface="Calibri"/>
                <a:cs typeface="Calibri"/>
              </a:rPr>
              <a:t>hospital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SGLT2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inhibitor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SAFETY</a:t>
            </a:r>
            <a:r>
              <a:rPr dirty="0" sz="2400" spc="-1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62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400" spc="-10">
                <a:latin typeface="Calibri"/>
                <a:cs typeface="Calibri"/>
              </a:rPr>
              <a:t>Hypoglycemia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62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400" spc="-10">
                <a:latin typeface="Calibri"/>
                <a:cs typeface="Calibri"/>
              </a:rPr>
              <a:t>Ketoacidosis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400" spc="-10">
                <a:latin typeface="Calibri"/>
                <a:cs typeface="Calibri"/>
              </a:rPr>
              <a:t>Worsening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renal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62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400">
                <a:latin typeface="Calibri"/>
                <a:cs typeface="Calibri"/>
              </a:rPr>
              <a:t>Genitourinary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52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400">
                <a:latin typeface="Calibri"/>
                <a:cs typeface="Calibri"/>
              </a:rPr>
              <a:t>Questionable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magnitude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diuretic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natriuretic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libri"/>
              <a:cs typeface="Calibri"/>
            </a:endParaRPr>
          </a:p>
          <a:p>
            <a:pPr marL="350520" marR="5080" indent="-3048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Early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addition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Dapagliflozin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potential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strategy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improve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achievement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both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AHF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therapeutic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goals,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efficacy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safety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unknown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DICTATE-</a:t>
            </a:r>
            <a:r>
              <a:rPr dirty="0"/>
              <a:t>AHF</a:t>
            </a:r>
            <a:r>
              <a:rPr dirty="0" spc="75"/>
              <a:t> </a:t>
            </a:r>
            <a:r>
              <a:rPr dirty="0" spc="-10"/>
              <a:t>Design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905" y="792988"/>
            <a:ext cx="8277225" cy="363220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06375" marR="17780" indent="-180975">
              <a:lnSpc>
                <a:spcPts val="2590"/>
              </a:lnSpc>
              <a:spcBef>
                <a:spcPts val="225"/>
              </a:spcBef>
              <a:buClr>
                <a:srgbClr val="C00000"/>
              </a:buClr>
              <a:buFont typeface="Arial"/>
              <a:buChar char="•"/>
              <a:tabLst>
                <a:tab pos="206375" algn="l"/>
              </a:tabLst>
            </a:pPr>
            <a:r>
              <a:rPr dirty="0" sz="2200" spc="-30">
                <a:latin typeface="Calibri"/>
                <a:cs typeface="Calibri"/>
              </a:rPr>
              <a:t>Investigator-</a:t>
            </a:r>
            <a:r>
              <a:rPr dirty="0" sz="2200">
                <a:latin typeface="Calibri"/>
                <a:cs typeface="Calibri"/>
              </a:rPr>
              <a:t>initiated,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multicenter,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prospective,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randomized,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open-label </a:t>
            </a:r>
            <a:r>
              <a:rPr dirty="0" sz="2200">
                <a:latin typeface="Calibri"/>
                <a:cs typeface="Calibri"/>
              </a:rPr>
              <a:t>study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AstraZeneca</a:t>
            </a:r>
            <a:endParaRPr sz="2200">
              <a:latin typeface="Calibri"/>
              <a:cs typeface="Calibri"/>
            </a:endParaRPr>
          </a:p>
          <a:p>
            <a:pPr marL="498475">
              <a:lnSpc>
                <a:spcPct val="100000"/>
              </a:lnSpc>
              <a:spcBef>
                <a:spcPts val="390"/>
              </a:spcBef>
            </a:pPr>
            <a:r>
              <a:rPr dirty="0" sz="2000">
                <a:latin typeface="Calibri"/>
                <a:cs typeface="Calibri"/>
              </a:rPr>
              <a:t>Objective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efficacy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outcomes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blinded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safety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  <a:p>
            <a:pPr marL="206375" marR="452120" indent="-180975">
              <a:lnSpc>
                <a:spcPct val="101800"/>
              </a:lnSpc>
              <a:spcBef>
                <a:spcPts val="450"/>
              </a:spcBef>
              <a:buClr>
                <a:srgbClr val="C00000"/>
              </a:buClr>
              <a:buFont typeface="Arial"/>
              <a:buChar char="•"/>
              <a:tabLst>
                <a:tab pos="206375" algn="l"/>
              </a:tabLst>
            </a:pPr>
            <a:r>
              <a:rPr dirty="0" sz="2200">
                <a:latin typeface="Calibri"/>
                <a:cs typeface="Calibri"/>
              </a:rPr>
              <a:t>240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Patients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regardless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LVEF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hospitalized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hypervolemic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AHF </a:t>
            </a:r>
            <a:r>
              <a:rPr dirty="0" sz="2200">
                <a:latin typeface="Calibri"/>
                <a:cs typeface="Calibri"/>
              </a:rPr>
              <a:t>were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randomized</a:t>
            </a:r>
            <a:endParaRPr sz="2200">
              <a:latin typeface="Calibri"/>
              <a:cs typeface="Calibri"/>
            </a:endParaRPr>
          </a:p>
          <a:p>
            <a:pPr marL="206375" marR="114300" indent="-180975">
              <a:lnSpc>
                <a:spcPts val="2590"/>
              </a:lnSpc>
              <a:spcBef>
                <a:spcPts val="700"/>
              </a:spcBef>
              <a:buClr>
                <a:srgbClr val="C00000"/>
              </a:buClr>
              <a:buFont typeface="Arial"/>
              <a:buChar char="•"/>
              <a:tabLst>
                <a:tab pos="206375" algn="l"/>
              </a:tabLst>
            </a:pPr>
            <a:r>
              <a:rPr dirty="0" sz="2200">
                <a:latin typeface="Calibri"/>
                <a:cs typeface="Calibri"/>
              </a:rPr>
              <a:t>Beginning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April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2020,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only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patients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Type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diabetes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mellitus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were </a:t>
            </a:r>
            <a:r>
              <a:rPr dirty="0" sz="2200" spc="-10">
                <a:latin typeface="Calibri"/>
                <a:cs typeface="Calibri"/>
              </a:rPr>
              <a:t>included</a:t>
            </a:r>
            <a:endParaRPr sz="2200">
              <a:latin typeface="Calibri"/>
              <a:cs typeface="Calibri"/>
            </a:endParaRPr>
          </a:p>
          <a:p>
            <a:pPr lvl="1" marL="653415" indent="-179070">
              <a:lnSpc>
                <a:spcPct val="100000"/>
              </a:lnSpc>
              <a:spcBef>
                <a:spcPts val="390"/>
              </a:spcBef>
              <a:buClr>
                <a:srgbClr val="AE1022"/>
              </a:buClr>
              <a:buFont typeface="Arial"/>
              <a:buChar char="•"/>
              <a:tabLst>
                <a:tab pos="653415" algn="l"/>
              </a:tabLst>
            </a:pPr>
            <a:r>
              <a:rPr dirty="0" sz="2000">
                <a:latin typeface="Calibri"/>
                <a:cs typeface="Calibri"/>
              </a:rPr>
              <a:t>September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2021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protocol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amended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lvl="2" marL="829944" indent="-179070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829944" algn="l"/>
              </a:tabLst>
            </a:pP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diabetes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mellitus</a:t>
            </a:r>
            <a:endParaRPr sz="2000">
              <a:latin typeface="Calibri"/>
              <a:cs typeface="Calibri"/>
            </a:endParaRPr>
          </a:p>
          <a:p>
            <a:pPr lvl="2" marL="829944" indent="-179070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829944" algn="l"/>
              </a:tabLst>
            </a:pPr>
            <a:r>
              <a:rPr dirty="0" sz="2000">
                <a:latin typeface="Calibri"/>
                <a:cs typeface="Calibri"/>
              </a:rPr>
              <a:t>eGFR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mbria Math"/>
                <a:cs typeface="Cambria Math"/>
              </a:rPr>
              <a:t>≥</a:t>
            </a:r>
            <a:r>
              <a:rPr dirty="0" sz="2000" spc="-5">
                <a:latin typeface="Cambria Math"/>
                <a:cs typeface="Cambria Math"/>
              </a:rPr>
              <a:t> </a:t>
            </a:r>
            <a:r>
              <a:rPr dirty="0" sz="2000">
                <a:latin typeface="Calibri"/>
                <a:cs typeface="Calibri"/>
              </a:rPr>
              <a:t>25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mL/min/1.73m</a:t>
            </a:r>
            <a:r>
              <a:rPr dirty="0" baseline="25641" sz="1950" spc="-15">
                <a:latin typeface="Calibri"/>
                <a:cs typeface="Calibri"/>
              </a:rPr>
              <a:t>2</a:t>
            </a:r>
            <a:endParaRPr baseline="25641"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55"/>
              <a:t> </a:t>
            </a:r>
            <a:r>
              <a:rPr dirty="0"/>
              <a:t>Inclusion</a:t>
            </a:r>
            <a:r>
              <a:rPr dirty="0" spc="-55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0657" y="770635"/>
            <a:ext cx="8121015" cy="227520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05740" indent="-180340">
              <a:lnSpc>
                <a:spcPct val="100000"/>
              </a:lnSpc>
              <a:spcBef>
                <a:spcPts val="725"/>
              </a:spcBef>
              <a:buClr>
                <a:srgbClr val="C00000"/>
              </a:buClr>
              <a:buFont typeface="Arial"/>
              <a:buChar char="•"/>
              <a:tabLst>
                <a:tab pos="205740" algn="l"/>
              </a:tabLst>
            </a:pPr>
            <a:r>
              <a:rPr dirty="0" sz="2400">
                <a:latin typeface="Calibri"/>
                <a:cs typeface="Calibri"/>
              </a:rPr>
              <a:t>Age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18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older</a:t>
            </a:r>
            <a:endParaRPr sz="2400">
              <a:latin typeface="Calibri"/>
              <a:cs typeface="Calibri"/>
            </a:endParaRPr>
          </a:p>
          <a:p>
            <a:pPr marL="205740" indent="-18034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Font typeface="Arial"/>
              <a:buChar char="•"/>
              <a:tabLst>
                <a:tab pos="205740" algn="l"/>
              </a:tabLst>
            </a:pPr>
            <a:r>
              <a:rPr dirty="0" sz="2400">
                <a:latin typeface="Calibri"/>
                <a:cs typeface="Calibri"/>
              </a:rPr>
              <a:t>Randomized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hours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presentation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hypervolemic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AHF:</a:t>
            </a:r>
            <a:endParaRPr sz="2400">
              <a:latin typeface="Calibri"/>
              <a:cs typeface="Calibri"/>
            </a:endParaRPr>
          </a:p>
          <a:p>
            <a:pPr lvl="1" marL="634365" indent="-342265">
              <a:lnSpc>
                <a:spcPct val="100000"/>
              </a:lnSpc>
              <a:spcBef>
                <a:spcPts val="720"/>
              </a:spcBef>
              <a:buClr>
                <a:srgbClr val="AE1022"/>
              </a:buClr>
              <a:buFont typeface="Courier New"/>
              <a:buChar char="o"/>
              <a:tabLst>
                <a:tab pos="634365" algn="l"/>
              </a:tabLst>
            </a:pPr>
            <a:r>
              <a:rPr dirty="0" sz="2400">
                <a:latin typeface="Cambria Math"/>
                <a:cs typeface="Cambria Math"/>
              </a:rPr>
              <a:t>≥</a:t>
            </a:r>
            <a:r>
              <a:rPr dirty="0" sz="2400">
                <a:latin typeface="Calibri"/>
                <a:cs typeface="Calibri"/>
              </a:rPr>
              <a:t>2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objective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measures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hypervolemia</a:t>
            </a:r>
            <a:endParaRPr sz="2400">
              <a:latin typeface="Calibri"/>
              <a:cs typeface="Calibri"/>
            </a:endParaRPr>
          </a:p>
          <a:p>
            <a:pPr marL="205740" indent="-18034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  <a:tabLst>
                <a:tab pos="205740" algn="l"/>
              </a:tabLst>
            </a:pPr>
            <a:r>
              <a:rPr dirty="0" sz="2400">
                <a:latin typeface="Calibri"/>
                <a:cs typeface="Calibri"/>
              </a:rPr>
              <a:t>Planned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current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IV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loop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diuretic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205740" indent="-180340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Arial"/>
              <a:buChar char="•"/>
              <a:tabLst>
                <a:tab pos="205740" algn="l"/>
              </a:tabLst>
            </a:pPr>
            <a:r>
              <a:rPr dirty="0" sz="2400">
                <a:latin typeface="Calibri"/>
                <a:cs typeface="Calibri"/>
              </a:rPr>
              <a:t>eGFR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mbria Math"/>
                <a:cs typeface="Cambria Math"/>
              </a:rPr>
              <a:t>≥</a:t>
            </a:r>
            <a:r>
              <a:rPr dirty="0" sz="2400" spc="-10">
                <a:latin typeface="Cambria Math"/>
                <a:cs typeface="Cambria Math"/>
              </a:rPr>
              <a:t> </a:t>
            </a:r>
            <a:r>
              <a:rPr dirty="0" sz="2400">
                <a:latin typeface="Calibri"/>
                <a:cs typeface="Calibri"/>
              </a:rPr>
              <a:t>25</a:t>
            </a:r>
            <a:r>
              <a:rPr dirty="0" sz="2400" spc="-10">
                <a:latin typeface="Calibri"/>
                <a:cs typeface="Calibri"/>
              </a:rPr>
              <a:t> mL/min/1.73m</a:t>
            </a:r>
            <a:r>
              <a:rPr dirty="0" baseline="24305" sz="2400" spc="-15">
                <a:latin typeface="Calibri"/>
                <a:cs typeface="Calibri"/>
              </a:rPr>
              <a:t>2</a:t>
            </a:r>
            <a:endParaRPr baseline="24305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90"/>
              <a:t> </a:t>
            </a:r>
            <a:r>
              <a:rPr dirty="0"/>
              <a:t>Exclusion</a:t>
            </a:r>
            <a:r>
              <a:rPr dirty="0" spc="-85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4834" y="843787"/>
            <a:ext cx="8028940" cy="303720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25"/>
              </a:spcBef>
              <a:buClr>
                <a:srgbClr val="AE1022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Type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diabetes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Clr>
                <a:srgbClr val="AE1022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Serum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glucose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80mg/dL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AE1022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400" spc="-10">
                <a:latin typeface="Calibri"/>
                <a:cs typeface="Calibri"/>
              </a:rPr>
              <a:t>Systolic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pressure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90mmHg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IV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inotropic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AE1022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History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diabetic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ketoacidosis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8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Inability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perform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standing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weights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measure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urine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output accurately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078" y="63500"/>
            <a:ext cx="24701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85"/>
              <a:t>DICTATE-</a:t>
            </a:r>
            <a:r>
              <a:rPr dirty="0" sz="3600" spc="-25"/>
              <a:t>AHF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465293" y="3609578"/>
            <a:ext cx="8497570" cy="228600"/>
          </a:xfrm>
          <a:custGeom>
            <a:avLst/>
            <a:gdLst/>
            <a:ahLst/>
            <a:cxnLst/>
            <a:rect l="l" t="t" r="r" b="b"/>
            <a:pathLst>
              <a:path w="8497570" h="228600">
                <a:moveTo>
                  <a:pt x="8268343" y="152399"/>
                </a:moveTo>
                <a:lnTo>
                  <a:pt x="8268343" y="228600"/>
                </a:lnTo>
                <a:lnTo>
                  <a:pt x="8420743" y="152400"/>
                </a:lnTo>
                <a:lnTo>
                  <a:pt x="8268343" y="152399"/>
                </a:lnTo>
                <a:close/>
              </a:path>
              <a:path w="8497570" h="228600">
                <a:moveTo>
                  <a:pt x="8268343" y="76199"/>
                </a:moveTo>
                <a:lnTo>
                  <a:pt x="8268343" y="152399"/>
                </a:lnTo>
                <a:lnTo>
                  <a:pt x="8306438" y="152400"/>
                </a:lnTo>
                <a:lnTo>
                  <a:pt x="8306438" y="76200"/>
                </a:lnTo>
                <a:lnTo>
                  <a:pt x="8268343" y="76199"/>
                </a:lnTo>
                <a:close/>
              </a:path>
              <a:path w="8497570" h="228600">
                <a:moveTo>
                  <a:pt x="8268343" y="0"/>
                </a:moveTo>
                <a:lnTo>
                  <a:pt x="8268343" y="76199"/>
                </a:lnTo>
                <a:lnTo>
                  <a:pt x="8306438" y="76200"/>
                </a:lnTo>
                <a:lnTo>
                  <a:pt x="8306438" y="152400"/>
                </a:lnTo>
                <a:lnTo>
                  <a:pt x="8420746" y="152398"/>
                </a:lnTo>
                <a:lnTo>
                  <a:pt x="8496943" y="114300"/>
                </a:lnTo>
                <a:lnTo>
                  <a:pt x="8268343" y="0"/>
                </a:lnTo>
                <a:close/>
              </a:path>
              <a:path w="8497570" h="228600">
                <a:moveTo>
                  <a:pt x="0" y="76198"/>
                </a:moveTo>
                <a:lnTo>
                  <a:pt x="0" y="152398"/>
                </a:lnTo>
                <a:lnTo>
                  <a:pt x="8268343" y="152399"/>
                </a:lnTo>
                <a:lnTo>
                  <a:pt x="8268343" y="76199"/>
                </a:lnTo>
                <a:lnTo>
                  <a:pt x="0" y="76198"/>
                </a:lnTo>
                <a:close/>
              </a:path>
            </a:pathLst>
          </a:custGeom>
          <a:solidFill>
            <a:srgbClr val="AE0C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938275" y="3889755"/>
            <a:ext cx="86296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3189">
              <a:lnSpc>
                <a:spcPct val="12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30-</a:t>
            </a:r>
            <a:r>
              <a:rPr dirty="0" sz="1600" spc="-25" b="1">
                <a:latin typeface="Calibri"/>
                <a:cs typeface="Calibri"/>
              </a:rPr>
              <a:t>Day </a:t>
            </a:r>
            <a:r>
              <a:rPr dirty="0" sz="1600" spc="-10" b="1">
                <a:latin typeface="Calibri"/>
                <a:cs typeface="Calibri"/>
              </a:rPr>
              <a:t>Follow-</a:t>
            </a:r>
            <a:r>
              <a:rPr dirty="0" sz="1600" spc="-25" b="1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7868" y="3889755"/>
            <a:ext cx="90360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440">
              <a:lnSpc>
                <a:spcPct val="12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Hospital Admission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54494" y="3445531"/>
            <a:ext cx="7824470" cy="523240"/>
            <a:chOff x="554494" y="3445531"/>
            <a:chExt cx="7824470" cy="523240"/>
          </a:xfrm>
        </p:grpSpPr>
        <p:sp>
          <p:nvSpPr>
            <p:cNvPr id="7" name="object 7" descr=""/>
            <p:cNvSpPr/>
            <p:nvPr/>
          </p:nvSpPr>
          <p:spPr>
            <a:xfrm>
              <a:off x="6168365" y="3496614"/>
              <a:ext cx="1570355" cy="443865"/>
            </a:xfrm>
            <a:custGeom>
              <a:avLst/>
              <a:gdLst/>
              <a:ahLst/>
              <a:cxnLst/>
              <a:rect l="l" t="t" r="r" b="b"/>
              <a:pathLst>
                <a:path w="1570354" h="443864">
                  <a:moveTo>
                    <a:pt x="213779" y="0"/>
                  </a:moveTo>
                  <a:lnTo>
                    <a:pt x="0" y="0"/>
                  </a:lnTo>
                  <a:lnTo>
                    <a:pt x="0" y="432041"/>
                  </a:lnTo>
                  <a:lnTo>
                    <a:pt x="213779" y="432041"/>
                  </a:lnTo>
                  <a:lnTo>
                    <a:pt x="213779" y="0"/>
                  </a:lnTo>
                  <a:close/>
                </a:path>
                <a:path w="1570354" h="443864">
                  <a:moveTo>
                    <a:pt x="1569732" y="11239"/>
                  </a:moveTo>
                  <a:lnTo>
                    <a:pt x="1355953" y="11239"/>
                  </a:lnTo>
                  <a:lnTo>
                    <a:pt x="1355953" y="443293"/>
                  </a:lnTo>
                  <a:lnTo>
                    <a:pt x="1569732" y="443293"/>
                  </a:lnTo>
                  <a:lnTo>
                    <a:pt x="1569732" y="11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3069" y="3474106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1" y="454546"/>
                  </a:lnTo>
                </a:path>
              </a:pathLst>
            </a:custGeom>
            <a:ln w="57150">
              <a:solidFill>
                <a:srgbClr val="AE0C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90438" y="3485356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1" y="454546"/>
                  </a:lnTo>
                </a:path>
              </a:pathLst>
            </a:custGeom>
            <a:ln w="57150">
              <a:solidFill>
                <a:srgbClr val="AE0C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60440" y="3474106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1" y="454546"/>
                  </a:lnTo>
                </a:path>
              </a:pathLst>
            </a:custGeom>
            <a:ln w="57150">
              <a:solidFill>
                <a:srgbClr val="AE0C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05580" y="3474106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1" y="454546"/>
                  </a:lnTo>
                </a:path>
              </a:pathLst>
            </a:custGeom>
            <a:ln w="57150">
              <a:solidFill>
                <a:srgbClr val="AE0C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350170" y="3485356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1" y="454546"/>
                  </a:lnTo>
                </a:path>
              </a:pathLst>
            </a:custGeom>
            <a:ln w="57150">
              <a:solidFill>
                <a:srgbClr val="AE0C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606389" y="3898900"/>
            <a:ext cx="50736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2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Study </a:t>
            </a:r>
            <a:r>
              <a:rPr dirty="0" sz="1600" b="1">
                <a:latin typeface="Calibri"/>
                <a:cs typeface="Calibri"/>
              </a:rPr>
              <a:t>Day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55806" y="3898900"/>
            <a:ext cx="50736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2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Study </a:t>
            </a:r>
            <a:r>
              <a:rPr dirty="0" sz="1600" b="1">
                <a:latin typeface="Calibri"/>
                <a:cs typeface="Calibri"/>
              </a:rPr>
              <a:t>Day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62948" y="3898900"/>
            <a:ext cx="152400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20700" marR="513715">
              <a:lnSpc>
                <a:spcPct val="12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Study </a:t>
            </a:r>
            <a:r>
              <a:rPr dirty="0" sz="1600" b="1">
                <a:latin typeface="Calibri"/>
                <a:cs typeface="Calibri"/>
              </a:rPr>
              <a:t>Day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z="1600" b="1">
                <a:latin typeface="Calibri"/>
                <a:cs typeface="Calibri"/>
              </a:rPr>
              <a:t>(Or D/C if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sooner)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64019" y="1362981"/>
            <a:ext cx="6360795" cy="1804035"/>
            <a:chOff x="564019" y="1362981"/>
            <a:chExt cx="6360795" cy="1804035"/>
          </a:xfrm>
        </p:grpSpPr>
        <p:sp>
          <p:nvSpPr>
            <p:cNvPr id="17" name="object 17" descr=""/>
            <p:cNvSpPr/>
            <p:nvPr/>
          </p:nvSpPr>
          <p:spPr>
            <a:xfrm>
              <a:off x="583069" y="2558948"/>
              <a:ext cx="1901189" cy="0"/>
            </a:xfrm>
            <a:custGeom>
              <a:avLst/>
              <a:gdLst/>
              <a:ahLst/>
              <a:cxnLst/>
              <a:rect l="l" t="t" r="r" b="b"/>
              <a:pathLst>
                <a:path w="1901189" h="0">
                  <a:moveTo>
                    <a:pt x="0" y="0"/>
                  </a:moveTo>
                  <a:lnTo>
                    <a:pt x="1900698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83768" y="1382031"/>
              <a:ext cx="0" cy="1765935"/>
            </a:xfrm>
            <a:custGeom>
              <a:avLst/>
              <a:gdLst/>
              <a:ahLst/>
              <a:cxnLst/>
              <a:rect l="l" t="t" r="r" b="b"/>
              <a:pathLst>
                <a:path w="0" h="1765935">
                  <a:moveTo>
                    <a:pt x="0" y="0"/>
                  </a:moveTo>
                  <a:lnTo>
                    <a:pt x="1" y="176578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64349" y="1398606"/>
              <a:ext cx="4422140" cy="0"/>
            </a:xfrm>
            <a:custGeom>
              <a:avLst/>
              <a:gdLst/>
              <a:ahLst/>
              <a:cxnLst/>
              <a:rect l="l" t="t" r="r" b="b"/>
              <a:pathLst>
                <a:path w="4422140" h="0">
                  <a:moveTo>
                    <a:pt x="0" y="0"/>
                  </a:moveTo>
                  <a:lnTo>
                    <a:pt x="4421813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83768" y="3147813"/>
              <a:ext cx="4422140" cy="0"/>
            </a:xfrm>
            <a:custGeom>
              <a:avLst/>
              <a:gdLst/>
              <a:ahLst/>
              <a:cxnLst/>
              <a:rect l="l" t="t" r="r" b="b"/>
              <a:pathLst>
                <a:path w="4422140" h="0">
                  <a:moveTo>
                    <a:pt x="0" y="0"/>
                  </a:moveTo>
                  <a:lnTo>
                    <a:pt x="4421813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695893" y="817371"/>
            <a:ext cx="407479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26695" marR="5080" indent="-214629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Dapagliflozin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10mg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Daily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+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structured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usual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care </a:t>
            </a:r>
            <a:r>
              <a:rPr dirty="0" sz="1600" b="1">
                <a:latin typeface="Calibri"/>
                <a:cs typeface="Calibri"/>
              </a:rPr>
              <a:t>with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protocolized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diuretic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titration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(N=120)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294396" y="2579116"/>
            <a:ext cx="322072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4876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Structured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usual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with </a:t>
            </a:r>
            <a:r>
              <a:rPr dirty="0" sz="1600" spc="-10" b="1">
                <a:latin typeface="Calibri"/>
                <a:cs typeface="Calibri"/>
              </a:rPr>
              <a:t>protocolized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diuretic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titration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(N=120)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6371" y="1609852"/>
            <a:ext cx="1852295" cy="9004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1270">
              <a:lnSpc>
                <a:spcPct val="119400"/>
              </a:lnSpc>
              <a:spcBef>
                <a:spcPts val="110"/>
              </a:spcBef>
            </a:pPr>
            <a:r>
              <a:rPr dirty="0" sz="1600" spc="-10" b="1">
                <a:latin typeface="Calibri"/>
                <a:cs typeface="Calibri"/>
              </a:rPr>
              <a:t>Screening Randomization </a:t>
            </a:r>
            <a:r>
              <a:rPr dirty="0" sz="1600" b="1">
                <a:latin typeface="Calibri"/>
                <a:cs typeface="Calibri"/>
              </a:rPr>
              <a:t>Baseline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Assessments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199263" y="3324547"/>
            <a:ext cx="1972310" cy="340360"/>
            <a:chOff x="4199263" y="3324547"/>
            <a:chExt cx="1972310" cy="340360"/>
          </a:xfrm>
        </p:grpSpPr>
        <p:sp>
          <p:nvSpPr>
            <p:cNvPr id="25" name="object 25" descr=""/>
            <p:cNvSpPr/>
            <p:nvPr/>
          </p:nvSpPr>
          <p:spPr>
            <a:xfrm>
              <a:off x="4211963" y="3337247"/>
              <a:ext cx="1946910" cy="314960"/>
            </a:xfrm>
            <a:custGeom>
              <a:avLst/>
              <a:gdLst/>
              <a:ahLst/>
              <a:cxnLst/>
              <a:rect l="l" t="t" r="r" b="b"/>
              <a:pathLst>
                <a:path w="1946910" h="314960">
                  <a:moveTo>
                    <a:pt x="1893949" y="0"/>
                  </a:moveTo>
                  <a:lnTo>
                    <a:pt x="52438" y="0"/>
                  </a:lnTo>
                  <a:lnTo>
                    <a:pt x="32026" y="4120"/>
                  </a:lnTo>
                  <a:lnTo>
                    <a:pt x="15358" y="15358"/>
                  </a:lnTo>
                  <a:lnTo>
                    <a:pt x="4120" y="32026"/>
                  </a:lnTo>
                  <a:lnTo>
                    <a:pt x="0" y="52438"/>
                  </a:lnTo>
                  <a:lnTo>
                    <a:pt x="0" y="262183"/>
                  </a:lnTo>
                  <a:lnTo>
                    <a:pt x="4120" y="282595"/>
                  </a:lnTo>
                  <a:lnTo>
                    <a:pt x="15358" y="299263"/>
                  </a:lnTo>
                  <a:lnTo>
                    <a:pt x="32026" y="310501"/>
                  </a:lnTo>
                  <a:lnTo>
                    <a:pt x="52438" y="314622"/>
                  </a:lnTo>
                  <a:lnTo>
                    <a:pt x="1893949" y="314622"/>
                  </a:lnTo>
                  <a:lnTo>
                    <a:pt x="1914361" y="310501"/>
                  </a:lnTo>
                  <a:lnTo>
                    <a:pt x="1931029" y="299263"/>
                  </a:lnTo>
                  <a:lnTo>
                    <a:pt x="1942267" y="282595"/>
                  </a:lnTo>
                  <a:lnTo>
                    <a:pt x="1946388" y="262183"/>
                  </a:lnTo>
                  <a:lnTo>
                    <a:pt x="1946388" y="52438"/>
                  </a:lnTo>
                  <a:lnTo>
                    <a:pt x="1942267" y="32026"/>
                  </a:lnTo>
                  <a:lnTo>
                    <a:pt x="1931029" y="15358"/>
                  </a:lnTo>
                  <a:lnTo>
                    <a:pt x="1914361" y="4120"/>
                  </a:lnTo>
                  <a:lnTo>
                    <a:pt x="18939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11963" y="3337247"/>
              <a:ext cx="1946910" cy="314960"/>
            </a:xfrm>
            <a:custGeom>
              <a:avLst/>
              <a:gdLst/>
              <a:ahLst/>
              <a:cxnLst/>
              <a:rect l="l" t="t" r="r" b="b"/>
              <a:pathLst>
                <a:path w="1946910" h="314960">
                  <a:moveTo>
                    <a:pt x="0" y="52438"/>
                  </a:moveTo>
                  <a:lnTo>
                    <a:pt x="4120" y="32026"/>
                  </a:lnTo>
                  <a:lnTo>
                    <a:pt x="15358" y="15358"/>
                  </a:lnTo>
                  <a:lnTo>
                    <a:pt x="32026" y="4120"/>
                  </a:lnTo>
                  <a:lnTo>
                    <a:pt x="52437" y="0"/>
                  </a:lnTo>
                  <a:lnTo>
                    <a:pt x="1893950" y="0"/>
                  </a:lnTo>
                  <a:lnTo>
                    <a:pt x="1914361" y="4120"/>
                  </a:lnTo>
                  <a:lnTo>
                    <a:pt x="1931029" y="15358"/>
                  </a:lnTo>
                  <a:lnTo>
                    <a:pt x="1942267" y="32026"/>
                  </a:lnTo>
                  <a:lnTo>
                    <a:pt x="1946388" y="52438"/>
                  </a:lnTo>
                  <a:lnTo>
                    <a:pt x="1946388" y="262183"/>
                  </a:lnTo>
                  <a:lnTo>
                    <a:pt x="1942267" y="282595"/>
                  </a:lnTo>
                  <a:lnTo>
                    <a:pt x="1931029" y="299263"/>
                  </a:lnTo>
                  <a:lnTo>
                    <a:pt x="1914361" y="310501"/>
                  </a:lnTo>
                  <a:lnTo>
                    <a:pt x="1893950" y="314622"/>
                  </a:lnTo>
                  <a:lnTo>
                    <a:pt x="52437" y="314622"/>
                  </a:lnTo>
                  <a:lnTo>
                    <a:pt x="32026" y="310501"/>
                  </a:lnTo>
                  <a:lnTo>
                    <a:pt x="15358" y="299263"/>
                  </a:lnTo>
                  <a:lnTo>
                    <a:pt x="4120" y="282595"/>
                  </a:lnTo>
                  <a:lnTo>
                    <a:pt x="0" y="262183"/>
                  </a:lnTo>
                  <a:lnTo>
                    <a:pt x="0" y="5243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343845" y="3347211"/>
            <a:ext cx="1683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24H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urine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collection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784519" y="1708106"/>
            <a:ext cx="4202430" cy="601980"/>
            <a:chOff x="2784519" y="1708106"/>
            <a:chExt cx="4202430" cy="601980"/>
          </a:xfrm>
        </p:grpSpPr>
        <p:sp>
          <p:nvSpPr>
            <p:cNvPr id="29" name="object 29" descr=""/>
            <p:cNvSpPr/>
            <p:nvPr/>
          </p:nvSpPr>
          <p:spPr>
            <a:xfrm>
              <a:off x="2797219" y="1720806"/>
              <a:ext cx="4177029" cy="576580"/>
            </a:xfrm>
            <a:custGeom>
              <a:avLst/>
              <a:gdLst/>
              <a:ahLst/>
              <a:cxnLst/>
              <a:rect l="l" t="t" r="r" b="b"/>
              <a:pathLst>
                <a:path w="4177029" h="576580">
                  <a:moveTo>
                    <a:pt x="4080452" y="0"/>
                  </a:moveTo>
                  <a:lnTo>
                    <a:pt x="96012" y="0"/>
                  </a:lnTo>
                  <a:lnTo>
                    <a:pt x="58640" y="7545"/>
                  </a:lnTo>
                  <a:lnTo>
                    <a:pt x="28121" y="28121"/>
                  </a:lnTo>
                  <a:lnTo>
                    <a:pt x="7545" y="58639"/>
                  </a:lnTo>
                  <a:lnTo>
                    <a:pt x="0" y="96012"/>
                  </a:lnTo>
                  <a:lnTo>
                    <a:pt x="0" y="480052"/>
                  </a:lnTo>
                  <a:lnTo>
                    <a:pt x="7545" y="517424"/>
                  </a:lnTo>
                  <a:lnTo>
                    <a:pt x="28121" y="547942"/>
                  </a:lnTo>
                  <a:lnTo>
                    <a:pt x="58640" y="568519"/>
                  </a:lnTo>
                  <a:lnTo>
                    <a:pt x="96012" y="576064"/>
                  </a:lnTo>
                  <a:lnTo>
                    <a:pt x="4080452" y="576064"/>
                  </a:lnTo>
                  <a:lnTo>
                    <a:pt x="4117824" y="568519"/>
                  </a:lnTo>
                  <a:lnTo>
                    <a:pt x="4148343" y="547942"/>
                  </a:lnTo>
                  <a:lnTo>
                    <a:pt x="4168919" y="517424"/>
                  </a:lnTo>
                  <a:lnTo>
                    <a:pt x="4176464" y="480052"/>
                  </a:lnTo>
                  <a:lnTo>
                    <a:pt x="4176464" y="96012"/>
                  </a:lnTo>
                  <a:lnTo>
                    <a:pt x="4168919" y="58639"/>
                  </a:lnTo>
                  <a:lnTo>
                    <a:pt x="4148343" y="28121"/>
                  </a:lnTo>
                  <a:lnTo>
                    <a:pt x="4117824" y="7545"/>
                  </a:lnTo>
                  <a:lnTo>
                    <a:pt x="4080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797219" y="1720806"/>
              <a:ext cx="4177029" cy="576580"/>
            </a:xfrm>
            <a:custGeom>
              <a:avLst/>
              <a:gdLst/>
              <a:ahLst/>
              <a:cxnLst/>
              <a:rect l="l" t="t" r="r" b="b"/>
              <a:pathLst>
                <a:path w="4177029" h="576580">
                  <a:moveTo>
                    <a:pt x="0" y="96012"/>
                  </a:moveTo>
                  <a:lnTo>
                    <a:pt x="7545" y="58639"/>
                  </a:lnTo>
                  <a:lnTo>
                    <a:pt x="28121" y="28121"/>
                  </a:lnTo>
                  <a:lnTo>
                    <a:pt x="58639" y="7545"/>
                  </a:lnTo>
                  <a:lnTo>
                    <a:pt x="96012" y="0"/>
                  </a:lnTo>
                  <a:lnTo>
                    <a:pt x="4080452" y="0"/>
                  </a:lnTo>
                  <a:lnTo>
                    <a:pt x="4117824" y="7545"/>
                  </a:lnTo>
                  <a:lnTo>
                    <a:pt x="4148342" y="28121"/>
                  </a:lnTo>
                  <a:lnTo>
                    <a:pt x="4168918" y="58639"/>
                  </a:lnTo>
                  <a:lnTo>
                    <a:pt x="4176464" y="96012"/>
                  </a:lnTo>
                  <a:lnTo>
                    <a:pt x="4176464" y="480051"/>
                  </a:lnTo>
                  <a:lnTo>
                    <a:pt x="4168918" y="517424"/>
                  </a:lnTo>
                  <a:lnTo>
                    <a:pt x="4148342" y="547942"/>
                  </a:lnTo>
                  <a:lnTo>
                    <a:pt x="4117824" y="568518"/>
                  </a:lnTo>
                  <a:lnTo>
                    <a:pt x="4080452" y="576064"/>
                  </a:lnTo>
                  <a:lnTo>
                    <a:pt x="96012" y="576064"/>
                  </a:lnTo>
                  <a:lnTo>
                    <a:pt x="58639" y="568518"/>
                  </a:lnTo>
                  <a:lnTo>
                    <a:pt x="28121" y="547942"/>
                  </a:lnTo>
                  <a:lnTo>
                    <a:pt x="7545" y="517424"/>
                  </a:lnTo>
                  <a:lnTo>
                    <a:pt x="0" y="480051"/>
                  </a:lnTo>
                  <a:lnTo>
                    <a:pt x="0" y="96012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3120309" y="1709420"/>
            <a:ext cx="353060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74295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latin typeface="Calibri"/>
                <a:cs typeface="Calibri"/>
              </a:rPr>
              <a:t>IV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loops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titrated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protocol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both </a:t>
            </a:r>
            <a:r>
              <a:rPr dirty="0" sz="1800">
                <a:latin typeface="Calibri"/>
                <a:cs typeface="Calibri"/>
              </a:rPr>
              <a:t>treatment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arms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Goal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3-</a:t>
            </a:r>
            <a:r>
              <a:rPr dirty="0" sz="1800">
                <a:latin typeface="Calibri"/>
                <a:cs typeface="Calibri"/>
              </a:rPr>
              <a:t>5L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UOP/day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77471" y="3392932"/>
            <a:ext cx="90614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&lt; 24 </a:t>
            </a:r>
            <a:r>
              <a:rPr dirty="0" sz="1600" spc="-10" b="1"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Outcomes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77190" y="843787"/>
            <a:ext cx="7330440" cy="32035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Outcome</a:t>
            </a:r>
            <a:endParaRPr sz="2400">
              <a:latin typeface="Calibri"/>
              <a:cs typeface="Calibri"/>
            </a:endParaRPr>
          </a:p>
          <a:p>
            <a:pPr marL="364490">
              <a:lnSpc>
                <a:spcPct val="100000"/>
              </a:lnSpc>
              <a:spcBef>
                <a:spcPts val="620"/>
              </a:spcBef>
              <a:tabLst>
                <a:tab pos="2970530" algn="l"/>
                <a:tab pos="3190875" algn="l"/>
                <a:tab pos="7146925" algn="l"/>
              </a:tabLst>
            </a:pPr>
            <a:r>
              <a:rPr dirty="0" baseline="-24305" sz="3600">
                <a:latin typeface="Calibri"/>
                <a:cs typeface="Calibri"/>
              </a:rPr>
              <a:t>Diuretic</a:t>
            </a:r>
            <a:r>
              <a:rPr dirty="0" baseline="-24305" sz="3600" spc="-135">
                <a:latin typeface="Calibri"/>
                <a:cs typeface="Calibri"/>
              </a:rPr>
              <a:t> </a:t>
            </a:r>
            <a:r>
              <a:rPr dirty="0" baseline="-24305" sz="3600">
                <a:latin typeface="Calibri"/>
                <a:cs typeface="Calibri"/>
              </a:rPr>
              <a:t>Efficiency</a:t>
            </a:r>
            <a:r>
              <a:rPr dirty="0" baseline="-24305" sz="3600" spc="-120">
                <a:latin typeface="Calibri"/>
                <a:cs typeface="Calibri"/>
              </a:rPr>
              <a:t> </a:t>
            </a:r>
            <a:r>
              <a:rPr dirty="0" baseline="-24305" sz="3600" spc="-75">
                <a:latin typeface="Calibri"/>
                <a:cs typeface="Calibri"/>
              </a:rPr>
              <a:t>=</a:t>
            </a:r>
            <a:r>
              <a:rPr dirty="0" baseline="-24305" sz="3600">
                <a:latin typeface="Calibri"/>
                <a:cs typeface="Calibri"/>
              </a:rPr>
              <a:t>	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Cumulative</a:t>
            </a:r>
            <a:r>
              <a:rPr dirty="0" u="heavy" sz="24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weight</a:t>
            </a:r>
            <a:r>
              <a:rPr dirty="0" u="heavy" sz="240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dirty="0" u="heavy" sz="24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(kg)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400">
              <a:latin typeface="Calibri"/>
              <a:cs typeface="Calibri"/>
            </a:endParaRPr>
          </a:p>
          <a:p>
            <a:pPr marL="2918460">
              <a:lnSpc>
                <a:spcPct val="100000"/>
              </a:lnSpc>
              <a:spcBef>
                <a:spcPts val="625"/>
              </a:spcBef>
            </a:pPr>
            <a:r>
              <a:rPr dirty="0" sz="2400">
                <a:latin typeface="Calibri"/>
                <a:cs typeface="Calibri"/>
              </a:rPr>
              <a:t>Cumulative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loop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diuretic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(mg)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50">
              <a:latin typeface="Calibri"/>
              <a:cs typeface="Calibri"/>
            </a:endParaRPr>
          </a:p>
          <a:p>
            <a:pPr marL="484505" indent="-179070">
              <a:lnSpc>
                <a:spcPct val="100000"/>
              </a:lnSpc>
              <a:buClr>
                <a:srgbClr val="AE1022"/>
              </a:buClr>
              <a:buFont typeface="Arial"/>
              <a:buChar char="•"/>
              <a:tabLst>
                <a:tab pos="484505" algn="l"/>
              </a:tabLst>
            </a:pPr>
            <a:r>
              <a:rPr dirty="0" sz="2000">
                <a:latin typeface="Calibri"/>
                <a:cs typeface="Calibri"/>
              </a:rPr>
              <a:t>Calculated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until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Day-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hospital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discharge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sooner</a:t>
            </a:r>
            <a:endParaRPr sz="2000">
              <a:latin typeface="Calibri"/>
              <a:cs typeface="Calibri"/>
            </a:endParaRPr>
          </a:p>
          <a:p>
            <a:pPr marL="484505" indent="-179070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484505" algn="l"/>
              </a:tabLst>
            </a:pPr>
            <a:r>
              <a:rPr dirty="0" sz="2000">
                <a:latin typeface="Calibri"/>
                <a:cs typeface="Calibri"/>
              </a:rPr>
              <a:t>Expressed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kg/40mg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IV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Furosemide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equivalents</a:t>
            </a:r>
            <a:endParaRPr sz="2000">
              <a:latin typeface="Calibri"/>
              <a:cs typeface="Calibri"/>
            </a:endParaRPr>
          </a:p>
          <a:p>
            <a:pPr marL="485775" marR="17780" indent="-179705">
              <a:lnSpc>
                <a:spcPct val="100000"/>
              </a:lnSpc>
              <a:spcBef>
                <a:spcPts val="500"/>
              </a:spcBef>
              <a:buClr>
                <a:srgbClr val="AE1022"/>
              </a:buClr>
              <a:buFont typeface="Arial"/>
              <a:buChar char="•"/>
              <a:tabLst>
                <a:tab pos="485775" algn="l"/>
              </a:tabLst>
            </a:pPr>
            <a:r>
              <a:rPr dirty="0" sz="2000">
                <a:latin typeface="Calibri"/>
                <a:cs typeface="Calibri"/>
              </a:rPr>
              <a:t>Compared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across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treatment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assignment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proportional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odds </a:t>
            </a:r>
            <a:r>
              <a:rPr dirty="0" sz="2000">
                <a:latin typeface="Calibri"/>
                <a:cs typeface="Calibri"/>
              </a:rPr>
              <a:t>regression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adjusting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baseline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2023-08-28T16:52:19Z</dcterms:created>
  <dcterms:modified xsi:type="dcterms:W3CDTF">2023-08-28T16:52:19Z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