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83" r:id="rId3"/>
    <p:sldMasterId id="2147483690" r:id="rId4"/>
    <p:sldMasterId id="2147483697" r:id="rId5"/>
    <p:sldMasterId id="2147483699" r:id="rId6"/>
  </p:sldMasterIdLst>
  <p:notesMasterIdLst>
    <p:notesMasterId r:id="rId19"/>
  </p:notesMasterIdLst>
  <p:sldIdLst>
    <p:sldId id="257" r:id="rId7"/>
    <p:sldId id="258" r:id="rId8"/>
    <p:sldId id="263" r:id="rId9"/>
    <p:sldId id="260" r:id="rId10"/>
    <p:sldId id="259" r:id="rId11"/>
    <p:sldId id="266" r:id="rId12"/>
    <p:sldId id="272" r:id="rId13"/>
    <p:sldId id="264" r:id="rId14"/>
    <p:sldId id="267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18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84A62-4067-453A-A63D-DB9ECA8BFBD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15D2E-2E50-4ECA-B1E6-06994341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96" indent="-2857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18" indent="-2285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84" indent="-2285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52" indent="-2285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18" indent="-228584" defTabSz="45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85" indent="-228584" defTabSz="45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52" indent="-228584" defTabSz="45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19" indent="-228584" defTabSz="45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D1F8E8-9095-4337-840A-3EF98EDB0ED0}" type="slidenum">
              <a:rPr lang="en-US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eaLnBrk="1" hangingPunct="1"/>
              <a:t>1</a:t>
            </a:fld>
            <a:endParaRPr lang="en-US" b="1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 txBox="1">
            <a:spLocks noGrp="1" noChangeArrowheads="1"/>
          </p:cNvSpPr>
          <p:nvPr/>
        </p:nvSpPr>
        <p:spPr bwMode="auto">
          <a:xfrm>
            <a:off x="3884029" y="8684928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577B0D-78DB-488B-B42A-A9C8E02C4D98}" type="slidenum">
              <a:rPr lang="en-US" sz="1200">
                <a:solidFill>
                  <a:prstClr val="black"/>
                </a:solidFill>
              </a:rPr>
              <a:pPr algn="r"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87450" y="609600"/>
            <a:ext cx="9345613" cy="701040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3" y="4369009"/>
            <a:ext cx="5028579" cy="40645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256602" indent="-205146" defTabSz="41029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666893" indent="-205146" defTabSz="41029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077185" indent="-205146" defTabSz="41029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487476" indent="-205146" defTabSz="41029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1B8D647-E776-4BED-B768-35D84F70EA46}" type="slidenum">
              <a:rPr lang="en-US" sz="1300">
                <a:solidFill>
                  <a:srgbClr val="FFFFFF"/>
                </a:solidFill>
              </a:rPr>
              <a:pPr eaLnBrk="1" hangingPunct="1"/>
              <a:t>3</a:t>
            </a:fld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641350"/>
            <a:ext cx="4217988" cy="3163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20527" y="4009159"/>
            <a:ext cx="4965606" cy="379845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7915"/>
          <a:lstStyle/>
          <a:p>
            <a:pPr>
              <a:lnSpc>
                <a:spcPct val="93000"/>
              </a:lnSpc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US" sz="900" dirty="0">
                <a:latin typeface="Arial Unicode MS" pitchFamily="32" charset="0"/>
                <a:cs typeface="Arial Unicode MS" pitchFamily="32" charset="0"/>
              </a:rPr>
              <a:t>Figure 1. Door-to-Balloon Times and Mortality in the Overall Population and High-Risk Subgroups, 2005 to 2009. Shown are the median door-to-balloon times and unadjusted in-hospital mortality among patients with ST-segment elevation myocardial infarction who underwent primary PCI between July 2005 and June 2009. Results are shown in the overall population (Panel A) and in selected high-risk subgroups: patients older than 75 years of age (Panel B), those with anterior myocardial infarction (Panel C), and those in cardiogenic shock (Panel D). The P values are for the comparison between findings in 2005–2006 and those in 2008–2009.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 txBox="1">
            <a:spLocks noGrp="1" noChangeArrowheads="1"/>
          </p:cNvSpPr>
          <p:nvPr/>
        </p:nvSpPr>
        <p:spPr bwMode="auto">
          <a:xfrm>
            <a:off x="3884029" y="8684928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BC587BF-8E99-4017-ADBB-DCA32DDA3257}" type="slidenum">
              <a:rPr lang="en-US" sz="1200">
                <a:solidFill>
                  <a:prstClr val="black"/>
                </a:solidFill>
              </a:rPr>
              <a:pPr algn="r"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87450" y="609600"/>
            <a:ext cx="9345613" cy="7010400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3" y="4369009"/>
            <a:ext cx="5028579" cy="40645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5">
              <a:defRPr sz="2400">
                <a:solidFill>
                  <a:schemeClr val="bg2"/>
                </a:solidFill>
                <a:latin typeface="Arial" pitchFamily="34" charset="0"/>
              </a:defRPr>
            </a:lvl1pPr>
            <a:lvl2pPr marL="727816" indent="-279929" defTabSz="914435"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19716" indent="-223943" defTabSz="914435">
              <a:defRPr sz="2400">
                <a:solidFill>
                  <a:schemeClr val="bg2"/>
                </a:solidFill>
                <a:latin typeface="Arial" pitchFamily="34" charset="0"/>
              </a:defRPr>
            </a:lvl3pPr>
            <a:lvl4pPr marL="1567603" indent="-223943" defTabSz="914435">
              <a:defRPr sz="2400">
                <a:solidFill>
                  <a:schemeClr val="bg2"/>
                </a:solidFill>
                <a:latin typeface="Arial" pitchFamily="34" charset="0"/>
              </a:defRPr>
            </a:lvl4pPr>
            <a:lvl5pPr marL="2015490" indent="-223943" defTabSz="914435">
              <a:defRPr sz="2400">
                <a:solidFill>
                  <a:schemeClr val="bg2"/>
                </a:solidFill>
                <a:latin typeface="Arial" pitchFamily="34" charset="0"/>
              </a:defRPr>
            </a:lvl5pPr>
            <a:lvl6pPr marL="2463376" indent="-223943" algn="ctr" defTabSz="91443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34" charset="0"/>
              </a:defRPr>
            </a:lvl6pPr>
            <a:lvl7pPr marL="2911261" indent="-223943" algn="ctr" defTabSz="91443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34" charset="0"/>
              </a:defRPr>
            </a:lvl7pPr>
            <a:lvl8pPr marL="3359148" indent="-223943" algn="ctr" defTabSz="91443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34" charset="0"/>
              </a:defRPr>
            </a:lvl8pPr>
            <a:lvl9pPr marL="3807035" indent="-223943" algn="ctr" defTabSz="91443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fld id="{B318E047-E5A0-4255-A2EE-DEA0836114AB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12" tIns="44856" rIns="89712" bIns="44856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839E07AF-E056-409F-9F9F-75A63B6B7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7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19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2434B-BB5C-4DA7-83CD-AC1ABB980F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5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1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B124-183A-481A-B755-8CFC76C66A3B}" type="datetime1">
              <a:rPr lang="en-US">
                <a:solidFill>
                  <a:srgbClr val="FFFFFF"/>
                </a:solidFill>
              </a:rPr>
              <a:pPr>
                <a:defRPr/>
              </a:pPr>
              <a:t>2/16/2016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BB576-0EF4-4034-B0D7-A958CD24FC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02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A175AF04-B54B-498B-8B01-34C7084491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302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265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2434B-BB5C-4DA7-83CD-AC1ABB980F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4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36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734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B124-183A-481A-B755-8CFC76C66A3B}" type="datetime1">
              <a:rPr lang="en-US">
                <a:solidFill>
                  <a:srgbClr val="FFFFFF"/>
                </a:solidFill>
              </a:rPr>
              <a:pPr>
                <a:defRPr/>
              </a:pPr>
              <a:t>2/16/2016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BB576-0EF4-4034-B0D7-A958CD24FC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287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6155635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A175AF04-B54B-498B-8B01-34C7084491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5425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74544"/>
            <a:ext cx="822902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81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500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2434B-BB5C-4DA7-83CD-AC1ABB980F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04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7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fld id="{F9378C15-28FD-432B-8911-B6D9456BF094}" type="datetime1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D0AB462F-94BF-49D0-B344-2E8EA37D8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0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992E-ABF0-41B7-BDEB-4AA1F6A6C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90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EDDD656-4A44-4186-8F04-1B9F2217D0B4}" type="datetimeFigureOut">
              <a:rPr lang="en-US" smtClean="0">
                <a:solidFill>
                  <a:srgbClr val="000000"/>
                </a:solidFill>
              </a:rPr>
              <a:pPr/>
              <a:t>2/16/2016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FB8E-58D6-4C8A-87A3-1B1DF93B0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6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2/16/2016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3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B124-183A-481A-B755-8CFC76C66A3B}" type="datetime1">
              <a:rPr lang="en-US">
                <a:solidFill>
                  <a:srgbClr val="FFFFFF"/>
                </a:solidFill>
              </a:rPr>
              <a:pPr>
                <a:defRPr/>
              </a:pPr>
              <a:t>2/16/2016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BB576-0EF4-4034-B0D7-A958CD24FC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811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A175AF04-B54B-498B-8B01-34C7084491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884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74544"/>
            <a:ext cx="822902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2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70D17"/>
            </a:gs>
            <a:gs pos="100000">
              <a:srgbClr val="0028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0"/>
            <a:ext cx="7859712" cy="14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66839" y="1600201"/>
            <a:ext cx="71770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4"/>
          <p:cNvGrpSpPr>
            <a:grpSpLocks/>
          </p:cNvGrpSpPr>
          <p:nvPr userDrawn="1"/>
        </p:nvGrpSpPr>
        <p:grpSpPr bwMode="auto">
          <a:xfrm>
            <a:off x="7653338" y="6073786"/>
            <a:ext cx="1198562" cy="544515"/>
            <a:chOff x="4797" y="3816"/>
            <a:chExt cx="755" cy="343"/>
          </a:xfrm>
        </p:grpSpPr>
        <p:sp>
          <p:nvSpPr>
            <p:cNvPr id="1037" name="Oval 5"/>
            <p:cNvSpPr>
              <a:spLocks noChangeArrowheads="1"/>
            </p:cNvSpPr>
            <p:nvPr/>
          </p:nvSpPr>
          <p:spPr bwMode="auto">
            <a:xfrm>
              <a:off x="5042" y="3816"/>
              <a:ext cx="128" cy="128"/>
            </a:xfrm>
            <a:prstGeom prst="ellips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b="1">
                <a:solidFill>
                  <a:srgbClr val="808080"/>
                </a:solidFill>
                <a:cs typeface="Arial" charset="0"/>
              </a:endParaRPr>
            </a:p>
          </p:txBody>
        </p:sp>
        <p:sp>
          <p:nvSpPr>
            <p:cNvPr id="1038" name="Oval 6"/>
            <p:cNvSpPr>
              <a:spLocks noChangeArrowheads="1"/>
            </p:cNvSpPr>
            <p:nvPr/>
          </p:nvSpPr>
          <p:spPr bwMode="auto">
            <a:xfrm>
              <a:off x="5080" y="3816"/>
              <a:ext cx="128" cy="128"/>
            </a:xfrm>
            <a:prstGeom prst="ellips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b="1">
                <a:solidFill>
                  <a:srgbClr val="808080"/>
                </a:solidFill>
                <a:cs typeface="Arial" charset="0"/>
              </a:endParaRPr>
            </a:p>
          </p:txBody>
        </p:sp>
        <p:sp>
          <p:nvSpPr>
            <p:cNvPr id="1039" name="Oval 7"/>
            <p:cNvSpPr>
              <a:spLocks noChangeArrowheads="1"/>
            </p:cNvSpPr>
            <p:nvPr/>
          </p:nvSpPr>
          <p:spPr bwMode="auto">
            <a:xfrm>
              <a:off x="5120" y="3816"/>
              <a:ext cx="128" cy="128"/>
            </a:xfrm>
            <a:prstGeom prst="ellips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b="1">
                <a:solidFill>
                  <a:srgbClr val="808080"/>
                </a:solidFill>
                <a:cs typeface="Arial" charset="0"/>
              </a:endParaRPr>
            </a:p>
          </p:txBody>
        </p:sp>
        <p:sp>
          <p:nvSpPr>
            <p:cNvPr id="1040" name="Text Box 8"/>
            <p:cNvSpPr txBox="1">
              <a:spLocks noChangeArrowheads="1"/>
            </p:cNvSpPr>
            <p:nvPr/>
          </p:nvSpPr>
          <p:spPr bwMode="auto">
            <a:xfrm>
              <a:off x="4797" y="3926"/>
              <a:ext cx="6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cs typeface="Arial" charset="0"/>
                </a:rPr>
                <a:t>STRIVE</a:t>
              </a:r>
            </a:p>
          </p:txBody>
        </p:sp>
        <p:sp>
          <p:nvSpPr>
            <p:cNvPr id="1041" name="Text Box 9"/>
            <p:cNvSpPr txBox="1">
              <a:spLocks noChangeArrowheads="1"/>
            </p:cNvSpPr>
            <p:nvPr/>
          </p:nvSpPr>
          <p:spPr bwMode="auto">
            <a:xfrm>
              <a:off x="5354" y="3945"/>
              <a:ext cx="19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FFFFFF"/>
                  </a:solidFill>
                  <a:cs typeface="Arial" charset="0"/>
                </a:rPr>
                <a:t>TM</a:t>
              </a:r>
            </a:p>
          </p:txBody>
        </p:sp>
      </p:grpSp>
      <p:sp>
        <p:nvSpPr>
          <p:cNvPr id="87726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37400" y="6299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4400" eaLnBrk="1" hangingPunct="1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8A6F09E-BF12-491E-856A-CA3BF7640AAC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7137400" y="629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31" name="Group 11"/>
          <p:cNvGrpSpPr>
            <a:grpSpLocks/>
          </p:cNvGrpSpPr>
          <p:nvPr userDrawn="1"/>
        </p:nvGrpSpPr>
        <p:grpSpPr bwMode="auto">
          <a:xfrm>
            <a:off x="7653338" y="6073786"/>
            <a:ext cx="1198562" cy="544515"/>
            <a:chOff x="4797" y="3816"/>
            <a:chExt cx="755" cy="343"/>
          </a:xfrm>
        </p:grpSpPr>
        <p:sp>
          <p:nvSpPr>
            <p:cNvPr id="1032" name="Oval 12"/>
            <p:cNvSpPr>
              <a:spLocks noChangeArrowheads="1"/>
            </p:cNvSpPr>
            <p:nvPr/>
          </p:nvSpPr>
          <p:spPr bwMode="auto">
            <a:xfrm>
              <a:off x="5042" y="3816"/>
              <a:ext cx="128" cy="128"/>
            </a:xfrm>
            <a:prstGeom prst="ellips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b="1">
                <a:solidFill>
                  <a:srgbClr val="808080"/>
                </a:solidFill>
                <a:cs typeface="Arial" charset="0"/>
              </a:endParaRPr>
            </a:p>
          </p:txBody>
        </p:sp>
        <p:sp>
          <p:nvSpPr>
            <p:cNvPr id="1033" name="Oval 13"/>
            <p:cNvSpPr>
              <a:spLocks noChangeArrowheads="1"/>
            </p:cNvSpPr>
            <p:nvPr/>
          </p:nvSpPr>
          <p:spPr bwMode="auto">
            <a:xfrm>
              <a:off x="5080" y="3816"/>
              <a:ext cx="128" cy="128"/>
            </a:xfrm>
            <a:prstGeom prst="ellips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b="1">
                <a:solidFill>
                  <a:srgbClr val="808080"/>
                </a:solidFill>
                <a:cs typeface="Arial" charset="0"/>
              </a:endParaRPr>
            </a:p>
          </p:txBody>
        </p:sp>
        <p:sp>
          <p:nvSpPr>
            <p:cNvPr id="1034" name="Oval 14"/>
            <p:cNvSpPr>
              <a:spLocks noChangeArrowheads="1"/>
            </p:cNvSpPr>
            <p:nvPr/>
          </p:nvSpPr>
          <p:spPr bwMode="auto">
            <a:xfrm>
              <a:off x="5120" y="3816"/>
              <a:ext cx="128" cy="128"/>
            </a:xfrm>
            <a:prstGeom prst="ellips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b="1">
                <a:solidFill>
                  <a:srgbClr val="808080"/>
                </a:solidFill>
                <a:cs typeface="Arial" charset="0"/>
              </a:endParaRPr>
            </a:p>
          </p:txBody>
        </p:sp>
        <p:sp>
          <p:nvSpPr>
            <p:cNvPr id="1035" name="Text Box 15"/>
            <p:cNvSpPr txBox="1">
              <a:spLocks noChangeArrowheads="1"/>
            </p:cNvSpPr>
            <p:nvPr/>
          </p:nvSpPr>
          <p:spPr bwMode="auto">
            <a:xfrm>
              <a:off x="4797" y="3926"/>
              <a:ext cx="6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cs typeface="Arial" charset="0"/>
                </a:rPr>
                <a:t>STRIVE</a:t>
              </a:r>
            </a:p>
          </p:txBody>
        </p:sp>
        <p:sp>
          <p:nvSpPr>
            <p:cNvPr id="1036" name="Text Box 16"/>
            <p:cNvSpPr txBox="1">
              <a:spLocks noChangeArrowheads="1"/>
            </p:cNvSpPr>
            <p:nvPr/>
          </p:nvSpPr>
          <p:spPr bwMode="auto">
            <a:xfrm>
              <a:off x="5354" y="3945"/>
              <a:ext cx="19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FFFFFF"/>
                  </a:solidFill>
                  <a:cs typeface="Arial" charset="0"/>
                </a:rPr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76422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SzPct val="12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70D17"/>
            </a:gs>
            <a:gs pos="100000">
              <a:srgbClr val="002B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61949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518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38988" y="62976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954C65B-4336-4A4B-9C12-0E386672FFD2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grpSp>
        <p:nvGrpSpPr>
          <p:cNvPr id="5125" name="Group 12"/>
          <p:cNvGrpSpPr>
            <a:grpSpLocks/>
          </p:cNvGrpSpPr>
          <p:nvPr userDrawn="1"/>
        </p:nvGrpSpPr>
        <p:grpSpPr bwMode="auto">
          <a:xfrm>
            <a:off x="7673983" y="6064248"/>
            <a:ext cx="1120776" cy="549275"/>
            <a:chOff x="4834" y="3820"/>
            <a:chExt cx="706" cy="346"/>
          </a:xfrm>
        </p:grpSpPr>
        <p:sp>
          <p:nvSpPr>
            <p:cNvPr id="6351877" name="Oval 5"/>
            <p:cNvSpPr>
              <a:spLocks noChangeArrowheads="1"/>
            </p:cNvSpPr>
            <p:nvPr userDrawn="1"/>
          </p:nvSpPr>
          <p:spPr bwMode="auto">
            <a:xfrm>
              <a:off x="5066" y="3820"/>
              <a:ext cx="128" cy="128"/>
            </a:xfrm>
            <a:prstGeom prst="ellips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808080"/>
                </a:solidFill>
              </a:endParaRPr>
            </a:p>
          </p:txBody>
        </p:sp>
        <p:sp>
          <p:nvSpPr>
            <p:cNvPr id="6351878" name="Oval 6"/>
            <p:cNvSpPr>
              <a:spLocks noChangeArrowheads="1"/>
            </p:cNvSpPr>
            <p:nvPr userDrawn="1"/>
          </p:nvSpPr>
          <p:spPr bwMode="auto">
            <a:xfrm>
              <a:off x="5104" y="3820"/>
              <a:ext cx="128" cy="128"/>
            </a:xfrm>
            <a:prstGeom prst="ellips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808080"/>
                </a:solidFill>
              </a:endParaRPr>
            </a:p>
          </p:txBody>
        </p:sp>
        <p:sp>
          <p:nvSpPr>
            <p:cNvPr id="6351879" name="Oval 7"/>
            <p:cNvSpPr>
              <a:spLocks noChangeArrowheads="1"/>
            </p:cNvSpPr>
            <p:nvPr userDrawn="1"/>
          </p:nvSpPr>
          <p:spPr bwMode="auto">
            <a:xfrm>
              <a:off x="5144" y="3820"/>
              <a:ext cx="128" cy="128"/>
            </a:xfrm>
            <a:prstGeom prst="ellips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808080"/>
                </a:solidFill>
              </a:endParaRPr>
            </a:p>
          </p:txBody>
        </p:sp>
        <p:sp>
          <p:nvSpPr>
            <p:cNvPr id="6351880" name="Text Box 8"/>
            <p:cNvSpPr txBox="1">
              <a:spLocks noChangeArrowheads="1"/>
            </p:cNvSpPr>
            <p:nvPr userDrawn="1"/>
          </p:nvSpPr>
          <p:spPr bwMode="auto">
            <a:xfrm>
              <a:off x="4834" y="3924"/>
              <a:ext cx="67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900" dirty="0">
                  <a:solidFill>
                    <a:srgbClr val="FFFFFF"/>
                  </a:solidFill>
                </a:rPr>
                <a:t>STRIVE</a:t>
              </a:r>
            </a:p>
          </p:txBody>
        </p:sp>
        <p:sp>
          <p:nvSpPr>
            <p:cNvPr id="6351881" name="Text Box 9"/>
            <p:cNvSpPr txBox="1">
              <a:spLocks noChangeArrowheads="1"/>
            </p:cNvSpPr>
            <p:nvPr userDrawn="1"/>
          </p:nvSpPr>
          <p:spPr bwMode="auto">
            <a:xfrm>
              <a:off x="5382" y="3949"/>
              <a:ext cx="15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FFFFFF"/>
                  </a:solidFill>
                  <a:cs typeface="Arial" charset="0"/>
                </a:rPr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57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912813" indent="-4000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bg1"/>
          </a:solidFill>
          <a:latin typeface="+mn-lt"/>
        </a:defRPr>
      </a:lvl2pPr>
      <a:lvl3pPr marL="1423988" indent="-396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bg1"/>
          </a:solidFill>
          <a:latin typeface="+mn-lt"/>
        </a:defRPr>
      </a:lvl3pPr>
      <a:lvl4pPr marL="1936750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bg1"/>
          </a:solidFill>
          <a:latin typeface="+mn-lt"/>
        </a:defRPr>
      </a:lvl4pPr>
      <a:lvl5pPr marL="2463800" indent="-412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o"/>
        <a:defRPr sz="3200">
          <a:solidFill>
            <a:schemeClr val="bg1"/>
          </a:solidFill>
          <a:latin typeface="+mn-lt"/>
        </a:defRPr>
      </a:lvl5pPr>
      <a:lvl6pPr marL="2921000" indent="-412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o"/>
        <a:defRPr sz="3200">
          <a:solidFill>
            <a:schemeClr val="bg1"/>
          </a:solidFill>
          <a:latin typeface="+mn-lt"/>
        </a:defRPr>
      </a:lvl6pPr>
      <a:lvl7pPr marL="3378200" indent="-412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o"/>
        <a:defRPr sz="3200">
          <a:solidFill>
            <a:schemeClr val="bg1"/>
          </a:solidFill>
          <a:latin typeface="+mn-lt"/>
        </a:defRPr>
      </a:lvl7pPr>
      <a:lvl8pPr marL="3835400" indent="-412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o"/>
        <a:defRPr sz="3200">
          <a:solidFill>
            <a:schemeClr val="bg1"/>
          </a:solidFill>
          <a:latin typeface="+mn-lt"/>
        </a:defRPr>
      </a:lvl8pPr>
      <a:lvl9pPr marL="4292600" indent="-412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o"/>
        <a:defRPr sz="3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70D17"/>
            </a:gs>
            <a:gs pos="100000">
              <a:srgbClr val="002B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3675"/>
            <a:ext cx="77724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1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C2D0810-56D9-48C5-B1D2-4FA823C9D0BC}" type="datetime1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2/16/2016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5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1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1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5767EE4-0F23-4369-8620-EF4E34F4DD4E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65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70D17"/>
            </a:gs>
            <a:gs pos="100000">
              <a:srgbClr val="002B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3675"/>
            <a:ext cx="77724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1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C2D0810-56D9-48C5-B1D2-4FA823C9D0BC}" type="datetime1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2/16/2016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5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1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1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5767EE4-0F23-4369-8620-EF4E34F4DD4E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53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4" r:id="rId3"/>
    <p:sldLayoutId id="2147483695" r:id="rId4"/>
    <p:sldLayoutId id="2147483696" r:id="rId5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3B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409700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104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152400"/>
            <a:ext cx="1208087" cy="301625"/>
          </a:xfrm>
          <a:prstGeom prst="rect">
            <a:avLst/>
          </a:prstGeom>
          <a:noFill/>
          <a:ln w="76200" cmpd="tri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9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1FF"/>
        </a:buClr>
        <a:buFont typeface="Wingdings" pitchFamily="2" charset="2"/>
        <a:buChar char="§"/>
        <a:defRPr sz="3200" b="1">
          <a:solidFill>
            <a:srgbClr val="FFFE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1FF"/>
        </a:buClr>
        <a:buFont typeface="Wingdings" pitchFamily="2" charset="2"/>
        <a:buChar char="§"/>
        <a:defRPr sz="2800" b="1">
          <a:solidFill>
            <a:srgbClr val="FFFE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1FF"/>
        </a:buClr>
        <a:buFont typeface="Wingdings" pitchFamily="2" charset="2"/>
        <a:buChar char="§"/>
        <a:defRPr sz="2400" b="1">
          <a:solidFill>
            <a:srgbClr val="FFFE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1FF"/>
        </a:buClr>
        <a:buFont typeface="Wingdings" pitchFamily="2" charset="2"/>
        <a:buChar char="§"/>
        <a:defRPr sz="2000" b="1">
          <a:solidFill>
            <a:srgbClr val="FFFE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1FF"/>
        </a:buClr>
        <a:buFont typeface="Wingdings" pitchFamily="2" charset="2"/>
        <a:buChar char="§"/>
        <a:defRPr sz="2000" b="1">
          <a:solidFill>
            <a:srgbClr val="FFFE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1FF"/>
        </a:buClr>
        <a:buFont typeface="Wingdings" pitchFamily="2" charset="2"/>
        <a:buChar char="§"/>
        <a:defRPr sz="2000" b="1">
          <a:solidFill>
            <a:srgbClr val="FFFE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1FF"/>
        </a:buClr>
        <a:buFont typeface="Wingdings" pitchFamily="2" charset="2"/>
        <a:buChar char="§"/>
        <a:defRPr sz="2000" b="1">
          <a:solidFill>
            <a:srgbClr val="FFFE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1FF"/>
        </a:buClr>
        <a:buFont typeface="Wingdings" pitchFamily="2" charset="2"/>
        <a:buChar char="§"/>
        <a:defRPr sz="2000" b="1">
          <a:solidFill>
            <a:srgbClr val="FFFE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1FF"/>
        </a:buClr>
        <a:buFont typeface="Wingdings" pitchFamily="2" charset="2"/>
        <a:buChar char="§"/>
        <a:defRPr sz="2000" b="1">
          <a:solidFill>
            <a:srgbClr val="FFFE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70D17"/>
            </a:gs>
            <a:gs pos="100000">
              <a:srgbClr val="002B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3675"/>
            <a:ext cx="77724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1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C2D0810-56D9-48C5-B1D2-4FA823C9D0BC}" type="datetime1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2/16/2016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5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1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1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5767EE4-0F23-4369-8620-EF4E34F4DD4E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359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66800" y="3048002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endParaRPr lang="en-US" sz="3200" b="1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cs typeface="Arial" charset="0"/>
              </a:rPr>
              <a:t>  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4501" y="2909890"/>
            <a:ext cx="8315325" cy="1947863"/>
          </a:xfrm>
        </p:spPr>
        <p:txBody>
          <a:bodyPr/>
          <a:lstStyle/>
          <a:p>
            <a:r>
              <a:rPr lang="en-US" dirty="0" smtClean="0"/>
              <a:t>Eva </a:t>
            </a:r>
            <a:r>
              <a:rPr lang="en-US" dirty="0" smtClean="0"/>
              <a:t>Kline-Rogers RN, NP, AACC</a:t>
            </a:r>
            <a:endParaRPr lang="en-US" dirty="0" smtClean="0"/>
          </a:p>
          <a:p>
            <a:r>
              <a:rPr lang="en-US" dirty="0" smtClean="0"/>
              <a:t>University of Michigan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720727" y="5562600"/>
            <a:ext cx="75850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cs typeface="Arial" charset="0"/>
              </a:rPr>
              <a:t>Conflicts of Interest: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cs typeface="Arial" charset="0"/>
              </a:rPr>
              <a:t>AC Forum Board of Directors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cs typeface="Arial" charset="0"/>
              </a:rPr>
              <a:t>Consultant:  American College of Physicians; Janssen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cs typeface="Arial" charset="0"/>
              </a:rPr>
              <a:t>	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		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			</a:t>
            </a:r>
            <a:endParaRPr lang="en-US" dirty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450977" y="784225"/>
            <a:ext cx="62277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99"/>
                </a:solidFill>
                <a:latin typeface="Arial Narrow" pitchFamily="34" charset="0"/>
                <a:cs typeface="Arial" charset="0"/>
              </a:rPr>
              <a:t>D2B: ACC Definitions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99"/>
                </a:solidFill>
                <a:latin typeface="Arial Narrow" pitchFamily="34" charset="0"/>
                <a:cs typeface="Arial" charset="0"/>
              </a:rPr>
              <a:t>and What You Can Do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99"/>
                </a:solidFill>
                <a:latin typeface="Arial Narrow" pitchFamily="34" charset="0"/>
                <a:cs typeface="Arial" charset="0"/>
              </a:rPr>
              <a:t>To Meet the Guidelines </a:t>
            </a:r>
            <a:endParaRPr lang="en-US" sz="4000" b="1" dirty="0">
              <a:solidFill>
                <a:srgbClr val="FFFF99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48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52" y="1524000"/>
            <a:ext cx="9161352" cy="436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07818" y="6454587"/>
            <a:ext cx="4059381" cy="26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2207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9476" algn="l"/>
                <a:tab pos="1298952" algn="l"/>
                <a:tab pos="1948429" algn="l"/>
                <a:tab pos="2597903" algn="l"/>
                <a:tab pos="3247379" algn="l"/>
                <a:tab pos="3896855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Bates ER, Jacobs AK. NEJM 2013;369:889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/>
                <a:ea typeface="+mj-ea"/>
                <a:cs typeface="Arial Unicode MS" pitchFamily="32" charset="0"/>
              </a:rPr>
              <a:t>.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/>
              <a:ea typeface="+mj-ea"/>
              <a:cs typeface="Arial Unicode MS" pitchFamily="3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72400" cy="1187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Time-to-Treatment Goals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0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330" y="1143000"/>
            <a:ext cx="7524750" cy="5373687"/>
          </a:xfrm>
          <a:prstGeom prst="rect">
            <a:avLst/>
          </a:prstGeom>
          <a:solidFill>
            <a:srgbClr val="042E67">
              <a:lumMod val="60000"/>
              <a:lumOff val="40000"/>
            </a:srgbClr>
          </a:solidFill>
          <a:ln>
            <a:solidFill>
              <a:srgbClr val="042E67">
                <a:lumMod val="60000"/>
                <a:lumOff val="4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1187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Establish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a Regional STEMI Plan!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31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0063" y="1571625"/>
            <a:ext cx="8153400" cy="5562600"/>
            <a:chOff x="1143000" y="1752600"/>
            <a:chExt cx="6858000" cy="4902199"/>
          </a:xfrm>
        </p:grpSpPr>
        <p:sp>
          <p:nvSpPr>
            <p:cNvPr id="3" name="Rounded Rectangle 2"/>
            <p:cNvSpPr/>
            <p:nvPr/>
          </p:nvSpPr>
          <p:spPr>
            <a:xfrm>
              <a:off x="1295400" y="1752600"/>
              <a:ext cx="6553200" cy="4495800"/>
            </a:xfrm>
            <a:prstGeom prst="roundRect">
              <a:avLst>
                <a:gd name="adj" fmla="val 3790"/>
              </a:avLst>
            </a:prstGeom>
            <a:solidFill>
              <a:srgbClr val="FFFFFF"/>
            </a:solidFill>
            <a:ln w="88900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ＭＳ Ｐゴシック"/>
                <a:cs typeface="ＭＳ Ｐゴシック"/>
              </a:endParaRPr>
            </a:p>
          </p:txBody>
        </p:sp>
        <p:pic>
          <p:nvPicPr>
            <p:cNvPr id="4" name="Picture 18" descr="photo shadow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6197599"/>
              <a:ext cx="6858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45097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 descr="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212" y="1788933"/>
              <a:ext cx="6394196" cy="440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</a:rPr>
              <a:t>Mission Lifeline: Developing Prehospital Management and  Systems of Care for STEMI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5613400"/>
            <a:ext cx="1720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3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66964" y="2057400"/>
            <a:ext cx="6777037" cy="3962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/>
              <a:t>Primary PCI should be performed in patients within 12 hours of onset of STEMI.</a:t>
            </a:r>
          </a:p>
          <a:p>
            <a:pPr marL="0" indent="0">
              <a:buFontTx/>
              <a:buNone/>
            </a:pPr>
            <a:endParaRPr lang="en-US" sz="2800" dirty="0" smtClean="0"/>
          </a:p>
          <a:p>
            <a:pPr marL="0" indent="0">
              <a:buFontTx/>
              <a:buNone/>
            </a:pPr>
            <a:r>
              <a:rPr lang="en-US" sz="2800" dirty="0" smtClean="0"/>
              <a:t>Primary PCI should be performed in patients with STEMI presenting to a </a:t>
            </a:r>
            <a:r>
              <a:rPr lang="en-US" sz="2800" dirty="0" smtClean="0">
                <a:solidFill>
                  <a:srgbClr val="FFFF99"/>
                </a:solidFill>
              </a:rPr>
              <a:t>hospital with PCI capability </a:t>
            </a:r>
            <a:r>
              <a:rPr lang="en-US" sz="2800" dirty="0" smtClean="0">
                <a:solidFill>
                  <a:srgbClr val="FF0000"/>
                </a:solidFill>
              </a:rPr>
              <a:t>within 90 minutes of first medical contact </a:t>
            </a:r>
            <a:r>
              <a:rPr lang="en-US" sz="2800" dirty="0" smtClean="0"/>
              <a:t>as a systems goal. </a:t>
            </a:r>
          </a:p>
        </p:txBody>
      </p:sp>
      <p:sp>
        <p:nvSpPr>
          <p:cNvPr id="6144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1447800"/>
          </a:xfrm>
          <a:noFill/>
        </p:spPr>
        <p:txBody>
          <a:bodyPr/>
          <a:lstStyle/>
          <a:p>
            <a:r>
              <a:rPr lang="en-US" sz="4000" b="1" dirty="0" smtClean="0">
                <a:solidFill>
                  <a:srgbClr val="FFFF99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STEMI–Primary PCI of the Infarct Artery</a:t>
            </a:r>
          </a:p>
        </p:txBody>
      </p:sp>
      <p:sp>
        <p:nvSpPr>
          <p:cNvPr id="61444" name="WordArt 622"/>
          <p:cNvSpPr>
            <a:spLocks noChangeArrowheads="1" noChangeShapeType="1" noTextEdit="1"/>
          </p:cNvSpPr>
          <p:nvPr/>
        </p:nvSpPr>
        <p:spPr bwMode="auto">
          <a:xfrm>
            <a:off x="609600" y="2895601"/>
            <a:ext cx="160338" cy="3889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1445" name="WordArt 622"/>
          <p:cNvSpPr>
            <a:spLocks noChangeArrowheads="1" noChangeShapeType="1" noTextEdit="1"/>
          </p:cNvSpPr>
          <p:nvPr/>
        </p:nvSpPr>
        <p:spPr bwMode="auto">
          <a:xfrm>
            <a:off x="762000" y="3048001"/>
            <a:ext cx="228600" cy="3889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1446" name="WordArt 622"/>
          <p:cNvSpPr>
            <a:spLocks noChangeArrowheads="1" noChangeShapeType="1" noTextEdit="1"/>
          </p:cNvSpPr>
          <p:nvPr/>
        </p:nvSpPr>
        <p:spPr bwMode="auto">
          <a:xfrm>
            <a:off x="757242" y="2716216"/>
            <a:ext cx="160337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1447" name="WordArt 622"/>
          <p:cNvSpPr>
            <a:spLocks noChangeArrowheads="1" noChangeShapeType="1" noTextEdit="1"/>
          </p:cNvSpPr>
          <p:nvPr/>
        </p:nvSpPr>
        <p:spPr bwMode="auto">
          <a:xfrm>
            <a:off x="338142" y="5291140"/>
            <a:ext cx="160337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1448" name="WordArt 622"/>
          <p:cNvSpPr>
            <a:spLocks noChangeArrowheads="1" noChangeShapeType="1" noTextEdit="1"/>
          </p:cNvSpPr>
          <p:nvPr/>
        </p:nvSpPr>
        <p:spPr bwMode="auto">
          <a:xfrm>
            <a:off x="873125" y="4097341"/>
            <a:ext cx="160338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grpSp>
        <p:nvGrpSpPr>
          <p:cNvPr id="61449" name="Group 95"/>
          <p:cNvGrpSpPr>
            <a:grpSpLocks/>
          </p:cNvGrpSpPr>
          <p:nvPr/>
        </p:nvGrpSpPr>
        <p:grpSpPr bwMode="auto">
          <a:xfrm>
            <a:off x="161926" y="4014790"/>
            <a:ext cx="1216025" cy="942975"/>
            <a:chOff x="3986" y="942"/>
            <a:chExt cx="766" cy="594"/>
          </a:xfrm>
        </p:grpSpPr>
        <p:sp>
          <p:nvSpPr>
            <p:cNvPr id="61464" name="Rectangle 278"/>
            <p:cNvSpPr>
              <a:spLocks noChangeArrowheads="1"/>
            </p:cNvSpPr>
            <p:nvPr/>
          </p:nvSpPr>
          <p:spPr bwMode="auto">
            <a:xfrm>
              <a:off x="3986" y="1116"/>
              <a:ext cx="190" cy="420"/>
            </a:xfrm>
            <a:prstGeom prst="rect">
              <a:avLst/>
            </a:prstGeom>
            <a:solidFill>
              <a:srgbClr val="57AC6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rgbClr val="FFFFFF"/>
                </a:solidFill>
                <a:ea typeface="Geneva" pitchFamily="-107" charset="-128"/>
              </a:endParaRPr>
            </a:p>
          </p:txBody>
        </p:sp>
        <p:sp>
          <p:nvSpPr>
            <p:cNvPr id="61465" name="Rectangle 278"/>
            <p:cNvSpPr>
              <a:spLocks noChangeArrowheads="1"/>
            </p:cNvSpPr>
            <p:nvPr/>
          </p:nvSpPr>
          <p:spPr bwMode="auto">
            <a:xfrm>
              <a:off x="4370" y="1116"/>
              <a:ext cx="190" cy="420"/>
            </a:xfrm>
            <a:prstGeom prst="rect">
              <a:avLst/>
            </a:prstGeom>
            <a:solidFill>
              <a:srgbClr val="F7983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rgbClr val="FFFFFF"/>
                </a:solidFill>
                <a:ea typeface="Geneva" pitchFamily="-107" charset="-128"/>
              </a:endParaRPr>
            </a:p>
          </p:txBody>
        </p:sp>
        <p:sp>
          <p:nvSpPr>
            <p:cNvPr id="61466" name="Rectangle 278"/>
            <p:cNvSpPr>
              <a:spLocks noChangeArrowheads="1"/>
            </p:cNvSpPr>
            <p:nvPr/>
          </p:nvSpPr>
          <p:spPr bwMode="auto">
            <a:xfrm>
              <a:off x="4178" y="1116"/>
              <a:ext cx="190" cy="420"/>
            </a:xfrm>
            <a:prstGeom prst="rect">
              <a:avLst/>
            </a:prstGeom>
            <a:solidFill>
              <a:srgbClr val="FDCC3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rgbClr val="FFFFFF"/>
                </a:solidFill>
                <a:ea typeface="Geneva" pitchFamily="-107" charset="-128"/>
              </a:endParaRPr>
            </a:p>
          </p:txBody>
        </p:sp>
        <p:sp>
          <p:nvSpPr>
            <p:cNvPr id="61467" name="Rectangle 278"/>
            <p:cNvSpPr>
              <a:spLocks noChangeArrowheads="1"/>
            </p:cNvSpPr>
            <p:nvPr/>
          </p:nvSpPr>
          <p:spPr bwMode="auto">
            <a:xfrm>
              <a:off x="4562" y="1116"/>
              <a:ext cx="190" cy="420"/>
            </a:xfrm>
            <a:prstGeom prst="rect">
              <a:avLst/>
            </a:prstGeom>
            <a:solidFill>
              <a:srgbClr val="C9382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rgbClr val="FFFFFF"/>
                </a:solidFill>
                <a:ea typeface="Geneva" pitchFamily="-107" charset="-128"/>
              </a:endParaRPr>
            </a:p>
          </p:txBody>
        </p:sp>
        <p:sp>
          <p:nvSpPr>
            <p:cNvPr id="61468" name="Rectangle 291"/>
            <p:cNvSpPr>
              <a:spLocks noChangeArrowheads="1"/>
            </p:cNvSpPr>
            <p:nvPr/>
          </p:nvSpPr>
          <p:spPr bwMode="auto">
            <a:xfrm>
              <a:off x="4066" y="942"/>
              <a:ext cx="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a typeface="ＭＳ Ｐゴシック" pitchFamily="34" charset="-128"/>
                </a:rPr>
                <a:t>I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1469" name="Rectangle 292"/>
            <p:cNvSpPr>
              <a:spLocks noChangeArrowheads="1"/>
            </p:cNvSpPr>
            <p:nvPr/>
          </p:nvSpPr>
          <p:spPr bwMode="auto">
            <a:xfrm>
              <a:off x="4178" y="94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err="1">
                  <a:solidFill>
                    <a:srgbClr val="FFFFFF"/>
                  </a:solidFill>
                  <a:ea typeface="ＭＳ Ｐゴシック" pitchFamily="34" charset="-128"/>
                </a:rPr>
                <a:t>IIa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1470" name="Rectangle 293"/>
            <p:cNvSpPr>
              <a:spLocks noChangeArrowheads="1"/>
            </p:cNvSpPr>
            <p:nvPr/>
          </p:nvSpPr>
          <p:spPr bwMode="auto">
            <a:xfrm>
              <a:off x="4370" y="943"/>
              <a:ext cx="17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err="1">
                  <a:solidFill>
                    <a:srgbClr val="FFFFFF"/>
                  </a:solidFill>
                  <a:ea typeface="ＭＳ Ｐゴシック" pitchFamily="34" charset="-128"/>
                </a:rPr>
                <a:t>IIb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1471" name="Rectangle 294"/>
            <p:cNvSpPr>
              <a:spLocks noChangeArrowheads="1"/>
            </p:cNvSpPr>
            <p:nvPr/>
          </p:nvSpPr>
          <p:spPr bwMode="auto">
            <a:xfrm>
              <a:off x="4586" y="943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a typeface="ＭＳ Ｐゴシック" pitchFamily="34" charset="-128"/>
                </a:rPr>
                <a:t>III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61450" name="WordArt 622"/>
          <p:cNvSpPr>
            <a:spLocks noChangeArrowheads="1" noChangeShapeType="1" noTextEdit="1"/>
          </p:cNvSpPr>
          <p:nvPr/>
        </p:nvSpPr>
        <p:spPr bwMode="auto">
          <a:xfrm>
            <a:off x="239714" y="4419601"/>
            <a:ext cx="161925" cy="380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</a:t>
            </a:r>
          </a:p>
        </p:txBody>
      </p:sp>
      <p:grpSp>
        <p:nvGrpSpPr>
          <p:cNvPr id="61451" name="Group 95"/>
          <p:cNvGrpSpPr>
            <a:grpSpLocks/>
          </p:cNvGrpSpPr>
          <p:nvPr/>
        </p:nvGrpSpPr>
        <p:grpSpPr bwMode="auto">
          <a:xfrm>
            <a:off x="163513" y="2142563"/>
            <a:ext cx="1216025" cy="942975"/>
            <a:chOff x="3986" y="942"/>
            <a:chExt cx="766" cy="594"/>
          </a:xfrm>
        </p:grpSpPr>
        <p:sp>
          <p:nvSpPr>
            <p:cNvPr id="61456" name="Rectangle 278"/>
            <p:cNvSpPr>
              <a:spLocks noChangeArrowheads="1"/>
            </p:cNvSpPr>
            <p:nvPr/>
          </p:nvSpPr>
          <p:spPr bwMode="auto">
            <a:xfrm>
              <a:off x="3986" y="1116"/>
              <a:ext cx="190" cy="420"/>
            </a:xfrm>
            <a:prstGeom prst="rect">
              <a:avLst/>
            </a:prstGeom>
            <a:solidFill>
              <a:srgbClr val="57AC6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rgbClr val="FFFFFF"/>
                </a:solidFill>
                <a:ea typeface="Geneva" pitchFamily="-107" charset="-128"/>
              </a:endParaRPr>
            </a:p>
          </p:txBody>
        </p:sp>
        <p:sp>
          <p:nvSpPr>
            <p:cNvPr id="61457" name="Rectangle 278"/>
            <p:cNvSpPr>
              <a:spLocks noChangeArrowheads="1"/>
            </p:cNvSpPr>
            <p:nvPr/>
          </p:nvSpPr>
          <p:spPr bwMode="auto">
            <a:xfrm>
              <a:off x="4370" y="1116"/>
              <a:ext cx="190" cy="420"/>
            </a:xfrm>
            <a:prstGeom prst="rect">
              <a:avLst/>
            </a:prstGeom>
            <a:solidFill>
              <a:srgbClr val="F7983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rgbClr val="FFFFFF"/>
                </a:solidFill>
                <a:ea typeface="Geneva" pitchFamily="-107" charset="-128"/>
              </a:endParaRPr>
            </a:p>
          </p:txBody>
        </p:sp>
        <p:sp>
          <p:nvSpPr>
            <p:cNvPr id="61458" name="Rectangle 278"/>
            <p:cNvSpPr>
              <a:spLocks noChangeArrowheads="1"/>
            </p:cNvSpPr>
            <p:nvPr/>
          </p:nvSpPr>
          <p:spPr bwMode="auto">
            <a:xfrm>
              <a:off x="4178" y="1116"/>
              <a:ext cx="190" cy="420"/>
            </a:xfrm>
            <a:prstGeom prst="rect">
              <a:avLst/>
            </a:prstGeom>
            <a:solidFill>
              <a:srgbClr val="FDCC3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rgbClr val="FFFFFF"/>
                </a:solidFill>
                <a:ea typeface="Geneva" pitchFamily="-107" charset="-128"/>
              </a:endParaRPr>
            </a:p>
          </p:txBody>
        </p:sp>
        <p:sp>
          <p:nvSpPr>
            <p:cNvPr id="61459" name="Rectangle 278"/>
            <p:cNvSpPr>
              <a:spLocks noChangeArrowheads="1"/>
            </p:cNvSpPr>
            <p:nvPr/>
          </p:nvSpPr>
          <p:spPr bwMode="auto">
            <a:xfrm>
              <a:off x="4562" y="1116"/>
              <a:ext cx="190" cy="420"/>
            </a:xfrm>
            <a:prstGeom prst="rect">
              <a:avLst/>
            </a:prstGeom>
            <a:solidFill>
              <a:srgbClr val="C9382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rgbClr val="FFFFFF"/>
                </a:solidFill>
                <a:ea typeface="Geneva" pitchFamily="-107" charset="-128"/>
              </a:endParaRPr>
            </a:p>
          </p:txBody>
        </p:sp>
        <p:sp>
          <p:nvSpPr>
            <p:cNvPr id="61460" name="Rectangle 291"/>
            <p:cNvSpPr>
              <a:spLocks noChangeArrowheads="1"/>
            </p:cNvSpPr>
            <p:nvPr/>
          </p:nvSpPr>
          <p:spPr bwMode="auto">
            <a:xfrm>
              <a:off x="4066" y="942"/>
              <a:ext cx="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a typeface="ＭＳ Ｐゴシック" pitchFamily="34" charset="-128"/>
                </a:rPr>
                <a:t>I</a:t>
              </a: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1461" name="Rectangle 292"/>
            <p:cNvSpPr>
              <a:spLocks noChangeArrowheads="1"/>
            </p:cNvSpPr>
            <p:nvPr/>
          </p:nvSpPr>
          <p:spPr bwMode="auto">
            <a:xfrm>
              <a:off x="4178" y="94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err="1">
                  <a:solidFill>
                    <a:srgbClr val="FFFFFF"/>
                  </a:solidFill>
                  <a:ea typeface="ＭＳ Ｐゴシック" pitchFamily="34" charset="-128"/>
                </a:rPr>
                <a:t>IIa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1462" name="Rectangle 293"/>
            <p:cNvSpPr>
              <a:spLocks noChangeArrowheads="1"/>
            </p:cNvSpPr>
            <p:nvPr/>
          </p:nvSpPr>
          <p:spPr bwMode="auto">
            <a:xfrm>
              <a:off x="4370" y="943"/>
              <a:ext cx="17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err="1">
                  <a:solidFill>
                    <a:srgbClr val="FFFFFF"/>
                  </a:solidFill>
                  <a:ea typeface="ＭＳ Ｐゴシック" pitchFamily="34" charset="-128"/>
                </a:rPr>
                <a:t>IIb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1463" name="Rectangle 294"/>
            <p:cNvSpPr>
              <a:spLocks noChangeArrowheads="1"/>
            </p:cNvSpPr>
            <p:nvPr/>
          </p:nvSpPr>
          <p:spPr bwMode="auto">
            <a:xfrm>
              <a:off x="4586" y="943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a typeface="ＭＳ Ｐゴシック" pitchFamily="34" charset="-128"/>
                </a:rPr>
                <a:t>III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61452" name="WordArt 949"/>
          <p:cNvSpPr>
            <a:spLocks noChangeArrowheads="1" noChangeShapeType="1" noTextEdit="1"/>
          </p:cNvSpPr>
          <p:nvPr/>
        </p:nvSpPr>
        <p:spPr bwMode="auto">
          <a:xfrm>
            <a:off x="239714" y="2590801"/>
            <a:ext cx="144463" cy="326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</a:t>
            </a:r>
          </a:p>
        </p:txBody>
      </p:sp>
      <p:cxnSp>
        <p:nvCxnSpPr>
          <p:cNvPr id="3" name="Elbow Connector 2"/>
          <p:cNvCxnSpPr/>
          <p:nvPr/>
        </p:nvCxnSpPr>
        <p:spPr>
          <a:xfrm>
            <a:off x="3657600" y="868680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e Placeholder 1"/>
          <p:cNvSpPr>
            <a:spLocks noGrp="1"/>
          </p:cNvSpPr>
          <p:nvPr>
            <p:ph type="dt" sz="half" idx="10"/>
          </p:nvPr>
        </p:nvSpPr>
        <p:spPr>
          <a:xfrm>
            <a:off x="153988" y="6324603"/>
            <a:ext cx="4875212" cy="380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Levine GN, et al. Circulation.</a:t>
            </a:r>
            <a:r>
              <a:rPr lang="en-US" sz="14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ea typeface="Times New Roman"/>
                <a:cs typeface="Arial" pitchFamily="34" charset="0"/>
              </a:rPr>
              <a:t>2011;124:2574. </a:t>
            </a:r>
            <a:endParaRPr lang="en-US" sz="14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341" y="1012734"/>
            <a:ext cx="6124864" cy="52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15637" y="161085"/>
            <a:ext cx="8312727" cy="64573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defTabSz="914293">
              <a:lnSpc>
                <a:spcPct val="97000"/>
              </a:lnSpc>
              <a:tabLst>
                <a:tab pos="649552" algn="l"/>
                <a:tab pos="1299104" algn="l"/>
                <a:tab pos="1948657" algn="l"/>
                <a:tab pos="2598207" algn="l"/>
                <a:tab pos="3247759" algn="l"/>
                <a:tab pos="3897311" algn="l"/>
                <a:tab pos="4546864" algn="l"/>
                <a:tab pos="5196415" algn="l"/>
                <a:tab pos="5845968" algn="l"/>
                <a:tab pos="6495519" algn="l"/>
                <a:tab pos="7145070" algn="l"/>
                <a:tab pos="7794623" algn="l"/>
              </a:tabLst>
            </a:pPr>
            <a:r>
              <a:rPr lang="en-US" sz="4000" b="1" dirty="0">
                <a:solidFill>
                  <a:srgbClr val="FFFF99"/>
                </a:solidFill>
                <a:cs typeface="Arial Unicode MS" pitchFamily="32" charset="0"/>
              </a:rPr>
              <a:t>D2B Time and </a:t>
            </a:r>
            <a:r>
              <a:rPr lang="en-US" sz="4000" b="1" dirty="0" smtClean="0">
                <a:solidFill>
                  <a:srgbClr val="FFFF99"/>
                </a:solidFill>
                <a:cs typeface="Arial Unicode MS" pitchFamily="32" charset="0"/>
              </a:rPr>
              <a:t>Mortality: NCDR 2005-2009</a:t>
            </a:r>
            <a:endParaRPr lang="en-US" sz="4000" b="1" dirty="0">
              <a:solidFill>
                <a:srgbClr val="FFFF99"/>
              </a:solidFill>
              <a:cs typeface="Arial Unicode MS" pitchFamily="32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277092" y="6387353"/>
            <a:ext cx="6186921" cy="33617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09" rIns="0" bIns="0" anchor="ctr"/>
          <a:lstStyle/>
          <a:p>
            <a:pPr algn="l" eaLnBrk="1">
              <a:tabLst>
                <a:tab pos="649552" algn="l"/>
                <a:tab pos="1299104" algn="l"/>
                <a:tab pos="1948657" algn="l"/>
                <a:tab pos="2598207" algn="l"/>
                <a:tab pos="3247759" algn="l"/>
                <a:tab pos="3897311" algn="l"/>
                <a:tab pos="4546864" algn="l"/>
              </a:tabLst>
            </a:pPr>
            <a:r>
              <a:rPr lang="en-US" sz="14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Menees DS et al. N </a:t>
            </a:r>
            <a:r>
              <a:rPr lang="en-US" sz="1400" b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Engl</a:t>
            </a:r>
            <a:r>
              <a:rPr lang="en-US" sz="14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J Med 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2013;369:901.</a:t>
            </a:r>
            <a:endParaRPr lang="en-US" sz="14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59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9" y="533400"/>
            <a:ext cx="7924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5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90766" y="1752600"/>
            <a:ext cx="6853237" cy="4267200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r>
              <a:rPr lang="en-US" sz="2400" dirty="0" smtClean="0"/>
              <a:t>Primary PCI should be performed in patients with STEMI presenting to a </a:t>
            </a:r>
            <a:r>
              <a:rPr lang="en-US" sz="2400" dirty="0" smtClean="0">
                <a:solidFill>
                  <a:srgbClr val="FFFF99"/>
                </a:solidFill>
              </a:rPr>
              <a:t>hospital without PCI capability</a:t>
            </a:r>
            <a:r>
              <a:rPr lang="en-US" sz="2400" dirty="0" smtClean="0"/>
              <a:t> within </a:t>
            </a:r>
            <a:r>
              <a:rPr lang="en-US" sz="2400" dirty="0" smtClean="0">
                <a:solidFill>
                  <a:srgbClr val="FF0000"/>
                </a:solidFill>
              </a:rPr>
              <a:t>120 minutes </a:t>
            </a:r>
            <a:r>
              <a:rPr lang="en-US" sz="2400" dirty="0" smtClean="0"/>
              <a:t>of first medical contact as a systems goal.</a:t>
            </a:r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r>
              <a:rPr lang="en-US" sz="2400" dirty="0" smtClean="0"/>
              <a:t>Primary PCI should be performed in patients with STEMI who develop </a:t>
            </a:r>
            <a:r>
              <a:rPr lang="en-US" sz="2400" dirty="0" smtClean="0">
                <a:solidFill>
                  <a:srgbClr val="FFFF99"/>
                </a:solidFill>
              </a:rPr>
              <a:t>severe heart failure or cardiogenic shock</a:t>
            </a:r>
            <a:r>
              <a:rPr lang="en-US" sz="2400" dirty="0" smtClean="0"/>
              <a:t> and are suitable candidates for revascularization </a:t>
            </a:r>
            <a:r>
              <a:rPr lang="en-US" sz="2400" dirty="0" smtClean="0">
                <a:solidFill>
                  <a:srgbClr val="FF0000"/>
                </a:solidFill>
              </a:rPr>
              <a:t>as soon as possible</a:t>
            </a:r>
            <a:r>
              <a:rPr lang="en-US" sz="2400" dirty="0" smtClean="0"/>
              <a:t>, irrespective of time delay.</a:t>
            </a:r>
          </a:p>
        </p:txBody>
      </p:sp>
      <p:sp>
        <p:nvSpPr>
          <p:cNvPr id="62468" name="WordArt 622"/>
          <p:cNvSpPr>
            <a:spLocks noChangeArrowheads="1" noChangeShapeType="1" noTextEdit="1"/>
          </p:cNvSpPr>
          <p:nvPr/>
        </p:nvSpPr>
        <p:spPr bwMode="auto">
          <a:xfrm>
            <a:off x="609600" y="2895601"/>
            <a:ext cx="160338" cy="3889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2469" name="WordArt 622"/>
          <p:cNvSpPr>
            <a:spLocks noChangeArrowheads="1" noChangeShapeType="1" noTextEdit="1"/>
          </p:cNvSpPr>
          <p:nvPr/>
        </p:nvSpPr>
        <p:spPr bwMode="auto">
          <a:xfrm>
            <a:off x="762000" y="3048001"/>
            <a:ext cx="228600" cy="3889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2470" name="WordArt 622"/>
          <p:cNvSpPr>
            <a:spLocks noChangeArrowheads="1" noChangeShapeType="1" noTextEdit="1"/>
          </p:cNvSpPr>
          <p:nvPr/>
        </p:nvSpPr>
        <p:spPr bwMode="auto">
          <a:xfrm>
            <a:off x="757242" y="2716216"/>
            <a:ext cx="160337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2471" name="WordArt 622"/>
          <p:cNvSpPr>
            <a:spLocks noChangeArrowheads="1" noChangeShapeType="1" noTextEdit="1"/>
          </p:cNvSpPr>
          <p:nvPr/>
        </p:nvSpPr>
        <p:spPr bwMode="auto">
          <a:xfrm>
            <a:off x="338142" y="5291140"/>
            <a:ext cx="160337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2472" name="WordArt 622"/>
          <p:cNvSpPr>
            <a:spLocks noChangeArrowheads="1" noChangeShapeType="1" noTextEdit="1"/>
          </p:cNvSpPr>
          <p:nvPr/>
        </p:nvSpPr>
        <p:spPr bwMode="auto">
          <a:xfrm>
            <a:off x="873125" y="4097341"/>
            <a:ext cx="160338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grpSp>
        <p:nvGrpSpPr>
          <p:cNvPr id="62473" name="Group 95"/>
          <p:cNvGrpSpPr>
            <a:grpSpLocks/>
          </p:cNvGrpSpPr>
          <p:nvPr/>
        </p:nvGrpSpPr>
        <p:grpSpPr bwMode="auto">
          <a:xfrm>
            <a:off x="161926" y="4178303"/>
            <a:ext cx="1216025" cy="942975"/>
            <a:chOff x="3986" y="942"/>
            <a:chExt cx="766" cy="594"/>
          </a:xfrm>
        </p:grpSpPr>
        <p:sp>
          <p:nvSpPr>
            <p:cNvPr id="62488" name="Rectangle 278"/>
            <p:cNvSpPr>
              <a:spLocks noChangeArrowheads="1"/>
            </p:cNvSpPr>
            <p:nvPr/>
          </p:nvSpPr>
          <p:spPr bwMode="auto">
            <a:xfrm>
              <a:off x="3986" y="1116"/>
              <a:ext cx="190" cy="420"/>
            </a:xfrm>
            <a:prstGeom prst="rect">
              <a:avLst/>
            </a:prstGeom>
            <a:solidFill>
              <a:srgbClr val="57AC6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rgbClr val="FFFFFF"/>
                </a:solidFill>
                <a:ea typeface="Geneva" pitchFamily="-107" charset="-128"/>
              </a:endParaRPr>
            </a:p>
          </p:txBody>
        </p:sp>
        <p:sp>
          <p:nvSpPr>
            <p:cNvPr id="62489" name="Rectangle 278"/>
            <p:cNvSpPr>
              <a:spLocks noChangeArrowheads="1"/>
            </p:cNvSpPr>
            <p:nvPr/>
          </p:nvSpPr>
          <p:spPr bwMode="auto">
            <a:xfrm>
              <a:off x="4370" y="1116"/>
              <a:ext cx="190" cy="420"/>
            </a:xfrm>
            <a:prstGeom prst="rect">
              <a:avLst/>
            </a:prstGeom>
            <a:solidFill>
              <a:srgbClr val="F7983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rgbClr val="FFFFFF"/>
                </a:solidFill>
                <a:ea typeface="Geneva" pitchFamily="-107" charset="-128"/>
              </a:endParaRPr>
            </a:p>
          </p:txBody>
        </p:sp>
        <p:sp>
          <p:nvSpPr>
            <p:cNvPr id="62490" name="Rectangle 278"/>
            <p:cNvSpPr>
              <a:spLocks noChangeArrowheads="1"/>
            </p:cNvSpPr>
            <p:nvPr/>
          </p:nvSpPr>
          <p:spPr bwMode="auto">
            <a:xfrm>
              <a:off x="4178" y="1116"/>
              <a:ext cx="190" cy="420"/>
            </a:xfrm>
            <a:prstGeom prst="rect">
              <a:avLst/>
            </a:prstGeom>
            <a:solidFill>
              <a:srgbClr val="FDCC3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rgbClr val="FFFFFF"/>
                </a:solidFill>
                <a:ea typeface="Geneva" pitchFamily="-107" charset="-128"/>
              </a:endParaRPr>
            </a:p>
          </p:txBody>
        </p:sp>
        <p:sp>
          <p:nvSpPr>
            <p:cNvPr id="62491" name="Rectangle 278"/>
            <p:cNvSpPr>
              <a:spLocks noChangeArrowheads="1"/>
            </p:cNvSpPr>
            <p:nvPr/>
          </p:nvSpPr>
          <p:spPr bwMode="auto">
            <a:xfrm>
              <a:off x="4562" y="1116"/>
              <a:ext cx="190" cy="420"/>
            </a:xfrm>
            <a:prstGeom prst="rect">
              <a:avLst/>
            </a:prstGeom>
            <a:solidFill>
              <a:srgbClr val="C9382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rgbClr val="FFFFFF"/>
                </a:solidFill>
                <a:ea typeface="Geneva" pitchFamily="-107" charset="-128"/>
              </a:endParaRPr>
            </a:p>
          </p:txBody>
        </p:sp>
        <p:sp>
          <p:nvSpPr>
            <p:cNvPr id="62492" name="Rectangle 291"/>
            <p:cNvSpPr>
              <a:spLocks noChangeArrowheads="1"/>
            </p:cNvSpPr>
            <p:nvPr/>
          </p:nvSpPr>
          <p:spPr bwMode="auto">
            <a:xfrm>
              <a:off x="4066" y="942"/>
              <a:ext cx="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a typeface="ＭＳ Ｐゴシック" pitchFamily="34" charset="-128"/>
                </a:rPr>
                <a:t>I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2493" name="Rectangle 292"/>
            <p:cNvSpPr>
              <a:spLocks noChangeArrowheads="1"/>
            </p:cNvSpPr>
            <p:nvPr/>
          </p:nvSpPr>
          <p:spPr bwMode="auto">
            <a:xfrm>
              <a:off x="4178" y="94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err="1">
                  <a:solidFill>
                    <a:srgbClr val="FFFFFF"/>
                  </a:solidFill>
                  <a:ea typeface="ＭＳ Ｐゴシック" pitchFamily="34" charset="-128"/>
                </a:rPr>
                <a:t>IIa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2494" name="Rectangle 293"/>
            <p:cNvSpPr>
              <a:spLocks noChangeArrowheads="1"/>
            </p:cNvSpPr>
            <p:nvPr/>
          </p:nvSpPr>
          <p:spPr bwMode="auto">
            <a:xfrm>
              <a:off x="4370" y="943"/>
              <a:ext cx="17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err="1">
                  <a:solidFill>
                    <a:srgbClr val="FFFFFF"/>
                  </a:solidFill>
                  <a:ea typeface="ＭＳ Ｐゴシック" pitchFamily="34" charset="-128"/>
                </a:rPr>
                <a:t>IIb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2495" name="Rectangle 294"/>
            <p:cNvSpPr>
              <a:spLocks noChangeArrowheads="1"/>
            </p:cNvSpPr>
            <p:nvPr/>
          </p:nvSpPr>
          <p:spPr bwMode="auto">
            <a:xfrm>
              <a:off x="4586" y="943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a typeface="ＭＳ Ｐゴシック" pitchFamily="34" charset="-128"/>
                </a:rPr>
                <a:t>III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62474" name="WordArt 622"/>
          <p:cNvSpPr>
            <a:spLocks noChangeArrowheads="1" noChangeShapeType="1" noTextEdit="1"/>
          </p:cNvSpPr>
          <p:nvPr/>
        </p:nvSpPr>
        <p:spPr bwMode="auto">
          <a:xfrm>
            <a:off x="239714" y="4594225"/>
            <a:ext cx="161925" cy="3889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</a:t>
            </a:r>
          </a:p>
        </p:txBody>
      </p:sp>
      <p:grpSp>
        <p:nvGrpSpPr>
          <p:cNvPr id="62475" name="Group 95"/>
          <p:cNvGrpSpPr>
            <a:grpSpLocks/>
          </p:cNvGrpSpPr>
          <p:nvPr/>
        </p:nvGrpSpPr>
        <p:grpSpPr bwMode="auto">
          <a:xfrm>
            <a:off x="149229" y="2165016"/>
            <a:ext cx="1216025" cy="942975"/>
            <a:chOff x="3986" y="942"/>
            <a:chExt cx="766" cy="594"/>
          </a:xfrm>
        </p:grpSpPr>
        <p:sp>
          <p:nvSpPr>
            <p:cNvPr id="62480" name="Rectangle 278"/>
            <p:cNvSpPr>
              <a:spLocks noChangeArrowheads="1"/>
            </p:cNvSpPr>
            <p:nvPr/>
          </p:nvSpPr>
          <p:spPr bwMode="auto">
            <a:xfrm>
              <a:off x="3986" y="1116"/>
              <a:ext cx="190" cy="420"/>
            </a:xfrm>
            <a:prstGeom prst="rect">
              <a:avLst/>
            </a:prstGeom>
            <a:solidFill>
              <a:srgbClr val="57AC6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rgbClr val="FFFFFF"/>
                </a:solidFill>
                <a:ea typeface="Geneva" pitchFamily="-107" charset="-128"/>
              </a:endParaRPr>
            </a:p>
          </p:txBody>
        </p:sp>
        <p:sp>
          <p:nvSpPr>
            <p:cNvPr id="62481" name="Rectangle 278"/>
            <p:cNvSpPr>
              <a:spLocks noChangeArrowheads="1"/>
            </p:cNvSpPr>
            <p:nvPr/>
          </p:nvSpPr>
          <p:spPr bwMode="auto">
            <a:xfrm>
              <a:off x="4370" y="1116"/>
              <a:ext cx="190" cy="420"/>
            </a:xfrm>
            <a:prstGeom prst="rect">
              <a:avLst/>
            </a:prstGeom>
            <a:solidFill>
              <a:srgbClr val="F7983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rgbClr val="FFFFFF"/>
                </a:solidFill>
                <a:ea typeface="Geneva" pitchFamily="-107" charset="-128"/>
              </a:endParaRPr>
            </a:p>
          </p:txBody>
        </p:sp>
        <p:sp>
          <p:nvSpPr>
            <p:cNvPr id="62482" name="Rectangle 278"/>
            <p:cNvSpPr>
              <a:spLocks noChangeArrowheads="1"/>
            </p:cNvSpPr>
            <p:nvPr/>
          </p:nvSpPr>
          <p:spPr bwMode="auto">
            <a:xfrm>
              <a:off x="4178" y="1116"/>
              <a:ext cx="190" cy="420"/>
            </a:xfrm>
            <a:prstGeom prst="rect">
              <a:avLst/>
            </a:prstGeom>
            <a:solidFill>
              <a:srgbClr val="FDCC3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rgbClr val="FFFFFF"/>
                </a:solidFill>
                <a:ea typeface="Geneva" pitchFamily="-107" charset="-128"/>
              </a:endParaRPr>
            </a:p>
          </p:txBody>
        </p:sp>
        <p:sp>
          <p:nvSpPr>
            <p:cNvPr id="62483" name="Rectangle 278"/>
            <p:cNvSpPr>
              <a:spLocks noChangeArrowheads="1"/>
            </p:cNvSpPr>
            <p:nvPr/>
          </p:nvSpPr>
          <p:spPr bwMode="auto">
            <a:xfrm>
              <a:off x="4562" y="1116"/>
              <a:ext cx="190" cy="420"/>
            </a:xfrm>
            <a:prstGeom prst="rect">
              <a:avLst/>
            </a:prstGeom>
            <a:solidFill>
              <a:srgbClr val="C9382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>
                <a:solidFill>
                  <a:srgbClr val="FFFFFF"/>
                </a:solidFill>
                <a:ea typeface="Geneva" pitchFamily="-107" charset="-128"/>
              </a:endParaRPr>
            </a:p>
          </p:txBody>
        </p:sp>
        <p:sp>
          <p:nvSpPr>
            <p:cNvPr id="62484" name="Rectangle 291"/>
            <p:cNvSpPr>
              <a:spLocks noChangeArrowheads="1"/>
            </p:cNvSpPr>
            <p:nvPr/>
          </p:nvSpPr>
          <p:spPr bwMode="auto">
            <a:xfrm>
              <a:off x="4066" y="942"/>
              <a:ext cx="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a typeface="ＭＳ Ｐゴシック" pitchFamily="34" charset="-128"/>
                </a:rPr>
                <a:t>I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2485" name="Rectangle 292"/>
            <p:cNvSpPr>
              <a:spLocks noChangeArrowheads="1"/>
            </p:cNvSpPr>
            <p:nvPr/>
          </p:nvSpPr>
          <p:spPr bwMode="auto">
            <a:xfrm>
              <a:off x="4178" y="94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err="1">
                  <a:solidFill>
                    <a:srgbClr val="FFFFFF"/>
                  </a:solidFill>
                  <a:ea typeface="ＭＳ Ｐゴシック" pitchFamily="34" charset="-128"/>
                </a:rPr>
                <a:t>IIa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2486" name="Rectangle 293"/>
            <p:cNvSpPr>
              <a:spLocks noChangeArrowheads="1"/>
            </p:cNvSpPr>
            <p:nvPr/>
          </p:nvSpPr>
          <p:spPr bwMode="auto">
            <a:xfrm>
              <a:off x="4370" y="943"/>
              <a:ext cx="17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err="1">
                  <a:solidFill>
                    <a:srgbClr val="FFFFFF"/>
                  </a:solidFill>
                  <a:ea typeface="ＭＳ Ｐゴシック" pitchFamily="34" charset="-128"/>
                </a:rPr>
                <a:t>IIb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2487" name="Rectangle 294"/>
            <p:cNvSpPr>
              <a:spLocks noChangeArrowheads="1"/>
            </p:cNvSpPr>
            <p:nvPr/>
          </p:nvSpPr>
          <p:spPr bwMode="auto">
            <a:xfrm>
              <a:off x="4586" y="943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a typeface="ＭＳ Ｐゴシック" pitchFamily="34" charset="-128"/>
                </a:rPr>
                <a:t>III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cxnSp>
        <p:nvCxnSpPr>
          <p:cNvPr id="3" name="Elbow Connector 2"/>
          <p:cNvCxnSpPr/>
          <p:nvPr/>
        </p:nvCxnSpPr>
        <p:spPr>
          <a:xfrm>
            <a:off x="3657600" y="868680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7" name="WordArt 622"/>
          <p:cNvSpPr>
            <a:spLocks noChangeArrowheads="1" noChangeShapeType="1" noTextEdit="1"/>
          </p:cNvSpPr>
          <p:nvPr/>
        </p:nvSpPr>
        <p:spPr bwMode="auto">
          <a:xfrm>
            <a:off x="239714" y="2852740"/>
            <a:ext cx="16192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</a:t>
            </a:r>
          </a:p>
        </p:txBody>
      </p:sp>
      <p:sp>
        <p:nvSpPr>
          <p:cNvPr id="32" name="Rectangle 13"/>
          <p:cNvSpPr txBox="1">
            <a:spLocks noChangeArrowheads="1"/>
          </p:cNvSpPr>
          <p:nvPr/>
        </p:nvSpPr>
        <p:spPr bwMode="auto">
          <a:xfrm>
            <a:off x="0" y="3810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4000" dirty="0" smtClean="0">
                <a:solidFill>
                  <a:srgbClr val="FFFF99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STEMI–Primary PCI of the Infarct Artery</a:t>
            </a:r>
          </a:p>
        </p:txBody>
      </p:sp>
      <p:sp>
        <p:nvSpPr>
          <p:cNvPr id="33" name="Date Placeholder 1"/>
          <p:cNvSpPr>
            <a:spLocks noGrp="1"/>
          </p:cNvSpPr>
          <p:nvPr>
            <p:ph type="dt" sz="half" idx="10"/>
          </p:nvPr>
        </p:nvSpPr>
        <p:spPr>
          <a:xfrm>
            <a:off x="153988" y="6324603"/>
            <a:ext cx="4875212" cy="380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Levine GN, et al. Circulation.</a:t>
            </a:r>
            <a:r>
              <a:rPr lang="en-US" sz="14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ea typeface="Times New Roman"/>
                <a:cs typeface="Arial" pitchFamily="34" charset="0"/>
              </a:rPr>
              <a:t>2011;124:2574. </a:t>
            </a:r>
            <a:endParaRPr lang="en-US" sz="14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creenshot_0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t="4633" r="940" b="70155"/>
          <a:stretch>
            <a:fillRect/>
          </a:stretch>
        </p:blipFill>
        <p:spPr bwMode="auto">
          <a:xfrm>
            <a:off x="0" y="174625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57200" y="1550988"/>
            <a:ext cx="82296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Arial" charset="0"/>
              </a:rPr>
              <a:t>Core Strategies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   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1. ED physician activates the cath lab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   2. One call activates the cath lab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   3. Cath lab team ready in 20 – 30 minutes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   4. Prompt data feedback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   5. Senior management commitment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   6. Team-based approach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A pre-hospital ECG to activate the cath lab is optional. While other strategies exist, including having a cardiologist in the hospital 24/7, they are not required for participation in the D2B campaign.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52400" y="6313488"/>
            <a:ext cx="891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http://www.d2balliance.org</a:t>
            </a:r>
          </a:p>
        </p:txBody>
      </p:sp>
    </p:spTree>
    <p:extLst>
      <p:ext uri="{BB962C8B-B14F-4D97-AF65-F5344CB8AC3E}">
        <p14:creationId xmlns:p14="http://schemas.microsoft.com/office/powerpoint/2010/main" val="3353806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3048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pPr algn="ctr" defTabSz="914293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99"/>
                </a:solidFill>
              </a:rPr>
              <a:t>ACC/AHA 2008 Performance Measures</a:t>
            </a:r>
          </a:p>
          <a:p>
            <a:pPr algn="ctr" defTabSz="914293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</a:rPr>
              <a:t>STEMI/NSTEMI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64008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pPr defTabSz="914293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</a:rPr>
              <a:t>     </a:t>
            </a:r>
            <a:r>
              <a:rPr lang="en-US" sz="1400" dirty="0" err="1">
                <a:solidFill>
                  <a:srgbClr val="FFFFFF"/>
                </a:solidFill>
                <a:latin typeface="Arial" charset="0"/>
              </a:rPr>
              <a:t>Krumholz</a:t>
            </a:r>
            <a:r>
              <a:rPr lang="en-US" sz="1400" dirty="0">
                <a:solidFill>
                  <a:srgbClr val="FFFFFF"/>
                </a:solidFill>
                <a:latin typeface="Arial" charset="0"/>
              </a:rPr>
              <a:t> HM, et al. Circulation 2008;118:2596.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57200" y="14478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pPr marL="342860" indent="-342860" defTabSz="91429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 1</a:t>
            </a:r>
            <a:r>
              <a:rPr lang="en-US" sz="2400" dirty="0">
                <a:solidFill>
                  <a:srgbClr val="FFFFFF"/>
                </a:solidFill>
                <a:latin typeface="Arial" charset="0"/>
              </a:rPr>
              <a:t>.		ASA at arrival</a:t>
            </a:r>
          </a:p>
          <a:p>
            <a:pPr marL="342860" indent="-342860" defTabSz="91429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 2</a:t>
            </a:r>
            <a:r>
              <a:rPr lang="en-US" sz="2400" dirty="0">
                <a:solidFill>
                  <a:srgbClr val="FFFFFF"/>
                </a:solidFill>
                <a:latin typeface="Arial" charset="0"/>
              </a:rPr>
              <a:t>.		ASA at discharge</a:t>
            </a:r>
          </a:p>
          <a:p>
            <a:pPr marL="342860" indent="-342860" defTabSz="91429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 3</a:t>
            </a:r>
            <a:r>
              <a:rPr lang="en-US" sz="2400" dirty="0">
                <a:solidFill>
                  <a:srgbClr val="FFFFFF"/>
                </a:solidFill>
                <a:latin typeface="Arial" charset="0"/>
              </a:rPr>
              <a:t>.		BB at discharge</a:t>
            </a:r>
          </a:p>
          <a:p>
            <a:pPr marL="342860" indent="-342860" defTabSz="91429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 4</a:t>
            </a:r>
            <a:r>
              <a:rPr lang="en-US" sz="2400" dirty="0">
                <a:solidFill>
                  <a:srgbClr val="FFFFFF"/>
                </a:solidFill>
                <a:latin typeface="Arial" charset="0"/>
              </a:rPr>
              <a:t>.		Statin at discharge</a:t>
            </a:r>
          </a:p>
          <a:p>
            <a:pPr marL="342860" indent="-342860" defTabSz="91429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 5</a:t>
            </a:r>
            <a:r>
              <a:rPr lang="en-US" sz="2400" dirty="0">
                <a:solidFill>
                  <a:srgbClr val="FFFFFF"/>
                </a:solidFill>
                <a:latin typeface="Arial" charset="0"/>
              </a:rPr>
              <a:t>.		Evaluation of LVSF</a:t>
            </a:r>
          </a:p>
          <a:p>
            <a:pPr marL="342860" indent="-342860" defTabSz="91429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 6</a:t>
            </a:r>
            <a:r>
              <a:rPr lang="en-US" sz="2400" dirty="0">
                <a:solidFill>
                  <a:srgbClr val="FFFFFF"/>
                </a:solidFill>
                <a:latin typeface="Arial" charset="0"/>
              </a:rPr>
              <a:t>. 	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ACEI </a:t>
            </a:r>
            <a:r>
              <a:rPr lang="en-US" sz="2400" dirty="0">
                <a:solidFill>
                  <a:srgbClr val="FFFFFF"/>
                </a:solidFill>
                <a:latin typeface="Arial" charset="0"/>
              </a:rPr>
              <a:t>or ARB for LVSD</a:t>
            </a:r>
          </a:p>
          <a:p>
            <a:pPr marL="342860" indent="-342860" defTabSz="91429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 7</a:t>
            </a:r>
            <a:r>
              <a:rPr lang="en-US" sz="2400" dirty="0">
                <a:solidFill>
                  <a:srgbClr val="FFFFFF"/>
                </a:solidFill>
                <a:latin typeface="Arial" charset="0"/>
              </a:rPr>
              <a:t>.      	</a:t>
            </a:r>
            <a:r>
              <a:rPr lang="en-US" sz="2400" dirty="0">
                <a:solidFill>
                  <a:srgbClr val="FFFF66"/>
                </a:solidFill>
                <a:latin typeface="Arial" charset="0"/>
              </a:rPr>
              <a:t>Time to </a:t>
            </a:r>
            <a:r>
              <a:rPr lang="en-US" sz="2400" dirty="0" err="1">
                <a:solidFill>
                  <a:srgbClr val="FFFF66"/>
                </a:solidFill>
                <a:latin typeface="Arial" charset="0"/>
              </a:rPr>
              <a:t>fibrinolytic</a:t>
            </a:r>
            <a:r>
              <a:rPr lang="en-US" sz="2400" dirty="0">
                <a:solidFill>
                  <a:srgbClr val="FFFF66"/>
                </a:solidFill>
                <a:latin typeface="Arial" charset="0"/>
              </a:rPr>
              <a:t> therapy</a:t>
            </a:r>
          </a:p>
          <a:p>
            <a:pPr marL="342860" indent="-342860" defTabSz="91429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 8</a:t>
            </a:r>
            <a:r>
              <a:rPr lang="en-US" sz="2400" dirty="0">
                <a:solidFill>
                  <a:srgbClr val="FFFFFF"/>
                </a:solidFill>
                <a:latin typeface="Arial" charset="0"/>
              </a:rPr>
              <a:t>.      	</a:t>
            </a:r>
            <a:r>
              <a:rPr lang="en-US" sz="2400" dirty="0">
                <a:solidFill>
                  <a:srgbClr val="FFFF66"/>
                </a:solidFill>
                <a:latin typeface="Arial" charset="0"/>
              </a:rPr>
              <a:t>Time to primary PCI</a:t>
            </a:r>
          </a:p>
          <a:p>
            <a:pPr marL="342860" indent="-342860" defTabSz="91429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9</a:t>
            </a:r>
            <a:r>
              <a:rPr lang="en-US" sz="2400" dirty="0">
                <a:solidFill>
                  <a:srgbClr val="FFFFFF"/>
                </a:solidFill>
                <a:latin typeface="Arial" charset="0"/>
              </a:rPr>
              <a:t>. 	</a:t>
            </a:r>
            <a:r>
              <a:rPr lang="en-US" sz="2400" dirty="0" smtClean="0">
                <a:solidFill>
                  <a:srgbClr val="FFFF66"/>
                </a:solidFill>
                <a:latin typeface="Arial" charset="0"/>
              </a:rPr>
              <a:t>Reperfusion </a:t>
            </a:r>
            <a:r>
              <a:rPr lang="en-US" sz="2400" dirty="0">
                <a:solidFill>
                  <a:srgbClr val="FFFF66"/>
                </a:solidFill>
                <a:latin typeface="Arial" charset="0"/>
              </a:rPr>
              <a:t>therapy</a:t>
            </a:r>
          </a:p>
          <a:p>
            <a:pPr marL="342860" indent="-342860" defTabSz="91429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" charset="0"/>
              </a:rPr>
              <a:t>10.    	</a:t>
            </a:r>
            <a:r>
              <a:rPr lang="en-US" sz="2400" dirty="0">
                <a:solidFill>
                  <a:srgbClr val="FFFF66"/>
                </a:solidFill>
                <a:latin typeface="Arial" charset="0"/>
              </a:rPr>
              <a:t>Time from ED arrival to discharge in transfer </a:t>
            </a:r>
            <a:r>
              <a:rPr lang="en-US" sz="2400" dirty="0" err="1">
                <a:solidFill>
                  <a:srgbClr val="FFFF66"/>
                </a:solidFill>
                <a:latin typeface="Arial" charset="0"/>
              </a:rPr>
              <a:t>pts</a:t>
            </a:r>
            <a:endParaRPr lang="en-US" sz="2400" dirty="0">
              <a:solidFill>
                <a:srgbClr val="FFFF66"/>
              </a:solidFill>
              <a:latin typeface="Arial" charset="0"/>
            </a:endParaRPr>
          </a:p>
          <a:p>
            <a:pPr marL="342860" indent="-342860" defTabSz="914293" fontAlgn="base">
              <a:spcBef>
                <a:spcPct val="0"/>
              </a:spcBef>
              <a:spcAft>
                <a:spcPct val="0"/>
              </a:spcAft>
              <a:buFontTx/>
              <a:buAutoNum type="arabicPeriod" startAt="11"/>
            </a:pPr>
            <a:r>
              <a:rPr lang="en-US" sz="2400" dirty="0">
                <a:solidFill>
                  <a:srgbClr val="FFFFFF"/>
                </a:solidFill>
                <a:latin typeface="Arial" charset="0"/>
              </a:rPr>
              <a:t>    	</a:t>
            </a:r>
            <a:r>
              <a:rPr lang="en-US" sz="2400" dirty="0">
                <a:solidFill>
                  <a:srgbClr val="FFFF66"/>
                </a:solidFill>
                <a:latin typeface="Arial" charset="0"/>
              </a:rPr>
              <a:t>Time from ED arrival in referral hospital to primary PCI</a:t>
            </a:r>
          </a:p>
          <a:p>
            <a:pPr marL="342860" indent="-342860" defTabSz="914293" fontAlgn="base">
              <a:spcBef>
                <a:spcPct val="0"/>
              </a:spcBef>
              <a:spcAft>
                <a:spcPct val="0"/>
              </a:spcAft>
              <a:buFontTx/>
              <a:buAutoNum type="arabicPeriod" startAt="11"/>
            </a:pPr>
            <a:r>
              <a:rPr lang="en-US" sz="2400" dirty="0">
                <a:solidFill>
                  <a:srgbClr val="FFFFFF"/>
                </a:solidFill>
                <a:latin typeface="Arial" charset="0"/>
              </a:rPr>
              <a:t>    	Smoking cessation</a:t>
            </a:r>
          </a:p>
          <a:p>
            <a:pPr marL="342860" indent="-342860" defTabSz="91429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" charset="0"/>
              </a:rPr>
              <a:t>13.     	Cardiac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1636732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87450"/>
          </a:xfrm>
        </p:spPr>
        <p:txBody>
          <a:bodyPr/>
          <a:lstStyle/>
          <a:p>
            <a:r>
              <a:rPr lang="en-US" sz="4000" dirty="0">
                <a:solidFill>
                  <a:srgbClr val="FFFF99"/>
                </a:solidFill>
                <a:latin typeface="Arial Narrow" pitchFamily="34" charset="0"/>
              </a:rPr>
              <a:t>Limitations of D2B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181600"/>
          </a:xfrm>
        </p:spPr>
        <p:txBody>
          <a:bodyPr>
            <a:normAutofit/>
          </a:bodyPr>
          <a:lstStyle/>
          <a:p>
            <a:pPr marL="512703" lvl="1" indent="0">
              <a:buNone/>
            </a:pPr>
            <a:r>
              <a:rPr lang="en-US" sz="2800" b="0" dirty="0" smtClean="0">
                <a:effectLst/>
                <a:latin typeface="Arial" pitchFamily="34" charset="0"/>
                <a:cs typeface="Arial" pitchFamily="34" charset="0"/>
              </a:rPr>
              <a:t>D2B time </a:t>
            </a:r>
            <a:r>
              <a:rPr lang="en-US" sz="2800" b="0" dirty="0">
                <a:effectLst/>
                <a:latin typeface="Arial" pitchFamily="34" charset="0"/>
                <a:cs typeface="Arial" pitchFamily="34" charset="0"/>
              </a:rPr>
              <a:t>≠ </a:t>
            </a:r>
            <a:r>
              <a:rPr lang="en-US" sz="2800" b="0" dirty="0" smtClean="0">
                <a:effectLst/>
                <a:latin typeface="Arial" pitchFamily="34" charset="0"/>
                <a:cs typeface="Arial" pitchFamily="34" charset="0"/>
              </a:rPr>
              <a:t>total ischemic time</a:t>
            </a:r>
          </a:p>
          <a:p>
            <a:pPr marL="512703" lvl="1" indent="0">
              <a:buNone/>
            </a:pPr>
            <a:r>
              <a:rPr lang="en-US" sz="2800" b="0" dirty="0" smtClean="0">
                <a:effectLst/>
                <a:latin typeface="Arial" pitchFamily="34" charset="0"/>
                <a:cs typeface="Arial" pitchFamily="34" charset="0"/>
              </a:rPr>
              <a:t>D2B time is only 1 metric for STEMI care</a:t>
            </a:r>
          </a:p>
          <a:p>
            <a:pPr marL="512703" lvl="1" indent="0">
              <a:buNone/>
            </a:pPr>
            <a:r>
              <a:rPr lang="en-US" sz="2800" b="0" dirty="0">
                <a:effectLst/>
                <a:latin typeface="Arial" pitchFamily="34" charset="0"/>
                <a:cs typeface="Arial" pitchFamily="34" charset="0"/>
              </a:rPr>
              <a:t>Transfer-in &amp; in-hospital patients are “invisible</a:t>
            </a:r>
            <a:r>
              <a:rPr lang="en-US" sz="2800" b="0" dirty="0" smtClean="0">
                <a:effectLst/>
                <a:latin typeface="Arial" pitchFamily="34" charset="0"/>
                <a:cs typeface="Arial" pitchFamily="34" charset="0"/>
              </a:rPr>
              <a:t>”</a:t>
            </a:r>
          </a:p>
          <a:p>
            <a:pPr marL="512703" lvl="1" indent="0">
              <a:buNone/>
            </a:pPr>
            <a:r>
              <a:rPr lang="en-US" sz="2800" b="0" dirty="0" smtClean="0">
                <a:effectLst/>
                <a:latin typeface="Arial" pitchFamily="34" charset="0"/>
                <a:cs typeface="Arial" pitchFamily="34" charset="0"/>
              </a:rPr>
              <a:t>Triage, diagnosis, treatment, and consent truncated</a:t>
            </a:r>
          </a:p>
          <a:p>
            <a:pPr marL="512703" lvl="1" indent="0">
              <a:buNone/>
            </a:pPr>
            <a:r>
              <a:rPr lang="en-US" sz="2800" b="0" dirty="0" smtClean="0">
                <a:effectLst/>
                <a:latin typeface="Arial" pitchFamily="34" charset="0"/>
                <a:cs typeface="Arial" pitchFamily="34" charset="0"/>
              </a:rPr>
              <a:t>Populations </a:t>
            </a:r>
            <a:r>
              <a:rPr lang="en-US" sz="2800" b="0" dirty="0">
                <a:effectLst/>
                <a:latin typeface="Arial" pitchFamily="34" charset="0"/>
                <a:cs typeface="Arial" pitchFamily="34" charset="0"/>
              </a:rPr>
              <a:t>≠ p</a:t>
            </a:r>
            <a:r>
              <a:rPr lang="en-US" sz="2800" b="0" dirty="0" smtClean="0">
                <a:effectLst/>
                <a:latin typeface="Arial" pitchFamily="34" charset="0"/>
                <a:cs typeface="Arial" pitchFamily="34" charset="0"/>
              </a:rPr>
              <a:t>atients</a:t>
            </a:r>
          </a:p>
          <a:p>
            <a:pPr marL="512703" lvl="1" indent="0">
              <a:buNone/>
            </a:pPr>
            <a:r>
              <a:rPr lang="en-US" sz="2800" b="0" dirty="0" smtClean="0">
                <a:effectLst/>
                <a:latin typeface="Arial" pitchFamily="34" charset="0"/>
                <a:cs typeface="Arial" pitchFamily="34" charset="0"/>
              </a:rPr>
              <a:t>Public reporting may impact patient selection</a:t>
            </a:r>
          </a:p>
          <a:p>
            <a:pPr marL="512703" lvl="1" indent="0">
              <a:buNone/>
            </a:pPr>
            <a:r>
              <a:rPr lang="en-US" sz="2800" b="0" dirty="0" smtClean="0">
                <a:effectLst/>
                <a:latin typeface="Arial" pitchFamily="34" charset="0"/>
                <a:cs typeface="Arial" pitchFamily="34" charset="0"/>
              </a:rPr>
              <a:t>Prone to manipulation (multiple exclusions)</a:t>
            </a:r>
          </a:p>
          <a:p>
            <a:pPr marL="512703" lvl="1" indent="0">
              <a:buNone/>
            </a:pPr>
            <a:r>
              <a:rPr lang="en-US" sz="2800" b="0" dirty="0" smtClean="0">
                <a:effectLst/>
                <a:latin typeface="Arial" pitchFamily="34" charset="0"/>
                <a:cs typeface="Arial" pitchFamily="34" charset="0"/>
              </a:rPr>
              <a:t>Perverse Pay-for-Performance targets</a:t>
            </a:r>
          </a:p>
          <a:p>
            <a:pPr marL="512703" lvl="1" indent="0">
              <a:buNone/>
            </a:pPr>
            <a:r>
              <a:rPr lang="en-US" sz="2800" b="0" dirty="0" smtClean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False Activations</a:t>
            </a:r>
            <a:endParaRPr lang="en-US" sz="2800" b="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512703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1695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66800"/>
            <a:ext cx="9067799" cy="520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72400" cy="1187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4000" kern="0" dirty="0" smtClean="0">
                <a:solidFill>
                  <a:srgbClr val="FFFF99"/>
                </a:solidFill>
                <a:latin typeface="Arial Narrow" pitchFamily="34" charset="0"/>
              </a:rPr>
              <a:t>Time-to-Treatment Goals</a:t>
            </a:r>
            <a:endParaRPr lang="en-US" sz="4000" kern="0" dirty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07818" y="6454587"/>
            <a:ext cx="4059381" cy="26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2207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9476" algn="l"/>
                <a:tab pos="1298952" algn="l"/>
                <a:tab pos="1948429" algn="l"/>
                <a:tab pos="2597903" algn="l"/>
                <a:tab pos="3247379" algn="l"/>
                <a:tab pos="3896855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Bates ER, Jacobs AK. NEJM 2013;369:889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/>
                <a:ea typeface="+mj-ea"/>
                <a:cs typeface="Arial Unicode MS" pitchFamily="32" charset="0"/>
              </a:rPr>
              <a:t>.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/>
              <a:ea typeface="+mj-ea"/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tronic design templat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E80000"/>
      </a:accent1>
      <a:accent2>
        <a:srgbClr val="FFFF00"/>
      </a:accent2>
      <a:accent3>
        <a:srgbClr val="AAAAAA"/>
      </a:accent3>
      <a:accent4>
        <a:srgbClr val="DADADA"/>
      </a:accent4>
      <a:accent5>
        <a:srgbClr val="F2AAAA"/>
      </a:accent5>
      <a:accent6>
        <a:srgbClr val="E7E700"/>
      </a:accent6>
      <a:hlink>
        <a:srgbClr val="1FB714"/>
      </a:hlink>
      <a:folHlink>
        <a:srgbClr val="618FFD"/>
      </a:folHlink>
    </a:clrScheme>
    <a:fontScheme name="medtronic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tronic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3">
        <a:dk1>
          <a:srgbClr val="FFFFFF"/>
        </a:dk1>
        <a:lt1>
          <a:srgbClr val="FFFFFF"/>
        </a:lt1>
        <a:dk2>
          <a:srgbClr val="FFFF00"/>
        </a:dk2>
        <a:lt2>
          <a:srgbClr val="808080"/>
        </a:lt2>
        <a:accent1>
          <a:srgbClr val="FF0000"/>
        </a:accent1>
        <a:accent2>
          <a:srgbClr val="FFFF00"/>
        </a:accent2>
        <a:accent3>
          <a:srgbClr val="FFFFFF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14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5">
        <a:dk1>
          <a:srgbClr val="FFFFFF"/>
        </a:dk1>
        <a:lt1>
          <a:srgbClr val="FFFFFF"/>
        </a:lt1>
        <a:dk2>
          <a:srgbClr val="FFFF00"/>
        </a:dk2>
        <a:lt2>
          <a:srgbClr val="808080"/>
        </a:lt2>
        <a:accent1>
          <a:srgbClr val="FF0000"/>
        </a:accent1>
        <a:accent2>
          <a:srgbClr val="FFFF00"/>
        </a:accent2>
        <a:accent3>
          <a:srgbClr val="FFFFFF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00FF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16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00FF"/>
        </a:hlink>
        <a:folHlink>
          <a:srgbClr val="FF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Blank">
  <a:themeElements>
    <a:clrScheme name="7_Blank 13">
      <a:dk1>
        <a:srgbClr val="000000"/>
      </a:dk1>
      <a:lt1>
        <a:srgbClr val="FFFFFF"/>
      </a:lt1>
      <a:dk2>
        <a:srgbClr val="FFFF00"/>
      </a:dk2>
      <a:lt2>
        <a:srgbClr val="808080"/>
      </a:lt2>
      <a:accent1>
        <a:srgbClr val="FF00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E78A00"/>
      </a:accent6>
      <a:hlink>
        <a:srgbClr val="0066FF"/>
      </a:hlink>
      <a:folHlink>
        <a:srgbClr val="6BFF30"/>
      </a:folHlink>
    </a:clrScheme>
    <a:fontScheme name="7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13">
        <a:dk1>
          <a:srgbClr val="000000"/>
        </a:dk1>
        <a:lt1>
          <a:srgbClr val="FFFFFF"/>
        </a:lt1>
        <a:dk2>
          <a:srgbClr val="FFFF00"/>
        </a:dk2>
        <a:lt2>
          <a:srgbClr val="808080"/>
        </a:lt2>
        <a:accent1>
          <a:srgbClr val="FF0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8A00"/>
        </a:accent6>
        <a:hlink>
          <a:srgbClr val="0066FF"/>
        </a:hlink>
        <a:folHlink>
          <a:srgbClr val="6BFF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Default Design">
  <a:themeElements>
    <a:clrScheme name="10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untain Top">
  <a:themeElements>
    <a:clrScheme name="Mountain Top 9">
      <a:dk1>
        <a:srgbClr val="000000"/>
      </a:dk1>
      <a:lt1>
        <a:srgbClr val="FFFFFF"/>
      </a:lt1>
      <a:dk2>
        <a:srgbClr val="FFFFAF"/>
      </a:dk2>
      <a:lt2>
        <a:srgbClr val="676597"/>
      </a:lt2>
      <a:accent1>
        <a:srgbClr val="66CCFF"/>
      </a:accent1>
      <a:accent2>
        <a:srgbClr val="CCECFF"/>
      </a:accent2>
      <a:accent3>
        <a:srgbClr val="FFFFFF"/>
      </a:accent3>
      <a:accent4>
        <a:srgbClr val="000000"/>
      </a:accent4>
      <a:accent5>
        <a:srgbClr val="B8E2FF"/>
      </a:accent5>
      <a:accent6>
        <a:srgbClr val="B9D6E7"/>
      </a:accent6>
      <a:hlink>
        <a:srgbClr val="6600CC"/>
      </a:hlink>
      <a:folHlink>
        <a:srgbClr val="008080"/>
      </a:folHlink>
    </a:clrScheme>
    <a:fontScheme name="Mountain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Default Design">
  <a:themeElements>
    <a:clrScheme name="10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443</Words>
  <Application>Microsoft Office PowerPoint</Application>
  <PresentationFormat>On-screen Show (4:3)</PresentationFormat>
  <Paragraphs>95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medtronic design template</vt:lpstr>
      <vt:lpstr>9_Blank</vt:lpstr>
      <vt:lpstr>10_Default Design</vt:lpstr>
      <vt:lpstr>11_Default Design</vt:lpstr>
      <vt:lpstr>Mountain Top</vt:lpstr>
      <vt:lpstr>12_Default Design</vt:lpstr>
      <vt:lpstr>PowerPoint Presentation</vt:lpstr>
      <vt:lpstr>STEMI–Primary PCI of the Infarct Artery</vt:lpstr>
      <vt:lpstr>Menees DS et al. N Engl J Med 2013;369:901.</vt:lpstr>
      <vt:lpstr>PowerPoint Presentation</vt:lpstr>
      <vt:lpstr>PowerPoint Presentation</vt:lpstr>
      <vt:lpstr>PowerPoint Presentation</vt:lpstr>
      <vt:lpstr>PowerPoint Presentation</vt:lpstr>
      <vt:lpstr>Limitations of D2B Times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Bates, Eric (Eric R.)</dc:creator>
  <cp:lastModifiedBy>Kline-Rogers, Eva (Eva)</cp:lastModifiedBy>
  <cp:revision>13</cp:revision>
  <dcterms:created xsi:type="dcterms:W3CDTF">2006-08-16T00:00:00Z</dcterms:created>
  <dcterms:modified xsi:type="dcterms:W3CDTF">2016-02-16T21:02:42Z</dcterms:modified>
</cp:coreProperties>
</file>