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62500"/>
            <a:ext cx="762286" cy="3635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119648"/>
            <a:ext cx="402145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536" y="813298"/>
            <a:ext cx="8330926" cy="3561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69413" y="4870287"/>
            <a:ext cx="74993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44996" y="1955433"/>
            <a:ext cx="72605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40" b="1">
                <a:latin typeface="Calibri"/>
                <a:cs typeface="Calibri"/>
              </a:rPr>
              <a:t>NOTION-</a:t>
            </a:r>
            <a:r>
              <a:rPr dirty="0" sz="3600" b="1">
                <a:latin typeface="Calibri"/>
                <a:cs typeface="Calibri"/>
              </a:rPr>
              <a:t>2</a:t>
            </a:r>
            <a:r>
              <a:rPr dirty="0" sz="3600" spc="15" b="1">
                <a:latin typeface="Calibri"/>
                <a:cs typeface="Calibri"/>
              </a:rPr>
              <a:t> </a:t>
            </a:r>
            <a:r>
              <a:rPr dirty="0" sz="3600"/>
              <a:t>- Short Methodology</a:t>
            </a:r>
            <a:r>
              <a:rPr dirty="0" sz="3600" spc="5"/>
              <a:t> </a:t>
            </a:r>
            <a:r>
              <a:rPr dirty="0" sz="3600" spc="-10"/>
              <a:t>Insight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67074" y="2918409"/>
            <a:ext cx="3608070" cy="94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solidFill>
                  <a:srgbClr val="AF97BC"/>
                </a:solidFill>
                <a:latin typeface="Calibri"/>
                <a:cs typeface="Calibri"/>
              </a:rPr>
              <a:t>Davide</a:t>
            </a:r>
            <a:r>
              <a:rPr dirty="0" sz="3600" spc="-175" b="1">
                <a:solidFill>
                  <a:srgbClr val="AF97BC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AF97BC"/>
                </a:solidFill>
                <a:latin typeface="Calibri"/>
                <a:cs typeface="Calibri"/>
              </a:rPr>
              <a:t>Capodanno</a:t>
            </a:r>
            <a:endParaRPr sz="3600">
              <a:latin typeface="Calibri"/>
              <a:cs typeface="Calibri"/>
            </a:endParaRPr>
          </a:p>
          <a:p>
            <a:pPr algn="ctr" marL="4445">
              <a:lnSpc>
                <a:spcPct val="100000"/>
              </a:lnSpc>
              <a:spcBef>
                <a:spcPts val="75"/>
              </a:spcBef>
            </a:pPr>
            <a:r>
              <a:rPr dirty="0" sz="2400">
                <a:solidFill>
                  <a:srgbClr val="AF97BC"/>
                </a:solidFill>
                <a:latin typeface="Calibri"/>
                <a:cs typeface="Calibri"/>
              </a:rPr>
              <a:t>MD,</a:t>
            </a:r>
            <a:r>
              <a:rPr dirty="0" sz="2400" spc="-80">
                <a:solidFill>
                  <a:srgbClr val="AF97BC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AF97BC"/>
                </a:solidFill>
                <a:latin typeface="Calibri"/>
                <a:cs typeface="Calibri"/>
              </a:rPr>
              <a:t>PhD,</a:t>
            </a:r>
            <a:r>
              <a:rPr dirty="0" sz="2400" spc="-80">
                <a:solidFill>
                  <a:srgbClr val="AF97BC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AF97BC"/>
                </a:solidFill>
                <a:latin typeface="Calibri"/>
                <a:cs typeface="Calibri"/>
              </a:rPr>
              <a:t>FESC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Disclosure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5402" y="961008"/>
            <a:ext cx="7634605" cy="868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Davide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Capodanno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have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no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potential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conflicts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interest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declare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regarding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this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topic.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1" y="726734"/>
            <a:ext cx="8239125" cy="360934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2800">
                <a:latin typeface="Calibri"/>
                <a:cs typeface="Calibri"/>
              </a:rPr>
              <a:t>Sample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size: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61207A"/>
                </a:solidFill>
                <a:latin typeface="Calibri"/>
                <a:cs typeface="Calibri"/>
              </a:rPr>
              <a:t>372</a:t>
            </a:r>
            <a:r>
              <a:rPr dirty="0" sz="2800" spc="-2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patients</a:t>
            </a:r>
            <a:endParaRPr sz="2800">
              <a:latin typeface="Calibri"/>
              <a:cs typeface="Calibri"/>
            </a:endParaRPr>
          </a:p>
          <a:p>
            <a:pPr marL="541655" indent="-343535">
              <a:lnSpc>
                <a:spcPct val="100000"/>
              </a:lnSpc>
              <a:spcBef>
                <a:spcPts val="600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>
                <a:latin typeface="Calibri"/>
                <a:cs typeface="Calibri"/>
              </a:rPr>
              <a:t>Noninferiority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design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75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>
                <a:latin typeface="Calibri"/>
                <a:cs typeface="Calibri"/>
              </a:rPr>
              <a:t>Power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90%</a:t>
            </a:r>
            <a:r>
              <a:rPr dirty="0" sz="2400" spc="-5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(probability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difference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difference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exists)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75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 spc="-25">
                <a:latin typeface="Calibri"/>
                <a:cs typeface="Calibri"/>
              </a:rPr>
              <a:t>One-</a:t>
            </a:r>
            <a:r>
              <a:rPr dirty="0" sz="2400">
                <a:latin typeface="Calibri"/>
                <a:cs typeface="Calibri"/>
              </a:rPr>
              <a:t>sided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alpha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5%</a:t>
            </a:r>
            <a:r>
              <a:rPr dirty="0" sz="2400" spc="-5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(probability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false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positive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result)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80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>
                <a:latin typeface="Calibri"/>
                <a:cs typeface="Calibri"/>
              </a:rPr>
              <a:t>PEP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rate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TAVI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arm: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expected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10%</a:t>
            </a:r>
            <a:r>
              <a:rPr dirty="0" sz="2400" spc="-5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(observed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10.2%)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75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>
                <a:latin typeface="Calibri"/>
                <a:cs typeface="Calibri"/>
              </a:rPr>
              <a:t>PEP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rate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SAVR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arm: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expected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15%</a:t>
            </a:r>
            <a:r>
              <a:rPr dirty="0" sz="2400" spc="-5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(observed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7.1%)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FF0000"/>
                </a:solidFill>
                <a:latin typeface="Segoe UI Emoji"/>
                <a:cs typeface="Segoe UI Emoji"/>
              </a:rPr>
              <a:t>✕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75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>
                <a:latin typeface="Calibri"/>
                <a:cs typeface="Calibri"/>
              </a:rPr>
              <a:t>Absolute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noninferiority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margin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5%</a:t>
            </a:r>
            <a:r>
              <a:rPr dirty="0" sz="2400" spc="-6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(33%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the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expected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rate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controls)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  <a:p>
            <a:pPr marL="541655" indent="-343535">
              <a:lnSpc>
                <a:spcPct val="100000"/>
              </a:lnSpc>
              <a:spcBef>
                <a:spcPts val="575"/>
              </a:spcBef>
              <a:buClr>
                <a:srgbClr val="AF97BC"/>
              </a:buClr>
              <a:buSzPct val="102083"/>
              <a:buFont typeface="Arial"/>
              <a:buChar char="●"/>
              <a:tabLst>
                <a:tab pos="541655" algn="l"/>
              </a:tabLst>
            </a:pPr>
            <a:r>
              <a:rPr dirty="0" sz="2400" spc="-10">
                <a:latin typeface="Calibri"/>
                <a:cs typeface="Calibri"/>
              </a:rPr>
              <a:t>Corresponding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relative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risk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margin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61207A"/>
                </a:solidFill>
                <a:latin typeface="Calibri"/>
                <a:cs typeface="Calibri"/>
              </a:rPr>
              <a:t>1.33</a:t>
            </a:r>
            <a:r>
              <a:rPr dirty="0" sz="2400" spc="-6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400" spc="-50">
                <a:solidFill>
                  <a:srgbClr val="00B050"/>
                </a:solidFill>
                <a:latin typeface="Segoe UI Emoji"/>
                <a:cs typeface="Segoe UI Emoji"/>
              </a:rPr>
              <a:t>✓</a:t>
            </a:r>
            <a:endParaRPr sz="2400">
              <a:latin typeface="Segoe UI Emoji"/>
              <a:cs typeface="Segoe UI Emoji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NOTION-</a:t>
            </a:r>
            <a:r>
              <a:rPr dirty="0" spc="-5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NOTION-</a:t>
            </a:r>
            <a:r>
              <a:rPr dirty="0"/>
              <a:t>2</a:t>
            </a:r>
            <a:r>
              <a:rPr dirty="0" spc="-35"/>
              <a:t> </a:t>
            </a:r>
            <a:r>
              <a:rPr dirty="0"/>
              <a:t>vs</a:t>
            </a:r>
            <a:r>
              <a:rPr dirty="0" spc="-40"/>
              <a:t> </a:t>
            </a:r>
            <a:r>
              <a:rPr dirty="0" spc="-25"/>
              <a:t>PARTNER</a:t>
            </a:r>
            <a:r>
              <a:rPr dirty="0" spc="-35"/>
              <a:t> </a:t>
            </a:r>
            <a:r>
              <a:rPr dirty="0" spc="-50"/>
              <a:t>3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07237" y="1438576"/>
            <a:ext cx="8329930" cy="9525"/>
            <a:chOff x="407237" y="1438576"/>
            <a:chExt cx="8329930" cy="9525"/>
          </a:xfrm>
        </p:grpSpPr>
        <p:sp>
          <p:nvSpPr>
            <p:cNvPr id="4" name="object 4" descr=""/>
            <p:cNvSpPr/>
            <p:nvPr/>
          </p:nvSpPr>
          <p:spPr>
            <a:xfrm>
              <a:off x="407237" y="1443339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8329525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07237" y="1443339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0" y="0"/>
                  </a:moveTo>
                  <a:lnTo>
                    <a:pt x="832952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407237" y="1982901"/>
            <a:ext cx="8329930" cy="1667510"/>
            <a:chOff x="407237" y="1982901"/>
            <a:chExt cx="8329930" cy="1667510"/>
          </a:xfrm>
        </p:grpSpPr>
        <p:sp>
          <p:nvSpPr>
            <p:cNvPr id="7" name="object 7" descr=""/>
            <p:cNvSpPr/>
            <p:nvPr/>
          </p:nvSpPr>
          <p:spPr>
            <a:xfrm>
              <a:off x="407237" y="3095060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0" y="0"/>
                  </a:moveTo>
                  <a:lnTo>
                    <a:pt x="978719" y="0"/>
                  </a:lnTo>
                </a:path>
                <a:path w="8329930" h="0">
                  <a:moveTo>
                    <a:pt x="2019909" y="0"/>
                  </a:moveTo>
                  <a:lnTo>
                    <a:pt x="2144852" y="0"/>
                  </a:lnTo>
                </a:path>
                <a:path w="8329930" h="0">
                  <a:moveTo>
                    <a:pt x="3186043" y="0"/>
                  </a:moveTo>
                  <a:lnTo>
                    <a:pt x="5143482" y="0"/>
                  </a:lnTo>
                </a:path>
                <a:path w="8329930" h="0">
                  <a:moveTo>
                    <a:pt x="6184672" y="0"/>
                  </a:moveTo>
                  <a:lnTo>
                    <a:pt x="6309615" y="0"/>
                  </a:lnTo>
                </a:path>
                <a:path w="8329930" h="0">
                  <a:moveTo>
                    <a:pt x="7350806" y="0"/>
                  </a:moveTo>
                  <a:lnTo>
                    <a:pt x="832952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7237" y="2544486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3186043" y="0"/>
                  </a:moveTo>
                  <a:lnTo>
                    <a:pt x="5143482" y="0"/>
                  </a:lnTo>
                </a:path>
                <a:path w="8329930" h="0">
                  <a:moveTo>
                    <a:pt x="6184672" y="0"/>
                  </a:moveTo>
                  <a:lnTo>
                    <a:pt x="8329525" y="0"/>
                  </a:lnTo>
                </a:path>
                <a:path w="8329930" h="0">
                  <a:moveTo>
                    <a:pt x="0" y="0"/>
                  </a:moveTo>
                  <a:lnTo>
                    <a:pt x="214485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07237" y="1993912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0" y="0"/>
                  </a:moveTo>
                  <a:lnTo>
                    <a:pt x="5143482" y="0"/>
                  </a:lnTo>
                </a:path>
                <a:path w="8329930" h="0">
                  <a:moveTo>
                    <a:pt x="6184672" y="0"/>
                  </a:moveTo>
                  <a:lnTo>
                    <a:pt x="832952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385951" y="1982901"/>
              <a:ext cx="5206365" cy="1663064"/>
            </a:xfrm>
            <a:custGeom>
              <a:avLst/>
              <a:gdLst/>
              <a:ahLst/>
              <a:cxnLst/>
              <a:rect l="l" t="t" r="r" b="b"/>
              <a:pathLst>
                <a:path w="5206365" h="1663064">
                  <a:moveTo>
                    <a:pt x="1041184" y="726757"/>
                  </a:moveTo>
                  <a:lnTo>
                    <a:pt x="0" y="726757"/>
                  </a:lnTo>
                  <a:lnTo>
                    <a:pt x="0" y="1662734"/>
                  </a:lnTo>
                  <a:lnTo>
                    <a:pt x="1041184" y="1662734"/>
                  </a:lnTo>
                  <a:lnTo>
                    <a:pt x="1041184" y="726757"/>
                  </a:lnTo>
                  <a:close/>
                </a:path>
                <a:path w="5206365" h="1663064">
                  <a:moveTo>
                    <a:pt x="5205958" y="0"/>
                  </a:moveTo>
                  <a:lnTo>
                    <a:pt x="4164761" y="0"/>
                  </a:lnTo>
                  <a:lnTo>
                    <a:pt x="4164761" y="1662734"/>
                  </a:lnTo>
                  <a:lnTo>
                    <a:pt x="5205958" y="1662734"/>
                  </a:lnTo>
                  <a:lnTo>
                    <a:pt x="5205958" y="0"/>
                  </a:lnTo>
                  <a:close/>
                </a:path>
              </a:pathLst>
            </a:custGeom>
            <a:solidFill>
              <a:srgbClr val="AF97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552077" y="2522473"/>
              <a:ext cx="5206365" cy="1123315"/>
            </a:xfrm>
            <a:custGeom>
              <a:avLst/>
              <a:gdLst/>
              <a:ahLst/>
              <a:cxnLst/>
              <a:rect l="l" t="t" r="r" b="b"/>
              <a:pathLst>
                <a:path w="5206365" h="1123314">
                  <a:moveTo>
                    <a:pt x="1041196" y="0"/>
                  </a:moveTo>
                  <a:lnTo>
                    <a:pt x="0" y="0"/>
                  </a:lnTo>
                  <a:lnTo>
                    <a:pt x="0" y="1123162"/>
                  </a:lnTo>
                  <a:lnTo>
                    <a:pt x="1041196" y="1123162"/>
                  </a:lnTo>
                  <a:lnTo>
                    <a:pt x="1041196" y="0"/>
                  </a:lnTo>
                  <a:close/>
                </a:path>
                <a:path w="5206365" h="1123314">
                  <a:moveTo>
                    <a:pt x="5205958" y="341350"/>
                  </a:moveTo>
                  <a:lnTo>
                    <a:pt x="4164774" y="341350"/>
                  </a:lnTo>
                  <a:lnTo>
                    <a:pt x="4164774" y="1123162"/>
                  </a:lnTo>
                  <a:lnTo>
                    <a:pt x="5205958" y="1123162"/>
                  </a:lnTo>
                  <a:lnTo>
                    <a:pt x="5205958" y="341350"/>
                  </a:lnTo>
                  <a:close/>
                </a:path>
              </a:pathLst>
            </a:custGeom>
            <a:solidFill>
              <a:srgbClr val="6120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07237" y="3645634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8329525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07237" y="3645634"/>
              <a:ext cx="8329930" cy="0"/>
            </a:xfrm>
            <a:custGeom>
              <a:avLst/>
              <a:gdLst/>
              <a:ahLst/>
              <a:cxnLst/>
              <a:rect l="l" t="t" r="r" b="b"/>
              <a:pathLst>
                <a:path w="8329930" h="0">
                  <a:moveTo>
                    <a:pt x="0" y="0"/>
                  </a:moveTo>
                  <a:lnTo>
                    <a:pt x="8329525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1670014" y="2340698"/>
            <a:ext cx="478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8,5%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777410" y="2153503"/>
            <a:ext cx="5937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10,2%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000910" y="2494858"/>
            <a:ext cx="478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>
                <a:latin typeface="Calibri"/>
                <a:cs typeface="Calibri"/>
              </a:rPr>
              <a:t>7,1%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100194" y="926814"/>
            <a:ext cx="4959985" cy="9874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50" b="1">
                <a:latin typeface="Calibri"/>
                <a:cs typeface="Calibri"/>
              </a:rPr>
              <a:t>Death,</a:t>
            </a:r>
            <a:r>
              <a:rPr dirty="0" sz="2150" spc="-5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Stroke</a:t>
            </a:r>
            <a:r>
              <a:rPr dirty="0" sz="2150" spc="-45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or</a:t>
            </a:r>
            <a:r>
              <a:rPr dirty="0" sz="2150" spc="-5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Rehospitalization</a:t>
            </a:r>
            <a:r>
              <a:rPr dirty="0" sz="2150" spc="-45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at</a:t>
            </a:r>
            <a:r>
              <a:rPr dirty="0" sz="2150" spc="-50" b="1">
                <a:latin typeface="Calibri"/>
                <a:cs typeface="Calibri"/>
              </a:rPr>
              <a:t> </a:t>
            </a:r>
            <a:r>
              <a:rPr dirty="0" sz="2150" b="1">
                <a:latin typeface="Calibri"/>
                <a:cs typeface="Calibri"/>
              </a:rPr>
              <a:t>1</a:t>
            </a:r>
            <a:r>
              <a:rPr dirty="0" sz="2150" spc="-45" b="1">
                <a:latin typeface="Calibri"/>
                <a:cs typeface="Calibri"/>
              </a:rPr>
              <a:t> </a:t>
            </a:r>
            <a:r>
              <a:rPr dirty="0" sz="2150" spc="-20" b="1">
                <a:latin typeface="Calibri"/>
                <a:cs typeface="Calibri"/>
              </a:rPr>
              <a:t>year</a:t>
            </a:r>
            <a:endParaRPr sz="21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2150">
              <a:latin typeface="Calibri"/>
              <a:cs typeface="Calibri"/>
            </a:endParaRPr>
          </a:p>
          <a:p>
            <a:pPr algn="r" marR="694690">
              <a:lnSpc>
                <a:spcPct val="100000"/>
              </a:lnSpc>
            </a:pPr>
            <a:r>
              <a:rPr dirty="0" sz="1800" spc="-10">
                <a:latin typeface="Calibri"/>
                <a:cs typeface="Calibri"/>
              </a:rPr>
              <a:t>15,1%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84799" y="3643703"/>
            <a:ext cx="2965450" cy="80264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705485">
              <a:lnSpc>
                <a:spcPct val="100000"/>
              </a:lnSpc>
              <a:spcBef>
                <a:spcPts val="1000"/>
              </a:spcBef>
            </a:pPr>
            <a:r>
              <a:rPr dirty="0" sz="1800" spc="-20">
                <a:latin typeface="Calibri"/>
                <a:cs typeface="Calibri"/>
              </a:rPr>
              <a:t>TAVI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800" spc="-10">
                <a:latin typeface="Calibri"/>
                <a:cs typeface="Calibri"/>
              </a:rPr>
              <a:t>PARTNER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(mean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age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73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years)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1409857" y="4237771"/>
            <a:ext cx="146685" cy="146685"/>
            <a:chOff x="1409857" y="4237771"/>
            <a:chExt cx="146685" cy="146685"/>
          </a:xfrm>
        </p:grpSpPr>
        <p:sp>
          <p:nvSpPr>
            <p:cNvPr id="20" name="object 20" descr=""/>
            <p:cNvSpPr/>
            <p:nvPr/>
          </p:nvSpPr>
          <p:spPr>
            <a:xfrm>
              <a:off x="1414619" y="4242533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60">
                  <a:moveTo>
                    <a:pt x="137159" y="137159"/>
                  </a:moveTo>
                  <a:lnTo>
                    <a:pt x="0" y="137159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137159"/>
                  </a:lnTo>
                  <a:close/>
                </a:path>
              </a:pathLst>
            </a:custGeom>
            <a:solidFill>
              <a:srgbClr val="AF97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414619" y="4242533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59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  <a:path w="137159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891058" y="3643703"/>
            <a:ext cx="2893695" cy="80264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525270">
              <a:lnSpc>
                <a:spcPct val="100000"/>
              </a:lnSpc>
              <a:spcBef>
                <a:spcPts val="1000"/>
              </a:spcBef>
            </a:pPr>
            <a:r>
              <a:rPr dirty="0" sz="1800" spc="-20">
                <a:latin typeface="Calibri"/>
                <a:cs typeface="Calibri"/>
              </a:rPr>
              <a:t>SAVR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800" spc="-10">
                <a:latin typeface="Calibri"/>
                <a:cs typeface="Calibri"/>
              </a:rPr>
              <a:t>NOTION-</a:t>
            </a:r>
            <a:r>
              <a:rPr dirty="0" sz="1800">
                <a:latin typeface="Calibri"/>
                <a:cs typeface="Calibri"/>
              </a:rPr>
              <a:t>2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(mean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age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71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years)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4716116" y="4237771"/>
            <a:ext cx="146685" cy="146685"/>
            <a:chOff x="4716116" y="4237771"/>
            <a:chExt cx="146685" cy="146685"/>
          </a:xfrm>
        </p:grpSpPr>
        <p:sp>
          <p:nvSpPr>
            <p:cNvPr id="24" name="object 24" descr=""/>
            <p:cNvSpPr/>
            <p:nvPr/>
          </p:nvSpPr>
          <p:spPr>
            <a:xfrm>
              <a:off x="4720878" y="4242533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137159" y="137159"/>
                  </a:moveTo>
                  <a:lnTo>
                    <a:pt x="0" y="137159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137159"/>
                  </a:lnTo>
                  <a:close/>
                </a:path>
              </a:pathLst>
            </a:custGeom>
            <a:solidFill>
              <a:srgbClr val="6120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720878" y="4242533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5"/>
              <a:t> </a:t>
            </a:r>
            <a:r>
              <a:rPr dirty="0" spc="-10"/>
              <a:t>Endpoint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159286" y="3667026"/>
            <a:ext cx="476250" cy="369570"/>
          </a:xfrm>
          <a:custGeom>
            <a:avLst/>
            <a:gdLst/>
            <a:ahLst/>
            <a:cxnLst/>
            <a:rect l="l" t="t" r="r" b="b"/>
            <a:pathLst>
              <a:path w="476250" h="369570">
                <a:moveTo>
                  <a:pt x="0" y="369332"/>
                </a:moveTo>
                <a:lnTo>
                  <a:pt x="476053" y="369332"/>
                </a:lnTo>
                <a:lnTo>
                  <a:pt x="476053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AF97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320319" y="3660015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17721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507225" y="3667026"/>
            <a:ext cx="476250" cy="369570"/>
          </a:xfrm>
          <a:custGeom>
            <a:avLst/>
            <a:gdLst/>
            <a:ahLst/>
            <a:cxnLst/>
            <a:rect l="l" t="t" r="r" b="b"/>
            <a:pathLst>
              <a:path w="476250" h="369570">
                <a:moveTo>
                  <a:pt x="0" y="369332"/>
                </a:moveTo>
                <a:lnTo>
                  <a:pt x="476054" y="369332"/>
                </a:lnTo>
                <a:lnTo>
                  <a:pt x="476054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AF97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668259" y="3660015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56897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626485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096074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565662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990006" y="3688667"/>
            <a:ext cx="6756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dirty="0" sz="1400" spc="-25">
                <a:solidFill>
                  <a:srgbClr val="61207A"/>
                </a:solidFill>
                <a:latin typeface="Calibri"/>
                <a:cs typeface="Calibri"/>
              </a:rPr>
              <a:t>10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25">
                <a:solidFill>
                  <a:srgbClr val="61207A"/>
                </a:solidFill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33583" y="1653652"/>
            <a:ext cx="8277225" cy="2028189"/>
            <a:chOff x="433583" y="1653652"/>
            <a:chExt cx="8277225" cy="2028189"/>
          </a:xfrm>
        </p:grpSpPr>
        <p:sp>
          <p:nvSpPr>
            <p:cNvPr id="14" name="object 14" descr=""/>
            <p:cNvSpPr/>
            <p:nvPr/>
          </p:nvSpPr>
          <p:spPr>
            <a:xfrm>
              <a:off x="1515342" y="3602923"/>
              <a:ext cx="6104890" cy="72390"/>
            </a:xfrm>
            <a:custGeom>
              <a:avLst/>
              <a:gdLst/>
              <a:ahLst/>
              <a:cxnLst/>
              <a:rect l="l" t="t" r="r" b="b"/>
              <a:pathLst>
                <a:path w="6104890" h="72389">
                  <a:moveTo>
                    <a:pt x="0" y="72000"/>
                  </a:moveTo>
                  <a:lnTo>
                    <a:pt x="0" y="0"/>
                  </a:lnTo>
                </a:path>
                <a:path w="6104890" h="72389">
                  <a:moveTo>
                    <a:pt x="469581" y="72000"/>
                  </a:moveTo>
                  <a:lnTo>
                    <a:pt x="469581" y="0"/>
                  </a:lnTo>
                </a:path>
                <a:path w="6104890" h="72389">
                  <a:moveTo>
                    <a:pt x="939162" y="72000"/>
                  </a:moveTo>
                  <a:lnTo>
                    <a:pt x="939162" y="0"/>
                  </a:lnTo>
                </a:path>
                <a:path w="6104890" h="72389">
                  <a:moveTo>
                    <a:pt x="1408743" y="72000"/>
                  </a:moveTo>
                  <a:lnTo>
                    <a:pt x="1408743" y="0"/>
                  </a:lnTo>
                </a:path>
                <a:path w="6104890" h="72389">
                  <a:moveTo>
                    <a:pt x="1878323" y="72000"/>
                  </a:moveTo>
                  <a:lnTo>
                    <a:pt x="1878323" y="0"/>
                  </a:lnTo>
                </a:path>
                <a:path w="6104890" h="72389">
                  <a:moveTo>
                    <a:pt x="2347904" y="72000"/>
                  </a:moveTo>
                  <a:lnTo>
                    <a:pt x="2347904" y="0"/>
                  </a:lnTo>
                </a:path>
                <a:path w="6104890" h="72389">
                  <a:moveTo>
                    <a:pt x="2817485" y="72000"/>
                  </a:moveTo>
                  <a:lnTo>
                    <a:pt x="2817485" y="0"/>
                  </a:lnTo>
                </a:path>
                <a:path w="6104890" h="72389">
                  <a:moveTo>
                    <a:pt x="3287066" y="72000"/>
                  </a:moveTo>
                  <a:lnTo>
                    <a:pt x="3287066" y="0"/>
                  </a:lnTo>
                </a:path>
                <a:path w="6104890" h="72389">
                  <a:moveTo>
                    <a:pt x="3756648" y="72000"/>
                  </a:moveTo>
                  <a:lnTo>
                    <a:pt x="3756648" y="0"/>
                  </a:lnTo>
                </a:path>
                <a:path w="6104890" h="72389">
                  <a:moveTo>
                    <a:pt x="4226229" y="72000"/>
                  </a:moveTo>
                  <a:lnTo>
                    <a:pt x="4226229" y="0"/>
                  </a:lnTo>
                </a:path>
                <a:path w="6104890" h="72389">
                  <a:moveTo>
                    <a:pt x="4695810" y="72000"/>
                  </a:moveTo>
                  <a:lnTo>
                    <a:pt x="4695810" y="0"/>
                  </a:lnTo>
                </a:path>
                <a:path w="6104890" h="72389">
                  <a:moveTo>
                    <a:pt x="5165391" y="72000"/>
                  </a:moveTo>
                  <a:lnTo>
                    <a:pt x="5165391" y="0"/>
                  </a:lnTo>
                </a:path>
                <a:path w="6104890" h="72389">
                  <a:moveTo>
                    <a:pt x="5634971" y="72000"/>
                  </a:moveTo>
                  <a:lnTo>
                    <a:pt x="5634971" y="0"/>
                  </a:lnTo>
                </a:path>
                <a:path w="6104890" h="72389">
                  <a:moveTo>
                    <a:pt x="6104553" y="72000"/>
                  </a:moveTo>
                  <a:lnTo>
                    <a:pt x="6104553" y="0"/>
                  </a:lnTo>
                </a:path>
              </a:pathLst>
            </a:custGeom>
            <a:ln w="1270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083118" y="3602926"/>
              <a:ext cx="488315" cy="72390"/>
            </a:xfrm>
            <a:custGeom>
              <a:avLst/>
              <a:gdLst/>
              <a:ahLst/>
              <a:cxnLst/>
              <a:rect l="l" t="t" r="r" b="b"/>
              <a:pathLst>
                <a:path w="488315" h="72389">
                  <a:moveTo>
                    <a:pt x="18605" y="0"/>
                  </a:moveTo>
                  <a:lnTo>
                    <a:pt x="12700" y="0"/>
                  </a:lnTo>
                  <a:lnTo>
                    <a:pt x="5905" y="0"/>
                  </a:lnTo>
                  <a:lnTo>
                    <a:pt x="0" y="0"/>
                  </a:lnTo>
                  <a:lnTo>
                    <a:pt x="0" y="72009"/>
                  </a:lnTo>
                  <a:lnTo>
                    <a:pt x="5905" y="72009"/>
                  </a:lnTo>
                  <a:lnTo>
                    <a:pt x="12700" y="72009"/>
                  </a:lnTo>
                  <a:lnTo>
                    <a:pt x="18605" y="72009"/>
                  </a:lnTo>
                  <a:lnTo>
                    <a:pt x="18605" y="0"/>
                  </a:lnTo>
                  <a:close/>
                </a:path>
                <a:path w="488315" h="72389">
                  <a:moveTo>
                    <a:pt x="488188" y="0"/>
                  </a:moveTo>
                  <a:lnTo>
                    <a:pt x="482282" y="0"/>
                  </a:lnTo>
                  <a:lnTo>
                    <a:pt x="475488" y="0"/>
                  </a:lnTo>
                  <a:lnTo>
                    <a:pt x="469582" y="0"/>
                  </a:lnTo>
                  <a:lnTo>
                    <a:pt x="469582" y="72009"/>
                  </a:lnTo>
                  <a:lnTo>
                    <a:pt x="475488" y="72009"/>
                  </a:lnTo>
                  <a:lnTo>
                    <a:pt x="482282" y="72009"/>
                  </a:lnTo>
                  <a:lnTo>
                    <a:pt x="488188" y="72009"/>
                  </a:lnTo>
                  <a:lnTo>
                    <a:pt x="488188" y="0"/>
                  </a:lnTo>
                  <a:close/>
                </a:path>
              </a:pathLst>
            </a:custGeom>
            <a:solidFill>
              <a:srgbClr val="61207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346" y="1663177"/>
              <a:ext cx="8267307" cy="1941922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438346" y="1663177"/>
              <a:ext cx="8267700" cy="1942464"/>
            </a:xfrm>
            <a:custGeom>
              <a:avLst/>
              <a:gdLst/>
              <a:ahLst/>
              <a:cxnLst/>
              <a:rect l="l" t="t" r="r" b="b"/>
              <a:pathLst>
                <a:path w="8267700" h="1942464">
                  <a:moveTo>
                    <a:pt x="0" y="0"/>
                  </a:moveTo>
                  <a:lnTo>
                    <a:pt x="8267307" y="0"/>
                  </a:lnTo>
                  <a:lnTo>
                    <a:pt x="8267307" y="1941922"/>
                  </a:lnTo>
                  <a:lnTo>
                    <a:pt x="0" y="1941922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392154" y="1663177"/>
              <a:ext cx="0" cy="1939925"/>
            </a:xfrm>
            <a:custGeom>
              <a:avLst/>
              <a:gdLst/>
              <a:ahLst/>
              <a:cxnLst/>
              <a:rect l="l" t="t" r="r" b="b"/>
              <a:pathLst>
                <a:path w="0" h="1939925">
                  <a:moveTo>
                    <a:pt x="0" y="19397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743402" y="1663177"/>
              <a:ext cx="0" cy="1939925"/>
            </a:xfrm>
            <a:custGeom>
              <a:avLst/>
              <a:gdLst/>
              <a:ahLst/>
              <a:cxnLst/>
              <a:rect l="l" t="t" r="r" b="b"/>
              <a:pathLst>
                <a:path w="0" h="1939925">
                  <a:moveTo>
                    <a:pt x="0" y="19397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073044" y="980910"/>
            <a:ext cx="13284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9090" marR="5080" indent="-32702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Noninferiority margin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903617" y="3688667"/>
            <a:ext cx="1252220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  <a:tab pos="951230" algn="l"/>
              </a:tabLst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3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95250">
              <a:lnSpc>
                <a:spcPct val="100000"/>
              </a:lnSpc>
              <a:spcBef>
                <a:spcPts val="1455"/>
              </a:spcBef>
            </a:pPr>
            <a:r>
              <a:rPr dirty="0" sz="2000" spc="-60">
                <a:solidFill>
                  <a:srgbClr val="61207A"/>
                </a:solidFill>
                <a:latin typeface="Calibri"/>
                <a:cs typeface="Calibri"/>
              </a:rPr>
              <a:t>TAVI</a:t>
            </a:r>
            <a:r>
              <a:rPr dirty="0" sz="2000" spc="-40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584735" y="3688667"/>
            <a:ext cx="1279525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854">
              <a:lnSpc>
                <a:spcPct val="100000"/>
              </a:lnSpc>
              <a:spcBef>
                <a:spcPts val="100"/>
              </a:spcBef>
              <a:tabLst>
                <a:tab pos="706120" algn="l"/>
                <a:tab pos="1176020" algn="l"/>
              </a:tabLst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1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2000" spc="-20">
                <a:solidFill>
                  <a:srgbClr val="61207A"/>
                </a:solidFill>
                <a:latin typeface="Calibri"/>
                <a:cs typeface="Calibri"/>
              </a:rPr>
              <a:t>SAVR</a:t>
            </a:r>
            <a:r>
              <a:rPr dirty="0" sz="2000" spc="-7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76336" y="4113541"/>
            <a:ext cx="426148" cy="301798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8446" y="4113541"/>
            <a:ext cx="426147" cy="301798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1434029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64441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80549" y="3602923"/>
            <a:ext cx="469900" cy="72390"/>
          </a:xfrm>
          <a:custGeom>
            <a:avLst/>
            <a:gdLst/>
            <a:ahLst/>
            <a:cxnLst/>
            <a:rect l="l" t="t" r="r" b="b"/>
            <a:pathLst>
              <a:path w="469900" h="72389">
                <a:moveTo>
                  <a:pt x="0" y="72000"/>
                </a:moveTo>
                <a:lnTo>
                  <a:pt x="0" y="0"/>
                </a:lnTo>
              </a:path>
              <a:path w="469900" h="72389">
                <a:moveTo>
                  <a:pt x="469580" y="72000"/>
                </a:moveTo>
                <a:lnTo>
                  <a:pt x="469580" y="0"/>
                </a:lnTo>
              </a:path>
            </a:pathLst>
          </a:custGeom>
          <a:ln w="127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494853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834865" y="1118070"/>
            <a:ext cx="1285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No</a:t>
            </a:r>
            <a:r>
              <a:rPr dirty="0" sz="1800" spc="-3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difference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826163" y="2526875"/>
            <a:ext cx="489584" cy="489584"/>
            <a:chOff x="826163" y="2526875"/>
            <a:chExt cx="489584" cy="489584"/>
          </a:xfrm>
        </p:grpSpPr>
        <p:sp>
          <p:nvSpPr>
            <p:cNvPr id="31" name="object 31" descr=""/>
            <p:cNvSpPr/>
            <p:nvPr/>
          </p:nvSpPr>
          <p:spPr>
            <a:xfrm>
              <a:off x="835688" y="2536400"/>
              <a:ext cx="470534" cy="470534"/>
            </a:xfrm>
            <a:custGeom>
              <a:avLst/>
              <a:gdLst/>
              <a:ahLst/>
              <a:cxnLst/>
              <a:rect l="l" t="t" r="r" b="b"/>
              <a:pathLst>
                <a:path w="470534" h="470535">
                  <a:moveTo>
                    <a:pt x="234977" y="469955"/>
                  </a:moveTo>
                  <a:lnTo>
                    <a:pt x="0" y="234977"/>
                  </a:lnTo>
                  <a:lnTo>
                    <a:pt x="234977" y="0"/>
                  </a:lnTo>
                  <a:lnTo>
                    <a:pt x="469955" y="234977"/>
                  </a:lnTo>
                  <a:lnTo>
                    <a:pt x="234977" y="4699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35688" y="2536400"/>
              <a:ext cx="470534" cy="470534"/>
            </a:xfrm>
            <a:custGeom>
              <a:avLst/>
              <a:gdLst/>
              <a:ahLst/>
              <a:cxnLst/>
              <a:rect l="l" t="t" r="r" b="b"/>
              <a:pathLst>
                <a:path w="470534" h="470535">
                  <a:moveTo>
                    <a:pt x="0" y="234977"/>
                  </a:moveTo>
                  <a:lnTo>
                    <a:pt x="234977" y="0"/>
                  </a:lnTo>
                  <a:lnTo>
                    <a:pt x="469955" y="234977"/>
                  </a:lnTo>
                  <a:lnTo>
                    <a:pt x="234977" y="469955"/>
                  </a:lnTo>
                  <a:lnTo>
                    <a:pt x="0" y="234977"/>
                  </a:lnTo>
                  <a:close/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40919" y="2089469"/>
            <a:ext cx="875030" cy="1289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2400" spc="-20">
                <a:solidFill>
                  <a:srgbClr val="61207A"/>
                </a:solidFill>
                <a:latin typeface="Calibri"/>
                <a:cs typeface="Calibri"/>
              </a:rPr>
              <a:t>5.0%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75"/>
              </a:spcBef>
            </a:pP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Expected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5"/>
              <a:t> </a:t>
            </a:r>
            <a:r>
              <a:rPr dirty="0" spc="-10"/>
              <a:t>Endpoint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159286" y="3667026"/>
            <a:ext cx="476250" cy="369570"/>
          </a:xfrm>
          <a:custGeom>
            <a:avLst/>
            <a:gdLst/>
            <a:ahLst/>
            <a:cxnLst/>
            <a:rect l="l" t="t" r="r" b="b"/>
            <a:pathLst>
              <a:path w="476250" h="369570">
                <a:moveTo>
                  <a:pt x="0" y="369332"/>
                </a:moveTo>
                <a:lnTo>
                  <a:pt x="476053" y="369332"/>
                </a:lnTo>
                <a:lnTo>
                  <a:pt x="476053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AF97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320319" y="3660015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217721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5507225" y="3667026"/>
            <a:ext cx="476250" cy="369570"/>
          </a:xfrm>
          <a:custGeom>
            <a:avLst/>
            <a:gdLst/>
            <a:ahLst/>
            <a:cxnLst/>
            <a:rect l="l" t="t" r="r" b="b"/>
            <a:pathLst>
              <a:path w="476250" h="369570">
                <a:moveTo>
                  <a:pt x="0" y="369332"/>
                </a:moveTo>
                <a:lnTo>
                  <a:pt x="476054" y="369332"/>
                </a:lnTo>
                <a:lnTo>
                  <a:pt x="476054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AF97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5668259" y="3660015"/>
            <a:ext cx="15430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156897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626485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096074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565662" y="3688667"/>
            <a:ext cx="1155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7990006" y="3688667"/>
            <a:ext cx="67564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dirty="0" sz="1400" spc="-25">
                <a:solidFill>
                  <a:srgbClr val="61207A"/>
                </a:solidFill>
                <a:latin typeface="Calibri"/>
                <a:cs typeface="Calibri"/>
              </a:rPr>
              <a:t>10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25">
                <a:solidFill>
                  <a:srgbClr val="61207A"/>
                </a:solidFill>
                <a:latin typeface="Calibri"/>
                <a:cs typeface="Calibri"/>
              </a:rPr>
              <a:t>11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433583" y="1653652"/>
            <a:ext cx="8277225" cy="2028189"/>
            <a:chOff x="433583" y="1653652"/>
            <a:chExt cx="8277225" cy="2028189"/>
          </a:xfrm>
        </p:grpSpPr>
        <p:sp>
          <p:nvSpPr>
            <p:cNvPr id="14" name="object 14" descr=""/>
            <p:cNvSpPr/>
            <p:nvPr/>
          </p:nvSpPr>
          <p:spPr>
            <a:xfrm>
              <a:off x="1515342" y="3602923"/>
              <a:ext cx="6104890" cy="72390"/>
            </a:xfrm>
            <a:custGeom>
              <a:avLst/>
              <a:gdLst/>
              <a:ahLst/>
              <a:cxnLst/>
              <a:rect l="l" t="t" r="r" b="b"/>
              <a:pathLst>
                <a:path w="6104890" h="72389">
                  <a:moveTo>
                    <a:pt x="0" y="72000"/>
                  </a:moveTo>
                  <a:lnTo>
                    <a:pt x="0" y="0"/>
                  </a:lnTo>
                </a:path>
                <a:path w="6104890" h="72389">
                  <a:moveTo>
                    <a:pt x="469581" y="72000"/>
                  </a:moveTo>
                  <a:lnTo>
                    <a:pt x="469581" y="0"/>
                  </a:lnTo>
                </a:path>
                <a:path w="6104890" h="72389">
                  <a:moveTo>
                    <a:pt x="939162" y="72000"/>
                  </a:moveTo>
                  <a:lnTo>
                    <a:pt x="939162" y="0"/>
                  </a:lnTo>
                </a:path>
                <a:path w="6104890" h="72389">
                  <a:moveTo>
                    <a:pt x="1408743" y="72000"/>
                  </a:moveTo>
                  <a:lnTo>
                    <a:pt x="1408743" y="0"/>
                  </a:lnTo>
                </a:path>
                <a:path w="6104890" h="72389">
                  <a:moveTo>
                    <a:pt x="1878323" y="72000"/>
                  </a:moveTo>
                  <a:lnTo>
                    <a:pt x="1878323" y="0"/>
                  </a:lnTo>
                </a:path>
                <a:path w="6104890" h="72389">
                  <a:moveTo>
                    <a:pt x="2347904" y="72000"/>
                  </a:moveTo>
                  <a:lnTo>
                    <a:pt x="2347904" y="0"/>
                  </a:lnTo>
                </a:path>
                <a:path w="6104890" h="72389">
                  <a:moveTo>
                    <a:pt x="2817485" y="72000"/>
                  </a:moveTo>
                  <a:lnTo>
                    <a:pt x="2817485" y="0"/>
                  </a:lnTo>
                </a:path>
                <a:path w="6104890" h="72389">
                  <a:moveTo>
                    <a:pt x="3287066" y="72000"/>
                  </a:moveTo>
                  <a:lnTo>
                    <a:pt x="3287066" y="0"/>
                  </a:lnTo>
                </a:path>
                <a:path w="6104890" h="72389">
                  <a:moveTo>
                    <a:pt x="3756648" y="72000"/>
                  </a:moveTo>
                  <a:lnTo>
                    <a:pt x="3756648" y="0"/>
                  </a:lnTo>
                </a:path>
                <a:path w="6104890" h="72389">
                  <a:moveTo>
                    <a:pt x="4226229" y="72000"/>
                  </a:moveTo>
                  <a:lnTo>
                    <a:pt x="4226229" y="0"/>
                  </a:lnTo>
                </a:path>
                <a:path w="6104890" h="72389">
                  <a:moveTo>
                    <a:pt x="4695810" y="72000"/>
                  </a:moveTo>
                  <a:lnTo>
                    <a:pt x="4695810" y="0"/>
                  </a:lnTo>
                </a:path>
                <a:path w="6104890" h="72389">
                  <a:moveTo>
                    <a:pt x="5165391" y="72000"/>
                  </a:moveTo>
                  <a:lnTo>
                    <a:pt x="5165391" y="0"/>
                  </a:lnTo>
                </a:path>
                <a:path w="6104890" h="72389">
                  <a:moveTo>
                    <a:pt x="5634971" y="72000"/>
                  </a:moveTo>
                  <a:lnTo>
                    <a:pt x="5634971" y="0"/>
                  </a:lnTo>
                </a:path>
                <a:path w="6104890" h="72389">
                  <a:moveTo>
                    <a:pt x="6104553" y="72000"/>
                  </a:moveTo>
                  <a:lnTo>
                    <a:pt x="6104553" y="0"/>
                  </a:lnTo>
                </a:path>
              </a:pathLst>
            </a:custGeom>
            <a:ln w="1270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083118" y="3602926"/>
              <a:ext cx="488315" cy="72390"/>
            </a:xfrm>
            <a:custGeom>
              <a:avLst/>
              <a:gdLst/>
              <a:ahLst/>
              <a:cxnLst/>
              <a:rect l="l" t="t" r="r" b="b"/>
              <a:pathLst>
                <a:path w="488315" h="72389">
                  <a:moveTo>
                    <a:pt x="18605" y="0"/>
                  </a:moveTo>
                  <a:lnTo>
                    <a:pt x="12700" y="0"/>
                  </a:lnTo>
                  <a:lnTo>
                    <a:pt x="5905" y="0"/>
                  </a:lnTo>
                  <a:lnTo>
                    <a:pt x="0" y="0"/>
                  </a:lnTo>
                  <a:lnTo>
                    <a:pt x="0" y="72009"/>
                  </a:lnTo>
                  <a:lnTo>
                    <a:pt x="5905" y="72009"/>
                  </a:lnTo>
                  <a:lnTo>
                    <a:pt x="12700" y="72009"/>
                  </a:lnTo>
                  <a:lnTo>
                    <a:pt x="18605" y="72009"/>
                  </a:lnTo>
                  <a:lnTo>
                    <a:pt x="18605" y="0"/>
                  </a:lnTo>
                  <a:close/>
                </a:path>
                <a:path w="488315" h="72389">
                  <a:moveTo>
                    <a:pt x="488188" y="0"/>
                  </a:moveTo>
                  <a:lnTo>
                    <a:pt x="482282" y="0"/>
                  </a:lnTo>
                  <a:lnTo>
                    <a:pt x="475488" y="0"/>
                  </a:lnTo>
                  <a:lnTo>
                    <a:pt x="469582" y="0"/>
                  </a:lnTo>
                  <a:lnTo>
                    <a:pt x="469582" y="72009"/>
                  </a:lnTo>
                  <a:lnTo>
                    <a:pt x="475488" y="72009"/>
                  </a:lnTo>
                  <a:lnTo>
                    <a:pt x="482282" y="72009"/>
                  </a:lnTo>
                  <a:lnTo>
                    <a:pt x="488188" y="72009"/>
                  </a:lnTo>
                  <a:lnTo>
                    <a:pt x="488188" y="0"/>
                  </a:lnTo>
                  <a:close/>
                </a:path>
              </a:pathLst>
            </a:custGeom>
            <a:solidFill>
              <a:srgbClr val="61207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346" y="1663177"/>
              <a:ext cx="8267307" cy="1941922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438346" y="1663177"/>
              <a:ext cx="8267700" cy="1942464"/>
            </a:xfrm>
            <a:custGeom>
              <a:avLst/>
              <a:gdLst/>
              <a:ahLst/>
              <a:cxnLst/>
              <a:rect l="l" t="t" r="r" b="b"/>
              <a:pathLst>
                <a:path w="8267700" h="1942464">
                  <a:moveTo>
                    <a:pt x="0" y="0"/>
                  </a:moveTo>
                  <a:lnTo>
                    <a:pt x="8267307" y="0"/>
                  </a:lnTo>
                  <a:lnTo>
                    <a:pt x="8267307" y="1941922"/>
                  </a:lnTo>
                  <a:lnTo>
                    <a:pt x="0" y="1941922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392154" y="1663177"/>
              <a:ext cx="0" cy="1939925"/>
            </a:xfrm>
            <a:custGeom>
              <a:avLst/>
              <a:gdLst/>
              <a:ahLst/>
              <a:cxnLst/>
              <a:rect l="l" t="t" r="r" b="b"/>
              <a:pathLst>
                <a:path w="0" h="1939925">
                  <a:moveTo>
                    <a:pt x="0" y="19397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743402" y="1663177"/>
              <a:ext cx="0" cy="1939925"/>
            </a:xfrm>
            <a:custGeom>
              <a:avLst/>
              <a:gdLst/>
              <a:ahLst/>
              <a:cxnLst/>
              <a:rect l="l" t="t" r="r" b="b"/>
              <a:pathLst>
                <a:path w="0" h="1939925">
                  <a:moveTo>
                    <a:pt x="0" y="19397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5073044" y="980910"/>
            <a:ext cx="13284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9090" marR="5080" indent="-32702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Noninferiority margin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903617" y="3688667"/>
            <a:ext cx="1252220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  <a:tab pos="951230" algn="l"/>
              </a:tabLst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3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95250">
              <a:lnSpc>
                <a:spcPct val="100000"/>
              </a:lnSpc>
              <a:spcBef>
                <a:spcPts val="1455"/>
              </a:spcBef>
            </a:pPr>
            <a:r>
              <a:rPr dirty="0" sz="2000" spc="-60">
                <a:solidFill>
                  <a:srgbClr val="61207A"/>
                </a:solidFill>
                <a:latin typeface="Calibri"/>
                <a:cs typeface="Calibri"/>
              </a:rPr>
              <a:t>TAVI</a:t>
            </a:r>
            <a:r>
              <a:rPr dirty="0" sz="2000" spc="-40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3584735" y="3688667"/>
            <a:ext cx="1279525" cy="728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854">
              <a:lnSpc>
                <a:spcPct val="100000"/>
              </a:lnSpc>
              <a:spcBef>
                <a:spcPts val="100"/>
              </a:spcBef>
              <a:tabLst>
                <a:tab pos="706120" algn="l"/>
                <a:tab pos="1176020" algn="l"/>
              </a:tabLst>
            </a:pP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1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	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55"/>
              </a:spcBef>
            </a:pPr>
            <a:r>
              <a:rPr dirty="0" sz="2000" spc="-20">
                <a:solidFill>
                  <a:srgbClr val="61207A"/>
                </a:solidFill>
                <a:latin typeface="Calibri"/>
                <a:cs typeface="Calibri"/>
              </a:rPr>
              <a:t>SAVR</a:t>
            </a:r>
            <a:r>
              <a:rPr dirty="0" sz="2000" spc="-7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76336" y="4113541"/>
            <a:ext cx="426148" cy="301798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88446" y="4113541"/>
            <a:ext cx="426147" cy="301798"/>
          </a:xfrm>
          <a:prstGeom prst="rect">
            <a:avLst/>
          </a:prstGeom>
        </p:spPr>
      </p:pic>
      <p:sp>
        <p:nvSpPr>
          <p:cNvPr id="25" name="object 25" descr=""/>
          <p:cNvSpPr txBox="1"/>
          <p:nvPr/>
        </p:nvSpPr>
        <p:spPr>
          <a:xfrm>
            <a:off x="1434029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964441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5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80549" y="3602923"/>
            <a:ext cx="469900" cy="72390"/>
          </a:xfrm>
          <a:custGeom>
            <a:avLst/>
            <a:gdLst/>
            <a:ahLst/>
            <a:cxnLst/>
            <a:rect l="l" t="t" r="r" b="b"/>
            <a:pathLst>
              <a:path w="469900" h="72389">
                <a:moveTo>
                  <a:pt x="0" y="72000"/>
                </a:moveTo>
                <a:lnTo>
                  <a:pt x="0" y="0"/>
                </a:lnTo>
              </a:path>
              <a:path w="469900" h="72389">
                <a:moveTo>
                  <a:pt x="469580" y="72000"/>
                </a:moveTo>
                <a:lnTo>
                  <a:pt x="469580" y="0"/>
                </a:lnTo>
              </a:path>
            </a:pathLst>
          </a:custGeom>
          <a:ln w="12700">
            <a:solidFill>
              <a:srgbClr val="61207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494853" y="3688667"/>
            <a:ext cx="1701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1400" spc="-50">
                <a:solidFill>
                  <a:srgbClr val="61207A"/>
                </a:solidFill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834865" y="1118070"/>
            <a:ext cx="1285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No</a:t>
            </a:r>
            <a:r>
              <a:rPr dirty="0" sz="1800" spc="-3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difference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2062698" y="2531637"/>
            <a:ext cx="5537835" cy="480059"/>
            <a:chOff x="2062698" y="2531637"/>
            <a:chExt cx="5537835" cy="480059"/>
          </a:xfrm>
        </p:grpSpPr>
        <p:sp>
          <p:nvSpPr>
            <p:cNvPr id="31" name="object 31" descr=""/>
            <p:cNvSpPr/>
            <p:nvPr/>
          </p:nvSpPr>
          <p:spPr>
            <a:xfrm>
              <a:off x="4608922" y="2536400"/>
              <a:ext cx="470534" cy="470534"/>
            </a:xfrm>
            <a:custGeom>
              <a:avLst/>
              <a:gdLst/>
              <a:ahLst/>
              <a:cxnLst/>
              <a:rect l="l" t="t" r="r" b="b"/>
              <a:pathLst>
                <a:path w="470535" h="470535">
                  <a:moveTo>
                    <a:pt x="234977" y="469955"/>
                  </a:moveTo>
                  <a:lnTo>
                    <a:pt x="0" y="234977"/>
                  </a:lnTo>
                  <a:lnTo>
                    <a:pt x="234977" y="0"/>
                  </a:lnTo>
                  <a:lnTo>
                    <a:pt x="469954" y="234977"/>
                  </a:lnTo>
                  <a:lnTo>
                    <a:pt x="234977" y="469955"/>
                  </a:lnTo>
                  <a:close/>
                </a:path>
              </a:pathLst>
            </a:custGeom>
            <a:solidFill>
              <a:srgbClr val="6120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4608922" y="2536400"/>
              <a:ext cx="470534" cy="470534"/>
            </a:xfrm>
            <a:custGeom>
              <a:avLst/>
              <a:gdLst/>
              <a:ahLst/>
              <a:cxnLst/>
              <a:rect l="l" t="t" r="r" b="b"/>
              <a:pathLst>
                <a:path w="470535" h="470535">
                  <a:moveTo>
                    <a:pt x="0" y="234977"/>
                  </a:moveTo>
                  <a:lnTo>
                    <a:pt x="234977" y="0"/>
                  </a:lnTo>
                  <a:lnTo>
                    <a:pt x="469954" y="234977"/>
                  </a:lnTo>
                  <a:lnTo>
                    <a:pt x="234977" y="469955"/>
                  </a:lnTo>
                  <a:lnTo>
                    <a:pt x="0" y="234977"/>
                  </a:lnTo>
                  <a:close/>
                </a:path>
              </a:pathLst>
            </a:custGeom>
            <a:ln w="9525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849155" y="2771376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59" h="0">
                  <a:moveTo>
                    <a:pt x="0" y="0"/>
                  </a:moveTo>
                  <a:lnTo>
                    <a:pt x="2651314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65145" y="2653888"/>
              <a:ext cx="234977" cy="234976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2221184" y="2771376"/>
              <a:ext cx="2651760" cy="0"/>
            </a:xfrm>
            <a:custGeom>
              <a:avLst/>
              <a:gdLst/>
              <a:ahLst/>
              <a:cxnLst/>
              <a:rect l="l" t="t" r="r" b="b"/>
              <a:pathLst>
                <a:path w="2651760" h="0">
                  <a:moveTo>
                    <a:pt x="0" y="0"/>
                  </a:moveTo>
                  <a:lnTo>
                    <a:pt x="2651314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62698" y="2653888"/>
              <a:ext cx="234977" cy="234976"/>
            </a:xfrm>
            <a:prstGeom prst="rect">
              <a:avLst/>
            </a:prstGeom>
          </p:spPr>
        </p:pic>
      </p:grpSp>
      <p:sp>
        <p:nvSpPr>
          <p:cNvPr id="37" name="object 37" descr=""/>
          <p:cNvSpPr txBox="1"/>
          <p:nvPr/>
        </p:nvSpPr>
        <p:spPr>
          <a:xfrm>
            <a:off x="4536836" y="2089469"/>
            <a:ext cx="6299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61207A"/>
                </a:solidFill>
                <a:latin typeface="Calibri"/>
                <a:cs typeface="Calibri"/>
              </a:rPr>
              <a:t>3.1%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8" name="object 38" descr=""/>
          <p:cNvSpPr txBox="1"/>
          <p:nvPr/>
        </p:nvSpPr>
        <p:spPr>
          <a:xfrm>
            <a:off x="4391180" y="3078277"/>
            <a:ext cx="916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Observed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7211543" y="1923693"/>
            <a:ext cx="579120" cy="662940"/>
          </a:xfrm>
          <a:prstGeom prst="rect">
            <a:avLst/>
          </a:prstGeom>
        </p:spPr>
        <p:txBody>
          <a:bodyPr wrap="square" lIns="0" tIns="50165" rIns="0" bIns="0" rtlCol="0" vert="horz">
            <a:spAutoFit/>
          </a:bodyPr>
          <a:lstStyle/>
          <a:p>
            <a:pPr marL="12700" marR="5080" indent="52705">
              <a:lnSpc>
                <a:spcPts val="2380"/>
              </a:lnSpc>
              <a:spcBef>
                <a:spcPts val="395"/>
              </a:spcBef>
            </a:pPr>
            <a:r>
              <a:rPr dirty="0" sz="2200" spc="-25">
                <a:solidFill>
                  <a:srgbClr val="61207A"/>
                </a:solidFill>
                <a:latin typeface="Calibri"/>
                <a:cs typeface="Calibri"/>
              </a:rPr>
              <a:t>UCL </a:t>
            </a:r>
            <a:r>
              <a:rPr dirty="0" sz="2200" spc="-20">
                <a:solidFill>
                  <a:srgbClr val="61207A"/>
                </a:solidFill>
                <a:latin typeface="Calibri"/>
                <a:cs typeface="Calibri"/>
              </a:rPr>
              <a:t>8.8%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23362" y="1923693"/>
            <a:ext cx="664845" cy="662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0970">
              <a:lnSpc>
                <a:spcPts val="2510"/>
              </a:lnSpc>
              <a:spcBef>
                <a:spcPts val="100"/>
              </a:spcBef>
            </a:pPr>
            <a:r>
              <a:rPr dirty="0" sz="2200" spc="-25">
                <a:solidFill>
                  <a:srgbClr val="61207A"/>
                </a:solidFill>
                <a:latin typeface="Calibri"/>
                <a:cs typeface="Calibri"/>
              </a:rPr>
              <a:t>LCL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10"/>
              </a:lnSpc>
            </a:pPr>
            <a:r>
              <a:rPr dirty="0" sz="2200">
                <a:solidFill>
                  <a:srgbClr val="61207A"/>
                </a:solidFill>
                <a:latin typeface="Calibri"/>
                <a:cs typeface="Calibri"/>
              </a:rPr>
              <a:t>-</a:t>
            </a:r>
            <a:r>
              <a:rPr dirty="0" sz="2200" spc="-20">
                <a:solidFill>
                  <a:srgbClr val="61207A"/>
                </a:solidFill>
                <a:latin typeface="Calibri"/>
                <a:cs typeface="Calibri"/>
              </a:rPr>
              <a:t>2.7%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Interpreting</a:t>
            </a:r>
            <a:r>
              <a:rPr dirty="0" spc="-75"/>
              <a:t> </a:t>
            </a:r>
            <a:r>
              <a:rPr dirty="0"/>
              <a:t>Noninferiority</a:t>
            </a:r>
            <a:r>
              <a:rPr dirty="0" spc="-70"/>
              <a:t> </a:t>
            </a:r>
            <a:r>
              <a:rPr dirty="0" spc="-10"/>
              <a:t>Trials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33583" y="1642176"/>
            <a:ext cx="8277225" cy="2316480"/>
            <a:chOff x="433583" y="1642176"/>
            <a:chExt cx="8277225" cy="231648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346" y="1653875"/>
              <a:ext cx="8267307" cy="229717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38346" y="1653875"/>
              <a:ext cx="8267700" cy="2297430"/>
            </a:xfrm>
            <a:custGeom>
              <a:avLst/>
              <a:gdLst/>
              <a:ahLst/>
              <a:cxnLst/>
              <a:rect l="l" t="t" r="r" b="b"/>
              <a:pathLst>
                <a:path w="8267700" h="2297429">
                  <a:moveTo>
                    <a:pt x="0" y="0"/>
                  </a:moveTo>
                  <a:lnTo>
                    <a:pt x="8267307" y="0"/>
                  </a:lnTo>
                  <a:lnTo>
                    <a:pt x="8267307" y="2297173"/>
                  </a:lnTo>
                  <a:lnTo>
                    <a:pt x="0" y="2297173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396639" y="1651701"/>
              <a:ext cx="0" cy="2297430"/>
            </a:xfrm>
            <a:custGeom>
              <a:avLst/>
              <a:gdLst/>
              <a:ahLst/>
              <a:cxnLst/>
              <a:rect l="l" t="t" r="r" b="b"/>
              <a:pathLst>
                <a:path w="0" h="2297429">
                  <a:moveTo>
                    <a:pt x="0" y="229717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31692" y="1651701"/>
              <a:ext cx="0" cy="2297430"/>
            </a:xfrm>
            <a:custGeom>
              <a:avLst/>
              <a:gdLst/>
              <a:ahLst/>
              <a:cxnLst/>
              <a:rect l="l" t="t" r="r" b="b"/>
              <a:pathLst>
                <a:path w="0" h="2297429">
                  <a:moveTo>
                    <a:pt x="0" y="229717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61207A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070944" y="2012524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80025" y="1950979"/>
              <a:ext cx="122237" cy="122237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803796" y="2012524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23356" y="1950979"/>
              <a:ext cx="122237" cy="122237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0346" y="1894460"/>
              <a:ext cx="236126" cy="236127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3273037" y="2436078"/>
              <a:ext cx="474345" cy="0"/>
            </a:xfrm>
            <a:custGeom>
              <a:avLst/>
              <a:gdLst/>
              <a:ahLst/>
              <a:cxnLst/>
              <a:rect l="l" t="t" r="r" b="b"/>
              <a:pathLst>
                <a:path w="474345" h="0">
                  <a:moveTo>
                    <a:pt x="0" y="0"/>
                  </a:moveTo>
                  <a:lnTo>
                    <a:pt x="474247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91731" y="2374225"/>
              <a:ext cx="123031" cy="123031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2676053" y="2436078"/>
              <a:ext cx="473075" cy="0"/>
            </a:xfrm>
            <a:custGeom>
              <a:avLst/>
              <a:gdLst/>
              <a:ahLst/>
              <a:cxnLst/>
              <a:rect l="l" t="t" r="r" b="b"/>
              <a:pathLst>
                <a:path w="473075" h="0">
                  <a:moveTo>
                    <a:pt x="0" y="0"/>
                  </a:moveTo>
                  <a:lnTo>
                    <a:pt x="47303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09850" y="2374225"/>
              <a:ext cx="123031" cy="123031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92998" y="2318014"/>
              <a:ext cx="236127" cy="236127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2726139" y="2859632"/>
              <a:ext cx="474345" cy="0"/>
            </a:xfrm>
            <a:custGeom>
              <a:avLst/>
              <a:gdLst/>
              <a:ahLst/>
              <a:cxnLst/>
              <a:rect l="l" t="t" r="r" b="b"/>
              <a:pathLst>
                <a:path w="474344" h="0">
                  <a:moveTo>
                    <a:pt x="0" y="0"/>
                  </a:moveTo>
                  <a:lnTo>
                    <a:pt x="474247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44837" y="2797471"/>
              <a:ext cx="123031" cy="123031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2129155" y="2859632"/>
              <a:ext cx="473075" cy="0"/>
            </a:xfrm>
            <a:custGeom>
              <a:avLst/>
              <a:gdLst/>
              <a:ahLst/>
              <a:cxnLst/>
              <a:rect l="l" t="t" r="r" b="b"/>
              <a:pathLst>
                <a:path w="473075" h="0">
                  <a:moveTo>
                    <a:pt x="0" y="0"/>
                  </a:moveTo>
                  <a:lnTo>
                    <a:pt x="47303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62956" y="2797471"/>
              <a:ext cx="123031" cy="123031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46100" y="2741568"/>
              <a:ext cx="236126" cy="236127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3226451" y="3283186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4" name="object 2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435475" y="3221509"/>
              <a:ext cx="122237" cy="123031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1959303" y="3283186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878806" y="3221509"/>
              <a:ext cx="122237" cy="123031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05853" y="3165122"/>
              <a:ext cx="236126" cy="236126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1578039" y="3706741"/>
              <a:ext cx="474345" cy="0"/>
            </a:xfrm>
            <a:custGeom>
              <a:avLst/>
              <a:gdLst/>
              <a:ahLst/>
              <a:cxnLst/>
              <a:rect l="l" t="t" r="r" b="b"/>
              <a:pathLst>
                <a:path w="474344" h="0">
                  <a:moveTo>
                    <a:pt x="0" y="0"/>
                  </a:moveTo>
                  <a:lnTo>
                    <a:pt x="474247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96281" y="3644759"/>
              <a:ext cx="123031" cy="123031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981056" y="3706741"/>
              <a:ext cx="473075" cy="0"/>
            </a:xfrm>
            <a:custGeom>
              <a:avLst/>
              <a:gdLst/>
              <a:ahLst/>
              <a:cxnLst/>
              <a:rect l="l" t="t" r="r" b="b"/>
              <a:pathLst>
                <a:path w="473075" h="0">
                  <a:moveTo>
                    <a:pt x="0" y="0"/>
                  </a:moveTo>
                  <a:lnTo>
                    <a:pt x="473034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14400" y="3644759"/>
              <a:ext cx="123031" cy="123031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98001" y="3588678"/>
              <a:ext cx="236126" cy="236127"/>
            </a:xfrm>
            <a:prstGeom prst="rect">
              <a:avLst/>
            </a:prstGeom>
          </p:spPr>
        </p:pic>
      </p:grpSp>
      <p:sp>
        <p:nvSpPr>
          <p:cNvPr id="33" name="object 33" descr=""/>
          <p:cNvSpPr txBox="1"/>
          <p:nvPr/>
        </p:nvSpPr>
        <p:spPr>
          <a:xfrm>
            <a:off x="1011466" y="4058360"/>
            <a:ext cx="1128395" cy="40957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40360" marR="5080" indent="-328295">
              <a:lnSpc>
                <a:spcPts val="1340"/>
              </a:lnSpc>
              <a:spcBef>
                <a:spcPts val="425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New</a:t>
            </a:r>
            <a:r>
              <a:rPr dirty="0" sz="1400" spc="-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1207A"/>
                </a:solidFill>
                <a:latin typeface="Calibri"/>
                <a:cs typeface="Calibri"/>
              </a:rPr>
              <a:t>treatment </a:t>
            </a:r>
            <a:r>
              <a:rPr dirty="0" sz="1400" spc="-10">
                <a:solidFill>
                  <a:srgbClr val="61207A"/>
                </a:solidFill>
                <a:latin typeface="Calibri"/>
                <a:cs typeface="Calibri"/>
              </a:rPr>
              <a:t>better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2652826" y="4058360"/>
            <a:ext cx="1128395" cy="40957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46710" marR="5080" indent="-334645">
              <a:lnSpc>
                <a:spcPts val="1340"/>
              </a:lnSpc>
              <a:spcBef>
                <a:spcPts val="425"/>
              </a:spcBef>
            </a:pPr>
            <a:r>
              <a:rPr dirty="0" sz="1400">
                <a:solidFill>
                  <a:srgbClr val="61207A"/>
                </a:solidFill>
                <a:latin typeface="Calibri"/>
                <a:cs typeface="Calibri"/>
              </a:rPr>
              <a:t>New</a:t>
            </a:r>
            <a:r>
              <a:rPr dirty="0" sz="1400" spc="-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400" spc="-20">
                <a:solidFill>
                  <a:srgbClr val="61207A"/>
                </a:solidFill>
                <a:latin typeface="Calibri"/>
                <a:cs typeface="Calibri"/>
              </a:rPr>
              <a:t>treatment </a:t>
            </a:r>
            <a:r>
              <a:rPr dirty="0" sz="1400" spc="-10">
                <a:solidFill>
                  <a:srgbClr val="61207A"/>
                </a:solidFill>
                <a:latin typeface="Calibri"/>
                <a:cs typeface="Calibri"/>
              </a:rPr>
              <a:t>worse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35" name="object 35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980822" y="4113541"/>
            <a:ext cx="426148" cy="301798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92932" y="4113541"/>
            <a:ext cx="426148" cy="301798"/>
          </a:xfrm>
          <a:prstGeom prst="rect">
            <a:avLst/>
          </a:prstGeom>
        </p:spPr>
      </p:pic>
      <p:sp>
        <p:nvSpPr>
          <p:cNvPr id="37" name="object 37" descr=""/>
          <p:cNvSpPr txBox="1"/>
          <p:nvPr/>
        </p:nvSpPr>
        <p:spPr>
          <a:xfrm>
            <a:off x="3570607" y="934335"/>
            <a:ext cx="13284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9090" marR="5080" indent="-327025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Noninferiority margin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752821" y="1071496"/>
            <a:ext cx="12852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No</a:t>
            </a:r>
            <a:r>
              <a:rPr dirty="0" sz="1800" spc="-3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difference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782406" y="1700012"/>
            <a:ext cx="2661285" cy="2075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1430">
              <a:lnSpc>
                <a:spcPct val="149400"/>
              </a:lnSpc>
              <a:spcBef>
                <a:spcPts val="100"/>
              </a:spcBef>
            </a:pP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Inferior</a:t>
            </a:r>
            <a:r>
              <a:rPr dirty="0" sz="1800" spc="-50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and</a:t>
            </a:r>
            <a:r>
              <a:rPr dirty="0" sz="1800" spc="-50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not</a:t>
            </a:r>
            <a:r>
              <a:rPr dirty="0" sz="1800" spc="-5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 </a:t>
            </a: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Inferior</a:t>
            </a:r>
            <a:r>
              <a:rPr dirty="0" sz="1800" spc="-60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and</a:t>
            </a:r>
            <a:r>
              <a:rPr dirty="0" sz="1800" spc="-6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 Inconclusive</a:t>
            </a:r>
            <a:r>
              <a:rPr dirty="0" sz="1800" spc="-2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61207A"/>
                </a:solidFill>
                <a:latin typeface="Calibri"/>
                <a:cs typeface="Calibri"/>
              </a:rPr>
              <a:t>and</a:t>
            </a:r>
            <a:r>
              <a:rPr dirty="0" sz="1800" spc="-25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noninferior Inconclusive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dirty="0" sz="1800" spc="-10">
                <a:solidFill>
                  <a:srgbClr val="61207A"/>
                </a:solidFill>
                <a:latin typeface="Calibri"/>
                <a:cs typeface="Calibri"/>
              </a:rPr>
              <a:t>Superior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40" name="object 40" descr=""/>
          <p:cNvGrpSpPr/>
          <p:nvPr/>
        </p:nvGrpSpPr>
        <p:grpSpPr>
          <a:xfrm>
            <a:off x="1878806" y="3165122"/>
            <a:ext cx="2679065" cy="236220"/>
            <a:chOff x="1878806" y="3165122"/>
            <a:chExt cx="2679065" cy="236220"/>
          </a:xfrm>
        </p:grpSpPr>
        <p:sp>
          <p:nvSpPr>
            <p:cNvPr id="41" name="object 41" descr=""/>
            <p:cNvSpPr/>
            <p:nvPr/>
          </p:nvSpPr>
          <p:spPr>
            <a:xfrm>
              <a:off x="3226451" y="3283186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35475" y="3221509"/>
              <a:ext cx="122237" cy="123031"/>
            </a:xfrm>
            <a:prstGeom prst="rect">
              <a:avLst/>
            </a:prstGeom>
          </p:spPr>
        </p:pic>
        <p:sp>
          <p:nvSpPr>
            <p:cNvPr id="43" name="object 43" descr=""/>
            <p:cNvSpPr/>
            <p:nvPr/>
          </p:nvSpPr>
          <p:spPr>
            <a:xfrm>
              <a:off x="1959303" y="3283186"/>
              <a:ext cx="1278890" cy="0"/>
            </a:xfrm>
            <a:custGeom>
              <a:avLst/>
              <a:gdLst/>
              <a:ahLst/>
              <a:cxnLst/>
              <a:rect l="l" t="t" r="r" b="b"/>
              <a:pathLst>
                <a:path w="1278889" h="0">
                  <a:moveTo>
                    <a:pt x="0" y="0"/>
                  </a:moveTo>
                  <a:lnTo>
                    <a:pt x="1278403" y="0"/>
                  </a:lnTo>
                </a:path>
              </a:pathLst>
            </a:custGeom>
            <a:ln w="19050">
              <a:solidFill>
                <a:srgbClr val="61207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78806" y="3221509"/>
              <a:ext cx="122237" cy="123031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05853" y="3165122"/>
              <a:ext cx="236126" cy="236126"/>
            </a:xfrm>
            <a:prstGeom prst="rect">
              <a:avLst/>
            </a:prstGeom>
          </p:spPr>
        </p:pic>
      </p:grpSp>
      <p:sp>
        <p:nvSpPr>
          <p:cNvPr id="46" name="object 46" descr=""/>
          <p:cNvSpPr txBox="1"/>
          <p:nvPr/>
        </p:nvSpPr>
        <p:spPr>
          <a:xfrm>
            <a:off x="700859" y="3122495"/>
            <a:ext cx="88391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61207A"/>
                </a:solidFill>
                <a:latin typeface="Calibri"/>
                <a:cs typeface="Calibri"/>
              </a:rPr>
              <a:t>NOTION-</a:t>
            </a:r>
            <a:r>
              <a:rPr dirty="0" sz="1600" spc="-60" b="1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7350" marR="664845" indent="-342900">
              <a:lnSpc>
                <a:spcPct val="100000"/>
              </a:lnSpc>
              <a:spcBef>
                <a:spcPts val="100"/>
              </a:spcBef>
              <a:buClr>
                <a:srgbClr val="AF97BC"/>
              </a:buClr>
              <a:buSzPct val="102500"/>
              <a:buFont typeface="Arial"/>
              <a:buChar char="●"/>
              <a:tabLst>
                <a:tab pos="387985" algn="l"/>
              </a:tabLst>
            </a:pP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NOTION-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2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/>
              <a:t>did</a:t>
            </a:r>
            <a:r>
              <a:rPr dirty="0" spc="-25"/>
              <a:t> </a:t>
            </a:r>
            <a:r>
              <a:rPr dirty="0"/>
              <a:t>not</a:t>
            </a:r>
            <a:r>
              <a:rPr dirty="0" spc="-20"/>
              <a:t> demonstrate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 spc="-10"/>
              <a:t>noninferiority</a:t>
            </a:r>
            <a:r>
              <a:rPr dirty="0" spc="-15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 spc="-60"/>
              <a:t>TAVI</a:t>
            </a:r>
            <a:r>
              <a:rPr dirty="0" spc="-20"/>
              <a:t> </a:t>
            </a:r>
            <a:r>
              <a:rPr dirty="0" spc="-10"/>
              <a:t>compared</a:t>
            </a:r>
            <a:r>
              <a:rPr dirty="0" spc="-25"/>
              <a:t> to </a:t>
            </a:r>
            <a:r>
              <a:rPr dirty="0"/>
              <a:t>surgery</a:t>
            </a:r>
            <a:r>
              <a:rPr dirty="0" spc="-45"/>
              <a:t> </a:t>
            </a:r>
            <a:r>
              <a:rPr dirty="0"/>
              <a:t>for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45"/>
              <a:t> </a:t>
            </a:r>
            <a:r>
              <a:rPr dirty="0"/>
              <a:t>primary</a:t>
            </a:r>
            <a:r>
              <a:rPr dirty="0" spc="-45"/>
              <a:t> </a:t>
            </a:r>
            <a:r>
              <a:rPr dirty="0"/>
              <a:t>endpoint</a:t>
            </a:r>
            <a:r>
              <a:rPr dirty="0" spc="-50"/>
              <a:t> </a:t>
            </a:r>
            <a:r>
              <a:rPr dirty="0"/>
              <a:t>at</a:t>
            </a:r>
            <a:r>
              <a:rPr dirty="0" spc="-45"/>
              <a:t> </a:t>
            </a:r>
            <a:r>
              <a:rPr dirty="0"/>
              <a:t>1</a:t>
            </a:r>
            <a:r>
              <a:rPr dirty="0" spc="-45"/>
              <a:t> </a:t>
            </a:r>
            <a:r>
              <a:rPr dirty="0" spc="-10"/>
              <a:t>year.</a:t>
            </a:r>
          </a:p>
          <a:p>
            <a:pPr marL="387350" marR="58419" indent="-342900">
              <a:lnSpc>
                <a:spcPct val="100000"/>
              </a:lnSpc>
              <a:spcBef>
                <a:spcPts val="480"/>
              </a:spcBef>
              <a:buClr>
                <a:srgbClr val="AF97BC"/>
              </a:buClr>
              <a:buSzPct val="102500"/>
              <a:buFont typeface="Arial"/>
              <a:buChar char="●"/>
              <a:tabLst>
                <a:tab pos="387985" algn="l"/>
              </a:tabLst>
            </a:pPr>
            <a:r>
              <a:rPr dirty="0"/>
              <a:t>Due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50"/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fewer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events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than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anticipated</a:t>
            </a:r>
            <a:r>
              <a:rPr dirty="0" spc="-5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/>
              <a:t>in</a:t>
            </a:r>
            <a:r>
              <a:rPr dirty="0" spc="-40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surgery</a:t>
            </a:r>
            <a:r>
              <a:rPr dirty="0" spc="-40"/>
              <a:t> </a:t>
            </a:r>
            <a:r>
              <a:rPr dirty="0"/>
              <a:t>group,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40"/>
              <a:t> </a:t>
            </a:r>
            <a:r>
              <a:rPr dirty="0"/>
              <a:t>trial</a:t>
            </a:r>
            <a:r>
              <a:rPr dirty="0" spc="-45"/>
              <a:t> </a:t>
            </a:r>
            <a:r>
              <a:rPr dirty="0" spc="-20"/>
              <a:t>lost statistical</a:t>
            </a:r>
            <a:r>
              <a:rPr dirty="0" spc="-65"/>
              <a:t> </a:t>
            </a:r>
            <a:r>
              <a:rPr dirty="0" spc="-25"/>
              <a:t>power,</a:t>
            </a:r>
            <a:r>
              <a:rPr dirty="0" spc="-60"/>
              <a:t> </a:t>
            </a:r>
            <a:r>
              <a:rPr dirty="0"/>
              <a:t>resulting</a:t>
            </a:r>
            <a:r>
              <a:rPr dirty="0" spc="-60"/>
              <a:t> </a:t>
            </a:r>
            <a:r>
              <a:rPr dirty="0"/>
              <a:t>in</a:t>
            </a:r>
            <a:r>
              <a:rPr dirty="0" spc="-65"/>
              <a:t> </a:t>
            </a:r>
            <a:r>
              <a:rPr dirty="0"/>
              <a:t>widened</a:t>
            </a:r>
            <a:r>
              <a:rPr dirty="0" spc="-65"/>
              <a:t> </a:t>
            </a:r>
            <a:r>
              <a:rPr dirty="0"/>
              <a:t>confidence</a:t>
            </a:r>
            <a:r>
              <a:rPr dirty="0" spc="-60"/>
              <a:t> </a:t>
            </a:r>
            <a:r>
              <a:rPr dirty="0" spc="-10"/>
              <a:t>intervals</a:t>
            </a:r>
            <a:r>
              <a:rPr dirty="0" spc="-65"/>
              <a:t> </a:t>
            </a:r>
            <a:r>
              <a:rPr dirty="0"/>
              <a:t>that</a:t>
            </a:r>
            <a:r>
              <a:rPr dirty="0" spc="-65"/>
              <a:t> </a:t>
            </a:r>
            <a:r>
              <a:rPr dirty="0" spc="-10"/>
              <a:t>crossed</a:t>
            </a:r>
            <a:r>
              <a:rPr dirty="0" spc="-65"/>
              <a:t> </a:t>
            </a:r>
            <a:r>
              <a:rPr dirty="0" spc="-20"/>
              <a:t>both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 spc="-10"/>
              <a:t>noninferiority</a:t>
            </a:r>
            <a:r>
              <a:rPr dirty="0" spc="-20"/>
              <a:t> </a:t>
            </a:r>
            <a:r>
              <a:rPr dirty="0"/>
              <a:t>boundary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25"/>
              <a:t> </a:t>
            </a:r>
            <a:r>
              <a:rPr dirty="0"/>
              <a:t>the</a:t>
            </a:r>
            <a:r>
              <a:rPr dirty="0" spc="-20"/>
              <a:t> </a:t>
            </a:r>
            <a:r>
              <a:rPr dirty="0"/>
              <a:t>line</a:t>
            </a:r>
            <a:r>
              <a:rPr dirty="0" spc="-20"/>
              <a:t> </a:t>
            </a:r>
            <a:r>
              <a:rPr dirty="0"/>
              <a:t>of</a:t>
            </a:r>
            <a:r>
              <a:rPr dirty="0" spc="-25"/>
              <a:t> </a:t>
            </a:r>
            <a:r>
              <a:rPr dirty="0" spc="-10"/>
              <a:t>identity.</a:t>
            </a:r>
          </a:p>
          <a:p>
            <a:pPr marL="387350" marR="763270" indent="-342900">
              <a:lnSpc>
                <a:spcPct val="100000"/>
              </a:lnSpc>
              <a:spcBef>
                <a:spcPts val="480"/>
              </a:spcBef>
              <a:buClr>
                <a:srgbClr val="AF97BC"/>
              </a:buClr>
              <a:buSzPct val="102500"/>
              <a:buFont typeface="Arial"/>
              <a:buChar char="●"/>
              <a:tabLst>
                <a:tab pos="387985" algn="l"/>
              </a:tabLst>
            </a:pP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Subgroup</a:t>
            </a:r>
            <a:r>
              <a:rPr dirty="0" spc="-6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analyses</a:t>
            </a:r>
            <a:r>
              <a:rPr dirty="0"/>
              <a:t>,</a:t>
            </a:r>
            <a:r>
              <a:rPr dirty="0" spc="-55"/>
              <a:t> </a:t>
            </a:r>
            <a:r>
              <a:rPr dirty="0"/>
              <a:t>such</a:t>
            </a:r>
            <a:r>
              <a:rPr dirty="0" spc="-60"/>
              <a:t> </a:t>
            </a:r>
            <a:r>
              <a:rPr dirty="0"/>
              <a:t>as</a:t>
            </a:r>
            <a:r>
              <a:rPr dirty="0" spc="-60"/>
              <a:t> </a:t>
            </a:r>
            <a:r>
              <a:rPr dirty="0"/>
              <a:t>those</a:t>
            </a:r>
            <a:r>
              <a:rPr dirty="0" spc="-55"/>
              <a:t> </a:t>
            </a:r>
            <a:r>
              <a:rPr dirty="0" spc="-10"/>
              <a:t>examining</a:t>
            </a:r>
            <a:r>
              <a:rPr dirty="0" spc="-55"/>
              <a:t> </a:t>
            </a:r>
            <a:r>
              <a:rPr dirty="0"/>
              <a:t>bicuspid</a:t>
            </a:r>
            <a:r>
              <a:rPr dirty="0" spc="-60"/>
              <a:t> </a:t>
            </a:r>
            <a:r>
              <a:rPr dirty="0" spc="-10"/>
              <a:t>versus</a:t>
            </a:r>
            <a:r>
              <a:rPr dirty="0" spc="-60"/>
              <a:t> </a:t>
            </a:r>
            <a:r>
              <a:rPr dirty="0" spc="-10"/>
              <a:t>tricuspid anatomies,</a:t>
            </a:r>
            <a:r>
              <a:rPr dirty="0" spc="-55"/>
              <a:t> </a:t>
            </a:r>
            <a:r>
              <a:rPr dirty="0"/>
              <a:t>should</a:t>
            </a:r>
            <a:r>
              <a:rPr dirty="0" spc="-55"/>
              <a:t> </a:t>
            </a:r>
            <a:r>
              <a:rPr dirty="0"/>
              <a:t>be</a:t>
            </a:r>
            <a:r>
              <a:rPr dirty="0" spc="-50"/>
              <a:t> </a:t>
            </a:r>
            <a:r>
              <a:rPr dirty="0" spc="-20"/>
              <a:t>regarded</a:t>
            </a:r>
            <a:r>
              <a:rPr dirty="0" spc="-55"/>
              <a:t> </a:t>
            </a:r>
            <a:r>
              <a:rPr dirty="0"/>
              <a:t>as</a:t>
            </a:r>
            <a:r>
              <a:rPr dirty="0" spc="-60"/>
              <a:t> </a:t>
            </a:r>
            <a:r>
              <a:rPr dirty="0" spc="-10"/>
              <a:t>generating</a:t>
            </a:r>
            <a:r>
              <a:rPr dirty="0" spc="-50"/>
              <a:t> </a:t>
            </a:r>
            <a:r>
              <a:rPr dirty="0" spc="-10"/>
              <a:t>hypotheses</a:t>
            </a:r>
            <a:r>
              <a:rPr dirty="0" spc="-55"/>
              <a:t> </a:t>
            </a:r>
            <a:r>
              <a:rPr dirty="0"/>
              <a:t>rather</a:t>
            </a:r>
            <a:r>
              <a:rPr dirty="0" spc="-50"/>
              <a:t> </a:t>
            </a:r>
            <a:r>
              <a:rPr dirty="0" spc="-20"/>
              <a:t>than </a:t>
            </a:r>
            <a:r>
              <a:rPr dirty="0" spc="-10"/>
              <a:t>conclusive.</a:t>
            </a:r>
          </a:p>
          <a:p>
            <a:pPr marL="387350" marR="5080" indent="-342900">
              <a:lnSpc>
                <a:spcPct val="100000"/>
              </a:lnSpc>
              <a:spcBef>
                <a:spcPts val="480"/>
              </a:spcBef>
              <a:buClr>
                <a:srgbClr val="AF97BC"/>
              </a:buClr>
              <a:buSzPct val="102500"/>
              <a:buFont typeface="Arial"/>
              <a:buChar char="●"/>
              <a:tabLst>
                <a:tab pos="387985" algn="l"/>
              </a:tabLst>
            </a:pPr>
            <a:r>
              <a:rPr dirty="0" spc="-10"/>
              <a:t>NOTION-</a:t>
            </a:r>
            <a:r>
              <a:rPr dirty="0"/>
              <a:t>2</a:t>
            </a:r>
            <a:r>
              <a:rPr dirty="0" spc="-35"/>
              <a:t> </a:t>
            </a:r>
            <a:r>
              <a:rPr dirty="0" spc="-10"/>
              <a:t>remains</a:t>
            </a:r>
            <a:r>
              <a:rPr dirty="0" spc="-35"/>
              <a:t> </a:t>
            </a: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valuable</a:t>
            </a:r>
            <a:r>
              <a:rPr dirty="0" spc="-35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for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descriptive</a:t>
            </a:r>
            <a:r>
              <a:rPr dirty="0" spc="-4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 b="1">
                <a:solidFill>
                  <a:srgbClr val="61207A"/>
                </a:solidFill>
                <a:latin typeface="Calibri"/>
                <a:cs typeface="Calibri"/>
              </a:rPr>
              <a:t>purposes</a:t>
            </a:r>
            <a:r>
              <a:rPr dirty="0" spc="-10" b="1">
                <a:solidFill>
                  <a:srgbClr val="61207A"/>
                </a:solidFill>
                <a:latin typeface="Calibri"/>
                <a:cs typeface="Calibri"/>
              </a:rPr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 spc="-10"/>
              <a:t>inclusion</a:t>
            </a:r>
            <a:r>
              <a:rPr dirty="0" spc="-40"/>
              <a:t> </a:t>
            </a:r>
            <a:r>
              <a:rPr dirty="0"/>
              <a:t>in</a:t>
            </a:r>
            <a:r>
              <a:rPr dirty="0" spc="-35"/>
              <a:t> </a:t>
            </a:r>
            <a:r>
              <a:rPr dirty="0" spc="-10"/>
              <a:t>meta- analyses.</a:t>
            </a:r>
            <a:r>
              <a:rPr dirty="0" spc="-65"/>
              <a:t> </a:t>
            </a:r>
            <a:r>
              <a:rPr dirty="0"/>
              <a:t>Long-term</a:t>
            </a:r>
            <a:r>
              <a:rPr dirty="0" spc="-55"/>
              <a:t> </a:t>
            </a:r>
            <a:r>
              <a:rPr dirty="0" spc="-10"/>
              <a:t>results</a:t>
            </a:r>
            <a:r>
              <a:rPr dirty="0" spc="-65"/>
              <a:t> </a:t>
            </a:r>
            <a:r>
              <a:rPr dirty="0"/>
              <a:t>with</a:t>
            </a:r>
            <a:r>
              <a:rPr dirty="0" spc="-60"/>
              <a:t> </a:t>
            </a:r>
            <a:r>
              <a:rPr dirty="0" spc="-10"/>
              <a:t>increased</a:t>
            </a:r>
            <a:r>
              <a:rPr dirty="0" spc="-60"/>
              <a:t> </a:t>
            </a:r>
            <a:r>
              <a:rPr dirty="0"/>
              <a:t>event</a:t>
            </a:r>
            <a:r>
              <a:rPr dirty="0" spc="-60"/>
              <a:t> </a:t>
            </a:r>
            <a:r>
              <a:rPr dirty="0" spc="-10"/>
              <a:t>rates</a:t>
            </a:r>
            <a:r>
              <a:rPr dirty="0" spc="-65"/>
              <a:t> </a:t>
            </a:r>
            <a:r>
              <a:rPr dirty="0"/>
              <a:t>will</a:t>
            </a:r>
            <a:r>
              <a:rPr dirty="0" spc="-60"/>
              <a:t> </a:t>
            </a:r>
            <a:r>
              <a:rPr dirty="0"/>
              <a:t>provide</a:t>
            </a:r>
            <a:r>
              <a:rPr dirty="0" spc="-55"/>
              <a:t> </a:t>
            </a:r>
            <a:r>
              <a:rPr dirty="0" spc="-10"/>
              <a:t>additional insights</a:t>
            </a:r>
            <a:r>
              <a:rPr dirty="0" spc="-35"/>
              <a:t> </a:t>
            </a:r>
            <a:r>
              <a:rPr dirty="0"/>
              <a:t>on</a:t>
            </a:r>
            <a:r>
              <a:rPr dirty="0" spc="-35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 spc="-10"/>
              <a:t>comparison</a:t>
            </a:r>
            <a:r>
              <a:rPr dirty="0" spc="-35"/>
              <a:t>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60"/>
              <a:t>TAVI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35"/>
              <a:t> </a:t>
            </a:r>
            <a:r>
              <a:rPr dirty="0" spc="-10"/>
              <a:t>SAVR.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95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Key</a:t>
            </a:r>
            <a:r>
              <a:rPr dirty="0" spc="-75"/>
              <a:t> </a:t>
            </a:r>
            <a:r>
              <a:rPr dirty="0"/>
              <a:t>methodology</a:t>
            </a:r>
            <a:r>
              <a:rPr dirty="0" spc="-70"/>
              <a:t> </a:t>
            </a:r>
            <a:r>
              <a:rPr dirty="0" spc="-10"/>
              <a:t>insight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57081" y="2773525"/>
            <a:ext cx="1631314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 b="0">
                <a:latin typeface="Calibri Light"/>
                <a:cs typeface="Calibri Light"/>
              </a:rPr>
              <a:t>PCRonline.com</a:t>
            </a:r>
            <a:endParaRPr sz="21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Davide Capodanno</dc:creator>
  <dc:subject>Major Late-Breaking Trials from EuroPCR 2024</dc:subject>
  <dc:title>Short methodology insight</dc:title>
  <dcterms:created xsi:type="dcterms:W3CDTF">2024-05-15T15:03:30Z</dcterms:created>
  <dcterms:modified xsi:type="dcterms:W3CDTF">2024-05-15T15:03:30Z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2024-05-15T00:00:00Z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