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jpg" ContentType="image/jpg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CEE3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CEE3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838200" y="457200"/>
            <a:ext cx="7543800" cy="914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CEE3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565623" y="185663"/>
            <a:ext cx="3860350" cy="10002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CEE3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685800" y="381000"/>
            <a:ext cx="2057400" cy="367665"/>
          </a:xfrm>
          <a:custGeom>
            <a:avLst/>
            <a:gdLst/>
            <a:ahLst/>
            <a:cxnLst/>
            <a:rect l="l" t="t" r="r" b="b"/>
            <a:pathLst>
              <a:path w="2057400" h="367665">
                <a:moveTo>
                  <a:pt x="0" y="367401"/>
                </a:moveTo>
                <a:lnTo>
                  <a:pt x="2057400" y="367401"/>
                </a:lnTo>
                <a:lnTo>
                  <a:pt x="2057400" y="0"/>
                </a:lnTo>
                <a:lnTo>
                  <a:pt x="0" y="0"/>
                </a:lnTo>
                <a:lnTo>
                  <a:pt x="0" y="367401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2743200" y="381000"/>
            <a:ext cx="6096000" cy="367665"/>
          </a:xfrm>
          <a:custGeom>
            <a:avLst/>
            <a:gdLst/>
            <a:ahLst/>
            <a:cxnLst/>
            <a:rect l="l" t="t" r="r" b="b"/>
            <a:pathLst>
              <a:path w="6096000" h="367665">
                <a:moveTo>
                  <a:pt x="0" y="367401"/>
                </a:moveTo>
                <a:lnTo>
                  <a:pt x="6096000" y="367401"/>
                </a:lnTo>
                <a:lnTo>
                  <a:pt x="6096000" y="0"/>
                </a:lnTo>
                <a:lnTo>
                  <a:pt x="0" y="0"/>
                </a:lnTo>
                <a:lnTo>
                  <a:pt x="0" y="367401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685800" y="748401"/>
            <a:ext cx="2057400" cy="572770"/>
          </a:xfrm>
          <a:custGeom>
            <a:avLst/>
            <a:gdLst/>
            <a:ahLst/>
            <a:cxnLst/>
            <a:rect l="l" t="t" r="r" b="b"/>
            <a:pathLst>
              <a:path w="2057400" h="572769">
                <a:moveTo>
                  <a:pt x="0" y="572199"/>
                </a:moveTo>
                <a:lnTo>
                  <a:pt x="2057400" y="572199"/>
                </a:lnTo>
                <a:lnTo>
                  <a:pt x="2057400" y="0"/>
                </a:lnTo>
                <a:lnTo>
                  <a:pt x="0" y="0"/>
                </a:lnTo>
                <a:lnTo>
                  <a:pt x="0" y="572199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2743200" y="748401"/>
            <a:ext cx="1822450" cy="572770"/>
          </a:xfrm>
          <a:custGeom>
            <a:avLst/>
            <a:gdLst/>
            <a:ahLst/>
            <a:cxnLst/>
            <a:rect l="l" t="t" r="r" b="b"/>
            <a:pathLst>
              <a:path w="1822450" h="572769">
                <a:moveTo>
                  <a:pt x="0" y="572199"/>
                </a:moveTo>
                <a:lnTo>
                  <a:pt x="1822095" y="572199"/>
                </a:lnTo>
                <a:lnTo>
                  <a:pt x="1822095" y="0"/>
                </a:lnTo>
                <a:lnTo>
                  <a:pt x="0" y="0"/>
                </a:lnTo>
                <a:lnTo>
                  <a:pt x="0" y="572199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4565295" y="748401"/>
            <a:ext cx="2137410" cy="572770"/>
          </a:xfrm>
          <a:custGeom>
            <a:avLst/>
            <a:gdLst/>
            <a:ahLst/>
            <a:cxnLst/>
            <a:rect l="l" t="t" r="r" b="b"/>
            <a:pathLst>
              <a:path w="2137409" h="572769">
                <a:moveTo>
                  <a:pt x="0" y="572199"/>
                </a:moveTo>
                <a:lnTo>
                  <a:pt x="2136951" y="572199"/>
                </a:lnTo>
                <a:lnTo>
                  <a:pt x="2136951" y="0"/>
                </a:lnTo>
                <a:lnTo>
                  <a:pt x="0" y="0"/>
                </a:lnTo>
                <a:lnTo>
                  <a:pt x="0" y="572199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6702247" y="748401"/>
            <a:ext cx="2137410" cy="572770"/>
          </a:xfrm>
          <a:custGeom>
            <a:avLst/>
            <a:gdLst/>
            <a:ahLst/>
            <a:cxnLst/>
            <a:rect l="l" t="t" r="r" b="b"/>
            <a:pathLst>
              <a:path w="2137409" h="572769">
                <a:moveTo>
                  <a:pt x="0" y="572199"/>
                </a:moveTo>
                <a:lnTo>
                  <a:pt x="2136951" y="572199"/>
                </a:lnTo>
                <a:lnTo>
                  <a:pt x="2136951" y="0"/>
                </a:lnTo>
                <a:lnTo>
                  <a:pt x="0" y="0"/>
                </a:lnTo>
                <a:lnTo>
                  <a:pt x="0" y="572199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685800" y="1320600"/>
            <a:ext cx="2057400" cy="367665"/>
          </a:xfrm>
          <a:custGeom>
            <a:avLst/>
            <a:gdLst/>
            <a:ahLst/>
            <a:cxnLst/>
            <a:rect l="l" t="t" r="r" b="b"/>
            <a:pathLst>
              <a:path w="2057400" h="367664">
                <a:moveTo>
                  <a:pt x="0" y="367401"/>
                </a:moveTo>
                <a:lnTo>
                  <a:pt x="2057400" y="367401"/>
                </a:lnTo>
                <a:lnTo>
                  <a:pt x="2057400" y="0"/>
                </a:lnTo>
                <a:lnTo>
                  <a:pt x="0" y="0"/>
                </a:lnTo>
                <a:lnTo>
                  <a:pt x="0" y="367401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685800" y="1688002"/>
            <a:ext cx="2057400" cy="367665"/>
          </a:xfrm>
          <a:custGeom>
            <a:avLst/>
            <a:gdLst/>
            <a:ahLst/>
            <a:cxnLst/>
            <a:rect l="l" t="t" r="r" b="b"/>
            <a:pathLst>
              <a:path w="2057400" h="367664">
                <a:moveTo>
                  <a:pt x="0" y="367401"/>
                </a:moveTo>
                <a:lnTo>
                  <a:pt x="2057400" y="367401"/>
                </a:lnTo>
                <a:lnTo>
                  <a:pt x="2057400" y="0"/>
                </a:lnTo>
                <a:lnTo>
                  <a:pt x="0" y="0"/>
                </a:lnTo>
                <a:lnTo>
                  <a:pt x="0" y="367401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685800" y="2055404"/>
            <a:ext cx="2057400" cy="367665"/>
          </a:xfrm>
          <a:custGeom>
            <a:avLst/>
            <a:gdLst/>
            <a:ahLst/>
            <a:cxnLst/>
            <a:rect l="l" t="t" r="r" b="b"/>
            <a:pathLst>
              <a:path w="2057400" h="367664">
                <a:moveTo>
                  <a:pt x="0" y="367401"/>
                </a:moveTo>
                <a:lnTo>
                  <a:pt x="2057400" y="367401"/>
                </a:lnTo>
                <a:lnTo>
                  <a:pt x="2057400" y="0"/>
                </a:lnTo>
                <a:lnTo>
                  <a:pt x="0" y="0"/>
                </a:lnTo>
                <a:lnTo>
                  <a:pt x="0" y="367401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685800" y="2422807"/>
            <a:ext cx="2057400" cy="367665"/>
          </a:xfrm>
          <a:custGeom>
            <a:avLst/>
            <a:gdLst/>
            <a:ahLst/>
            <a:cxnLst/>
            <a:rect l="l" t="t" r="r" b="b"/>
            <a:pathLst>
              <a:path w="2057400" h="367664">
                <a:moveTo>
                  <a:pt x="0" y="367401"/>
                </a:moveTo>
                <a:lnTo>
                  <a:pt x="2057400" y="367401"/>
                </a:lnTo>
                <a:lnTo>
                  <a:pt x="2057400" y="0"/>
                </a:lnTo>
                <a:lnTo>
                  <a:pt x="0" y="0"/>
                </a:lnTo>
                <a:lnTo>
                  <a:pt x="0" y="367401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685800" y="2790208"/>
            <a:ext cx="2057400" cy="509270"/>
          </a:xfrm>
          <a:custGeom>
            <a:avLst/>
            <a:gdLst/>
            <a:ahLst/>
            <a:cxnLst/>
            <a:rect l="l" t="t" r="r" b="b"/>
            <a:pathLst>
              <a:path w="2057400" h="509270">
                <a:moveTo>
                  <a:pt x="0" y="508699"/>
                </a:moveTo>
                <a:lnTo>
                  <a:pt x="2057400" y="508699"/>
                </a:lnTo>
                <a:lnTo>
                  <a:pt x="2057400" y="0"/>
                </a:lnTo>
                <a:lnTo>
                  <a:pt x="0" y="0"/>
                </a:lnTo>
                <a:lnTo>
                  <a:pt x="0" y="508699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685800" y="3298908"/>
            <a:ext cx="2057400" cy="509270"/>
          </a:xfrm>
          <a:custGeom>
            <a:avLst/>
            <a:gdLst/>
            <a:ahLst/>
            <a:cxnLst/>
            <a:rect l="l" t="t" r="r" b="b"/>
            <a:pathLst>
              <a:path w="2057400" h="509270">
                <a:moveTo>
                  <a:pt x="0" y="508699"/>
                </a:moveTo>
                <a:lnTo>
                  <a:pt x="2057400" y="508699"/>
                </a:lnTo>
                <a:lnTo>
                  <a:pt x="2057400" y="0"/>
                </a:lnTo>
                <a:lnTo>
                  <a:pt x="0" y="0"/>
                </a:lnTo>
                <a:lnTo>
                  <a:pt x="0" y="508699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685800" y="3807606"/>
            <a:ext cx="2057400" cy="509270"/>
          </a:xfrm>
          <a:custGeom>
            <a:avLst/>
            <a:gdLst/>
            <a:ahLst/>
            <a:cxnLst/>
            <a:rect l="l" t="t" r="r" b="b"/>
            <a:pathLst>
              <a:path w="2057400" h="509270">
                <a:moveTo>
                  <a:pt x="0" y="508699"/>
                </a:moveTo>
                <a:lnTo>
                  <a:pt x="2057400" y="508699"/>
                </a:lnTo>
                <a:lnTo>
                  <a:pt x="2057400" y="0"/>
                </a:lnTo>
                <a:lnTo>
                  <a:pt x="0" y="0"/>
                </a:lnTo>
                <a:lnTo>
                  <a:pt x="0" y="508699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685800" y="4316305"/>
            <a:ext cx="2057400" cy="509270"/>
          </a:xfrm>
          <a:custGeom>
            <a:avLst/>
            <a:gdLst/>
            <a:ahLst/>
            <a:cxnLst/>
            <a:rect l="l" t="t" r="r" b="b"/>
            <a:pathLst>
              <a:path w="2057400" h="509270">
                <a:moveTo>
                  <a:pt x="0" y="508699"/>
                </a:moveTo>
                <a:lnTo>
                  <a:pt x="2057400" y="508699"/>
                </a:lnTo>
                <a:lnTo>
                  <a:pt x="2057400" y="0"/>
                </a:lnTo>
                <a:lnTo>
                  <a:pt x="0" y="0"/>
                </a:lnTo>
                <a:lnTo>
                  <a:pt x="0" y="508699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685800" y="4825004"/>
            <a:ext cx="2057400" cy="367665"/>
          </a:xfrm>
          <a:custGeom>
            <a:avLst/>
            <a:gdLst/>
            <a:ahLst/>
            <a:cxnLst/>
            <a:rect l="l" t="t" r="r" b="b"/>
            <a:pathLst>
              <a:path w="2057400" h="367664">
                <a:moveTo>
                  <a:pt x="0" y="367401"/>
                </a:moveTo>
                <a:lnTo>
                  <a:pt x="2057400" y="367401"/>
                </a:lnTo>
                <a:lnTo>
                  <a:pt x="2057400" y="0"/>
                </a:lnTo>
                <a:lnTo>
                  <a:pt x="0" y="0"/>
                </a:lnTo>
                <a:lnTo>
                  <a:pt x="0" y="367401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685800" y="5192406"/>
            <a:ext cx="2057400" cy="574040"/>
          </a:xfrm>
          <a:custGeom>
            <a:avLst/>
            <a:gdLst/>
            <a:ahLst/>
            <a:cxnLst/>
            <a:rect l="l" t="t" r="r" b="b"/>
            <a:pathLst>
              <a:path w="2057400" h="574039">
                <a:moveTo>
                  <a:pt x="0" y="573977"/>
                </a:moveTo>
                <a:lnTo>
                  <a:pt x="2057400" y="573977"/>
                </a:lnTo>
                <a:lnTo>
                  <a:pt x="2057400" y="0"/>
                </a:lnTo>
                <a:lnTo>
                  <a:pt x="0" y="0"/>
                </a:lnTo>
                <a:lnTo>
                  <a:pt x="0" y="573977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685800" y="5766383"/>
            <a:ext cx="2057400" cy="769620"/>
          </a:xfrm>
          <a:custGeom>
            <a:avLst/>
            <a:gdLst/>
            <a:ahLst/>
            <a:cxnLst/>
            <a:rect l="l" t="t" r="r" b="b"/>
            <a:pathLst>
              <a:path w="2057400" h="769620">
                <a:moveTo>
                  <a:pt x="0" y="769619"/>
                </a:moveTo>
                <a:lnTo>
                  <a:pt x="2057400" y="769619"/>
                </a:lnTo>
                <a:lnTo>
                  <a:pt x="2057400" y="0"/>
                </a:lnTo>
                <a:lnTo>
                  <a:pt x="0" y="0"/>
                </a:lnTo>
                <a:lnTo>
                  <a:pt x="0" y="769619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81125" y="699515"/>
            <a:ext cx="6381750" cy="14884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FCEE3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4540" y="1141475"/>
            <a:ext cx="7578725" cy="1689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FCEE3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400" y="152399"/>
            <a:ext cx="8001000" cy="2667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33400" y="152400"/>
            <a:ext cx="8001000" cy="2667000"/>
          </a:xfrm>
          <a:custGeom>
            <a:avLst/>
            <a:gdLst/>
            <a:ahLst/>
            <a:cxnLst/>
            <a:rect l="l" t="t" r="r" b="b"/>
            <a:pathLst>
              <a:path w="8001000" h="2667000">
                <a:moveTo>
                  <a:pt x="0" y="0"/>
                </a:moveTo>
                <a:lnTo>
                  <a:pt x="8001000" y="0"/>
                </a:lnTo>
                <a:lnTo>
                  <a:pt x="8001000" y="2667000"/>
                </a:lnTo>
                <a:lnTo>
                  <a:pt x="0" y="266700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81000" y="3276600"/>
            <a:ext cx="8229600" cy="3200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81000" y="3276600"/>
            <a:ext cx="8229600" cy="3200400"/>
          </a:xfrm>
          <a:custGeom>
            <a:avLst/>
            <a:gdLst/>
            <a:ahLst/>
            <a:cxnLst/>
            <a:rect l="l" t="t" r="r" b="b"/>
            <a:pathLst>
              <a:path w="8229600" h="3200400">
                <a:moveTo>
                  <a:pt x="0" y="0"/>
                </a:moveTo>
                <a:lnTo>
                  <a:pt x="8229600" y="0"/>
                </a:lnTo>
                <a:lnTo>
                  <a:pt x="8229600" y="3200400"/>
                </a:lnTo>
                <a:lnTo>
                  <a:pt x="0" y="320040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39762" y="3598570"/>
            <a:ext cx="7713345" cy="2473960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algn="ctr" marL="12065" marR="5080">
              <a:lnSpc>
                <a:spcPct val="106200"/>
              </a:lnSpc>
              <a:spcBef>
                <a:spcPts val="430"/>
              </a:spcBef>
              <a:tabLst>
                <a:tab pos="1957705" algn="l"/>
              </a:tabLst>
            </a:pPr>
            <a:r>
              <a:rPr dirty="0" sz="2000" spc="-5" b="1">
                <a:solidFill>
                  <a:srgbClr val="FCEE34"/>
                </a:solidFill>
                <a:latin typeface="Arial"/>
                <a:cs typeface="Arial"/>
              </a:rPr>
              <a:t>Francis Kim </a:t>
            </a:r>
            <a:r>
              <a:rPr dirty="0" sz="2000" b="1">
                <a:solidFill>
                  <a:srgbClr val="FCEE34"/>
                </a:solidFill>
                <a:latin typeface="Arial"/>
                <a:cs typeface="Arial"/>
              </a:rPr>
              <a:t>MD, </a:t>
            </a:r>
            <a:r>
              <a:rPr dirty="0" sz="2000" spc="-5" b="1">
                <a:solidFill>
                  <a:srgbClr val="FCEE34"/>
                </a:solidFill>
                <a:latin typeface="Arial"/>
                <a:cs typeface="Arial"/>
              </a:rPr>
              <a:t>Charles Maynard </a:t>
            </a:r>
            <a:r>
              <a:rPr dirty="0" sz="2000" b="1">
                <a:solidFill>
                  <a:srgbClr val="FCEE34"/>
                </a:solidFill>
                <a:latin typeface="Arial"/>
                <a:cs typeface="Arial"/>
              </a:rPr>
              <a:t>PhD</a:t>
            </a:r>
            <a:r>
              <a:rPr dirty="0" sz="2400" b="1">
                <a:solidFill>
                  <a:srgbClr val="FCEE34"/>
                </a:solidFill>
                <a:latin typeface="Arial"/>
                <a:cs typeface="Arial"/>
              </a:rPr>
              <a:t>, </a:t>
            </a:r>
            <a:r>
              <a:rPr dirty="0" sz="2000" spc="-5" b="1">
                <a:solidFill>
                  <a:srgbClr val="FCEE34"/>
                </a:solidFill>
                <a:latin typeface="Arial"/>
                <a:cs typeface="Arial"/>
              </a:rPr>
              <a:t>Cameron Dezfulian </a:t>
            </a:r>
            <a:r>
              <a:rPr dirty="0" sz="2000" b="1">
                <a:solidFill>
                  <a:srgbClr val="FCEE34"/>
                </a:solidFill>
                <a:latin typeface="Arial"/>
                <a:cs typeface="Arial"/>
              </a:rPr>
              <a:t>MD,  </a:t>
            </a:r>
            <a:r>
              <a:rPr dirty="0" sz="2000" spc="-5" b="1">
                <a:solidFill>
                  <a:srgbClr val="FCEE34"/>
                </a:solidFill>
                <a:latin typeface="Arial"/>
                <a:cs typeface="Arial"/>
              </a:rPr>
              <a:t>Michael Sayre </a:t>
            </a:r>
            <a:r>
              <a:rPr dirty="0" sz="2000" b="1">
                <a:solidFill>
                  <a:srgbClr val="FCEE34"/>
                </a:solidFill>
                <a:latin typeface="Arial"/>
                <a:cs typeface="Arial"/>
              </a:rPr>
              <a:t>MD, </a:t>
            </a:r>
            <a:r>
              <a:rPr dirty="0" sz="2000" spc="-5" b="1">
                <a:solidFill>
                  <a:srgbClr val="FCEE34"/>
                </a:solidFill>
                <a:latin typeface="Arial"/>
                <a:cs typeface="Arial"/>
              </a:rPr>
              <a:t>Peter Kudenchuk </a:t>
            </a:r>
            <a:r>
              <a:rPr dirty="0" sz="2000" b="1">
                <a:solidFill>
                  <a:srgbClr val="FCEE34"/>
                </a:solidFill>
                <a:latin typeface="Arial"/>
                <a:cs typeface="Arial"/>
              </a:rPr>
              <a:t>MD, </a:t>
            </a:r>
            <a:r>
              <a:rPr dirty="0" sz="2000" spc="-5" b="1">
                <a:solidFill>
                  <a:srgbClr val="FCEE34"/>
                </a:solidFill>
                <a:latin typeface="Arial"/>
                <a:cs typeface="Arial"/>
              </a:rPr>
              <a:t>Thomas </a:t>
            </a:r>
            <a:r>
              <a:rPr dirty="0" sz="2000" b="1">
                <a:solidFill>
                  <a:srgbClr val="FCEE34"/>
                </a:solidFill>
                <a:latin typeface="Arial"/>
                <a:cs typeface="Arial"/>
              </a:rPr>
              <a:t>Rea MD,  </a:t>
            </a:r>
            <a:r>
              <a:rPr dirty="0" sz="2000" spc="-5" b="1">
                <a:solidFill>
                  <a:srgbClr val="FCEE34"/>
                </a:solidFill>
                <a:latin typeface="Arial"/>
                <a:cs typeface="Arial"/>
              </a:rPr>
              <a:t>Deborah Sampson </a:t>
            </a:r>
            <a:r>
              <a:rPr dirty="0" sz="2000" b="1">
                <a:solidFill>
                  <a:srgbClr val="FCEE34"/>
                </a:solidFill>
                <a:latin typeface="Arial"/>
                <a:cs typeface="Arial"/>
              </a:rPr>
              <a:t>RN, </a:t>
            </a:r>
            <a:r>
              <a:rPr dirty="0" sz="2000" spc="-5" b="1">
                <a:solidFill>
                  <a:srgbClr val="FCEE34"/>
                </a:solidFill>
                <a:latin typeface="Arial"/>
                <a:cs typeface="Arial"/>
              </a:rPr>
              <a:t>Michele Olsufka </a:t>
            </a:r>
            <a:r>
              <a:rPr dirty="0" sz="2000" b="1">
                <a:solidFill>
                  <a:srgbClr val="FCEE34"/>
                </a:solidFill>
                <a:latin typeface="Arial"/>
                <a:cs typeface="Arial"/>
              </a:rPr>
              <a:t>RN, </a:t>
            </a:r>
            <a:r>
              <a:rPr dirty="0" sz="2000" spc="-5" b="1">
                <a:solidFill>
                  <a:srgbClr val="FCEE34"/>
                </a:solidFill>
                <a:latin typeface="Arial"/>
                <a:cs typeface="Arial"/>
              </a:rPr>
              <a:t>Susanne May </a:t>
            </a:r>
            <a:r>
              <a:rPr dirty="0" sz="2000" b="1">
                <a:solidFill>
                  <a:srgbClr val="FCEE34"/>
                </a:solidFill>
                <a:latin typeface="Arial"/>
                <a:cs typeface="Arial"/>
              </a:rPr>
              <a:t>PhD,  </a:t>
            </a:r>
            <a:r>
              <a:rPr dirty="0" sz="2000" spc="-5" b="1">
                <a:solidFill>
                  <a:srgbClr val="FCEE34"/>
                </a:solidFill>
                <a:latin typeface="Arial"/>
                <a:cs typeface="Arial"/>
              </a:rPr>
              <a:t>Graham Nichol	MD</a:t>
            </a:r>
            <a:r>
              <a:rPr dirty="0" sz="2000" b="1">
                <a:solidFill>
                  <a:srgbClr val="FCEE34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FCEE34"/>
                </a:solidFill>
                <a:latin typeface="Arial"/>
                <a:cs typeface="Arial"/>
              </a:rPr>
              <a:t>MPH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50">
              <a:latin typeface="Arial"/>
              <a:cs typeface="Arial"/>
            </a:endParaRPr>
          </a:p>
          <a:p>
            <a:pPr algn="ctr" marL="2025650" marR="2019935">
              <a:lnSpc>
                <a:spcPct val="100800"/>
              </a:lnSpc>
            </a:pPr>
            <a:r>
              <a:rPr dirty="0" sz="2400" spc="-5" b="1">
                <a:solidFill>
                  <a:srgbClr val="FCEE34"/>
                </a:solidFill>
                <a:latin typeface="Arial"/>
                <a:cs typeface="Arial"/>
              </a:rPr>
              <a:t>University of</a:t>
            </a:r>
            <a:r>
              <a:rPr dirty="0" sz="2400" spc="-40" b="1">
                <a:solidFill>
                  <a:srgbClr val="FCEE34"/>
                </a:solidFill>
                <a:latin typeface="Arial"/>
                <a:cs typeface="Arial"/>
              </a:rPr>
              <a:t> </a:t>
            </a:r>
            <a:r>
              <a:rPr dirty="0" sz="2400" spc="-15" b="1">
                <a:solidFill>
                  <a:srgbClr val="FCEE34"/>
                </a:solidFill>
                <a:latin typeface="Arial"/>
                <a:cs typeface="Arial"/>
              </a:rPr>
              <a:t>Washington  </a:t>
            </a:r>
            <a:r>
              <a:rPr dirty="0" sz="2400" spc="-5" b="1">
                <a:solidFill>
                  <a:srgbClr val="FCEE34"/>
                </a:solidFill>
                <a:latin typeface="Arial"/>
                <a:cs typeface="Arial"/>
              </a:rPr>
              <a:t>Seattle,</a:t>
            </a:r>
            <a:r>
              <a:rPr dirty="0" sz="2400" spc="-25" b="1">
                <a:solidFill>
                  <a:srgbClr val="FCEE34"/>
                </a:solidFill>
                <a:latin typeface="Arial"/>
                <a:cs typeface="Arial"/>
              </a:rPr>
              <a:t> </a:t>
            </a:r>
            <a:r>
              <a:rPr dirty="0" sz="2400" spc="-70" b="1">
                <a:solidFill>
                  <a:srgbClr val="FCEE34"/>
                </a:solidFill>
                <a:latin typeface="Arial"/>
                <a:cs typeface="Arial"/>
              </a:rPr>
              <a:t>WA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9525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Randomized Clinical Trial of Pre-  hospital Sodium Nitrite in</a:t>
            </a:r>
            <a:r>
              <a:rPr dirty="0" spc="-80"/>
              <a:t> </a:t>
            </a:r>
            <a:r>
              <a:rPr dirty="0" spc="-5"/>
              <a:t>Out-of  Hospital Cardiac Arrest</a:t>
            </a:r>
            <a:r>
              <a:rPr dirty="0" spc="-45"/>
              <a:t> </a:t>
            </a:r>
            <a:r>
              <a:rPr dirty="0" spc="-5"/>
              <a:t>Patients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00" y="50800"/>
            <a:ext cx="7162800" cy="914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4400" y="50800"/>
            <a:ext cx="7162800" cy="914400"/>
          </a:xfrm>
          <a:prstGeom prst="rect"/>
          <a:ln w="50800">
            <a:solidFill>
              <a:srgbClr val="000000"/>
            </a:solidFill>
          </a:ln>
        </p:spPr>
        <p:txBody>
          <a:bodyPr wrap="square" lIns="0" tIns="20066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580"/>
              </a:spcBef>
            </a:pPr>
            <a:r>
              <a:rPr dirty="0" spc="-5"/>
              <a:t>Safety </a:t>
            </a:r>
            <a:r>
              <a:rPr dirty="0"/>
              <a:t>- ED </a:t>
            </a:r>
            <a:r>
              <a:rPr dirty="0" spc="-5"/>
              <a:t>and</a:t>
            </a:r>
            <a:r>
              <a:rPr dirty="0" spc="-40"/>
              <a:t> </a:t>
            </a:r>
            <a:r>
              <a:rPr dirty="0" spc="-10"/>
              <a:t>hospital</a:t>
            </a:r>
          </a:p>
        </p:txBody>
      </p:sp>
      <p:sp>
        <p:nvSpPr>
          <p:cNvPr id="4" name="object 4"/>
          <p:cNvSpPr/>
          <p:nvPr/>
        </p:nvSpPr>
        <p:spPr>
          <a:xfrm>
            <a:off x="533400" y="1143000"/>
            <a:ext cx="2000250" cy="437515"/>
          </a:xfrm>
          <a:custGeom>
            <a:avLst/>
            <a:gdLst/>
            <a:ahLst/>
            <a:cxnLst/>
            <a:rect l="l" t="t" r="r" b="b"/>
            <a:pathLst>
              <a:path w="2000250" h="437515">
                <a:moveTo>
                  <a:pt x="0" y="437138"/>
                </a:moveTo>
                <a:lnTo>
                  <a:pt x="2000250" y="437138"/>
                </a:lnTo>
                <a:lnTo>
                  <a:pt x="2000250" y="0"/>
                </a:lnTo>
                <a:lnTo>
                  <a:pt x="0" y="0"/>
                </a:lnTo>
                <a:lnTo>
                  <a:pt x="0" y="437138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533650" y="1143000"/>
            <a:ext cx="6000750" cy="437515"/>
          </a:xfrm>
          <a:custGeom>
            <a:avLst/>
            <a:gdLst/>
            <a:ahLst/>
            <a:cxnLst/>
            <a:rect l="l" t="t" r="r" b="b"/>
            <a:pathLst>
              <a:path w="6000750" h="437515">
                <a:moveTo>
                  <a:pt x="0" y="437138"/>
                </a:moveTo>
                <a:lnTo>
                  <a:pt x="6000750" y="437138"/>
                </a:lnTo>
                <a:lnTo>
                  <a:pt x="6000750" y="0"/>
                </a:lnTo>
                <a:lnTo>
                  <a:pt x="0" y="0"/>
                </a:lnTo>
                <a:lnTo>
                  <a:pt x="0" y="437138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33400" y="1580139"/>
            <a:ext cx="2000250" cy="628650"/>
          </a:xfrm>
          <a:custGeom>
            <a:avLst/>
            <a:gdLst/>
            <a:ahLst/>
            <a:cxnLst/>
            <a:rect l="l" t="t" r="r" b="b"/>
            <a:pathLst>
              <a:path w="2000250" h="628650">
                <a:moveTo>
                  <a:pt x="0" y="628523"/>
                </a:moveTo>
                <a:lnTo>
                  <a:pt x="2000250" y="628523"/>
                </a:lnTo>
                <a:lnTo>
                  <a:pt x="2000250" y="0"/>
                </a:lnTo>
                <a:lnTo>
                  <a:pt x="0" y="0"/>
                </a:lnTo>
                <a:lnTo>
                  <a:pt x="0" y="628523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533650" y="1580139"/>
            <a:ext cx="2000250" cy="628650"/>
          </a:xfrm>
          <a:custGeom>
            <a:avLst/>
            <a:gdLst/>
            <a:ahLst/>
            <a:cxnLst/>
            <a:rect l="l" t="t" r="r" b="b"/>
            <a:pathLst>
              <a:path w="2000250" h="628650">
                <a:moveTo>
                  <a:pt x="0" y="628523"/>
                </a:moveTo>
                <a:lnTo>
                  <a:pt x="2000250" y="628523"/>
                </a:lnTo>
                <a:lnTo>
                  <a:pt x="2000250" y="0"/>
                </a:lnTo>
                <a:lnTo>
                  <a:pt x="0" y="0"/>
                </a:lnTo>
                <a:lnTo>
                  <a:pt x="0" y="628523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33900" y="1580139"/>
            <a:ext cx="2000250" cy="628650"/>
          </a:xfrm>
          <a:custGeom>
            <a:avLst/>
            <a:gdLst/>
            <a:ahLst/>
            <a:cxnLst/>
            <a:rect l="l" t="t" r="r" b="b"/>
            <a:pathLst>
              <a:path w="2000250" h="628650">
                <a:moveTo>
                  <a:pt x="0" y="628523"/>
                </a:moveTo>
                <a:lnTo>
                  <a:pt x="2000250" y="628523"/>
                </a:lnTo>
                <a:lnTo>
                  <a:pt x="2000250" y="0"/>
                </a:lnTo>
                <a:lnTo>
                  <a:pt x="0" y="0"/>
                </a:lnTo>
                <a:lnTo>
                  <a:pt x="0" y="628523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534150" y="1580139"/>
            <a:ext cx="2000250" cy="628650"/>
          </a:xfrm>
          <a:custGeom>
            <a:avLst/>
            <a:gdLst/>
            <a:ahLst/>
            <a:cxnLst/>
            <a:rect l="l" t="t" r="r" b="b"/>
            <a:pathLst>
              <a:path w="2000250" h="628650">
                <a:moveTo>
                  <a:pt x="0" y="628523"/>
                </a:moveTo>
                <a:lnTo>
                  <a:pt x="2000250" y="628523"/>
                </a:lnTo>
                <a:lnTo>
                  <a:pt x="2000250" y="0"/>
                </a:lnTo>
                <a:lnTo>
                  <a:pt x="0" y="0"/>
                </a:lnTo>
                <a:lnTo>
                  <a:pt x="0" y="628523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33400" y="2208661"/>
            <a:ext cx="2000250" cy="624205"/>
          </a:xfrm>
          <a:custGeom>
            <a:avLst/>
            <a:gdLst/>
            <a:ahLst/>
            <a:cxnLst/>
            <a:rect l="l" t="t" r="r" b="b"/>
            <a:pathLst>
              <a:path w="2000250" h="624205">
                <a:moveTo>
                  <a:pt x="0" y="623671"/>
                </a:moveTo>
                <a:lnTo>
                  <a:pt x="2000250" y="623671"/>
                </a:lnTo>
                <a:lnTo>
                  <a:pt x="2000250" y="0"/>
                </a:lnTo>
                <a:lnTo>
                  <a:pt x="0" y="0"/>
                </a:lnTo>
                <a:lnTo>
                  <a:pt x="0" y="623671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533650" y="2208661"/>
            <a:ext cx="2000250" cy="624205"/>
          </a:xfrm>
          <a:custGeom>
            <a:avLst/>
            <a:gdLst/>
            <a:ahLst/>
            <a:cxnLst/>
            <a:rect l="l" t="t" r="r" b="b"/>
            <a:pathLst>
              <a:path w="2000250" h="624205">
                <a:moveTo>
                  <a:pt x="0" y="623671"/>
                </a:moveTo>
                <a:lnTo>
                  <a:pt x="2000250" y="623671"/>
                </a:lnTo>
                <a:lnTo>
                  <a:pt x="2000250" y="0"/>
                </a:lnTo>
                <a:lnTo>
                  <a:pt x="0" y="0"/>
                </a:lnTo>
                <a:lnTo>
                  <a:pt x="0" y="623671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3900" y="2208661"/>
            <a:ext cx="2000250" cy="624205"/>
          </a:xfrm>
          <a:custGeom>
            <a:avLst/>
            <a:gdLst/>
            <a:ahLst/>
            <a:cxnLst/>
            <a:rect l="l" t="t" r="r" b="b"/>
            <a:pathLst>
              <a:path w="2000250" h="624205">
                <a:moveTo>
                  <a:pt x="0" y="623671"/>
                </a:moveTo>
                <a:lnTo>
                  <a:pt x="2000250" y="623671"/>
                </a:lnTo>
                <a:lnTo>
                  <a:pt x="2000250" y="0"/>
                </a:lnTo>
                <a:lnTo>
                  <a:pt x="0" y="0"/>
                </a:lnTo>
                <a:lnTo>
                  <a:pt x="0" y="623671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534150" y="2208661"/>
            <a:ext cx="2000250" cy="624205"/>
          </a:xfrm>
          <a:custGeom>
            <a:avLst/>
            <a:gdLst/>
            <a:ahLst/>
            <a:cxnLst/>
            <a:rect l="l" t="t" r="r" b="b"/>
            <a:pathLst>
              <a:path w="2000250" h="624205">
                <a:moveTo>
                  <a:pt x="0" y="623671"/>
                </a:moveTo>
                <a:lnTo>
                  <a:pt x="2000250" y="623671"/>
                </a:lnTo>
                <a:lnTo>
                  <a:pt x="2000250" y="0"/>
                </a:lnTo>
                <a:lnTo>
                  <a:pt x="0" y="0"/>
                </a:lnTo>
                <a:lnTo>
                  <a:pt x="0" y="623671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33400" y="2832333"/>
            <a:ext cx="2000250" cy="437515"/>
          </a:xfrm>
          <a:custGeom>
            <a:avLst/>
            <a:gdLst/>
            <a:ahLst/>
            <a:cxnLst/>
            <a:rect l="l" t="t" r="r" b="b"/>
            <a:pathLst>
              <a:path w="2000250" h="437514">
                <a:moveTo>
                  <a:pt x="0" y="437138"/>
                </a:moveTo>
                <a:lnTo>
                  <a:pt x="2000250" y="437138"/>
                </a:lnTo>
                <a:lnTo>
                  <a:pt x="2000250" y="0"/>
                </a:lnTo>
                <a:lnTo>
                  <a:pt x="0" y="0"/>
                </a:lnTo>
                <a:lnTo>
                  <a:pt x="0" y="437138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533650" y="2832333"/>
            <a:ext cx="2000250" cy="437515"/>
          </a:xfrm>
          <a:custGeom>
            <a:avLst/>
            <a:gdLst/>
            <a:ahLst/>
            <a:cxnLst/>
            <a:rect l="l" t="t" r="r" b="b"/>
            <a:pathLst>
              <a:path w="2000250" h="437514">
                <a:moveTo>
                  <a:pt x="0" y="437138"/>
                </a:moveTo>
                <a:lnTo>
                  <a:pt x="2000250" y="437138"/>
                </a:lnTo>
                <a:lnTo>
                  <a:pt x="2000250" y="0"/>
                </a:lnTo>
                <a:lnTo>
                  <a:pt x="0" y="0"/>
                </a:lnTo>
                <a:lnTo>
                  <a:pt x="0" y="437138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3900" y="2832333"/>
            <a:ext cx="2000250" cy="437515"/>
          </a:xfrm>
          <a:custGeom>
            <a:avLst/>
            <a:gdLst/>
            <a:ahLst/>
            <a:cxnLst/>
            <a:rect l="l" t="t" r="r" b="b"/>
            <a:pathLst>
              <a:path w="2000250" h="437514">
                <a:moveTo>
                  <a:pt x="0" y="437138"/>
                </a:moveTo>
                <a:lnTo>
                  <a:pt x="2000250" y="437138"/>
                </a:lnTo>
                <a:lnTo>
                  <a:pt x="2000250" y="0"/>
                </a:lnTo>
                <a:lnTo>
                  <a:pt x="0" y="0"/>
                </a:lnTo>
                <a:lnTo>
                  <a:pt x="0" y="437138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534150" y="2832333"/>
            <a:ext cx="2000250" cy="437515"/>
          </a:xfrm>
          <a:custGeom>
            <a:avLst/>
            <a:gdLst/>
            <a:ahLst/>
            <a:cxnLst/>
            <a:rect l="l" t="t" r="r" b="b"/>
            <a:pathLst>
              <a:path w="2000250" h="437514">
                <a:moveTo>
                  <a:pt x="0" y="437138"/>
                </a:moveTo>
                <a:lnTo>
                  <a:pt x="2000250" y="437138"/>
                </a:lnTo>
                <a:lnTo>
                  <a:pt x="2000250" y="0"/>
                </a:lnTo>
                <a:lnTo>
                  <a:pt x="0" y="0"/>
                </a:lnTo>
                <a:lnTo>
                  <a:pt x="0" y="437138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33400" y="3269472"/>
            <a:ext cx="2000250" cy="437515"/>
          </a:xfrm>
          <a:custGeom>
            <a:avLst/>
            <a:gdLst/>
            <a:ahLst/>
            <a:cxnLst/>
            <a:rect l="l" t="t" r="r" b="b"/>
            <a:pathLst>
              <a:path w="2000250" h="437514">
                <a:moveTo>
                  <a:pt x="0" y="437138"/>
                </a:moveTo>
                <a:lnTo>
                  <a:pt x="2000250" y="437138"/>
                </a:lnTo>
                <a:lnTo>
                  <a:pt x="2000250" y="0"/>
                </a:lnTo>
                <a:lnTo>
                  <a:pt x="0" y="0"/>
                </a:lnTo>
                <a:lnTo>
                  <a:pt x="0" y="437138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533650" y="3269472"/>
            <a:ext cx="2000250" cy="437515"/>
          </a:xfrm>
          <a:custGeom>
            <a:avLst/>
            <a:gdLst/>
            <a:ahLst/>
            <a:cxnLst/>
            <a:rect l="l" t="t" r="r" b="b"/>
            <a:pathLst>
              <a:path w="2000250" h="437514">
                <a:moveTo>
                  <a:pt x="0" y="437138"/>
                </a:moveTo>
                <a:lnTo>
                  <a:pt x="2000250" y="437138"/>
                </a:lnTo>
                <a:lnTo>
                  <a:pt x="2000250" y="0"/>
                </a:lnTo>
                <a:lnTo>
                  <a:pt x="0" y="0"/>
                </a:lnTo>
                <a:lnTo>
                  <a:pt x="0" y="437138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533900" y="3269472"/>
            <a:ext cx="2000250" cy="437515"/>
          </a:xfrm>
          <a:custGeom>
            <a:avLst/>
            <a:gdLst/>
            <a:ahLst/>
            <a:cxnLst/>
            <a:rect l="l" t="t" r="r" b="b"/>
            <a:pathLst>
              <a:path w="2000250" h="437514">
                <a:moveTo>
                  <a:pt x="0" y="437138"/>
                </a:moveTo>
                <a:lnTo>
                  <a:pt x="2000250" y="437138"/>
                </a:lnTo>
                <a:lnTo>
                  <a:pt x="2000250" y="0"/>
                </a:lnTo>
                <a:lnTo>
                  <a:pt x="0" y="0"/>
                </a:lnTo>
                <a:lnTo>
                  <a:pt x="0" y="437138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534150" y="3269472"/>
            <a:ext cx="2000250" cy="437515"/>
          </a:xfrm>
          <a:custGeom>
            <a:avLst/>
            <a:gdLst/>
            <a:ahLst/>
            <a:cxnLst/>
            <a:rect l="l" t="t" r="r" b="b"/>
            <a:pathLst>
              <a:path w="2000250" h="437514">
                <a:moveTo>
                  <a:pt x="0" y="437138"/>
                </a:moveTo>
                <a:lnTo>
                  <a:pt x="2000250" y="437138"/>
                </a:lnTo>
                <a:lnTo>
                  <a:pt x="2000250" y="0"/>
                </a:lnTo>
                <a:lnTo>
                  <a:pt x="0" y="0"/>
                </a:lnTo>
                <a:lnTo>
                  <a:pt x="0" y="437138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33400" y="3706612"/>
            <a:ext cx="2000250" cy="437515"/>
          </a:xfrm>
          <a:custGeom>
            <a:avLst/>
            <a:gdLst/>
            <a:ahLst/>
            <a:cxnLst/>
            <a:rect l="l" t="t" r="r" b="b"/>
            <a:pathLst>
              <a:path w="2000250" h="437514">
                <a:moveTo>
                  <a:pt x="0" y="437138"/>
                </a:moveTo>
                <a:lnTo>
                  <a:pt x="2000250" y="437138"/>
                </a:lnTo>
                <a:lnTo>
                  <a:pt x="2000250" y="0"/>
                </a:lnTo>
                <a:lnTo>
                  <a:pt x="0" y="0"/>
                </a:lnTo>
                <a:lnTo>
                  <a:pt x="0" y="437138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533650" y="3706612"/>
            <a:ext cx="2000250" cy="437515"/>
          </a:xfrm>
          <a:custGeom>
            <a:avLst/>
            <a:gdLst/>
            <a:ahLst/>
            <a:cxnLst/>
            <a:rect l="l" t="t" r="r" b="b"/>
            <a:pathLst>
              <a:path w="2000250" h="437514">
                <a:moveTo>
                  <a:pt x="0" y="437138"/>
                </a:moveTo>
                <a:lnTo>
                  <a:pt x="2000250" y="437138"/>
                </a:lnTo>
                <a:lnTo>
                  <a:pt x="2000250" y="0"/>
                </a:lnTo>
                <a:lnTo>
                  <a:pt x="0" y="0"/>
                </a:lnTo>
                <a:lnTo>
                  <a:pt x="0" y="437138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533900" y="3706612"/>
            <a:ext cx="2000250" cy="437515"/>
          </a:xfrm>
          <a:custGeom>
            <a:avLst/>
            <a:gdLst/>
            <a:ahLst/>
            <a:cxnLst/>
            <a:rect l="l" t="t" r="r" b="b"/>
            <a:pathLst>
              <a:path w="2000250" h="437514">
                <a:moveTo>
                  <a:pt x="0" y="437138"/>
                </a:moveTo>
                <a:lnTo>
                  <a:pt x="2000250" y="437138"/>
                </a:lnTo>
                <a:lnTo>
                  <a:pt x="2000250" y="0"/>
                </a:lnTo>
                <a:lnTo>
                  <a:pt x="0" y="0"/>
                </a:lnTo>
                <a:lnTo>
                  <a:pt x="0" y="437138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534150" y="3706612"/>
            <a:ext cx="2000250" cy="437515"/>
          </a:xfrm>
          <a:custGeom>
            <a:avLst/>
            <a:gdLst/>
            <a:ahLst/>
            <a:cxnLst/>
            <a:rect l="l" t="t" r="r" b="b"/>
            <a:pathLst>
              <a:path w="2000250" h="437514">
                <a:moveTo>
                  <a:pt x="0" y="437138"/>
                </a:moveTo>
                <a:lnTo>
                  <a:pt x="2000250" y="437138"/>
                </a:lnTo>
                <a:lnTo>
                  <a:pt x="2000250" y="0"/>
                </a:lnTo>
                <a:lnTo>
                  <a:pt x="0" y="0"/>
                </a:lnTo>
                <a:lnTo>
                  <a:pt x="0" y="437138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33400" y="4143750"/>
            <a:ext cx="2000250" cy="624205"/>
          </a:xfrm>
          <a:custGeom>
            <a:avLst/>
            <a:gdLst/>
            <a:ahLst/>
            <a:cxnLst/>
            <a:rect l="l" t="t" r="r" b="b"/>
            <a:pathLst>
              <a:path w="2000250" h="624204">
                <a:moveTo>
                  <a:pt x="0" y="623671"/>
                </a:moveTo>
                <a:lnTo>
                  <a:pt x="2000250" y="623671"/>
                </a:lnTo>
                <a:lnTo>
                  <a:pt x="2000250" y="0"/>
                </a:lnTo>
                <a:lnTo>
                  <a:pt x="0" y="0"/>
                </a:lnTo>
                <a:lnTo>
                  <a:pt x="0" y="623671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533650" y="4143750"/>
            <a:ext cx="2000250" cy="624205"/>
          </a:xfrm>
          <a:custGeom>
            <a:avLst/>
            <a:gdLst/>
            <a:ahLst/>
            <a:cxnLst/>
            <a:rect l="l" t="t" r="r" b="b"/>
            <a:pathLst>
              <a:path w="2000250" h="624204">
                <a:moveTo>
                  <a:pt x="0" y="623671"/>
                </a:moveTo>
                <a:lnTo>
                  <a:pt x="2000250" y="623671"/>
                </a:lnTo>
                <a:lnTo>
                  <a:pt x="2000250" y="0"/>
                </a:lnTo>
                <a:lnTo>
                  <a:pt x="0" y="0"/>
                </a:lnTo>
                <a:lnTo>
                  <a:pt x="0" y="623671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533900" y="4143750"/>
            <a:ext cx="2000250" cy="624205"/>
          </a:xfrm>
          <a:custGeom>
            <a:avLst/>
            <a:gdLst/>
            <a:ahLst/>
            <a:cxnLst/>
            <a:rect l="l" t="t" r="r" b="b"/>
            <a:pathLst>
              <a:path w="2000250" h="624204">
                <a:moveTo>
                  <a:pt x="0" y="623671"/>
                </a:moveTo>
                <a:lnTo>
                  <a:pt x="2000250" y="623671"/>
                </a:lnTo>
                <a:lnTo>
                  <a:pt x="2000250" y="0"/>
                </a:lnTo>
                <a:lnTo>
                  <a:pt x="0" y="0"/>
                </a:lnTo>
                <a:lnTo>
                  <a:pt x="0" y="623671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534150" y="4143750"/>
            <a:ext cx="2000250" cy="624205"/>
          </a:xfrm>
          <a:custGeom>
            <a:avLst/>
            <a:gdLst/>
            <a:ahLst/>
            <a:cxnLst/>
            <a:rect l="l" t="t" r="r" b="b"/>
            <a:pathLst>
              <a:path w="2000250" h="624204">
                <a:moveTo>
                  <a:pt x="0" y="623671"/>
                </a:moveTo>
                <a:lnTo>
                  <a:pt x="2000250" y="623671"/>
                </a:lnTo>
                <a:lnTo>
                  <a:pt x="2000250" y="0"/>
                </a:lnTo>
                <a:lnTo>
                  <a:pt x="0" y="0"/>
                </a:lnTo>
                <a:lnTo>
                  <a:pt x="0" y="623671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33400" y="4767422"/>
            <a:ext cx="2000250" cy="565785"/>
          </a:xfrm>
          <a:custGeom>
            <a:avLst/>
            <a:gdLst/>
            <a:ahLst/>
            <a:cxnLst/>
            <a:rect l="l" t="t" r="r" b="b"/>
            <a:pathLst>
              <a:path w="2000250" h="565785">
                <a:moveTo>
                  <a:pt x="0" y="565657"/>
                </a:moveTo>
                <a:lnTo>
                  <a:pt x="2000250" y="565657"/>
                </a:lnTo>
                <a:lnTo>
                  <a:pt x="2000250" y="0"/>
                </a:lnTo>
                <a:lnTo>
                  <a:pt x="0" y="0"/>
                </a:lnTo>
                <a:lnTo>
                  <a:pt x="0" y="565657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533650" y="4767422"/>
            <a:ext cx="2000250" cy="565785"/>
          </a:xfrm>
          <a:custGeom>
            <a:avLst/>
            <a:gdLst/>
            <a:ahLst/>
            <a:cxnLst/>
            <a:rect l="l" t="t" r="r" b="b"/>
            <a:pathLst>
              <a:path w="2000250" h="565785">
                <a:moveTo>
                  <a:pt x="0" y="565657"/>
                </a:moveTo>
                <a:lnTo>
                  <a:pt x="2000250" y="565657"/>
                </a:lnTo>
                <a:lnTo>
                  <a:pt x="2000250" y="0"/>
                </a:lnTo>
                <a:lnTo>
                  <a:pt x="0" y="0"/>
                </a:lnTo>
                <a:lnTo>
                  <a:pt x="0" y="565657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533900" y="4767422"/>
            <a:ext cx="2000250" cy="565785"/>
          </a:xfrm>
          <a:custGeom>
            <a:avLst/>
            <a:gdLst/>
            <a:ahLst/>
            <a:cxnLst/>
            <a:rect l="l" t="t" r="r" b="b"/>
            <a:pathLst>
              <a:path w="2000250" h="565785">
                <a:moveTo>
                  <a:pt x="0" y="565657"/>
                </a:moveTo>
                <a:lnTo>
                  <a:pt x="2000250" y="565657"/>
                </a:lnTo>
                <a:lnTo>
                  <a:pt x="2000250" y="0"/>
                </a:lnTo>
                <a:lnTo>
                  <a:pt x="0" y="0"/>
                </a:lnTo>
                <a:lnTo>
                  <a:pt x="0" y="565657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534150" y="4767422"/>
            <a:ext cx="2000250" cy="565785"/>
          </a:xfrm>
          <a:custGeom>
            <a:avLst/>
            <a:gdLst/>
            <a:ahLst/>
            <a:cxnLst/>
            <a:rect l="l" t="t" r="r" b="b"/>
            <a:pathLst>
              <a:path w="2000250" h="565785">
                <a:moveTo>
                  <a:pt x="0" y="565657"/>
                </a:moveTo>
                <a:lnTo>
                  <a:pt x="2000250" y="565657"/>
                </a:lnTo>
                <a:lnTo>
                  <a:pt x="2000250" y="0"/>
                </a:lnTo>
                <a:lnTo>
                  <a:pt x="0" y="0"/>
                </a:lnTo>
                <a:lnTo>
                  <a:pt x="0" y="565657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33400" y="5333081"/>
            <a:ext cx="2000250" cy="437515"/>
          </a:xfrm>
          <a:custGeom>
            <a:avLst/>
            <a:gdLst/>
            <a:ahLst/>
            <a:cxnLst/>
            <a:rect l="l" t="t" r="r" b="b"/>
            <a:pathLst>
              <a:path w="2000250" h="437514">
                <a:moveTo>
                  <a:pt x="0" y="437138"/>
                </a:moveTo>
                <a:lnTo>
                  <a:pt x="2000250" y="437138"/>
                </a:lnTo>
                <a:lnTo>
                  <a:pt x="2000250" y="0"/>
                </a:lnTo>
                <a:lnTo>
                  <a:pt x="0" y="0"/>
                </a:lnTo>
                <a:lnTo>
                  <a:pt x="0" y="437138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533650" y="5333081"/>
            <a:ext cx="2000250" cy="437515"/>
          </a:xfrm>
          <a:custGeom>
            <a:avLst/>
            <a:gdLst/>
            <a:ahLst/>
            <a:cxnLst/>
            <a:rect l="l" t="t" r="r" b="b"/>
            <a:pathLst>
              <a:path w="2000250" h="437514">
                <a:moveTo>
                  <a:pt x="0" y="437138"/>
                </a:moveTo>
                <a:lnTo>
                  <a:pt x="2000250" y="437138"/>
                </a:lnTo>
                <a:lnTo>
                  <a:pt x="2000250" y="0"/>
                </a:lnTo>
                <a:lnTo>
                  <a:pt x="0" y="0"/>
                </a:lnTo>
                <a:lnTo>
                  <a:pt x="0" y="437138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533900" y="5333081"/>
            <a:ext cx="2000250" cy="437515"/>
          </a:xfrm>
          <a:custGeom>
            <a:avLst/>
            <a:gdLst/>
            <a:ahLst/>
            <a:cxnLst/>
            <a:rect l="l" t="t" r="r" b="b"/>
            <a:pathLst>
              <a:path w="2000250" h="437514">
                <a:moveTo>
                  <a:pt x="0" y="437138"/>
                </a:moveTo>
                <a:lnTo>
                  <a:pt x="2000250" y="437138"/>
                </a:lnTo>
                <a:lnTo>
                  <a:pt x="2000250" y="0"/>
                </a:lnTo>
                <a:lnTo>
                  <a:pt x="0" y="0"/>
                </a:lnTo>
                <a:lnTo>
                  <a:pt x="0" y="437138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534150" y="5333081"/>
            <a:ext cx="2000250" cy="437515"/>
          </a:xfrm>
          <a:custGeom>
            <a:avLst/>
            <a:gdLst/>
            <a:ahLst/>
            <a:cxnLst/>
            <a:rect l="l" t="t" r="r" b="b"/>
            <a:pathLst>
              <a:path w="2000250" h="437514">
                <a:moveTo>
                  <a:pt x="0" y="437138"/>
                </a:moveTo>
                <a:lnTo>
                  <a:pt x="2000250" y="437138"/>
                </a:lnTo>
                <a:lnTo>
                  <a:pt x="2000250" y="0"/>
                </a:lnTo>
                <a:lnTo>
                  <a:pt x="0" y="0"/>
                </a:lnTo>
                <a:lnTo>
                  <a:pt x="0" y="437138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33400" y="5770219"/>
            <a:ext cx="2000250" cy="437515"/>
          </a:xfrm>
          <a:custGeom>
            <a:avLst/>
            <a:gdLst/>
            <a:ahLst/>
            <a:cxnLst/>
            <a:rect l="l" t="t" r="r" b="b"/>
            <a:pathLst>
              <a:path w="2000250" h="437514">
                <a:moveTo>
                  <a:pt x="0" y="437138"/>
                </a:moveTo>
                <a:lnTo>
                  <a:pt x="2000250" y="437138"/>
                </a:lnTo>
                <a:lnTo>
                  <a:pt x="2000250" y="0"/>
                </a:lnTo>
                <a:lnTo>
                  <a:pt x="0" y="0"/>
                </a:lnTo>
                <a:lnTo>
                  <a:pt x="0" y="437138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533650" y="5770219"/>
            <a:ext cx="2000250" cy="437515"/>
          </a:xfrm>
          <a:custGeom>
            <a:avLst/>
            <a:gdLst/>
            <a:ahLst/>
            <a:cxnLst/>
            <a:rect l="l" t="t" r="r" b="b"/>
            <a:pathLst>
              <a:path w="2000250" h="437514">
                <a:moveTo>
                  <a:pt x="0" y="437138"/>
                </a:moveTo>
                <a:lnTo>
                  <a:pt x="2000250" y="437138"/>
                </a:lnTo>
                <a:lnTo>
                  <a:pt x="2000250" y="0"/>
                </a:lnTo>
                <a:lnTo>
                  <a:pt x="0" y="0"/>
                </a:lnTo>
                <a:lnTo>
                  <a:pt x="0" y="437138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533900" y="5770219"/>
            <a:ext cx="2000250" cy="437515"/>
          </a:xfrm>
          <a:custGeom>
            <a:avLst/>
            <a:gdLst/>
            <a:ahLst/>
            <a:cxnLst/>
            <a:rect l="l" t="t" r="r" b="b"/>
            <a:pathLst>
              <a:path w="2000250" h="437514">
                <a:moveTo>
                  <a:pt x="0" y="437138"/>
                </a:moveTo>
                <a:lnTo>
                  <a:pt x="2000250" y="437138"/>
                </a:lnTo>
                <a:lnTo>
                  <a:pt x="2000250" y="0"/>
                </a:lnTo>
                <a:lnTo>
                  <a:pt x="0" y="0"/>
                </a:lnTo>
                <a:lnTo>
                  <a:pt x="0" y="437138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534150" y="5770219"/>
            <a:ext cx="2000250" cy="437515"/>
          </a:xfrm>
          <a:custGeom>
            <a:avLst/>
            <a:gdLst/>
            <a:ahLst/>
            <a:cxnLst/>
            <a:rect l="l" t="t" r="r" b="b"/>
            <a:pathLst>
              <a:path w="2000250" h="437514">
                <a:moveTo>
                  <a:pt x="0" y="437138"/>
                </a:moveTo>
                <a:lnTo>
                  <a:pt x="2000250" y="437138"/>
                </a:lnTo>
                <a:lnTo>
                  <a:pt x="2000250" y="0"/>
                </a:lnTo>
                <a:lnTo>
                  <a:pt x="0" y="0"/>
                </a:lnTo>
                <a:lnTo>
                  <a:pt x="0" y="437138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33400" y="6207359"/>
            <a:ext cx="2000250" cy="437515"/>
          </a:xfrm>
          <a:custGeom>
            <a:avLst/>
            <a:gdLst/>
            <a:ahLst/>
            <a:cxnLst/>
            <a:rect l="l" t="t" r="r" b="b"/>
            <a:pathLst>
              <a:path w="2000250" h="437515">
                <a:moveTo>
                  <a:pt x="0" y="437138"/>
                </a:moveTo>
                <a:lnTo>
                  <a:pt x="2000250" y="437138"/>
                </a:lnTo>
                <a:lnTo>
                  <a:pt x="2000250" y="0"/>
                </a:lnTo>
                <a:lnTo>
                  <a:pt x="0" y="0"/>
                </a:lnTo>
                <a:lnTo>
                  <a:pt x="0" y="437138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533650" y="6207359"/>
            <a:ext cx="2000250" cy="437515"/>
          </a:xfrm>
          <a:custGeom>
            <a:avLst/>
            <a:gdLst/>
            <a:ahLst/>
            <a:cxnLst/>
            <a:rect l="l" t="t" r="r" b="b"/>
            <a:pathLst>
              <a:path w="2000250" h="437515">
                <a:moveTo>
                  <a:pt x="0" y="437138"/>
                </a:moveTo>
                <a:lnTo>
                  <a:pt x="2000250" y="437138"/>
                </a:lnTo>
                <a:lnTo>
                  <a:pt x="2000250" y="0"/>
                </a:lnTo>
                <a:lnTo>
                  <a:pt x="0" y="0"/>
                </a:lnTo>
                <a:lnTo>
                  <a:pt x="0" y="437138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533900" y="6207359"/>
            <a:ext cx="2000250" cy="437515"/>
          </a:xfrm>
          <a:custGeom>
            <a:avLst/>
            <a:gdLst/>
            <a:ahLst/>
            <a:cxnLst/>
            <a:rect l="l" t="t" r="r" b="b"/>
            <a:pathLst>
              <a:path w="2000250" h="437515">
                <a:moveTo>
                  <a:pt x="0" y="437138"/>
                </a:moveTo>
                <a:lnTo>
                  <a:pt x="2000250" y="437138"/>
                </a:lnTo>
                <a:lnTo>
                  <a:pt x="2000250" y="0"/>
                </a:lnTo>
                <a:lnTo>
                  <a:pt x="0" y="0"/>
                </a:lnTo>
                <a:lnTo>
                  <a:pt x="0" y="437138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534150" y="6207359"/>
            <a:ext cx="2000250" cy="437515"/>
          </a:xfrm>
          <a:custGeom>
            <a:avLst/>
            <a:gdLst/>
            <a:ahLst/>
            <a:cxnLst/>
            <a:rect l="l" t="t" r="r" b="b"/>
            <a:pathLst>
              <a:path w="2000250" h="437515">
                <a:moveTo>
                  <a:pt x="0" y="437138"/>
                </a:moveTo>
                <a:lnTo>
                  <a:pt x="2000250" y="437138"/>
                </a:lnTo>
                <a:lnTo>
                  <a:pt x="2000250" y="0"/>
                </a:lnTo>
                <a:lnTo>
                  <a:pt x="0" y="0"/>
                </a:lnTo>
                <a:lnTo>
                  <a:pt x="0" y="437138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46" name="object 46"/>
          <p:cNvGraphicFramePr>
            <a:graphicFrameLocks noGrp="1"/>
          </p:cNvGraphicFramePr>
          <p:nvPr/>
        </p:nvGraphicFramePr>
        <p:xfrm>
          <a:off x="527050" y="1136650"/>
          <a:ext cx="8020050" cy="5514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0250"/>
                <a:gridCol w="2000250"/>
                <a:gridCol w="2000250"/>
                <a:gridCol w="2000250"/>
              </a:tblGrid>
              <a:tr h="437139">
                <a:tc>
                  <a:txBody>
                    <a:bodyPr/>
                    <a:lstStyle/>
                    <a:p>
                      <a:pPr algn="ctr">
                        <a:lnSpc>
                          <a:spcPts val="1810"/>
                        </a:lnSpc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Characteristic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2295"/>
                        </a:lnSpc>
                      </a:pPr>
                      <a:r>
                        <a:rPr dirty="0" sz="20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Randomization</a:t>
                      </a:r>
                      <a:r>
                        <a:rPr dirty="0" sz="2000" spc="-1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group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285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633095">
                        <a:lnSpc>
                          <a:spcPts val="2310"/>
                        </a:lnSpc>
                      </a:pPr>
                      <a:r>
                        <a:rPr dirty="0" sz="200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2000" spc="-2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mg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551815">
                        <a:lnSpc>
                          <a:spcPts val="2345"/>
                        </a:lnSpc>
                        <a:spcBef>
                          <a:spcPts val="190"/>
                        </a:spcBef>
                      </a:pPr>
                      <a:r>
                        <a:rPr dirty="0" sz="20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(n=497)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633095">
                        <a:lnSpc>
                          <a:spcPts val="2310"/>
                        </a:lnSpc>
                      </a:pPr>
                      <a:r>
                        <a:rPr dirty="0" sz="200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45</a:t>
                      </a:r>
                      <a:r>
                        <a:rPr dirty="0" sz="2000" spc="-2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mg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551815">
                        <a:lnSpc>
                          <a:spcPts val="2345"/>
                        </a:lnSpc>
                        <a:spcBef>
                          <a:spcPts val="190"/>
                        </a:spcBef>
                      </a:pPr>
                      <a:r>
                        <a:rPr dirty="0" sz="20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(n=499)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512445">
                        <a:lnSpc>
                          <a:spcPts val="2310"/>
                        </a:lnSpc>
                      </a:pPr>
                      <a:r>
                        <a:rPr dirty="0" sz="20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Placebo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551815">
                        <a:lnSpc>
                          <a:spcPts val="2345"/>
                        </a:lnSpc>
                        <a:spcBef>
                          <a:spcPts val="190"/>
                        </a:spcBef>
                      </a:pPr>
                      <a:r>
                        <a:rPr dirty="0" sz="20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(n=496)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</a:tr>
              <a:tr h="623672">
                <a:tc>
                  <a:txBody>
                    <a:bodyPr/>
                    <a:lstStyle/>
                    <a:p>
                      <a:pPr algn="ctr" marL="274955" marR="267970" indent="635">
                        <a:lnSpc>
                          <a:spcPts val="1490"/>
                        </a:lnSpc>
                        <a:spcBef>
                          <a:spcPts val="15"/>
                        </a:spcBef>
                      </a:pPr>
                      <a:r>
                        <a:rPr dirty="0" sz="12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First systolic </a:t>
                      </a:r>
                      <a:r>
                        <a:rPr dirty="0" sz="120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blood  </a:t>
                      </a:r>
                      <a:r>
                        <a:rPr dirty="0" sz="12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pressure </a:t>
                      </a:r>
                      <a:r>
                        <a:rPr dirty="0" sz="120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200" spc="-7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hospital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2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(mm/Hg)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50"/>
                        </a:lnSpc>
                      </a:pPr>
                      <a:r>
                        <a:rPr dirty="0" sz="1800" spc="-2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117</a:t>
                      </a:r>
                      <a:r>
                        <a:rPr dirty="0" u="sng" sz="1800" spc="-25" b="1">
                          <a:solidFill>
                            <a:srgbClr val="FFFF00"/>
                          </a:solidFill>
                          <a:uFill>
                            <a:solidFill>
                              <a:srgbClr val="FFFF00"/>
                            </a:solidFill>
                          </a:u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800" spc="-2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35 </a:t>
                      </a: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(n=241)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50"/>
                        </a:lnSpc>
                      </a:pPr>
                      <a:r>
                        <a:rPr dirty="0" sz="1800" spc="-2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114</a:t>
                      </a:r>
                      <a:r>
                        <a:rPr dirty="0" u="sng" sz="1800" spc="-25" b="1">
                          <a:solidFill>
                            <a:srgbClr val="FFFF00"/>
                          </a:solidFill>
                          <a:uFill>
                            <a:solidFill>
                              <a:srgbClr val="FFFF00"/>
                            </a:solidFill>
                          </a:u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800" spc="-2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34 </a:t>
                      </a: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(n=222)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50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122</a:t>
                      </a:r>
                      <a:r>
                        <a:rPr dirty="0" u="sng" sz="1800" spc="-5" b="1">
                          <a:solidFill>
                            <a:srgbClr val="FFFF00"/>
                          </a:solidFill>
                          <a:uFill>
                            <a:solidFill>
                              <a:srgbClr val="FFFF00"/>
                            </a:solidFill>
                          </a:u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36</a:t>
                      </a:r>
                      <a:r>
                        <a:rPr dirty="0" sz="1800" spc="-3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(n=249)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</a:tr>
              <a:tr h="437139"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</a:pPr>
                      <a:r>
                        <a:rPr dirty="0" sz="12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Sustained</a:t>
                      </a:r>
                      <a:r>
                        <a:rPr dirty="0" sz="1200" spc="-1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hypotension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60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9/228</a:t>
                      </a:r>
                      <a:r>
                        <a:rPr dirty="0" sz="1800" spc="-2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(3.9%)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60"/>
                        </a:lnSpc>
                      </a:pPr>
                      <a:r>
                        <a:rPr dirty="0" sz="1800" spc="-2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11/216 </a:t>
                      </a: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(5.1%)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60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14/238</a:t>
                      </a:r>
                      <a:r>
                        <a:rPr dirty="0" sz="1800" spc="-2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(5.9%)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</a:tr>
              <a:tr h="437139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pH </a:t>
                      </a:r>
                      <a:r>
                        <a:rPr dirty="0" sz="12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first arterial </a:t>
                      </a:r>
                      <a:r>
                        <a:rPr dirty="0" sz="120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blood</a:t>
                      </a:r>
                      <a:r>
                        <a:rPr dirty="0" sz="1200" spc="-3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gas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50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7.1</a:t>
                      </a:r>
                      <a:r>
                        <a:rPr dirty="0" u="sng" sz="1800" spc="-5" b="1">
                          <a:solidFill>
                            <a:srgbClr val="FFFF00"/>
                          </a:solidFill>
                          <a:uFill>
                            <a:solidFill>
                              <a:srgbClr val="FFFF00"/>
                            </a:solidFill>
                          </a:u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0.2</a:t>
                      </a:r>
                      <a:r>
                        <a:rPr dirty="0" sz="1800" spc="-3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(n=235)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50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7.1</a:t>
                      </a:r>
                      <a:r>
                        <a:rPr dirty="0" u="sng" sz="1800" spc="-5" b="1">
                          <a:solidFill>
                            <a:srgbClr val="FFFF00"/>
                          </a:solidFill>
                          <a:uFill>
                            <a:solidFill>
                              <a:srgbClr val="FFFF00"/>
                            </a:solidFill>
                          </a:u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0.2</a:t>
                      </a:r>
                      <a:r>
                        <a:rPr dirty="0" sz="1800" spc="-3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(n=222)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50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7.1</a:t>
                      </a:r>
                      <a:r>
                        <a:rPr dirty="0" u="sng" sz="1800" spc="-5" b="1">
                          <a:solidFill>
                            <a:srgbClr val="FFFF00"/>
                          </a:solidFill>
                          <a:uFill>
                            <a:solidFill>
                              <a:srgbClr val="FFFF00"/>
                            </a:solidFill>
                          </a:u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0.2</a:t>
                      </a:r>
                      <a:r>
                        <a:rPr dirty="0" sz="1800" spc="-3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(n=235)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</a:tr>
              <a:tr h="437139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</a:pPr>
                      <a:r>
                        <a:rPr dirty="0" sz="1200" spc="-1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Pressors </a:t>
                      </a:r>
                      <a:r>
                        <a:rPr dirty="0" sz="120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12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first 24</a:t>
                      </a:r>
                      <a:r>
                        <a:rPr dirty="0" sz="1200" spc="-1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hours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60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185/272</a:t>
                      </a:r>
                      <a:r>
                        <a:rPr dirty="0" sz="1800" spc="-2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(68%)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60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173/255</a:t>
                      </a:r>
                      <a:r>
                        <a:rPr dirty="0" sz="1800" spc="-2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(68%)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60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190/278</a:t>
                      </a:r>
                      <a:r>
                        <a:rPr dirty="0" sz="1800" spc="-2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(68%)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</a:tr>
              <a:tr h="623672">
                <a:tc>
                  <a:txBody>
                    <a:bodyPr/>
                    <a:lstStyle/>
                    <a:p>
                      <a:pPr algn="ctr">
                        <a:lnSpc>
                          <a:spcPts val="1430"/>
                        </a:lnSpc>
                      </a:pPr>
                      <a:r>
                        <a:rPr dirty="0" sz="12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Hospital targeted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2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temperature</a:t>
                      </a:r>
                      <a:r>
                        <a:rPr dirty="0" sz="1200" spc="-3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management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50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139/272</a:t>
                      </a:r>
                      <a:r>
                        <a:rPr dirty="0" sz="1800" spc="-2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(51%)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50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130/255</a:t>
                      </a:r>
                      <a:r>
                        <a:rPr dirty="0" sz="1800" spc="-2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(51%)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50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136/278</a:t>
                      </a:r>
                      <a:r>
                        <a:rPr dirty="0" sz="1800" spc="-2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(49%)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</a:tr>
              <a:tr h="565658">
                <a:tc>
                  <a:txBody>
                    <a:bodyPr/>
                    <a:lstStyle/>
                    <a:p>
                      <a:pPr marL="520700">
                        <a:lnSpc>
                          <a:spcPts val="1435"/>
                        </a:lnSpc>
                      </a:pPr>
                      <a:r>
                        <a:rPr dirty="0" sz="12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First hospital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6070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2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temperature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551815">
                        <a:lnSpc>
                          <a:spcPts val="2060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35.3</a:t>
                      </a:r>
                      <a:r>
                        <a:rPr dirty="0" u="sng" sz="1800" spc="-5" b="1">
                          <a:solidFill>
                            <a:srgbClr val="FFFF00"/>
                          </a:solidFill>
                          <a:uFill>
                            <a:solidFill>
                              <a:srgbClr val="FFFF00"/>
                            </a:solidFill>
                          </a:u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1.7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596265">
                        <a:lnSpc>
                          <a:spcPts val="2150"/>
                        </a:lnSpc>
                        <a:spcBef>
                          <a:spcPts val="145"/>
                        </a:spcBef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(n=226)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551815">
                        <a:lnSpc>
                          <a:spcPts val="2060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35.3</a:t>
                      </a:r>
                      <a:r>
                        <a:rPr dirty="0" u="sng" sz="1800" spc="-5" b="1">
                          <a:solidFill>
                            <a:srgbClr val="FFFF00"/>
                          </a:solidFill>
                          <a:uFill>
                            <a:solidFill>
                              <a:srgbClr val="FFFF00"/>
                            </a:solidFill>
                          </a:u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1.8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596265">
                        <a:lnSpc>
                          <a:spcPts val="2150"/>
                        </a:lnSpc>
                        <a:spcBef>
                          <a:spcPts val="145"/>
                        </a:spcBef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(n=205)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551815">
                        <a:lnSpc>
                          <a:spcPts val="2060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35.1</a:t>
                      </a:r>
                      <a:r>
                        <a:rPr dirty="0" u="sng" sz="1800" spc="-5" b="1">
                          <a:solidFill>
                            <a:srgbClr val="FFFF00"/>
                          </a:solidFill>
                          <a:uFill>
                            <a:solidFill>
                              <a:srgbClr val="FFFF00"/>
                            </a:solidFill>
                          </a:u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2.0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596265">
                        <a:lnSpc>
                          <a:spcPts val="2150"/>
                        </a:lnSpc>
                        <a:spcBef>
                          <a:spcPts val="145"/>
                        </a:spcBef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(n=220)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</a:tr>
              <a:tr h="437139">
                <a:tc>
                  <a:txBody>
                    <a:bodyPr/>
                    <a:lstStyle/>
                    <a:p>
                      <a:pPr marL="258445" marR="250825" indent="109220">
                        <a:lnSpc>
                          <a:spcPts val="1490"/>
                        </a:lnSpc>
                        <a:spcBef>
                          <a:spcPts val="15"/>
                        </a:spcBef>
                      </a:pPr>
                      <a:r>
                        <a:rPr dirty="0" sz="12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Withdrawal </a:t>
                      </a:r>
                      <a:r>
                        <a:rPr dirty="0" sz="120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of life  </a:t>
                      </a:r>
                      <a:r>
                        <a:rPr dirty="0" sz="12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sustaining</a:t>
                      </a:r>
                      <a:r>
                        <a:rPr dirty="0" sz="1200" spc="-3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therapies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70"/>
                        </a:lnSpc>
                      </a:pPr>
                      <a:r>
                        <a:rPr dirty="0" sz="1800" spc="-2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112/272 </a:t>
                      </a: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(41%)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70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109/255</a:t>
                      </a:r>
                      <a:r>
                        <a:rPr dirty="0" sz="1800" spc="-2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(43%)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70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124/277</a:t>
                      </a:r>
                      <a:r>
                        <a:rPr dirty="0" sz="1800" spc="-2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(45%)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</a:tr>
              <a:tr h="437139"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</a:pPr>
                      <a:r>
                        <a:rPr dirty="0" sz="1200" spc="-1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Rearrest </a:t>
                      </a:r>
                      <a:r>
                        <a:rPr dirty="0" sz="12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first 24 hours</a:t>
                      </a:r>
                      <a:r>
                        <a:rPr dirty="0" sz="1200" spc="-1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of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2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hospitalization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60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74/271(27%)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60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65/249</a:t>
                      </a:r>
                      <a:r>
                        <a:rPr dirty="0" sz="1800" spc="-2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(28%)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60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76/271</a:t>
                      </a:r>
                      <a:r>
                        <a:rPr dirty="0" sz="1800" spc="-2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(28%)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</a:tr>
              <a:tr h="4371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2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ICU days</a:t>
                      </a:r>
                      <a:r>
                        <a:rPr dirty="0" sz="1200" spc="-2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(median)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50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5.3</a:t>
                      </a:r>
                      <a:r>
                        <a:rPr dirty="0" sz="1800" spc="-1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(n=68)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50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5.1</a:t>
                      </a:r>
                      <a:r>
                        <a:rPr dirty="0" sz="1800" spc="-1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(n=56)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50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4.6</a:t>
                      </a:r>
                      <a:r>
                        <a:rPr dirty="0" sz="1800" spc="-1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(n=77)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" y="507999"/>
            <a:ext cx="7772400" cy="584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5800" y="508000"/>
            <a:ext cx="7772400" cy="584200"/>
          </a:xfrm>
          <a:prstGeom prst="rect"/>
          <a:ln w="50800">
            <a:solidFill>
              <a:srgbClr val="000000"/>
            </a:solidFill>
          </a:ln>
        </p:spPr>
        <p:txBody>
          <a:bodyPr wrap="square" lIns="0" tIns="36195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285"/>
              </a:spcBef>
            </a:pPr>
            <a:r>
              <a:rPr dirty="0" spc="-5"/>
              <a:t>Conclusions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64540" y="1466596"/>
            <a:ext cx="7748905" cy="2677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5" b="1">
                <a:solidFill>
                  <a:srgbClr val="FCEE34"/>
                </a:solidFill>
                <a:latin typeface="Arial"/>
                <a:cs typeface="Arial"/>
              </a:rPr>
              <a:t>Sodium nitrite </a:t>
            </a:r>
            <a:r>
              <a:rPr dirty="0" sz="2800" b="1">
                <a:solidFill>
                  <a:srgbClr val="FCEE34"/>
                </a:solidFill>
                <a:latin typeface="Arial"/>
                <a:cs typeface="Arial"/>
              </a:rPr>
              <a:t>for out-of-hospital </a:t>
            </a:r>
            <a:r>
              <a:rPr dirty="0" sz="2800" spc="-5" b="1">
                <a:solidFill>
                  <a:srgbClr val="FCEE34"/>
                </a:solidFill>
                <a:latin typeface="Arial"/>
                <a:cs typeface="Arial"/>
              </a:rPr>
              <a:t>cardiac  arrest did </a:t>
            </a:r>
            <a:r>
              <a:rPr dirty="0" sz="2800" b="1">
                <a:solidFill>
                  <a:srgbClr val="FCEE34"/>
                </a:solidFill>
                <a:latin typeface="Arial"/>
                <a:cs typeface="Arial"/>
              </a:rPr>
              <a:t>not significantly </a:t>
            </a:r>
            <a:r>
              <a:rPr dirty="0" sz="2800" spc="-5" b="1">
                <a:solidFill>
                  <a:srgbClr val="FCEE34"/>
                </a:solidFill>
                <a:latin typeface="Arial"/>
                <a:cs typeface="Arial"/>
              </a:rPr>
              <a:t>improve </a:t>
            </a:r>
            <a:r>
              <a:rPr dirty="0" sz="2800" b="1">
                <a:solidFill>
                  <a:srgbClr val="FCEE34"/>
                </a:solidFill>
                <a:latin typeface="Arial"/>
                <a:cs typeface="Arial"/>
              </a:rPr>
              <a:t>survival  to hospital </a:t>
            </a:r>
            <a:r>
              <a:rPr dirty="0" sz="2800" spc="-5" b="1">
                <a:solidFill>
                  <a:srgbClr val="FCEE34"/>
                </a:solidFill>
                <a:latin typeface="Arial"/>
                <a:cs typeface="Arial"/>
              </a:rPr>
              <a:t>admission </a:t>
            </a:r>
            <a:r>
              <a:rPr dirty="0" sz="2800" b="1">
                <a:solidFill>
                  <a:srgbClr val="FCEE34"/>
                </a:solidFill>
                <a:latin typeface="Arial"/>
                <a:cs typeface="Arial"/>
              </a:rPr>
              <a:t>or to</a:t>
            </a:r>
            <a:r>
              <a:rPr dirty="0" sz="2800" spc="-35" b="1">
                <a:solidFill>
                  <a:srgbClr val="FCEE34"/>
                </a:solidFill>
                <a:latin typeface="Arial"/>
                <a:cs typeface="Arial"/>
              </a:rPr>
              <a:t> </a:t>
            </a:r>
            <a:r>
              <a:rPr dirty="0" sz="2800" spc="-5" b="1">
                <a:solidFill>
                  <a:srgbClr val="FCEE34"/>
                </a:solidFill>
                <a:latin typeface="Arial"/>
                <a:cs typeface="Arial"/>
              </a:rPr>
              <a:t>discharge</a:t>
            </a:r>
            <a:endParaRPr sz="2800">
              <a:latin typeface="Arial"/>
              <a:cs typeface="Arial"/>
            </a:endParaRPr>
          </a:p>
          <a:p>
            <a:pPr marL="355600" marR="37465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5" b="1">
                <a:solidFill>
                  <a:srgbClr val="FCEE34"/>
                </a:solidFill>
                <a:latin typeface="Arial"/>
                <a:cs typeface="Arial"/>
              </a:rPr>
              <a:t>Sodium nitrite is </a:t>
            </a:r>
            <a:r>
              <a:rPr dirty="0" sz="2800" b="1">
                <a:solidFill>
                  <a:srgbClr val="FCEE34"/>
                </a:solidFill>
                <a:latin typeface="Arial"/>
                <a:cs typeface="Arial"/>
              </a:rPr>
              <a:t>not associated </a:t>
            </a:r>
            <a:r>
              <a:rPr dirty="0" sz="2800" spc="-5" b="1">
                <a:solidFill>
                  <a:srgbClr val="FCEE34"/>
                </a:solidFill>
                <a:latin typeface="Arial"/>
                <a:cs typeface="Arial"/>
              </a:rPr>
              <a:t>with  </a:t>
            </a:r>
            <a:r>
              <a:rPr dirty="0" sz="2800" b="1">
                <a:solidFill>
                  <a:srgbClr val="FCEE34"/>
                </a:solidFill>
                <a:latin typeface="Arial"/>
                <a:cs typeface="Arial"/>
              </a:rPr>
              <a:t>substantive or significant adverse effects  on</a:t>
            </a:r>
            <a:r>
              <a:rPr dirty="0" sz="2800" spc="-10" b="1">
                <a:solidFill>
                  <a:srgbClr val="FCEE34"/>
                </a:solidFill>
                <a:latin typeface="Arial"/>
                <a:cs typeface="Arial"/>
              </a:rPr>
              <a:t> </a:t>
            </a:r>
            <a:r>
              <a:rPr dirty="0" sz="2800" spc="-5" b="1">
                <a:solidFill>
                  <a:srgbClr val="FCEE34"/>
                </a:solidFill>
                <a:latin typeface="Arial"/>
                <a:cs typeface="Arial"/>
              </a:rPr>
              <a:t>hemodynamics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098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pc="-5"/>
              <a:t>Paramedics in Seattle and King</a:t>
            </a:r>
            <a:r>
              <a:rPr dirty="0" spc="-60"/>
              <a:t> </a:t>
            </a:r>
            <a:r>
              <a:rPr dirty="0" spc="-10"/>
              <a:t>County</a:t>
            </a:r>
          </a:p>
          <a:p>
            <a:pPr marL="355600" marR="92075" indent="-342900">
              <a:lnSpc>
                <a:spcPct val="100200"/>
              </a:lnSpc>
              <a:spcBef>
                <a:spcPts val="760"/>
              </a:spcBef>
            </a:pPr>
            <a:r>
              <a:rPr dirty="0" u="heavy" spc="-5" b="0">
                <a:uFill>
                  <a:solidFill>
                    <a:srgbClr val="FCEE34"/>
                  </a:solidFill>
                </a:uFill>
                <a:latin typeface="Arial"/>
                <a:cs typeface="Arial"/>
              </a:rPr>
              <a:t>Hospitals</a:t>
            </a:r>
            <a:r>
              <a:rPr dirty="0" sz="2400" spc="-5" b="0">
                <a:latin typeface="Arial"/>
                <a:cs typeface="Arial"/>
              </a:rPr>
              <a:t>: </a:t>
            </a:r>
            <a:r>
              <a:rPr dirty="0" sz="1600" spc="-5" b="0">
                <a:latin typeface="Arial"/>
                <a:cs typeface="Arial"/>
              </a:rPr>
              <a:t>Harborview Medical Center, Swedish Medical Center, </a:t>
            </a:r>
            <a:r>
              <a:rPr dirty="0" sz="1600" spc="-10" b="0">
                <a:latin typeface="Arial"/>
                <a:cs typeface="Arial"/>
              </a:rPr>
              <a:t>Virginia  </a:t>
            </a:r>
            <a:r>
              <a:rPr dirty="0" sz="1600" spc="-5" b="0">
                <a:latin typeface="Arial"/>
                <a:cs typeface="Arial"/>
              </a:rPr>
              <a:t>Mason Hospital, UWMC, Northwest Hospital, Overlake Hospital, </a:t>
            </a:r>
            <a:r>
              <a:rPr dirty="0" sz="1600" spc="-10" b="0">
                <a:latin typeface="Arial"/>
                <a:cs typeface="Arial"/>
              </a:rPr>
              <a:t>Valley </a:t>
            </a:r>
            <a:r>
              <a:rPr dirty="0" sz="1600" spc="-5" b="0">
                <a:latin typeface="Arial"/>
                <a:cs typeface="Arial"/>
              </a:rPr>
              <a:t>Medical  Center, Auburn General Hospital, </a:t>
            </a:r>
            <a:r>
              <a:rPr dirty="0" sz="1600" b="0">
                <a:latin typeface="Arial"/>
                <a:cs typeface="Arial"/>
              </a:rPr>
              <a:t>St. </a:t>
            </a:r>
            <a:r>
              <a:rPr dirty="0" sz="1600" spc="-5" b="0">
                <a:latin typeface="Arial"/>
                <a:cs typeface="Arial"/>
              </a:rPr>
              <a:t>Francis</a:t>
            </a:r>
            <a:r>
              <a:rPr dirty="0" sz="1600" spc="50" b="0">
                <a:latin typeface="Arial"/>
                <a:cs typeface="Arial"/>
              </a:rPr>
              <a:t> </a:t>
            </a:r>
            <a:r>
              <a:rPr dirty="0" sz="1600" spc="-5" b="0">
                <a:latin typeface="Arial"/>
                <a:cs typeface="Arial"/>
              </a:rPr>
              <a:t>Hospital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2903220"/>
            <a:ext cx="131318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3200">
                <a:solidFill>
                  <a:srgbClr val="FCEE34"/>
                </a:solidFill>
                <a:uFill>
                  <a:solidFill>
                    <a:srgbClr val="FCEE34"/>
                  </a:solidFill>
                </a:uFill>
                <a:latin typeface="Arial"/>
                <a:cs typeface="Arial"/>
              </a:rPr>
              <a:t>DS</a:t>
            </a:r>
            <a:r>
              <a:rPr dirty="0" u="heavy" sz="3200" spc="-5">
                <a:solidFill>
                  <a:srgbClr val="FCEE34"/>
                </a:solidFill>
                <a:uFill>
                  <a:solidFill>
                    <a:srgbClr val="FCEE34"/>
                  </a:solidFill>
                </a:uFill>
                <a:latin typeface="Arial"/>
                <a:cs typeface="Arial"/>
              </a:rPr>
              <a:t>M</a:t>
            </a:r>
            <a:r>
              <a:rPr dirty="0" u="heavy" sz="3200" spc="5">
                <a:solidFill>
                  <a:srgbClr val="FCEE34"/>
                </a:solidFill>
                <a:uFill>
                  <a:solidFill>
                    <a:srgbClr val="FCEE34"/>
                  </a:solidFill>
                </a:uFill>
                <a:latin typeface="Arial"/>
                <a:cs typeface="Arial"/>
              </a:rPr>
              <a:t>B</a:t>
            </a:r>
            <a:r>
              <a:rPr dirty="0" sz="3200">
                <a:solidFill>
                  <a:srgbClr val="FCEE34"/>
                </a:solidFill>
                <a:latin typeface="Arial"/>
                <a:cs typeface="Arial"/>
              </a:rPr>
              <a:t>: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77427" y="3055620"/>
            <a:ext cx="563499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29944" algn="l"/>
                <a:tab pos="4168140" algn="l"/>
              </a:tabLst>
            </a:pPr>
            <a:r>
              <a:rPr dirty="0" sz="2000">
                <a:solidFill>
                  <a:srgbClr val="FCEE34"/>
                </a:solidFill>
                <a:latin typeface="Arial"/>
                <a:cs typeface="Arial"/>
              </a:rPr>
              <a:t>Chair:	Susan </a:t>
            </a:r>
            <a:r>
              <a:rPr dirty="0" sz="2000" spc="-5">
                <a:solidFill>
                  <a:srgbClr val="FCEE34"/>
                </a:solidFill>
                <a:latin typeface="Arial"/>
                <a:cs typeface="Arial"/>
              </a:rPr>
              <a:t>Stern,</a:t>
            </a:r>
            <a:r>
              <a:rPr dirty="0" sz="2000" spc="-10">
                <a:solidFill>
                  <a:srgbClr val="FCEE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CEE34"/>
                </a:solidFill>
                <a:latin typeface="Arial"/>
                <a:cs typeface="Arial"/>
              </a:rPr>
              <a:t>MD.</a:t>
            </a:r>
            <a:r>
              <a:rPr dirty="0" sz="2000" spc="-10">
                <a:solidFill>
                  <a:srgbClr val="FCEE34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FCEE34"/>
                </a:solidFill>
                <a:latin typeface="Arial"/>
                <a:cs typeface="Arial"/>
              </a:rPr>
              <a:t>Members:	Kyra</a:t>
            </a:r>
            <a:r>
              <a:rPr dirty="0" sz="2000" spc="-55">
                <a:solidFill>
                  <a:srgbClr val="FCEE34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FCEE34"/>
                </a:solidFill>
                <a:latin typeface="Arial"/>
                <a:cs typeface="Arial"/>
              </a:rPr>
              <a:t>Becker,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540" y="3384804"/>
            <a:ext cx="6776720" cy="15925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solidFill>
                  <a:srgbClr val="FCEE34"/>
                </a:solidFill>
                <a:latin typeface="Arial"/>
                <a:cs typeface="Arial"/>
              </a:rPr>
              <a:t>MD, David Shavelle </a:t>
            </a:r>
            <a:r>
              <a:rPr dirty="0" sz="2000" spc="-5">
                <a:solidFill>
                  <a:srgbClr val="FCEE34"/>
                </a:solidFill>
                <a:latin typeface="Arial"/>
                <a:cs typeface="Arial"/>
              </a:rPr>
              <a:t>MD </a:t>
            </a:r>
            <a:r>
              <a:rPr dirty="0" sz="2000">
                <a:solidFill>
                  <a:srgbClr val="FCEE34"/>
                </a:solidFill>
                <a:latin typeface="Arial"/>
                <a:cs typeface="Arial"/>
              </a:rPr>
              <a:t>(USC), Dave Beiser MD(Univ.</a:t>
            </a:r>
            <a:r>
              <a:rPr dirty="0" sz="2000" spc="-140">
                <a:solidFill>
                  <a:srgbClr val="FCEE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CEE34"/>
                </a:solidFill>
                <a:latin typeface="Arial"/>
                <a:cs typeface="Arial"/>
              </a:rPr>
              <a:t>of  Chicago), Al Hallstrom</a:t>
            </a:r>
            <a:r>
              <a:rPr dirty="0" sz="2000" spc="-35">
                <a:solidFill>
                  <a:srgbClr val="FCEE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CEE34"/>
                </a:solidFill>
                <a:latin typeface="Arial"/>
                <a:cs typeface="Arial"/>
              </a:rPr>
              <a:t>PhD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u="heavy" sz="3200" spc="-5">
                <a:solidFill>
                  <a:srgbClr val="FCEE34"/>
                </a:solidFill>
                <a:uFill>
                  <a:solidFill>
                    <a:srgbClr val="FCEE34"/>
                  </a:solidFill>
                </a:uFill>
                <a:latin typeface="Arial"/>
                <a:cs typeface="Arial"/>
              </a:rPr>
              <a:t>Funding</a:t>
            </a:r>
            <a:r>
              <a:rPr dirty="0" sz="3200" spc="-5">
                <a:solidFill>
                  <a:srgbClr val="FCEE34"/>
                </a:solidFill>
                <a:latin typeface="Arial"/>
                <a:cs typeface="Arial"/>
              </a:rPr>
              <a:t>:</a:t>
            </a:r>
            <a:r>
              <a:rPr dirty="0" sz="3200" spc="-65">
                <a:solidFill>
                  <a:srgbClr val="FCEE34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FCEE34"/>
                </a:solidFill>
                <a:latin typeface="Arial"/>
                <a:cs typeface="Arial"/>
              </a:rPr>
              <a:t>NIH/NHLBI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14400" y="228600"/>
            <a:ext cx="7162800" cy="914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914400" y="228600"/>
            <a:ext cx="7162800" cy="914400"/>
          </a:xfrm>
          <a:prstGeom prst="rect"/>
          <a:ln w="50800">
            <a:solidFill>
              <a:srgbClr val="000000"/>
            </a:solidFill>
          </a:ln>
        </p:spPr>
        <p:txBody>
          <a:bodyPr wrap="square" lIns="0" tIns="200025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1575"/>
              </a:spcBef>
            </a:pPr>
            <a:r>
              <a:rPr dirty="0" spc="-5"/>
              <a:t>Acknowledgements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0" y="457200"/>
            <a:ext cx="4495800" cy="99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86000" y="457200"/>
            <a:ext cx="4495800" cy="990600"/>
          </a:xfrm>
          <a:prstGeom prst="rect"/>
          <a:ln w="50800">
            <a:solidFill>
              <a:srgbClr val="000000"/>
            </a:solidFill>
          </a:ln>
        </p:spPr>
        <p:txBody>
          <a:bodyPr wrap="square" lIns="0" tIns="71755" rIns="0" bIns="0" rtlCol="0" vert="horz">
            <a:spAutoFit/>
          </a:bodyPr>
          <a:lstStyle/>
          <a:p>
            <a:pPr algn="ctr" marL="75565">
              <a:lnSpc>
                <a:spcPct val="100000"/>
              </a:lnSpc>
              <a:spcBef>
                <a:spcPts val="565"/>
              </a:spcBef>
            </a:pPr>
            <a:r>
              <a:rPr dirty="0" sz="4400" spc="-5" b="0">
                <a:latin typeface="Arial"/>
                <a:cs typeface="Arial"/>
              </a:rPr>
              <a:t>Background</a:t>
            </a:r>
            <a:endParaRPr sz="4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540" y="2134107"/>
            <a:ext cx="7454265" cy="3265804"/>
          </a:xfrm>
          <a:prstGeom prst="rect">
            <a:avLst/>
          </a:prstGeom>
        </p:spPr>
        <p:txBody>
          <a:bodyPr wrap="square" lIns="0" tIns="9461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b="1">
                <a:solidFill>
                  <a:srgbClr val="FCEE34"/>
                </a:solidFill>
                <a:latin typeface="Arial"/>
                <a:cs typeface="Arial"/>
              </a:rPr>
              <a:t>Survival from </a:t>
            </a:r>
            <a:r>
              <a:rPr dirty="0" sz="2800" spc="-5" b="1">
                <a:solidFill>
                  <a:srgbClr val="FCEE34"/>
                </a:solidFill>
                <a:latin typeface="Arial"/>
                <a:cs typeface="Arial"/>
              </a:rPr>
              <a:t>OHCA is </a:t>
            </a:r>
            <a:r>
              <a:rPr dirty="0" sz="2800" b="1">
                <a:solidFill>
                  <a:srgbClr val="FCEE34"/>
                </a:solidFill>
                <a:latin typeface="Arial"/>
                <a:cs typeface="Arial"/>
              </a:rPr>
              <a:t>less than</a:t>
            </a:r>
            <a:r>
              <a:rPr dirty="0" sz="2800" spc="-30" b="1">
                <a:solidFill>
                  <a:srgbClr val="FCEE34"/>
                </a:solidFill>
                <a:latin typeface="Arial"/>
                <a:cs typeface="Arial"/>
              </a:rPr>
              <a:t> </a:t>
            </a:r>
            <a:r>
              <a:rPr dirty="0" sz="2800" b="1">
                <a:solidFill>
                  <a:srgbClr val="FCEE34"/>
                </a:solidFill>
                <a:latin typeface="Arial"/>
                <a:cs typeface="Arial"/>
              </a:rPr>
              <a:t>20%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99600"/>
              </a:lnSpc>
              <a:spcBef>
                <a:spcPts val="6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5" b="1">
                <a:solidFill>
                  <a:srgbClr val="FCEE34"/>
                </a:solidFill>
                <a:latin typeface="Arial"/>
                <a:cs typeface="Arial"/>
              </a:rPr>
              <a:t>Administration </a:t>
            </a:r>
            <a:r>
              <a:rPr dirty="0" sz="2800" b="1">
                <a:solidFill>
                  <a:srgbClr val="FCEE34"/>
                </a:solidFill>
                <a:latin typeface="Arial"/>
                <a:cs typeface="Arial"/>
              </a:rPr>
              <a:t>of sodium </a:t>
            </a:r>
            <a:r>
              <a:rPr dirty="0" sz="2800" spc="-5" b="1">
                <a:solidFill>
                  <a:srgbClr val="FCEE34"/>
                </a:solidFill>
                <a:latin typeface="Arial"/>
                <a:cs typeface="Arial"/>
              </a:rPr>
              <a:t>nitrite during  </a:t>
            </a:r>
            <a:r>
              <a:rPr dirty="0" sz="2800" b="1">
                <a:solidFill>
                  <a:srgbClr val="FCEE34"/>
                </a:solidFill>
                <a:latin typeface="Arial"/>
                <a:cs typeface="Arial"/>
              </a:rPr>
              <a:t>resuscitation increased survival by</a:t>
            </a:r>
            <a:r>
              <a:rPr dirty="0" sz="2800" spc="-85" b="1">
                <a:solidFill>
                  <a:srgbClr val="FCEE34"/>
                </a:solidFill>
                <a:latin typeface="Arial"/>
                <a:cs typeface="Arial"/>
              </a:rPr>
              <a:t> </a:t>
            </a:r>
            <a:r>
              <a:rPr dirty="0" sz="2800" b="1">
                <a:solidFill>
                  <a:srgbClr val="FCEE34"/>
                </a:solidFill>
                <a:latin typeface="Arial"/>
                <a:cs typeface="Arial"/>
              </a:rPr>
              <a:t>nearly  50% </a:t>
            </a:r>
            <a:r>
              <a:rPr dirty="0" sz="2800" spc="-5" b="1">
                <a:solidFill>
                  <a:srgbClr val="FCEE34"/>
                </a:solidFill>
                <a:latin typeface="Arial"/>
                <a:cs typeface="Arial"/>
              </a:rPr>
              <a:t>in </a:t>
            </a:r>
            <a:r>
              <a:rPr dirty="0" sz="2800" b="1">
                <a:solidFill>
                  <a:srgbClr val="FCEE34"/>
                </a:solidFill>
                <a:latin typeface="Arial"/>
                <a:cs typeface="Arial"/>
              </a:rPr>
              <a:t>animal model of cardiac</a:t>
            </a:r>
            <a:r>
              <a:rPr dirty="0" sz="2800" spc="-60" b="1">
                <a:solidFill>
                  <a:srgbClr val="FCEE34"/>
                </a:solidFill>
                <a:latin typeface="Arial"/>
                <a:cs typeface="Arial"/>
              </a:rPr>
              <a:t> </a:t>
            </a:r>
            <a:r>
              <a:rPr dirty="0" sz="2800" b="1">
                <a:solidFill>
                  <a:srgbClr val="FCEE34"/>
                </a:solidFill>
                <a:latin typeface="Arial"/>
                <a:cs typeface="Arial"/>
              </a:rPr>
              <a:t>arrest</a:t>
            </a:r>
            <a:endParaRPr sz="2800">
              <a:latin typeface="Arial"/>
              <a:cs typeface="Arial"/>
            </a:endParaRPr>
          </a:p>
          <a:p>
            <a:pPr marL="355600" marR="207010" indent="-342900">
              <a:lnSpc>
                <a:spcPct val="101099"/>
              </a:lnSpc>
              <a:spcBef>
                <a:spcPts val="6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u="sng" sz="2800" b="1" i="1">
                <a:solidFill>
                  <a:srgbClr val="FCEE34"/>
                </a:solidFill>
                <a:uFill>
                  <a:solidFill>
                    <a:srgbClr val="FCEE34"/>
                  </a:solidFill>
                </a:uFill>
                <a:latin typeface="Arial"/>
                <a:cs typeface="Arial"/>
              </a:rPr>
              <a:t>Determine whether sodium </a:t>
            </a:r>
            <a:r>
              <a:rPr dirty="0" u="sng" sz="2800" spc="-5" b="1" i="1">
                <a:solidFill>
                  <a:srgbClr val="FCEE34"/>
                </a:solidFill>
                <a:uFill>
                  <a:solidFill>
                    <a:srgbClr val="FCEE34"/>
                  </a:solidFill>
                </a:uFill>
                <a:latin typeface="Arial"/>
                <a:cs typeface="Arial"/>
              </a:rPr>
              <a:t>nitrite </a:t>
            </a:r>
            <a:r>
              <a:rPr dirty="0" u="sng" sz="2800" b="1" i="1">
                <a:solidFill>
                  <a:srgbClr val="FCEE34"/>
                </a:solidFill>
                <a:uFill>
                  <a:solidFill>
                    <a:srgbClr val="FCEE34"/>
                  </a:solidFill>
                </a:uFill>
                <a:latin typeface="Arial"/>
                <a:cs typeface="Arial"/>
              </a:rPr>
              <a:t>given </a:t>
            </a:r>
            <a:r>
              <a:rPr dirty="0" u="sng" sz="2800" b="1" i="1">
                <a:solidFill>
                  <a:srgbClr val="FCEE34"/>
                </a:solidFill>
                <a:uFill>
                  <a:solidFill>
                    <a:srgbClr val="FCEE34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800" spc="-5" b="1" i="1">
                <a:solidFill>
                  <a:srgbClr val="FCEE34"/>
                </a:solidFill>
                <a:uFill>
                  <a:solidFill>
                    <a:srgbClr val="FCEE34"/>
                  </a:solidFill>
                </a:uFill>
                <a:latin typeface="Arial"/>
                <a:cs typeface="Arial"/>
              </a:rPr>
              <a:t>during resuscitation improves outcomes </a:t>
            </a:r>
            <a:r>
              <a:rPr dirty="0" u="sng" sz="2800" spc="-5" b="1" i="1">
                <a:solidFill>
                  <a:srgbClr val="FCEE34"/>
                </a:solidFill>
                <a:uFill>
                  <a:solidFill>
                    <a:srgbClr val="FCEE34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800" b="1" i="1">
                <a:solidFill>
                  <a:srgbClr val="FCEE34"/>
                </a:solidFill>
                <a:uFill>
                  <a:solidFill>
                    <a:srgbClr val="FCEE34"/>
                  </a:solidFill>
                </a:uFill>
                <a:latin typeface="Arial"/>
                <a:cs typeface="Arial"/>
              </a:rPr>
              <a:t>from out-of-hospital </a:t>
            </a:r>
            <a:r>
              <a:rPr dirty="0" u="sng" sz="2800" spc="-5" b="1" i="1">
                <a:solidFill>
                  <a:srgbClr val="FCEE34"/>
                </a:solidFill>
                <a:uFill>
                  <a:solidFill>
                    <a:srgbClr val="FCEE34"/>
                  </a:solidFill>
                </a:uFill>
                <a:latin typeface="Arial"/>
                <a:cs typeface="Arial"/>
              </a:rPr>
              <a:t>cardiac</a:t>
            </a:r>
            <a:r>
              <a:rPr dirty="0" u="sng" sz="2800" spc="-25" b="1" i="1">
                <a:solidFill>
                  <a:srgbClr val="FCEE34"/>
                </a:solidFill>
                <a:uFill>
                  <a:solidFill>
                    <a:srgbClr val="FCEE34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800" spc="-5" b="1" i="1">
                <a:solidFill>
                  <a:srgbClr val="FCEE34"/>
                </a:solidFill>
                <a:uFill>
                  <a:solidFill>
                    <a:srgbClr val="FCEE34"/>
                  </a:solidFill>
                </a:uFill>
                <a:latin typeface="Arial"/>
                <a:cs typeface="Arial"/>
              </a:rPr>
              <a:t>arrest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76400" y="76199"/>
            <a:ext cx="5638800" cy="99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76400" y="76200"/>
            <a:ext cx="5638800" cy="990600"/>
          </a:xfrm>
          <a:prstGeom prst="rect"/>
          <a:ln w="50800">
            <a:solidFill>
              <a:srgbClr val="000000"/>
            </a:solidFill>
          </a:ln>
        </p:spPr>
        <p:txBody>
          <a:bodyPr wrap="square" lIns="0" tIns="71755" rIns="0" bIns="0" rtlCol="0" vert="horz">
            <a:spAutoFit/>
          </a:bodyPr>
          <a:lstStyle/>
          <a:p>
            <a:pPr marL="455930">
              <a:lnSpc>
                <a:spcPct val="100000"/>
              </a:lnSpc>
              <a:spcBef>
                <a:spcPts val="565"/>
              </a:spcBef>
              <a:tabLst>
                <a:tab pos="1697355" algn="l"/>
              </a:tabLst>
            </a:pPr>
            <a:r>
              <a:rPr dirty="0" sz="4400" spc="-5" b="0">
                <a:latin typeface="Arial"/>
                <a:cs typeface="Arial"/>
              </a:rPr>
              <a:t>Trial	Setting/Design</a:t>
            </a:r>
            <a:endParaRPr sz="4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540" y="1214628"/>
            <a:ext cx="7356475" cy="409702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355600" marR="5080" indent="-342900">
              <a:lnSpc>
                <a:spcPct val="100299"/>
              </a:lnSpc>
              <a:spcBef>
                <a:spcPts val="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 b="1">
                <a:solidFill>
                  <a:srgbClr val="FCEE34"/>
                </a:solidFill>
                <a:latin typeface="Arial"/>
                <a:cs typeface="Arial"/>
              </a:rPr>
              <a:t>Emergency medical services (EMS)  agencies in Seattle </a:t>
            </a:r>
            <a:r>
              <a:rPr dirty="0" sz="3200" spc="-10" b="1">
                <a:solidFill>
                  <a:srgbClr val="FCEE34"/>
                </a:solidFill>
                <a:latin typeface="Arial"/>
                <a:cs typeface="Arial"/>
              </a:rPr>
              <a:t>and</a:t>
            </a:r>
            <a:r>
              <a:rPr dirty="0" sz="3200" spc="-80" b="1">
                <a:solidFill>
                  <a:srgbClr val="FCEE34"/>
                </a:solidFill>
                <a:latin typeface="Arial"/>
                <a:cs typeface="Arial"/>
              </a:rPr>
              <a:t> </a:t>
            </a:r>
            <a:r>
              <a:rPr dirty="0" sz="3200" spc="-5" b="1">
                <a:solidFill>
                  <a:srgbClr val="FCEE34"/>
                </a:solidFill>
                <a:latin typeface="Arial"/>
                <a:cs typeface="Arial"/>
              </a:rPr>
              <a:t>surrounding  King</a:t>
            </a:r>
            <a:r>
              <a:rPr dirty="0" sz="3200" spc="-10" b="1">
                <a:solidFill>
                  <a:srgbClr val="FCEE34"/>
                </a:solidFill>
                <a:latin typeface="Arial"/>
                <a:cs typeface="Arial"/>
              </a:rPr>
              <a:t> </a:t>
            </a:r>
            <a:r>
              <a:rPr dirty="0" sz="3200" spc="-5" b="1">
                <a:solidFill>
                  <a:srgbClr val="FCEE34"/>
                </a:solidFill>
                <a:latin typeface="Arial"/>
                <a:cs typeface="Arial"/>
              </a:rPr>
              <a:t>County</a:t>
            </a:r>
            <a:endParaRPr sz="3200">
              <a:latin typeface="Arial"/>
              <a:cs typeface="Arial"/>
            </a:endParaRPr>
          </a:p>
          <a:p>
            <a:pPr marL="355600" marR="683260" indent="-342900">
              <a:lnSpc>
                <a:spcPts val="3820"/>
              </a:lnSpc>
              <a:spcBef>
                <a:spcPts val="8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 b="1">
                <a:solidFill>
                  <a:srgbClr val="FCEE34"/>
                </a:solidFill>
                <a:latin typeface="Arial"/>
                <a:cs typeface="Arial"/>
              </a:rPr>
              <a:t>Individual OHCA </a:t>
            </a:r>
            <a:r>
              <a:rPr dirty="0" sz="3200" spc="-10" b="1">
                <a:solidFill>
                  <a:srgbClr val="FCEE34"/>
                </a:solidFill>
                <a:latin typeface="Arial"/>
                <a:cs typeface="Arial"/>
              </a:rPr>
              <a:t>patients </a:t>
            </a:r>
            <a:r>
              <a:rPr dirty="0" sz="3200" spc="-5" b="1">
                <a:solidFill>
                  <a:srgbClr val="FCEE34"/>
                </a:solidFill>
                <a:latin typeface="Arial"/>
                <a:cs typeface="Arial"/>
              </a:rPr>
              <a:t>double  blind-randomized</a:t>
            </a:r>
            <a:r>
              <a:rPr dirty="0" sz="3200" spc="-20" b="1">
                <a:solidFill>
                  <a:srgbClr val="FCEE34"/>
                </a:solidFill>
                <a:latin typeface="Arial"/>
                <a:cs typeface="Arial"/>
              </a:rPr>
              <a:t> </a:t>
            </a:r>
            <a:r>
              <a:rPr dirty="0" sz="3200" spc="-5" b="1">
                <a:solidFill>
                  <a:srgbClr val="FCEE34"/>
                </a:solidFill>
                <a:latin typeface="Arial"/>
                <a:cs typeface="Arial"/>
              </a:rPr>
              <a:t>(1:1:1)</a:t>
            </a:r>
            <a:endParaRPr sz="3200">
              <a:latin typeface="Arial"/>
              <a:cs typeface="Arial"/>
            </a:endParaRPr>
          </a:p>
          <a:p>
            <a:pPr lvl="1" marL="755650" indent="-285750">
              <a:lnSpc>
                <a:spcPct val="100000"/>
              </a:lnSpc>
              <a:spcBef>
                <a:spcPts val="630"/>
              </a:spcBef>
              <a:buFont typeface="Arial"/>
              <a:buChar char="–"/>
              <a:tabLst>
                <a:tab pos="755650" algn="l"/>
              </a:tabLst>
            </a:pPr>
            <a:r>
              <a:rPr dirty="0" sz="2800" spc="-5" b="1">
                <a:solidFill>
                  <a:srgbClr val="FFFFFF"/>
                </a:solidFill>
                <a:latin typeface="Arial"/>
                <a:cs typeface="Arial"/>
              </a:rPr>
              <a:t>Intervention</a:t>
            </a:r>
            <a:r>
              <a:rPr dirty="0" sz="2800" spc="-5" b="1">
                <a:solidFill>
                  <a:srgbClr val="FCEE34"/>
                </a:solidFill>
                <a:latin typeface="Arial"/>
                <a:cs typeface="Arial"/>
              </a:rPr>
              <a:t>- </a:t>
            </a:r>
            <a:r>
              <a:rPr dirty="0" sz="2800" b="1">
                <a:solidFill>
                  <a:srgbClr val="FCEE34"/>
                </a:solidFill>
                <a:latin typeface="Arial"/>
                <a:cs typeface="Arial"/>
              </a:rPr>
              <a:t>60 </a:t>
            </a:r>
            <a:r>
              <a:rPr dirty="0" sz="2800" spc="-5" b="1">
                <a:solidFill>
                  <a:srgbClr val="FCEE34"/>
                </a:solidFill>
                <a:latin typeface="Arial"/>
                <a:cs typeface="Arial"/>
              </a:rPr>
              <a:t>mg Sodium</a:t>
            </a:r>
            <a:r>
              <a:rPr dirty="0" sz="2800" spc="-20" b="1">
                <a:solidFill>
                  <a:srgbClr val="FCEE34"/>
                </a:solidFill>
                <a:latin typeface="Arial"/>
                <a:cs typeface="Arial"/>
              </a:rPr>
              <a:t> </a:t>
            </a:r>
            <a:r>
              <a:rPr dirty="0" sz="2800" b="1">
                <a:solidFill>
                  <a:srgbClr val="FCEE34"/>
                </a:solidFill>
                <a:latin typeface="Arial"/>
                <a:cs typeface="Arial"/>
              </a:rPr>
              <a:t>Nitrite</a:t>
            </a:r>
            <a:endParaRPr sz="2800">
              <a:latin typeface="Arial"/>
              <a:cs typeface="Arial"/>
            </a:endParaRPr>
          </a:p>
          <a:p>
            <a:pPr lvl="1" marL="755650" indent="-285750">
              <a:lnSpc>
                <a:spcPct val="100000"/>
              </a:lnSpc>
              <a:spcBef>
                <a:spcPts val="625"/>
              </a:spcBef>
              <a:buFont typeface="Arial"/>
              <a:buChar char="–"/>
              <a:tabLst>
                <a:tab pos="755650" algn="l"/>
              </a:tabLst>
            </a:pPr>
            <a:r>
              <a:rPr dirty="0" sz="2800" spc="-5" b="1">
                <a:solidFill>
                  <a:srgbClr val="FFFFFF"/>
                </a:solidFill>
                <a:latin typeface="Arial"/>
                <a:cs typeface="Arial"/>
              </a:rPr>
              <a:t>Intervention</a:t>
            </a:r>
            <a:r>
              <a:rPr dirty="0" sz="2800" spc="-5" b="1">
                <a:solidFill>
                  <a:srgbClr val="FCEE34"/>
                </a:solidFill>
                <a:latin typeface="Arial"/>
                <a:cs typeface="Arial"/>
              </a:rPr>
              <a:t>- </a:t>
            </a:r>
            <a:r>
              <a:rPr dirty="0" sz="2800" b="1">
                <a:solidFill>
                  <a:srgbClr val="FCEE34"/>
                </a:solidFill>
                <a:latin typeface="Arial"/>
                <a:cs typeface="Arial"/>
              </a:rPr>
              <a:t>45 </a:t>
            </a:r>
            <a:r>
              <a:rPr dirty="0" sz="2800" spc="-5" b="1">
                <a:solidFill>
                  <a:srgbClr val="FCEE34"/>
                </a:solidFill>
                <a:latin typeface="Arial"/>
                <a:cs typeface="Arial"/>
              </a:rPr>
              <a:t>mg Sodium</a:t>
            </a:r>
            <a:r>
              <a:rPr dirty="0" sz="2800" spc="-20" b="1">
                <a:solidFill>
                  <a:srgbClr val="FCEE34"/>
                </a:solidFill>
                <a:latin typeface="Arial"/>
                <a:cs typeface="Arial"/>
              </a:rPr>
              <a:t> </a:t>
            </a:r>
            <a:r>
              <a:rPr dirty="0" sz="2800" b="1">
                <a:solidFill>
                  <a:srgbClr val="FCEE34"/>
                </a:solidFill>
                <a:latin typeface="Arial"/>
                <a:cs typeface="Arial"/>
              </a:rPr>
              <a:t>Nitrite</a:t>
            </a:r>
            <a:endParaRPr sz="2800">
              <a:latin typeface="Arial"/>
              <a:cs typeface="Arial"/>
            </a:endParaRPr>
          </a:p>
          <a:p>
            <a:pPr lvl="1" marL="755650" indent="-285750">
              <a:lnSpc>
                <a:spcPct val="100000"/>
              </a:lnSpc>
              <a:spcBef>
                <a:spcPts val="650"/>
              </a:spcBef>
              <a:buFont typeface="Arial"/>
              <a:buChar char="–"/>
              <a:tabLst>
                <a:tab pos="755650" algn="l"/>
              </a:tabLst>
            </a:pPr>
            <a:r>
              <a:rPr dirty="0" sz="2800" b="1">
                <a:solidFill>
                  <a:srgbClr val="FFFFFF"/>
                </a:solidFill>
                <a:latin typeface="Arial"/>
                <a:cs typeface="Arial"/>
              </a:rPr>
              <a:t>Control</a:t>
            </a:r>
            <a:r>
              <a:rPr dirty="0" sz="2800" b="1">
                <a:solidFill>
                  <a:srgbClr val="FCEE34"/>
                </a:solidFill>
                <a:latin typeface="Arial"/>
                <a:cs typeface="Arial"/>
              </a:rPr>
              <a:t>-Placebo (normal</a:t>
            </a:r>
            <a:r>
              <a:rPr dirty="0" sz="2800" spc="-25" b="1">
                <a:solidFill>
                  <a:srgbClr val="FCEE34"/>
                </a:solidFill>
                <a:latin typeface="Arial"/>
                <a:cs typeface="Arial"/>
              </a:rPr>
              <a:t> </a:t>
            </a:r>
            <a:r>
              <a:rPr dirty="0" sz="2800" b="1">
                <a:solidFill>
                  <a:srgbClr val="FCEE34"/>
                </a:solidFill>
                <a:latin typeface="Arial"/>
                <a:cs typeface="Arial"/>
              </a:rPr>
              <a:t>saline)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457200"/>
            <a:ext cx="7543800" cy="914400"/>
          </a:xfrm>
          <a:prstGeom prst="rect"/>
          <a:ln w="50800">
            <a:solidFill>
              <a:srgbClr val="000000"/>
            </a:solidFill>
          </a:ln>
        </p:spPr>
        <p:txBody>
          <a:bodyPr wrap="square" lIns="0" tIns="26034" rIns="0" bIns="0" rtlCol="0" vert="horz">
            <a:spAutoFit/>
          </a:bodyPr>
          <a:lstStyle/>
          <a:p>
            <a:pPr algn="ctr" marR="68580">
              <a:lnSpc>
                <a:spcPct val="100000"/>
              </a:lnSpc>
              <a:spcBef>
                <a:spcPts val="204"/>
              </a:spcBef>
            </a:pPr>
            <a:r>
              <a:rPr dirty="0" sz="5000" spc="-5" b="0">
                <a:latin typeface="Arial"/>
                <a:cs typeface="Arial"/>
              </a:rPr>
              <a:t>Eligibility</a:t>
            </a:r>
            <a:endParaRPr sz="5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2383028"/>
            <a:ext cx="3731895" cy="258889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443230">
              <a:lnSpc>
                <a:spcPct val="100800"/>
              </a:lnSpc>
              <a:spcBef>
                <a:spcPts val="75"/>
              </a:spcBef>
            </a:pPr>
            <a:r>
              <a:rPr dirty="0" u="sng" sz="24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Inclusion Criteria 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CEE34"/>
                </a:solidFill>
                <a:latin typeface="Arial"/>
                <a:cs typeface="Arial"/>
              </a:rPr>
              <a:t>Cardiac </a:t>
            </a:r>
            <a:r>
              <a:rPr dirty="0" sz="2400" b="1">
                <a:solidFill>
                  <a:srgbClr val="FCEE34"/>
                </a:solidFill>
                <a:latin typeface="Arial"/>
                <a:cs typeface="Arial"/>
              </a:rPr>
              <a:t>arrest </a:t>
            </a:r>
            <a:r>
              <a:rPr dirty="0" sz="2400" spc="-5" b="1">
                <a:solidFill>
                  <a:srgbClr val="FCEE34"/>
                </a:solidFill>
                <a:latin typeface="Arial"/>
                <a:cs typeface="Arial"/>
              </a:rPr>
              <a:t>with</a:t>
            </a:r>
            <a:r>
              <a:rPr dirty="0" sz="2400" spc="-75" b="1">
                <a:solidFill>
                  <a:srgbClr val="FCEE34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CEE34"/>
                </a:solidFill>
                <a:latin typeface="Arial"/>
                <a:cs typeface="Arial"/>
              </a:rPr>
              <a:t>life</a:t>
            </a:r>
            <a:endParaRPr sz="2400">
              <a:latin typeface="Arial"/>
              <a:cs typeface="Arial"/>
            </a:endParaRPr>
          </a:p>
          <a:p>
            <a:pPr marL="12700" marR="5080" indent="252095">
              <a:lnSpc>
                <a:spcPts val="2900"/>
              </a:lnSpc>
              <a:spcBef>
                <a:spcPts val="80"/>
              </a:spcBef>
            </a:pPr>
            <a:r>
              <a:rPr dirty="0" sz="2400" spc="-5" b="1">
                <a:solidFill>
                  <a:srgbClr val="FCEE34"/>
                </a:solidFill>
                <a:latin typeface="Arial"/>
                <a:cs typeface="Arial"/>
              </a:rPr>
              <a:t>support by paramedics  Age</a:t>
            </a:r>
            <a:r>
              <a:rPr dirty="0" sz="2400" spc="-10" b="1">
                <a:solidFill>
                  <a:srgbClr val="FCEE34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CEE34"/>
                </a:solidFill>
                <a:latin typeface="Arial"/>
                <a:cs typeface="Arial"/>
              </a:rPr>
              <a:t>18+</a:t>
            </a:r>
            <a:endParaRPr sz="2400">
              <a:latin typeface="Arial"/>
              <a:cs typeface="Arial"/>
            </a:endParaRPr>
          </a:p>
          <a:p>
            <a:pPr marL="264795" marR="5080" indent="-252729">
              <a:lnSpc>
                <a:spcPts val="2810"/>
              </a:lnSpc>
              <a:spcBef>
                <a:spcPts val="80"/>
              </a:spcBef>
            </a:pPr>
            <a:r>
              <a:rPr dirty="0" sz="2400" spc="-5" b="1">
                <a:solidFill>
                  <a:srgbClr val="FCEE34"/>
                </a:solidFill>
                <a:latin typeface="Arial"/>
                <a:cs typeface="Arial"/>
              </a:rPr>
              <a:t>In</a:t>
            </a:r>
            <a:r>
              <a:rPr dirty="0" sz="2400" b="1">
                <a:solidFill>
                  <a:srgbClr val="FCEE34"/>
                </a:solidFill>
                <a:latin typeface="Arial"/>
                <a:cs typeface="Arial"/>
              </a:rPr>
              <a:t>trave</a:t>
            </a:r>
            <a:r>
              <a:rPr dirty="0" sz="2400" spc="-5" b="1">
                <a:solidFill>
                  <a:srgbClr val="FCEE34"/>
                </a:solidFill>
                <a:latin typeface="Arial"/>
                <a:cs typeface="Arial"/>
              </a:rPr>
              <a:t>nou</a:t>
            </a:r>
            <a:r>
              <a:rPr dirty="0" sz="2400" b="1">
                <a:solidFill>
                  <a:srgbClr val="FCEE34"/>
                </a:solidFill>
                <a:latin typeface="Arial"/>
                <a:cs typeface="Arial"/>
              </a:rPr>
              <a:t>s</a:t>
            </a:r>
            <a:r>
              <a:rPr dirty="0" sz="2400" spc="-5" b="1">
                <a:solidFill>
                  <a:srgbClr val="FCEE34"/>
                </a:solidFill>
                <a:latin typeface="Arial"/>
                <a:cs typeface="Arial"/>
              </a:rPr>
              <a:t>/in</a:t>
            </a:r>
            <a:r>
              <a:rPr dirty="0" sz="2400" b="1">
                <a:solidFill>
                  <a:srgbClr val="FCEE34"/>
                </a:solidFill>
                <a:latin typeface="Arial"/>
                <a:cs typeface="Arial"/>
              </a:rPr>
              <a:t>tra</a:t>
            </a:r>
            <a:r>
              <a:rPr dirty="0" sz="2400" spc="-5" b="1">
                <a:solidFill>
                  <a:srgbClr val="FCEE34"/>
                </a:solidFill>
                <a:latin typeface="Arial"/>
                <a:cs typeface="Arial"/>
              </a:rPr>
              <a:t>o</a:t>
            </a:r>
            <a:r>
              <a:rPr dirty="0" sz="2400" b="1">
                <a:solidFill>
                  <a:srgbClr val="FCEE34"/>
                </a:solidFill>
                <a:latin typeface="Arial"/>
                <a:cs typeface="Arial"/>
              </a:rPr>
              <a:t>sse</a:t>
            </a:r>
            <a:r>
              <a:rPr dirty="0" sz="2400" spc="-5" b="1">
                <a:solidFill>
                  <a:srgbClr val="FCEE34"/>
                </a:solidFill>
                <a:latin typeface="Arial"/>
                <a:cs typeface="Arial"/>
              </a:rPr>
              <a:t>ous  </a:t>
            </a:r>
            <a:r>
              <a:rPr dirty="0" sz="2400" b="1">
                <a:solidFill>
                  <a:srgbClr val="FCEE34"/>
                </a:solidFill>
                <a:latin typeface="Arial"/>
                <a:cs typeface="Arial"/>
              </a:rPr>
              <a:t>access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20"/>
              </a:lnSpc>
            </a:pPr>
            <a:r>
              <a:rPr dirty="0" sz="2400" spc="-5" b="1">
                <a:solidFill>
                  <a:srgbClr val="FCEE34"/>
                </a:solidFill>
                <a:latin typeface="Arial"/>
                <a:cs typeface="Arial"/>
              </a:rPr>
              <a:t>Unconscious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79340" y="2383028"/>
            <a:ext cx="3551554" cy="258889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85"/>
              </a:spcBef>
            </a:pPr>
            <a:r>
              <a:rPr dirty="0" u="sng" sz="24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Exclusion Criteria 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20" b="1">
                <a:solidFill>
                  <a:srgbClr val="FCEE34"/>
                </a:solidFill>
                <a:latin typeface="Arial"/>
                <a:cs typeface="Arial"/>
              </a:rPr>
              <a:t>Traumatic </a:t>
            </a:r>
            <a:r>
              <a:rPr dirty="0" sz="2400" spc="-5" b="1">
                <a:solidFill>
                  <a:srgbClr val="FCEE34"/>
                </a:solidFill>
                <a:latin typeface="Arial"/>
                <a:cs typeface="Arial"/>
              </a:rPr>
              <a:t>cardiac </a:t>
            </a:r>
            <a:r>
              <a:rPr dirty="0" sz="2400" b="1">
                <a:solidFill>
                  <a:srgbClr val="FCEE34"/>
                </a:solidFill>
                <a:latin typeface="Arial"/>
                <a:cs typeface="Arial"/>
              </a:rPr>
              <a:t>arrest  </a:t>
            </a:r>
            <a:r>
              <a:rPr dirty="0" sz="2400" spc="-5" b="1">
                <a:solidFill>
                  <a:srgbClr val="FCEE34"/>
                </a:solidFill>
                <a:latin typeface="Arial"/>
                <a:cs typeface="Arial"/>
              </a:rPr>
              <a:t>Age </a:t>
            </a:r>
            <a:r>
              <a:rPr dirty="0" sz="2400" b="1">
                <a:solidFill>
                  <a:srgbClr val="FCEE34"/>
                </a:solidFill>
                <a:latin typeface="Arial"/>
                <a:cs typeface="Arial"/>
              </a:rPr>
              <a:t>&lt;</a:t>
            </a:r>
            <a:r>
              <a:rPr dirty="0" sz="2400" spc="-20" b="1">
                <a:solidFill>
                  <a:srgbClr val="FCEE34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CEE34"/>
                </a:solidFill>
                <a:latin typeface="Arial"/>
                <a:cs typeface="Arial"/>
              </a:rPr>
              <a:t>18</a:t>
            </a:r>
            <a:endParaRPr sz="2400">
              <a:latin typeface="Arial"/>
              <a:cs typeface="Arial"/>
            </a:endParaRPr>
          </a:p>
          <a:p>
            <a:pPr marL="12700" marR="1770380">
              <a:lnSpc>
                <a:spcPct val="99700"/>
              </a:lnSpc>
              <a:spcBef>
                <a:spcPts val="35"/>
              </a:spcBef>
            </a:pPr>
            <a:r>
              <a:rPr dirty="0" sz="2400" spc="-5" b="1">
                <a:solidFill>
                  <a:srgbClr val="FCEE34"/>
                </a:solidFill>
                <a:latin typeface="Arial"/>
                <a:cs typeface="Arial"/>
              </a:rPr>
              <a:t>Known</a:t>
            </a:r>
            <a:r>
              <a:rPr dirty="0" sz="2400" spc="-100" b="1">
                <a:solidFill>
                  <a:srgbClr val="FCEE34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CEE34"/>
                </a:solidFill>
                <a:latin typeface="Arial"/>
                <a:cs typeface="Arial"/>
              </a:rPr>
              <a:t>DNR  </a:t>
            </a:r>
            <a:r>
              <a:rPr dirty="0" sz="2400" spc="-5" b="1">
                <a:solidFill>
                  <a:srgbClr val="FCEE34"/>
                </a:solidFill>
                <a:latin typeface="Arial"/>
                <a:cs typeface="Arial"/>
              </a:rPr>
              <a:t>Pregnant  Prisoner  Drowning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67000" y="152399"/>
            <a:ext cx="3886200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67000" y="152400"/>
            <a:ext cx="3886200" cy="838200"/>
          </a:xfrm>
          <a:prstGeom prst="rect"/>
          <a:ln w="50800">
            <a:solidFill>
              <a:srgbClr val="000000"/>
            </a:solidFill>
          </a:ln>
        </p:spPr>
        <p:txBody>
          <a:bodyPr wrap="square" lIns="0" tIns="101600" rIns="0" bIns="0" rtlCol="0" vert="horz">
            <a:spAutoFit/>
          </a:bodyPr>
          <a:lstStyle/>
          <a:p>
            <a:pPr marL="719455">
              <a:lnSpc>
                <a:spcPct val="100000"/>
              </a:lnSpc>
              <a:spcBef>
                <a:spcPts val="800"/>
              </a:spcBef>
            </a:pPr>
            <a:r>
              <a:rPr dirty="0" sz="4000" spc="-5"/>
              <a:t>Trial</a:t>
            </a:r>
            <a:r>
              <a:rPr dirty="0" sz="4000" spc="-15"/>
              <a:t> </a:t>
            </a:r>
            <a:r>
              <a:rPr dirty="0" sz="4000" spc="-10"/>
              <a:t>Flow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288290" y="1065784"/>
            <a:ext cx="3030855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-5" b="1">
                <a:solidFill>
                  <a:srgbClr val="FCEE34"/>
                </a:solidFill>
                <a:latin typeface="Arial"/>
                <a:cs typeface="Arial"/>
              </a:rPr>
              <a:t>Field Cardiac</a:t>
            </a:r>
            <a:r>
              <a:rPr dirty="0" sz="2500" spc="-145" b="1">
                <a:solidFill>
                  <a:srgbClr val="FCEE34"/>
                </a:solidFill>
                <a:latin typeface="Arial"/>
                <a:cs typeface="Arial"/>
              </a:rPr>
              <a:t> </a:t>
            </a:r>
            <a:r>
              <a:rPr dirty="0" sz="2500" spc="-5" b="1">
                <a:solidFill>
                  <a:srgbClr val="FCEE34"/>
                </a:solidFill>
                <a:latin typeface="Arial"/>
                <a:cs typeface="Arial"/>
              </a:rPr>
              <a:t>Arrest</a:t>
            </a:r>
            <a:endParaRPr sz="2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17340" y="1925319"/>
            <a:ext cx="730250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-5" b="1">
                <a:solidFill>
                  <a:srgbClr val="FCEE34"/>
                </a:solidFill>
                <a:latin typeface="Arial"/>
                <a:cs typeface="Arial"/>
              </a:rPr>
              <a:t>1502</a:t>
            </a:r>
            <a:endParaRPr sz="2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2435" y="3805935"/>
            <a:ext cx="1951355" cy="787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500" spc="-5" b="1">
                <a:solidFill>
                  <a:srgbClr val="FCEE34"/>
                </a:solidFill>
                <a:latin typeface="Arial"/>
                <a:cs typeface="Arial"/>
              </a:rPr>
              <a:t>N=497</a:t>
            </a:r>
            <a:endParaRPr sz="25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2500" spc="-5" b="1">
                <a:solidFill>
                  <a:srgbClr val="FCEE34"/>
                </a:solidFill>
                <a:latin typeface="Arial"/>
                <a:cs typeface="Arial"/>
              </a:rPr>
              <a:t>60 </a:t>
            </a:r>
            <a:r>
              <a:rPr dirty="0" sz="2500" b="1">
                <a:solidFill>
                  <a:srgbClr val="FCEE34"/>
                </a:solidFill>
                <a:latin typeface="Arial"/>
                <a:cs typeface="Arial"/>
              </a:rPr>
              <a:t>mg</a:t>
            </a:r>
            <a:r>
              <a:rPr dirty="0" sz="2500" spc="-75" b="1">
                <a:solidFill>
                  <a:srgbClr val="FCEE34"/>
                </a:solidFill>
                <a:latin typeface="Arial"/>
                <a:cs typeface="Arial"/>
              </a:rPr>
              <a:t> </a:t>
            </a:r>
            <a:r>
              <a:rPr dirty="0" sz="2500" b="1">
                <a:solidFill>
                  <a:srgbClr val="FCEE34"/>
                </a:solidFill>
                <a:latin typeface="Arial"/>
                <a:cs typeface="Arial"/>
              </a:rPr>
              <a:t>Nitrite</a:t>
            </a:r>
            <a:endParaRPr sz="2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17340" y="1032764"/>
            <a:ext cx="70548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CEE34"/>
                </a:solidFill>
                <a:latin typeface="Arial"/>
                <a:cs typeface="Arial"/>
              </a:rPr>
              <a:t>2264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48689" y="1995932"/>
            <a:ext cx="124396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CEE34"/>
                </a:solidFill>
                <a:latin typeface="Arial"/>
                <a:cs typeface="Arial"/>
              </a:rPr>
              <a:t>En</a:t>
            </a:r>
            <a:r>
              <a:rPr dirty="0" sz="2400" b="1">
                <a:solidFill>
                  <a:srgbClr val="FCEE34"/>
                </a:solidFill>
                <a:latin typeface="Arial"/>
                <a:cs typeface="Arial"/>
              </a:rPr>
              <a:t>r</a:t>
            </a:r>
            <a:r>
              <a:rPr dirty="0" sz="2400" spc="-5" b="1">
                <a:solidFill>
                  <a:srgbClr val="FCEE34"/>
                </a:solidFill>
                <a:latin typeface="Arial"/>
                <a:cs typeface="Arial"/>
              </a:rPr>
              <a:t>o</a:t>
            </a:r>
            <a:r>
              <a:rPr dirty="0" sz="2400" spc="-10" b="1">
                <a:solidFill>
                  <a:srgbClr val="FCEE34"/>
                </a:solidFill>
                <a:latin typeface="Arial"/>
                <a:cs typeface="Arial"/>
              </a:rPr>
              <a:t>ll</a:t>
            </a:r>
            <a:r>
              <a:rPr dirty="0" sz="2400" b="1">
                <a:solidFill>
                  <a:srgbClr val="FCEE34"/>
                </a:solidFill>
                <a:latin typeface="Arial"/>
                <a:cs typeface="Arial"/>
              </a:rPr>
              <a:t>ed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50203" y="3830320"/>
            <a:ext cx="1242060" cy="787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49225">
              <a:lnSpc>
                <a:spcPct val="100000"/>
              </a:lnSpc>
              <a:spcBef>
                <a:spcPts val="100"/>
              </a:spcBef>
            </a:pPr>
            <a:r>
              <a:rPr dirty="0" sz="2500" spc="-5" b="1">
                <a:solidFill>
                  <a:srgbClr val="FCEE34"/>
                </a:solidFill>
                <a:latin typeface="Arial"/>
                <a:cs typeface="Arial"/>
              </a:rPr>
              <a:t>N=496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500" spc="-5" b="1">
                <a:solidFill>
                  <a:srgbClr val="FCEE34"/>
                </a:solidFill>
                <a:latin typeface="Arial"/>
                <a:cs typeface="Arial"/>
              </a:rPr>
              <a:t>P</a:t>
            </a:r>
            <a:r>
              <a:rPr dirty="0" sz="2500" spc="5" b="1">
                <a:solidFill>
                  <a:srgbClr val="FCEE34"/>
                </a:solidFill>
                <a:latin typeface="Arial"/>
                <a:cs typeface="Arial"/>
              </a:rPr>
              <a:t>l</a:t>
            </a:r>
            <a:r>
              <a:rPr dirty="0" sz="2500" spc="-5" b="1">
                <a:solidFill>
                  <a:srgbClr val="FCEE34"/>
                </a:solidFill>
                <a:latin typeface="Arial"/>
                <a:cs typeface="Arial"/>
              </a:rPr>
              <a:t>aceb</a:t>
            </a:r>
            <a:r>
              <a:rPr dirty="0" sz="2500" b="1">
                <a:solidFill>
                  <a:srgbClr val="FCEE34"/>
                </a:solidFill>
                <a:latin typeface="Arial"/>
                <a:cs typeface="Arial"/>
              </a:rPr>
              <a:t>o</a:t>
            </a:r>
            <a:endParaRPr sz="2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46140" y="1240028"/>
            <a:ext cx="263144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Not Enrolled</a:t>
            </a:r>
            <a:r>
              <a:rPr dirty="0" sz="2400" spc="-8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FF"/>
                </a:solidFill>
                <a:latin typeface="Arial"/>
                <a:cs typeface="Arial"/>
              </a:rPr>
              <a:t>(762)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410075" y="1524000"/>
            <a:ext cx="171450" cy="304800"/>
          </a:xfrm>
          <a:custGeom>
            <a:avLst/>
            <a:gdLst/>
            <a:ahLst/>
            <a:cxnLst/>
            <a:rect l="l" t="t" r="r" b="b"/>
            <a:pathLst>
              <a:path w="171450" h="304800">
                <a:moveTo>
                  <a:pt x="57150" y="133350"/>
                </a:moveTo>
                <a:lnTo>
                  <a:pt x="0" y="133350"/>
                </a:lnTo>
                <a:lnTo>
                  <a:pt x="85726" y="304800"/>
                </a:lnTo>
                <a:lnTo>
                  <a:pt x="157162" y="161925"/>
                </a:lnTo>
                <a:lnTo>
                  <a:pt x="57150" y="161925"/>
                </a:lnTo>
                <a:lnTo>
                  <a:pt x="57150" y="133350"/>
                </a:lnTo>
                <a:close/>
              </a:path>
              <a:path w="171450" h="304800">
                <a:moveTo>
                  <a:pt x="114300" y="0"/>
                </a:moveTo>
                <a:lnTo>
                  <a:pt x="57150" y="0"/>
                </a:lnTo>
                <a:lnTo>
                  <a:pt x="57150" y="161925"/>
                </a:lnTo>
                <a:lnTo>
                  <a:pt x="114300" y="161925"/>
                </a:lnTo>
                <a:lnTo>
                  <a:pt x="114300" y="0"/>
                </a:lnTo>
                <a:close/>
              </a:path>
              <a:path w="171450" h="304800">
                <a:moveTo>
                  <a:pt x="171450" y="133350"/>
                </a:moveTo>
                <a:lnTo>
                  <a:pt x="114300" y="133350"/>
                </a:lnTo>
                <a:lnTo>
                  <a:pt x="114300" y="161925"/>
                </a:lnTo>
                <a:lnTo>
                  <a:pt x="157162" y="161925"/>
                </a:lnTo>
                <a:lnTo>
                  <a:pt x="171450" y="133350"/>
                </a:lnTo>
                <a:close/>
              </a:path>
            </a:pathLst>
          </a:custGeom>
          <a:solidFill>
            <a:srgbClr val="FCEE3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918336" y="5354828"/>
            <a:ext cx="7393305" cy="744855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441959" marR="5080" indent="-429895">
              <a:lnSpc>
                <a:spcPts val="2780"/>
              </a:lnSpc>
              <a:spcBef>
                <a:spcPts val="275"/>
              </a:spcBef>
            </a:pPr>
            <a:r>
              <a:rPr dirty="0" u="sng" sz="2400" spc="-5" b="1">
                <a:solidFill>
                  <a:srgbClr val="FCEE34"/>
                </a:solidFill>
                <a:uFill>
                  <a:solidFill>
                    <a:srgbClr val="FCEE34"/>
                  </a:solidFill>
                </a:uFill>
                <a:latin typeface="Arial"/>
                <a:cs typeface="Arial"/>
              </a:rPr>
              <a:t>Primary Outcome: Survival </a:t>
            </a:r>
            <a:r>
              <a:rPr dirty="0" u="sng" sz="2400" b="1">
                <a:solidFill>
                  <a:srgbClr val="FCEE34"/>
                </a:solidFill>
                <a:uFill>
                  <a:solidFill>
                    <a:srgbClr val="FCEE34"/>
                  </a:solidFill>
                </a:uFill>
                <a:latin typeface="Arial"/>
                <a:cs typeface="Arial"/>
              </a:rPr>
              <a:t>to </a:t>
            </a:r>
            <a:r>
              <a:rPr dirty="0" u="sng" sz="2400" spc="-5" b="1">
                <a:solidFill>
                  <a:srgbClr val="FCEE34"/>
                </a:solidFill>
                <a:uFill>
                  <a:solidFill>
                    <a:srgbClr val="FCEE34"/>
                  </a:solidFill>
                </a:uFill>
                <a:latin typeface="Arial"/>
                <a:cs typeface="Arial"/>
              </a:rPr>
              <a:t>Hospital Admission, </a:t>
            </a:r>
            <a:r>
              <a:rPr dirty="0" sz="2400" spc="-5" b="1">
                <a:solidFill>
                  <a:srgbClr val="FCEE34"/>
                </a:solidFill>
                <a:latin typeface="Arial"/>
                <a:cs typeface="Arial"/>
              </a:rPr>
              <a:t> </a:t>
            </a:r>
            <a:r>
              <a:rPr dirty="0" u="sng" sz="2400" spc="-5" b="1">
                <a:solidFill>
                  <a:srgbClr val="FCEE34"/>
                </a:solidFill>
                <a:uFill>
                  <a:solidFill>
                    <a:srgbClr val="FCEE34"/>
                  </a:solidFill>
                </a:uFill>
                <a:latin typeface="Arial"/>
                <a:cs typeface="Arial"/>
              </a:rPr>
              <a:t>Important Secondary: Survival </a:t>
            </a:r>
            <a:r>
              <a:rPr dirty="0" u="sng" sz="2400" b="1">
                <a:solidFill>
                  <a:srgbClr val="FCEE34"/>
                </a:solidFill>
                <a:uFill>
                  <a:solidFill>
                    <a:srgbClr val="FCEE34"/>
                  </a:solidFill>
                </a:uFill>
                <a:latin typeface="Arial"/>
                <a:cs typeface="Arial"/>
              </a:rPr>
              <a:t>to</a:t>
            </a:r>
            <a:r>
              <a:rPr dirty="0" u="sng" sz="2400" spc="-5" b="1">
                <a:solidFill>
                  <a:srgbClr val="FCEE34"/>
                </a:solidFill>
                <a:uFill>
                  <a:solidFill>
                    <a:srgbClr val="FCEE34"/>
                  </a:solidFill>
                </a:uFill>
                <a:latin typeface="Arial"/>
                <a:cs typeface="Arial"/>
              </a:rPr>
              <a:t> Discharge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257800" y="1474111"/>
            <a:ext cx="457834" cy="100330"/>
          </a:xfrm>
          <a:custGeom>
            <a:avLst/>
            <a:gdLst/>
            <a:ahLst/>
            <a:cxnLst/>
            <a:rect l="l" t="t" r="r" b="b"/>
            <a:pathLst>
              <a:path w="457835" h="100330">
                <a:moveTo>
                  <a:pt x="371698" y="0"/>
                </a:moveTo>
                <a:lnTo>
                  <a:pt x="368781" y="767"/>
                </a:lnTo>
                <a:lnTo>
                  <a:pt x="366130" y="5311"/>
                </a:lnTo>
                <a:lnTo>
                  <a:pt x="366899" y="8227"/>
                </a:lnTo>
                <a:lnTo>
                  <a:pt x="430154" y="45126"/>
                </a:lnTo>
                <a:lnTo>
                  <a:pt x="447771" y="45126"/>
                </a:lnTo>
                <a:lnTo>
                  <a:pt x="447771" y="54651"/>
                </a:lnTo>
                <a:lnTo>
                  <a:pt x="430153" y="54651"/>
                </a:lnTo>
                <a:lnTo>
                  <a:pt x="366897" y="91550"/>
                </a:lnTo>
                <a:lnTo>
                  <a:pt x="366130" y="94466"/>
                </a:lnTo>
                <a:lnTo>
                  <a:pt x="368781" y="99010"/>
                </a:lnTo>
                <a:lnTo>
                  <a:pt x="371697" y="99777"/>
                </a:lnTo>
                <a:lnTo>
                  <a:pt x="449057" y="54651"/>
                </a:lnTo>
                <a:lnTo>
                  <a:pt x="447771" y="54651"/>
                </a:lnTo>
                <a:lnTo>
                  <a:pt x="449059" y="54650"/>
                </a:lnTo>
                <a:lnTo>
                  <a:pt x="457221" y="49889"/>
                </a:lnTo>
                <a:lnTo>
                  <a:pt x="371698" y="0"/>
                </a:lnTo>
                <a:close/>
              </a:path>
              <a:path w="457835" h="100330">
                <a:moveTo>
                  <a:pt x="438318" y="49889"/>
                </a:moveTo>
                <a:lnTo>
                  <a:pt x="430153" y="54651"/>
                </a:lnTo>
                <a:lnTo>
                  <a:pt x="447771" y="54651"/>
                </a:lnTo>
                <a:lnTo>
                  <a:pt x="447771" y="54002"/>
                </a:lnTo>
                <a:lnTo>
                  <a:pt x="445369" y="54002"/>
                </a:lnTo>
                <a:lnTo>
                  <a:pt x="438318" y="49889"/>
                </a:lnTo>
                <a:close/>
              </a:path>
              <a:path w="457835" h="100330">
                <a:moveTo>
                  <a:pt x="0" y="45125"/>
                </a:moveTo>
                <a:lnTo>
                  <a:pt x="0" y="54650"/>
                </a:lnTo>
                <a:lnTo>
                  <a:pt x="430155" y="54650"/>
                </a:lnTo>
                <a:lnTo>
                  <a:pt x="438318" y="49889"/>
                </a:lnTo>
                <a:lnTo>
                  <a:pt x="430154" y="45126"/>
                </a:lnTo>
                <a:lnTo>
                  <a:pt x="0" y="45125"/>
                </a:lnTo>
                <a:close/>
              </a:path>
              <a:path w="457835" h="100330">
                <a:moveTo>
                  <a:pt x="445369" y="45775"/>
                </a:moveTo>
                <a:lnTo>
                  <a:pt x="438318" y="49889"/>
                </a:lnTo>
                <a:lnTo>
                  <a:pt x="445369" y="54002"/>
                </a:lnTo>
                <a:lnTo>
                  <a:pt x="445369" y="45775"/>
                </a:lnTo>
                <a:close/>
              </a:path>
              <a:path w="457835" h="100330">
                <a:moveTo>
                  <a:pt x="447771" y="45775"/>
                </a:moveTo>
                <a:lnTo>
                  <a:pt x="445369" y="45775"/>
                </a:lnTo>
                <a:lnTo>
                  <a:pt x="445369" y="54002"/>
                </a:lnTo>
                <a:lnTo>
                  <a:pt x="447771" y="54002"/>
                </a:lnTo>
                <a:lnTo>
                  <a:pt x="447771" y="45775"/>
                </a:lnTo>
                <a:close/>
              </a:path>
              <a:path w="457835" h="100330">
                <a:moveTo>
                  <a:pt x="430154" y="45126"/>
                </a:moveTo>
                <a:lnTo>
                  <a:pt x="438318" y="49889"/>
                </a:lnTo>
                <a:lnTo>
                  <a:pt x="445369" y="45775"/>
                </a:lnTo>
                <a:lnTo>
                  <a:pt x="447771" y="45775"/>
                </a:lnTo>
                <a:lnTo>
                  <a:pt x="447771" y="45126"/>
                </a:lnTo>
                <a:lnTo>
                  <a:pt x="430154" y="45126"/>
                </a:lnTo>
                <a:close/>
              </a:path>
            </a:pathLst>
          </a:custGeom>
          <a:solidFill>
            <a:srgbClr val="FCEE3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257800" y="2159911"/>
            <a:ext cx="457834" cy="100330"/>
          </a:xfrm>
          <a:custGeom>
            <a:avLst/>
            <a:gdLst/>
            <a:ahLst/>
            <a:cxnLst/>
            <a:rect l="l" t="t" r="r" b="b"/>
            <a:pathLst>
              <a:path w="457835" h="100330">
                <a:moveTo>
                  <a:pt x="371698" y="0"/>
                </a:moveTo>
                <a:lnTo>
                  <a:pt x="368781" y="767"/>
                </a:lnTo>
                <a:lnTo>
                  <a:pt x="366130" y="5311"/>
                </a:lnTo>
                <a:lnTo>
                  <a:pt x="366899" y="8227"/>
                </a:lnTo>
                <a:lnTo>
                  <a:pt x="430154" y="45126"/>
                </a:lnTo>
                <a:lnTo>
                  <a:pt x="447771" y="45126"/>
                </a:lnTo>
                <a:lnTo>
                  <a:pt x="447771" y="54651"/>
                </a:lnTo>
                <a:lnTo>
                  <a:pt x="430153" y="54651"/>
                </a:lnTo>
                <a:lnTo>
                  <a:pt x="366897" y="91550"/>
                </a:lnTo>
                <a:lnTo>
                  <a:pt x="366130" y="94466"/>
                </a:lnTo>
                <a:lnTo>
                  <a:pt x="368781" y="99010"/>
                </a:lnTo>
                <a:lnTo>
                  <a:pt x="371697" y="99777"/>
                </a:lnTo>
                <a:lnTo>
                  <a:pt x="449057" y="54651"/>
                </a:lnTo>
                <a:lnTo>
                  <a:pt x="447771" y="54651"/>
                </a:lnTo>
                <a:lnTo>
                  <a:pt x="449059" y="54650"/>
                </a:lnTo>
                <a:lnTo>
                  <a:pt x="457221" y="49889"/>
                </a:lnTo>
                <a:lnTo>
                  <a:pt x="371698" y="0"/>
                </a:lnTo>
                <a:close/>
              </a:path>
              <a:path w="457835" h="100330">
                <a:moveTo>
                  <a:pt x="438318" y="49889"/>
                </a:moveTo>
                <a:lnTo>
                  <a:pt x="430153" y="54651"/>
                </a:lnTo>
                <a:lnTo>
                  <a:pt x="447771" y="54651"/>
                </a:lnTo>
                <a:lnTo>
                  <a:pt x="447771" y="54002"/>
                </a:lnTo>
                <a:lnTo>
                  <a:pt x="445369" y="54002"/>
                </a:lnTo>
                <a:lnTo>
                  <a:pt x="438318" y="49889"/>
                </a:lnTo>
                <a:close/>
              </a:path>
              <a:path w="457835" h="100330">
                <a:moveTo>
                  <a:pt x="0" y="45125"/>
                </a:moveTo>
                <a:lnTo>
                  <a:pt x="0" y="54650"/>
                </a:lnTo>
                <a:lnTo>
                  <a:pt x="430155" y="54650"/>
                </a:lnTo>
                <a:lnTo>
                  <a:pt x="438318" y="49889"/>
                </a:lnTo>
                <a:lnTo>
                  <a:pt x="430154" y="45126"/>
                </a:lnTo>
                <a:lnTo>
                  <a:pt x="0" y="45125"/>
                </a:lnTo>
                <a:close/>
              </a:path>
              <a:path w="457835" h="100330">
                <a:moveTo>
                  <a:pt x="445369" y="45775"/>
                </a:moveTo>
                <a:lnTo>
                  <a:pt x="438318" y="49889"/>
                </a:lnTo>
                <a:lnTo>
                  <a:pt x="445369" y="54002"/>
                </a:lnTo>
                <a:lnTo>
                  <a:pt x="445369" y="45775"/>
                </a:lnTo>
                <a:close/>
              </a:path>
              <a:path w="457835" h="100330">
                <a:moveTo>
                  <a:pt x="447771" y="45775"/>
                </a:moveTo>
                <a:lnTo>
                  <a:pt x="445369" y="45775"/>
                </a:lnTo>
                <a:lnTo>
                  <a:pt x="445369" y="54002"/>
                </a:lnTo>
                <a:lnTo>
                  <a:pt x="447771" y="54002"/>
                </a:lnTo>
                <a:lnTo>
                  <a:pt x="447771" y="45775"/>
                </a:lnTo>
                <a:close/>
              </a:path>
              <a:path w="457835" h="100330">
                <a:moveTo>
                  <a:pt x="430154" y="45126"/>
                </a:moveTo>
                <a:lnTo>
                  <a:pt x="438318" y="49889"/>
                </a:lnTo>
                <a:lnTo>
                  <a:pt x="445369" y="45775"/>
                </a:lnTo>
                <a:lnTo>
                  <a:pt x="447771" y="45775"/>
                </a:lnTo>
                <a:lnTo>
                  <a:pt x="447771" y="45126"/>
                </a:lnTo>
                <a:lnTo>
                  <a:pt x="430154" y="45126"/>
                </a:lnTo>
                <a:close/>
              </a:path>
            </a:pathLst>
          </a:custGeom>
          <a:solidFill>
            <a:srgbClr val="FCEE3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522526" y="3805935"/>
            <a:ext cx="1951355" cy="787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500" spc="-5" b="1">
                <a:solidFill>
                  <a:srgbClr val="FCEE34"/>
                </a:solidFill>
                <a:latin typeface="Arial"/>
                <a:cs typeface="Arial"/>
              </a:rPr>
              <a:t>N=499</a:t>
            </a:r>
            <a:endParaRPr sz="25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2500" spc="-5" b="1">
                <a:solidFill>
                  <a:srgbClr val="FCEE34"/>
                </a:solidFill>
                <a:latin typeface="Arial"/>
                <a:cs typeface="Arial"/>
              </a:rPr>
              <a:t>45 </a:t>
            </a:r>
            <a:r>
              <a:rPr dirty="0" sz="2500" b="1">
                <a:solidFill>
                  <a:srgbClr val="FCEE34"/>
                </a:solidFill>
                <a:latin typeface="Arial"/>
                <a:cs typeface="Arial"/>
              </a:rPr>
              <a:t>mg</a:t>
            </a:r>
            <a:r>
              <a:rPr dirty="0" sz="2500" spc="-75" b="1">
                <a:solidFill>
                  <a:srgbClr val="FCEE34"/>
                </a:solidFill>
                <a:latin typeface="Arial"/>
                <a:cs typeface="Arial"/>
              </a:rPr>
              <a:t> </a:t>
            </a:r>
            <a:r>
              <a:rPr dirty="0" sz="2500" b="1">
                <a:solidFill>
                  <a:srgbClr val="FCEE34"/>
                </a:solidFill>
                <a:latin typeface="Arial"/>
                <a:cs typeface="Arial"/>
              </a:rPr>
              <a:t>Nitrite</a:t>
            </a:r>
            <a:endParaRPr sz="25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063070" y="2002028"/>
            <a:ext cx="2141855" cy="76009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85090" marR="5080" indent="-73025">
              <a:lnSpc>
                <a:spcPct val="100800"/>
              </a:lnSpc>
              <a:spcBef>
                <a:spcPts val="75"/>
              </a:spcBef>
            </a:pP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Excluded</a:t>
            </a:r>
            <a:r>
              <a:rPr dirty="0" sz="2400" spc="-7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from  Analysis(10)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410075" y="2438400"/>
            <a:ext cx="171450" cy="304800"/>
          </a:xfrm>
          <a:custGeom>
            <a:avLst/>
            <a:gdLst/>
            <a:ahLst/>
            <a:cxnLst/>
            <a:rect l="l" t="t" r="r" b="b"/>
            <a:pathLst>
              <a:path w="171450" h="304800">
                <a:moveTo>
                  <a:pt x="57150" y="133350"/>
                </a:moveTo>
                <a:lnTo>
                  <a:pt x="0" y="133350"/>
                </a:lnTo>
                <a:lnTo>
                  <a:pt x="85726" y="304800"/>
                </a:lnTo>
                <a:lnTo>
                  <a:pt x="157162" y="161925"/>
                </a:lnTo>
                <a:lnTo>
                  <a:pt x="57150" y="161925"/>
                </a:lnTo>
                <a:lnTo>
                  <a:pt x="57150" y="133350"/>
                </a:lnTo>
                <a:close/>
              </a:path>
              <a:path w="171450" h="304800">
                <a:moveTo>
                  <a:pt x="114300" y="0"/>
                </a:moveTo>
                <a:lnTo>
                  <a:pt x="57150" y="0"/>
                </a:lnTo>
                <a:lnTo>
                  <a:pt x="57150" y="161925"/>
                </a:lnTo>
                <a:lnTo>
                  <a:pt x="114300" y="161925"/>
                </a:lnTo>
                <a:lnTo>
                  <a:pt x="114300" y="0"/>
                </a:lnTo>
                <a:close/>
              </a:path>
              <a:path w="171450" h="304800">
                <a:moveTo>
                  <a:pt x="171450" y="133350"/>
                </a:moveTo>
                <a:lnTo>
                  <a:pt x="114300" y="133350"/>
                </a:lnTo>
                <a:lnTo>
                  <a:pt x="114300" y="161925"/>
                </a:lnTo>
                <a:lnTo>
                  <a:pt x="157162" y="161925"/>
                </a:lnTo>
                <a:lnTo>
                  <a:pt x="171450" y="133350"/>
                </a:lnTo>
                <a:close/>
              </a:path>
            </a:pathLst>
          </a:custGeom>
          <a:solidFill>
            <a:srgbClr val="FCEE3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4117340" y="2763519"/>
            <a:ext cx="730250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-5" b="1">
                <a:solidFill>
                  <a:srgbClr val="FCEE34"/>
                </a:solidFill>
                <a:latin typeface="Arial"/>
                <a:cs typeface="Arial"/>
              </a:rPr>
              <a:t>1492</a:t>
            </a:r>
            <a:endParaRPr sz="25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600200" y="3352800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1"/>
                </a:lnTo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514475" y="3352800"/>
            <a:ext cx="171450" cy="304800"/>
          </a:xfrm>
          <a:custGeom>
            <a:avLst/>
            <a:gdLst/>
            <a:ahLst/>
            <a:cxnLst/>
            <a:rect l="l" t="t" r="r" b="b"/>
            <a:pathLst>
              <a:path w="171450" h="304800">
                <a:moveTo>
                  <a:pt x="57150" y="133350"/>
                </a:moveTo>
                <a:lnTo>
                  <a:pt x="0" y="133350"/>
                </a:lnTo>
                <a:lnTo>
                  <a:pt x="85726" y="304800"/>
                </a:lnTo>
                <a:lnTo>
                  <a:pt x="157162" y="161925"/>
                </a:lnTo>
                <a:lnTo>
                  <a:pt x="57150" y="161925"/>
                </a:lnTo>
                <a:lnTo>
                  <a:pt x="57150" y="133350"/>
                </a:lnTo>
                <a:close/>
              </a:path>
              <a:path w="171450" h="304800">
                <a:moveTo>
                  <a:pt x="114300" y="0"/>
                </a:moveTo>
                <a:lnTo>
                  <a:pt x="57150" y="0"/>
                </a:lnTo>
                <a:lnTo>
                  <a:pt x="57150" y="161925"/>
                </a:lnTo>
                <a:lnTo>
                  <a:pt x="114300" y="161925"/>
                </a:lnTo>
                <a:lnTo>
                  <a:pt x="114300" y="0"/>
                </a:lnTo>
                <a:close/>
              </a:path>
              <a:path w="171450" h="304800">
                <a:moveTo>
                  <a:pt x="171450" y="133350"/>
                </a:moveTo>
                <a:lnTo>
                  <a:pt x="114300" y="133350"/>
                </a:lnTo>
                <a:lnTo>
                  <a:pt x="114300" y="161925"/>
                </a:lnTo>
                <a:lnTo>
                  <a:pt x="157162" y="161925"/>
                </a:lnTo>
                <a:lnTo>
                  <a:pt x="171450" y="133350"/>
                </a:lnTo>
                <a:close/>
              </a:path>
            </a:pathLst>
          </a:custGeom>
          <a:solidFill>
            <a:srgbClr val="FCEE3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410075" y="3429000"/>
            <a:ext cx="171450" cy="304800"/>
          </a:xfrm>
          <a:custGeom>
            <a:avLst/>
            <a:gdLst/>
            <a:ahLst/>
            <a:cxnLst/>
            <a:rect l="l" t="t" r="r" b="b"/>
            <a:pathLst>
              <a:path w="171450" h="304800">
                <a:moveTo>
                  <a:pt x="57150" y="133350"/>
                </a:moveTo>
                <a:lnTo>
                  <a:pt x="0" y="133350"/>
                </a:lnTo>
                <a:lnTo>
                  <a:pt x="85726" y="304800"/>
                </a:lnTo>
                <a:lnTo>
                  <a:pt x="157162" y="161925"/>
                </a:lnTo>
                <a:lnTo>
                  <a:pt x="57150" y="161925"/>
                </a:lnTo>
                <a:lnTo>
                  <a:pt x="57150" y="133350"/>
                </a:lnTo>
                <a:close/>
              </a:path>
              <a:path w="171450" h="304800">
                <a:moveTo>
                  <a:pt x="114300" y="0"/>
                </a:moveTo>
                <a:lnTo>
                  <a:pt x="57150" y="0"/>
                </a:lnTo>
                <a:lnTo>
                  <a:pt x="57150" y="161925"/>
                </a:lnTo>
                <a:lnTo>
                  <a:pt x="114300" y="161925"/>
                </a:lnTo>
                <a:lnTo>
                  <a:pt x="114300" y="0"/>
                </a:lnTo>
                <a:close/>
              </a:path>
              <a:path w="171450" h="304800">
                <a:moveTo>
                  <a:pt x="171450" y="133350"/>
                </a:moveTo>
                <a:lnTo>
                  <a:pt x="114300" y="133350"/>
                </a:lnTo>
                <a:lnTo>
                  <a:pt x="114300" y="161925"/>
                </a:lnTo>
                <a:lnTo>
                  <a:pt x="157162" y="161925"/>
                </a:lnTo>
                <a:lnTo>
                  <a:pt x="171450" y="133350"/>
                </a:lnTo>
                <a:close/>
              </a:path>
            </a:pathLst>
          </a:custGeom>
          <a:solidFill>
            <a:srgbClr val="FCEE3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458075" y="3352800"/>
            <a:ext cx="171450" cy="304800"/>
          </a:xfrm>
          <a:custGeom>
            <a:avLst/>
            <a:gdLst/>
            <a:ahLst/>
            <a:cxnLst/>
            <a:rect l="l" t="t" r="r" b="b"/>
            <a:pathLst>
              <a:path w="171450" h="304800">
                <a:moveTo>
                  <a:pt x="57150" y="133350"/>
                </a:moveTo>
                <a:lnTo>
                  <a:pt x="0" y="133350"/>
                </a:lnTo>
                <a:lnTo>
                  <a:pt x="85726" y="304800"/>
                </a:lnTo>
                <a:lnTo>
                  <a:pt x="157162" y="161925"/>
                </a:lnTo>
                <a:lnTo>
                  <a:pt x="57150" y="161925"/>
                </a:lnTo>
                <a:lnTo>
                  <a:pt x="57150" y="133350"/>
                </a:lnTo>
                <a:close/>
              </a:path>
              <a:path w="171450" h="304800">
                <a:moveTo>
                  <a:pt x="114300" y="0"/>
                </a:moveTo>
                <a:lnTo>
                  <a:pt x="57150" y="0"/>
                </a:lnTo>
                <a:lnTo>
                  <a:pt x="57150" y="161925"/>
                </a:lnTo>
                <a:lnTo>
                  <a:pt x="114300" y="161925"/>
                </a:lnTo>
                <a:lnTo>
                  <a:pt x="114300" y="0"/>
                </a:lnTo>
                <a:close/>
              </a:path>
              <a:path w="171450" h="304800">
                <a:moveTo>
                  <a:pt x="171450" y="133350"/>
                </a:moveTo>
                <a:lnTo>
                  <a:pt x="114300" y="133350"/>
                </a:lnTo>
                <a:lnTo>
                  <a:pt x="114300" y="161925"/>
                </a:lnTo>
                <a:lnTo>
                  <a:pt x="157162" y="161925"/>
                </a:lnTo>
                <a:lnTo>
                  <a:pt x="171450" y="133350"/>
                </a:lnTo>
                <a:close/>
              </a:path>
            </a:pathLst>
          </a:custGeom>
          <a:solidFill>
            <a:srgbClr val="FCEE34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79450" y="374650"/>
          <a:ext cx="8172450" cy="61677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/>
                <a:gridCol w="1821814"/>
                <a:gridCol w="2136775"/>
                <a:gridCol w="2136775"/>
              </a:tblGrid>
              <a:tr h="367402">
                <a:tc>
                  <a:txBody>
                    <a:bodyPr/>
                    <a:lstStyle/>
                    <a:p>
                      <a:pPr marL="182245">
                        <a:lnSpc>
                          <a:spcPts val="2295"/>
                        </a:lnSpc>
                      </a:pPr>
                      <a:r>
                        <a:rPr dirty="0" sz="2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Characteristic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2065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Randomization group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721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580390">
                        <a:lnSpc>
                          <a:spcPts val="2050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1800" spc="-1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mg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50736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(n=497)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50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45</a:t>
                      </a:r>
                      <a:r>
                        <a:rPr dirty="0" sz="1800" spc="-1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mg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(n=499)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629920">
                        <a:lnSpc>
                          <a:spcPts val="2050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Placebo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66484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(n=496)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</a:tr>
              <a:tr h="367402">
                <a:tc>
                  <a:txBody>
                    <a:bodyPr/>
                    <a:lstStyle/>
                    <a:p>
                      <a:pPr marL="474980">
                        <a:lnSpc>
                          <a:spcPts val="1825"/>
                        </a:lnSpc>
                      </a:pPr>
                      <a:r>
                        <a:rPr dirty="0" sz="16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Age</a:t>
                      </a:r>
                      <a:r>
                        <a:rPr dirty="0" sz="1600" spc="-1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(years)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589915">
                        <a:lnSpc>
                          <a:spcPts val="2060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62</a:t>
                      </a:r>
                      <a:r>
                        <a:rPr dirty="0" u="sng" sz="1800" spc="-5" b="1">
                          <a:solidFill>
                            <a:srgbClr val="FFFF00"/>
                          </a:solidFill>
                          <a:uFill>
                            <a:solidFill>
                              <a:srgbClr val="FFFF00"/>
                            </a:solidFill>
                          </a:u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60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65</a:t>
                      </a:r>
                      <a:r>
                        <a:rPr dirty="0" u="sng" sz="1800" spc="-5" b="1">
                          <a:solidFill>
                            <a:srgbClr val="FFFF00"/>
                          </a:solidFill>
                          <a:uFill>
                            <a:solidFill>
                              <a:srgbClr val="FFFF00"/>
                            </a:solidFill>
                          </a:u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60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64</a:t>
                      </a:r>
                      <a:r>
                        <a:rPr dirty="0" u="sng" sz="1800" spc="-5" b="1">
                          <a:solidFill>
                            <a:srgbClr val="FFFF00"/>
                          </a:solidFill>
                          <a:uFill>
                            <a:solidFill>
                              <a:srgbClr val="FFFF00"/>
                            </a:solidFill>
                          </a:u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</a:tr>
              <a:tr h="367402">
                <a:tc>
                  <a:txBody>
                    <a:bodyPr/>
                    <a:lstStyle/>
                    <a:p>
                      <a:pPr algn="ctr">
                        <a:lnSpc>
                          <a:spcPts val="1814"/>
                        </a:lnSpc>
                      </a:pPr>
                      <a:r>
                        <a:rPr dirty="0" sz="16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Men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2865">
                        <a:lnSpc>
                          <a:spcPts val="2070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66%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2865">
                        <a:lnSpc>
                          <a:spcPts val="2070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66%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2865">
                        <a:lnSpc>
                          <a:spcPts val="2070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67%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</a:tr>
              <a:tr h="367402">
                <a:tc>
                  <a:txBody>
                    <a:bodyPr/>
                    <a:lstStyle/>
                    <a:p>
                      <a:pPr marL="388620">
                        <a:lnSpc>
                          <a:spcPts val="1825"/>
                        </a:lnSpc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Initial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rhythm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</a:tr>
              <a:tr h="367402">
                <a:tc>
                  <a:txBody>
                    <a:bodyPr/>
                    <a:lstStyle/>
                    <a:p>
                      <a:pPr marL="658495">
                        <a:lnSpc>
                          <a:spcPts val="1810"/>
                        </a:lnSpc>
                      </a:pPr>
                      <a:r>
                        <a:rPr dirty="0" sz="16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Asystole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618490">
                        <a:lnSpc>
                          <a:spcPts val="2065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44.1%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2865">
                        <a:lnSpc>
                          <a:spcPts val="2065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45.9%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65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41.3%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</a:tr>
              <a:tr h="508699">
                <a:tc>
                  <a:txBody>
                    <a:bodyPr/>
                    <a:lstStyle/>
                    <a:p>
                      <a:pPr marL="617220">
                        <a:lnSpc>
                          <a:spcPts val="1820"/>
                        </a:lnSpc>
                      </a:pPr>
                      <a:r>
                        <a:rPr dirty="0" sz="16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Pulseless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207645">
                        <a:lnSpc>
                          <a:spcPts val="1914"/>
                        </a:lnSpc>
                        <a:spcBef>
                          <a:spcPts val="165"/>
                        </a:spcBef>
                      </a:pPr>
                      <a:r>
                        <a:rPr dirty="0" sz="16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electrical</a:t>
                      </a:r>
                      <a:r>
                        <a:rPr dirty="0" sz="160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activity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586740">
                        <a:lnSpc>
                          <a:spcPts val="2055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27.4%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2865">
                        <a:lnSpc>
                          <a:spcPts val="2055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30.9%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55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29.6%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</a:tr>
              <a:tr h="508699">
                <a:tc>
                  <a:txBody>
                    <a:bodyPr/>
                    <a:lstStyle/>
                    <a:p>
                      <a:pPr marL="560070">
                        <a:lnSpc>
                          <a:spcPts val="1825"/>
                        </a:lnSpc>
                      </a:pPr>
                      <a:r>
                        <a:rPr dirty="0" sz="1600" spc="-1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Ventricular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535305">
                        <a:lnSpc>
                          <a:spcPts val="1914"/>
                        </a:lnSpc>
                        <a:spcBef>
                          <a:spcPts val="165"/>
                        </a:spcBef>
                      </a:pPr>
                      <a:r>
                        <a:rPr dirty="0" sz="16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fibrillation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586740">
                        <a:lnSpc>
                          <a:spcPts val="2055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24.9%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55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19.0%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55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23.6%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</a:tr>
              <a:tr h="508699">
                <a:tc>
                  <a:txBody>
                    <a:bodyPr/>
                    <a:lstStyle/>
                    <a:p>
                      <a:pPr marL="560070">
                        <a:lnSpc>
                          <a:spcPts val="1825"/>
                        </a:lnSpc>
                      </a:pPr>
                      <a:r>
                        <a:rPr dirty="0" sz="1600" spc="-1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Ventricular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464184">
                        <a:lnSpc>
                          <a:spcPts val="1910"/>
                        </a:lnSpc>
                        <a:spcBef>
                          <a:spcPts val="165"/>
                        </a:spcBef>
                      </a:pPr>
                      <a:r>
                        <a:rPr dirty="0" sz="16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tachycardia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60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0.4%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60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0.2%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60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0.4%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</a:tr>
              <a:tr h="508699">
                <a:tc>
                  <a:txBody>
                    <a:bodyPr/>
                    <a:lstStyle/>
                    <a:p>
                      <a:pPr algn="ctr" marL="635">
                        <a:lnSpc>
                          <a:spcPts val="1830"/>
                        </a:lnSpc>
                      </a:pPr>
                      <a:r>
                        <a:rPr dirty="0" sz="16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Arrest before</a:t>
                      </a:r>
                      <a:r>
                        <a:rPr dirty="0" sz="1600" spc="-2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EMS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910"/>
                        </a:lnSpc>
                        <a:spcBef>
                          <a:spcPts val="165"/>
                        </a:spcBef>
                      </a:pPr>
                      <a:r>
                        <a:rPr dirty="0" sz="16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arrival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60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87%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60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87%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60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90%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</a:tr>
              <a:tr h="367402">
                <a:tc>
                  <a:txBody>
                    <a:bodyPr/>
                    <a:lstStyle/>
                    <a:p>
                      <a:pPr marL="210185">
                        <a:lnSpc>
                          <a:spcPts val="1830"/>
                        </a:lnSpc>
                      </a:pPr>
                      <a:r>
                        <a:rPr dirty="0" sz="16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Witnessed</a:t>
                      </a:r>
                      <a:r>
                        <a:rPr dirty="0" sz="1600" spc="-2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arrest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65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43%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65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43%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65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44%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</a:tr>
              <a:tr h="573977">
                <a:tc>
                  <a:txBody>
                    <a:bodyPr/>
                    <a:lstStyle/>
                    <a:p>
                      <a:pPr marL="215265">
                        <a:lnSpc>
                          <a:spcPts val="1820"/>
                        </a:lnSpc>
                      </a:pPr>
                      <a:r>
                        <a:rPr dirty="0" sz="1600" spc="-1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Time </a:t>
                      </a:r>
                      <a:r>
                        <a:rPr dirty="0" sz="160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from </a:t>
                      </a:r>
                      <a:r>
                        <a:rPr dirty="0" sz="16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call</a:t>
                      </a:r>
                      <a:r>
                        <a:rPr dirty="0" sz="1600" spc="-4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to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22352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6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first arrival</a:t>
                      </a:r>
                      <a:r>
                        <a:rPr dirty="0" sz="1600" spc="-2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(min)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526415">
                        <a:lnSpc>
                          <a:spcPts val="2050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5.7</a:t>
                      </a:r>
                      <a:r>
                        <a:rPr dirty="0" u="sng" sz="1800" spc="-5" b="1">
                          <a:solidFill>
                            <a:srgbClr val="FFFF00"/>
                          </a:solidFill>
                          <a:uFill>
                            <a:solidFill>
                              <a:srgbClr val="FFFF00"/>
                            </a:solidFill>
                          </a:u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2.0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683895">
                        <a:lnSpc>
                          <a:spcPts val="2050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6.1</a:t>
                      </a:r>
                      <a:r>
                        <a:rPr dirty="0" u="sng" sz="1800" spc="-5" b="1">
                          <a:solidFill>
                            <a:srgbClr val="FFFF00"/>
                          </a:solidFill>
                          <a:uFill>
                            <a:solidFill>
                              <a:srgbClr val="FFFF00"/>
                            </a:solidFill>
                          </a:u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3.3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683895">
                        <a:lnSpc>
                          <a:spcPts val="2050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6.0</a:t>
                      </a:r>
                      <a:r>
                        <a:rPr dirty="0" u="sng" sz="1800" spc="-5" b="1">
                          <a:solidFill>
                            <a:srgbClr val="FFFF00"/>
                          </a:solidFill>
                          <a:uFill>
                            <a:solidFill>
                              <a:srgbClr val="FFFF00"/>
                            </a:solidFill>
                          </a:u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4.5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</a:tr>
              <a:tr h="769620">
                <a:tc>
                  <a:txBody>
                    <a:bodyPr/>
                    <a:lstStyle/>
                    <a:p>
                      <a:pPr algn="ctr">
                        <a:lnSpc>
                          <a:spcPts val="1810"/>
                        </a:lnSpc>
                      </a:pPr>
                      <a:r>
                        <a:rPr dirty="0" sz="1600" spc="-1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Time </a:t>
                      </a:r>
                      <a:r>
                        <a:rPr dirty="0" sz="160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from </a:t>
                      </a:r>
                      <a:r>
                        <a:rPr dirty="0" sz="16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call</a:t>
                      </a:r>
                      <a:r>
                        <a:rPr dirty="0" sz="1600" spc="-1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to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algn="ctr" marL="334010" marR="325755">
                        <a:lnSpc>
                          <a:spcPct val="108700"/>
                        </a:lnSpc>
                        <a:spcBef>
                          <a:spcPts val="25"/>
                        </a:spcBef>
                      </a:pPr>
                      <a:r>
                        <a:rPr dirty="0" sz="160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6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ando</a:t>
                      </a:r>
                      <a:r>
                        <a:rPr dirty="0" sz="160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600" spc="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60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dirty="0" sz="16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60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00" spc="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6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60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n  </a:t>
                      </a:r>
                      <a:r>
                        <a:rPr dirty="0" sz="16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(min)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65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22</a:t>
                      </a:r>
                      <a:r>
                        <a:rPr dirty="0" u="sng" sz="1800" spc="-5" b="1">
                          <a:solidFill>
                            <a:srgbClr val="FFFF00"/>
                          </a:solidFill>
                          <a:uFill>
                            <a:solidFill>
                              <a:srgbClr val="FFFF00"/>
                            </a:solidFill>
                          </a:u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(n=493)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65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22</a:t>
                      </a:r>
                      <a:r>
                        <a:rPr dirty="0" u="sng" sz="1800" spc="-5" b="1">
                          <a:solidFill>
                            <a:srgbClr val="FFFF00"/>
                          </a:solidFill>
                          <a:uFill>
                            <a:solidFill>
                              <a:srgbClr val="FFFF00"/>
                            </a:solidFill>
                          </a:u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(n=498)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65"/>
                        </a:lnSpc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22</a:t>
                      </a:r>
                      <a:r>
                        <a:rPr dirty="0" u="sng" sz="1800" spc="-5" b="1">
                          <a:solidFill>
                            <a:srgbClr val="FFFF00"/>
                          </a:solidFill>
                          <a:uFill>
                            <a:solidFill>
                              <a:srgbClr val="FFFF00"/>
                            </a:solidFill>
                          </a:u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(n=491)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400" y="76199"/>
            <a:ext cx="7772400" cy="914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3400" y="76200"/>
            <a:ext cx="7772400" cy="914400"/>
          </a:xfrm>
          <a:prstGeom prst="rect"/>
          <a:ln w="50800">
            <a:solidFill>
              <a:srgbClr val="000000"/>
            </a:solidFill>
          </a:ln>
        </p:spPr>
        <p:txBody>
          <a:bodyPr wrap="square" lIns="0" tIns="269240" rIns="0" bIns="0" rtlCol="0" vert="horz">
            <a:spAutoFit/>
          </a:bodyPr>
          <a:lstStyle/>
          <a:p>
            <a:pPr marL="389255">
              <a:lnSpc>
                <a:spcPct val="100000"/>
              </a:lnSpc>
              <a:spcBef>
                <a:spcPts val="2120"/>
              </a:spcBef>
            </a:pPr>
            <a:r>
              <a:rPr dirty="0" sz="2800" spc="-5"/>
              <a:t>Outcomes </a:t>
            </a:r>
            <a:r>
              <a:rPr dirty="0" sz="2800"/>
              <a:t>- Survival to Hospital</a:t>
            </a:r>
            <a:r>
              <a:rPr dirty="0" sz="2800" spc="-20"/>
              <a:t> </a:t>
            </a:r>
            <a:r>
              <a:rPr dirty="0" sz="2800" spc="-5"/>
              <a:t>Admission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307340" y="5670803"/>
            <a:ext cx="1386205" cy="87630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10"/>
              </a:spcBef>
            </a:pPr>
            <a:r>
              <a:rPr dirty="0" sz="1400">
                <a:solidFill>
                  <a:srgbClr val="FCEE34"/>
                </a:solidFill>
                <a:latin typeface="Arial"/>
                <a:cs typeface="Arial"/>
              </a:rPr>
              <a:t>All </a:t>
            </a:r>
            <a:r>
              <a:rPr dirty="0" sz="1400" spc="-5">
                <a:solidFill>
                  <a:srgbClr val="FCEE34"/>
                </a:solidFill>
                <a:latin typeface="Arial"/>
                <a:cs typeface="Arial"/>
              </a:rPr>
              <a:t>Cardiac</a:t>
            </a:r>
            <a:r>
              <a:rPr dirty="0" sz="1400" spc="-80">
                <a:solidFill>
                  <a:srgbClr val="FCEE34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FCEE34"/>
                </a:solidFill>
                <a:latin typeface="Arial"/>
                <a:cs typeface="Arial"/>
              </a:rPr>
              <a:t>arrest  60 mg n=</a:t>
            </a:r>
            <a:r>
              <a:rPr dirty="0" sz="1400" spc="-50">
                <a:solidFill>
                  <a:srgbClr val="FCEE34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FCEE34"/>
                </a:solidFill>
                <a:latin typeface="Arial"/>
                <a:cs typeface="Arial"/>
              </a:rPr>
              <a:t>212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60"/>
              </a:lnSpc>
            </a:pPr>
            <a:r>
              <a:rPr dirty="0" sz="1400" spc="-5">
                <a:solidFill>
                  <a:srgbClr val="FCEE34"/>
                </a:solidFill>
                <a:latin typeface="Arial"/>
                <a:cs typeface="Arial"/>
              </a:rPr>
              <a:t>45 mg n=</a:t>
            </a:r>
            <a:r>
              <a:rPr dirty="0" sz="1400" spc="-55">
                <a:solidFill>
                  <a:srgbClr val="FCEE34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FCEE34"/>
                </a:solidFill>
                <a:latin typeface="Arial"/>
                <a:cs typeface="Arial"/>
              </a:rPr>
              <a:t>205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400" spc="-5">
                <a:solidFill>
                  <a:srgbClr val="FCEE34"/>
                </a:solidFill>
                <a:latin typeface="Arial"/>
                <a:cs typeface="Arial"/>
              </a:rPr>
              <a:t>Placebo n=</a:t>
            </a:r>
            <a:r>
              <a:rPr dirty="0" sz="1400" spc="-40">
                <a:solidFill>
                  <a:srgbClr val="FCEE34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FCEE34"/>
                </a:solidFill>
                <a:latin typeface="Arial"/>
                <a:cs typeface="Arial"/>
              </a:rPr>
              <a:t>218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71752" y="5670803"/>
            <a:ext cx="1165225" cy="876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ts val="1645"/>
              </a:lnSpc>
              <a:spcBef>
                <a:spcPts val="100"/>
              </a:spcBef>
            </a:pPr>
            <a:r>
              <a:rPr dirty="0" sz="1400">
                <a:solidFill>
                  <a:srgbClr val="FCEE34"/>
                </a:solidFill>
                <a:latin typeface="Arial"/>
                <a:cs typeface="Arial"/>
              </a:rPr>
              <a:t>VF</a:t>
            </a:r>
            <a:endParaRPr sz="1400">
              <a:latin typeface="Arial"/>
              <a:cs typeface="Arial"/>
            </a:endParaRPr>
          </a:p>
          <a:p>
            <a:pPr marL="210820">
              <a:lnSpc>
                <a:spcPts val="1645"/>
              </a:lnSpc>
            </a:pPr>
            <a:r>
              <a:rPr dirty="0" sz="1400" spc="-5">
                <a:solidFill>
                  <a:srgbClr val="FCEE34"/>
                </a:solidFill>
                <a:latin typeface="Arial"/>
                <a:cs typeface="Arial"/>
              </a:rPr>
              <a:t>60 mg</a:t>
            </a:r>
            <a:r>
              <a:rPr dirty="0" sz="1400" spc="-105">
                <a:solidFill>
                  <a:srgbClr val="FCEE34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FCEE34"/>
                </a:solidFill>
                <a:latin typeface="Arial"/>
                <a:cs typeface="Arial"/>
              </a:rPr>
              <a:t>n=84</a:t>
            </a:r>
            <a:endParaRPr sz="1400">
              <a:latin typeface="Arial"/>
              <a:cs typeface="Arial"/>
            </a:endParaRPr>
          </a:p>
          <a:p>
            <a:pPr marL="12700" marR="5080" indent="198120">
              <a:lnSpc>
                <a:spcPct val="101400"/>
              </a:lnSpc>
            </a:pPr>
            <a:r>
              <a:rPr dirty="0" sz="1400" spc="-5">
                <a:solidFill>
                  <a:srgbClr val="FCEE34"/>
                </a:solidFill>
                <a:latin typeface="Arial"/>
                <a:cs typeface="Arial"/>
              </a:rPr>
              <a:t>45 mg</a:t>
            </a:r>
            <a:r>
              <a:rPr dirty="0" sz="1400" spc="-105">
                <a:solidFill>
                  <a:srgbClr val="FCEE34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FCEE34"/>
                </a:solidFill>
                <a:latin typeface="Arial"/>
                <a:cs typeface="Arial"/>
              </a:rPr>
              <a:t>n=70  Placebo</a:t>
            </a:r>
            <a:r>
              <a:rPr dirty="0" sz="1400" spc="300">
                <a:solidFill>
                  <a:srgbClr val="FCEE34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FCEE34"/>
                </a:solidFill>
                <a:latin typeface="Arial"/>
                <a:cs typeface="Arial"/>
              </a:rPr>
              <a:t>n=84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86000" y="1066800"/>
            <a:ext cx="4671612" cy="57900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65623" y="185663"/>
            <a:ext cx="3860800" cy="1000760"/>
          </a:xfrm>
          <a:prstGeom prst="rect"/>
          <a:ln w="50800">
            <a:solidFill>
              <a:srgbClr val="00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109855" marR="102235" indent="89535">
              <a:lnSpc>
                <a:spcPct val="101400"/>
              </a:lnSpc>
              <a:spcBef>
                <a:spcPts val="250"/>
              </a:spcBef>
            </a:pPr>
            <a:r>
              <a:rPr dirty="0" sz="2800"/>
              <a:t>Post hoc Outcome -  Survival to</a:t>
            </a:r>
            <a:r>
              <a:rPr dirty="0" sz="2800" spc="-100"/>
              <a:t> </a:t>
            </a:r>
            <a:r>
              <a:rPr dirty="0" sz="2800"/>
              <a:t>Discharge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762000" y="1330036"/>
            <a:ext cx="7391400" cy="53755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00" y="228600"/>
            <a:ext cx="7162800" cy="914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4400" y="228600"/>
            <a:ext cx="7162800" cy="914400"/>
          </a:xfrm>
          <a:prstGeom prst="rect"/>
          <a:ln w="50800">
            <a:solidFill>
              <a:srgbClr val="000000"/>
            </a:solidFill>
          </a:ln>
        </p:spPr>
        <p:txBody>
          <a:bodyPr wrap="square" lIns="0" tIns="20002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575"/>
              </a:spcBef>
            </a:pPr>
            <a:r>
              <a:rPr dirty="0" spc="-5"/>
              <a:t>Safety </a:t>
            </a:r>
            <a:r>
              <a:rPr dirty="0"/>
              <a:t>-</a:t>
            </a:r>
            <a:r>
              <a:rPr dirty="0" spc="-20"/>
              <a:t> </a:t>
            </a:r>
            <a:r>
              <a:rPr dirty="0" spc="-10"/>
              <a:t>prehospital</a:t>
            </a:r>
          </a:p>
        </p:txBody>
      </p:sp>
      <p:sp>
        <p:nvSpPr>
          <p:cNvPr id="4" name="object 4"/>
          <p:cNvSpPr/>
          <p:nvPr/>
        </p:nvSpPr>
        <p:spPr>
          <a:xfrm>
            <a:off x="533400" y="1219200"/>
            <a:ext cx="2133600" cy="534035"/>
          </a:xfrm>
          <a:custGeom>
            <a:avLst/>
            <a:gdLst/>
            <a:ahLst/>
            <a:cxnLst/>
            <a:rect l="l" t="t" r="r" b="b"/>
            <a:pathLst>
              <a:path w="2133600" h="534035">
                <a:moveTo>
                  <a:pt x="0" y="533505"/>
                </a:moveTo>
                <a:lnTo>
                  <a:pt x="2133600" y="533505"/>
                </a:lnTo>
                <a:lnTo>
                  <a:pt x="2133600" y="0"/>
                </a:lnTo>
                <a:lnTo>
                  <a:pt x="0" y="0"/>
                </a:lnTo>
                <a:lnTo>
                  <a:pt x="0" y="533505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67000" y="1219200"/>
            <a:ext cx="5943600" cy="534035"/>
          </a:xfrm>
          <a:custGeom>
            <a:avLst/>
            <a:gdLst/>
            <a:ahLst/>
            <a:cxnLst/>
            <a:rect l="l" t="t" r="r" b="b"/>
            <a:pathLst>
              <a:path w="5943600" h="534035">
                <a:moveTo>
                  <a:pt x="0" y="533505"/>
                </a:moveTo>
                <a:lnTo>
                  <a:pt x="5943600" y="533505"/>
                </a:lnTo>
                <a:lnTo>
                  <a:pt x="5943600" y="0"/>
                </a:lnTo>
                <a:lnTo>
                  <a:pt x="0" y="0"/>
                </a:lnTo>
                <a:lnTo>
                  <a:pt x="0" y="533505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33400" y="1752704"/>
            <a:ext cx="2133600" cy="636270"/>
          </a:xfrm>
          <a:custGeom>
            <a:avLst/>
            <a:gdLst/>
            <a:ahLst/>
            <a:cxnLst/>
            <a:rect l="l" t="t" r="r" b="b"/>
            <a:pathLst>
              <a:path w="2133600" h="636269">
                <a:moveTo>
                  <a:pt x="0" y="635826"/>
                </a:moveTo>
                <a:lnTo>
                  <a:pt x="2133600" y="635826"/>
                </a:lnTo>
                <a:lnTo>
                  <a:pt x="2133600" y="0"/>
                </a:lnTo>
                <a:lnTo>
                  <a:pt x="0" y="0"/>
                </a:lnTo>
                <a:lnTo>
                  <a:pt x="0" y="635826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667000" y="1752704"/>
            <a:ext cx="1981200" cy="636270"/>
          </a:xfrm>
          <a:custGeom>
            <a:avLst/>
            <a:gdLst/>
            <a:ahLst/>
            <a:cxnLst/>
            <a:rect l="l" t="t" r="r" b="b"/>
            <a:pathLst>
              <a:path w="1981200" h="636269">
                <a:moveTo>
                  <a:pt x="0" y="635826"/>
                </a:moveTo>
                <a:lnTo>
                  <a:pt x="1981200" y="635826"/>
                </a:lnTo>
                <a:lnTo>
                  <a:pt x="1981200" y="0"/>
                </a:lnTo>
                <a:lnTo>
                  <a:pt x="0" y="0"/>
                </a:lnTo>
                <a:lnTo>
                  <a:pt x="0" y="635826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648200" y="1752704"/>
            <a:ext cx="1981200" cy="636270"/>
          </a:xfrm>
          <a:custGeom>
            <a:avLst/>
            <a:gdLst/>
            <a:ahLst/>
            <a:cxnLst/>
            <a:rect l="l" t="t" r="r" b="b"/>
            <a:pathLst>
              <a:path w="1981200" h="636269">
                <a:moveTo>
                  <a:pt x="0" y="635826"/>
                </a:moveTo>
                <a:lnTo>
                  <a:pt x="1981200" y="635826"/>
                </a:lnTo>
                <a:lnTo>
                  <a:pt x="1981200" y="0"/>
                </a:lnTo>
                <a:lnTo>
                  <a:pt x="0" y="0"/>
                </a:lnTo>
                <a:lnTo>
                  <a:pt x="0" y="635826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629400" y="1752704"/>
            <a:ext cx="1981200" cy="636270"/>
          </a:xfrm>
          <a:custGeom>
            <a:avLst/>
            <a:gdLst/>
            <a:ahLst/>
            <a:cxnLst/>
            <a:rect l="l" t="t" r="r" b="b"/>
            <a:pathLst>
              <a:path w="1981200" h="636269">
                <a:moveTo>
                  <a:pt x="0" y="635826"/>
                </a:moveTo>
                <a:lnTo>
                  <a:pt x="1981200" y="635826"/>
                </a:lnTo>
                <a:lnTo>
                  <a:pt x="1981200" y="0"/>
                </a:lnTo>
                <a:lnTo>
                  <a:pt x="0" y="0"/>
                </a:lnTo>
                <a:lnTo>
                  <a:pt x="0" y="635826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33400" y="2388531"/>
            <a:ext cx="2133600" cy="534035"/>
          </a:xfrm>
          <a:custGeom>
            <a:avLst/>
            <a:gdLst/>
            <a:ahLst/>
            <a:cxnLst/>
            <a:rect l="l" t="t" r="r" b="b"/>
            <a:pathLst>
              <a:path w="2133600" h="534035">
                <a:moveTo>
                  <a:pt x="0" y="533505"/>
                </a:moveTo>
                <a:lnTo>
                  <a:pt x="2133600" y="533505"/>
                </a:lnTo>
                <a:lnTo>
                  <a:pt x="2133600" y="0"/>
                </a:lnTo>
                <a:lnTo>
                  <a:pt x="0" y="0"/>
                </a:lnTo>
                <a:lnTo>
                  <a:pt x="0" y="533505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667000" y="2388531"/>
            <a:ext cx="1981200" cy="534035"/>
          </a:xfrm>
          <a:custGeom>
            <a:avLst/>
            <a:gdLst/>
            <a:ahLst/>
            <a:cxnLst/>
            <a:rect l="l" t="t" r="r" b="b"/>
            <a:pathLst>
              <a:path w="1981200" h="534035">
                <a:moveTo>
                  <a:pt x="0" y="533505"/>
                </a:moveTo>
                <a:lnTo>
                  <a:pt x="1981200" y="533505"/>
                </a:lnTo>
                <a:lnTo>
                  <a:pt x="1981200" y="0"/>
                </a:lnTo>
                <a:lnTo>
                  <a:pt x="0" y="0"/>
                </a:lnTo>
                <a:lnTo>
                  <a:pt x="0" y="533505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648200" y="2388531"/>
            <a:ext cx="1981200" cy="534035"/>
          </a:xfrm>
          <a:custGeom>
            <a:avLst/>
            <a:gdLst/>
            <a:ahLst/>
            <a:cxnLst/>
            <a:rect l="l" t="t" r="r" b="b"/>
            <a:pathLst>
              <a:path w="1981200" h="534035">
                <a:moveTo>
                  <a:pt x="0" y="533505"/>
                </a:moveTo>
                <a:lnTo>
                  <a:pt x="1981200" y="533505"/>
                </a:lnTo>
                <a:lnTo>
                  <a:pt x="1981200" y="0"/>
                </a:lnTo>
                <a:lnTo>
                  <a:pt x="0" y="0"/>
                </a:lnTo>
                <a:lnTo>
                  <a:pt x="0" y="533505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629400" y="2388531"/>
            <a:ext cx="1981200" cy="534035"/>
          </a:xfrm>
          <a:custGeom>
            <a:avLst/>
            <a:gdLst/>
            <a:ahLst/>
            <a:cxnLst/>
            <a:rect l="l" t="t" r="r" b="b"/>
            <a:pathLst>
              <a:path w="1981200" h="534035">
                <a:moveTo>
                  <a:pt x="0" y="533505"/>
                </a:moveTo>
                <a:lnTo>
                  <a:pt x="1981200" y="533505"/>
                </a:lnTo>
                <a:lnTo>
                  <a:pt x="1981200" y="0"/>
                </a:lnTo>
                <a:lnTo>
                  <a:pt x="0" y="0"/>
                </a:lnTo>
                <a:lnTo>
                  <a:pt x="0" y="533505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33400" y="2922035"/>
            <a:ext cx="2133600" cy="534035"/>
          </a:xfrm>
          <a:custGeom>
            <a:avLst/>
            <a:gdLst/>
            <a:ahLst/>
            <a:cxnLst/>
            <a:rect l="l" t="t" r="r" b="b"/>
            <a:pathLst>
              <a:path w="2133600" h="534035">
                <a:moveTo>
                  <a:pt x="0" y="533505"/>
                </a:moveTo>
                <a:lnTo>
                  <a:pt x="2133600" y="533505"/>
                </a:lnTo>
                <a:lnTo>
                  <a:pt x="2133600" y="0"/>
                </a:lnTo>
                <a:lnTo>
                  <a:pt x="0" y="0"/>
                </a:lnTo>
                <a:lnTo>
                  <a:pt x="0" y="533505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667000" y="2922035"/>
            <a:ext cx="1981200" cy="534035"/>
          </a:xfrm>
          <a:custGeom>
            <a:avLst/>
            <a:gdLst/>
            <a:ahLst/>
            <a:cxnLst/>
            <a:rect l="l" t="t" r="r" b="b"/>
            <a:pathLst>
              <a:path w="1981200" h="534035">
                <a:moveTo>
                  <a:pt x="0" y="533505"/>
                </a:moveTo>
                <a:lnTo>
                  <a:pt x="1981200" y="533505"/>
                </a:lnTo>
                <a:lnTo>
                  <a:pt x="1981200" y="0"/>
                </a:lnTo>
                <a:lnTo>
                  <a:pt x="0" y="0"/>
                </a:lnTo>
                <a:lnTo>
                  <a:pt x="0" y="533505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648200" y="2922035"/>
            <a:ext cx="1981200" cy="534035"/>
          </a:xfrm>
          <a:custGeom>
            <a:avLst/>
            <a:gdLst/>
            <a:ahLst/>
            <a:cxnLst/>
            <a:rect l="l" t="t" r="r" b="b"/>
            <a:pathLst>
              <a:path w="1981200" h="534035">
                <a:moveTo>
                  <a:pt x="0" y="533505"/>
                </a:moveTo>
                <a:lnTo>
                  <a:pt x="1981200" y="533505"/>
                </a:lnTo>
                <a:lnTo>
                  <a:pt x="1981200" y="0"/>
                </a:lnTo>
                <a:lnTo>
                  <a:pt x="0" y="0"/>
                </a:lnTo>
                <a:lnTo>
                  <a:pt x="0" y="533505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629400" y="2922035"/>
            <a:ext cx="1981200" cy="534035"/>
          </a:xfrm>
          <a:custGeom>
            <a:avLst/>
            <a:gdLst/>
            <a:ahLst/>
            <a:cxnLst/>
            <a:rect l="l" t="t" r="r" b="b"/>
            <a:pathLst>
              <a:path w="1981200" h="534035">
                <a:moveTo>
                  <a:pt x="0" y="533505"/>
                </a:moveTo>
                <a:lnTo>
                  <a:pt x="1981200" y="533505"/>
                </a:lnTo>
                <a:lnTo>
                  <a:pt x="1981200" y="0"/>
                </a:lnTo>
                <a:lnTo>
                  <a:pt x="0" y="0"/>
                </a:lnTo>
                <a:lnTo>
                  <a:pt x="0" y="533505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33400" y="3455541"/>
            <a:ext cx="2133600" cy="534035"/>
          </a:xfrm>
          <a:custGeom>
            <a:avLst/>
            <a:gdLst/>
            <a:ahLst/>
            <a:cxnLst/>
            <a:rect l="l" t="t" r="r" b="b"/>
            <a:pathLst>
              <a:path w="2133600" h="534035">
                <a:moveTo>
                  <a:pt x="0" y="533505"/>
                </a:moveTo>
                <a:lnTo>
                  <a:pt x="2133600" y="533505"/>
                </a:lnTo>
                <a:lnTo>
                  <a:pt x="2133600" y="0"/>
                </a:lnTo>
                <a:lnTo>
                  <a:pt x="0" y="0"/>
                </a:lnTo>
                <a:lnTo>
                  <a:pt x="0" y="533505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667000" y="3455541"/>
            <a:ext cx="1981200" cy="534035"/>
          </a:xfrm>
          <a:custGeom>
            <a:avLst/>
            <a:gdLst/>
            <a:ahLst/>
            <a:cxnLst/>
            <a:rect l="l" t="t" r="r" b="b"/>
            <a:pathLst>
              <a:path w="1981200" h="534035">
                <a:moveTo>
                  <a:pt x="0" y="533505"/>
                </a:moveTo>
                <a:lnTo>
                  <a:pt x="1981200" y="533505"/>
                </a:lnTo>
                <a:lnTo>
                  <a:pt x="1981200" y="0"/>
                </a:lnTo>
                <a:lnTo>
                  <a:pt x="0" y="0"/>
                </a:lnTo>
                <a:lnTo>
                  <a:pt x="0" y="533505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648200" y="3455541"/>
            <a:ext cx="1981200" cy="534035"/>
          </a:xfrm>
          <a:custGeom>
            <a:avLst/>
            <a:gdLst/>
            <a:ahLst/>
            <a:cxnLst/>
            <a:rect l="l" t="t" r="r" b="b"/>
            <a:pathLst>
              <a:path w="1981200" h="534035">
                <a:moveTo>
                  <a:pt x="0" y="533505"/>
                </a:moveTo>
                <a:lnTo>
                  <a:pt x="1981200" y="533505"/>
                </a:lnTo>
                <a:lnTo>
                  <a:pt x="1981200" y="0"/>
                </a:lnTo>
                <a:lnTo>
                  <a:pt x="0" y="0"/>
                </a:lnTo>
                <a:lnTo>
                  <a:pt x="0" y="533505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629400" y="3455541"/>
            <a:ext cx="1981200" cy="534035"/>
          </a:xfrm>
          <a:custGeom>
            <a:avLst/>
            <a:gdLst/>
            <a:ahLst/>
            <a:cxnLst/>
            <a:rect l="l" t="t" r="r" b="b"/>
            <a:pathLst>
              <a:path w="1981200" h="534035">
                <a:moveTo>
                  <a:pt x="0" y="533505"/>
                </a:moveTo>
                <a:lnTo>
                  <a:pt x="1981200" y="533505"/>
                </a:lnTo>
                <a:lnTo>
                  <a:pt x="1981200" y="0"/>
                </a:lnTo>
                <a:lnTo>
                  <a:pt x="0" y="0"/>
                </a:lnTo>
                <a:lnTo>
                  <a:pt x="0" y="533505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33400" y="3989045"/>
            <a:ext cx="2133600" cy="636270"/>
          </a:xfrm>
          <a:custGeom>
            <a:avLst/>
            <a:gdLst/>
            <a:ahLst/>
            <a:cxnLst/>
            <a:rect l="l" t="t" r="r" b="b"/>
            <a:pathLst>
              <a:path w="2133600" h="636270">
                <a:moveTo>
                  <a:pt x="0" y="635826"/>
                </a:moveTo>
                <a:lnTo>
                  <a:pt x="2133600" y="635826"/>
                </a:lnTo>
                <a:lnTo>
                  <a:pt x="2133600" y="0"/>
                </a:lnTo>
                <a:lnTo>
                  <a:pt x="0" y="0"/>
                </a:lnTo>
                <a:lnTo>
                  <a:pt x="0" y="635826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667000" y="3989045"/>
            <a:ext cx="1981200" cy="636270"/>
          </a:xfrm>
          <a:custGeom>
            <a:avLst/>
            <a:gdLst/>
            <a:ahLst/>
            <a:cxnLst/>
            <a:rect l="l" t="t" r="r" b="b"/>
            <a:pathLst>
              <a:path w="1981200" h="636270">
                <a:moveTo>
                  <a:pt x="0" y="635826"/>
                </a:moveTo>
                <a:lnTo>
                  <a:pt x="1981200" y="635826"/>
                </a:lnTo>
                <a:lnTo>
                  <a:pt x="1981200" y="0"/>
                </a:lnTo>
                <a:lnTo>
                  <a:pt x="0" y="0"/>
                </a:lnTo>
                <a:lnTo>
                  <a:pt x="0" y="635826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648200" y="3989045"/>
            <a:ext cx="1981200" cy="636270"/>
          </a:xfrm>
          <a:custGeom>
            <a:avLst/>
            <a:gdLst/>
            <a:ahLst/>
            <a:cxnLst/>
            <a:rect l="l" t="t" r="r" b="b"/>
            <a:pathLst>
              <a:path w="1981200" h="636270">
                <a:moveTo>
                  <a:pt x="0" y="635826"/>
                </a:moveTo>
                <a:lnTo>
                  <a:pt x="1981200" y="635826"/>
                </a:lnTo>
                <a:lnTo>
                  <a:pt x="1981200" y="0"/>
                </a:lnTo>
                <a:lnTo>
                  <a:pt x="0" y="0"/>
                </a:lnTo>
                <a:lnTo>
                  <a:pt x="0" y="635826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629400" y="3989045"/>
            <a:ext cx="1981200" cy="636270"/>
          </a:xfrm>
          <a:custGeom>
            <a:avLst/>
            <a:gdLst/>
            <a:ahLst/>
            <a:cxnLst/>
            <a:rect l="l" t="t" r="r" b="b"/>
            <a:pathLst>
              <a:path w="1981200" h="636270">
                <a:moveTo>
                  <a:pt x="0" y="635826"/>
                </a:moveTo>
                <a:lnTo>
                  <a:pt x="1981200" y="635826"/>
                </a:lnTo>
                <a:lnTo>
                  <a:pt x="1981200" y="0"/>
                </a:lnTo>
                <a:lnTo>
                  <a:pt x="0" y="0"/>
                </a:lnTo>
                <a:lnTo>
                  <a:pt x="0" y="635826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33400" y="4624871"/>
            <a:ext cx="2133600" cy="534035"/>
          </a:xfrm>
          <a:custGeom>
            <a:avLst/>
            <a:gdLst/>
            <a:ahLst/>
            <a:cxnLst/>
            <a:rect l="l" t="t" r="r" b="b"/>
            <a:pathLst>
              <a:path w="2133600" h="534035">
                <a:moveTo>
                  <a:pt x="0" y="533505"/>
                </a:moveTo>
                <a:lnTo>
                  <a:pt x="2133600" y="533505"/>
                </a:lnTo>
                <a:lnTo>
                  <a:pt x="2133600" y="0"/>
                </a:lnTo>
                <a:lnTo>
                  <a:pt x="0" y="0"/>
                </a:lnTo>
                <a:lnTo>
                  <a:pt x="0" y="533505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667000" y="4624871"/>
            <a:ext cx="1981200" cy="534035"/>
          </a:xfrm>
          <a:custGeom>
            <a:avLst/>
            <a:gdLst/>
            <a:ahLst/>
            <a:cxnLst/>
            <a:rect l="l" t="t" r="r" b="b"/>
            <a:pathLst>
              <a:path w="1981200" h="534035">
                <a:moveTo>
                  <a:pt x="0" y="533505"/>
                </a:moveTo>
                <a:lnTo>
                  <a:pt x="1981200" y="533505"/>
                </a:lnTo>
                <a:lnTo>
                  <a:pt x="1981200" y="0"/>
                </a:lnTo>
                <a:lnTo>
                  <a:pt x="0" y="0"/>
                </a:lnTo>
                <a:lnTo>
                  <a:pt x="0" y="533505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648200" y="4624871"/>
            <a:ext cx="1981200" cy="534035"/>
          </a:xfrm>
          <a:custGeom>
            <a:avLst/>
            <a:gdLst/>
            <a:ahLst/>
            <a:cxnLst/>
            <a:rect l="l" t="t" r="r" b="b"/>
            <a:pathLst>
              <a:path w="1981200" h="534035">
                <a:moveTo>
                  <a:pt x="0" y="533505"/>
                </a:moveTo>
                <a:lnTo>
                  <a:pt x="1981200" y="533505"/>
                </a:lnTo>
                <a:lnTo>
                  <a:pt x="1981200" y="0"/>
                </a:lnTo>
                <a:lnTo>
                  <a:pt x="0" y="0"/>
                </a:lnTo>
                <a:lnTo>
                  <a:pt x="0" y="533505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629400" y="4624871"/>
            <a:ext cx="1981200" cy="534035"/>
          </a:xfrm>
          <a:custGeom>
            <a:avLst/>
            <a:gdLst/>
            <a:ahLst/>
            <a:cxnLst/>
            <a:rect l="l" t="t" r="r" b="b"/>
            <a:pathLst>
              <a:path w="1981200" h="534035">
                <a:moveTo>
                  <a:pt x="0" y="533505"/>
                </a:moveTo>
                <a:lnTo>
                  <a:pt x="1981200" y="533505"/>
                </a:lnTo>
                <a:lnTo>
                  <a:pt x="1981200" y="0"/>
                </a:lnTo>
                <a:lnTo>
                  <a:pt x="0" y="0"/>
                </a:lnTo>
                <a:lnTo>
                  <a:pt x="0" y="533505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33400" y="5158376"/>
            <a:ext cx="2133600" cy="761365"/>
          </a:xfrm>
          <a:custGeom>
            <a:avLst/>
            <a:gdLst/>
            <a:ahLst/>
            <a:cxnLst/>
            <a:rect l="l" t="t" r="r" b="b"/>
            <a:pathLst>
              <a:path w="2133600" h="761364">
                <a:moveTo>
                  <a:pt x="0" y="761157"/>
                </a:moveTo>
                <a:lnTo>
                  <a:pt x="2133600" y="761157"/>
                </a:lnTo>
                <a:lnTo>
                  <a:pt x="2133600" y="0"/>
                </a:lnTo>
                <a:lnTo>
                  <a:pt x="0" y="0"/>
                </a:lnTo>
                <a:lnTo>
                  <a:pt x="0" y="761157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667000" y="5158376"/>
            <a:ext cx="1981200" cy="761365"/>
          </a:xfrm>
          <a:custGeom>
            <a:avLst/>
            <a:gdLst/>
            <a:ahLst/>
            <a:cxnLst/>
            <a:rect l="l" t="t" r="r" b="b"/>
            <a:pathLst>
              <a:path w="1981200" h="761364">
                <a:moveTo>
                  <a:pt x="0" y="761157"/>
                </a:moveTo>
                <a:lnTo>
                  <a:pt x="1981200" y="761157"/>
                </a:lnTo>
                <a:lnTo>
                  <a:pt x="1981200" y="0"/>
                </a:lnTo>
                <a:lnTo>
                  <a:pt x="0" y="0"/>
                </a:lnTo>
                <a:lnTo>
                  <a:pt x="0" y="761157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648200" y="5158376"/>
            <a:ext cx="1981200" cy="761365"/>
          </a:xfrm>
          <a:custGeom>
            <a:avLst/>
            <a:gdLst/>
            <a:ahLst/>
            <a:cxnLst/>
            <a:rect l="l" t="t" r="r" b="b"/>
            <a:pathLst>
              <a:path w="1981200" h="761364">
                <a:moveTo>
                  <a:pt x="0" y="761157"/>
                </a:moveTo>
                <a:lnTo>
                  <a:pt x="1981200" y="761157"/>
                </a:lnTo>
                <a:lnTo>
                  <a:pt x="1981200" y="0"/>
                </a:lnTo>
                <a:lnTo>
                  <a:pt x="0" y="0"/>
                </a:lnTo>
                <a:lnTo>
                  <a:pt x="0" y="761157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629400" y="5158376"/>
            <a:ext cx="1981200" cy="761365"/>
          </a:xfrm>
          <a:custGeom>
            <a:avLst/>
            <a:gdLst/>
            <a:ahLst/>
            <a:cxnLst/>
            <a:rect l="l" t="t" r="r" b="b"/>
            <a:pathLst>
              <a:path w="1981200" h="761364">
                <a:moveTo>
                  <a:pt x="0" y="761157"/>
                </a:moveTo>
                <a:lnTo>
                  <a:pt x="1981200" y="761157"/>
                </a:lnTo>
                <a:lnTo>
                  <a:pt x="1981200" y="0"/>
                </a:lnTo>
                <a:lnTo>
                  <a:pt x="0" y="0"/>
                </a:lnTo>
                <a:lnTo>
                  <a:pt x="0" y="761157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33400" y="5919534"/>
            <a:ext cx="2133600" cy="534035"/>
          </a:xfrm>
          <a:custGeom>
            <a:avLst/>
            <a:gdLst/>
            <a:ahLst/>
            <a:cxnLst/>
            <a:rect l="l" t="t" r="r" b="b"/>
            <a:pathLst>
              <a:path w="2133600" h="534035">
                <a:moveTo>
                  <a:pt x="0" y="533505"/>
                </a:moveTo>
                <a:lnTo>
                  <a:pt x="2133600" y="533505"/>
                </a:lnTo>
                <a:lnTo>
                  <a:pt x="2133600" y="0"/>
                </a:lnTo>
                <a:lnTo>
                  <a:pt x="0" y="0"/>
                </a:lnTo>
                <a:lnTo>
                  <a:pt x="0" y="533505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667000" y="5919534"/>
            <a:ext cx="1981200" cy="534035"/>
          </a:xfrm>
          <a:custGeom>
            <a:avLst/>
            <a:gdLst/>
            <a:ahLst/>
            <a:cxnLst/>
            <a:rect l="l" t="t" r="r" b="b"/>
            <a:pathLst>
              <a:path w="1981200" h="534035">
                <a:moveTo>
                  <a:pt x="0" y="533505"/>
                </a:moveTo>
                <a:lnTo>
                  <a:pt x="1981200" y="533505"/>
                </a:lnTo>
                <a:lnTo>
                  <a:pt x="1981200" y="0"/>
                </a:lnTo>
                <a:lnTo>
                  <a:pt x="0" y="0"/>
                </a:lnTo>
                <a:lnTo>
                  <a:pt x="0" y="533505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648200" y="5919534"/>
            <a:ext cx="1981200" cy="534035"/>
          </a:xfrm>
          <a:custGeom>
            <a:avLst/>
            <a:gdLst/>
            <a:ahLst/>
            <a:cxnLst/>
            <a:rect l="l" t="t" r="r" b="b"/>
            <a:pathLst>
              <a:path w="1981200" h="534035">
                <a:moveTo>
                  <a:pt x="0" y="533505"/>
                </a:moveTo>
                <a:lnTo>
                  <a:pt x="1981200" y="533505"/>
                </a:lnTo>
                <a:lnTo>
                  <a:pt x="1981200" y="0"/>
                </a:lnTo>
                <a:lnTo>
                  <a:pt x="0" y="0"/>
                </a:lnTo>
                <a:lnTo>
                  <a:pt x="0" y="533505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629400" y="5919534"/>
            <a:ext cx="1981200" cy="534035"/>
          </a:xfrm>
          <a:custGeom>
            <a:avLst/>
            <a:gdLst/>
            <a:ahLst/>
            <a:cxnLst/>
            <a:rect l="l" t="t" r="r" b="b"/>
            <a:pathLst>
              <a:path w="1981200" h="534035">
                <a:moveTo>
                  <a:pt x="0" y="533505"/>
                </a:moveTo>
                <a:lnTo>
                  <a:pt x="1981200" y="533505"/>
                </a:lnTo>
                <a:lnTo>
                  <a:pt x="1981200" y="0"/>
                </a:lnTo>
                <a:lnTo>
                  <a:pt x="0" y="0"/>
                </a:lnTo>
                <a:lnTo>
                  <a:pt x="0" y="533505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38" name="object 38"/>
          <p:cNvGraphicFramePr>
            <a:graphicFrameLocks noGrp="1"/>
          </p:cNvGraphicFramePr>
          <p:nvPr/>
        </p:nvGraphicFramePr>
        <p:xfrm>
          <a:off x="527050" y="1212850"/>
          <a:ext cx="8096250" cy="52470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3600"/>
                <a:gridCol w="1981200"/>
                <a:gridCol w="1981200"/>
                <a:gridCol w="1981200"/>
              </a:tblGrid>
              <a:tr h="533505">
                <a:tc>
                  <a:txBody>
                    <a:bodyPr/>
                    <a:lstStyle/>
                    <a:p>
                      <a:pPr algn="ctr">
                        <a:lnSpc>
                          <a:spcPts val="2785"/>
                        </a:lnSpc>
                      </a:pPr>
                      <a:r>
                        <a:rPr dirty="0" sz="2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Event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2785"/>
                        </a:lnSpc>
                      </a:pPr>
                      <a:r>
                        <a:rPr dirty="0" sz="24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Randomization</a:t>
                      </a:r>
                      <a:r>
                        <a:rPr dirty="0" sz="2400" spc="-1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group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358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623570">
                        <a:lnSpc>
                          <a:spcPts val="2295"/>
                        </a:lnSpc>
                      </a:pPr>
                      <a:r>
                        <a:rPr dirty="0" sz="200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2000" spc="-2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mg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542290">
                        <a:lnSpc>
                          <a:spcPts val="2395"/>
                        </a:lnSpc>
                        <a:spcBef>
                          <a:spcPts val="215"/>
                        </a:spcBef>
                      </a:pPr>
                      <a:r>
                        <a:rPr dirty="0" sz="20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(n=497)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623570">
                        <a:lnSpc>
                          <a:spcPts val="2295"/>
                        </a:lnSpc>
                      </a:pPr>
                      <a:r>
                        <a:rPr dirty="0" sz="200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45</a:t>
                      </a:r>
                      <a:r>
                        <a:rPr dirty="0" sz="2000" spc="-2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mg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542290">
                        <a:lnSpc>
                          <a:spcPts val="2395"/>
                        </a:lnSpc>
                        <a:spcBef>
                          <a:spcPts val="215"/>
                        </a:spcBef>
                      </a:pPr>
                      <a:r>
                        <a:rPr dirty="0" sz="20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(n=499)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502920">
                        <a:lnSpc>
                          <a:spcPts val="2295"/>
                        </a:lnSpc>
                      </a:pPr>
                      <a:r>
                        <a:rPr dirty="0" sz="20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Placebo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542290">
                        <a:lnSpc>
                          <a:spcPts val="2395"/>
                        </a:lnSpc>
                        <a:spcBef>
                          <a:spcPts val="215"/>
                        </a:spcBef>
                      </a:pPr>
                      <a:r>
                        <a:rPr dirty="0" sz="20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(n=496)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</a:tr>
              <a:tr h="533505">
                <a:tc>
                  <a:txBody>
                    <a:bodyPr/>
                    <a:lstStyle/>
                    <a:p>
                      <a:pPr algn="ctr">
                        <a:lnSpc>
                          <a:spcPts val="1585"/>
                        </a:lnSpc>
                      </a:pPr>
                      <a:r>
                        <a:rPr dirty="0" sz="14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ROSC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5"/>
                        </a:lnSpc>
                      </a:pPr>
                      <a:r>
                        <a:rPr dirty="0" sz="200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58%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5"/>
                        </a:lnSpc>
                      </a:pPr>
                      <a:r>
                        <a:rPr dirty="0" sz="200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53%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5"/>
                        </a:lnSpc>
                      </a:pPr>
                      <a:r>
                        <a:rPr dirty="0" sz="200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58%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</a:tr>
              <a:tr h="533505">
                <a:tc>
                  <a:txBody>
                    <a:bodyPr/>
                    <a:lstStyle/>
                    <a:p>
                      <a:pPr algn="ctr">
                        <a:lnSpc>
                          <a:spcPts val="1585"/>
                        </a:lnSpc>
                      </a:pPr>
                      <a:r>
                        <a:rPr dirty="0" sz="14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Norepinephrine</a:t>
                      </a:r>
                      <a:r>
                        <a:rPr dirty="0" sz="1400" spc="-2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after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4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randomization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5"/>
                        </a:lnSpc>
                      </a:pPr>
                      <a:r>
                        <a:rPr dirty="0" sz="200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16%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5"/>
                        </a:lnSpc>
                      </a:pPr>
                      <a:r>
                        <a:rPr dirty="0" sz="200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16%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5"/>
                        </a:lnSpc>
                      </a:pPr>
                      <a:r>
                        <a:rPr dirty="0" sz="200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15%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</a:tr>
              <a:tr h="533505">
                <a:tc>
                  <a:txBody>
                    <a:bodyPr/>
                    <a:lstStyle/>
                    <a:p>
                      <a:pPr algn="ctr">
                        <a:lnSpc>
                          <a:spcPts val="1585"/>
                        </a:lnSpc>
                      </a:pPr>
                      <a:r>
                        <a:rPr dirty="0" sz="1400" spc="-1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Epinephrine</a:t>
                      </a:r>
                      <a:r>
                        <a:rPr dirty="0" sz="1400" spc="-2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after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4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randomization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5"/>
                        </a:lnSpc>
                      </a:pPr>
                      <a:r>
                        <a:rPr dirty="0" sz="200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95%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5"/>
                        </a:lnSpc>
                      </a:pPr>
                      <a:r>
                        <a:rPr dirty="0" sz="200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95%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5"/>
                        </a:lnSpc>
                      </a:pPr>
                      <a:r>
                        <a:rPr dirty="0" sz="200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95%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</a:tr>
              <a:tr h="635826"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dirty="0" sz="1400" spc="-1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Epinephrine dose</a:t>
                      </a:r>
                      <a:r>
                        <a:rPr dirty="0" sz="1400" spc="-3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(mg)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563880">
                        <a:lnSpc>
                          <a:spcPts val="2300"/>
                        </a:lnSpc>
                      </a:pPr>
                      <a:r>
                        <a:rPr dirty="0" sz="20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3.1</a:t>
                      </a:r>
                      <a:r>
                        <a:rPr dirty="0" u="sng" sz="2000" spc="-5" b="1">
                          <a:solidFill>
                            <a:srgbClr val="FFFF00"/>
                          </a:solidFill>
                          <a:uFill>
                            <a:solidFill>
                              <a:srgbClr val="FFFF00"/>
                            </a:solidFill>
                          </a:u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20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1.7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5422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20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(n=473)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563880">
                        <a:lnSpc>
                          <a:spcPts val="2300"/>
                        </a:lnSpc>
                      </a:pPr>
                      <a:r>
                        <a:rPr dirty="0" sz="20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3.1</a:t>
                      </a:r>
                      <a:r>
                        <a:rPr dirty="0" u="sng" sz="2000" spc="-5" b="1">
                          <a:solidFill>
                            <a:srgbClr val="FFFF00"/>
                          </a:solidFill>
                          <a:uFill>
                            <a:solidFill>
                              <a:srgbClr val="FFFF00"/>
                            </a:solidFill>
                          </a:u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20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1.6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5422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20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(n=471)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563880">
                        <a:lnSpc>
                          <a:spcPts val="2300"/>
                        </a:lnSpc>
                      </a:pPr>
                      <a:r>
                        <a:rPr dirty="0" sz="20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3.2</a:t>
                      </a:r>
                      <a:r>
                        <a:rPr dirty="0" u="sng" sz="2000" spc="-5" b="1">
                          <a:solidFill>
                            <a:srgbClr val="FFFF00"/>
                          </a:solidFill>
                          <a:uFill>
                            <a:solidFill>
                              <a:srgbClr val="FFFF00"/>
                            </a:solidFill>
                          </a:u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20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2.0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5422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20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(n=468)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</a:tr>
              <a:tr h="533505"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dirty="0" sz="14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Rearrest in</a:t>
                      </a:r>
                      <a:r>
                        <a:rPr dirty="0" sz="1400" spc="-2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field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4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(ROSC)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10"/>
                        </a:lnSpc>
                      </a:pPr>
                      <a:r>
                        <a:rPr dirty="0" sz="20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156/294</a:t>
                      </a:r>
                      <a:r>
                        <a:rPr dirty="0" sz="2000" spc="-3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(53%)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10"/>
                        </a:lnSpc>
                      </a:pPr>
                      <a:r>
                        <a:rPr dirty="0" sz="20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130/270</a:t>
                      </a:r>
                      <a:r>
                        <a:rPr dirty="0" sz="2000" spc="-3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(48%)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10"/>
                        </a:lnSpc>
                      </a:pPr>
                      <a:r>
                        <a:rPr dirty="0" sz="20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139/291</a:t>
                      </a:r>
                      <a:r>
                        <a:rPr dirty="0" sz="2000" spc="-3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(48%)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</a:tr>
              <a:tr h="761158"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dirty="0" sz="14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Systolic </a:t>
                      </a:r>
                      <a:r>
                        <a:rPr dirty="0" sz="140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BP</a:t>
                      </a:r>
                      <a:r>
                        <a:rPr dirty="0" sz="1400" spc="-5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after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4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randomization</a:t>
                      </a:r>
                      <a:r>
                        <a:rPr dirty="0" sz="1400" spc="-3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(mm/Hg)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563245">
                        <a:lnSpc>
                          <a:spcPts val="2310"/>
                        </a:lnSpc>
                      </a:pPr>
                      <a:r>
                        <a:rPr dirty="0" sz="20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128</a:t>
                      </a:r>
                      <a:r>
                        <a:rPr dirty="0" u="sng" sz="2000" spc="-5" b="1">
                          <a:solidFill>
                            <a:srgbClr val="FFFF00"/>
                          </a:solidFill>
                          <a:uFill>
                            <a:solidFill>
                              <a:srgbClr val="FFFF00"/>
                            </a:solidFill>
                          </a:u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20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43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5422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20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(n=257)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563245">
                        <a:lnSpc>
                          <a:spcPts val="2310"/>
                        </a:lnSpc>
                      </a:pPr>
                      <a:r>
                        <a:rPr dirty="0" sz="20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127</a:t>
                      </a:r>
                      <a:r>
                        <a:rPr dirty="0" u="sng" sz="2000" spc="-5" b="1">
                          <a:solidFill>
                            <a:srgbClr val="FFFF00"/>
                          </a:solidFill>
                          <a:uFill>
                            <a:solidFill>
                              <a:srgbClr val="FFFF00"/>
                            </a:solidFill>
                          </a:u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20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41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5422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20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(n=241)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563245">
                        <a:lnSpc>
                          <a:spcPts val="2310"/>
                        </a:lnSpc>
                      </a:pPr>
                      <a:r>
                        <a:rPr dirty="0" sz="20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130</a:t>
                      </a:r>
                      <a:r>
                        <a:rPr dirty="0" u="sng" sz="2000" spc="-5" b="1">
                          <a:solidFill>
                            <a:srgbClr val="FFFF00"/>
                          </a:solidFill>
                          <a:uFill>
                            <a:solidFill>
                              <a:srgbClr val="FFFF00"/>
                            </a:solidFill>
                          </a:u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20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44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5422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20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(n=260)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</a:tr>
              <a:tr h="533505">
                <a:tc>
                  <a:txBody>
                    <a:bodyPr/>
                    <a:lstStyle/>
                    <a:p>
                      <a:pPr algn="ctr" marL="635">
                        <a:lnSpc>
                          <a:spcPts val="1575"/>
                        </a:lnSpc>
                      </a:pPr>
                      <a:r>
                        <a:rPr dirty="0" sz="1400" spc="-1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Transported </a:t>
                      </a:r>
                      <a:r>
                        <a:rPr dirty="0" sz="14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400" spc="-2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hospital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95"/>
                        </a:lnSpc>
                      </a:pPr>
                      <a:r>
                        <a:rPr dirty="0" sz="200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55%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95"/>
                        </a:lnSpc>
                      </a:pPr>
                      <a:r>
                        <a:rPr dirty="0" sz="200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51%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95"/>
                        </a:lnSpc>
                      </a:pPr>
                      <a:r>
                        <a:rPr dirty="0" sz="200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56%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2020-03-29T18:21:20Z</dcterms:created>
  <dcterms:modified xsi:type="dcterms:W3CDTF">2020-03-29T18:21:20Z</dcterms:modified>
</cp:coreProperties>
</file>