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D38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D38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D38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436573"/>
            <a:ext cx="9143999" cy="7069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569" y="161066"/>
            <a:ext cx="8412861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D38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1132776"/>
            <a:ext cx="7614919" cy="3215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3600" y="589805"/>
            <a:ext cx="7416800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Predictors of Reduction </a:t>
            </a:r>
            <a:r>
              <a:rPr dirty="0" sz="3000"/>
              <a:t>in </a:t>
            </a:r>
            <a:r>
              <a:rPr dirty="0" sz="3000" spc="-5"/>
              <a:t>Mitral  Regurgitation by the MitraClip </a:t>
            </a:r>
            <a:r>
              <a:rPr dirty="0" sz="3000"/>
              <a:t>– </a:t>
            </a:r>
            <a:r>
              <a:rPr dirty="0" sz="3000" spc="-5"/>
              <a:t>Durable,  Transient, or Failures </a:t>
            </a:r>
            <a:r>
              <a:rPr dirty="0" sz="3000"/>
              <a:t>in </a:t>
            </a:r>
            <a:r>
              <a:rPr dirty="0" sz="3000" spc="-5"/>
              <a:t>the COAPT</a:t>
            </a:r>
            <a:r>
              <a:rPr dirty="0" sz="3000" spc="15"/>
              <a:t> </a:t>
            </a:r>
            <a:r>
              <a:rPr dirty="0" sz="3000" spc="-5"/>
              <a:t>Trial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21079" y="2362891"/>
            <a:ext cx="7657465" cy="1923414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3161665">
              <a:lnSpc>
                <a:spcPct val="100000"/>
              </a:lnSpc>
              <a:spcBef>
                <a:spcPts val="745"/>
              </a:spcBef>
            </a:pPr>
            <a:r>
              <a:rPr dirty="0" sz="1800" b="1" i="1">
                <a:solidFill>
                  <a:srgbClr val="1D384B"/>
                </a:solidFill>
                <a:latin typeface="Arial"/>
                <a:cs typeface="Arial"/>
              </a:rPr>
              <a:t>D. </a:t>
            </a:r>
            <a:r>
              <a:rPr dirty="0" sz="1800" spc="-5" b="1" i="1">
                <a:solidFill>
                  <a:srgbClr val="1D384B"/>
                </a:solidFill>
                <a:latin typeface="Arial"/>
                <a:cs typeface="Arial"/>
              </a:rPr>
              <a:t>Scott</a:t>
            </a:r>
            <a:r>
              <a:rPr dirty="0" sz="1800" spc="-10" b="1" i="1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1800" spc="-5" b="1" i="1">
                <a:solidFill>
                  <a:srgbClr val="1D384B"/>
                </a:solidFill>
                <a:latin typeface="Arial"/>
                <a:cs typeface="Arial"/>
              </a:rPr>
              <a:t>Lim</a:t>
            </a:r>
            <a:endParaRPr sz="18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580"/>
              </a:spcBef>
            </a:pPr>
            <a:r>
              <a:rPr dirty="0" sz="1600" spc="-5" b="1" i="1">
                <a:solidFill>
                  <a:srgbClr val="1D384B"/>
                </a:solidFill>
                <a:latin typeface="Arial"/>
                <a:cs typeface="Arial"/>
              </a:rPr>
              <a:t>Gorav Ailawadi, Federico Asch, Neil Weissman, Farnaz Namazi, Jeroen Bax,  </a:t>
            </a:r>
            <a:r>
              <a:rPr dirty="0" sz="1600" spc="-5" b="1" i="1">
                <a:solidFill>
                  <a:srgbClr val="1D384B"/>
                </a:solidFill>
                <a:latin typeface="Arial"/>
                <a:cs typeface="Arial"/>
              </a:rPr>
              <a:t>Victoria Delgado, Saibal Kar, Jaime Kennedy, Mike Rinaldi, Molly Szerlip, Linda  Gillam, Vivek Rajagopal, Joseph Choo, Paul Grayburn, Zhipeng Szhou, Joann  Lindenfeld, Will Abraham, Michael Mack, Gregg</a:t>
            </a:r>
            <a:r>
              <a:rPr dirty="0" sz="1600" spc="75" b="1" i="1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1600" spc="-5" b="1" i="1">
                <a:solidFill>
                  <a:srgbClr val="1D384B"/>
                </a:solidFill>
                <a:latin typeface="Arial"/>
                <a:cs typeface="Arial"/>
              </a:rPr>
              <a:t>Stone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dirty="0" sz="2500" b="1" i="1">
                <a:solidFill>
                  <a:srgbClr val="1D384B"/>
                </a:solidFill>
                <a:latin typeface="Arial"/>
                <a:cs typeface="Arial"/>
              </a:rPr>
              <a:t>on behalf of the </a:t>
            </a:r>
            <a:r>
              <a:rPr dirty="0" sz="2500" spc="-5" b="1" i="1">
                <a:solidFill>
                  <a:srgbClr val="1D384B"/>
                </a:solidFill>
                <a:latin typeface="Arial"/>
                <a:cs typeface="Arial"/>
              </a:rPr>
              <a:t>COAPT</a:t>
            </a:r>
            <a:r>
              <a:rPr dirty="0" sz="2500" spc="-50" b="1" i="1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500" b="1" i="1">
                <a:solidFill>
                  <a:srgbClr val="1D384B"/>
                </a:solidFill>
                <a:latin typeface="Arial"/>
                <a:cs typeface="Arial"/>
              </a:rPr>
              <a:t>Investigators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8929" y="268950"/>
            <a:ext cx="30759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Study</a:t>
            </a:r>
            <a:r>
              <a:rPr dirty="0" sz="3600" spc="-55"/>
              <a:t> </a:t>
            </a:r>
            <a:r>
              <a:rPr dirty="0" sz="3600" spc="-5"/>
              <a:t>Results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52465" y="992605"/>
            <a:ext cx="3004185" cy="3429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9875" marR="88265" indent="-257810">
              <a:lnSpc>
                <a:spcPct val="100000"/>
              </a:lnSpc>
              <a:spcBef>
                <a:spcPts val="95"/>
              </a:spcBef>
              <a:buClr>
                <a:srgbClr val="6699FF"/>
              </a:buClr>
              <a:buSzPct val="110000"/>
              <a:buChar char="•"/>
              <a:tabLst>
                <a:tab pos="269875" algn="l"/>
                <a:tab pos="270510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Successful and</a:t>
            </a:r>
            <a:r>
              <a:rPr dirty="0" sz="2000" spc="-7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durable  MR reduction was  achieved in 212 pts  (77.7%)</a:t>
            </a:r>
            <a:endParaRPr sz="2000">
              <a:latin typeface="Arial"/>
              <a:cs typeface="Arial"/>
            </a:endParaRPr>
          </a:p>
          <a:p>
            <a:pPr marL="269875" marR="87630" indent="-257810">
              <a:lnSpc>
                <a:spcPct val="100000"/>
              </a:lnSpc>
              <a:spcBef>
                <a:spcPts val="1400"/>
              </a:spcBef>
              <a:buClr>
                <a:srgbClr val="6699FF"/>
              </a:buClr>
              <a:buSzPct val="110000"/>
              <a:buChar char="•"/>
              <a:tabLst>
                <a:tab pos="269875" algn="l"/>
                <a:tab pos="270510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Transient MR reduction  was noted in 41 pts  (15.0%)</a:t>
            </a:r>
            <a:endParaRPr sz="2000">
              <a:latin typeface="Arial"/>
              <a:cs typeface="Arial"/>
            </a:endParaRPr>
          </a:p>
          <a:p>
            <a:pPr marL="269875" marR="5080" indent="-257810">
              <a:lnSpc>
                <a:spcPct val="100000"/>
              </a:lnSpc>
              <a:spcBef>
                <a:spcPts val="1405"/>
              </a:spcBef>
              <a:buClr>
                <a:srgbClr val="6699FF"/>
              </a:buClr>
              <a:buSzPct val="110000"/>
              <a:buChar char="•"/>
              <a:tabLst>
                <a:tab pos="269875" algn="l"/>
                <a:tab pos="270510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Failure to achieve </a:t>
            </a:r>
            <a:r>
              <a:rPr dirty="0" sz="2000" spc="-10">
                <a:solidFill>
                  <a:srgbClr val="1D384B"/>
                </a:solidFill>
                <a:latin typeface="Arial"/>
                <a:cs typeface="Arial"/>
              </a:rPr>
              <a:t>MR 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reduction occurred in </a:t>
            </a:r>
            <a:r>
              <a:rPr dirty="0" sz="2000" spc="-10">
                <a:solidFill>
                  <a:srgbClr val="1D384B"/>
                </a:solidFill>
                <a:latin typeface="Arial"/>
                <a:cs typeface="Arial"/>
              </a:rPr>
              <a:t>20 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pts</a:t>
            </a:r>
            <a:r>
              <a:rPr dirty="0" sz="2000" spc="-2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(7.3%).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58234" y="0"/>
            <a:ext cx="4985765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29259" marR="5080" indent="-8953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Baseline Clinical and Functional</a:t>
            </a:r>
            <a:r>
              <a:rPr dirty="0" spc="-125"/>
              <a:t> </a:t>
            </a:r>
            <a:r>
              <a:rPr dirty="0" spc="-5"/>
              <a:t>Indices  Associated with Durable MR</a:t>
            </a:r>
            <a:r>
              <a:rPr dirty="0" spc="-80"/>
              <a:t> </a:t>
            </a:r>
            <a:r>
              <a:rPr dirty="0" spc="-5"/>
              <a:t>Reduction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518366"/>
            <a:ext cx="7573009" cy="18154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08928"/>
              <a:buChar char="•"/>
              <a:tabLst>
                <a:tab pos="270510" algn="l"/>
              </a:tabLst>
            </a:pP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Higher baseline 6-minute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walk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test  distinguished those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with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durable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MR</a:t>
            </a:r>
            <a:r>
              <a:rPr dirty="0" sz="2800" spc="-3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reduction</a:t>
            </a:r>
            <a:endParaRPr sz="2800">
              <a:latin typeface="Arial"/>
              <a:cs typeface="Arial"/>
            </a:endParaRPr>
          </a:p>
          <a:p>
            <a:pPr lvl="1" marL="570230" marR="170815" indent="-215265">
              <a:lnSpc>
                <a:spcPct val="100000"/>
              </a:lnSpc>
              <a:spcBef>
                <a:spcPts val="1615"/>
              </a:spcBef>
              <a:buClr>
                <a:srgbClr val="6699FF"/>
              </a:buClr>
              <a:buSzPct val="68750"/>
              <a:buFont typeface="Wingdings 2"/>
              <a:buChar char=""/>
              <a:tabLst>
                <a:tab pos="570865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268±123 meters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vs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228±126 and 197±115 meters,  respectively, p=0.01</a:t>
            </a:r>
            <a:r>
              <a:rPr dirty="0" sz="2400" spc="2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overall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94310" marR="5080" indent="685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Baseline Clinical and Functional Indices  Associated with Transient MR</a:t>
            </a:r>
            <a:r>
              <a:rPr dirty="0" spc="-95"/>
              <a:t> </a:t>
            </a:r>
            <a:r>
              <a:rPr dirty="0" spc="-5"/>
              <a:t>Reduction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4267" y="1431756"/>
            <a:ext cx="7989570" cy="2244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321945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10416"/>
              <a:buChar char="•"/>
              <a:tabLst>
                <a:tab pos="270510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Renal dysfunction, hypertension, and elevated surgical  risk were predictive of transient MR</a:t>
            </a:r>
            <a:r>
              <a:rPr dirty="0" sz="2400" spc="3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reduction</a:t>
            </a:r>
            <a:endParaRPr sz="2400">
              <a:latin typeface="Arial"/>
              <a:cs typeface="Arial"/>
            </a:endParaRPr>
          </a:p>
          <a:p>
            <a:pPr lvl="1" marL="570230" indent="-215265">
              <a:lnSpc>
                <a:spcPct val="100000"/>
              </a:lnSpc>
              <a:spcBef>
                <a:spcPts val="1510"/>
              </a:spcBef>
              <a:buClr>
                <a:srgbClr val="6699FF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Creatinine clearance 45.1±19.7 vs 52.2±25.2, p=0.03</a:t>
            </a:r>
            <a:endParaRPr sz="2000">
              <a:latin typeface="Arial"/>
              <a:cs typeface="Arial"/>
            </a:endParaRPr>
          </a:p>
          <a:p>
            <a:pPr lvl="1" marL="570230" indent="-215265">
              <a:lnSpc>
                <a:spcPct val="100000"/>
              </a:lnSpc>
              <a:spcBef>
                <a:spcPts val="1500"/>
              </a:spcBef>
              <a:buClr>
                <a:srgbClr val="6699FF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Diagnosis of hypertension in 92.7% vs 75.5%,</a:t>
            </a:r>
            <a:r>
              <a:rPr dirty="0" sz="200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p=0.01</a:t>
            </a:r>
            <a:endParaRPr sz="2000">
              <a:latin typeface="Arial"/>
              <a:cs typeface="Arial"/>
            </a:endParaRPr>
          </a:p>
          <a:p>
            <a:pPr lvl="1" marL="570230" indent="-215265">
              <a:lnSpc>
                <a:spcPct val="100000"/>
              </a:lnSpc>
              <a:spcBef>
                <a:spcPts val="1500"/>
              </a:spcBef>
              <a:buClr>
                <a:srgbClr val="6699FF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Higher STS replacement scores of 8.5±4.4% vs 6.9±4.6%,</a:t>
            </a:r>
            <a:r>
              <a:rPr dirty="0" sz="2000" spc="-3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p=0.04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71780" marR="5080" indent="685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Baseline Clinical and Functional Indices  Associated with Failure of MR</a:t>
            </a:r>
            <a:r>
              <a:rPr dirty="0" spc="-95"/>
              <a:t> </a:t>
            </a:r>
            <a:r>
              <a:rPr dirty="0" spc="-5"/>
              <a:t>Reduction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7114" y="1605739"/>
            <a:ext cx="298704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95"/>
              </a:spcBef>
              <a:buClr>
                <a:srgbClr val="6699FF"/>
              </a:buClr>
              <a:buSzPct val="109375"/>
              <a:buChar char="•"/>
              <a:tabLst>
                <a:tab pos="270510" algn="l"/>
              </a:tabLst>
            </a:pPr>
            <a:r>
              <a:rPr dirty="0" sz="3200" spc="-5">
                <a:solidFill>
                  <a:srgbClr val="1D384B"/>
                </a:solidFill>
                <a:latin typeface="Arial"/>
                <a:cs typeface="Arial"/>
              </a:rPr>
              <a:t>None</a:t>
            </a:r>
            <a:r>
              <a:rPr dirty="0" sz="3200" spc="-5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1D384B"/>
                </a:solidFill>
                <a:latin typeface="Arial"/>
                <a:cs typeface="Arial"/>
              </a:rPr>
              <a:t>identified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3601" y="1398705"/>
            <a:ext cx="23158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N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one</a:t>
            </a:r>
            <a:r>
              <a:rPr dirty="0" sz="2400" spc="-5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identified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029460" marR="5080" indent="-201739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Echocardiographic Indices Associated</a:t>
            </a:r>
            <a:r>
              <a:rPr dirty="0" spc="-125"/>
              <a:t> </a:t>
            </a:r>
            <a:r>
              <a:rPr dirty="0" spc="-5"/>
              <a:t>with  Durable MR</a:t>
            </a:r>
            <a:r>
              <a:rPr dirty="0" spc="-25"/>
              <a:t> </a:t>
            </a:r>
            <a:r>
              <a:rPr dirty="0" spc="-5"/>
              <a:t>Reduction</a:t>
            </a:r>
          </a:p>
        </p:txBody>
      </p:sp>
    </p:spTree>
  </p:cSld>
  <p:clrMapOvr>
    <a:masterClrMapping/>
  </p:clrMapOvr>
  <p:transition spd="fast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871980" marR="5080" indent="-1859914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Echocardiographic Indices Associated</a:t>
            </a:r>
            <a:r>
              <a:rPr dirty="0" spc="-125"/>
              <a:t> </a:t>
            </a:r>
            <a:r>
              <a:rPr dirty="0" spc="-5"/>
              <a:t>with  Transient MR</a:t>
            </a:r>
            <a:r>
              <a:rPr dirty="0" spc="-30"/>
              <a:t> </a:t>
            </a:r>
            <a:r>
              <a:rPr dirty="0" spc="-5"/>
              <a:t>Reduction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8078" y="1397180"/>
            <a:ext cx="7670800" cy="26562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08928"/>
              <a:buChar char="•"/>
              <a:tabLst>
                <a:tab pos="270510" algn="l"/>
              </a:tabLst>
            </a:pP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Among those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with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acute MR reduction, greater  anterior leaflet tethering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was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associated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with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a  transient result (severe MR recurrence after 30  days)</a:t>
            </a:r>
            <a:endParaRPr sz="2800">
              <a:latin typeface="Arial"/>
              <a:cs typeface="Arial"/>
            </a:endParaRPr>
          </a:p>
          <a:p>
            <a:pPr algn="just" lvl="1" marL="570230" marR="43815" indent="-215265">
              <a:lnSpc>
                <a:spcPct val="100000"/>
              </a:lnSpc>
              <a:spcBef>
                <a:spcPts val="1510"/>
              </a:spcBef>
              <a:buClr>
                <a:srgbClr val="6699FF"/>
              </a:buClr>
              <a:buSzPct val="68750"/>
              <a:buFont typeface="Wingdings 2"/>
              <a:buChar char=""/>
              <a:tabLst>
                <a:tab pos="570865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Basal anterior leaflet angle of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36±7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degrees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vs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31±6  degrees,</a:t>
            </a:r>
            <a:r>
              <a:rPr dirty="0" sz="2400" spc="1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p=.003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270" y="1255486"/>
            <a:ext cx="7824470" cy="3227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Greate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r degree of baseline MR, higher inflow gradient,  and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P3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tethering were associated with failure to achieve  MR</a:t>
            </a:r>
            <a:r>
              <a:rPr dirty="0" sz="2400" spc="-1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reduction.</a:t>
            </a:r>
            <a:endParaRPr sz="2400">
              <a:latin typeface="Arial"/>
              <a:cs typeface="Arial"/>
            </a:endParaRPr>
          </a:p>
          <a:p>
            <a:pPr lvl="1" marL="570230" marR="356235" indent="-215265">
              <a:lnSpc>
                <a:spcPct val="100000"/>
              </a:lnSpc>
              <a:spcBef>
                <a:spcPts val="730"/>
              </a:spcBef>
              <a:buClr>
                <a:srgbClr val="6699FF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Failures had baseline 4+ MR in 80.0% vs 47.0% in those with  durable MR reduction, p =</a:t>
            </a:r>
            <a:r>
              <a:rPr dirty="0" sz="2000" spc="-1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0.01</a:t>
            </a:r>
            <a:endParaRPr sz="2000">
              <a:latin typeface="Arial"/>
              <a:cs typeface="Arial"/>
            </a:endParaRPr>
          </a:p>
          <a:p>
            <a:pPr lvl="1" marL="570230" marR="182245" indent="-215265">
              <a:lnSpc>
                <a:spcPct val="100000"/>
              </a:lnSpc>
              <a:spcBef>
                <a:spcPts val="720"/>
              </a:spcBef>
              <a:buClr>
                <a:srgbClr val="6699FF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Failures had mean inflow gradient of 3.2±1.3 </a:t>
            </a:r>
            <a:r>
              <a:rPr dirty="0" sz="2000" spc="-10">
                <a:solidFill>
                  <a:srgbClr val="1D384B"/>
                </a:solidFill>
                <a:latin typeface="Arial"/>
                <a:cs typeface="Arial"/>
              </a:rPr>
              <a:t>mmHg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vs 2.4±1.0  </a:t>
            </a:r>
            <a:r>
              <a:rPr dirty="0" sz="2000" spc="-10">
                <a:solidFill>
                  <a:srgbClr val="1D384B"/>
                </a:solidFill>
                <a:latin typeface="Arial"/>
                <a:cs typeface="Arial"/>
              </a:rPr>
              <a:t>mmHg,</a:t>
            </a:r>
            <a:r>
              <a:rPr dirty="0" sz="200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p=0.02</a:t>
            </a:r>
            <a:endParaRPr sz="2000">
              <a:latin typeface="Arial"/>
              <a:cs typeface="Arial"/>
            </a:endParaRPr>
          </a:p>
          <a:p>
            <a:pPr lvl="1" marL="570230" marR="518795" indent="-215265">
              <a:lnSpc>
                <a:spcPct val="100000"/>
              </a:lnSpc>
              <a:spcBef>
                <a:spcPts val="720"/>
              </a:spcBef>
              <a:buClr>
                <a:srgbClr val="6699FF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Failures had greater percentage demonstrating P3 tethering  (17.6% vs 2.1%,</a:t>
            </a:r>
            <a:r>
              <a:rPr dirty="0" sz="2000" spc="-3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p=0.001)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871980" marR="5080" indent="-1859914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Echocardiographic Indices Associated</a:t>
            </a:r>
            <a:r>
              <a:rPr dirty="0" spc="-125"/>
              <a:t> </a:t>
            </a:r>
            <a:r>
              <a:rPr dirty="0" spc="-5"/>
              <a:t>with  Failure of MR</a:t>
            </a:r>
            <a:r>
              <a:rPr dirty="0" spc="-30"/>
              <a:t> </a:t>
            </a:r>
            <a:r>
              <a:rPr dirty="0" spc="-5"/>
              <a:t>Reduction</a:t>
            </a:r>
          </a:p>
        </p:txBody>
      </p:sp>
    </p:spTree>
  </p:cSld>
  <p:clrMapOvr>
    <a:masterClrMapping/>
  </p:clrMapOvr>
  <p:transition spd="fast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6929" y="246917"/>
            <a:ext cx="54648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Quality of Life</a:t>
            </a:r>
            <a:r>
              <a:rPr dirty="0" sz="3600" spc="-90"/>
              <a:t> </a:t>
            </a:r>
            <a:r>
              <a:rPr dirty="0" sz="3600" spc="-5"/>
              <a:t>Predictors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4540" y="1132776"/>
            <a:ext cx="7254240" cy="2303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08928"/>
              <a:buChar char="•"/>
              <a:tabLst>
                <a:tab pos="270510" algn="l"/>
              </a:tabLst>
            </a:pP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At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30 days, the subset of patients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with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MR  reduction that would later have transient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MR 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reduction (i.e. severe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MR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recurrence) had  lower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KCCQ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scores</a:t>
            </a:r>
            <a:endParaRPr sz="2800">
              <a:latin typeface="Arial"/>
              <a:cs typeface="Arial"/>
            </a:endParaRPr>
          </a:p>
          <a:p>
            <a:pPr lvl="1" marL="570230" indent="-215265">
              <a:lnSpc>
                <a:spcPct val="100000"/>
              </a:lnSpc>
              <a:spcBef>
                <a:spcPts val="1615"/>
              </a:spcBef>
              <a:buClr>
                <a:srgbClr val="6699FF"/>
              </a:buClr>
              <a:buSzPct val="68750"/>
              <a:buFont typeface="Wingdings 2"/>
              <a:buChar char=""/>
              <a:tabLst>
                <a:tab pos="570865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62.0±23.1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vs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73.4±19.5,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p=0.001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3383" y="301999"/>
            <a:ext cx="27736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Conclusions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4540" y="1132776"/>
            <a:ext cx="7517765" cy="3215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643255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08928"/>
              <a:buChar char="•"/>
              <a:tabLst>
                <a:tab pos="270510" algn="l"/>
              </a:tabLst>
            </a:pP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In the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COAPT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trial, acute and sustained  reduction in MR to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0-2+ was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related to  anatomic as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well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as functional and clinical  factors</a:t>
            </a:r>
            <a:endParaRPr sz="2800">
              <a:latin typeface="Arial"/>
              <a:cs typeface="Arial"/>
            </a:endParaRPr>
          </a:p>
          <a:p>
            <a:pPr marL="269875" marR="5080" indent="-257810">
              <a:lnSpc>
                <a:spcPct val="100000"/>
              </a:lnSpc>
              <a:spcBef>
                <a:spcPts val="1595"/>
              </a:spcBef>
              <a:buClr>
                <a:srgbClr val="6699FF"/>
              </a:buClr>
              <a:buSzPct val="108928"/>
              <a:buChar char="•"/>
              <a:tabLst>
                <a:tab pos="270510" algn="l"/>
              </a:tabLst>
            </a:pP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These variables should be considered in case  selection for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TMVr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in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HF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patients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with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severe  secondary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MR </a:t>
            </a:r>
            <a:r>
              <a:rPr dirty="0" sz="2800">
                <a:solidFill>
                  <a:srgbClr val="1D384B"/>
                </a:solidFill>
                <a:latin typeface="Arial"/>
                <a:cs typeface="Arial"/>
              </a:rPr>
              <a:t>despite</a:t>
            </a:r>
            <a:r>
              <a:rPr dirty="0" sz="2800" spc="-1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1D384B"/>
                </a:solidFill>
                <a:latin typeface="Arial"/>
                <a:cs typeface="Arial"/>
              </a:rPr>
              <a:t>GDMT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390" y="834491"/>
            <a:ext cx="7428865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Within the past 12 months, I or my spouse/partner have had a  financial interest/arrangement or affiliation with the organization(s)  listed </a:t>
            </a:r>
            <a:r>
              <a:rPr dirty="0" sz="2000" spc="-10">
                <a:solidFill>
                  <a:srgbClr val="1D384B"/>
                </a:solidFill>
                <a:latin typeface="Arial"/>
                <a:cs typeface="Arial"/>
              </a:rPr>
              <a:t>below.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09173" y="1877831"/>
          <a:ext cx="7462520" cy="2317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5700"/>
                <a:gridCol w="3766820"/>
              </a:tblGrid>
              <a:tr h="240146">
                <a:tc>
                  <a:txBody>
                    <a:bodyPr/>
                    <a:lstStyle/>
                    <a:p>
                      <a:pPr marL="127000">
                        <a:lnSpc>
                          <a:spcPts val="1545"/>
                        </a:lnSpc>
                      </a:pPr>
                      <a:r>
                        <a:rPr dirty="0" u="heavy" sz="1400" spc="-5" b="1">
                          <a:solidFill>
                            <a:srgbClr val="1D384B"/>
                          </a:solidFill>
                          <a:uFill>
                            <a:solidFill>
                              <a:srgbClr val="1D384B"/>
                            </a:solidFill>
                          </a:uFill>
                          <a:latin typeface="Arial"/>
                          <a:cs typeface="Arial"/>
                        </a:rPr>
                        <a:t>Affiliation/Financial</a:t>
                      </a:r>
                      <a:r>
                        <a:rPr dirty="0" u="heavy" sz="1400" spc="-30" b="1">
                          <a:solidFill>
                            <a:srgbClr val="1D384B"/>
                          </a:solidFill>
                          <a:uFill>
                            <a:solidFill>
                              <a:srgbClr val="1D384B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heavy" sz="1400" spc="-5" b="1">
                          <a:solidFill>
                            <a:srgbClr val="1D384B"/>
                          </a:solidFill>
                          <a:uFill>
                            <a:solidFill>
                              <a:srgbClr val="1D384B"/>
                            </a:solidFill>
                          </a:uFill>
                          <a:latin typeface="Arial"/>
                          <a:cs typeface="Arial"/>
                        </a:rPr>
                        <a:t>Relationship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2960">
                        <a:lnSpc>
                          <a:spcPts val="1545"/>
                        </a:lnSpc>
                      </a:pPr>
                      <a:r>
                        <a:rPr dirty="0" u="heavy" sz="1400" spc="-5" b="1">
                          <a:solidFill>
                            <a:srgbClr val="1D384B"/>
                          </a:solidFill>
                          <a:uFill>
                            <a:solidFill>
                              <a:srgbClr val="1D384B"/>
                            </a:solidFill>
                          </a:uFill>
                          <a:latin typeface="Arial"/>
                          <a:cs typeface="Arial"/>
                        </a:rPr>
                        <a:t>Company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9535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Grant/Research</a:t>
                      </a:r>
                      <a:r>
                        <a:rPr dirty="0" sz="1400" spc="-3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822960" marR="2444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Abbott </a:t>
                      </a:r>
                      <a:r>
                        <a:rPr dirty="0" sz="1400" spc="-2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Vascular, </a:t>
                      </a:r>
                      <a:r>
                        <a:rPr dirty="0" sz="1400" spc="-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Boston Scientific,  Edwards Lifesciences,</a:t>
                      </a:r>
                      <a:r>
                        <a:rPr dirty="0" sz="1400" spc="-4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Medtronic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</a:tr>
              <a:tr h="495353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Consulting</a:t>
                      </a:r>
                      <a:r>
                        <a:rPr dirty="0" sz="1400" spc="-30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Fees/Honoraria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822960" marR="1193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Keystone Heart, </a:t>
                      </a:r>
                      <a:r>
                        <a:rPr dirty="0" sz="1400" spc="-20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Valgen, Venus, </a:t>
                      </a:r>
                      <a:r>
                        <a:rPr dirty="0" sz="1400" spc="-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WL  Gore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</a:tr>
              <a:tr h="281943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Major Stock</a:t>
                      </a:r>
                      <a:r>
                        <a:rPr dirty="0" sz="1400" spc="-20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Shareholder/Equity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8229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</a:tr>
              <a:tr h="281943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Royalty</a:t>
                      </a:r>
                      <a:r>
                        <a:rPr dirty="0" sz="1400" spc="-1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Income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8229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</a:tr>
              <a:tr h="281943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Ownership/Founder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8229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</a:tr>
              <a:tr h="240147">
                <a:tc>
                  <a:txBody>
                    <a:bodyPr/>
                    <a:lstStyle/>
                    <a:p>
                      <a:pPr marL="127000">
                        <a:lnSpc>
                          <a:spcPts val="1595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Intellectual Property</a:t>
                      </a:r>
                      <a:r>
                        <a:rPr dirty="0" sz="1400" spc="-4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1D384B"/>
                          </a:solidFill>
                          <a:latin typeface="Arial"/>
                          <a:cs typeface="Arial"/>
                        </a:rPr>
                        <a:t>Rights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822960">
                        <a:lnSpc>
                          <a:spcPts val="1595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6699FF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90522" y="290606"/>
            <a:ext cx="6360160" cy="4070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5"/>
              <a:t>Disclosure </a:t>
            </a:r>
            <a:r>
              <a:rPr dirty="0" sz="2500"/>
              <a:t>Statement of Financial</a:t>
            </a:r>
            <a:r>
              <a:rPr dirty="0" sz="2500" spc="-85"/>
              <a:t> </a:t>
            </a:r>
            <a:r>
              <a:rPr dirty="0" sz="2500" spc="-5"/>
              <a:t>Interest</a:t>
            </a:r>
            <a:endParaRPr sz="2500"/>
          </a:p>
        </p:txBody>
      </p:sp>
      <p:sp>
        <p:nvSpPr>
          <p:cNvPr id="5" name="object 5"/>
          <p:cNvSpPr txBox="1"/>
          <p:nvPr/>
        </p:nvSpPr>
        <p:spPr>
          <a:xfrm>
            <a:off x="2406619" y="4230049"/>
            <a:ext cx="43307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Faculty disclosure information can be found on the</a:t>
            </a:r>
            <a:r>
              <a:rPr dirty="0" sz="1400" spc="-5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app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1483" y="151079"/>
            <a:ext cx="26962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Background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98228" y="969810"/>
            <a:ext cx="4205605" cy="3322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09523"/>
              <a:buChar char="•"/>
              <a:tabLst>
                <a:tab pos="269875" algn="l"/>
                <a:tab pos="270510" algn="l"/>
              </a:tabLst>
            </a:pP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COAPT demonstrated that TMVr  with MitraClip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in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severe,  secondary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MR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improves survival,  reduces the rate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of HF 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hospitalizations,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and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enhances  quality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of</a:t>
            </a:r>
            <a:r>
              <a:rPr dirty="0" sz="2100" spc="-1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life</a:t>
            </a:r>
            <a:endParaRPr sz="2100">
              <a:latin typeface="Arial"/>
              <a:cs typeface="Arial"/>
            </a:endParaRPr>
          </a:p>
          <a:p>
            <a:pPr marL="269875" marR="136525" indent="-257810">
              <a:lnSpc>
                <a:spcPct val="100000"/>
              </a:lnSpc>
              <a:spcBef>
                <a:spcPts val="755"/>
              </a:spcBef>
              <a:buClr>
                <a:srgbClr val="6699FF"/>
              </a:buClr>
              <a:buSzPct val="109523"/>
              <a:buChar char="•"/>
              <a:tabLst>
                <a:tab pos="269875" algn="l"/>
                <a:tab pos="270510" algn="l"/>
              </a:tabLst>
            </a:pP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However,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it is not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clear what  factors drive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a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durable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MR 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reduction,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as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opposed to  transient </a:t>
            </a:r>
            <a:r>
              <a:rPr dirty="0" sz="2100">
                <a:solidFill>
                  <a:srgbClr val="1D384B"/>
                </a:solidFill>
                <a:latin typeface="Arial"/>
                <a:cs typeface="Arial"/>
              </a:rPr>
              <a:t>MR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reduction or</a:t>
            </a:r>
            <a:r>
              <a:rPr dirty="0" sz="2100" spc="-4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1D384B"/>
                </a:solidFill>
                <a:latin typeface="Arial"/>
                <a:cs typeface="Arial"/>
              </a:rPr>
              <a:t>failure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57380" y="1345578"/>
            <a:ext cx="3430904" cy="2530475"/>
          </a:xfrm>
          <a:custGeom>
            <a:avLst/>
            <a:gdLst/>
            <a:ahLst/>
            <a:cxnLst/>
            <a:rect l="l" t="t" r="r" b="b"/>
            <a:pathLst>
              <a:path w="3430904" h="2530475">
                <a:moveTo>
                  <a:pt x="0" y="2529894"/>
                </a:moveTo>
                <a:lnTo>
                  <a:pt x="3430593" y="2529894"/>
                </a:lnTo>
                <a:lnTo>
                  <a:pt x="3430593" y="0"/>
                </a:lnTo>
                <a:lnTo>
                  <a:pt x="0" y="0"/>
                </a:lnTo>
                <a:lnTo>
                  <a:pt x="0" y="2529894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63730" y="1351932"/>
            <a:ext cx="3418204" cy="2517775"/>
          </a:xfrm>
          <a:custGeom>
            <a:avLst/>
            <a:gdLst/>
            <a:ahLst/>
            <a:cxnLst/>
            <a:rect l="l" t="t" r="r" b="b"/>
            <a:pathLst>
              <a:path w="3418204" h="2517775">
                <a:moveTo>
                  <a:pt x="0" y="2517190"/>
                </a:moveTo>
                <a:lnTo>
                  <a:pt x="3417887" y="2517190"/>
                </a:lnTo>
                <a:lnTo>
                  <a:pt x="3417887" y="0"/>
                </a:lnTo>
                <a:lnTo>
                  <a:pt x="0" y="0"/>
                </a:lnTo>
                <a:lnTo>
                  <a:pt x="0" y="25171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62155" y="3526210"/>
            <a:ext cx="247650" cy="247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62155" y="3526210"/>
            <a:ext cx="247650" cy="248285"/>
          </a:xfrm>
          <a:custGeom>
            <a:avLst/>
            <a:gdLst/>
            <a:ahLst/>
            <a:cxnLst/>
            <a:rect l="l" t="t" r="r" b="b"/>
            <a:pathLst>
              <a:path w="247650" h="248285">
                <a:moveTo>
                  <a:pt x="47625" y="247662"/>
                </a:moveTo>
                <a:lnTo>
                  <a:pt x="29089" y="243914"/>
                </a:lnTo>
                <a:lnTo>
                  <a:pt x="13954" y="233708"/>
                </a:lnTo>
                <a:lnTo>
                  <a:pt x="3748" y="218573"/>
                </a:lnTo>
                <a:lnTo>
                  <a:pt x="0" y="200037"/>
                </a:lnTo>
                <a:lnTo>
                  <a:pt x="0" y="47624"/>
                </a:lnTo>
                <a:lnTo>
                  <a:pt x="3748" y="29089"/>
                </a:lnTo>
                <a:lnTo>
                  <a:pt x="13954" y="13954"/>
                </a:lnTo>
                <a:lnTo>
                  <a:pt x="29089" y="3748"/>
                </a:lnTo>
                <a:lnTo>
                  <a:pt x="47625" y="0"/>
                </a:lnTo>
                <a:lnTo>
                  <a:pt x="200025" y="0"/>
                </a:lnTo>
                <a:lnTo>
                  <a:pt x="218560" y="3748"/>
                </a:lnTo>
                <a:lnTo>
                  <a:pt x="233695" y="13954"/>
                </a:lnTo>
                <a:lnTo>
                  <a:pt x="243901" y="29089"/>
                </a:lnTo>
                <a:lnTo>
                  <a:pt x="247650" y="47624"/>
                </a:lnTo>
                <a:lnTo>
                  <a:pt x="247650" y="200037"/>
                </a:lnTo>
                <a:lnTo>
                  <a:pt x="243901" y="218573"/>
                </a:lnTo>
                <a:lnTo>
                  <a:pt x="233695" y="233708"/>
                </a:lnTo>
                <a:lnTo>
                  <a:pt x="218560" y="243914"/>
                </a:lnTo>
                <a:lnTo>
                  <a:pt x="200025" y="247662"/>
                </a:lnTo>
                <a:lnTo>
                  <a:pt x="47625" y="247662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82792" y="3546861"/>
            <a:ext cx="206375" cy="206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7529" y="169797"/>
            <a:ext cx="34842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Study</a:t>
            </a:r>
            <a:r>
              <a:rPr dirty="0" sz="3600" spc="-80"/>
              <a:t> </a:t>
            </a:r>
            <a:r>
              <a:rPr dirty="0" sz="3600"/>
              <a:t>Objective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4540" y="1134300"/>
            <a:ext cx="3620770" cy="258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10416"/>
              <a:buChar char="•"/>
              <a:tabLst>
                <a:tab pos="270510" algn="l"/>
              </a:tabLst>
            </a:pP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We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therefore sought to  assess prognostic  factors associated with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a 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durable MR reduction  during 2-year follow-up  of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HF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patients enrolled  in COAPT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37900" y="1739589"/>
            <a:ext cx="3430904" cy="2508885"/>
          </a:xfrm>
          <a:custGeom>
            <a:avLst/>
            <a:gdLst/>
            <a:ahLst/>
            <a:cxnLst/>
            <a:rect l="l" t="t" r="r" b="b"/>
            <a:pathLst>
              <a:path w="3430904" h="2508885">
                <a:moveTo>
                  <a:pt x="0" y="2508560"/>
                </a:moveTo>
                <a:lnTo>
                  <a:pt x="3430593" y="2508560"/>
                </a:lnTo>
                <a:lnTo>
                  <a:pt x="3430593" y="0"/>
                </a:lnTo>
                <a:lnTo>
                  <a:pt x="0" y="0"/>
                </a:lnTo>
                <a:lnTo>
                  <a:pt x="0" y="250856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4250" y="1745945"/>
            <a:ext cx="3418204" cy="2496185"/>
          </a:xfrm>
          <a:custGeom>
            <a:avLst/>
            <a:gdLst/>
            <a:ahLst/>
            <a:cxnLst/>
            <a:rect l="l" t="t" r="r" b="b"/>
            <a:pathLst>
              <a:path w="3418204" h="2496185">
                <a:moveTo>
                  <a:pt x="0" y="2495854"/>
                </a:moveTo>
                <a:lnTo>
                  <a:pt x="3417887" y="2495854"/>
                </a:lnTo>
                <a:lnTo>
                  <a:pt x="3417887" y="0"/>
                </a:lnTo>
                <a:lnTo>
                  <a:pt x="0" y="0"/>
                </a:lnTo>
                <a:lnTo>
                  <a:pt x="0" y="249585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942675" y="3898887"/>
            <a:ext cx="247650" cy="247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942675" y="3898887"/>
            <a:ext cx="247650" cy="248285"/>
          </a:xfrm>
          <a:custGeom>
            <a:avLst/>
            <a:gdLst/>
            <a:ahLst/>
            <a:cxnLst/>
            <a:rect l="l" t="t" r="r" b="b"/>
            <a:pathLst>
              <a:path w="247650" h="248285">
                <a:moveTo>
                  <a:pt x="47625" y="247662"/>
                </a:moveTo>
                <a:lnTo>
                  <a:pt x="29089" y="243914"/>
                </a:lnTo>
                <a:lnTo>
                  <a:pt x="13954" y="233708"/>
                </a:lnTo>
                <a:lnTo>
                  <a:pt x="3748" y="218573"/>
                </a:lnTo>
                <a:lnTo>
                  <a:pt x="0" y="200037"/>
                </a:lnTo>
                <a:lnTo>
                  <a:pt x="0" y="47624"/>
                </a:lnTo>
                <a:lnTo>
                  <a:pt x="3748" y="29089"/>
                </a:lnTo>
                <a:lnTo>
                  <a:pt x="13954" y="13954"/>
                </a:lnTo>
                <a:lnTo>
                  <a:pt x="29089" y="3748"/>
                </a:lnTo>
                <a:lnTo>
                  <a:pt x="47625" y="0"/>
                </a:lnTo>
                <a:lnTo>
                  <a:pt x="200025" y="0"/>
                </a:lnTo>
                <a:lnTo>
                  <a:pt x="218560" y="3748"/>
                </a:lnTo>
                <a:lnTo>
                  <a:pt x="233695" y="13954"/>
                </a:lnTo>
                <a:lnTo>
                  <a:pt x="243901" y="29089"/>
                </a:lnTo>
                <a:lnTo>
                  <a:pt x="247650" y="47624"/>
                </a:lnTo>
                <a:lnTo>
                  <a:pt x="247650" y="200037"/>
                </a:lnTo>
                <a:lnTo>
                  <a:pt x="243901" y="218573"/>
                </a:lnTo>
                <a:lnTo>
                  <a:pt x="233695" y="233708"/>
                </a:lnTo>
                <a:lnTo>
                  <a:pt x="218560" y="243914"/>
                </a:lnTo>
                <a:lnTo>
                  <a:pt x="200025" y="247662"/>
                </a:lnTo>
                <a:lnTo>
                  <a:pt x="47625" y="247662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63311" y="3919537"/>
            <a:ext cx="206375" cy="206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5437" y="180814"/>
            <a:ext cx="19081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Methods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11152" y="881674"/>
            <a:ext cx="7999730" cy="36023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25654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09090"/>
              <a:buChar char="•"/>
              <a:tabLst>
                <a:tab pos="269875" algn="l"/>
                <a:tab pos="270510" algn="l"/>
              </a:tabLst>
            </a:pPr>
            <a:r>
              <a:rPr dirty="0" sz="2200" spc="-5">
                <a:solidFill>
                  <a:srgbClr val="1D384B"/>
                </a:solidFill>
                <a:latin typeface="Arial"/>
                <a:cs typeface="Arial"/>
              </a:rPr>
              <a:t>Symptomatic HF patients with moderate-to-severe or severe  secondary </a:t>
            </a:r>
            <a:r>
              <a:rPr dirty="0" sz="2200">
                <a:solidFill>
                  <a:srgbClr val="1D384B"/>
                </a:solidFill>
                <a:latin typeface="Arial"/>
                <a:cs typeface="Arial"/>
              </a:rPr>
              <a:t>MR </a:t>
            </a:r>
            <a:r>
              <a:rPr dirty="0" sz="2200" spc="-5">
                <a:solidFill>
                  <a:srgbClr val="1D384B"/>
                </a:solidFill>
                <a:latin typeface="Arial"/>
                <a:cs typeface="Arial"/>
              </a:rPr>
              <a:t>who remained symptomatic despite GDMT  were randomized </a:t>
            </a:r>
            <a:r>
              <a:rPr dirty="0" sz="2200">
                <a:solidFill>
                  <a:srgbClr val="1D384B"/>
                </a:solidFill>
                <a:latin typeface="Arial"/>
                <a:cs typeface="Arial"/>
              </a:rPr>
              <a:t>to TMVr </a:t>
            </a:r>
            <a:r>
              <a:rPr dirty="0" sz="2200" spc="-5">
                <a:solidFill>
                  <a:srgbClr val="1D384B"/>
                </a:solidFill>
                <a:latin typeface="Arial"/>
                <a:cs typeface="Arial"/>
              </a:rPr>
              <a:t>plus GDMT or GDMT</a:t>
            </a:r>
            <a:r>
              <a:rPr dirty="0" sz="2200" spc="4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1D384B"/>
                </a:solidFill>
                <a:latin typeface="Arial"/>
                <a:cs typeface="Arial"/>
              </a:rPr>
              <a:t>alone.</a:t>
            </a:r>
            <a:endParaRPr sz="22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1400"/>
              </a:spcBef>
              <a:buClr>
                <a:srgbClr val="6699FF"/>
              </a:buClr>
              <a:buSzPct val="109090"/>
              <a:buChar char="•"/>
              <a:tabLst>
                <a:tab pos="269875" algn="l"/>
                <a:tab pos="270510" algn="l"/>
              </a:tabLst>
            </a:pPr>
            <a:r>
              <a:rPr dirty="0" sz="2200" spc="-5">
                <a:solidFill>
                  <a:srgbClr val="1D384B"/>
                </a:solidFill>
                <a:latin typeface="Arial"/>
                <a:cs typeface="Arial"/>
              </a:rPr>
              <a:t>Endpoint definitions (based on echo core lab</a:t>
            </a:r>
            <a:r>
              <a:rPr dirty="0" sz="2200" spc="6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1D384B"/>
                </a:solidFill>
                <a:latin typeface="Arial"/>
                <a:cs typeface="Arial"/>
              </a:rPr>
              <a:t>assessments):</a:t>
            </a:r>
            <a:endParaRPr sz="2200">
              <a:latin typeface="Arial"/>
              <a:cs typeface="Arial"/>
            </a:endParaRPr>
          </a:p>
          <a:p>
            <a:pPr lvl="1" marL="570230" marR="5080" indent="-215265">
              <a:lnSpc>
                <a:spcPct val="100000"/>
              </a:lnSpc>
              <a:spcBef>
                <a:spcPts val="1405"/>
              </a:spcBef>
              <a:buClr>
                <a:srgbClr val="6699FF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Successful and durable MR reduction = residual MR of 0-2+  achieved by 30 days that persisted until study endpoint at 2</a:t>
            </a:r>
            <a:r>
              <a:rPr dirty="0" sz="2000" spc="-2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years.</a:t>
            </a:r>
            <a:endParaRPr sz="2000">
              <a:latin typeface="Arial"/>
              <a:cs typeface="Arial"/>
            </a:endParaRPr>
          </a:p>
          <a:p>
            <a:pPr lvl="1" marL="570230" marR="541655" indent="-215265">
              <a:lnSpc>
                <a:spcPct val="100000"/>
              </a:lnSpc>
              <a:spcBef>
                <a:spcPts val="1395"/>
              </a:spcBef>
              <a:buClr>
                <a:srgbClr val="6699FF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Transient MR reduction = residual MR of 0-2+ at 30 days that  subsequently worsened to 3-4+ during 2-year follow-up</a:t>
            </a:r>
            <a:endParaRPr sz="2000">
              <a:latin typeface="Arial"/>
              <a:cs typeface="Arial"/>
            </a:endParaRPr>
          </a:p>
          <a:p>
            <a:pPr lvl="1" marL="570230" indent="-215265">
              <a:lnSpc>
                <a:spcPct val="100000"/>
              </a:lnSpc>
              <a:spcBef>
                <a:spcPts val="1400"/>
              </a:spcBef>
              <a:buClr>
                <a:srgbClr val="6699FF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Failure in MR reduction = 3-4+ MR at 30</a:t>
            </a:r>
            <a:r>
              <a:rPr dirty="0" sz="200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days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5437" y="180814"/>
            <a:ext cx="19081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Methods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11152" y="880912"/>
            <a:ext cx="8044180" cy="3366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10416"/>
              <a:buChar char="•"/>
              <a:tabLst>
                <a:tab pos="270510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The following covariates were examined for their  relationship with durable, transient of failed MR</a:t>
            </a:r>
            <a:r>
              <a:rPr dirty="0" sz="2400" spc="9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reduction:</a:t>
            </a:r>
            <a:endParaRPr sz="2400">
              <a:latin typeface="Arial"/>
              <a:cs typeface="Arial"/>
            </a:endParaRPr>
          </a:p>
          <a:p>
            <a:pPr algn="just" lvl="1" marL="570230" marR="54610" indent="-215265">
              <a:lnSpc>
                <a:spcPct val="100400"/>
              </a:lnSpc>
              <a:spcBef>
                <a:spcPts val="1395"/>
              </a:spcBef>
              <a:buClr>
                <a:srgbClr val="6699FF"/>
              </a:buClr>
              <a:buSzPct val="70454"/>
              <a:buFont typeface="Wingdings 2"/>
              <a:buChar char=""/>
              <a:tabLst>
                <a:tab pos="570865" algn="l"/>
              </a:tabLst>
            </a:pPr>
            <a:r>
              <a:rPr dirty="0" sz="2200" spc="-5">
                <a:solidFill>
                  <a:srgbClr val="1D384B"/>
                </a:solidFill>
                <a:latin typeface="Arial"/>
                <a:cs typeface="Arial"/>
              </a:rPr>
              <a:t>Clinical covariates: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age, gender, diabetes, hypertension, previous MI, previous PCI,  previous </a:t>
            </a:r>
            <a:r>
              <a:rPr dirty="0" sz="1400" spc="-10">
                <a:solidFill>
                  <a:srgbClr val="1D384B"/>
                </a:solidFill>
                <a:latin typeface="Arial"/>
                <a:cs typeface="Arial"/>
              </a:rPr>
              <a:t>CABG,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previous stroke/TIA, peripheral vascular disease, </a:t>
            </a:r>
            <a:r>
              <a:rPr dirty="0" sz="1400" spc="-10">
                <a:solidFill>
                  <a:srgbClr val="1D384B"/>
                </a:solidFill>
                <a:latin typeface="Arial"/>
                <a:cs typeface="Arial"/>
              </a:rPr>
              <a:t>COPD,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AF, BMI, Creatinine  clearance, anemia, STS risk score, surgical</a:t>
            </a:r>
            <a:r>
              <a:rPr dirty="0" sz="1400" spc="-6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risk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6699FF"/>
              </a:buClr>
              <a:buFont typeface="Wingdings 2"/>
              <a:buChar char=""/>
            </a:pPr>
            <a:endParaRPr sz="1150">
              <a:latin typeface="Arial"/>
              <a:cs typeface="Arial"/>
            </a:endParaRPr>
          </a:p>
          <a:p>
            <a:pPr lvl="1" marL="570230" marR="314325" indent="-215265">
              <a:lnSpc>
                <a:spcPct val="101000"/>
              </a:lnSpc>
              <a:spcBef>
                <a:spcPts val="5"/>
              </a:spcBef>
              <a:buClr>
                <a:srgbClr val="6699FF"/>
              </a:buClr>
              <a:buSzPct val="70454"/>
              <a:buFont typeface="Wingdings 2"/>
              <a:buChar char=""/>
              <a:tabLst>
                <a:tab pos="570865" algn="l"/>
              </a:tabLst>
            </a:pPr>
            <a:r>
              <a:rPr dirty="0" sz="2200" spc="-5">
                <a:solidFill>
                  <a:srgbClr val="1D384B"/>
                </a:solidFill>
                <a:latin typeface="Arial"/>
                <a:cs typeface="Arial"/>
              </a:rPr>
              <a:t>Functional covariates: </a:t>
            </a:r>
            <a:r>
              <a:rPr dirty="0" sz="1400" spc="-10">
                <a:solidFill>
                  <a:srgbClr val="1D384B"/>
                </a:solidFill>
                <a:latin typeface="Arial"/>
                <a:cs typeface="Arial"/>
              </a:rPr>
              <a:t>NYHA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Class, Cardiomyopathy type, HF Hospitalization,  Preious CRT, Previous defibrillator, BNP, N-terminal</a:t>
            </a:r>
            <a:r>
              <a:rPr dirty="0" sz="1400" spc="-5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BNP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6699FF"/>
              </a:buClr>
              <a:buFont typeface="Wingdings 2"/>
              <a:buChar char=""/>
            </a:pPr>
            <a:endParaRPr sz="1150">
              <a:latin typeface="Arial"/>
              <a:cs typeface="Arial"/>
            </a:endParaRPr>
          </a:p>
          <a:p>
            <a:pPr algn="just" lvl="1" marL="570230" marR="5080" indent="-215265">
              <a:lnSpc>
                <a:spcPct val="100400"/>
              </a:lnSpc>
              <a:spcBef>
                <a:spcPts val="5"/>
              </a:spcBef>
              <a:buClr>
                <a:srgbClr val="6699FF"/>
              </a:buClr>
              <a:buSzPct val="70454"/>
              <a:buFont typeface="Wingdings 2"/>
              <a:buChar char=""/>
              <a:tabLst>
                <a:tab pos="570865" algn="l"/>
              </a:tabLst>
            </a:pPr>
            <a:r>
              <a:rPr dirty="0" sz="2200" spc="-5">
                <a:solidFill>
                  <a:srgbClr val="1D384B"/>
                </a:solidFill>
                <a:latin typeface="Arial"/>
                <a:cs typeface="Arial"/>
              </a:rPr>
              <a:t>Anatomic covariates: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MR Grade, LVEF, LVESD, LVEDD, </a:t>
            </a:r>
            <a:r>
              <a:rPr dirty="0" sz="1400" spc="-10">
                <a:solidFill>
                  <a:srgbClr val="1D384B"/>
                </a:solidFill>
                <a:latin typeface="Arial"/>
                <a:cs typeface="Arial"/>
              </a:rPr>
              <a:t>EROA,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RV pressure, MV  orifice area, MV mean gradient, TR grade, Posterior leaflet length, Tenting height, tenting area,  basal mitral anterior leaflet angle, posterior mitral leaflet angle, tethering</a:t>
            </a:r>
            <a:r>
              <a:rPr dirty="0" sz="1400" spc="-13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D384B"/>
                </a:solidFill>
                <a:latin typeface="Arial"/>
                <a:cs typeface="Arial"/>
              </a:rPr>
              <a:t>location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1002" y="180814"/>
            <a:ext cx="63042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Echocardiographic</a:t>
            </a:r>
            <a:r>
              <a:rPr dirty="0" sz="3600" spc="-30"/>
              <a:t> </a:t>
            </a:r>
            <a:r>
              <a:rPr dirty="0" sz="3600" spc="-5"/>
              <a:t>Analyses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08940" y="1057182"/>
            <a:ext cx="8241665" cy="2753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2575" marR="1778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10416"/>
              <a:buChar char="•"/>
              <a:tabLst>
                <a:tab pos="283210" algn="l"/>
              </a:tabLst>
            </a:pP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All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transthoracic echocardiograms obtained at the enrolling  centers following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study-specific acquisition</a:t>
            </a:r>
            <a:r>
              <a:rPr dirty="0" sz="2400" spc="7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protocol</a:t>
            </a:r>
            <a:endParaRPr sz="2400">
              <a:latin typeface="Arial"/>
              <a:cs typeface="Arial"/>
            </a:endParaRPr>
          </a:p>
          <a:p>
            <a:pPr marL="282575" marR="763905" indent="-257810">
              <a:lnSpc>
                <a:spcPct val="100000"/>
              </a:lnSpc>
              <a:spcBef>
                <a:spcPts val="2100"/>
              </a:spcBef>
              <a:buClr>
                <a:srgbClr val="6699FF"/>
              </a:buClr>
              <a:buSzPct val="110416"/>
              <a:buChar char="•"/>
              <a:tabLst>
                <a:tab pos="283210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Conventional measurements were analyzed by an  independent core laboratory following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ASE</a:t>
            </a:r>
            <a:r>
              <a:rPr dirty="0" sz="2400" spc="5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standards</a:t>
            </a:r>
            <a:endParaRPr sz="2400">
              <a:latin typeface="Arial"/>
              <a:cs typeface="Arial"/>
            </a:endParaRPr>
          </a:p>
          <a:p>
            <a:pPr marL="282575" marR="177800" indent="-257810">
              <a:lnSpc>
                <a:spcPct val="100000"/>
              </a:lnSpc>
              <a:spcBef>
                <a:spcPts val="2100"/>
              </a:spcBef>
              <a:buClr>
                <a:srgbClr val="6699FF"/>
              </a:buClr>
              <a:buSzPct val="110416"/>
              <a:buChar char="•"/>
              <a:tabLst>
                <a:tab pos="283210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Details of the conventional echocardiographic  measurements 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in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COAPT have been previously</a:t>
            </a:r>
            <a:r>
              <a:rPr dirty="0" sz="2400" spc="4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reported</a:t>
            </a:r>
            <a:r>
              <a:rPr dirty="0" baseline="24305" sz="2400" spc="-7">
                <a:solidFill>
                  <a:srgbClr val="1D384B"/>
                </a:solidFill>
                <a:latin typeface="Arial"/>
                <a:cs typeface="Arial"/>
              </a:rPr>
              <a:t>1</a:t>
            </a:r>
            <a:endParaRPr baseline="24305"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16148" y="4809807"/>
            <a:ext cx="322072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FFFFFF"/>
                </a:solidFill>
                <a:latin typeface="Arial"/>
                <a:cs typeface="Arial"/>
              </a:rPr>
              <a:t>1. </a:t>
            </a:r>
            <a:r>
              <a:rPr dirty="0" sz="1000" spc="-5" i="1">
                <a:solidFill>
                  <a:srgbClr val="FFFFFF"/>
                </a:solidFill>
                <a:latin typeface="Arial"/>
                <a:cs typeface="Arial"/>
              </a:rPr>
              <a:t>Asch FM, </a:t>
            </a:r>
            <a:r>
              <a:rPr dirty="0" sz="1000" i="1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dirty="0" sz="1000" spc="-5" i="1">
                <a:solidFill>
                  <a:srgbClr val="FFFFFF"/>
                </a:solidFill>
                <a:latin typeface="Arial"/>
                <a:cs typeface="Arial"/>
              </a:rPr>
              <a:t>al. </a:t>
            </a:r>
            <a:r>
              <a:rPr dirty="0" sz="1000" i="1">
                <a:solidFill>
                  <a:srgbClr val="FFFFFF"/>
                </a:solidFill>
                <a:latin typeface="Arial"/>
                <a:cs typeface="Arial"/>
              </a:rPr>
              <a:t>J </a:t>
            </a:r>
            <a:r>
              <a:rPr dirty="0" sz="1000" spc="-5" i="1">
                <a:solidFill>
                  <a:srgbClr val="FFFFFF"/>
                </a:solidFill>
                <a:latin typeface="Arial"/>
                <a:cs typeface="Arial"/>
              </a:rPr>
              <a:t>Am Coll Cardiol.</a:t>
            </a:r>
            <a:r>
              <a:rPr dirty="0" sz="1000" spc="-5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 i="1">
                <a:solidFill>
                  <a:srgbClr val="FFFFFF"/>
                </a:solidFill>
                <a:latin typeface="Arial"/>
                <a:cs typeface="Arial"/>
              </a:rPr>
              <a:t>2019;74:2969-2979.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8429" y="136747"/>
            <a:ext cx="43224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Statistical</a:t>
            </a:r>
            <a:r>
              <a:rPr dirty="0" sz="3600" spc="-40"/>
              <a:t> </a:t>
            </a:r>
            <a:r>
              <a:rPr dirty="0" sz="3600" spc="-5"/>
              <a:t>Analyses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54370" y="772268"/>
            <a:ext cx="8055609" cy="3739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9875" marR="130175" indent="-257810">
              <a:lnSpc>
                <a:spcPct val="100000"/>
              </a:lnSpc>
              <a:spcBef>
                <a:spcPts val="95"/>
              </a:spcBef>
              <a:buClr>
                <a:srgbClr val="6699FF"/>
              </a:buClr>
              <a:buSzPct val="110000"/>
              <a:buChar char="•"/>
              <a:tabLst>
                <a:tab pos="269875" algn="l"/>
                <a:tab pos="270510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Baseline characteristics were summarized with </a:t>
            </a:r>
            <a:r>
              <a:rPr dirty="0" sz="2000" spc="-10">
                <a:solidFill>
                  <a:srgbClr val="1D384B"/>
                </a:solidFill>
                <a:latin typeface="Arial"/>
                <a:cs typeface="Arial"/>
              </a:rPr>
              <a:t>means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and standard  deviations (SD) for continuous measures and proportions for  categorical variables</a:t>
            </a:r>
            <a:endParaRPr sz="2000">
              <a:latin typeface="Arial"/>
              <a:cs typeface="Arial"/>
            </a:endParaRPr>
          </a:p>
          <a:p>
            <a:pPr marL="269875" marR="5080" indent="-257810">
              <a:lnSpc>
                <a:spcPct val="100000"/>
              </a:lnSpc>
              <a:spcBef>
                <a:spcPts val="1305"/>
              </a:spcBef>
              <a:buClr>
                <a:srgbClr val="6699FF"/>
              </a:buClr>
              <a:buSzPct val="110000"/>
              <a:buChar char="•"/>
              <a:tabLst>
                <a:tab pos="269875" algn="l"/>
                <a:tab pos="270510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Variables were compared between treatment groups with Student’s </a:t>
            </a:r>
            <a:r>
              <a:rPr dirty="0" sz="2000" spc="5">
                <a:solidFill>
                  <a:srgbClr val="1D384B"/>
                </a:solidFill>
                <a:latin typeface="Arial"/>
                <a:cs typeface="Arial"/>
              </a:rPr>
              <a:t>t- 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test for continuous measures, Chi-square test for categorical  variables, and log-rank test for time-to-event</a:t>
            </a:r>
            <a:r>
              <a:rPr dirty="0" sz="2000" spc="-2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variables</a:t>
            </a:r>
            <a:endParaRPr sz="20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1295"/>
              </a:spcBef>
              <a:buClr>
                <a:srgbClr val="6699FF"/>
              </a:buClr>
              <a:buSzPct val="110000"/>
              <a:buChar char="•"/>
              <a:tabLst>
                <a:tab pos="269875" algn="l"/>
                <a:tab pos="270510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Event rates were estimated by the Kaplan-Meier (KM)</a:t>
            </a:r>
            <a:r>
              <a:rPr dirty="0" sz="2000" spc="-10">
                <a:solidFill>
                  <a:srgbClr val="1D384B"/>
                </a:solidFill>
                <a:latin typeface="Arial"/>
                <a:cs typeface="Arial"/>
              </a:rPr>
              <a:t> method</a:t>
            </a:r>
            <a:endParaRPr sz="2000">
              <a:latin typeface="Arial"/>
              <a:cs typeface="Arial"/>
            </a:endParaRPr>
          </a:p>
          <a:p>
            <a:pPr marL="269875" marR="530225" indent="-257810">
              <a:lnSpc>
                <a:spcPct val="100000"/>
              </a:lnSpc>
              <a:spcBef>
                <a:spcPts val="1300"/>
              </a:spcBef>
              <a:buClr>
                <a:srgbClr val="6699FF"/>
              </a:buClr>
              <a:buSzPct val="110000"/>
              <a:buChar char="•"/>
              <a:tabLst>
                <a:tab pos="269875" algn="l"/>
                <a:tab pos="270510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Comparisons of cumulative events across strata were performed  using the log-rank</a:t>
            </a:r>
            <a:r>
              <a:rPr dirty="0" sz="200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test</a:t>
            </a:r>
            <a:endParaRPr sz="20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1305"/>
              </a:spcBef>
              <a:buClr>
                <a:srgbClr val="6699FF"/>
              </a:buClr>
              <a:buSzPct val="110000"/>
              <a:buChar char="•"/>
              <a:tabLst>
                <a:tab pos="269875" algn="l"/>
                <a:tab pos="270510" algn="l"/>
              </a:tabLst>
            </a:pP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A p-value &lt;0.05 was considered statistically significant for all</a:t>
            </a:r>
            <a:r>
              <a:rPr dirty="0" sz="2000" spc="5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1D384B"/>
                </a:solidFill>
                <a:latin typeface="Arial"/>
                <a:cs typeface="Arial"/>
              </a:rPr>
              <a:t>tests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4157" y="136747"/>
            <a:ext cx="30759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Study</a:t>
            </a:r>
            <a:r>
              <a:rPr dirty="0" sz="3600" spc="-55"/>
              <a:t> </a:t>
            </a:r>
            <a:r>
              <a:rPr dirty="0" sz="3600" spc="-5"/>
              <a:t>Results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81541" y="969317"/>
            <a:ext cx="2739390" cy="3171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6699FF"/>
              </a:buClr>
              <a:buSzPct val="110416"/>
              <a:buChar char="•"/>
              <a:tabLst>
                <a:tab pos="270510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614 subjects</a:t>
            </a:r>
            <a:r>
              <a:rPr dirty="0" sz="2400" spc="-5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were  enrolled</a:t>
            </a:r>
            <a:endParaRPr sz="2400">
              <a:latin typeface="Arial"/>
              <a:cs typeface="Arial"/>
            </a:endParaRPr>
          </a:p>
          <a:p>
            <a:pPr marL="269875" marR="20955" indent="-257810">
              <a:lnSpc>
                <a:spcPct val="100000"/>
              </a:lnSpc>
              <a:spcBef>
                <a:spcPts val="865"/>
              </a:spcBef>
              <a:buClr>
                <a:srgbClr val="6699FF"/>
              </a:buClr>
              <a:buSzPct val="110416"/>
              <a:buChar char="•"/>
              <a:tabLst>
                <a:tab pos="270510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302 pts were  randomized to</a:t>
            </a:r>
            <a:r>
              <a:rPr dirty="0" sz="2400" spc="-5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the  device</a:t>
            </a:r>
            <a:r>
              <a:rPr dirty="0" sz="2400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arm</a:t>
            </a:r>
            <a:endParaRPr sz="2400">
              <a:latin typeface="Arial"/>
              <a:cs typeface="Arial"/>
            </a:endParaRPr>
          </a:p>
          <a:p>
            <a:pPr marL="269875" marR="104139" indent="-257810">
              <a:lnSpc>
                <a:spcPct val="100000"/>
              </a:lnSpc>
              <a:spcBef>
                <a:spcPts val="860"/>
              </a:spcBef>
              <a:buClr>
                <a:srgbClr val="6699FF"/>
              </a:buClr>
              <a:buSzPct val="110416"/>
              <a:buChar char="•"/>
              <a:tabLst>
                <a:tab pos="270510" algn="l"/>
              </a:tabLst>
            </a:pP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273 pts had  evaluable studies  at all time</a:t>
            </a:r>
            <a:r>
              <a:rPr dirty="0" sz="2400" spc="-45">
                <a:solidFill>
                  <a:srgbClr val="1D384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D384B"/>
                </a:solidFill>
                <a:latin typeface="Arial"/>
                <a:cs typeface="Arial"/>
              </a:rPr>
              <a:t>points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98292" y="929640"/>
            <a:ext cx="5947409" cy="3333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jzuccardy</dc:creator>
  <dc:title>The Detrimental Impact of Chronic Renal Insufficiency</dc:title>
  <dcterms:created xsi:type="dcterms:W3CDTF">2021-07-21T15:15:48Z</dcterms:created>
  <dcterms:modified xsi:type="dcterms:W3CDTF">2021-07-21T15:15:48Z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2021-07-19T00:00:00Z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2021-07-21T00:00:00Z</vt:filetime>
  </property>
</Properties>
</file>