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94398"/>
            <a:ext cx="12191999" cy="863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4964" y="191135"/>
            <a:ext cx="2907029" cy="392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440" y="1488439"/>
            <a:ext cx="11247119" cy="4274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528" y="0"/>
            <a:ext cx="1199247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3793744"/>
            <a:ext cx="6969759" cy="243459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2555" marR="393700">
              <a:lnSpc>
                <a:spcPct val="71000"/>
              </a:lnSpc>
              <a:spcBef>
                <a:spcPts val="1150"/>
              </a:spcBef>
            </a:pPr>
            <a:r>
              <a:rPr sz="30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W</a:t>
            </a:r>
            <a:r>
              <a:rPr sz="3000" b="1" spc="-30" dirty="0">
                <a:solidFill>
                  <a:srgbClr val="001F5F"/>
                </a:solidFill>
                <a:latin typeface="Arial"/>
                <a:cs typeface="Arial"/>
              </a:rPr>
              <a:t>omen’s </a:t>
            </a:r>
            <a:r>
              <a:rPr sz="3000" b="1" spc="-5" dirty="0">
                <a:solidFill>
                  <a:srgbClr val="001F5F"/>
                </a:solidFill>
                <a:latin typeface="Arial"/>
                <a:cs typeface="Arial"/>
              </a:rPr>
              <a:t>Ischemi</a:t>
            </a:r>
            <a:r>
              <a:rPr sz="3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</a:t>
            </a:r>
            <a:r>
              <a:rPr sz="3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3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</a:t>
            </a:r>
            <a:r>
              <a:rPr sz="3000" b="1" spc="-10" dirty="0">
                <a:solidFill>
                  <a:srgbClr val="001F5F"/>
                </a:solidFill>
                <a:latin typeface="Arial"/>
                <a:cs typeface="Arial"/>
              </a:rPr>
              <a:t>ial </a:t>
            </a:r>
            <a:r>
              <a:rPr sz="3000" b="1" spc="-1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3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</a:t>
            </a:r>
            <a:r>
              <a:rPr sz="3000" b="1" spc="-10" dirty="0">
                <a:solidFill>
                  <a:srgbClr val="001F5F"/>
                </a:solidFill>
                <a:latin typeface="Arial"/>
                <a:cs typeface="Arial"/>
              </a:rPr>
              <a:t>educe  </a:t>
            </a:r>
            <a:r>
              <a:rPr sz="3000" b="1" spc="-5" dirty="0">
                <a:solidFill>
                  <a:srgbClr val="001F5F"/>
                </a:solidFill>
                <a:latin typeface="Arial"/>
                <a:cs typeface="Arial"/>
              </a:rPr>
              <a:t>Events </a:t>
            </a:r>
            <a:r>
              <a:rPr sz="3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</a:t>
            </a:r>
            <a:r>
              <a:rPr sz="3000" b="1" dirty="0">
                <a:solidFill>
                  <a:srgbClr val="001F5F"/>
                </a:solidFill>
                <a:latin typeface="Arial"/>
                <a:cs typeface="Arial"/>
              </a:rPr>
              <a:t>n </a:t>
            </a:r>
            <a:r>
              <a:rPr sz="3000" b="1" spc="-5" dirty="0">
                <a:solidFill>
                  <a:srgbClr val="001F5F"/>
                </a:solidFill>
                <a:latin typeface="Arial"/>
                <a:cs typeface="Arial"/>
              </a:rPr>
              <a:t>Non-</a:t>
            </a:r>
            <a:r>
              <a:rPr sz="3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</a:t>
            </a:r>
            <a:r>
              <a:rPr sz="3000" b="1" spc="-5" dirty="0">
                <a:solidFill>
                  <a:srgbClr val="001F5F"/>
                </a:solidFill>
                <a:latin typeface="Arial"/>
                <a:cs typeface="Arial"/>
              </a:rPr>
              <a:t>bst</a:t>
            </a:r>
            <a:r>
              <a:rPr sz="3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</a:t>
            </a:r>
            <a:r>
              <a:rPr sz="3000" b="1" spc="-5" dirty="0">
                <a:solidFill>
                  <a:srgbClr val="001F5F"/>
                </a:solidFill>
                <a:latin typeface="Arial"/>
                <a:cs typeface="Arial"/>
              </a:rPr>
              <a:t>uctive</a:t>
            </a:r>
            <a:r>
              <a:rPr sz="30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001F5F"/>
                </a:solidFill>
                <a:latin typeface="Arial"/>
                <a:cs typeface="Arial"/>
              </a:rPr>
              <a:t>CAD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2600" b="1" dirty="0">
                <a:solidFill>
                  <a:srgbClr val="002855"/>
                </a:solidFill>
                <a:latin typeface="Arial"/>
                <a:cs typeface="Arial"/>
              </a:rPr>
              <a:t>Eileen Handberg, </a:t>
            </a:r>
            <a:r>
              <a:rPr sz="2600" b="1" spc="10" dirty="0">
                <a:solidFill>
                  <a:srgbClr val="002855"/>
                </a:solidFill>
                <a:latin typeface="Arial"/>
                <a:cs typeface="Arial"/>
              </a:rPr>
              <a:t>PhD, </a:t>
            </a:r>
            <a:r>
              <a:rPr sz="2600" b="1" spc="-35" dirty="0">
                <a:solidFill>
                  <a:srgbClr val="002855"/>
                </a:solidFill>
                <a:latin typeface="Arial"/>
                <a:cs typeface="Arial"/>
              </a:rPr>
              <a:t>FAHA, </a:t>
            </a:r>
            <a:r>
              <a:rPr sz="2600" b="1" spc="-20" dirty="0">
                <a:solidFill>
                  <a:srgbClr val="002855"/>
                </a:solidFill>
                <a:latin typeface="Arial"/>
                <a:cs typeface="Arial"/>
              </a:rPr>
              <a:t>FACC,</a:t>
            </a:r>
            <a:r>
              <a:rPr sz="2600" b="1" spc="-100" dirty="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2855"/>
                </a:solidFill>
                <a:latin typeface="Arial"/>
                <a:cs typeface="Arial"/>
              </a:rPr>
              <a:t>FPCNA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000" spc="-5" dirty="0">
                <a:solidFill>
                  <a:srgbClr val="002855"/>
                </a:solidFill>
                <a:latin typeface="Arial"/>
                <a:cs typeface="Arial"/>
              </a:rPr>
              <a:t>Professor </a:t>
            </a:r>
            <a:r>
              <a:rPr sz="2000" spc="10" dirty="0">
                <a:solidFill>
                  <a:srgbClr val="002855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002855"/>
                </a:solidFill>
                <a:latin typeface="Arial"/>
                <a:cs typeface="Arial"/>
              </a:rPr>
              <a:t>Medicine, University </a:t>
            </a:r>
            <a:r>
              <a:rPr sz="2000" spc="10" dirty="0">
                <a:solidFill>
                  <a:srgbClr val="002855"/>
                </a:solidFill>
                <a:latin typeface="Arial"/>
                <a:cs typeface="Arial"/>
              </a:rPr>
              <a:t>of</a:t>
            </a:r>
            <a:r>
              <a:rPr sz="2000" spc="-175" dirty="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855"/>
                </a:solidFill>
                <a:latin typeface="Arial"/>
                <a:cs typeface="Arial"/>
              </a:rPr>
              <a:t>Florida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650" y="2143125"/>
            <a:ext cx="4943475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295275"/>
            <a:ext cx="2524125" cy="37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432" y="692785"/>
            <a:ext cx="1059243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Sensitivity </a:t>
            </a:r>
            <a:r>
              <a:rPr spc="-15" dirty="0"/>
              <a:t>Analysis </a:t>
            </a:r>
            <a:r>
              <a:rPr spc="15" dirty="0"/>
              <a:t>of </a:t>
            </a:r>
            <a:r>
              <a:rPr dirty="0"/>
              <a:t>Contamination- </a:t>
            </a:r>
            <a:r>
              <a:rPr spc="-10" dirty="0"/>
              <a:t>HR: 0.74, </a:t>
            </a:r>
            <a:r>
              <a:rPr spc="5" dirty="0"/>
              <a:t>95% </a:t>
            </a:r>
            <a:r>
              <a:rPr spc="-5" dirty="0"/>
              <a:t>(0.35 </a:t>
            </a:r>
            <a:r>
              <a:rPr dirty="0"/>
              <a:t>– </a:t>
            </a:r>
            <a:r>
              <a:rPr spc="-5" dirty="0"/>
              <a:t>1.56),</a:t>
            </a:r>
            <a:r>
              <a:rPr spc="10" dirty="0"/>
              <a:t> </a:t>
            </a:r>
            <a:r>
              <a:rPr spc="-10" dirty="0"/>
              <a:t>p=0.43</a:t>
            </a:r>
          </a:p>
        </p:txBody>
      </p:sp>
      <p:sp>
        <p:nvSpPr>
          <p:cNvPr id="4" name="object 4"/>
          <p:cNvSpPr/>
          <p:nvPr/>
        </p:nvSpPr>
        <p:spPr>
          <a:xfrm>
            <a:off x="1200150" y="1123950"/>
            <a:ext cx="9629775" cy="4905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302" y="824597"/>
            <a:ext cx="9535160" cy="469836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3200" b="1" spc="-40" dirty="0">
                <a:latin typeface="Arial"/>
                <a:cs typeface="Arial"/>
              </a:rPr>
              <a:t>LIMITATIONS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90"/>
              </a:spcBef>
              <a:buChar char="•"/>
              <a:tabLst>
                <a:tab pos="241300" algn="l"/>
              </a:tabLst>
            </a:pPr>
            <a:r>
              <a:rPr sz="3200" spc="-5" dirty="0">
                <a:latin typeface="Arial"/>
                <a:cs typeface="Arial"/>
              </a:rPr>
              <a:t>Under-enrollment limited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power</a:t>
            </a:r>
            <a:endParaRPr sz="3200">
              <a:latin typeface="Arial"/>
              <a:cs typeface="Arial"/>
            </a:endParaRPr>
          </a:p>
          <a:p>
            <a:pPr marL="241300" marR="438150" indent="-228600">
              <a:lnSpc>
                <a:spcPts val="3829"/>
              </a:lnSpc>
              <a:spcBef>
                <a:spcPts val="1400"/>
              </a:spcBef>
              <a:buChar char="•"/>
              <a:tabLst>
                <a:tab pos="241300" algn="l"/>
              </a:tabLst>
            </a:pPr>
            <a:r>
              <a:rPr sz="3200" spc="-45" dirty="0">
                <a:latin typeface="Arial"/>
                <a:cs typeface="Arial"/>
              </a:rPr>
              <a:t>CCTA </a:t>
            </a:r>
            <a:r>
              <a:rPr sz="3200" spc="5" dirty="0">
                <a:latin typeface="Arial"/>
                <a:cs typeface="Arial"/>
              </a:rPr>
              <a:t>inclusion </a:t>
            </a:r>
            <a:r>
              <a:rPr sz="3200" spc="-5" dirty="0">
                <a:latin typeface="Arial"/>
                <a:cs typeface="Arial"/>
              </a:rPr>
              <a:t>increased enrollment </a:t>
            </a:r>
            <a:r>
              <a:rPr sz="3200" spc="15" dirty="0">
                <a:latin typeface="Arial"/>
                <a:cs typeface="Arial"/>
              </a:rPr>
              <a:t>but</a:t>
            </a:r>
            <a:r>
              <a:rPr sz="3200" spc="-38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lowered  MACE </a:t>
            </a:r>
            <a:r>
              <a:rPr sz="3200" dirty="0">
                <a:latin typeface="Arial"/>
                <a:cs typeface="Arial"/>
              </a:rPr>
              <a:t>risk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profile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070"/>
              </a:spcBef>
              <a:buChar char="•"/>
              <a:tabLst>
                <a:tab pos="241300" algn="l"/>
              </a:tabLst>
            </a:pPr>
            <a:r>
              <a:rPr sz="3200" spc="5" dirty="0">
                <a:latin typeface="Arial"/>
                <a:cs typeface="Arial"/>
              </a:rPr>
              <a:t>Open </a:t>
            </a:r>
            <a:r>
              <a:rPr sz="3200" dirty="0">
                <a:latin typeface="Arial"/>
                <a:cs typeface="Arial"/>
              </a:rPr>
              <a:t>label, </a:t>
            </a:r>
            <a:r>
              <a:rPr sz="3200" spc="-5" dirty="0">
                <a:latin typeface="Arial"/>
                <a:cs typeface="Arial"/>
              </a:rPr>
              <a:t>pragmatic trial </a:t>
            </a:r>
            <a:r>
              <a:rPr sz="3200" dirty="0">
                <a:latin typeface="Arial"/>
                <a:cs typeface="Arial"/>
              </a:rPr>
              <a:t>design resulted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higher  than anticipated trial </a:t>
            </a:r>
            <a:r>
              <a:rPr sz="3200" dirty="0">
                <a:latin typeface="Arial"/>
                <a:cs typeface="Arial"/>
              </a:rPr>
              <a:t>contamination </a:t>
            </a:r>
            <a:r>
              <a:rPr sz="3200" spc="25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both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groups</a:t>
            </a:r>
            <a:endParaRPr sz="3200">
              <a:latin typeface="Arial"/>
              <a:cs typeface="Arial"/>
            </a:endParaRPr>
          </a:p>
          <a:p>
            <a:pPr marL="241300" marR="657860" indent="-228600">
              <a:lnSpc>
                <a:spcPct val="101699"/>
              </a:lnSpc>
              <a:spcBef>
                <a:spcPts val="1115"/>
              </a:spcBef>
              <a:buChar char="•"/>
              <a:tabLst>
                <a:tab pos="241300" algn="l"/>
              </a:tabLst>
            </a:pPr>
            <a:r>
              <a:rPr sz="3200" dirty="0">
                <a:latin typeface="Arial"/>
                <a:cs typeface="Arial"/>
              </a:rPr>
              <a:t>High </a:t>
            </a:r>
            <a:r>
              <a:rPr sz="3200" spc="-10" dirty="0">
                <a:latin typeface="Arial"/>
                <a:cs typeface="Arial"/>
              </a:rPr>
              <a:t>enrolled </a:t>
            </a:r>
            <a:r>
              <a:rPr sz="3200" spc="-5" dirty="0">
                <a:latin typeface="Arial"/>
                <a:cs typeface="Arial"/>
              </a:rPr>
              <a:t>baseline </a:t>
            </a:r>
            <a:r>
              <a:rPr sz="3200" spc="5" dirty="0">
                <a:latin typeface="Arial"/>
                <a:cs typeface="Arial"/>
              </a:rPr>
              <a:t>SAQ reduced </a:t>
            </a:r>
            <a:r>
              <a:rPr sz="3200" dirty="0">
                <a:latin typeface="Arial"/>
                <a:cs typeface="Arial"/>
              </a:rPr>
              <a:t>capacity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improve </a:t>
            </a:r>
            <a:r>
              <a:rPr sz="3200" spc="5" dirty="0">
                <a:latin typeface="Arial"/>
                <a:cs typeface="Arial"/>
              </a:rPr>
              <a:t>angina </a:t>
            </a:r>
            <a:r>
              <a:rPr sz="3200" spc="-1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angina-related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QoL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1525" y="314325"/>
            <a:ext cx="2524125" cy="37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07" y="930655"/>
            <a:ext cx="21101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/>
              <a:t>S</a:t>
            </a:r>
            <a:r>
              <a:rPr sz="3200" spc="-65" dirty="0"/>
              <a:t>U</a:t>
            </a:r>
            <a:r>
              <a:rPr sz="3200" spc="30" dirty="0"/>
              <a:t>M</a:t>
            </a:r>
            <a:r>
              <a:rPr sz="3200" spc="-40" dirty="0"/>
              <a:t>M</a:t>
            </a:r>
            <a:r>
              <a:rPr sz="3200" spc="20" dirty="0"/>
              <a:t>A</a:t>
            </a:r>
            <a:r>
              <a:rPr sz="3200" spc="-140" dirty="0"/>
              <a:t>R</a:t>
            </a:r>
            <a:r>
              <a:rPr sz="3200" spc="20" dirty="0"/>
              <a:t>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1307" y="1579244"/>
            <a:ext cx="11154410" cy="445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16586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3000" spc="-5" dirty="0">
                <a:latin typeface="Arial"/>
                <a:cs typeface="Arial"/>
              </a:rPr>
              <a:t>Largest </a:t>
            </a:r>
            <a:r>
              <a:rPr sz="3000" spc="5" dirty="0">
                <a:latin typeface="Arial"/>
                <a:cs typeface="Arial"/>
              </a:rPr>
              <a:t>trial </a:t>
            </a:r>
            <a:r>
              <a:rPr sz="3000" dirty="0">
                <a:latin typeface="Arial"/>
                <a:cs typeface="Arial"/>
              </a:rPr>
              <a:t>in </a:t>
            </a:r>
            <a:r>
              <a:rPr sz="3000" spc="-10" dirty="0">
                <a:latin typeface="Arial"/>
                <a:cs typeface="Arial"/>
              </a:rPr>
              <a:t>the </a:t>
            </a:r>
            <a:r>
              <a:rPr sz="3000" dirty="0">
                <a:latin typeface="Arial"/>
                <a:cs typeface="Arial"/>
              </a:rPr>
              <a:t>INOCA </a:t>
            </a:r>
            <a:r>
              <a:rPr sz="3000" spc="-10" dirty="0">
                <a:latin typeface="Arial"/>
                <a:cs typeface="Arial"/>
              </a:rPr>
              <a:t>field, </a:t>
            </a:r>
            <a:r>
              <a:rPr sz="3000" spc="-5" dirty="0">
                <a:latin typeface="Arial"/>
                <a:cs typeface="Arial"/>
              </a:rPr>
              <a:t>documents </a:t>
            </a:r>
            <a:r>
              <a:rPr sz="3000" spc="-10" dirty="0">
                <a:latin typeface="Arial"/>
                <a:cs typeface="Arial"/>
              </a:rPr>
              <a:t>high burden </a:t>
            </a:r>
            <a:r>
              <a:rPr sz="3000" spc="-15" dirty="0">
                <a:latin typeface="Arial"/>
                <a:cs typeface="Arial"/>
              </a:rPr>
              <a:t>of  </a:t>
            </a:r>
            <a:r>
              <a:rPr sz="3000" dirty="0">
                <a:latin typeface="Arial"/>
                <a:cs typeface="Arial"/>
              </a:rPr>
              <a:t>recurrent angina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hospitalization</a:t>
            </a:r>
            <a:endParaRPr sz="3000">
              <a:latin typeface="Arial"/>
              <a:cs typeface="Arial"/>
            </a:endParaRPr>
          </a:p>
          <a:p>
            <a:pPr marL="241300" marR="27940" indent="-228600">
              <a:lnSpc>
                <a:spcPct val="100000"/>
              </a:lnSpc>
              <a:spcBef>
                <a:spcPts val="121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"/>
                <a:cs typeface="Arial"/>
              </a:rPr>
              <a:t>Sensitivity analyses </a:t>
            </a:r>
            <a:r>
              <a:rPr sz="3000" spc="-10" dirty="0">
                <a:latin typeface="Arial"/>
                <a:cs typeface="Arial"/>
              </a:rPr>
              <a:t>incorporating </a:t>
            </a:r>
            <a:r>
              <a:rPr sz="3000" spc="-5" dirty="0">
                <a:latin typeface="Arial"/>
                <a:cs typeface="Arial"/>
              </a:rPr>
              <a:t>contamination </a:t>
            </a:r>
            <a:r>
              <a:rPr sz="3000" dirty="0">
                <a:latin typeface="Arial"/>
                <a:cs typeface="Arial"/>
              </a:rPr>
              <a:t>in </a:t>
            </a:r>
            <a:r>
              <a:rPr sz="3000" spc="5" dirty="0">
                <a:latin typeface="Arial"/>
                <a:cs typeface="Arial"/>
              </a:rPr>
              <a:t>both </a:t>
            </a:r>
            <a:r>
              <a:rPr sz="3000" dirty="0">
                <a:latin typeface="Arial"/>
                <a:cs typeface="Arial"/>
              </a:rPr>
              <a:t>arms  </a:t>
            </a:r>
            <a:r>
              <a:rPr sz="3000" spc="-5" dirty="0">
                <a:latin typeface="Arial"/>
                <a:cs typeface="Arial"/>
              </a:rPr>
              <a:t>demonstrated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10" dirty="0">
                <a:latin typeface="Arial"/>
                <a:cs typeface="Arial"/>
              </a:rPr>
              <a:t>non-significant </a:t>
            </a:r>
            <a:r>
              <a:rPr sz="3000" spc="-15" dirty="0">
                <a:latin typeface="Arial"/>
                <a:cs typeface="Arial"/>
              </a:rPr>
              <a:t>25% </a:t>
            </a:r>
            <a:r>
              <a:rPr sz="3000" dirty="0">
                <a:latin typeface="Arial"/>
                <a:cs typeface="Arial"/>
              </a:rPr>
              <a:t>MACE reduction, </a:t>
            </a:r>
            <a:r>
              <a:rPr sz="3000" spc="-5" dirty="0">
                <a:latin typeface="Arial"/>
                <a:cs typeface="Arial"/>
              </a:rPr>
              <a:t>potentially  supportive </a:t>
            </a:r>
            <a:r>
              <a:rPr sz="3000" spc="20" dirty="0">
                <a:latin typeface="Arial"/>
                <a:cs typeface="Arial"/>
              </a:rPr>
              <a:t>of </a:t>
            </a:r>
            <a:r>
              <a:rPr sz="3000" spc="-10" dirty="0">
                <a:latin typeface="Arial"/>
                <a:cs typeface="Arial"/>
              </a:rPr>
              <a:t>an effect </a:t>
            </a:r>
            <a:r>
              <a:rPr sz="3000" spc="-15" dirty="0">
                <a:latin typeface="Arial"/>
                <a:cs typeface="Arial"/>
              </a:rPr>
              <a:t>had </a:t>
            </a:r>
            <a:r>
              <a:rPr sz="3000" spc="-10" dirty="0">
                <a:latin typeface="Arial"/>
                <a:cs typeface="Arial"/>
              </a:rPr>
              <a:t>sufficient </a:t>
            </a:r>
            <a:r>
              <a:rPr sz="3000" spc="5" dirty="0">
                <a:latin typeface="Arial"/>
                <a:cs typeface="Arial"/>
              </a:rPr>
              <a:t>statin </a:t>
            </a:r>
            <a:r>
              <a:rPr sz="3000" spc="-15" dirty="0">
                <a:latin typeface="Arial"/>
                <a:cs typeface="Arial"/>
              </a:rPr>
              <a:t>and </a:t>
            </a:r>
            <a:r>
              <a:rPr sz="3000" spc="-10" dirty="0">
                <a:latin typeface="Arial"/>
                <a:cs typeface="Arial"/>
              </a:rPr>
              <a:t>ACE</a:t>
            </a:r>
            <a:r>
              <a:rPr sz="3000" b="1" spc="-10" dirty="0">
                <a:latin typeface="Arial"/>
                <a:cs typeface="Arial"/>
              </a:rPr>
              <a:t>I</a:t>
            </a:r>
            <a:r>
              <a:rPr sz="3000" spc="-10" dirty="0">
                <a:latin typeface="Arial"/>
                <a:cs typeface="Arial"/>
              </a:rPr>
              <a:t>/ARB </a:t>
            </a:r>
            <a:r>
              <a:rPr sz="3000" spc="-15" dirty="0">
                <a:latin typeface="Arial"/>
                <a:cs typeface="Arial"/>
              </a:rPr>
              <a:t>been  </a:t>
            </a:r>
            <a:r>
              <a:rPr sz="3000" spc="-5" dirty="0">
                <a:latin typeface="Arial"/>
                <a:cs typeface="Arial"/>
              </a:rPr>
              <a:t>utilized.</a:t>
            </a:r>
            <a:endParaRPr sz="30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220"/>
              </a:spcBef>
              <a:buChar char="•"/>
              <a:tabLst>
                <a:tab pos="241300" algn="l"/>
              </a:tabLst>
            </a:pPr>
            <a:r>
              <a:rPr sz="3000" spc="-5" dirty="0">
                <a:latin typeface="Arial"/>
                <a:cs typeface="Arial"/>
              </a:rPr>
              <a:t>Results </a:t>
            </a:r>
            <a:r>
              <a:rPr sz="3000" dirty="0">
                <a:latin typeface="Arial"/>
                <a:cs typeface="Arial"/>
              </a:rPr>
              <a:t>extend prior literature </a:t>
            </a:r>
            <a:r>
              <a:rPr sz="3000" spc="-5" dirty="0">
                <a:latin typeface="Arial"/>
                <a:cs typeface="Arial"/>
              </a:rPr>
              <a:t>suggesting ACE</a:t>
            </a:r>
            <a:r>
              <a:rPr sz="3000" b="1" spc="-5" dirty="0">
                <a:latin typeface="Arial"/>
                <a:cs typeface="Arial"/>
              </a:rPr>
              <a:t>I</a:t>
            </a:r>
            <a:r>
              <a:rPr sz="3000" spc="-5" dirty="0">
                <a:latin typeface="Arial"/>
                <a:cs typeface="Arial"/>
              </a:rPr>
              <a:t>/ARB </a:t>
            </a:r>
            <a:r>
              <a:rPr sz="3000" spc="-10" dirty="0">
                <a:latin typeface="Arial"/>
                <a:cs typeface="Arial"/>
              </a:rPr>
              <a:t>treatment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in  </a:t>
            </a:r>
            <a:r>
              <a:rPr sz="3000" dirty="0">
                <a:latin typeface="Arial"/>
                <a:cs typeface="Arial"/>
              </a:rPr>
              <a:t>INOCA to a goal </a:t>
            </a:r>
            <a:r>
              <a:rPr sz="3000" spc="-15" dirty="0">
                <a:latin typeface="Arial"/>
                <a:cs typeface="Arial"/>
              </a:rPr>
              <a:t>of </a:t>
            </a:r>
            <a:r>
              <a:rPr sz="3000" spc="15" dirty="0">
                <a:latin typeface="Arial"/>
                <a:cs typeface="Arial"/>
              </a:rPr>
              <a:t>SBP </a:t>
            </a:r>
            <a:r>
              <a:rPr sz="3000" spc="-10" dirty="0">
                <a:latin typeface="Arial"/>
                <a:cs typeface="Arial"/>
              </a:rPr>
              <a:t>≤120 </a:t>
            </a:r>
            <a:r>
              <a:rPr sz="3000" spc="-15" dirty="0">
                <a:latin typeface="Arial"/>
                <a:cs typeface="Arial"/>
              </a:rPr>
              <a:t>mmHg </a:t>
            </a:r>
            <a:r>
              <a:rPr sz="3000" spc="5" dirty="0">
                <a:latin typeface="Arial"/>
                <a:cs typeface="Arial"/>
              </a:rPr>
              <a:t>may </a:t>
            </a:r>
            <a:r>
              <a:rPr sz="3000" spc="-15" dirty="0">
                <a:latin typeface="Arial"/>
                <a:cs typeface="Arial"/>
              </a:rPr>
              <a:t>be </a:t>
            </a:r>
            <a:r>
              <a:rPr sz="3000" spc="-10" dirty="0">
                <a:latin typeface="Arial"/>
                <a:cs typeface="Arial"/>
              </a:rPr>
              <a:t>best </a:t>
            </a:r>
            <a:r>
              <a:rPr sz="3000" spc="15" dirty="0">
                <a:latin typeface="Arial"/>
                <a:cs typeface="Arial"/>
              </a:rPr>
              <a:t>for </a:t>
            </a:r>
            <a:r>
              <a:rPr sz="3000" spc="-15" dirty="0">
                <a:latin typeface="Arial"/>
                <a:cs typeface="Arial"/>
              </a:rPr>
              <a:t>SAQ  </a:t>
            </a:r>
            <a:r>
              <a:rPr sz="3000" dirty="0">
                <a:latin typeface="Arial"/>
                <a:cs typeface="Arial"/>
              </a:rPr>
              <a:t>angina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reduction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2375" y="180975"/>
            <a:ext cx="3667125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440" y="945197"/>
            <a:ext cx="26485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25" dirty="0"/>
              <a:t>CONCLUSIONS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472440" y="1488439"/>
            <a:ext cx="11081385" cy="4274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sz="2750" spc="30" dirty="0">
                <a:latin typeface="Arial"/>
                <a:cs typeface="Arial"/>
              </a:rPr>
              <a:t>Among women </a:t>
            </a:r>
            <a:r>
              <a:rPr sz="2750" spc="20" dirty="0">
                <a:latin typeface="Arial"/>
                <a:cs typeface="Arial"/>
              </a:rPr>
              <a:t>with </a:t>
            </a:r>
            <a:r>
              <a:rPr sz="2750" spc="15" dirty="0">
                <a:latin typeface="Arial"/>
                <a:cs typeface="Arial"/>
              </a:rPr>
              <a:t>suspected </a:t>
            </a:r>
            <a:r>
              <a:rPr sz="2750" spc="20" dirty="0">
                <a:latin typeface="Arial"/>
                <a:cs typeface="Arial"/>
              </a:rPr>
              <a:t>INOCA, </a:t>
            </a:r>
            <a:r>
              <a:rPr sz="2750" b="1" spc="35" dirty="0">
                <a:solidFill>
                  <a:srgbClr val="C00000"/>
                </a:solidFill>
                <a:latin typeface="Arial"/>
                <a:cs typeface="Arial"/>
              </a:rPr>
              <a:t>IMT </a:t>
            </a:r>
            <a:r>
              <a:rPr sz="2750" b="1" spc="15" dirty="0">
                <a:solidFill>
                  <a:srgbClr val="C00000"/>
                </a:solidFill>
                <a:latin typeface="Arial"/>
                <a:cs typeface="Arial"/>
              </a:rPr>
              <a:t>did </a:t>
            </a:r>
            <a:r>
              <a:rPr sz="2750" b="1" spc="30" dirty="0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sz="2750" b="1" spc="25" dirty="0">
                <a:solidFill>
                  <a:srgbClr val="C00000"/>
                </a:solidFill>
                <a:latin typeface="Arial"/>
                <a:cs typeface="Arial"/>
              </a:rPr>
              <a:t>reduce </a:t>
            </a:r>
            <a:r>
              <a:rPr sz="2750" b="1" spc="10" dirty="0">
                <a:solidFill>
                  <a:srgbClr val="C00000"/>
                </a:solidFill>
                <a:latin typeface="Arial"/>
                <a:cs typeface="Arial"/>
              </a:rPr>
              <a:t>the first  </a:t>
            </a:r>
            <a:r>
              <a:rPr sz="2750" b="1" spc="25" dirty="0">
                <a:solidFill>
                  <a:srgbClr val="C00000"/>
                </a:solidFill>
                <a:latin typeface="Arial"/>
                <a:cs typeface="Arial"/>
              </a:rPr>
              <a:t>occurrence of </a:t>
            </a:r>
            <a:r>
              <a:rPr sz="2750" b="1" spc="10" dirty="0">
                <a:solidFill>
                  <a:srgbClr val="C00000"/>
                </a:solidFill>
                <a:latin typeface="Arial"/>
                <a:cs typeface="Arial"/>
              </a:rPr>
              <a:t>all </a:t>
            </a:r>
            <a:r>
              <a:rPr sz="2750" b="1" spc="20" dirty="0">
                <a:solidFill>
                  <a:srgbClr val="C00000"/>
                </a:solidFill>
                <a:latin typeface="Arial"/>
                <a:cs typeface="Arial"/>
              </a:rPr>
              <a:t>cause </a:t>
            </a:r>
            <a:r>
              <a:rPr sz="2750" b="1" spc="25" dirty="0">
                <a:solidFill>
                  <a:srgbClr val="C00000"/>
                </a:solidFill>
                <a:latin typeface="Arial"/>
                <a:cs typeface="Arial"/>
              </a:rPr>
              <a:t>death, </a:t>
            </a:r>
            <a:r>
              <a:rPr sz="2750" b="1" spc="5" dirty="0">
                <a:solidFill>
                  <a:srgbClr val="C00000"/>
                </a:solidFill>
                <a:latin typeface="Arial"/>
                <a:cs typeface="Arial"/>
              </a:rPr>
              <a:t>MI, </a:t>
            </a:r>
            <a:r>
              <a:rPr sz="2750" b="1" spc="15" dirty="0">
                <a:solidFill>
                  <a:srgbClr val="C00000"/>
                </a:solidFill>
                <a:latin typeface="Arial"/>
                <a:cs typeface="Arial"/>
              </a:rPr>
              <a:t>stroke </a:t>
            </a:r>
            <a:r>
              <a:rPr sz="2750" b="1" spc="25" dirty="0">
                <a:solidFill>
                  <a:srgbClr val="C00000"/>
                </a:solidFill>
                <a:latin typeface="Arial"/>
                <a:cs typeface="Arial"/>
              </a:rPr>
              <a:t>or </a:t>
            </a:r>
            <a:r>
              <a:rPr sz="2750" b="1" spc="20" dirty="0">
                <a:solidFill>
                  <a:srgbClr val="C00000"/>
                </a:solidFill>
                <a:latin typeface="Arial"/>
                <a:cs typeface="Arial"/>
              </a:rPr>
              <a:t>hospitalization </a:t>
            </a:r>
            <a:r>
              <a:rPr sz="2750" b="1" spc="10" dirty="0">
                <a:solidFill>
                  <a:srgbClr val="C00000"/>
                </a:solidFill>
                <a:latin typeface="Arial"/>
                <a:cs typeface="Arial"/>
              </a:rPr>
              <a:t>for  </a:t>
            </a:r>
            <a:r>
              <a:rPr sz="2750" b="1" spc="25" dirty="0">
                <a:solidFill>
                  <a:srgbClr val="C00000"/>
                </a:solidFill>
                <a:latin typeface="Arial"/>
                <a:cs typeface="Arial"/>
              </a:rPr>
              <a:t>worsening angina or HF </a:t>
            </a:r>
            <a:r>
              <a:rPr sz="2750" spc="25" dirty="0">
                <a:latin typeface="Arial"/>
                <a:cs typeface="Arial"/>
              </a:rPr>
              <a:t>by </a:t>
            </a:r>
            <a:r>
              <a:rPr sz="2750" spc="35" dirty="0">
                <a:latin typeface="Arial"/>
                <a:cs typeface="Arial"/>
              </a:rPr>
              <a:t>20% </a:t>
            </a:r>
            <a:r>
              <a:rPr sz="2750" spc="5" dirty="0">
                <a:latin typeface="Arial"/>
                <a:cs typeface="Arial"/>
              </a:rPr>
              <a:t>vs. </a:t>
            </a:r>
            <a:r>
              <a:rPr sz="2750" spc="25" dirty="0">
                <a:latin typeface="Arial"/>
                <a:cs typeface="Arial"/>
              </a:rPr>
              <a:t>UC at </a:t>
            </a:r>
            <a:r>
              <a:rPr sz="2750" spc="15" dirty="0">
                <a:latin typeface="Arial"/>
                <a:cs typeface="Arial"/>
              </a:rPr>
              <a:t>5</a:t>
            </a:r>
            <a:r>
              <a:rPr sz="2750" spc="-55" dirty="0">
                <a:latin typeface="Arial"/>
                <a:cs typeface="Arial"/>
              </a:rPr>
              <a:t> </a:t>
            </a:r>
            <a:r>
              <a:rPr sz="2750" spc="15" dirty="0">
                <a:latin typeface="Arial"/>
                <a:cs typeface="Arial"/>
              </a:rPr>
              <a:t>yrs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Char char="•"/>
              <a:tabLst>
                <a:tab pos="241300" algn="l"/>
              </a:tabLst>
            </a:pPr>
            <a:r>
              <a:rPr sz="2750" spc="20" dirty="0">
                <a:latin typeface="Arial"/>
                <a:cs typeface="Arial"/>
              </a:rPr>
              <a:t>“Neutral </a:t>
            </a:r>
            <a:r>
              <a:rPr sz="2750" spc="15" dirty="0">
                <a:latin typeface="Arial"/>
                <a:cs typeface="Arial"/>
              </a:rPr>
              <a:t>trial </a:t>
            </a:r>
            <a:r>
              <a:rPr sz="2750" spc="20" dirty="0">
                <a:latin typeface="Arial"/>
                <a:cs typeface="Arial"/>
              </a:rPr>
              <a:t>result” </a:t>
            </a:r>
            <a:r>
              <a:rPr sz="2750" spc="15" dirty="0">
                <a:latin typeface="Arial"/>
                <a:cs typeface="Arial"/>
              </a:rPr>
              <a:t>should </a:t>
            </a:r>
            <a:r>
              <a:rPr sz="2750" b="1" spc="25" dirty="0">
                <a:latin typeface="Arial"/>
                <a:cs typeface="Arial"/>
              </a:rPr>
              <a:t>NOT</a:t>
            </a:r>
            <a:r>
              <a:rPr sz="2750" b="1" spc="70" dirty="0">
                <a:latin typeface="Arial"/>
                <a:cs typeface="Arial"/>
              </a:rPr>
              <a:t> </a:t>
            </a:r>
            <a:r>
              <a:rPr sz="2750" spc="40" dirty="0">
                <a:latin typeface="Arial"/>
                <a:cs typeface="Arial"/>
              </a:rPr>
              <a:t>be:</a:t>
            </a:r>
            <a:endParaRPr sz="2750">
              <a:latin typeface="Arial"/>
              <a:cs typeface="Arial"/>
            </a:endParaRPr>
          </a:p>
          <a:p>
            <a:pPr marL="1156335" lvl="1" indent="-228600">
              <a:lnSpc>
                <a:spcPct val="100000"/>
              </a:lnSpc>
              <a:spcBef>
                <a:spcPts val="98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150" spc="25" dirty="0">
                <a:latin typeface="Arial"/>
                <a:cs typeface="Arial"/>
              </a:rPr>
              <a:t>Consider </a:t>
            </a:r>
            <a:r>
              <a:rPr sz="2150" spc="15" dirty="0">
                <a:latin typeface="Arial"/>
                <a:cs typeface="Arial"/>
              </a:rPr>
              <a:t>a </a:t>
            </a:r>
            <a:r>
              <a:rPr sz="2150" spc="25" dirty="0">
                <a:latin typeface="Arial"/>
                <a:cs typeface="Arial"/>
              </a:rPr>
              <a:t>negative </a:t>
            </a:r>
            <a:r>
              <a:rPr sz="2150" spc="20" dirty="0">
                <a:latin typeface="Arial"/>
                <a:cs typeface="Arial"/>
              </a:rPr>
              <a:t>trial, rather </a:t>
            </a:r>
            <a:r>
              <a:rPr sz="2150" spc="15" dirty="0">
                <a:latin typeface="Arial"/>
                <a:cs typeface="Arial"/>
              </a:rPr>
              <a:t>insufficient </a:t>
            </a:r>
            <a:r>
              <a:rPr sz="2150" spc="25" dirty="0">
                <a:latin typeface="Arial"/>
                <a:cs typeface="Arial"/>
              </a:rPr>
              <a:t>adherence </a:t>
            </a:r>
            <a:r>
              <a:rPr sz="2150" spc="30" dirty="0">
                <a:latin typeface="Arial"/>
                <a:cs typeface="Arial"/>
              </a:rPr>
              <a:t>and </a:t>
            </a:r>
            <a:r>
              <a:rPr sz="2150" spc="35" dirty="0">
                <a:latin typeface="Arial"/>
                <a:cs typeface="Arial"/>
              </a:rPr>
              <a:t>power </a:t>
            </a:r>
            <a:r>
              <a:rPr sz="2150" spc="10" dirty="0">
                <a:latin typeface="Arial"/>
                <a:cs typeface="Arial"/>
              </a:rPr>
              <a:t>to test</a:t>
            </a:r>
            <a:r>
              <a:rPr sz="2150" spc="-50" dirty="0">
                <a:latin typeface="Arial"/>
                <a:cs typeface="Arial"/>
              </a:rPr>
              <a:t> </a:t>
            </a:r>
            <a:r>
              <a:rPr sz="2150" spc="10" dirty="0">
                <a:latin typeface="Arial"/>
                <a:cs typeface="Arial"/>
              </a:rPr>
              <a:t>Ho.</a:t>
            </a:r>
            <a:endParaRPr sz="2150">
              <a:latin typeface="Arial"/>
              <a:cs typeface="Arial"/>
            </a:endParaRPr>
          </a:p>
          <a:p>
            <a:pPr marL="1156335" marR="5080" lvl="1" indent="-228600">
              <a:lnSpc>
                <a:spcPts val="2330"/>
              </a:lnSpc>
              <a:spcBef>
                <a:spcPts val="131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150" spc="20" dirty="0">
                <a:latin typeface="Arial"/>
                <a:cs typeface="Arial"/>
              </a:rPr>
              <a:t>Interpreted </a:t>
            </a:r>
            <a:r>
              <a:rPr sz="2150" spc="40" dirty="0">
                <a:latin typeface="Arial"/>
                <a:cs typeface="Arial"/>
              </a:rPr>
              <a:t>as </a:t>
            </a:r>
            <a:r>
              <a:rPr sz="2150" spc="15" dirty="0">
                <a:latin typeface="Arial"/>
                <a:cs typeface="Arial"/>
              </a:rPr>
              <a:t>endorsing </a:t>
            </a:r>
            <a:r>
              <a:rPr sz="2150" spc="20" dirty="0">
                <a:latin typeface="Arial"/>
                <a:cs typeface="Arial"/>
              </a:rPr>
              <a:t>discontinuing </a:t>
            </a:r>
            <a:r>
              <a:rPr sz="2150" spc="15" dirty="0">
                <a:latin typeface="Arial"/>
                <a:cs typeface="Arial"/>
              </a:rPr>
              <a:t>statin </a:t>
            </a:r>
            <a:r>
              <a:rPr sz="2150" spc="5" dirty="0">
                <a:latin typeface="Arial"/>
                <a:cs typeface="Arial"/>
              </a:rPr>
              <a:t>and </a:t>
            </a:r>
            <a:r>
              <a:rPr sz="2150" spc="20" dirty="0">
                <a:solidFill>
                  <a:srgbClr val="C00000"/>
                </a:solidFill>
                <a:latin typeface="Arial"/>
                <a:cs typeface="Arial"/>
              </a:rPr>
              <a:t>ACEI/ARB </a:t>
            </a:r>
            <a:r>
              <a:rPr sz="2150" spc="20" dirty="0">
                <a:latin typeface="Arial"/>
                <a:cs typeface="Arial"/>
              </a:rPr>
              <a:t>medications </a:t>
            </a:r>
            <a:r>
              <a:rPr sz="2150" spc="30" dirty="0">
                <a:solidFill>
                  <a:srgbClr val="C00000"/>
                </a:solidFill>
                <a:latin typeface="Arial"/>
                <a:cs typeface="Arial"/>
              </a:rPr>
              <a:t>among </a:t>
            </a:r>
            <a:r>
              <a:rPr sz="2150" spc="30" dirty="0">
                <a:latin typeface="Arial"/>
                <a:cs typeface="Arial"/>
              </a:rPr>
              <a:t> </a:t>
            </a:r>
            <a:r>
              <a:rPr sz="2150" spc="25" dirty="0">
                <a:latin typeface="Arial"/>
                <a:cs typeface="Arial"/>
              </a:rPr>
              <a:t>women </a:t>
            </a:r>
            <a:r>
              <a:rPr sz="2150" spc="20" dirty="0">
                <a:latin typeface="Arial"/>
                <a:cs typeface="Arial"/>
              </a:rPr>
              <a:t>with </a:t>
            </a:r>
            <a:r>
              <a:rPr sz="2150" spc="15" dirty="0">
                <a:latin typeface="Arial"/>
                <a:cs typeface="Arial"/>
              </a:rPr>
              <a:t>CV risk</a:t>
            </a:r>
            <a:r>
              <a:rPr sz="2150" spc="100" dirty="0">
                <a:latin typeface="Arial"/>
                <a:cs typeface="Arial"/>
              </a:rPr>
              <a:t> </a:t>
            </a:r>
            <a:r>
              <a:rPr sz="2150" spc="15" dirty="0">
                <a:latin typeface="Arial"/>
                <a:cs typeface="Arial"/>
              </a:rPr>
              <a:t>factors</a:t>
            </a:r>
            <a:endParaRPr sz="2150">
              <a:latin typeface="Arial"/>
              <a:cs typeface="Arial"/>
            </a:endParaRPr>
          </a:p>
          <a:p>
            <a:pPr marL="241300" marR="238760" indent="-228600">
              <a:lnSpc>
                <a:spcPct val="92200"/>
              </a:lnSpc>
              <a:spcBef>
                <a:spcPts val="1170"/>
              </a:spcBef>
              <a:buChar char="•"/>
              <a:tabLst>
                <a:tab pos="241300" algn="l"/>
              </a:tabLst>
            </a:pPr>
            <a:r>
              <a:rPr sz="2750" spc="25" dirty="0">
                <a:latin typeface="Arial"/>
                <a:cs typeface="Arial"/>
              </a:rPr>
              <a:t>Ongoing </a:t>
            </a:r>
            <a:r>
              <a:rPr sz="2750" spc="20" dirty="0">
                <a:latin typeface="Arial"/>
                <a:cs typeface="Arial"/>
              </a:rPr>
              <a:t>ancillary imaging </a:t>
            </a:r>
            <a:r>
              <a:rPr sz="2750" spc="30" dirty="0">
                <a:latin typeface="Arial"/>
                <a:cs typeface="Arial"/>
              </a:rPr>
              <a:t>and </a:t>
            </a:r>
            <a:r>
              <a:rPr sz="2750" spc="20" dirty="0">
                <a:latin typeface="Arial"/>
                <a:cs typeface="Arial"/>
              </a:rPr>
              <a:t>biorepository </a:t>
            </a:r>
            <a:r>
              <a:rPr sz="2750" spc="10" dirty="0">
                <a:latin typeface="Arial"/>
                <a:cs typeface="Arial"/>
              </a:rPr>
              <a:t>studies </a:t>
            </a:r>
            <a:r>
              <a:rPr sz="2750" spc="20" dirty="0">
                <a:latin typeface="Arial"/>
                <a:cs typeface="Arial"/>
              </a:rPr>
              <a:t>will </a:t>
            </a:r>
            <a:r>
              <a:rPr sz="2750" spc="15" dirty="0">
                <a:latin typeface="Arial"/>
                <a:cs typeface="Arial"/>
              </a:rPr>
              <a:t>continue </a:t>
            </a:r>
            <a:r>
              <a:rPr sz="2750" dirty="0">
                <a:latin typeface="Arial"/>
                <a:cs typeface="Arial"/>
              </a:rPr>
              <a:t>to  </a:t>
            </a:r>
            <a:r>
              <a:rPr sz="2750" spc="25" dirty="0">
                <a:latin typeface="Arial"/>
                <a:cs typeface="Arial"/>
              </a:rPr>
              <a:t>contribute </a:t>
            </a:r>
            <a:r>
              <a:rPr sz="2750" dirty="0">
                <a:latin typeface="Arial"/>
                <a:cs typeface="Arial"/>
              </a:rPr>
              <a:t>to </a:t>
            </a:r>
            <a:r>
              <a:rPr sz="2750" spc="20" dirty="0">
                <a:solidFill>
                  <a:srgbClr val="C00000"/>
                </a:solidFill>
                <a:latin typeface="Arial"/>
                <a:cs typeface="Arial"/>
              </a:rPr>
              <a:t>improve </a:t>
            </a:r>
            <a:r>
              <a:rPr sz="2750" spc="30" dirty="0">
                <a:latin typeface="Arial"/>
                <a:cs typeface="Arial"/>
              </a:rPr>
              <a:t>our </a:t>
            </a:r>
            <a:r>
              <a:rPr sz="2750" spc="20" dirty="0">
                <a:latin typeface="Arial"/>
                <a:cs typeface="Arial"/>
              </a:rPr>
              <a:t>understanding </a:t>
            </a:r>
            <a:r>
              <a:rPr sz="2750" spc="25" dirty="0">
                <a:latin typeface="Arial"/>
                <a:cs typeface="Arial"/>
              </a:rPr>
              <a:t>of </a:t>
            </a:r>
            <a:r>
              <a:rPr sz="2750" spc="5" dirty="0">
                <a:latin typeface="Arial"/>
                <a:cs typeface="Arial"/>
              </a:rPr>
              <a:t>this </a:t>
            </a:r>
            <a:r>
              <a:rPr sz="2750" spc="30" dirty="0">
                <a:latin typeface="Arial"/>
                <a:cs typeface="Arial"/>
              </a:rPr>
              <a:t>growing </a:t>
            </a:r>
            <a:r>
              <a:rPr sz="2750" spc="20" dirty="0">
                <a:latin typeface="Arial"/>
                <a:cs typeface="Arial"/>
              </a:rPr>
              <a:t>patient  population </a:t>
            </a:r>
            <a:r>
              <a:rPr sz="2750" spc="3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2750" spc="5" dirty="0">
                <a:solidFill>
                  <a:srgbClr val="C00000"/>
                </a:solidFill>
                <a:latin typeface="Arial"/>
                <a:cs typeface="Arial"/>
              </a:rPr>
              <a:t>its’ </a:t>
            </a:r>
            <a:r>
              <a:rPr sz="2750" spc="30" dirty="0">
                <a:solidFill>
                  <a:srgbClr val="C00000"/>
                </a:solidFill>
                <a:latin typeface="Arial"/>
                <a:cs typeface="Arial"/>
              </a:rPr>
              <a:t>symptom</a:t>
            </a:r>
            <a:r>
              <a:rPr sz="275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burden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67150" y="152400"/>
            <a:ext cx="3600450" cy="523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834913"/>
            <a:ext cx="11239500" cy="506095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750" b="1" dirty="0">
                <a:latin typeface="Arial"/>
                <a:cs typeface="Arial"/>
              </a:rPr>
              <a:t>WARRIOR </a:t>
            </a:r>
            <a:r>
              <a:rPr sz="2750" b="1" spc="20" dirty="0">
                <a:latin typeface="Arial"/>
                <a:cs typeface="Arial"/>
              </a:rPr>
              <a:t>PORTFOLIO OF </a:t>
            </a:r>
            <a:r>
              <a:rPr sz="2750" b="1" spc="30" dirty="0">
                <a:latin typeface="Arial"/>
                <a:cs typeface="Arial"/>
              </a:rPr>
              <a:t>FUNDED</a:t>
            </a:r>
            <a:r>
              <a:rPr sz="2750" b="1" spc="100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TRIALS</a:t>
            </a:r>
            <a:endParaRPr sz="2750">
              <a:latin typeface="Arial"/>
              <a:cs typeface="Arial"/>
            </a:endParaRPr>
          </a:p>
          <a:p>
            <a:pPr marL="12700" marR="501015">
              <a:lnSpc>
                <a:spcPct val="100000"/>
              </a:lnSpc>
              <a:spcBef>
                <a:spcPts val="1280"/>
              </a:spcBef>
              <a:buChar char="•"/>
              <a:tabLst>
                <a:tab pos="234950" algn="l"/>
              </a:tabLst>
            </a:pPr>
            <a:r>
              <a:rPr sz="2750" spc="10" dirty="0">
                <a:latin typeface="Arial"/>
                <a:cs typeface="Arial"/>
              </a:rPr>
              <a:t>WARRIOR </a:t>
            </a:r>
            <a:r>
              <a:rPr sz="2750" spc="-5" dirty="0">
                <a:latin typeface="Arial"/>
                <a:cs typeface="Arial"/>
              </a:rPr>
              <a:t>Trial </a:t>
            </a:r>
            <a:r>
              <a:rPr sz="2750" spc="15" dirty="0">
                <a:latin typeface="Arial"/>
                <a:cs typeface="Arial"/>
              </a:rPr>
              <a:t>– </a:t>
            </a:r>
            <a:r>
              <a:rPr sz="2750" spc="25" dirty="0">
                <a:latin typeface="Arial"/>
                <a:cs typeface="Arial"/>
              </a:rPr>
              <a:t>funded by </a:t>
            </a:r>
            <a:r>
              <a:rPr sz="2750" spc="15" dirty="0">
                <a:latin typeface="Arial"/>
                <a:cs typeface="Arial"/>
              </a:rPr>
              <a:t>Congressionally </a:t>
            </a:r>
            <a:r>
              <a:rPr sz="2750" spc="25" dirty="0">
                <a:latin typeface="Arial"/>
                <a:cs typeface="Arial"/>
              </a:rPr>
              <a:t>Directed Medical  </a:t>
            </a:r>
            <a:r>
              <a:rPr sz="2750" spc="20" dirty="0">
                <a:latin typeface="Arial"/>
                <a:cs typeface="Arial"/>
              </a:rPr>
              <a:t>Research Program </a:t>
            </a:r>
            <a:r>
              <a:rPr sz="2750" spc="25" dirty="0">
                <a:latin typeface="Arial"/>
                <a:cs typeface="Arial"/>
              </a:rPr>
              <a:t>of </a:t>
            </a:r>
            <a:r>
              <a:rPr sz="2750" spc="20" dirty="0">
                <a:latin typeface="Arial"/>
                <a:cs typeface="Arial"/>
              </a:rPr>
              <a:t>Department </a:t>
            </a:r>
            <a:r>
              <a:rPr sz="2750" spc="25" dirty="0">
                <a:latin typeface="Arial"/>
                <a:cs typeface="Arial"/>
              </a:rPr>
              <a:t>of Defense </a:t>
            </a:r>
            <a:r>
              <a:rPr sz="2750" spc="20" dirty="0">
                <a:latin typeface="Arial"/>
                <a:cs typeface="Arial"/>
              </a:rPr>
              <a:t>award </a:t>
            </a:r>
            <a:r>
              <a:rPr sz="2750" spc="40" dirty="0">
                <a:latin typeface="Arial"/>
                <a:cs typeface="Arial"/>
              </a:rPr>
              <a:t>(CDMRP-DoD)</a:t>
            </a:r>
            <a:endParaRPr sz="2750">
              <a:latin typeface="Arial"/>
              <a:cs typeface="Arial"/>
            </a:endParaRPr>
          </a:p>
          <a:p>
            <a:pPr marL="12700" marR="699135">
              <a:lnSpc>
                <a:spcPct val="102400"/>
              </a:lnSpc>
              <a:spcBef>
                <a:spcPts val="1205"/>
              </a:spcBef>
              <a:buChar char="•"/>
              <a:tabLst>
                <a:tab pos="234950" algn="l"/>
              </a:tabLst>
            </a:pPr>
            <a:r>
              <a:rPr sz="2750" spc="10" dirty="0">
                <a:latin typeface="Arial"/>
                <a:cs typeface="Arial"/>
              </a:rPr>
              <a:t>WARRIOR </a:t>
            </a:r>
            <a:r>
              <a:rPr sz="2750" spc="20" dirty="0">
                <a:latin typeface="Arial"/>
                <a:cs typeface="Arial"/>
              </a:rPr>
              <a:t>Ancillary </a:t>
            </a:r>
            <a:r>
              <a:rPr sz="2750" spc="-5" dirty="0">
                <a:latin typeface="Arial"/>
                <a:cs typeface="Arial"/>
              </a:rPr>
              <a:t>Trial </a:t>
            </a:r>
            <a:r>
              <a:rPr sz="2750" spc="-40" dirty="0">
                <a:latin typeface="Arial"/>
                <a:cs typeface="Arial"/>
              </a:rPr>
              <a:t>(WAT) </a:t>
            </a:r>
            <a:r>
              <a:rPr sz="2750" spc="15" dirty="0">
                <a:latin typeface="Arial"/>
                <a:cs typeface="Arial"/>
              </a:rPr>
              <a:t>– </a:t>
            </a:r>
            <a:r>
              <a:rPr sz="2750" spc="25" dirty="0">
                <a:latin typeface="Arial"/>
                <a:cs typeface="Arial"/>
              </a:rPr>
              <a:t>funded by </a:t>
            </a:r>
            <a:r>
              <a:rPr sz="2750" spc="15" dirty="0">
                <a:latin typeface="Arial"/>
                <a:cs typeface="Arial"/>
              </a:rPr>
              <a:t>NHLBI </a:t>
            </a:r>
            <a:r>
              <a:rPr sz="2750" spc="-5" dirty="0">
                <a:latin typeface="Arial"/>
                <a:cs typeface="Arial"/>
              </a:rPr>
              <a:t>to </a:t>
            </a:r>
            <a:r>
              <a:rPr sz="2750" spc="20" dirty="0">
                <a:latin typeface="Arial"/>
                <a:cs typeface="Arial"/>
              </a:rPr>
              <a:t>interrogate  baseline </a:t>
            </a:r>
            <a:r>
              <a:rPr sz="2750" spc="30" dirty="0">
                <a:latin typeface="Arial"/>
                <a:cs typeface="Arial"/>
              </a:rPr>
              <a:t>and </a:t>
            </a:r>
            <a:r>
              <a:rPr sz="2750" spc="20" dirty="0">
                <a:latin typeface="Arial"/>
                <a:cs typeface="Arial"/>
              </a:rPr>
              <a:t>exit coronary </a:t>
            </a:r>
            <a:r>
              <a:rPr sz="2750" spc="25" dirty="0">
                <a:latin typeface="Arial"/>
                <a:cs typeface="Arial"/>
              </a:rPr>
              <a:t>CT angiograms </a:t>
            </a:r>
            <a:r>
              <a:rPr sz="2750" spc="-15" dirty="0">
                <a:latin typeface="Arial"/>
                <a:cs typeface="Arial"/>
              </a:rPr>
              <a:t>(CCTA) </a:t>
            </a:r>
            <a:r>
              <a:rPr sz="2750" dirty="0">
                <a:latin typeface="Arial"/>
                <a:cs typeface="Arial"/>
              </a:rPr>
              <a:t>in </a:t>
            </a:r>
            <a:r>
              <a:rPr sz="2750" spc="30" dirty="0">
                <a:latin typeface="Arial"/>
                <a:cs typeface="Arial"/>
              </a:rPr>
              <a:t>response </a:t>
            </a:r>
            <a:r>
              <a:rPr sz="2750" spc="-5" dirty="0">
                <a:latin typeface="Arial"/>
                <a:cs typeface="Arial"/>
              </a:rPr>
              <a:t>to  </a:t>
            </a:r>
            <a:r>
              <a:rPr sz="2750" spc="20" dirty="0">
                <a:latin typeface="Arial"/>
                <a:cs typeface="Arial"/>
              </a:rPr>
              <a:t>randomization </a:t>
            </a:r>
            <a:r>
              <a:rPr sz="2750" spc="5" dirty="0">
                <a:latin typeface="Arial"/>
                <a:cs typeface="Arial"/>
              </a:rPr>
              <a:t>and </a:t>
            </a:r>
            <a:r>
              <a:rPr sz="2750" spc="20" dirty="0">
                <a:latin typeface="Arial"/>
                <a:cs typeface="Arial"/>
              </a:rPr>
              <a:t>related </a:t>
            </a:r>
            <a:r>
              <a:rPr sz="2750" spc="35" dirty="0">
                <a:latin typeface="Arial"/>
                <a:cs typeface="Arial"/>
              </a:rPr>
              <a:t>to </a:t>
            </a:r>
            <a:r>
              <a:rPr sz="2750" spc="20" dirty="0">
                <a:latin typeface="Arial"/>
                <a:cs typeface="Arial"/>
              </a:rPr>
              <a:t>primary </a:t>
            </a:r>
            <a:r>
              <a:rPr sz="2750" spc="30" dirty="0">
                <a:latin typeface="Arial"/>
                <a:cs typeface="Arial"/>
              </a:rPr>
              <a:t>and </a:t>
            </a:r>
            <a:r>
              <a:rPr sz="2750" spc="20" dirty="0">
                <a:latin typeface="Arial"/>
                <a:cs typeface="Arial"/>
              </a:rPr>
              <a:t>secondary outcomes</a:t>
            </a:r>
            <a:endParaRPr sz="2750">
              <a:latin typeface="Arial"/>
              <a:cs typeface="Arial"/>
            </a:endParaRPr>
          </a:p>
          <a:p>
            <a:pPr marL="12700" marR="658495">
              <a:lnSpc>
                <a:spcPct val="100000"/>
              </a:lnSpc>
              <a:spcBef>
                <a:spcPts val="1280"/>
              </a:spcBef>
              <a:buChar char="•"/>
              <a:tabLst>
                <a:tab pos="234950" algn="l"/>
              </a:tabLst>
            </a:pPr>
            <a:r>
              <a:rPr sz="2750" spc="5" dirty="0">
                <a:latin typeface="Arial"/>
                <a:cs typeface="Arial"/>
              </a:rPr>
              <a:t>QUIET-WARRIOR </a:t>
            </a:r>
            <a:r>
              <a:rPr sz="2750" spc="20" dirty="0">
                <a:latin typeface="Arial"/>
                <a:cs typeface="Arial"/>
              </a:rPr>
              <a:t>ancillary </a:t>
            </a:r>
            <a:r>
              <a:rPr sz="2750" spc="25" dirty="0">
                <a:latin typeface="Arial"/>
                <a:cs typeface="Arial"/>
              </a:rPr>
              <a:t>study </a:t>
            </a:r>
            <a:r>
              <a:rPr sz="2750" spc="15" dirty="0">
                <a:latin typeface="Arial"/>
                <a:cs typeface="Arial"/>
              </a:rPr>
              <a:t>funded </a:t>
            </a:r>
            <a:r>
              <a:rPr sz="2750" spc="25" dirty="0">
                <a:latin typeface="Arial"/>
                <a:cs typeface="Arial"/>
              </a:rPr>
              <a:t>by </a:t>
            </a:r>
            <a:r>
              <a:rPr sz="2750" spc="15" dirty="0">
                <a:latin typeface="Arial"/>
                <a:cs typeface="Arial"/>
              </a:rPr>
              <a:t>the </a:t>
            </a:r>
            <a:r>
              <a:rPr sz="2750" spc="35" dirty="0">
                <a:latin typeface="Arial"/>
                <a:cs typeface="Arial"/>
              </a:rPr>
              <a:t>CDMRP-DoD </a:t>
            </a:r>
            <a:r>
              <a:rPr sz="2750" spc="20" dirty="0">
                <a:latin typeface="Arial"/>
                <a:cs typeface="Arial"/>
              </a:rPr>
              <a:t>will  </a:t>
            </a:r>
            <a:r>
              <a:rPr sz="2750" spc="15" dirty="0">
                <a:latin typeface="Arial"/>
                <a:cs typeface="Arial"/>
              </a:rPr>
              <a:t>investigate </a:t>
            </a:r>
            <a:r>
              <a:rPr sz="2750" spc="-25" dirty="0">
                <a:latin typeface="Arial"/>
                <a:cs typeface="Arial"/>
              </a:rPr>
              <a:t>CCTA </a:t>
            </a:r>
            <a:r>
              <a:rPr sz="2750" spc="30" dirty="0">
                <a:latin typeface="Arial"/>
                <a:cs typeface="Arial"/>
              </a:rPr>
              <a:t>mechanisms </a:t>
            </a:r>
            <a:r>
              <a:rPr sz="2750" spc="10" dirty="0">
                <a:latin typeface="Arial"/>
                <a:cs typeface="Arial"/>
              </a:rPr>
              <a:t>related </a:t>
            </a:r>
            <a:r>
              <a:rPr sz="2750" spc="-5" dirty="0">
                <a:latin typeface="Arial"/>
                <a:cs typeface="Arial"/>
              </a:rPr>
              <a:t>to</a:t>
            </a:r>
            <a:r>
              <a:rPr sz="2750" spc="-6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outcome</a:t>
            </a:r>
            <a:endParaRPr sz="2750">
              <a:latin typeface="Arial"/>
              <a:cs typeface="Arial"/>
            </a:endParaRPr>
          </a:p>
          <a:p>
            <a:pPr marL="12700" marR="5080">
              <a:lnSpc>
                <a:spcPct val="102400"/>
              </a:lnSpc>
              <a:spcBef>
                <a:spcPts val="1210"/>
              </a:spcBef>
              <a:buChar char="•"/>
              <a:tabLst>
                <a:tab pos="234950" algn="l"/>
              </a:tabLst>
            </a:pPr>
            <a:r>
              <a:rPr sz="2750" spc="10" dirty="0">
                <a:latin typeface="Arial"/>
                <a:cs typeface="Arial"/>
              </a:rPr>
              <a:t>WARRIOR </a:t>
            </a:r>
            <a:r>
              <a:rPr sz="2750" spc="20" dirty="0">
                <a:latin typeface="Arial"/>
                <a:cs typeface="Arial"/>
              </a:rPr>
              <a:t>Biorepository </a:t>
            </a:r>
            <a:r>
              <a:rPr sz="2750" dirty="0">
                <a:latin typeface="Arial"/>
                <a:cs typeface="Arial"/>
              </a:rPr>
              <a:t>to </a:t>
            </a:r>
            <a:r>
              <a:rPr sz="2750" spc="30" dirty="0">
                <a:latin typeface="Arial"/>
                <a:cs typeface="Arial"/>
              </a:rPr>
              <a:t>create </a:t>
            </a:r>
            <a:r>
              <a:rPr sz="2750" spc="15" dirty="0">
                <a:latin typeface="Arial"/>
                <a:cs typeface="Arial"/>
              </a:rPr>
              <a:t>more </a:t>
            </a:r>
            <a:r>
              <a:rPr sz="2750" spc="20" dirty="0">
                <a:latin typeface="Arial"/>
                <a:cs typeface="Arial"/>
              </a:rPr>
              <a:t>“personalized’ </a:t>
            </a:r>
            <a:r>
              <a:rPr sz="2750" spc="25" dirty="0">
                <a:latin typeface="Arial"/>
                <a:cs typeface="Arial"/>
              </a:rPr>
              <a:t>models </a:t>
            </a:r>
            <a:r>
              <a:rPr sz="2750" spc="10" dirty="0">
                <a:latin typeface="Arial"/>
                <a:cs typeface="Arial"/>
              </a:rPr>
              <a:t>for </a:t>
            </a:r>
            <a:r>
              <a:rPr sz="2750" spc="5" dirty="0">
                <a:latin typeface="Arial"/>
                <a:cs typeface="Arial"/>
              </a:rPr>
              <a:t>risk  </a:t>
            </a:r>
            <a:r>
              <a:rPr sz="2750" spc="15" dirty="0">
                <a:latin typeface="Arial"/>
                <a:cs typeface="Arial"/>
              </a:rPr>
              <a:t>prediction, </a:t>
            </a:r>
            <a:r>
              <a:rPr sz="2750" spc="25" dirty="0">
                <a:latin typeface="Arial"/>
                <a:cs typeface="Arial"/>
              </a:rPr>
              <a:t>outcomes </a:t>
            </a:r>
            <a:r>
              <a:rPr sz="2750" spc="5" dirty="0">
                <a:latin typeface="Arial"/>
                <a:cs typeface="Arial"/>
              </a:rPr>
              <a:t>and </a:t>
            </a:r>
            <a:r>
              <a:rPr sz="2750" spc="30" dirty="0">
                <a:latin typeface="Arial"/>
                <a:cs typeface="Arial"/>
              </a:rPr>
              <a:t>define </a:t>
            </a:r>
            <a:r>
              <a:rPr sz="2750" spc="10" dirty="0">
                <a:latin typeface="Arial"/>
                <a:cs typeface="Arial"/>
              </a:rPr>
              <a:t>new </a:t>
            </a:r>
            <a:r>
              <a:rPr sz="2750" spc="15" dirty="0">
                <a:latin typeface="Arial"/>
                <a:cs typeface="Arial"/>
              </a:rPr>
              <a:t>directions </a:t>
            </a:r>
            <a:r>
              <a:rPr sz="2750" spc="10" dirty="0">
                <a:latin typeface="Arial"/>
                <a:cs typeface="Arial"/>
              </a:rPr>
              <a:t>for</a:t>
            </a:r>
            <a:r>
              <a:rPr sz="2750" spc="95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therapy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71925" y="161925"/>
            <a:ext cx="3876675" cy="56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Steering</a:t>
            </a:r>
            <a:r>
              <a:rPr spc="-114" dirty="0"/>
              <a:t> </a:t>
            </a:r>
            <a:r>
              <a:rPr dirty="0"/>
              <a:t>Committee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11440" y="540448"/>
            <a:ext cx="2145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Carl J. </a:t>
            </a:r>
            <a:r>
              <a:rPr sz="1800" spc="-10" dirty="0">
                <a:latin typeface="Arial"/>
                <a:cs typeface="Arial"/>
              </a:rPr>
              <a:t>Pepine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-Chair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41509" y="824801"/>
            <a:ext cx="1866264" cy="193293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46685">
              <a:lnSpc>
                <a:spcPct val="116500"/>
              </a:lnSpc>
              <a:spcBef>
                <a:spcPts val="60"/>
              </a:spcBef>
            </a:pPr>
            <a:r>
              <a:rPr sz="1800" spc="-10" dirty="0">
                <a:latin typeface="Arial"/>
                <a:cs typeface="Arial"/>
              </a:rPr>
              <a:t>Eileen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Handberg  Patrick </a:t>
            </a:r>
            <a:r>
              <a:rPr sz="1800" spc="-10" dirty="0">
                <a:latin typeface="Arial"/>
                <a:cs typeface="Arial"/>
              </a:rPr>
              <a:t>O’Malley  Steven </a:t>
            </a:r>
            <a:r>
              <a:rPr sz="1800" spc="-5" dirty="0">
                <a:latin typeface="Arial"/>
                <a:cs typeface="Arial"/>
              </a:rPr>
              <a:t>Smith  </a:t>
            </a:r>
            <a:r>
              <a:rPr sz="1800" dirty="0">
                <a:latin typeface="Arial"/>
                <a:cs typeface="Arial"/>
              </a:rPr>
              <a:t>John </a:t>
            </a:r>
            <a:r>
              <a:rPr sz="1800" spc="-10" dirty="0">
                <a:latin typeface="Arial"/>
                <a:cs typeface="Arial"/>
              </a:rPr>
              <a:t>Spertus  </a:t>
            </a:r>
            <a:r>
              <a:rPr sz="1800" spc="-5" dirty="0">
                <a:latin typeface="Arial"/>
                <a:cs typeface="Arial"/>
              </a:rPr>
              <a:t>Janet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Wei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Arial"/>
                <a:cs typeface="Arial"/>
              </a:rPr>
              <a:t>William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Weintraub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1115" y="824801"/>
            <a:ext cx="2757170" cy="382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82980">
              <a:lnSpc>
                <a:spcPct val="1147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Noel Bairey </a:t>
            </a:r>
            <a:r>
              <a:rPr sz="1800" spc="-10" dirty="0">
                <a:latin typeface="Arial"/>
                <a:cs typeface="Arial"/>
              </a:rPr>
              <a:t>Merz  William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Boden</a:t>
            </a:r>
            <a:endParaRPr sz="1800">
              <a:latin typeface="Arial"/>
              <a:cs typeface="Arial"/>
            </a:endParaRPr>
          </a:p>
          <a:p>
            <a:pPr marL="12700" marR="334010">
              <a:lnSpc>
                <a:spcPct val="116500"/>
              </a:lnSpc>
              <a:spcBef>
                <a:spcPts val="35"/>
              </a:spcBef>
            </a:pPr>
            <a:r>
              <a:rPr sz="1800" dirty="0">
                <a:latin typeface="Arial"/>
                <a:cs typeface="Arial"/>
              </a:rPr>
              <a:t>Rhonda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Cooper-DeHoff  Bernard </a:t>
            </a:r>
            <a:r>
              <a:rPr sz="1800" spc="-10" dirty="0">
                <a:latin typeface="Arial"/>
                <a:cs typeface="Arial"/>
              </a:rPr>
              <a:t>Chaitman  </a:t>
            </a:r>
            <a:r>
              <a:rPr sz="1800" dirty="0">
                <a:latin typeface="Arial"/>
                <a:cs typeface="Arial"/>
              </a:rPr>
              <a:t>Marcio</a:t>
            </a:r>
            <a:r>
              <a:rPr sz="1800" spc="-10" dirty="0">
                <a:latin typeface="Arial"/>
                <a:cs typeface="Arial"/>
              </a:rPr>
              <a:t> Diniz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Susan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Fraynes</a:t>
            </a:r>
            <a:endParaRPr sz="1800">
              <a:latin typeface="Arial"/>
              <a:cs typeface="Arial"/>
            </a:endParaRPr>
          </a:p>
          <a:p>
            <a:pPr marL="150495">
              <a:lnSpc>
                <a:spcPct val="100000"/>
              </a:lnSpc>
              <a:spcBef>
                <a:spcPts val="885"/>
              </a:spcBef>
            </a:pPr>
            <a:r>
              <a:rPr sz="2400" b="1" spc="-5" dirty="0">
                <a:latin typeface="Arial"/>
                <a:cs typeface="Arial"/>
              </a:rPr>
              <a:t>DSMB</a:t>
            </a:r>
            <a:endParaRPr sz="2400">
              <a:latin typeface="Arial"/>
              <a:cs typeface="Arial"/>
            </a:endParaRPr>
          </a:p>
          <a:p>
            <a:pPr marL="120014" marR="5080">
              <a:lnSpc>
                <a:spcPct val="100800"/>
              </a:lnSpc>
              <a:spcBef>
                <a:spcPts val="225"/>
              </a:spcBef>
            </a:pPr>
            <a:r>
              <a:rPr sz="1800" dirty="0">
                <a:latin typeface="Arial"/>
                <a:cs typeface="Arial"/>
              </a:rPr>
              <a:t>Nanette K. </a:t>
            </a:r>
            <a:r>
              <a:rPr sz="1800" spc="-10" dirty="0">
                <a:latin typeface="Arial"/>
                <a:cs typeface="Arial"/>
              </a:rPr>
              <a:t>Wenger-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Chair  </a:t>
            </a:r>
            <a:r>
              <a:rPr sz="1800" spc="-5" dirty="0">
                <a:latin typeface="Arial"/>
                <a:cs typeface="Arial"/>
              </a:rPr>
              <a:t>Kerry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Lee</a:t>
            </a:r>
            <a:endParaRPr sz="1800">
              <a:latin typeface="Arial"/>
              <a:cs typeface="Arial"/>
            </a:endParaRPr>
          </a:p>
          <a:p>
            <a:pPr marL="120014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Arial"/>
                <a:cs typeface="Arial"/>
              </a:rPr>
              <a:t>Daniel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Mark</a:t>
            </a:r>
            <a:endParaRPr sz="1800">
              <a:latin typeface="Arial"/>
              <a:cs typeface="Arial"/>
            </a:endParaRPr>
          </a:p>
          <a:p>
            <a:pPr marL="120014" marR="682625">
              <a:lnSpc>
                <a:spcPct val="100800"/>
              </a:lnSpc>
            </a:pPr>
            <a:r>
              <a:rPr sz="1800" spc="-5" dirty="0">
                <a:latin typeface="Arial"/>
                <a:cs typeface="Arial"/>
              </a:rPr>
              <a:t>Harmony Reynolds  Viviany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Taqueti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8684" y="4533178"/>
            <a:ext cx="3965575" cy="1428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dirty="0">
                <a:latin typeface="Arial"/>
                <a:cs typeface="Arial"/>
              </a:rPr>
              <a:t>Puja </a:t>
            </a:r>
            <a:r>
              <a:rPr sz="1800" spc="-10" dirty="0">
                <a:latin typeface="Arial"/>
                <a:cs typeface="Arial"/>
              </a:rPr>
              <a:t>Mehta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Patient </a:t>
            </a:r>
            <a:r>
              <a:rPr sz="1800" dirty="0">
                <a:latin typeface="Arial"/>
                <a:cs typeface="Arial"/>
              </a:rPr>
              <a:t>Research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Monitor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spc="10" dirty="0">
                <a:latin typeface="Arial"/>
                <a:cs typeface="Arial"/>
              </a:rPr>
              <a:t>DoD </a:t>
            </a:r>
            <a:r>
              <a:rPr sz="2400" b="1" dirty="0">
                <a:latin typeface="Arial"/>
                <a:cs typeface="Arial"/>
              </a:rPr>
              <a:t>Project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Officers</a:t>
            </a:r>
            <a:endParaRPr sz="2400">
              <a:latin typeface="Arial"/>
              <a:cs typeface="Arial"/>
            </a:endParaRPr>
          </a:p>
          <a:p>
            <a:pPr marL="12700" marR="2216150">
              <a:lnSpc>
                <a:spcPts val="2100"/>
              </a:lnSpc>
              <a:spcBef>
                <a:spcPts val="365"/>
              </a:spcBef>
              <a:tabLst>
                <a:tab pos="812800" algn="l"/>
              </a:tabLst>
            </a:pPr>
            <a:r>
              <a:rPr sz="1800" spc="-25" dirty="0">
                <a:latin typeface="Arial"/>
                <a:cs typeface="Arial"/>
              </a:rPr>
              <a:t>D</a:t>
            </a:r>
            <a:r>
              <a:rPr sz="1800" spc="4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30" dirty="0">
                <a:latin typeface="Arial"/>
                <a:cs typeface="Arial"/>
              </a:rPr>
              <a:t>el</a:t>
            </a:r>
            <a:r>
              <a:rPr sz="1800" dirty="0">
                <a:latin typeface="Arial"/>
                <a:cs typeface="Arial"/>
              </a:rPr>
              <a:t>l	E</a:t>
            </a:r>
            <a:r>
              <a:rPr sz="1800" spc="-30" dirty="0">
                <a:latin typeface="Arial"/>
                <a:cs typeface="Arial"/>
              </a:rPr>
              <a:t>l</a:t>
            </a:r>
            <a:r>
              <a:rPr sz="1800" spc="4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w</a:t>
            </a:r>
            <a:r>
              <a:rPr sz="1800" spc="-3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  </a:t>
            </a:r>
            <a:r>
              <a:rPr sz="1800" spc="-10" dirty="0">
                <a:latin typeface="Arial"/>
                <a:cs typeface="Arial"/>
              </a:rPr>
              <a:t>Rahul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Thakar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572" y="145243"/>
            <a:ext cx="4164965" cy="538353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400" b="1" dirty="0">
                <a:latin typeface="Arial"/>
                <a:cs typeface="Arial"/>
              </a:rPr>
              <a:t>Executive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Committee</a:t>
            </a:r>
            <a:endParaRPr sz="24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045"/>
              </a:spcBef>
            </a:pPr>
            <a:r>
              <a:rPr sz="1800" spc="5" dirty="0">
                <a:latin typeface="Arial"/>
                <a:cs typeface="Arial"/>
              </a:rPr>
              <a:t>Carl </a:t>
            </a:r>
            <a:r>
              <a:rPr sz="1800" dirty="0">
                <a:latin typeface="Arial"/>
                <a:cs typeface="Arial"/>
              </a:rPr>
              <a:t>J. </a:t>
            </a:r>
            <a:r>
              <a:rPr sz="1800" spc="-10" dirty="0">
                <a:latin typeface="Arial"/>
                <a:cs typeface="Arial"/>
              </a:rPr>
              <a:t>Pepine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Study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</a:t>
            </a:r>
            <a:endParaRPr sz="18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latin typeface="Arial"/>
                <a:cs typeface="Arial"/>
              </a:rPr>
              <a:t>Noel Bairey Merz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Stat </a:t>
            </a:r>
            <a:r>
              <a:rPr sz="1800" dirty="0">
                <a:latin typeface="Arial"/>
                <a:cs typeface="Arial"/>
              </a:rPr>
              <a:t>Core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</a:t>
            </a:r>
            <a:endParaRPr sz="1800">
              <a:latin typeface="Arial"/>
              <a:cs typeface="Arial"/>
            </a:endParaRPr>
          </a:p>
          <a:p>
            <a:pPr marL="20955" marR="441325">
              <a:lnSpc>
                <a:spcPct val="1008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Eileen </a:t>
            </a:r>
            <a:r>
              <a:rPr sz="1800" spc="-5" dirty="0">
                <a:latin typeface="Arial"/>
                <a:cs typeface="Arial"/>
              </a:rPr>
              <a:t>Handberg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DCC, </a:t>
            </a:r>
            <a:r>
              <a:rPr sz="1800" spc="5" dirty="0">
                <a:latin typeface="Arial"/>
                <a:cs typeface="Arial"/>
              </a:rPr>
              <a:t>CCC  </a:t>
            </a:r>
            <a:r>
              <a:rPr sz="1800" dirty="0">
                <a:latin typeface="Arial"/>
                <a:cs typeface="Arial"/>
              </a:rPr>
              <a:t>Rhonda </a:t>
            </a:r>
            <a:r>
              <a:rPr sz="1800" spc="-5" dirty="0">
                <a:latin typeface="Arial"/>
                <a:cs typeface="Arial"/>
              </a:rPr>
              <a:t>Cooper-DeHoff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Pharmacy  Steven Smith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Pharmacy</a:t>
            </a:r>
            <a:endParaRPr sz="1800">
              <a:latin typeface="Arial"/>
              <a:cs typeface="Arial"/>
            </a:endParaRPr>
          </a:p>
          <a:p>
            <a:pPr marL="20955">
              <a:lnSpc>
                <a:spcPts val="2100"/>
              </a:lnSpc>
            </a:pPr>
            <a:r>
              <a:rPr sz="1800" spc="-5" dirty="0">
                <a:latin typeface="Arial"/>
                <a:cs typeface="Arial"/>
              </a:rPr>
              <a:t>Margaret </a:t>
            </a:r>
            <a:r>
              <a:rPr sz="1800" spc="-15" dirty="0">
                <a:latin typeface="Arial"/>
                <a:cs typeface="Arial"/>
              </a:rPr>
              <a:t>Lo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Adherence</a:t>
            </a:r>
            <a:endParaRPr sz="1800">
              <a:latin typeface="Arial"/>
              <a:cs typeface="Arial"/>
            </a:endParaRPr>
          </a:p>
          <a:p>
            <a:pPr marL="20955" marR="132715">
              <a:lnSpc>
                <a:spcPts val="2180"/>
              </a:lnSpc>
              <a:spcBef>
                <a:spcPts val="75"/>
              </a:spcBef>
            </a:pPr>
            <a:r>
              <a:rPr sz="1800" spc="-5" dirty="0">
                <a:latin typeface="Arial"/>
                <a:cs typeface="Arial"/>
              </a:rPr>
              <a:t>Barbara Harris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Patient Representative  </a:t>
            </a:r>
            <a:r>
              <a:rPr sz="1800" spc="-10" dirty="0">
                <a:latin typeface="Arial"/>
                <a:cs typeface="Arial"/>
              </a:rPr>
              <a:t>Philip </a:t>
            </a:r>
            <a:r>
              <a:rPr sz="1800" spc="-5" dirty="0">
                <a:latin typeface="Arial"/>
                <a:cs typeface="Arial"/>
              </a:rPr>
              <a:t>Chase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20" dirty="0">
                <a:latin typeface="Arial"/>
                <a:cs typeface="Arial"/>
              </a:rPr>
              <a:t> IT</a:t>
            </a:r>
            <a:endParaRPr sz="1800">
              <a:latin typeface="Arial"/>
              <a:cs typeface="Arial"/>
            </a:endParaRPr>
          </a:p>
          <a:p>
            <a:pPr marL="20955">
              <a:lnSpc>
                <a:spcPts val="2100"/>
              </a:lnSpc>
            </a:pPr>
            <a:r>
              <a:rPr sz="1800" spc="-5" dirty="0">
                <a:latin typeface="Arial"/>
                <a:cs typeface="Arial"/>
              </a:rPr>
              <a:t>Janet Wei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Stat </a:t>
            </a:r>
            <a:r>
              <a:rPr sz="1800" dirty="0">
                <a:latin typeface="Arial"/>
                <a:cs typeface="Arial"/>
              </a:rPr>
              <a:t>Core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Co-I</a:t>
            </a:r>
            <a:endParaRPr sz="18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145"/>
              </a:spcBef>
            </a:pPr>
            <a:r>
              <a:rPr sz="2400" b="1" spc="-5" dirty="0">
                <a:latin typeface="Arial"/>
                <a:cs typeface="Arial"/>
              </a:rPr>
              <a:t>Statistical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Core</a:t>
            </a:r>
            <a:endParaRPr sz="2400">
              <a:latin typeface="Arial"/>
              <a:cs typeface="Arial"/>
            </a:endParaRPr>
          </a:p>
          <a:p>
            <a:pPr marL="20955" marR="2212975">
              <a:lnSpc>
                <a:spcPct val="100800"/>
              </a:lnSpc>
              <a:spcBef>
                <a:spcPts val="630"/>
              </a:spcBef>
            </a:pPr>
            <a:r>
              <a:rPr sz="1800" dirty="0">
                <a:latin typeface="Arial"/>
                <a:cs typeface="Arial"/>
              </a:rPr>
              <a:t>Andre </a:t>
            </a:r>
            <a:r>
              <a:rPr sz="1800" spc="-5" dirty="0">
                <a:latin typeface="Arial"/>
                <a:cs typeface="Arial"/>
              </a:rPr>
              <a:t>Rogotko  </a:t>
            </a:r>
            <a:r>
              <a:rPr sz="1800" dirty="0">
                <a:latin typeface="Arial"/>
                <a:cs typeface="Arial"/>
              </a:rPr>
              <a:t>Marcio </a:t>
            </a:r>
            <a:r>
              <a:rPr sz="1800" spc="-10" dirty="0">
                <a:latin typeface="Arial"/>
                <a:cs typeface="Arial"/>
              </a:rPr>
              <a:t>Dinez  </a:t>
            </a:r>
            <a:r>
              <a:rPr sz="1800" dirty="0">
                <a:latin typeface="Arial"/>
                <a:cs typeface="Arial"/>
              </a:rPr>
              <a:t>Galen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Cook-Wiens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400" b="1" spc="-5" dirty="0">
                <a:latin typeface="Arial"/>
                <a:cs typeface="Arial"/>
              </a:rPr>
              <a:t>Clinical </a:t>
            </a:r>
            <a:r>
              <a:rPr sz="2400" b="1" spc="-15" dirty="0">
                <a:latin typeface="Arial"/>
                <a:cs typeface="Arial"/>
              </a:rPr>
              <a:t>Endpoint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Committee</a:t>
            </a:r>
            <a:endParaRPr sz="24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760"/>
              </a:spcBef>
            </a:pPr>
            <a:r>
              <a:rPr sz="1800" spc="-5" dirty="0">
                <a:latin typeface="Arial"/>
                <a:cs typeface="Arial"/>
              </a:rPr>
              <a:t>Bernard Chaitman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–Chair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145" y="5505132"/>
            <a:ext cx="1475740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dirty="0">
                <a:latin typeface="Arial"/>
                <a:cs typeface="Arial"/>
              </a:rPr>
              <a:t>David </a:t>
            </a:r>
            <a:r>
              <a:rPr sz="1800" spc="-15" dirty="0">
                <a:latin typeface="Arial"/>
                <a:cs typeface="Arial"/>
              </a:rPr>
              <a:t>Waters  </a:t>
            </a:r>
            <a:r>
              <a:rPr sz="1800" dirty="0">
                <a:latin typeface="Arial"/>
                <a:cs typeface="Arial"/>
              </a:rPr>
              <a:t>Salvador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Cruz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5653" y="5505132"/>
            <a:ext cx="1659255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1275" marR="5080" indent="-29209">
              <a:lnSpc>
                <a:spcPct val="100899"/>
              </a:lnSpc>
              <a:spcBef>
                <a:spcPts val="80"/>
              </a:spcBef>
            </a:pPr>
            <a:r>
              <a:rPr sz="1800" spc="-5" dirty="0">
                <a:latin typeface="Arial"/>
                <a:cs typeface="Arial"/>
              </a:rPr>
              <a:t>Gilbert Gosselin  </a:t>
            </a:r>
            <a:r>
              <a:rPr sz="1800" spc="-15" dirty="0">
                <a:latin typeface="Arial"/>
                <a:cs typeface="Arial"/>
              </a:rPr>
              <a:t>Lisa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Alderson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57" y="663157"/>
            <a:ext cx="10513060" cy="516763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750" b="1" spc="5" dirty="0">
                <a:latin typeface="Arial"/>
                <a:cs typeface="Arial"/>
              </a:rPr>
              <a:t>RATIONALE</a:t>
            </a:r>
            <a:endParaRPr sz="2750">
              <a:latin typeface="Arial"/>
              <a:cs typeface="Arial"/>
            </a:endParaRPr>
          </a:p>
          <a:p>
            <a:pPr marL="12700" marR="5080">
              <a:lnSpc>
                <a:spcPct val="91800"/>
              </a:lnSpc>
              <a:spcBef>
                <a:spcPts val="1175"/>
              </a:spcBef>
              <a:buChar char="•"/>
              <a:tabLst>
                <a:tab pos="231775" algn="l"/>
              </a:tabLst>
            </a:pPr>
            <a:r>
              <a:rPr sz="2750" spc="15" dirty="0">
                <a:latin typeface="Arial"/>
                <a:cs typeface="Arial"/>
              </a:rPr>
              <a:t>~ Half </a:t>
            </a:r>
            <a:r>
              <a:rPr sz="2750" spc="25" dirty="0">
                <a:latin typeface="Arial"/>
                <a:cs typeface="Arial"/>
              </a:rPr>
              <a:t>of </a:t>
            </a:r>
            <a:r>
              <a:rPr sz="2750" spc="30" dirty="0">
                <a:latin typeface="Arial"/>
                <a:cs typeface="Arial"/>
              </a:rPr>
              <a:t>women </a:t>
            </a:r>
            <a:r>
              <a:rPr sz="2750" spc="20" dirty="0">
                <a:latin typeface="Arial"/>
                <a:cs typeface="Arial"/>
              </a:rPr>
              <a:t>with symptoms/signs </a:t>
            </a:r>
            <a:r>
              <a:rPr sz="2750" spc="25" dirty="0">
                <a:latin typeface="Arial"/>
                <a:cs typeface="Arial"/>
              </a:rPr>
              <a:t>of </a:t>
            </a:r>
            <a:r>
              <a:rPr sz="2750" spc="15" dirty="0">
                <a:latin typeface="Arial"/>
                <a:cs typeface="Arial"/>
              </a:rPr>
              <a:t>ischemia referred </a:t>
            </a:r>
            <a:r>
              <a:rPr sz="2750" spc="-5" dirty="0">
                <a:latin typeface="Arial"/>
                <a:cs typeface="Arial"/>
              </a:rPr>
              <a:t>to  </a:t>
            </a:r>
            <a:r>
              <a:rPr sz="2750" spc="20" dirty="0">
                <a:latin typeface="Arial"/>
                <a:cs typeface="Arial"/>
              </a:rPr>
              <a:t>coronary </a:t>
            </a:r>
            <a:r>
              <a:rPr sz="2750" spc="25" dirty="0">
                <a:latin typeface="Arial"/>
                <a:cs typeface="Arial"/>
              </a:rPr>
              <a:t>angiography </a:t>
            </a:r>
            <a:r>
              <a:rPr sz="2750" spc="15" dirty="0">
                <a:latin typeface="Arial"/>
                <a:cs typeface="Arial"/>
              </a:rPr>
              <a:t>have </a:t>
            </a:r>
            <a:r>
              <a:rPr sz="2750" spc="25" dirty="0">
                <a:latin typeface="Arial"/>
                <a:cs typeface="Arial"/>
              </a:rPr>
              <a:t>no </a:t>
            </a:r>
            <a:r>
              <a:rPr sz="2750" spc="15" dirty="0">
                <a:latin typeface="Arial"/>
                <a:cs typeface="Arial"/>
              </a:rPr>
              <a:t>obstructive </a:t>
            </a:r>
            <a:r>
              <a:rPr sz="2750" spc="30" dirty="0">
                <a:latin typeface="Arial"/>
                <a:cs typeface="Arial"/>
              </a:rPr>
              <a:t>CAD (INOCA), </a:t>
            </a:r>
            <a:r>
              <a:rPr sz="2750" spc="20" dirty="0">
                <a:latin typeface="Arial"/>
                <a:cs typeface="Arial"/>
              </a:rPr>
              <a:t>elevated  major adverse cardiac </a:t>
            </a:r>
            <a:r>
              <a:rPr sz="2750" spc="15" dirty="0">
                <a:latin typeface="Arial"/>
                <a:cs typeface="Arial"/>
              </a:rPr>
              <a:t>events </a:t>
            </a:r>
            <a:r>
              <a:rPr sz="2750" spc="25" dirty="0">
                <a:latin typeface="Arial"/>
                <a:cs typeface="Arial"/>
              </a:rPr>
              <a:t>(MACE), </a:t>
            </a:r>
            <a:r>
              <a:rPr sz="2750" spc="15" dirty="0">
                <a:latin typeface="Arial"/>
                <a:cs typeface="Arial"/>
              </a:rPr>
              <a:t>poor </a:t>
            </a:r>
            <a:r>
              <a:rPr sz="2750" spc="30" dirty="0">
                <a:latin typeface="Arial"/>
                <a:cs typeface="Arial"/>
              </a:rPr>
              <a:t>QoL and </a:t>
            </a:r>
            <a:r>
              <a:rPr sz="2750" spc="25" dirty="0">
                <a:latin typeface="Arial"/>
                <a:cs typeface="Arial"/>
              </a:rPr>
              <a:t>increased  </a:t>
            </a:r>
            <a:r>
              <a:rPr sz="2750" spc="20" dirty="0">
                <a:latin typeface="Arial"/>
                <a:cs typeface="Arial"/>
              </a:rPr>
              <a:t>healthcare</a:t>
            </a:r>
            <a:r>
              <a:rPr sz="2750" spc="3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costs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100">
              <a:latin typeface="Arial"/>
              <a:cs typeface="Arial"/>
            </a:endParaRPr>
          </a:p>
          <a:p>
            <a:pPr marL="12700" marR="683260">
              <a:lnSpc>
                <a:spcPts val="3000"/>
              </a:lnSpc>
              <a:spcBef>
                <a:spcPts val="1970"/>
              </a:spcBef>
              <a:buChar char="•"/>
              <a:tabLst>
                <a:tab pos="232410" algn="l"/>
              </a:tabLst>
            </a:pPr>
            <a:r>
              <a:rPr sz="2750" spc="25" dirty="0">
                <a:latin typeface="Arial"/>
                <a:cs typeface="Arial"/>
              </a:rPr>
              <a:t>Guidelines </a:t>
            </a:r>
            <a:r>
              <a:rPr sz="2750" spc="10" dirty="0">
                <a:latin typeface="Arial"/>
                <a:cs typeface="Arial"/>
              </a:rPr>
              <a:t>focus </a:t>
            </a:r>
            <a:r>
              <a:rPr sz="2750" spc="25" dirty="0">
                <a:latin typeface="Arial"/>
                <a:cs typeface="Arial"/>
              </a:rPr>
              <a:t>on </a:t>
            </a:r>
            <a:r>
              <a:rPr sz="2750" spc="30" dirty="0">
                <a:latin typeface="Arial"/>
                <a:cs typeface="Arial"/>
              </a:rPr>
              <a:t>symptom </a:t>
            </a:r>
            <a:r>
              <a:rPr sz="2750" spc="25" dirty="0">
                <a:latin typeface="Arial"/>
                <a:cs typeface="Arial"/>
              </a:rPr>
              <a:t>management </a:t>
            </a:r>
            <a:r>
              <a:rPr sz="2750" spc="10" dirty="0">
                <a:latin typeface="Arial"/>
                <a:cs typeface="Arial"/>
              </a:rPr>
              <a:t>- </a:t>
            </a:r>
            <a:r>
              <a:rPr sz="2750" spc="15" dirty="0">
                <a:latin typeface="Arial"/>
                <a:cs typeface="Arial"/>
              </a:rPr>
              <a:t>clinical practice  </a:t>
            </a:r>
            <a:r>
              <a:rPr sz="2750" spc="25" dirty="0">
                <a:latin typeface="Arial"/>
                <a:cs typeface="Arial"/>
              </a:rPr>
              <a:t>advocates </a:t>
            </a:r>
            <a:r>
              <a:rPr sz="2750" spc="5" dirty="0">
                <a:latin typeface="Arial"/>
                <a:cs typeface="Arial"/>
              </a:rPr>
              <a:t>risk </a:t>
            </a:r>
            <a:r>
              <a:rPr sz="2750" spc="15" dirty="0">
                <a:latin typeface="Arial"/>
                <a:cs typeface="Arial"/>
              </a:rPr>
              <a:t>factor </a:t>
            </a:r>
            <a:r>
              <a:rPr sz="2750" spc="30" dirty="0">
                <a:latin typeface="Arial"/>
                <a:cs typeface="Arial"/>
              </a:rPr>
              <a:t>management and</a:t>
            </a:r>
            <a:r>
              <a:rPr sz="2750" spc="50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reassurance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100">
              <a:latin typeface="Arial"/>
              <a:cs typeface="Arial"/>
            </a:endParaRPr>
          </a:p>
          <a:p>
            <a:pPr marL="12700" marR="41910">
              <a:lnSpc>
                <a:spcPts val="3000"/>
              </a:lnSpc>
              <a:spcBef>
                <a:spcPts val="1930"/>
              </a:spcBef>
              <a:buChar char="•"/>
              <a:tabLst>
                <a:tab pos="231775" algn="l"/>
              </a:tabLst>
            </a:pPr>
            <a:r>
              <a:rPr sz="2750" spc="25" dirty="0">
                <a:latin typeface="Arial"/>
                <a:cs typeface="Arial"/>
              </a:rPr>
              <a:t>Pilot </a:t>
            </a:r>
            <a:r>
              <a:rPr sz="2750" spc="20" dirty="0">
                <a:latin typeface="Arial"/>
                <a:cs typeface="Arial"/>
              </a:rPr>
              <a:t>studies </a:t>
            </a:r>
            <a:r>
              <a:rPr sz="2750" spc="30" dirty="0">
                <a:latin typeface="Arial"/>
                <a:cs typeface="Arial"/>
              </a:rPr>
              <a:t>suggest </a:t>
            </a:r>
            <a:r>
              <a:rPr sz="2750" spc="20" dirty="0">
                <a:latin typeface="Arial"/>
                <a:cs typeface="Arial"/>
              </a:rPr>
              <a:t>benefit with intensive </a:t>
            </a:r>
            <a:r>
              <a:rPr sz="2750" spc="30" dirty="0">
                <a:latin typeface="Arial"/>
                <a:cs typeface="Arial"/>
              </a:rPr>
              <a:t>medical therapy</a:t>
            </a:r>
            <a:r>
              <a:rPr sz="2750" spc="-155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(IMT)  </a:t>
            </a:r>
            <a:r>
              <a:rPr sz="2750" spc="20" dirty="0">
                <a:latin typeface="Arial"/>
                <a:cs typeface="Arial"/>
              </a:rPr>
              <a:t>high-intensity </a:t>
            </a:r>
            <a:r>
              <a:rPr sz="2750" spc="10" dirty="0">
                <a:latin typeface="Arial"/>
                <a:cs typeface="Arial"/>
              </a:rPr>
              <a:t>statin, </a:t>
            </a:r>
            <a:r>
              <a:rPr sz="2750" spc="15" dirty="0">
                <a:latin typeface="Arial"/>
                <a:cs typeface="Arial"/>
              </a:rPr>
              <a:t>maximally </a:t>
            </a:r>
            <a:r>
              <a:rPr sz="2750" spc="20" dirty="0">
                <a:latin typeface="Arial"/>
                <a:cs typeface="Arial"/>
              </a:rPr>
              <a:t>tolerated ACEIs </a:t>
            </a:r>
            <a:r>
              <a:rPr sz="2750" spc="25" dirty="0">
                <a:latin typeface="Arial"/>
                <a:cs typeface="Arial"/>
              </a:rPr>
              <a:t>or</a:t>
            </a:r>
            <a:r>
              <a:rPr sz="2750" spc="-245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ARBs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01075" y="295275"/>
            <a:ext cx="33909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05" y="497268"/>
            <a:ext cx="11633835" cy="543369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spc="-5" dirty="0">
                <a:latin typeface="Arial"/>
                <a:cs typeface="Arial"/>
              </a:rPr>
              <a:t>HYPOTHESIS: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330"/>
              </a:lnSpc>
              <a:spcBef>
                <a:spcPts val="1185"/>
              </a:spcBef>
            </a:pPr>
            <a:r>
              <a:rPr sz="2400" spc="10" dirty="0">
                <a:latin typeface="Arial"/>
                <a:cs typeface="Arial"/>
              </a:rPr>
              <a:t>IMT </a:t>
            </a:r>
            <a:r>
              <a:rPr sz="2400" spc="-5" dirty="0">
                <a:latin typeface="Arial"/>
                <a:cs typeface="Arial"/>
              </a:rPr>
              <a:t>reduces </a:t>
            </a:r>
            <a:r>
              <a:rPr sz="2400" dirty="0">
                <a:latin typeface="Arial"/>
                <a:cs typeface="Arial"/>
              </a:rPr>
              <a:t>primary </a:t>
            </a:r>
            <a:r>
              <a:rPr sz="2400" spc="-5" dirty="0">
                <a:latin typeface="Arial"/>
                <a:cs typeface="Arial"/>
              </a:rPr>
              <a:t>outcome </a:t>
            </a:r>
            <a:r>
              <a:rPr sz="2400" dirty="0">
                <a:latin typeface="Arial"/>
                <a:cs typeface="Arial"/>
              </a:rPr>
              <a:t>first </a:t>
            </a:r>
            <a:r>
              <a:rPr sz="2400" spc="-10" dirty="0">
                <a:latin typeface="Arial"/>
                <a:cs typeface="Arial"/>
              </a:rPr>
              <a:t>occurrence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MACE </a:t>
            </a:r>
            <a:r>
              <a:rPr sz="2400" spc="5" dirty="0">
                <a:latin typeface="Arial"/>
                <a:cs typeface="Arial"/>
              </a:rPr>
              <a:t>(all </a:t>
            </a:r>
            <a:r>
              <a:rPr sz="2400" spc="-10" dirty="0">
                <a:latin typeface="Arial"/>
                <a:cs typeface="Arial"/>
              </a:rPr>
              <a:t>cause </a:t>
            </a:r>
            <a:r>
              <a:rPr sz="2400" spc="-5" dirty="0">
                <a:latin typeface="Arial"/>
                <a:cs typeface="Arial"/>
              </a:rPr>
              <a:t>death, </a:t>
            </a:r>
            <a:r>
              <a:rPr sz="2400" spc="-20" dirty="0">
                <a:latin typeface="Arial"/>
                <a:cs typeface="Arial"/>
              </a:rPr>
              <a:t>MI, </a:t>
            </a:r>
            <a:r>
              <a:rPr sz="2400" spc="-10" dirty="0">
                <a:latin typeface="Arial"/>
                <a:cs typeface="Arial"/>
              </a:rPr>
              <a:t>stroke </a:t>
            </a:r>
            <a:r>
              <a:rPr sz="2400" spc="5" dirty="0">
                <a:latin typeface="Arial"/>
                <a:cs typeface="Arial"/>
              </a:rPr>
              <a:t>or  </a:t>
            </a:r>
            <a:r>
              <a:rPr sz="2400" spc="-5" dirty="0">
                <a:latin typeface="Arial"/>
                <a:cs typeface="Arial"/>
              </a:rPr>
              <a:t>hospitalization </a:t>
            </a:r>
            <a:r>
              <a:rPr sz="2400" spc="5" dirty="0">
                <a:latin typeface="Arial"/>
                <a:cs typeface="Arial"/>
              </a:rPr>
              <a:t>for worsening angina or </a:t>
            </a:r>
            <a:r>
              <a:rPr sz="2400" spc="-20" dirty="0">
                <a:latin typeface="Arial"/>
                <a:cs typeface="Arial"/>
              </a:rPr>
              <a:t>HF) </a:t>
            </a:r>
            <a:r>
              <a:rPr sz="2400" spc="5" dirty="0">
                <a:latin typeface="Arial"/>
                <a:cs typeface="Arial"/>
              </a:rPr>
              <a:t>by </a:t>
            </a:r>
            <a:r>
              <a:rPr sz="2400" spc="-20" dirty="0">
                <a:latin typeface="Arial"/>
                <a:cs typeface="Arial"/>
              </a:rPr>
              <a:t>20% </a:t>
            </a:r>
            <a:r>
              <a:rPr sz="2400" dirty="0">
                <a:latin typeface="Arial"/>
                <a:cs typeface="Arial"/>
              </a:rPr>
              <a:t>vs. UC </a:t>
            </a:r>
            <a:r>
              <a:rPr sz="2400" spc="5" dirty="0">
                <a:latin typeface="Arial"/>
                <a:cs typeface="Arial"/>
              </a:rPr>
              <a:t>at </a:t>
            </a:r>
            <a:r>
              <a:rPr sz="2400" dirty="0">
                <a:latin typeface="Arial"/>
                <a:cs typeface="Arial"/>
              </a:rPr>
              <a:t>5 yr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follow-up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METHODS</a:t>
            </a:r>
            <a:endParaRPr sz="2400">
              <a:latin typeface="Arial"/>
              <a:cs typeface="Arial"/>
            </a:endParaRPr>
          </a:p>
          <a:p>
            <a:pPr marL="201930" indent="-189865">
              <a:lnSpc>
                <a:spcPct val="100000"/>
              </a:lnSpc>
              <a:spcBef>
                <a:spcPts val="950"/>
              </a:spcBef>
              <a:buChar char="•"/>
              <a:tabLst>
                <a:tab pos="202565" algn="l"/>
              </a:tabLst>
            </a:pPr>
            <a:r>
              <a:rPr sz="2400" spc="-15" dirty="0">
                <a:latin typeface="Arial"/>
                <a:cs typeface="Arial"/>
              </a:rPr>
              <a:t>Multicenter, </a:t>
            </a:r>
            <a:r>
              <a:rPr sz="2400" spc="-10" dirty="0">
                <a:latin typeface="Arial"/>
                <a:cs typeface="Arial"/>
              </a:rPr>
              <a:t>prospective, </a:t>
            </a:r>
            <a:r>
              <a:rPr sz="2400" dirty="0">
                <a:latin typeface="Arial"/>
                <a:cs typeface="Arial"/>
              </a:rPr>
              <a:t>randomized, blinded </a:t>
            </a:r>
            <a:r>
              <a:rPr sz="2400" spc="-5" dirty="0">
                <a:latin typeface="Arial"/>
                <a:cs typeface="Arial"/>
              </a:rPr>
              <a:t>outcome </a:t>
            </a:r>
            <a:r>
              <a:rPr sz="2400" spc="5" dirty="0">
                <a:latin typeface="Arial"/>
                <a:cs typeface="Arial"/>
              </a:rPr>
              <a:t>evaluation </a:t>
            </a:r>
            <a:r>
              <a:rPr sz="2400" dirty="0">
                <a:latin typeface="Arial"/>
                <a:cs typeface="Arial"/>
              </a:rPr>
              <a:t>(PROBE)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design</a:t>
            </a:r>
            <a:endParaRPr sz="2400">
              <a:latin typeface="Arial"/>
              <a:cs typeface="Arial"/>
            </a:endParaRPr>
          </a:p>
          <a:p>
            <a:pPr marL="12700" marR="950594">
              <a:lnSpc>
                <a:spcPts val="2630"/>
              </a:lnSpc>
              <a:spcBef>
                <a:spcPts val="1170"/>
              </a:spcBef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Pragmatic </a:t>
            </a:r>
            <a:r>
              <a:rPr sz="2400" spc="-5" dirty="0">
                <a:latin typeface="Arial"/>
                <a:cs typeface="Arial"/>
              </a:rPr>
              <a:t>strategy </a:t>
            </a:r>
            <a:r>
              <a:rPr sz="2400" spc="5" dirty="0">
                <a:latin typeface="Arial"/>
                <a:cs typeface="Arial"/>
              </a:rPr>
              <a:t>trial of </a:t>
            </a:r>
            <a:r>
              <a:rPr sz="2400" spc="10" dirty="0">
                <a:latin typeface="Arial"/>
                <a:cs typeface="Arial"/>
              </a:rPr>
              <a:t>IMT </a:t>
            </a:r>
            <a:r>
              <a:rPr sz="2400" dirty="0">
                <a:latin typeface="Arial"/>
                <a:cs typeface="Arial"/>
              </a:rPr>
              <a:t>vs </a:t>
            </a:r>
            <a:r>
              <a:rPr sz="2400" spc="5" dirty="0">
                <a:latin typeface="Arial"/>
                <a:cs typeface="Arial"/>
              </a:rPr>
              <a:t>usual </a:t>
            </a:r>
            <a:r>
              <a:rPr sz="2400" spc="-10" dirty="0">
                <a:latin typeface="Arial"/>
                <a:cs typeface="Arial"/>
              </a:rPr>
              <a:t>care </a:t>
            </a:r>
            <a:r>
              <a:rPr sz="2400" dirty="0">
                <a:latin typeface="Arial"/>
                <a:cs typeface="Arial"/>
              </a:rPr>
              <a:t>(UC) in symptomatic </a:t>
            </a:r>
            <a:r>
              <a:rPr sz="2400" spc="-10" dirty="0">
                <a:latin typeface="Arial"/>
                <a:cs typeface="Arial"/>
              </a:rPr>
              <a:t>women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  suspected INOCA </a:t>
            </a:r>
            <a:r>
              <a:rPr sz="2400" dirty="0">
                <a:latin typeface="Arial"/>
                <a:cs typeface="Arial"/>
              </a:rPr>
              <a:t>(NCT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03417388)</a:t>
            </a:r>
            <a:endParaRPr sz="2400">
              <a:latin typeface="Arial"/>
              <a:cs typeface="Arial"/>
            </a:endParaRPr>
          </a:p>
          <a:p>
            <a:pPr marL="12700" marR="46355">
              <a:lnSpc>
                <a:spcPct val="90000"/>
              </a:lnSpc>
              <a:spcBef>
                <a:spcPts val="1789"/>
              </a:spcBef>
              <a:buChar char="•"/>
              <a:tabLst>
                <a:tab pos="202565" algn="l"/>
              </a:tabLst>
            </a:pPr>
            <a:r>
              <a:rPr sz="2400" spc="-5" dirty="0">
                <a:latin typeface="Arial"/>
                <a:cs typeface="Arial"/>
              </a:rPr>
              <a:t>Secondary </a:t>
            </a:r>
            <a:r>
              <a:rPr sz="2400" dirty="0">
                <a:latin typeface="Arial"/>
                <a:cs typeface="Arial"/>
              </a:rPr>
              <a:t>outcomes include </a:t>
            </a:r>
            <a:r>
              <a:rPr sz="2400" spc="5" dirty="0">
                <a:latin typeface="Arial"/>
                <a:cs typeface="Arial"/>
              </a:rPr>
              <a:t>QoL, time to </a:t>
            </a:r>
            <a:r>
              <a:rPr sz="2400" dirty="0">
                <a:latin typeface="Arial"/>
                <a:cs typeface="Arial"/>
              </a:rPr>
              <a:t>return </a:t>
            </a:r>
            <a:r>
              <a:rPr sz="2400" spc="5" dirty="0">
                <a:latin typeface="Arial"/>
                <a:cs typeface="Arial"/>
              </a:rPr>
              <a:t>to work, </a:t>
            </a:r>
            <a:r>
              <a:rPr sz="2400" spc="-10" dirty="0">
                <a:latin typeface="Arial"/>
                <a:cs typeface="Arial"/>
              </a:rPr>
              <a:t>healthcare </a:t>
            </a:r>
            <a:r>
              <a:rPr sz="2400" dirty="0">
                <a:latin typeface="Arial"/>
                <a:cs typeface="Arial"/>
              </a:rPr>
              <a:t>utilization,  </a:t>
            </a:r>
            <a:r>
              <a:rPr sz="2400" spc="-10" dirty="0">
                <a:latin typeface="Arial"/>
                <a:cs typeface="Arial"/>
              </a:rPr>
              <a:t>angina, </a:t>
            </a:r>
            <a:r>
              <a:rPr sz="2400" spc="-5" dirty="0">
                <a:latin typeface="Arial"/>
                <a:cs typeface="Arial"/>
              </a:rPr>
              <a:t>CV </a:t>
            </a:r>
            <a:r>
              <a:rPr sz="2400" spc="5" dirty="0">
                <a:latin typeface="Arial"/>
                <a:cs typeface="Arial"/>
              </a:rPr>
              <a:t>death, total </a:t>
            </a:r>
            <a:r>
              <a:rPr sz="2400" spc="-5" dirty="0">
                <a:latin typeface="Arial"/>
                <a:cs typeface="Arial"/>
              </a:rPr>
              <a:t>events, </a:t>
            </a:r>
            <a:r>
              <a:rPr sz="2400" spc="-10" dirty="0">
                <a:latin typeface="Arial"/>
                <a:cs typeface="Arial"/>
              </a:rPr>
              <a:t>individual </a:t>
            </a:r>
            <a:r>
              <a:rPr sz="2400" dirty="0">
                <a:latin typeface="Arial"/>
                <a:cs typeface="Arial"/>
              </a:rPr>
              <a:t>primary </a:t>
            </a:r>
            <a:r>
              <a:rPr sz="2400" spc="-5" dirty="0">
                <a:latin typeface="Arial"/>
                <a:cs typeface="Arial"/>
              </a:rPr>
              <a:t>outcome </a:t>
            </a:r>
            <a:r>
              <a:rPr sz="2400" spc="-10" dirty="0">
                <a:latin typeface="Arial"/>
                <a:cs typeface="Arial"/>
              </a:rPr>
              <a:t>components </a:t>
            </a:r>
            <a:r>
              <a:rPr sz="2400" spc="5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WIN </a:t>
            </a:r>
            <a:r>
              <a:rPr sz="2400" spc="5" dirty="0">
                <a:latin typeface="Arial"/>
                <a:cs typeface="Arial"/>
              </a:rPr>
              <a:t>ratio  </a:t>
            </a:r>
            <a:r>
              <a:rPr sz="2400" dirty="0">
                <a:latin typeface="Arial"/>
                <a:cs typeface="Arial"/>
              </a:rPr>
              <a:t>over 5 </a:t>
            </a:r>
            <a:r>
              <a:rPr sz="2400" spc="5" dirty="0">
                <a:latin typeface="Arial"/>
                <a:cs typeface="Arial"/>
              </a:rPr>
              <a:t>yrs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F/U</a:t>
            </a:r>
            <a:endParaRPr sz="2400">
              <a:latin typeface="Arial"/>
              <a:cs typeface="Arial"/>
            </a:endParaRPr>
          </a:p>
          <a:p>
            <a:pPr marL="203200" indent="-190500">
              <a:lnSpc>
                <a:spcPts val="2755"/>
              </a:lnSpc>
              <a:spcBef>
                <a:spcPts val="875"/>
              </a:spcBef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Web-based </a:t>
            </a:r>
            <a:r>
              <a:rPr sz="2400" spc="5" dirty="0">
                <a:latin typeface="Arial"/>
                <a:cs typeface="Arial"/>
              </a:rPr>
              <a:t>data </a:t>
            </a:r>
            <a:r>
              <a:rPr sz="2400" spc="-5" dirty="0">
                <a:latin typeface="Arial"/>
                <a:cs typeface="Arial"/>
              </a:rPr>
              <a:t>capture, </a:t>
            </a:r>
            <a:r>
              <a:rPr sz="2400" dirty="0">
                <a:latin typeface="Arial"/>
                <a:cs typeface="Arial"/>
              </a:rPr>
              <a:t>e-consents, single </a:t>
            </a:r>
            <a:r>
              <a:rPr sz="2400" spc="-5" dirty="0">
                <a:latin typeface="Arial"/>
                <a:cs typeface="Arial"/>
              </a:rPr>
              <a:t>IRB </a:t>
            </a:r>
            <a:r>
              <a:rPr sz="2400" spc="-15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centralized </a:t>
            </a:r>
            <a:r>
              <a:rPr sz="2400" dirty="0">
                <a:latin typeface="Arial"/>
                <a:cs typeface="Arial"/>
              </a:rPr>
              <a:t>pharmacy </a:t>
            </a:r>
            <a:r>
              <a:rPr sz="2400" spc="5" dirty="0">
                <a:latin typeface="Arial"/>
                <a:cs typeface="Arial"/>
              </a:rPr>
              <a:t>used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reduce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burden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96325" y="133350"/>
            <a:ext cx="33909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325" y="85725"/>
            <a:ext cx="6724650" cy="1019175"/>
          </a:xfrm>
          <a:prstGeom prst="rect">
            <a:avLst/>
          </a:prstGeom>
          <a:solidFill>
            <a:srgbClr val="EAF0F4"/>
          </a:solidFill>
          <a:ln w="19050">
            <a:solidFill>
              <a:srgbClr val="AEAFB1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92075" marR="92710" algn="just">
              <a:lnSpc>
                <a:spcPct val="102600"/>
              </a:lnSpc>
              <a:spcBef>
                <a:spcPts val="540"/>
              </a:spcBef>
            </a:pPr>
            <a:r>
              <a:rPr sz="1800" b="0" spc="10" dirty="0">
                <a:latin typeface="Arial"/>
                <a:cs typeface="Arial"/>
              </a:rPr>
              <a:t>Clinically</a:t>
            </a:r>
            <a:r>
              <a:rPr sz="1800" b="0" spc="-114" dirty="0">
                <a:latin typeface="Arial"/>
                <a:cs typeface="Arial"/>
              </a:rPr>
              <a:t> </a:t>
            </a:r>
            <a:r>
              <a:rPr sz="1800" b="0" spc="5" dirty="0">
                <a:latin typeface="Arial"/>
                <a:cs typeface="Arial"/>
              </a:rPr>
              <a:t>stable</a:t>
            </a:r>
            <a:r>
              <a:rPr sz="1800" b="0" spc="-10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women</a:t>
            </a:r>
            <a:r>
              <a:rPr sz="1800" b="0" spc="-65" dirty="0">
                <a:latin typeface="Arial"/>
                <a:cs typeface="Arial"/>
              </a:rPr>
              <a:t> </a:t>
            </a:r>
            <a:r>
              <a:rPr sz="1800" b="0" spc="25" dirty="0">
                <a:latin typeface="Arial"/>
                <a:cs typeface="Arial"/>
              </a:rPr>
              <a:t>with</a:t>
            </a:r>
            <a:r>
              <a:rPr sz="1800" b="0" spc="-145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angina</a:t>
            </a:r>
            <a:r>
              <a:rPr sz="1800" b="0" spc="-30" baseline="23148" dirty="0">
                <a:latin typeface="Arial"/>
                <a:cs typeface="Arial"/>
              </a:rPr>
              <a:t>1</a:t>
            </a:r>
            <a:r>
              <a:rPr sz="1800" b="0" spc="82" baseline="23148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and</a:t>
            </a:r>
            <a:r>
              <a:rPr sz="1800" b="0" spc="-85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no</a:t>
            </a:r>
            <a:r>
              <a:rPr sz="1800" b="0" spc="-65" dirty="0">
                <a:latin typeface="Arial"/>
                <a:cs typeface="Arial"/>
              </a:rPr>
              <a:t> </a:t>
            </a:r>
            <a:r>
              <a:rPr sz="1800" b="0" spc="5" dirty="0">
                <a:latin typeface="Arial"/>
                <a:cs typeface="Arial"/>
              </a:rPr>
              <a:t>obstructive</a:t>
            </a:r>
            <a:r>
              <a:rPr sz="1800" b="0" spc="-100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coronary  </a:t>
            </a:r>
            <a:r>
              <a:rPr sz="1800" b="0" spc="-10" dirty="0">
                <a:latin typeface="Arial"/>
                <a:cs typeface="Arial"/>
              </a:rPr>
              <a:t>artery</a:t>
            </a:r>
            <a:r>
              <a:rPr sz="1800" b="0" spc="-120" dirty="0">
                <a:latin typeface="Arial"/>
                <a:cs typeface="Arial"/>
              </a:rPr>
              <a:t> </a:t>
            </a:r>
            <a:r>
              <a:rPr sz="1800" b="0" spc="-15" dirty="0">
                <a:latin typeface="Arial"/>
                <a:cs typeface="Arial"/>
              </a:rPr>
              <a:t>disease</a:t>
            </a:r>
            <a:r>
              <a:rPr sz="1800" b="0" spc="-22" baseline="23148" dirty="0">
                <a:latin typeface="Arial"/>
                <a:cs typeface="Arial"/>
              </a:rPr>
              <a:t>2</a:t>
            </a:r>
            <a:r>
              <a:rPr sz="1800" b="0" spc="75" baseline="23148" dirty="0">
                <a:latin typeface="Arial"/>
                <a:cs typeface="Arial"/>
              </a:rPr>
              <a:t> </a:t>
            </a:r>
            <a:r>
              <a:rPr sz="1800" b="0" spc="-60" dirty="0">
                <a:latin typeface="Arial"/>
                <a:cs typeface="Arial"/>
              </a:rPr>
              <a:t>by</a:t>
            </a:r>
            <a:r>
              <a:rPr sz="1800" b="0" spc="-114" dirty="0">
                <a:latin typeface="Arial"/>
                <a:cs typeface="Arial"/>
              </a:rPr>
              <a:t> </a:t>
            </a:r>
            <a:r>
              <a:rPr sz="1800" b="0" spc="-25" dirty="0">
                <a:latin typeface="Arial"/>
                <a:cs typeface="Arial"/>
              </a:rPr>
              <a:t>invasive</a:t>
            </a:r>
            <a:r>
              <a:rPr sz="1800" b="0" spc="-17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coronary</a:t>
            </a:r>
            <a:r>
              <a:rPr sz="1800" b="0" spc="-120" dirty="0">
                <a:latin typeface="Arial"/>
                <a:cs typeface="Arial"/>
              </a:rPr>
              <a:t> </a:t>
            </a:r>
            <a:r>
              <a:rPr sz="1800" b="0" spc="-35" dirty="0">
                <a:latin typeface="Arial"/>
                <a:cs typeface="Arial"/>
              </a:rPr>
              <a:t>angiography</a:t>
            </a:r>
            <a:r>
              <a:rPr sz="1800" b="0" spc="-114" dirty="0">
                <a:latin typeface="Arial"/>
                <a:cs typeface="Arial"/>
              </a:rPr>
              <a:t> </a:t>
            </a:r>
            <a:r>
              <a:rPr sz="1800" b="0" spc="-65" dirty="0">
                <a:latin typeface="Arial"/>
                <a:cs typeface="Arial"/>
              </a:rPr>
              <a:t>(INV)</a:t>
            </a:r>
            <a:r>
              <a:rPr sz="1800" b="0" spc="-130" dirty="0">
                <a:latin typeface="Arial"/>
                <a:cs typeface="Arial"/>
              </a:rPr>
              <a:t> </a:t>
            </a:r>
            <a:r>
              <a:rPr sz="1800" b="0" spc="-15" dirty="0">
                <a:latin typeface="Arial"/>
                <a:cs typeface="Arial"/>
              </a:rPr>
              <a:t>or</a:t>
            </a:r>
            <a:r>
              <a:rPr sz="1800" b="0" spc="-50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coronary  </a:t>
            </a:r>
            <a:r>
              <a:rPr sz="1800" b="0" dirty="0">
                <a:latin typeface="Arial"/>
                <a:cs typeface="Arial"/>
              </a:rPr>
              <a:t>tomographic </a:t>
            </a:r>
            <a:r>
              <a:rPr sz="1800" b="0" spc="-40" dirty="0">
                <a:latin typeface="Arial"/>
                <a:cs typeface="Arial"/>
              </a:rPr>
              <a:t>angiography</a:t>
            </a:r>
            <a:r>
              <a:rPr sz="1800" b="0" spc="-225" dirty="0">
                <a:latin typeface="Arial"/>
                <a:cs typeface="Arial"/>
              </a:rPr>
              <a:t> </a:t>
            </a:r>
            <a:r>
              <a:rPr sz="1800" b="0" spc="-120" dirty="0">
                <a:latin typeface="Arial"/>
                <a:cs typeface="Arial"/>
              </a:rPr>
              <a:t>(CCTA)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6475" y="2752725"/>
            <a:ext cx="3152775" cy="971550"/>
          </a:xfrm>
          <a:prstGeom prst="rect">
            <a:avLst/>
          </a:prstGeom>
          <a:solidFill>
            <a:srgbClr val="EAF0F4"/>
          </a:solidFill>
          <a:ln w="19050">
            <a:solidFill>
              <a:srgbClr val="AEAFB1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434"/>
              </a:spcBef>
            </a:pPr>
            <a:r>
              <a:rPr sz="1800" b="1" spc="15" dirty="0">
                <a:latin typeface="Dubai"/>
                <a:cs typeface="Dubai"/>
              </a:rPr>
              <a:t>1237 </a:t>
            </a:r>
            <a:r>
              <a:rPr sz="1800" spc="5" dirty="0">
                <a:latin typeface="Calibri"/>
                <a:cs typeface="Calibri"/>
              </a:rPr>
              <a:t>Randomized </a:t>
            </a:r>
            <a:r>
              <a:rPr sz="1800" spc="-55" dirty="0">
                <a:latin typeface="Calibri"/>
                <a:cs typeface="Calibri"/>
              </a:rPr>
              <a:t>to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spc="105" dirty="0">
                <a:latin typeface="Calibri"/>
                <a:cs typeface="Calibri"/>
              </a:rPr>
              <a:t>UC</a:t>
            </a:r>
            <a:r>
              <a:rPr sz="1800" spc="157" baseline="25462" dirty="0">
                <a:latin typeface="Calibri"/>
                <a:cs typeface="Calibri"/>
              </a:rPr>
              <a:t>5</a:t>
            </a:r>
            <a:endParaRPr sz="1800" baseline="25462"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  <a:spcBef>
                <a:spcPts val="90"/>
              </a:spcBef>
            </a:pPr>
            <a:r>
              <a:rPr sz="1800" b="1" spc="-5" dirty="0">
                <a:latin typeface="Dubai"/>
                <a:cs typeface="Dubai"/>
              </a:rPr>
              <a:t>678</a:t>
            </a:r>
            <a:r>
              <a:rPr sz="1800" b="1" spc="-15" dirty="0">
                <a:latin typeface="Dubai"/>
                <a:cs typeface="Dubai"/>
              </a:rPr>
              <a:t> </a:t>
            </a:r>
            <a:r>
              <a:rPr sz="1800" spc="10" dirty="0">
                <a:latin typeface="Calibri"/>
                <a:cs typeface="Calibri"/>
              </a:rPr>
              <a:t>INV</a:t>
            </a:r>
            <a:endParaRPr sz="1800"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  <a:spcBef>
                <a:spcPts val="20"/>
              </a:spcBef>
            </a:pPr>
            <a:r>
              <a:rPr sz="1800" b="1" spc="-5" dirty="0">
                <a:latin typeface="Dubai"/>
                <a:cs typeface="Dubai"/>
              </a:rPr>
              <a:t>559</a:t>
            </a:r>
            <a:r>
              <a:rPr sz="1800" b="1" spc="-15" dirty="0">
                <a:latin typeface="Dubai"/>
                <a:cs typeface="Dubai"/>
              </a:rPr>
              <a:t> </a:t>
            </a:r>
            <a:r>
              <a:rPr sz="1800" spc="85" dirty="0">
                <a:latin typeface="Calibri"/>
                <a:cs typeface="Calibri"/>
              </a:rPr>
              <a:t>CCTA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1275" y="1295400"/>
            <a:ext cx="1628775" cy="438150"/>
          </a:xfrm>
          <a:prstGeom prst="rect">
            <a:avLst/>
          </a:prstGeom>
          <a:solidFill>
            <a:srgbClr val="EAF0F4"/>
          </a:solidFill>
          <a:ln w="19050">
            <a:solidFill>
              <a:srgbClr val="AEAFB1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489"/>
              </a:spcBef>
            </a:pPr>
            <a:r>
              <a:rPr sz="1800" spc="40" dirty="0">
                <a:latin typeface="Calibri"/>
                <a:cs typeface="Calibri"/>
              </a:rPr>
              <a:t>Exclusions</a:t>
            </a:r>
            <a:r>
              <a:rPr sz="1800" spc="60" baseline="23148" dirty="0">
                <a:latin typeface="Calibri"/>
                <a:cs typeface="Calibri"/>
              </a:rPr>
              <a:t>3</a:t>
            </a:r>
            <a:endParaRPr sz="1800" baseline="23148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0" y="4648200"/>
            <a:ext cx="3143250" cy="514350"/>
          </a:xfrm>
          <a:prstGeom prst="rect">
            <a:avLst/>
          </a:prstGeom>
          <a:solidFill>
            <a:srgbClr val="EAF0F4"/>
          </a:solidFill>
          <a:ln w="19050">
            <a:solidFill>
              <a:srgbClr val="AEAFB1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30"/>
              </a:spcBef>
            </a:pPr>
            <a:r>
              <a:rPr sz="1800" b="1" dirty="0">
                <a:latin typeface="Dubai"/>
                <a:cs typeface="Dubai"/>
              </a:rPr>
              <a:t>57 </a:t>
            </a:r>
            <a:r>
              <a:rPr sz="1800" spc="35" dirty="0">
                <a:latin typeface="Calibri"/>
                <a:cs typeface="Calibri"/>
              </a:rPr>
              <a:t>Lost </a:t>
            </a:r>
            <a:r>
              <a:rPr sz="1800" spc="-20" dirty="0">
                <a:latin typeface="Calibri"/>
                <a:cs typeface="Calibri"/>
              </a:rPr>
              <a:t>to</a:t>
            </a:r>
            <a:r>
              <a:rPr sz="1800" spc="-1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follow-up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4150" y="4638675"/>
            <a:ext cx="3124200" cy="523875"/>
          </a:xfrm>
          <a:prstGeom prst="rect">
            <a:avLst/>
          </a:prstGeom>
          <a:solidFill>
            <a:srgbClr val="EAF0F4"/>
          </a:solidFill>
          <a:ln w="19050">
            <a:solidFill>
              <a:srgbClr val="AEAFB1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65"/>
              </a:spcBef>
            </a:pPr>
            <a:r>
              <a:rPr sz="1800" b="1" dirty="0">
                <a:latin typeface="Dubai"/>
                <a:cs typeface="Dubai"/>
              </a:rPr>
              <a:t>44 </a:t>
            </a:r>
            <a:r>
              <a:rPr sz="1800" spc="35" dirty="0">
                <a:latin typeface="Calibri"/>
                <a:cs typeface="Calibri"/>
              </a:rPr>
              <a:t>Lost </a:t>
            </a:r>
            <a:r>
              <a:rPr sz="1800" spc="-20" dirty="0">
                <a:latin typeface="Calibri"/>
                <a:cs typeface="Calibri"/>
              </a:rPr>
              <a:t>to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follow-up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0" y="3914775"/>
            <a:ext cx="3143250" cy="533400"/>
          </a:xfrm>
          <a:prstGeom prst="rect">
            <a:avLst/>
          </a:prstGeom>
          <a:solidFill>
            <a:srgbClr val="EAF0F4"/>
          </a:solidFill>
          <a:ln w="19050">
            <a:solidFill>
              <a:srgbClr val="AEAFB1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05"/>
              </a:spcBef>
            </a:pPr>
            <a:r>
              <a:rPr sz="1800" spc="5" dirty="0">
                <a:latin typeface="Calibri"/>
                <a:cs typeface="Calibri"/>
              </a:rPr>
              <a:t>Included </a:t>
            </a:r>
            <a:r>
              <a:rPr sz="1800" spc="-4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primary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analysis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4150" y="3924300"/>
            <a:ext cx="3124200" cy="523875"/>
          </a:xfrm>
          <a:prstGeom prst="rect">
            <a:avLst/>
          </a:prstGeom>
          <a:solidFill>
            <a:srgbClr val="EAF0F4"/>
          </a:solidFill>
          <a:ln w="19050">
            <a:solidFill>
              <a:srgbClr val="AEAFB1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65"/>
              </a:spcBef>
            </a:pPr>
            <a:r>
              <a:rPr sz="1800" spc="10" dirty="0">
                <a:latin typeface="Calibri"/>
                <a:cs typeface="Calibri"/>
              </a:rPr>
              <a:t>Included </a:t>
            </a:r>
            <a:r>
              <a:rPr sz="1800" spc="-4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primary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analysis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4150" y="2752725"/>
            <a:ext cx="3124200" cy="962025"/>
          </a:xfrm>
          <a:prstGeom prst="rect">
            <a:avLst/>
          </a:prstGeom>
          <a:solidFill>
            <a:srgbClr val="EAF0F4"/>
          </a:solidFill>
          <a:ln w="19050">
            <a:solidFill>
              <a:srgbClr val="AEAFB1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85"/>
              </a:spcBef>
            </a:pPr>
            <a:r>
              <a:rPr sz="1800" b="1" spc="20" dirty="0">
                <a:latin typeface="Dubai"/>
                <a:cs typeface="Dubai"/>
              </a:rPr>
              <a:t>1239 </a:t>
            </a:r>
            <a:r>
              <a:rPr sz="1800" spc="5" dirty="0">
                <a:latin typeface="Calibri"/>
                <a:cs typeface="Calibri"/>
              </a:rPr>
              <a:t>Randomized </a:t>
            </a:r>
            <a:r>
              <a:rPr sz="1800" spc="-55" dirty="0">
                <a:latin typeface="Calibri"/>
                <a:cs typeface="Calibri"/>
              </a:rPr>
              <a:t>to</a:t>
            </a:r>
            <a:r>
              <a:rPr sz="1800" spc="-18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IMT</a:t>
            </a:r>
            <a:r>
              <a:rPr sz="1800" spc="-60" baseline="23148" dirty="0">
                <a:latin typeface="Calibri"/>
                <a:cs typeface="Calibri"/>
              </a:rPr>
              <a:t>4</a:t>
            </a:r>
            <a:endParaRPr sz="1800" baseline="23148">
              <a:latin typeface="Calibri"/>
              <a:cs typeface="Calibri"/>
            </a:endParaRPr>
          </a:p>
          <a:p>
            <a:pPr marL="549910">
              <a:lnSpc>
                <a:spcPct val="100000"/>
              </a:lnSpc>
              <a:spcBef>
                <a:spcPts val="95"/>
              </a:spcBef>
            </a:pPr>
            <a:r>
              <a:rPr sz="1800" b="1" spc="-5" dirty="0">
                <a:latin typeface="Dubai"/>
                <a:cs typeface="Dubai"/>
              </a:rPr>
              <a:t>675</a:t>
            </a:r>
            <a:r>
              <a:rPr sz="1800" b="1" spc="-20" dirty="0">
                <a:latin typeface="Dubai"/>
                <a:cs typeface="Dubai"/>
              </a:rPr>
              <a:t> </a:t>
            </a:r>
            <a:r>
              <a:rPr sz="1800" spc="10" dirty="0">
                <a:latin typeface="Calibri"/>
                <a:cs typeface="Calibri"/>
              </a:rPr>
              <a:t>INV</a:t>
            </a:r>
            <a:endParaRPr sz="1800">
              <a:latin typeface="Calibri"/>
              <a:cs typeface="Calibri"/>
            </a:endParaRPr>
          </a:p>
          <a:p>
            <a:pPr marL="549910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latin typeface="Dubai"/>
                <a:cs typeface="Dubai"/>
              </a:rPr>
              <a:t>564</a:t>
            </a:r>
            <a:r>
              <a:rPr sz="1800" b="1" spc="-20" dirty="0">
                <a:latin typeface="Dubai"/>
                <a:cs typeface="Dubai"/>
              </a:rPr>
              <a:t> </a:t>
            </a:r>
            <a:r>
              <a:rPr sz="1800" spc="85" dirty="0">
                <a:latin typeface="Calibri"/>
                <a:cs typeface="Calibri"/>
              </a:rPr>
              <a:t>CCTA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67476" y="1109725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269"/>
                </a:lnTo>
              </a:path>
            </a:pathLst>
          </a:custGeom>
          <a:ln w="25400">
            <a:solidFill>
              <a:srgbClr val="AEA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7348" y="1481200"/>
            <a:ext cx="426720" cy="76200"/>
          </a:xfrm>
          <a:custGeom>
            <a:avLst/>
            <a:gdLst/>
            <a:ahLst/>
            <a:cxnLst/>
            <a:rect l="l" t="t" r="r" b="b"/>
            <a:pathLst>
              <a:path w="426720" h="76200">
                <a:moveTo>
                  <a:pt x="350138" y="50795"/>
                </a:moveTo>
                <a:lnTo>
                  <a:pt x="350138" y="76200"/>
                </a:lnTo>
                <a:lnTo>
                  <a:pt x="400938" y="50800"/>
                </a:lnTo>
                <a:lnTo>
                  <a:pt x="350138" y="50795"/>
                </a:lnTo>
                <a:close/>
              </a:path>
              <a:path w="426720" h="76200">
                <a:moveTo>
                  <a:pt x="350138" y="25395"/>
                </a:moveTo>
                <a:lnTo>
                  <a:pt x="350138" y="50795"/>
                </a:lnTo>
                <a:lnTo>
                  <a:pt x="362838" y="50800"/>
                </a:lnTo>
                <a:lnTo>
                  <a:pt x="362838" y="25400"/>
                </a:lnTo>
                <a:lnTo>
                  <a:pt x="350138" y="25395"/>
                </a:lnTo>
                <a:close/>
              </a:path>
              <a:path w="426720" h="76200">
                <a:moveTo>
                  <a:pt x="350138" y="0"/>
                </a:moveTo>
                <a:lnTo>
                  <a:pt x="350138" y="25395"/>
                </a:lnTo>
                <a:lnTo>
                  <a:pt x="362838" y="25400"/>
                </a:lnTo>
                <a:lnTo>
                  <a:pt x="362838" y="50800"/>
                </a:lnTo>
                <a:lnTo>
                  <a:pt x="400947" y="50795"/>
                </a:lnTo>
                <a:lnTo>
                  <a:pt x="426338" y="38100"/>
                </a:lnTo>
                <a:lnTo>
                  <a:pt x="350138" y="0"/>
                </a:lnTo>
                <a:close/>
              </a:path>
              <a:path w="426720" h="76200">
                <a:moveTo>
                  <a:pt x="0" y="25273"/>
                </a:moveTo>
                <a:lnTo>
                  <a:pt x="0" y="50673"/>
                </a:lnTo>
                <a:lnTo>
                  <a:pt x="350138" y="50795"/>
                </a:lnTo>
                <a:lnTo>
                  <a:pt x="350138" y="25395"/>
                </a:lnTo>
                <a:lnTo>
                  <a:pt x="0" y="25273"/>
                </a:lnTo>
                <a:close/>
              </a:path>
            </a:pathLst>
          </a:custGeom>
          <a:solidFill>
            <a:srgbClr val="AEA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1076" y="2367026"/>
            <a:ext cx="571500" cy="391160"/>
          </a:xfrm>
          <a:custGeom>
            <a:avLst/>
            <a:gdLst/>
            <a:ahLst/>
            <a:cxnLst/>
            <a:rect l="l" t="t" r="r" b="b"/>
            <a:pathLst>
              <a:path w="571500" h="391160">
                <a:moveTo>
                  <a:pt x="570991" y="0"/>
                </a:moveTo>
                <a:lnTo>
                  <a:pt x="0" y="390651"/>
                </a:lnTo>
              </a:path>
            </a:pathLst>
          </a:custGeom>
          <a:ln w="25400">
            <a:solidFill>
              <a:srgbClr val="AEA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72376" y="2367026"/>
            <a:ext cx="592455" cy="396875"/>
          </a:xfrm>
          <a:custGeom>
            <a:avLst/>
            <a:gdLst/>
            <a:ahLst/>
            <a:cxnLst/>
            <a:rect l="l" t="t" r="r" b="b"/>
            <a:pathLst>
              <a:path w="592454" h="396875">
                <a:moveTo>
                  <a:pt x="0" y="0"/>
                </a:moveTo>
                <a:lnTo>
                  <a:pt x="591947" y="396494"/>
                </a:lnTo>
              </a:path>
            </a:pathLst>
          </a:custGeom>
          <a:ln w="25400">
            <a:solidFill>
              <a:srgbClr val="AEA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0550" y="1857375"/>
            <a:ext cx="3124200" cy="581025"/>
          </a:xfrm>
          <a:custGeom>
            <a:avLst/>
            <a:gdLst/>
            <a:ahLst/>
            <a:cxnLst/>
            <a:rect l="l" t="t" r="r" b="b"/>
            <a:pathLst>
              <a:path w="3124200" h="581025">
                <a:moveTo>
                  <a:pt x="1562100" y="0"/>
                </a:moveTo>
                <a:lnTo>
                  <a:pt x="1486415" y="334"/>
                </a:lnTo>
                <a:lnTo>
                  <a:pt x="1337918" y="2968"/>
                </a:lnTo>
                <a:lnTo>
                  <a:pt x="1193793" y="8120"/>
                </a:lnTo>
                <a:lnTo>
                  <a:pt x="1054695" y="15667"/>
                </a:lnTo>
                <a:lnTo>
                  <a:pt x="921280" y="25487"/>
                </a:lnTo>
                <a:lnTo>
                  <a:pt x="856908" y="31212"/>
                </a:lnTo>
                <a:lnTo>
                  <a:pt x="794201" y="37460"/>
                </a:lnTo>
                <a:lnTo>
                  <a:pt x="733243" y="44216"/>
                </a:lnTo>
                <a:lnTo>
                  <a:pt x="674114" y="51463"/>
                </a:lnTo>
                <a:lnTo>
                  <a:pt x="616897" y="59188"/>
                </a:lnTo>
                <a:lnTo>
                  <a:pt x="561673" y="67375"/>
                </a:lnTo>
                <a:lnTo>
                  <a:pt x="508524" y="76009"/>
                </a:lnTo>
                <a:lnTo>
                  <a:pt x="457533" y="85074"/>
                </a:lnTo>
                <a:lnTo>
                  <a:pt x="408780" y="94555"/>
                </a:lnTo>
                <a:lnTo>
                  <a:pt x="362348" y="104437"/>
                </a:lnTo>
                <a:lnTo>
                  <a:pt x="318319" y="114705"/>
                </a:lnTo>
                <a:lnTo>
                  <a:pt x="276774" y="125344"/>
                </a:lnTo>
                <a:lnTo>
                  <a:pt x="237795" y="136338"/>
                </a:lnTo>
                <a:lnTo>
                  <a:pt x="167863" y="159332"/>
                </a:lnTo>
                <a:lnTo>
                  <a:pt x="109178" y="183564"/>
                </a:lnTo>
                <a:lnTo>
                  <a:pt x="62394" y="208914"/>
                </a:lnTo>
                <a:lnTo>
                  <a:pt x="28167" y="235259"/>
                </a:lnTo>
                <a:lnTo>
                  <a:pt x="1801" y="276377"/>
                </a:lnTo>
                <a:lnTo>
                  <a:pt x="0" y="290449"/>
                </a:lnTo>
                <a:lnTo>
                  <a:pt x="1801" y="304531"/>
                </a:lnTo>
                <a:lnTo>
                  <a:pt x="28167" y="345678"/>
                </a:lnTo>
                <a:lnTo>
                  <a:pt x="62394" y="372039"/>
                </a:lnTo>
                <a:lnTo>
                  <a:pt x="109178" y="397403"/>
                </a:lnTo>
                <a:lnTo>
                  <a:pt x="167863" y="421648"/>
                </a:lnTo>
                <a:lnTo>
                  <a:pt x="237795" y="444651"/>
                </a:lnTo>
                <a:lnTo>
                  <a:pt x="276774" y="455650"/>
                </a:lnTo>
                <a:lnTo>
                  <a:pt x="318319" y="466293"/>
                </a:lnTo>
                <a:lnTo>
                  <a:pt x="362348" y="476565"/>
                </a:lnTo>
                <a:lnTo>
                  <a:pt x="408780" y="486450"/>
                </a:lnTo>
                <a:lnTo>
                  <a:pt x="457533" y="495935"/>
                </a:lnTo>
                <a:lnTo>
                  <a:pt x="508524" y="505002"/>
                </a:lnTo>
                <a:lnTo>
                  <a:pt x="561673" y="513638"/>
                </a:lnTo>
                <a:lnTo>
                  <a:pt x="616897" y="521827"/>
                </a:lnTo>
                <a:lnTo>
                  <a:pt x="674114" y="529553"/>
                </a:lnTo>
                <a:lnTo>
                  <a:pt x="733243" y="536803"/>
                </a:lnTo>
                <a:lnTo>
                  <a:pt x="794201" y="543559"/>
                </a:lnTo>
                <a:lnTo>
                  <a:pt x="856908" y="549808"/>
                </a:lnTo>
                <a:lnTo>
                  <a:pt x="921280" y="555534"/>
                </a:lnTo>
                <a:lnTo>
                  <a:pt x="987236" y="560722"/>
                </a:lnTo>
                <a:lnTo>
                  <a:pt x="1123575" y="569422"/>
                </a:lnTo>
                <a:lnTo>
                  <a:pt x="1265268" y="575787"/>
                </a:lnTo>
                <a:lnTo>
                  <a:pt x="1411661" y="579695"/>
                </a:lnTo>
                <a:lnTo>
                  <a:pt x="1562100" y="581025"/>
                </a:lnTo>
                <a:lnTo>
                  <a:pt x="1712538" y="579695"/>
                </a:lnTo>
                <a:lnTo>
                  <a:pt x="1858931" y="575787"/>
                </a:lnTo>
                <a:lnTo>
                  <a:pt x="2000624" y="569422"/>
                </a:lnTo>
                <a:lnTo>
                  <a:pt x="2136963" y="560722"/>
                </a:lnTo>
                <a:lnTo>
                  <a:pt x="2202919" y="555534"/>
                </a:lnTo>
                <a:lnTo>
                  <a:pt x="2267291" y="549808"/>
                </a:lnTo>
                <a:lnTo>
                  <a:pt x="2329998" y="543559"/>
                </a:lnTo>
                <a:lnTo>
                  <a:pt x="2390956" y="536803"/>
                </a:lnTo>
                <a:lnTo>
                  <a:pt x="2450085" y="529553"/>
                </a:lnTo>
                <a:lnTo>
                  <a:pt x="2507302" y="521827"/>
                </a:lnTo>
                <a:lnTo>
                  <a:pt x="2562526" y="513638"/>
                </a:lnTo>
                <a:lnTo>
                  <a:pt x="2615675" y="505002"/>
                </a:lnTo>
                <a:lnTo>
                  <a:pt x="2666666" y="495935"/>
                </a:lnTo>
                <a:lnTo>
                  <a:pt x="2715419" y="486450"/>
                </a:lnTo>
                <a:lnTo>
                  <a:pt x="2761851" y="476565"/>
                </a:lnTo>
                <a:lnTo>
                  <a:pt x="2805880" y="466293"/>
                </a:lnTo>
                <a:lnTo>
                  <a:pt x="2847425" y="455650"/>
                </a:lnTo>
                <a:lnTo>
                  <a:pt x="2886404" y="444651"/>
                </a:lnTo>
                <a:lnTo>
                  <a:pt x="2956336" y="421648"/>
                </a:lnTo>
                <a:lnTo>
                  <a:pt x="3015021" y="397403"/>
                </a:lnTo>
                <a:lnTo>
                  <a:pt x="3061805" y="372039"/>
                </a:lnTo>
                <a:lnTo>
                  <a:pt x="3096032" y="345678"/>
                </a:lnTo>
                <a:lnTo>
                  <a:pt x="3122398" y="304531"/>
                </a:lnTo>
                <a:lnTo>
                  <a:pt x="3124200" y="290449"/>
                </a:lnTo>
                <a:lnTo>
                  <a:pt x="3122398" y="276377"/>
                </a:lnTo>
                <a:lnTo>
                  <a:pt x="3096032" y="235259"/>
                </a:lnTo>
                <a:lnTo>
                  <a:pt x="3061805" y="208914"/>
                </a:lnTo>
                <a:lnTo>
                  <a:pt x="3015021" y="183564"/>
                </a:lnTo>
                <a:lnTo>
                  <a:pt x="2956336" y="159332"/>
                </a:lnTo>
                <a:lnTo>
                  <a:pt x="2886404" y="136338"/>
                </a:lnTo>
                <a:lnTo>
                  <a:pt x="2847425" y="125344"/>
                </a:lnTo>
                <a:lnTo>
                  <a:pt x="2805880" y="114705"/>
                </a:lnTo>
                <a:lnTo>
                  <a:pt x="2761851" y="104437"/>
                </a:lnTo>
                <a:lnTo>
                  <a:pt x="2715419" y="94555"/>
                </a:lnTo>
                <a:lnTo>
                  <a:pt x="2666666" y="85074"/>
                </a:lnTo>
                <a:lnTo>
                  <a:pt x="2615675" y="76009"/>
                </a:lnTo>
                <a:lnTo>
                  <a:pt x="2562526" y="67375"/>
                </a:lnTo>
                <a:lnTo>
                  <a:pt x="2507302" y="59188"/>
                </a:lnTo>
                <a:lnTo>
                  <a:pt x="2450085" y="51463"/>
                </a:lnTo>
                <a:lnTo>
                  <a:pt x="2390956" y="44216"/>
                </a:lnTo>
                <a:lnTo>
                  <a:pt x="2329998" y="37460"/>
                </a:lnTo>
                <a:lnTo>
                  <a:pt x="2267291" y="31212"/>
                </a:lnTo>
                <a:lnTo>
                  <a:pt x="2202919" y="25487"/>
                </a:lnTo>
                <a:lnTo>
                  <a:pt x="2069504" y="15667"/>
                </a:lnTo>
                <a:lnTo>
                  <a:pt x="1930406" y="8120"/>
                </a:lnTo>
                <a:lnTo>
                  <a:pt x="1786281" y="2968"/>
                </a:lnTo>
                <a:lnTo>
                  <a:pt x="1712538" y="1329"/>
                </a:lnTo>
                <a:lnTo>
                  <a:pt x="1637784" y="334"/>
                </a:lnTo>
                <a:lnTo>
                  <a:pt x="1562100" y="0"/>
                </a:lnTo>
                <a:close/>
              </a:path>
            </a:pathLst>
          </a:custGeom>
          <a:solidFill>
            <a:srgbClr val="EA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0550" y="1857375"/>
            <a:ext cx="3124200" cy="581025"/>
          </a:xfrm>
          <a:custGeom>
            <a:avLst/>
            <a:gdLst/>
            <a:ahLst/>
            <a:cxnLst/>
            <a:rect l="l" t="t" r="r" b="b"/>
            <a:pathLst>
              <a:path w="3124200" h="581025">
                <a:moveTo>
                  <a:pt x="0" y="290449"/>
                </a:moveTo>
                <a:lnTo>
                  <a:pt x="15966" y="248767"/>
                </a:lnTo>
                <a:lnTo>
                  <a:pt x="43670" y="221970"/>
                </a:lnTo>
                <a:lnTo>
                  <a:pt x="84257" y="196107"/>
                </a:lnTo>
                <a:lnTo>
                  <a:pt x="137074" y="171301"/>
                </a:lnTo>
                <a:lnTo>
                  <a:pt x="201464" y="147673"/>
                </a:lnTo>
                <a:lnTo>
                  <a:pt x="276774" y="125344"/>
                </a:lnTo>
                <a:lnTo>
                  <a:pt x="318319" y="114705"/>
                </a:lnTo>
                <a:lnTo>
                  <a:pt x="362348" y="104437"/>
                </a:lnTo>
                <a:lnTo>
                  <a:pt x="408780" y="94555"/>
                </a:lnTo>
                <a:lnTo>
                  <a:pt x="457533" y="85074"/>
                </a:lnTo>
                <a:lnTo>
                  <a:pt x="508524" y="76009"/>
                </a:lnTo>
                <a:lnTo>
                  <a:pt x="561673" y="67375"/>
                </a:lnTo>
                <a:lnTo>
                  <a:pt x="616897" y="59188"/>
                </a:lnTo>
                <a:lnTo>
                  <a:pt x="674114" y="51463"/>
                </a:lnTo>
                <a:lnTo>
                  <a:pt x="733243" y="44216"/>
                </a:lnTo>
                <a:lnTo>
                  <a:pt x="794201" y="37460"/>
                </a:lnTo>
                <a:lnTo>
                  <a:pt x="856908" y="31212"/>
                </a:lnTo>
                <a:lnTo>
                  <a:pt x="921280" y="25487"/>
                </a:lnTo>
                <a:lnTo>
                  <a:pt x="987236" y="20300"/>
                </a:lnTo>
                <a:lnTo>
                  <a:pt x="1054695" y="15667"/>
                </a:lnTo>
                <a:lnTo>
                  <a:pt x="1123575" y="11601"/>
                </a:lnTo>
                <a:lnTo>
                  <a:pt x="1193793" y="8120"/>
                </a:lnTo>
                <a:lnTo>
                  <a:pt x="1265268" y="5237"/>
                </a:lnTo>
                <a:lnTo>
                  <a:pt x="1337918" y="2968"/>
                </a:lnTo>
                <a:lnTo>
                  <a:pt x="1411661" y="1329"/>
                </a:lnTo>
                <a:lnTo>
                  <a:pt x="1486415" y="334"/>
                </a:lnTo>
                <a:lnTo>
                  <a:pt x="1562100" y="0"/>
                </a:lnTo>
                <a:lnTo>
                  <a:pt x="1637784" y="334"/>
                </a:lnTo>
                <a:lnTo>
                  <a:pt x="1712538" y="1329"/>
                </a:lnTo>
                <a:lnTo>
                  <a:pt x="1786281" y="2968"/>
                </a:lnTo>
                <a:lnTo>
                  <a:pt x="1858931" y="5237"/>
                </a:lnTo>
                <a:lnTo>
                  <a:pt x="1930406" y="8120"/>
                </a:lnTo>
                <a:lnTo>
                  <a:pt x="2000624" y="11601"/>
                </a:lnTo>
                <a:lnTo>
                  <a:pt x="2069504" y="15667"/>
                </a:lnTo>
                <a:lnTo>
                  <a:pt x="2136963" y="20300"/>
                </a:lnTo>
                <a:lnTo>
                  <a:pt x="2202919" y="25487"/>
                </a:lnTo>
                <a:lnTo>
                  <a:pt x="2267291" y="31212"/>
                </a:lnTo>
                <a:lnTo>
                  <a:pt x="2329998" y="37460"/>
                </a:lnTo>
                <a:lnTo>
                  <a:pt x="2390956" y="44216"/>
                </a:lnTo>
                <a:lnTo>
                  <a:pt x="2450085" y="51463"/>
                </a:lnTo>
                <a:lnTo>
                  <a:pt x="2507302" y="59188"/>
                </a:lnTo>
                <a:lnTo>
                  <a:pt x="2562526" y="67375"/>
                </a:lnTo>
                <a:lnTo>
                  <a:pt x="2615675" y="76009"/>
                </a:lnTo>
                <a:lnTo>
                  <a:pt x="2666666" y="85074"/>
                </a:lnTo>
                <a:lnTo>
                  <a:pt x="2715419" y="94555"/>
                </a:lnTo>
                <a:lnTo>
                  <a:pt x="2761851" y="104437"/>
                </a:lnTo>
                <a:lnTo>
                  <a:pt x="2805880" y="114705"/>
                </a:lnTo>
                <a:lnTo>
                  <a:pt x="2847425" y="125344"/>
                </a:lnTo>
                <a:lnTo>
                  <a:pt x="2886404" y="136338"/>
                </a:lnTo>
                <a:lnTo>
                  <a:pt x="2956336" y="159332"/>
                </a:lnTo>
                <a:lnTo>
                  <a:pt x="3015021" y="183564"/>
                </a:lnTo>
                <a:lnTo>
                  <a:pt x="3061805" y="208914"/>
                </a:lnTo>
                <a:lnTo>
                  <a:pt x="3096032" y="235259"/>
                </a:lnTo>
                <a:lnTo>
                  <a:pt x="3122398" y="276377"/>
                </a:lnTo>
                <a:lnTo>
                  <a:pt x="3124200" y="290449"/>
                </a:lnTo>
                <a:lnTo>
                  <a:pt x="3122398" y="304531"/>
                </a:lnTo>
                <a:lnTo>
                  <a:pt x="3096032" y="345678"/>
                </a:lnTo>
                <a:lnTo>
                  <a:pt x="3061805" y="372039"/>
                </a:lnTo>
                <a:lnTo>
                  <a:pt x="3015021" y="397403"/>
                </a:lnTo>
                <a:lnTo>
                  <a:pt x="2956336" y="421648"/>
                </a:lnTo>
                <a:lnTo>
                  <a:pt x="2886404" y="444651"/>
                </a:lnTo>
                <a:lnTo>
                  <a:pt x="2847425" y="455650"/>
                </a:lnTo>
                <a:lnTo>
                  <a:pt x="2805880" y="466293"/>
                </a:lnTo>
                <a:lnTo>
                  <a:pt x="2761851" y="476565"/>
                </a:lnTo>
                <a:lnTo>
                  <a:pt x="2715419" y="486450"/>
                </a:lnTo>
                <a:lnTo>
                  <a:pt x="2666666" y="495935"/>
                </a:lnTo>
                <a:lnTo>
                  <a:pt x="2615675" y="505002"/>
                </a:lnTo>
                <a:lnTo>
                  <a:pt x="2562526" y="513638"/>
                </a:lnTo>
                <a:lnTo>
                  <a:pt x="2507302" y="521827"/>
                </a:lnTo>
                <a:lnTo>
                  <a:pt x="2450085" y="529553"/>
                </a:lnTo>
                <a:lnTo>
                  <a:pt x="2390956" y="536803"/>
                </a:lnTo>
                <a:lnTo>
                  <a:pt x="2329998" y="543559"/>
                </a:lnTo>
                <a:lnTo>
                  <a:pt x="2267291" y="549808"/>
                </a:lnTo>
                <a:lnTo>
                  <a:pt x="2202919" y="555534"/>
                </a:lnTo>
                <a:lnTo>
                  <a:pt x="2136963" y="560722"/>
                </a:lnTo>
                <a:lnTo>
                  <a:pt x="2069504" y="565356"/>
                </a:lnTo>
                <a:lnTo>
                  <a:pt x="2000624" y="569422"/>
                </a:lnTo>
                <a:lnTo>
                  <a:pt x="1930406" y="572904"/>
                </a:lnTo>
                <a:lnTo>
                  <a:pt x="1858931" y="575787"/>
                </a:lnTo>
                <a:lnTo>
                  <a:pt x="1786281" y="578055"/>
                </a:lnTo>
                <a:lnTo>
                  <a:pt x="1712538" y="579695"/>
                </a:lnTo>
                <a:lnTo>
                  <a:pt x="1637784" y="580690"/>
                </a:lnTo>
                <a:lnTo>
                  <a:pt x="1562100" y="581025"/>
                </a:lnTo>
                <a:lnTo>
                  <a:pt x="1486415" y="580690"/>
                </a:lnTo>
                <a:lnTo>
                  <a:pt x="1411661" y="579695"/>
                </a:lnTo>
                <a:lnTo>
                  <a:pt x="1337918" y="578055"/>
                </a:lnTo>
                <a:lnTo>
                  <a:pt x="1265268" y="575787"/>
                </a:lnTo>
                <a:lnTo>
                  <a:pt x="1193793" y="572904"/>
                </a:lnTo>
                <a:lnTo>
                  <a:pt x="1123575" y="569422"/>
                </a:lnTo>
                <a:lnTo>
                  <a:pt x="1054695" y="565356"/>
                </a:lnTo>
                <a:lnTo>
                  <a:pt x="987236" y="560722"/>
                </a:lnTo>
                <a:lnTo>
                  <a:pt x="921280" y="555534"/>
                </a:lnTo>
                <a:lnTo>
                  <a:pt x="856908" y="549808"/>
                </a:lnTo>
                <a:lnTo>
                  <a:pt x="794201" y="543559"/>
                </a:lnTo>
                <a:lnTo>
                  <a:pt x="733243" y="536803"/>
                </a:lnTo>
                <a:lnTo>
                  <a:pt x="674114" y="529553"/>
                </a:lnTo>
                <a:lnTo>
                  <a:pt x="616897" y="521827"/>
                </a:lnTo>
                <a:lnTo>
                  <a:pt x="561673" y="513638"/>
                </a:lnTo>
                <a:lnTo>
                  <a:pt x="508524" y="505002"/>
                </a:lnTo>
                <a:lnTo>
                  <a:pt x="457533" y="495934"/>
                </a:lnTo>
                <a:lnTo>
                  <a:pt x="408780" y="486450"/>
                </a:lnTo>
                <a:lnTo>
                  <a:pt x="362348" y="476565"/>
                </a:lnTo>
                <a:lnTo>
                  <a:pt x="318319" y="466293"/>
                </a:lnTo>
                <a:lnTo>
                  <a:pt x="276774" y="455650"/>
                </a:lnTo>
                <a:lnTo>
                  <a:pt x="237795" y="444651"/>
                </a:lnTo>
                <a:lnTo>
                  <a:pt x="167863" y="421648"/>
                </a:lnTo>
                <a:lnTo>
                  <a:pt x="109178" y="397403"/>
                </a:lnTo>
                <a:lnTo>
                  <a:pt x="62394" y="372039"/>
                </a:lnTo>
                <a:lnTo>
                  <a:pt x="28167" y="345678"/>
                </a:lnTo>
                <a:lnTo>
                  <a:pt x="1801" y="304531"/>
                </a:lnTo>
                <a:lnTo>
                  <a:pt x="0" y="290449"/>
                </a:lnTo>
                <a:close/>
              </a:path>
            </a:pathLst>
          </a:custGeom>
          <a:ln w="19050">
            <a:solidFill>
              <a:srgbClr val="AEA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33645" y="1984057"/>
            <a:ext cx="1868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2476</a:t>
            </a:r>
            <a:r>
              <a:rPr sz="1800" b="1" spc="15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Arial"/>
                <a:cs typeface="Arial"/>
              </a:rPr>
              <a:t>Randomized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2413" y="3724021"/>
            <a:ext cx="76200" cy="194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48150" y="3714750"/>
            <a:ext cx="76200" cy="20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34223" y="4452873"/>
            <a:ext cx="76200" cy="198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2976" y="4452873"/>
            <a:ext cx="76200" cy="185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797" y="5110416"/>
            <a:ext cx="1128395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spc="-7" baseline="24305" dirty="0">
                <a:latin typeface="Arial"/>
                <a:cs typeface="Arial"/>
              </a:rPr>
              <a:t>1 </a:t>
            </a:r>
            <a:r>
              <a:rPr sz="1200" spc="-20" dirty="0">
                <a:latin typeface="Arial"/>
                <a:cs typeface="Arial"/>
              </a:rPr>
              <a:t>Angina </a:t>
            </a:r>
            <a:r>
              <a:rPr sz="1200" dirty="0">
                <a:latin typeface="Arial"/>
                <a:cs typeface="Arial"/>
              </a:rPr>
              <a:t>or </a:t>
            </a:r>
            <a:r>
              <a:rPr sz="1200" spc="-35" dirty="0">
                <a:latin typeface="Arial"/>
                <a:cs typeface="Arial"/>
              </a:rPr>
              <a:t>Angina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Equivalent</a:t>
            </a:r>
            <a:endParaRPr sz="1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65"/>
              </a:spcBef>
            </a:pPr>
            <a:r>
              <a:rPr sz="1200" spc="-7" baseline="27777" dirty="0">
                <a:latin typeface="Arial"/>
                <a:cs typeface="Arial"/>
              </a:rPr>
              <a:t>2</a:t>
            </a:r>
            <a:r>
              <a:rPr sz="1200" spc="-97" baseline="27777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No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coronary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artery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narrowing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≥50%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diameter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reduction,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UAP,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ACS,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MI,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PCI,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CABG</a:t>
            </a:r>
            <a:endParaRPr sz="1200">
              <a:latin typeface="Arial"/>
              <a:cs typeface="Arial"/>
            </a:endParaRPr>
          </a:p>
          <a:p>
            <a:pPr marL="50800">
              <a:lnSpc>
                <a:spcPts val="1435"/>
              </a:lnSpc>
              <a:spcBef>
                <a:spcPts val="60"/>
              </a:spcBef>
            </a:pPr>
            <a:r>
              <a:rPr sz="1200" spc="-7" baseline="27777" dirty="0">
                <a:latin typeface="Arial"/>
                <a:cs typeface="Arial"/>
              </a:rPr>
              <a:t>3</a:t>
            </a:r>
            <a:r>
              <a:rPr sz="1200" spc="-89" baseline="27777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History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Cardiomyopathy,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Significant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Valvular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uncorrected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Congenital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Ht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Disease,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HIV,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HepC,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eGFR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&lt;30,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liver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disease,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expected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survival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&lt;2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yrs,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noncompliance</a:t>
            </a:r>
            <a:endParaRPr sz="1200">
              <a:latin typeface="Arial"/>
              <a:cs typeface="Arial"/>
            </a:endParaRPr>
          </a:p>
          <a:p>
            <a:pPr marL="50800">
              <a:lnSpc>
                <a:spcPts val="1435"/>
              </a:lnSpc>
            </a:pPr>
            <a:r>
              <a:rPr sz="1200" spc="-7" baseline="24305" dirty="0">
                <a:latin typeface="Arial"/>
                <a:cs typeface="Arial"/>
              </a:rPr>
              <a:t>4</a:t>
            </a:r>
            <a:r>
              <a:rPr sz="1200" spc="-97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Intensive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Medical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Therapy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high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intensity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statin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(or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PCSK9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i)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+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ACE-I </a:t>
            </a:r>
            <a:r>
              <a:rPr sz="1200" spc="-10" dirty="0">
                <a:latin typeface="Arial"/>
                <a:cs typeface="Arial"/>
              </a:rPr>
              <a:t>(or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ARB)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+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low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dose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aspirin</a:t>
            </a:r>
            <a:endParaRPr sz="1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65"/>
              </a:spcBef>
            </a:pPr>
            <a:r>
              <a:rPr sz="1200" spc="-7" baseline="24305" dirty="0">
                <a:latin typeface="Arial"/>
                <a:cs typeface="Arial"/>
              </a:rPr>
              <a:t>5</a:t>
            </a:r>
            <a:r>
              <a:rPr sz="1200" spc="22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Usual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Care-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dictated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by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treating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physician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29750" y="85725"/>
            <a:ext cx="2524125" cy="371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57" y="369824"/>
            <a:ext cx="11584940" cy="55416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643255" algn="ctr">
              <a:lnSpc>
                <a:spcPts val="3320"/>
              </a:lnSpc>
              <a:spcBef>
                <a:spcPts val="130"/>
              </a:spcBef>
            </a:pPr>
            <a:r>
              <a:rPr sz="2900" b="1" spc="10" dirty="0">
                <a:latin typeface="Arial"/>
                <a:cs typeface="Arial"/>
              </a:rPr>
              <a:t>COVID </a:t>
            </a:r>
            <a:r>
              <a:rPr sz="2900" b="1" spc="20" dirty="0">
                <a:latin typeface="Arial"/>
                <a:cs typeface="Arial"/>
              </a:rPr>
              <a:t>19 </a:t>
            </a:r>
            <a:r>
              <a:rPr sz="2900" b="1" spc="-5" dirty="0">
                <a:latin typeface="Arial"/>
                <a:cs typeface="Arial"/>
              </a:rPr>
              <a:t>Pandemic Enrollment</a:t>
            </a:r>
            <a:r>
              <a:rPr sz="2900" b="1" spc="-165" dirty="0">
                <a:latin typeface="Arial"/>
                <a:cs typeface="Arial"/>
              </a:rPr>
              <a:t> </a:t>
            </a:r>
            <a:r>
              <a:rPr sz="2900" b="1" spc="-10" dirty="0">
                <a:latin typeface="Arial"/>
                <a:cs typeface="Arial"/>
              </a:rPr>
              <a:t>Impact:</a:t>
            </a:r>
            <a:endParaRPr sz="2900">
              <a:latin typeface="Arial"/>
              <a:cs typeface="Arial"/>
            </a:endParaRPr>
          </a:p>
          <a:p>
            <a:pPr marR="633095" algn="ctr">
              <a:lnSpc>
                <a:spcPts val="2825"/>
              </a:lnSpc>
            </a:pPr>
            <a:r>
              <a:rPr sz="2600" b="1" dirty="0">
                <a:latin typeface="Arial"/>
                <a:cs typeface="Arial"/>
              </a:rPr>
              <a:t>Nov </a:t>
            </a:r>
            <a:r>
              <a:rPr sz="2600" b="1" spc="10" dirty="0">
                <a:latin typeface="Arial"/>
                <a:cs typeface="Arial"/>
              </a:rPr>
              <a:t>14, </a:t>
            </a:r>
            <a:r>
              <a:rPr sz="2600" b="1" spc="5" dirty="0">
                <a:latin typeface="Arial"/>
                <a:cs typeface="Arial"/>
              </a:rPr>
              <a:t>2022- </a:t>
            </a:r>
            <a:r>
              <a:rPr sz="2600" b="1" spc="-25" dirty="0">
                <a:latin typeface="Arial"/>
                <a:cs typeface="Arial"/>
              </a:rPr>
              <a:t>WARRIOR </a:t>
            </a:r>
            <a:r>
              <a:rPr sz="2600" b="1" dirty="0">
                <a:latin typeface="Arial"/>
                <a:cs typeface="Arial"/>
              </a:rPr>
              <a:t>DSMB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and</a:t>
            </a:r>
            <a:endParaRPr sz="2600">
              <a:latin typeface="Arial"/>
              <a:cs typeface="Arial"/>
            </a:endParaRPr>
          </a:p>
          <a:p>
            <a:pPr marR="635000" algn="ctr">
              <a:lnSpc>
                <a:spcPts val="2985"/>
              </a:lnSpc>
            </a:pPr>
            <a:r>
              <a:rPr sz="2600" b="1" spc="-5" dirty="0">
                <a:latin typeface="Arial"/>
                <a:cs typeface="Arial"/>
              </a:rPr>
              <a:t>External Independent </a:t>
            </a:r>
            <a:r>
              <a:rPr sz="2600" b="1" dirty="0">
                <a:latin typeface="Arial"/>
                <a:cs typeface="Arial"/>
              </a:rPr>
              <a:t>Advisory Panel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recommendations</a:t>
            </a:r>
            <a:endParaRPr sz="2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490"/>
              </a:spcBef>
              <a:buChar char="•"/>
              <a:tabLst>
                <a:tab pos="241935" algn="l"/>
              </a:tabLst>
            </a:pPr>
            <a:r>
              <a:rPr sz="3200" spc="-5" dirty="0">
                <a:latin typeface="Arial"/>
                <a:cs typeface="Arial"/>
              </a:rPr>
              <a:t>Continue </a:t>
            </a:r>
            <a:r>
              <a:rPr sz="3200" spc="10" dirty="0">
                <a:latin typeface="Arial"/>
                <a:cs typeface="Arial"/>
              </a:rPr>
              <a:t>the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trial</a:t>
            </a:r>
            <a:endParaRPr sz="3200">
              <a:latin typeface="Arial"/>
              <a:cs typeface="Arial"/>
            </a:endParaRPr>
          </a:p>
          <a:p>
            <a:pPr marL="241300" marR="5080" indent="-229235">
              <a:lnSpc>
                <a:spcPct val="100000"/>
              </a:lnSpc>
              <a:spcBef>
                <a:spcPts val="1265"/>
              </a:spcBef>
              <a:buChar char="•"/>
              <a:tabLst>
                <a:tab pos="241935" algn="l"/>
              </a:tabLst>
            </a:pPr>
            <a:r>
              <a:rPr sz="3200" spc="-5" dirty="0">
                <a:latin typeface="Arial"/>
                <a:cs typeface="Arial"/>
              </a:rPr>
              <a:t>Maximize recruitment </a:t>
            </a:r>
            <a:r>
              <a:rPr sz="3200" spc="-15" dirty="0">
                <a:latin typeface="Arial"/>
                <a:cs typeface="Arial"/>
              </a:rPr>
              <a:t>efforts </a:t>
            </a:r>
            <a:r>
              <a:rPr sz="3200" dirty="0">
                <a:latin typeface="Arial"/>
                <a:cs typeface="Arial"/>
              </a:rPr>
              <a:t>(increase sites, </a:t>
            </a:r>
            <a:r>
              <a:rPr sz="3200" spc="-5" dirty="0">
                <a:latin typeface="Arial"/>
                <a:cs typeface="Arial"/>
              </a:rPr>
              <a:t>reimbursement)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reach </a:t>
            </a:r>
            <a:r>
              <a:rPr sz="3200" spc="-5" dirty="0">
                <a:latin typeface="Arial"/>
                <a:cs typeface="Arial"/>
              </a:rPr>
              <a:t>original goal </a:t>
            </a:r>
            <a:r>
              <a:rPr sz="3200" spc="10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4,476 </a:t>
            </a:r>
            <a:r>
              <a:rPr sz="3200" spc="-10" dirty="0">
                <a:latin typeface="Arial"/>
                <a:cs typeface="Arial"/>
              </a:rPr>
              <a:t>and </a:t>
            </a:r>
            <a:r>
              <a:rPr sz="3200" spc="5" dirty="0">
                <a:latin typeface="Arial"/>
                <a:cs typeface="Arial"/>
              </a:rPr>
              <a:t>extend </a:t>
            </a:r>
            <a:r>
              <a:rPr sz="3200" spc="-5" dirty="0">
                <a:latin typeface="Arial"/>
                <a:cs typeface="Arial"/>
              </a:rPr>
              <a:t>follow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up.</a:t>
            </a:r>
            <a:endParaRPr sz="3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185"/>
              </a:spcBef>
              <a:buChar char="•"/>
              <a:tabLst>
                <a:tab pos="241935" algn="l"/>
              </a:tabLst>
            </a:pPr>
            <a:r>
              <a:rPr sz="3200" dirty="0">
                <a:latin typeface="Arial"/>
                <a:cs typeface="Arial"/>
              </a:rPr>
              <a:t>Focus </a:t>
            </a:r>
            <a:r>
              <a:rPr sz="3200" spc="1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biorepository </a:t>
            </a:r>
            <a:r>
              <a:rPr sz="3200" spc="-10" dirty="0">
                <a:latin typeface="Arial"/>
                <a:cs typeface="Arial"/>
              </a:rPr>
              <a:t>sample </a:t>
            </a:r>
            <a:r>
              <a:rPr sz="3200" dirty="0">
                <a:latin typeface="Arial"/>
                <a:cs typeface="Arial"/>
              </a:rPr>
              <a:t>collection </a:t>
            </a:r>
            <a:r>
              <a:rPr sz="3200" spc="-15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all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participants</a:t>
            </a:r>
            <a:endParaRPr sz="3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190"/>
              </a:spcBef>
              <a:buChar char="•"/>
              <a:tabLst>
                <a:tab pos="241935" algn="l"/>
              </a:tabLst>
            </a:pPr>
            <a:r>
              <a:rPr sz="3200" spc="-10" dirty="0">
                <a:latin typeface="Arial"/>
                <a:cs typeface="Arial"/>
              </a:rPr>
              <a:t>Encourage </a:t>
            </a:r>
            <a:r>
              <a:rPr sz="3200" spc="-5" dirty="0">
                <a:latin typeface="Arial"/>
                <a:cs typeface="Arial"/>
              </a:rPr>
              <a:t>co-enrollment </a:t>
            </a:r>
            <a:r>
              <a:rPr sz="3200" spc="-1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Ancillary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Studies</a:t>
            </a:r>
            <a:endParaRPr sz="3200">
              <a:latin typeface="Arial"/>
              <a:cs typeface="Arial"/>
            </a:endParaRPr>
          </a:p>
          <a:p>
            <a:pPr marL="241300" marR="459105" indent="-229235">
              <a:lnSpc>
                <a:spcPct val="101699"/>
              </a:lnSpc>
              <a:spcBef>
                <a:spcPts val="1125"/>
              </a:spcBef>
              <a:buChar char="•"/>
              <a:tabLst>
                <a:tab pos="241935" algn="l"/>
              </a:tabLst>
            </a:pPr>
            <a:r>
              <a:rPr sz="3200" spc="-5" dirty="0">
                <a:latin typeface="Arial"/>
                <a:cs typeface="Arial"/>
              </a:rPr>
              <a:t>External independent </a:t>
            </a:r>
            <a:r>
              <a:rPr sz="3200" dirty="0">
                <a:latin typeface="Arial"/>
                <a:cs typeface="Arial"/>
              </a:rPr>
              <a:t>advisory panel </a:t>
            </a:r>
            <a:r>
              <a:rPr sz="3200" spc="-10" dirty="0">
                <a:latin typeface="Arial"/>
                <a:cs typeface="Arial"/>
              </a:rPr>
              <a:t>review </a:t>
            </a:r>
            <a:r>
              <a:rPr sz="3200" spc="15" dirty="0">
                <a:latin typeface="Arial"/>
                <a:cs typeface="Arial"/>
              </a:rPr>
              <a:t>– do not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change  </a:t>
            </a:r>
            <a:r>
              <a:rPr sz="3200" spc="10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primary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outcome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1675" y="180975"/>
            <a:ext cx="24860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047" y="4897628"/>
            <a:ext cx="2194560" cy="960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35"/>
              </a:spcBef>
            </a:pPr>
            <a:r>
              <a:rPr sz="1050" dirty="0">
                <a:latin typeface="Arial"/>
                <a:cs typeface="Arial"/>
              </a:rPr>
              <a:t>ACE-I = </a:t>
            </a:r>
            <a:r>
              <a:rPr sz="1050" spc="-5" dirty="0">
                <a:latin typeface="Arial"/>
                <a:cs typeface="Arial"/>
              </a:rPr>
              <a:t>angiotensin-converting  enzyme inhibitor; </a:t>
            </a:r>
            <a:r>
              <a:rPr sz="1050" spc="10" dirty="0">
                <a:latin typeface="Arial"/>
                <a:cs typeface="Arial"/>
              </a:rPr>
              <a:t>ARB </a:t>
            </a:r>
            <a:r>
              <a:rPr sz="1050" dirty="0">
                <a:latin typeface="Arial"/>
                <a:cs typeface="Arial"/>
              </a:rPr>
              <a:t>= angiotensin  receptor </a:t>
            </a:r>
            <a:r>
              <a:rPr sz="1050" spc="5" dirty="0">
                <a:latin typeface="Arial"/>
                <a:cs typeface="Arial"/>
              </a:rPr>
              <a:t>blocker; </a:t>
            </a:r>
            <a:r>
              <a:rPr sz="1050" dirty="0">
                <a:latin typeface="Arial"/>
                <a:cs typeface="Arial"/>
              </a:rPr>
              <a:t>CCTA = </a:t>
            </a:r>
            <a:r>
              <a:rPr sz="1050" spc="5" dirty="0">
                <a:latin typeface="Arial"/>
                <a:cs typeface="Arial"/>
              </a:rPr>
              <a:t>coronary  </a:t>
            </a:r>
            <a:r>
              <a:rPr sz="1050" dirty="0">
                <a:latin typeface="Arial"/>
                <a:cs typeface="Arial"/>
              </a:rPr>
              <a:t>computed </a:t>
            </a:r>
            <a:r>
              <a:rPr sz="1050" spc="-5" dirty="0">
                <a:latin typeface="Arial"/>
                <a:cs typeface="Arial"/>
              </a:rPr>
              <a:t>angiography; </a:t>
            </a:r>
            <a:r>
              <a:rPr sz="1050" spc="-10" dirty="0">
                <a:latin typeface="Arial"/>
                <a:cs typeface="Arial"/>
              </a:rPr>
              <a:t>CAD </a:t>
            </a:r>
            <a:r>
              <a:rPr sz="1050" dirty="0">
                <a:latin typeface="Arial"/>
                <a:cs typeface="Arial"/>
              </a:rPr>
              <a:t>=  </a:t>
            </a:r>
            <a:r>
              <a:rPr sz="1050" spc="5" dirty="0">
                <a:latin typeface="Arial"/>
                <a:cs typeface="Arial"/>
              </a:rPr>
              <a:t>coronary </a:t>
            </a:r>
            <a:r>
              <a:rPr sz="1050" spc="-10" dirty="0">
                <a:latin typeface="Arial"/>
                <a:cs typeface="Arial"/>
              </a:rPr>
              <a:t>artery</a:t>
            </a:r>
            <a:r>
              <a:rPr sz="1050" spc="5" dirty="0">
                <a:latin typeface="Arial"/>
                <a:cs typeface="Arial"/>
              </a:rPr>
              <a:t> disease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075" y="2924175"/>
            <a:ext cx="25241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52369" y="42819"/>
            <a:ext cx="319532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950" b="1" spc="-15" dirty="0">
                <a:latin typeface="Trebuchet MS"/>
                <a:cs typeface="Trebuchet MS"/>
              </a:rPr>
              <a:t>Table</a:t>
            </a:r>
            <a:r>
              <a:rPr sz="950" b="1" spc="-90" dirty="0">
                <a:latin typeface="Trebuchet MS"/>
                <a:cs typeface="Trebuchet MS"/>
              </a:rPr>
              <a:t> </a:t>
            </a:r>
            <a:r>
              <a:rPr sz="950" b="1" spc="-50" dirty="0">
                <a:latin typeface="Trebuchet MS"/>
                <a:cs typeface="Trebuchet MS"/>
              </a:rPr>
              <a:t>1.</a:t>
            </a:r>
            <a:r>
              <a:rPr sz="950" b="1" spc="-75" dirty="0">
                <a:latin typeface="Trebuchet MS"/>
                <a:cs typeface="Trebuchet MS"/>
              </a:rPr>
              <a:t> </a:t>
            </a:r>
            <a:r>
              <a:rPr sz="950" spc="10" dirty="0">
                <a:latin typeface="Arial"/>
                <a:cs typeface="Arial"/>
              </a:rPr>
              <a:t>Baseline</a:t>
            </a:r>
            <a:r>
              <a:rPr sz="950" spc="-10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WARRIOR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Characteristics</a:t>
            </a:r>
            <a:r>
              <a:rPr sz="950" spc="-7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by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Assignment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1650" y="0"/>
            <a:ext cx="9477375" cy="457200"/>
          </a:xfrm>
          <a:custGeom>
            <a:avLst/>
            <a:gdLst/>
            <a:ahLst/>
            <a:cxnLst/>
            <a:rect l="l" t="t" r="r" b="b"/>
            <a:pathLst>
              <a:path w="9477375" h="457200">
                <a:moveTo>
                  <a:pt x="0" y="457200"/>
                </a:moveTo>
                <a:lnTo>
                  <a:pt x="9477375" y="457200"/>
                </a:lnTo>
                <a:lnTo>
                  <a:pt x="947737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21051" y="23812"/>
            <a:ext cx="245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60675" y="-28575"/>
          <a:ext cx="7305675" cy="689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539">
                <a:tc gridSpan="3">
                  <a:txBody>
                    <a:bodyPr/>
                    <a:lstStyle/>
                    <a:p>
                      <a:pPr marL="186690">
                        <a:lnSpc>
                          <a:spcPts val="2250"/>
                        </a:lnSpc>
                        <a:spcBef>
                          <a:spcPts val="40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aseline 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WARRIOR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sz="2400" b="1" spc="1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240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Assignmen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950" b="1" spc="10" dirty="0">
                          <a:latin typeface="Trebuchet MS"/>
                          <a:cs typeface="Trebuchet MS"/>
                        </a:rPr>
                        <a:t>Characteristic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 marR="147955">
                        <a:lnSpc>
                          <a:spcPct val="118700"/>
                        </a:lnSpc>
                        <a:spcBef>
                          <a:spcPts val="865"/>
                        </a:spcBef>
                      </a:pPr>
                      <a:r>
                        <a:rPr sz="950" b="1" spc="5" dirty="0">
                          <a:latin typeface="Trebuchet MS"/>
                          <a:cs typeface="Trebuchet MS"/>
                        </a:rPr>
                        <a:t>Intensive</a:t>
                      </a:r>
                      <a:r>
                        <a:rPr sz="95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b="1" spc="30" dirty="0">
                          <a:latin typeface="Trebuchet MS"/>
                          <a:cs typeface="Trebuchet MS"/>
                        </a:rPr>
                        <a:t>Medical</a:t>
                      </a:r>
                      <a:r>
                        <a:rPr sz="950" b="1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b="1" spc="-20" dirty="0">
                          <a:latin typeface="Trebuchet MS"/>
                          <a:cs typeface="Trebuchet MS"/>
                        </a:rPr>
                        <a:t>Therapy</a:t>
                      </a:r>
                      <a:r>
                        <a:rPr sz="95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b="1" spc="-10" dirty="0">
                          <a:latin typeface="Trebuchet MS"/>
                          <a:cs typeface="Trebuchet MS"/>
                        </a:rPr>
                        <a:t>(IMT)  </a:t>
                      </a:r>
                      <a:r>
                        <a:rPr sz="950" b="1" spc="-35" dirty="0">
                          <a:latin typeface="Trebuchet MS"/>
                          <a:cs typeface="Trebuchet MS"/>
                        </a:rPr>
                        <a:t>(n=1239)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1098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 marR="746125">
                        <a:lnSpc>
                          <a:spcPct val="118700"/>
                        </a:lnSpc>
                        <a:spcBef>
                          <a:spcPts val="865"/>
                        </a:spcBef>
                      </a:pPr>
                      <a:r>
                        <a:rPr sz="950" b="1" spc="40" dirty="0">
                          <a:latin typeface="Trebuchet MS"/>
                          <a:cs typeface="Trebuchet MS"/>
                        </a:rPr>
                        <a:t>Usual</a:t>
                      </a:r>
                      <a:r>
                        <a:rPr sz="95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b="1" spc="35" dirty="0">
                          <a:latin typeface="Trebuchet MS"/>
                          <a:cs typeface="Trebuchet MS"/>
                        </a:rPr>
                        <a:t>Care</a:t>
                      </a:r>
                      <a:r>
                        <a:rPr sz="95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50" b="1" dirty="0">
                          <a:latin typeface="Trebuchet MS"/>
                          <a:cs typeface="Trebuchet MS"/>
                        </a:rPr>
                        <a:t>(UC)  </a:t>
                      </a:r>
                      <a:r>
                        <a:rPr sz="950" b="1" spc="-35" dirty="0">
                          <a:latin typeface="Trebuchet MS"/>
                          <a:cs typeface="Trebuchet MS"/>
                        </a:rPr>
                        <a:t>(n=1237)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1098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spc="20" dirty="0">
                          <a:latin typeface="Trebuchet MS"/>
                          <a:cs typeface="Trebuchet MS"/>
                        </a:rPr>
                        <a:t>Demographic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spc="-45" dirty="0">
                          <a:latin typeface="Arial"/>
                          <a:cs typeface="Arial"/>
                        </a:rPr>
                        <a:t>Age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(years),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9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(SD)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64.2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(2.88)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64.1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(2.89)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&gt;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65,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466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(37.6%)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487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(39.4%)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White,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1104</a:t>
                      </a:r>
                      <a:r>
                        <a:rPr sz="95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(89.2%)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10997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(88.7%)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BMI</a:t>
                      </a:r>
                      <a:r>
                        <a:rPr sz="9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(kg/m</a:t>
                      </a:r>
                      <a:r>
                        <a:rPr sz="975" baseline="2564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),</a:t>
                      </a:r>
                      <a:r>
                        <a:rPr sz="9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9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(SD)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32.1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(8.38)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31.7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(7.91)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&gt;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30,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661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(53.8%)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643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(52.6%)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50" b="1" spc="15" dirty="0">
                          <a:latin typeface="Trebuchet MS"/>
                          <a:cs typeface="Trebuchet MS"/>
                        </a:rPr>
                        <a:t>Condition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50" spc="-40" dirty="0">
                          <a:latin typeface="Arial"/>
                          <a:cs typeface="Arial"/>
                        </a:rPr>
                        <a:t>CCTA,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564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(45.5%)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559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(45.2%)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Invasive Angiography,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675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(54.5%)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678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(54.8%)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40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History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of: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15" dirty="0">
                          <a:latin typeface="Arial"/>
                          <a:cs typeface="Arial"/>
                        </a:rPr>
                        <a:t>Diabetes,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266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(21.5%)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251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(20.3%)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406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Myocardial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Infarction,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86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(6.9%)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102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(8.2%)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Hypertension,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783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(63.2%)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812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(65.6%)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50" spc="-35" dirty="0">
                          <a:latin typeface="Arial"/>
                          <a:cs typeface="Arial"/>
                        </a:rPr>
                        <a:t>Ever</a:t>
                      </a:r>
                      <a:r>
                        <a:rPr sz="9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Smoked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cigarettes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427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(36.8%)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436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(37.9%)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406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50" spc="-5" dirty="0">
                          <a:latin typeface="Arial"/>
                          <a:cs typeface="Arial"/>
                        </a:rPr>
                        <a:t>Post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Menopausal,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1004</a:t>
                      </a:r>
                      <a:r>
                        <a:rPr sz="95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(81.5%)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1010</a:t>
                      </a:r>
                      <a:r>
                        <a:rPr sz="95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(82.0%)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50" spc="-50" dirty="0">
                          <a:latin typeface="Arial"/>
                          <a:cs typeface="Arial"/>
                        </a:rPr>
                        <a:t>SBP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(mmHg),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9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(SD)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125.2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(15.45)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125.9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(15.83)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LDL-C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(mg/dl),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95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(SD)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93.6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(34.46)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92.7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(34.90)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406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&gt;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70 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mg/dl,</a:t>
                      </a:r>
                      <a:r>
                        <a:rPr sz="95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835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(73.1%)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834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(73.8%)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spc="-40" dirty="0">
                          <a:latin typeface="Arial"/>
                          <a:cs typeface="Arial"/>
                        </a:rPr>
                        <a:t>SAQ7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overall,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9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(SD)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69.7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(20.87)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71.6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(20.45)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40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COVID-19 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infection,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ever,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490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(39.5%)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489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(39.5%)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965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b="1" spc="20" dirty="0">
                          <a:latin typeface="Trebuchet MS"/>
                          <a:cs typeface="Trebuchet MS"/>
                        </a:rPr>
                        <a:t>Medication</a:t>
                      </a:r>
                      <a:endParaRPr sz="95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90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spc="15" dirty="0">
                          <a:latin typeface="Arial"/>
                          <a:cs typeface="Arial"/>
                        </a:rPr>
                        <a:t>Statin,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878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(70.9%)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863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(69.9%)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836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Atorvastatin 40-80</a:t>
                      </a:r>
                      <a:r>
                        <a:rPr sz="9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mg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282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(22.8%)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264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(21.3%)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3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Rosuvastatin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20-40</a:t>
                      </a:r>
                      <a:r>
                        <a:rPr sz="9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mg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164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(13.2%)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158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(12.8%)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8318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50" spc="2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9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lipid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lowering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agents,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0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389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(31.6%)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385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(31.4%)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83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spc="-30" dirty="0">
                          <a:latin typeface="Arial"/>
                          <a:cs typeface="Arial"/>
                        </a:rPr>
                        <a:t>ACE-I 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ARB,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658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(53.1%)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spc="-5" dirty="0">
                          <a:latin typeface="Arial"/>
                          <a:cs typeface="Arial"/>
                        </a:rPr>
                        <a:t>596(48.2%)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83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Beta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Blocker, n</a:t>
                      </a:r>
                      <a:r>
                        <a:rPr sz="9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454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(36.9%)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493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(40.2%)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83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50" spc="30" dirty="0">
                          <a:latin typeface="Arial"/>
                          <a:cs typeface="Arial"/>
                        </a:rPr>
                        <a:t>Calcium</a:t>
                      </a:r>
                      <a:r>
                        <a:rPr sz="9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Channel</a:t>
                      </a:r>
                      <a:r>
                        <a:rPr sz="9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Blocker,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317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(25.8%)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348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(28.4%)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Aspirin,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(%)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918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779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(62.9%)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724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(58.5%)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0075829" y="23812"/>
            <a:ext cx="127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9275" y="200025"/>
            <a:ext cx="25241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15" y="514286"/>
            <a:ext cx="278257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dirty="0">
                <a:solidFill>
                  <a:srgbClr val="001F5F"/>
                </a:solidFill>
              </a:rPr>
              <a:t>Primary</a:t>
            </a:r>
            <a:r>
              <a:rPr sz="2600" spc="-65" dirty="0">
                <a:solidFill>
                  <a:srgbClr val="001F5F"/>
                </a:solidFill>
              </a:rPr>
              <a:t> </a:t>
            </a:r>
            <a:r>
              <a:rPr sz="2600" spc="-5" dirty="0">
                <a:solidFill>
                  <a:srgbClr val="001F5F"/>
                </a:solidFill>
              </a:rPr>
              <a:t>Outcome</a:t>
            </a:r>
            <a:endParaRPr sz="2600"/>
          </a:p>
        </p:txBody>
      </p:sp>
      <p:sp>
        <p:nvSpPr>
          <p:cNvPr id="4" name="object 4"/>
          <p:cNvSpPr/>
          <p:nvPr/>
        </p:nvSpPr>
        <p:spPr>
          <a:xfrm>
            <a:off x="1143000" y="904875"/>
            <a:ext cx="10487025" cy="509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8256" y="1139571"/>
          <a:ext cx="11172190" cy="4075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MACE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10" dirty="0">
                          <a:latin typeface="Arial"/>
                          <a:cs typeface="Arial"/>
                        </a:rPr>
                        <a:t>IMT</a:t>
                      </a:r>
                      <a:r>
                        <a:rPr sz="2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(n=369)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UC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(n=354)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45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(n=723)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Death,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cause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15" dirty="0">
                          <a:latin typeface="Arial"/>
                          <a:cs typeface="Arial"/>
                        </a:rPr>
                        <a:t>27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44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155F82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13">
                <a:tc>
                  <a:txBody>
                    <a:bodyPr/>
                    <a:lstStyle/>
                    <a:p>
                      <a:pPr marL="5969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CV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Death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9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9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Hospitalization 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Chest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Pain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305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298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603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155F82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1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Hospitalization 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Heart</a:t>
                      </a:r>
                      <a:r>
                        <a:rPr sz="2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Failure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9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Non-Fatal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MI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400" spc="15" dirty="0">
                          <a:latin typeface="Arial"/>
                          <a:cs typeface="Arial"/>
                        </a:rPr>
                        <a:t>14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28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solidFill>
                      <a:srgbClr val="155F82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Stroke/TIA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15" dirty="0">
                          <a:latin typeface="Arial"/>
                          <a:cs typeface="Arial"/>
                        </a:rPr>
                        <a:t>16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19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35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838700" y="190500"/>
            <a:ext cx="2524125" cy="51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397" y="5355907"/>
            <a:ext cx="1151509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50" dirty="0">
                <a:latin typeface="Arial"/>
                <a:cs typeface="Arial"/>
              </a:rPr>
              <a:t>Non-CV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Deaths: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malignancy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7,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sepsis/infection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5,</a:t>
            </a:r>
            <a:r>
              <a:rPr sz="2000" spc="229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neurologic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1,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pulmonary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trauma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4,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undetermined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16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*p=ns </a:t>
            </a:r>
            <a:r>
              <a:rPr sz="2000" spc="-130" dirty="0">
                <a:latin typeface="Arial"/>
                <a:cs typeface="Arial"/>
              </a:rPr>
              <a:t>IMT </a:t>
            </a:r>
            <a:r>
              <a:rPr sz="2000" spc="-60" dirty="0">
                <a:latin typeface="Arial"/>
                <a:cs typeface="Arial"/>
              </a:rPr>
              <a:t>vs</a:t>
            </a:r>
            <a:r>
              <a:rPr sz="2000" spc="-37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UC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8225" y="266700"/>
            <a:ext cx="25241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38223"/>
            <a:ext cx="12191999" cy="5819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3076" y="660082"/>
            <a:ext cx="713168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/>
              <a:t>Heterogeneity </a:t>
            </a:r>
            <a:r>
              <a:rPr sz="2000" spc="25" dirty="0"/>
              <a:t>of </a:t>
            </a:r>
            <a:r>
              <a:rPr sz="2000" spc="-20" dirty="0"/>
              <a:t>Treatment </a:t>
            </a:r>
            <a:r>
              <a:rPr sz="2000" spc="10" dirty="0"/>
              <a:t>Effect </a:t>
            </a:r>
            <a:r>
              <a:rPr sz="2000" spc="-5" dirty="0"/>
              <a:t>for the Primary</a:t>
            </a:r>
            <a:r>
              <a:rPr sz="2000" spc="-150" dirty="0"/>
              <a:t> </a:t>
            </a:r>
            <a:r>
              <a:rPr sz="2000" dirty="0"/>
              <a:t>Outcome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1384</Words>
  <Application>Microsoft Office PowerPoint</Application>
  <PresentationFormat>Widescreen</PresentationFormat>
  <Paragraphs>214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Dubai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Clinically stable women with angina1 and no obstructive coronary  artery disease2 by invasive coronary angiography (INV) or coronary  tomographic angiography (CCTA)</vt:lpstr>
      <vt:lpstr>PowerPoint Presentation</vt:lpstr>
      <vt:lpstr>PowerPoint Presentation</vt:lpstr>
      <vt:lpstr>Primary Outcome</vt:lpstr>
      <vt:lpstr>PowerPoint Presentation</vt:lpstr>
      <vt:lpstr>Heterogeneity of Treatment Effect for the Primary Outcome</vt:lpstr>
      <vt:lpstr>Sensitivity Analysis of Contamination- HR: 0.74, 95% (0.35 – 1.56), p=0.43</vt:lpstr>
      <vt:lpstr>PowerPoint Presentation</vt:lpstr>
      <vt:lpstr>SUMMARY</vt:lpstr>
      <vt:lpstr>CONCLUSIONS</vt:lpstr>
      <vt:lpstr>PowerPoint Presentation</vt:lpstr>
      <vt:lpstr>Steering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Sheikh, Rahab P</dc:creator>
  <cp:lastModifiedBy>Sheikh, Rahab P</cp:lastModifiedBy>
  <cp:revision>1</cp:revision>
  <dcterms:created xsi:type="dcterms:W3CDTF">2025-03-29T14:10:23Z</dcterms:created>
  <dcterms:modified xsi:type="dcterms:W3CDTF">2025-03-29T14:12:21Z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2025-03-28T00:00:00Z</vt:filetime>
  </property>
  <property fmtid="{D5CDD505-2E9C-101B-9397-08002B2CF9AE}" pid="3" name="LastSaved">
    <vt:filetime>2025-03-29T00:00:00Z</vt:filetime>
  </property>
</Properties>
</file>